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2B5BA-FE99-4C14-B6C0-EE439D4ABCBF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BEA75-66B0-43DA-995E-3B5CA8717A3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158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1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12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9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3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C385-F124-416A-801A-F9FBA4C27B8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A1C5D9-B93B-4FC3-804B-C8BF8B2F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E62B5A-D24B-EFCA-D91D-EEE5E5C27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916577">
            <a:off x="1809765" y="194244"/>
            <a:ext cx="1032814" cy="62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F14D5-321E-1DD9-D2FC-3B4C13D26F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3728" y="4015295"/>
            <a:ext cx="1317564" cy="800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70B33-4B4B-B4B8-75F7-95DA752B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43502">
            <a:off x="9141850" y="458011"/>
            <a:ext cx="1220397" cy="741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41208-4101-535B-21BA-C0C7764592F4}"/>
              </a:ext>
            </a:extLst>
          </p:cNvPr>
          <p:cNvSpPr txBox="1"/>
          <p:nvPr/>
        </p:nvSpPr>
        <p:spPr>
          <a:xfrm>
            <a:off x="700643" y="1845163"/>
            <a:ext cx="11032177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chemeClr val="accent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HIGHLIGHTS FROM THE NCDC TRAINING ON THE A-LEVEL CURRICULUM</a:t>
            </a:r>
            <a:endParaRPr lang="LID4096" sz="5400" dirty="0">
              <a:solidFill>
                <a:schemeClr val="accent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C5B2C-575A-A97F-F45B-22B224AE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625771">
            <a:off x="3457318" y="730852"/>
            <a:ext cx="1317564" cy="800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B341-81F3-B0BA-288F-9711EF23E5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67234">
            <a:off x="10253405" y="5220612"/>
            <a:ext cx="1049125" cy="637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D6D0C-0E25-12E5-D8F0-9A4A8293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56183">
            <a:off x="1426824" y="5417383"/>
            <a:ext cx="1243952" cy="755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3F835-15EE-8A95-C1E9-A99CAAB2AF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43463">
            <a:off x="6997999" y="2837774"/>
            <a:ext cx="1155798" cy="702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D96E10-9978-434E-5CEC-32618CF6A2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93234">
            <a:off x="253556" y="3060960"/>
            <a:ext cx="1211464" cy="736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7560F3-C304-EE14-CE07-8631D44111F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43463">
            <a:off x="6593176" y="998903"/>
            <a:ext cx="1155798" cy="7022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D85810-E337-5E43-F537-7C5BE4EB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916577">
            <a:off x="5402844" y="5881664"/>
            <a:ext cx="1032814" cy="627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1214E8-6824-9842-1BB9-74D898A5F0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087648">
            <a:off x="10929346" y="2875136"/>
            <a:ext cx="1032814" cy="6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5AA46-FA0A-6FE8-E8F4-9ABFEE98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DBDA-7E12-7E8D-6DF2-43A0FD9F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41" y="0"/>
            <a:ext cx="10274733" cy="128089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Key aspects to be noted by all the concerned parties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873C-A792-7561-1DB4-71036499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052" y="1280890"/>
            <a:ext cx="10533022" cy="51911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Teachers need to be researchers. 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Promote active learning by creating an active learning environment. 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Extending learning beyond the classroom to other parts of the school. 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Administration to supervise lessons and ensure that Competence Based Curriculum teaching methods are employed.  </a:t>
            </a:r>
          </a:p>
        </p:txBody>
      </p:sp>
    </p:spTree>
    <p:extLst>
      <p:ext uri="{BB962C8B-B14F-4D97-AF65-F5344CB8AC3E}">
        <p14:creationId xmlns:p14="http://schemas.microsoft.com/office/powerpoint/2010/main" val="88897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800" y="1905000"/>
            <a:ext cx="10592399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A-level curriculum has changed to competency-based curriculum and content has been reorganized. It`s now hands on teaching.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There is need for continuous school-based teacher capacity development.</a:t>
            </a:r>
          </a:p>
        </p:txBody>
      </p:sp>
    </p:spTree>
    <p:extLst>
      <p:ext uri="{BB962C8B-B14F-4D97-AF65-F5344CB8AC3E}">
        <p14:creationId xmlns:p14="http://schemas.microsoft.com/office/powerpoint/2010/main" val="4858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75" y="167551"/>
            <a:ext cx="10886601" cy="948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1116280"/>
            <a:ext cx="11546773" cy="5741719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/>
              <a:t>Its an adapted curriculum (not abridged or entirely new). Its has been adjusted to make it a competence- based curriculum.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/>
              <a:t>Adapted curriculum has been adapted to align it with the new lower secondary curriculum (NLSC)and Advanced level curriculum.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200" dirty="0"/>
              <a:t>The pioneer of the NLS sat their end and cycle examination in 2024 and need to find a similar model of curriculum at Advanced secondary (A-level). </a:t>
            </a:r>
            <a:br>
              <a:rPr lang="en-US" sz="3200" dirty="0"/>
            </a:br>
            <a:r>
              <a:rPr 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68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163245"/>
            <a:ext cx="10894621" cy="75115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Aims Of The A-level Curriculum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031" y="1223158"/>
            <a:ext cx="10806546" cy="45851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Modify content overloads and content overlaps to meet the current need of A-level program.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Align methodology with competency-based approach.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Adjust assessment to focus on application of knowledge and skills.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Avert gaps faced in the preceded curriculum.   </a:t>
            </a:r>
          </a:p>
        </p:txBody>
      </p:sp>
    </p:spTree>
    <p:extLst>
      <p:ext uri="{BB962C8B-B14F-4D97-AF65-F5344CB8AC3E}">
        <p14:creationId xmlns:p14="http://schemas.microsoft.com/office/powerpoint/2010/main" val="81403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145948"/>
            <a:ext cx="9971168" cy="94658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What Has Not Changed.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941020"/>
            <a:ext cx="10177648" cy="59169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Subjects on the menu have remained the same.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Retained A-Level combinations </a:t>
            </a:r>
            <a:r>
              <a:rPr lang="en-US" sz="3200" dirty="0" err="1"/>
              <a:t>i.e</a:t>
            </a:r>
            <a:r>
              <a:rPr lang="en-US" sz="3200" dirty="0"/>
              <a:t> </a:t>
            </a:r>
            <a:r>
              <a:rPr lang="en-US" sz="2800" b="1" i="1" dirty="0">
                <a:latin typeface="Arial Narrow" panose="020B0606020202030204" pitchFamily="34" charset="0"/>
              </a:rPr>
              <a:t>3 principles</a:t>
            </a:r>
            <a:r>
              <a:rPr lang="en-US" sz="3200" dirty="0"/>
              <a:t>, </a:t>
            </a:r>
            <a:r>
              <a:rPr lang="en-US" sz="2800" b="1" i="1" dirty="0">
                <a:latin typeface="Arial Narrow" panose="020B0606020202030204" pitchFamily="34" charset="0"/>
              </a:rPr>
              <a:t>Sub</a:t>
            </a:r>
            <a:r>
              <a:rPr lang="en-US" sz="3200" dirty="0"/>
              <a:t> </a:t>
            </a:r>
            <a:r>
              <a:rPr lang="en-US" sz="2800" b="1" i="1" dirty="0">
                <a:latin typeface="Arial Narrow" panose="020B0606020202030204" pitchFamily="34" charset="0"/>
              </a:rPr>
              <a:t>ICT</a:t>
            </a:r>
            <a:r>
              <a:rPr lang="en-US" sz="3200" dirty="0"/>
              <a:t>, </a:t>
            </a:r>
            <a:r>
              <a:rPr lang="en-US" sz="2800" b="1" i="1" dirty="0">
                <a:latin typeface="Arial Narrow" panose="020B0606020202030204" pitchFamily="34" charset="0"/>
              </a:rPr>
              <a:t>Sub </a:t>
            </a:r>
            <a:r>
              <a:rPr lang="en-US" sz="2800" b="1" i="1" dirty="0" err="1">
                <a:latin typeface="Arial Narrow" panose="020B0606020202030204" pitchFamily="34" charset="0"/>
              </a:rPr>
              <a:t>Maths</a:t>
            </a:r>
            <a:r>
              <a:rPr lang="en-US" sz="2800" b="1" i="1" dirty="0">
                <a:latin typeface="Arial Narrow" panose="020B0606020202030204" pitchFamily="34" charset="0"/>
              </a:rPr>
              <a:t> </a:t>
            </a:r>
            <a:r>
              <a:rPr lang="en-US" sz="3200" dirty="0"/>
              <a:t>and </a:t>
            </a:r>
            <a:r>
              <a:rPr lang="en-US" sz="2800" b="1" i="1" dirty="0">
                <a:latin typeface="Arial Narrow" panose="020B0606020202030204" pitchFamily="34" charset="0"/>
              </a:rPr>
              <a:t>General paper</a:t>
            </a:r>
            <a:r>
              <a:rPr lang="en-US" sz="3200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No new text books and teaching materials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2 years of A-level have been maintained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Number of periods on timetable have not changed. </a:t>
            </a:r>
          </a:p>
        </p:txBody>
      </p:sp>
    </p:spTree>
    <p:extLst>
      <p:ext uri="{BB962C8B-B14F-4D97-AF65-F5344CB8AC3E}">
        <p14:creationId xmlns:p14="http://schemas.microsoft.com/office/powerpoint/2010/main" val="257881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DD440-7EAE-FFEA-0024-1B4D78CB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EA39-711A-2A8D-38FC-561D71B9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6" y="25566"/>
            <a:ext cx="10515600" cy="6977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What`s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944F-FD55-3BF4-1B1A-DF1682E75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592704"/>
            <a:ext cx="11449334" cy="613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3000" dirty="0"/>
              <a:t>Content has been re-organized </a:t>
            </a:r>
          </a:p>
          <a:p>
            <a:pPr marL="228600" indent="-228600">
              <a:buFont typeface="+mj-lt"/>
              <a:buAutoNum type="alphaLcParenR"/>
            </a:pPr>
            <a:endParaRPr lang="en-US" sz="700" dirty="0"/>
          </a:p>
          <a:p>
            <a:pPr marL="514350" indent="-514350">
              <a:buFont typeface="+mj-lt"/>
              <a:buAutoNum type="alphaLcParenR"/>
            </a:pPr>
            <a:r>
              <a:rPr lang="en-US" sz="3000" dirty="0"/>
              <a:t>Integrating the skills into the subjects </a:t>
            </a:r>
          </a:p>
          <a:p>
            <a:pPr marL="228600" indent="-228600">
              <a:buFont typeface="+mj-lt"/>
              <a:buAutoNum type="alphaLcParenR"/>
            </a:pPr>
            <a:endParaRPr lang="en-US" sz="700" dirty="0"/>
          </a:p>
          <a:p>
            <a:pPr marL="514350" indent="-514350">
              <a:buFont typeface="+mj-lt"/>
              <a:buAutoNum type="alphaLcParenR"/>
            </a:pPr>
            <a:r>
              <a:rPr lang="en-US" sz="3000" dirty="0"/>
              <a:t>Merging related content to remove overloads and overlaps</a:t>
            </a:r>
          </a:p>
          <a:p>
            <a:pPr marL="228600" indent="-228600">
              <a:buFont typeface="+mj-lt"/>
              <a:buAutoNum type="alphaLcParenR"/>
            </a:pPr>
            <a:endParaRPr lang="en-US" sz="700" dirty="0"/>
          </a:p>
          <a:p>
            <a:pPr marL="514350" indent="-514350">
              <a:buFont typeface="+mj-lt"/>
              <a:buAutoNum type="alphaLcParenR"/>
            </a:pPr>
            <a:r>
              <a:rPr lang="en-US" sz="3000" dirty="0"/>
              <a:t>Physical education not on A-level menu. This is because it does not have existing texts books to support the teaching </a:t>
            </a:r>
          </a:p>
          <a:p>
            <a:pPr marL="228600" indent="-228600">
              <a:buFont typeface="+mj-lt"/>
              <a:buAutoNum type="alphaLcParenR"/>
            </a:pPr>
            <a:endParaRPr lang="en-US" sz="700" dirty="0"/>
          </a:p>
          <a:p>
            <a:pPr marL="514350" indent="-514350">
              <a:buFont typeface="+mj-lt"/>
              <a:buAutoNum type="alphaLcParenR"/>
            </a:pPr>
            <a:r>
              <a:rPr lang="en-US" sz="2400" b="1" i="1" dirty="0">
                <a:latin typeface="Arial Narrow" panose="020B0606020202030204" pitchFamily="34" charset="0"/>
              </a:rPr>
              <a:t>Performing Arts</a:t>
            </a:r>
            <a:r>
              <a:rPr lang="en-US" sz="2800" dirty="0"/>
              <a:t>, </a:t>
            </a:r>
            <a:r>
              <a:rPr lang="en-US" sz="2400" b="1" i="1" dirty="0">
                <a:latin typeface="Arial Narrow" panose="020B0606020202030204" pitchFamily="34" charset="0"/>
              </a:rPr>
              <a:t>Nutrition and Food Technology </a:t>
            </a:r>
            <a:r>
              <a:rPr lang="en-US" sz="2800" dirty="0"/>
              <a:t>, </a:t>
            </a:r>
            <a:r>
              <a:rPr lang="en-US" sz="2400" b="1" i="1" dirty="0">
                <a:latin typeface="Arial Narrow" panose="020B0606020202030204" pitchFamily="34" charset="0"/>
              </a:rPr>
              <a:t>Technology and Design</a:t>
            </a:r>
            <a:r>
              <a:rPr lang="en-US" sz="2800" dirty="0"/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Art and Design </a:t>
            </a:r>
            <a:r>
              <a:rPr lang="en-US" sz="2800" dirty="0"/>
              <a:t>will not be taught at A-level. Learners will study the related content as it was in the old curriculum, </a:t>
            </a:r>
            <a:r>
              <a:rPr lang="en-US" sz="2800" i="1" dirty="0"/>
              <a:t>i.e. </a:t>
            </a:r>
            <a:r>
              <a:rPr lang="en-US" sz="2400" b="1" dirty="0"/>
              <a:t>Fine art </a:t>
            </a:r>
            <a:r>
              <a:rPr lang="en-US" sz="2800" dirty="0"/>
              <a:t>, </a:t>
            </a:r>
            <a:r>
              <a:rPr lang="en-US" sz="2400" b="1" dirty="0"/>
              <a:t>Music</a:t>
            </a:r>
            <a:r>
              <a:rPr lang="en-US" sz="2800" dirty="0"/>
              <a:t> and </a:t>
            </a:r>
            <a:r>
              <a:rPr lang="en-US" sz="2400" b="1" dirty="0"/>
              <a:t>TD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31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25566"/>
            <a:ext cx="10515600" cy="69776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What`s New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b="1" dirty="0">
                <a:solidFill>
                  <a:schemeClr val="accent1"/>
                </a:solidFill>
              </a:rPr>
              <a:t>  ...cont’d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2"/>
            <a:ext cx="10515600" cy="613466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en-US" sz="2800" dirty="0"/>
              <a:t>Shifting the emphasis from knowledge acquisition to knowledge application </a:t>
            </a:r>
          </a:p>
          <a:p>
            <a:pPr marL="228600" indent="-228600">
              <a:buFont typeface="+mj-lt"/>
              <a:buAutoNum type="alphaLcParenR" startAt="6"/>
            </a:pPr>
            <a:endParaRPr lang="en-US" sz="1200" dirty="0"/>
          </a:p>
          <a:p>
            <a:pPr marL="514350" indent="-514350">
              <a:buFont typeface="+mj-lt"/>
              <a:buAutoNum type="alphaLcParenR" startAt="6"/>
            </a:pPr>
            <a:r>
              <a:rPr lang="en-US" sz="2800" dirty="0"/>
              <a:t>Descriptive recording of learners achievements</a:t>
            </a:r>
          </a:p>
          <a:p>
            <a:pPr marL="228600" indent="-228600">
              <a:buFont typeface="+mj-lt"/>
              <a:buAutoNum type="alphaLcParenR" startAt="6"/>
            </a:pPr>
            <a:endParaRPr lang="en-US" sz="1200" dirty="0"/>
          </a:p>
          <a:p>
            <a:pPr marL="514350" indent="-514350">
              <a:buFont typeface="+mj-lt"/>
              <a:buAutoNum type="alphaLcParenR" startAt="6"/>
            </a:pPr>
            <a:r>
              <a:rPr lang="en-US" sz="2800" dirty="0"/>
              <a:t>Change from teacher-</a:t>
            </a:r>
            <a:r>
              <a:rPr lang="en-US" sz="2800" dirty="0" err="1"/>
              <a:t>centred</a:t>
            </a:r>
            <a:r>
              <a:rPr lang="en-US" sz="2800" dirty="0"/>
              <a:t> methodologies </a:t>
            </a:r>
          </a:p>
          <a:p>
            <a:pPr marL="228600" indent="-228600">
              <a:buFont typeface="+mj-lt"/>
              <a:buAutoNum type="alphaLcParenR" startAt="6"/>
            </a:pPr>
            <a:endParaRPr lang="en-US" sz="1200" dirty="0"/>
          </a:p>
          <a:p>
            <a:pPr marL="514350" indent="-514350">
              <a:buFont typeface="+mj-lt"/>
              <a:buAutoNum type="alphaLcParenR" startAt="6"/>
            </a:pPr>
            <a:r>
              <a:rPr lang="en-US" sz="2800" dirty="0"/>
              <a:t>Topical assessment to build the required competencies per topic </a:t>
            </a:r>
          </a:p>
          <a:p>
            <a:pPr marL="228600" indent="-228600">
              <a:buFont typeface="+mj-lt"/>
              <a:buAutoNum type="alphaLcParenR" startAt="6"/>
            </a:pPr>
            <a:endParaRPr lang="en-US" sz="1200" dirty="0"/>
          </a:p>
          <a:p>
            <a:pPr marL="514350" indent="-514350">
              <a:buFont typeface="+mj-lt"/>
              <a:buAutoNum type="alphaLcParenR" startAt="6"/>
            </a:pPr>
            <a:r>
              <a:rPr lang="en-US" sz="2800" dirty="0"/>
              <a:t>Number of paper will either reduce or remain the same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en-US" sz="2800" dirty="0"/>
              <a:t>Projects will be done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76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816" y="18116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The Syllabus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54" y="1733550"/>
            <a:ext cx="10819406" cy="37776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Detailed syllabus unfolds content based on </a:t>
            </a:r>
            <a:r>
              <a:rPr lang="en-US" sz="3200" b="1" i="1" dirty="0"/>
              <a:t>Terms</a:t>
            </a:r>
            <a:r>
              <a:rPr lang="en-US" sz="3200" dirty="0"/>
              <a:t> and </a:t>
            </a:r>
            <a:r>
              <a:rPr lang="en-US" sz="3200" b="1" i="1" dirty="0"/>
              <a:t>Topics</a:t>
            </a:r>
            <a:r>
              <a:rPr lang="en-US" sz="3200" dirty="0"/>
              <a:t> for respective terms.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Every topic is organized into: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3000" dirty="0"/>
              <a:t>A competency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3000" dirty="0"/>
              <a:t>Learning out comes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3000" dirty="0"/>
              <a:t>Suggested learning activities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3000" dirty="0"/>
              <a:t>Assessment  strategies</a:t>
            </a:r>
          </a:p>
        </p:txBody>
      </p:sp>
    </p:spTree>
    <p:extLst>
      <p:ext uri="{BB962C8B-B14F-4D97-AF65-F5344CB8AC3E}">
        <p14:creationId xmlns:p14="http://schemas.microsoft.com/office/powerpoint/2010/main" val="326399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426" y="259299"/>
            <a:ext cx="8911687" cy="128089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Assessment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762" y="154018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Assessment modalities will be both formative and summative.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Descriptive record of learners’ achievements. </a:t>
            </a:r>
          </a:p>
        </p:txBody>
      </p:sp>
    </p:spTree>
    <p:extLst>
      <p:ext uri="{BB962C8B-B14F-4D97-AF65-F5344CB8AC3E}">
        <p14:creationId xmlns:p14="http://schemas.microsoft.com/office/powerpoint/2010/main" val="87853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341" y="0"/>
            <a:ext cx="10274733" cy="128089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Key aspects to be noted by all the concerned parties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682" y="1741713"/>
            <a:ext cx="10533022" cy="51162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Head teacher is the first inspector and school quality assurance officer . 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Preparation for teaching is paramount. 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Physical attendance and the teacher is very key in fostering learning.</a:t>
            </a:r>
          </a:p>
          <a:p>
            <a:pPr marL="0" indent="0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Modern and varied teaching methodologies should be employed. </a:t>
            </a:r>
          </a:p>
        </p:txBody>
      </p:sp>
    </p:spTree>
    <p:extLst>
      <p:ext uri="{BB962C8B-B14F-4D97-AF65-F5344CB8AC3E}">
        <p14:creationId xmlns:p14="http://schemas.microsoft.com/office/powerpoint/2010/main" val="26991463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510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Narrow</vt:lpstr>
      <vt:lpstr>Baskerville Old Face</vt:lpstr>
      <vt:lpstr>Century Gothic</vt:lpstr>
      <vt:lpstr>Wingdings</vt:lpstr>
      <vt:lpstr>Wingdings 3</vt:lpstr>
      <vt:lpstr>Wisp</vt:lpstr>
      <vt:lpstr>PowerPoint Presentation</vt:lpstr>
      <vt:lpstr>Introduction</vt:lpstr>
      <vt:lpstr>Aims Of The A-level Curriculum Include</vt:lpstr>
      <vt:lpstr>What Has Not Changed. </vt:lpstr>
      <vt:lpstr>What`s New?</vt:lpstr>
      <vt:lpstr>What`s New?  ...cont’d</vt:lpstr>
      <vt:lpstr>The Syllabus </vt:lpstr>
      <vt:lpstr>Assessment  </vt:lpstr>
      <vt:lpstr>Key aspects to be noted by all the concerned parties </vt:lpstr>
      <vt:lpstr>Key aspects to be noted by all the concerned parties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 FROM THE NCDC TRAINING ON THE A-LEVEL CURRICULUM</dc:title>
  <dc:creator>hp</dc:creator>
  <cp:keywords>MUMMY</cp:keywords>
  <cp:lastModifiedBy>HP</cp:lastModifiedBy>
  <cp:revision>27</cp:revision>
  <dcterms:created xsi:type="dcterms:W3CDTF">2025-02-10T19:42:59Z</dcterms:created>
  <dcterms:modified xsi:type="dcterms:W3CDTF">2025-02-11T16:45:37Z</dcterms:modified>
</cp:coreProperties>
</file>