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47"/>
  </p:notesMasterIdLst>
  <p:sldIdLst>
    <p:sldId id="303" r:id="rId2"/>
    <p:sldId id="304" r:id="rId3"/>
    <p:sldId id="300" r:id="rId4"/>
    <p:sldId id="283" r:id="rId5"/>
    <p:sldId id="257" r:id="rId6"/>
    <p:sldId id="289" r:id="rId7"/>
    <p:sldId id="288" r:id="rId8"/>
    <p:sldId id="258" r:id="rId9"/>
    <p:sldId id="290" r:id="rId10"/>
    <p:sldId id="291" r:id="rId11"/>
    <p:sldId id="266" r:id="rId12"/>
    <p:sldId id="267" r:id="rId13"/>
    <p:sldId id="263" r:id="rId14"/>
    <p:sldId id="284" r:id="rId15"/>
    <p:sldId id="268" r:id="rId16"/>
    <p:sldId id="269" r:id="rId17"/>
    <p:sldId id="271" r:id="rId18"/>
    <p:sldId id="274" r:id="rId19"/>
    <p:sldId id="301" r:id="rId20"/>
    <p:sldId id="273" r:id="rId21"/>
    <p:sldId id="302" r:id="rId22"/>
    <p:sldId id="275" r:id="rId23"/>
    <p:sldId id="276" r:id="rId24"/>
    <p:sldId id="277" r:id="rId25"/>
    <p:sldId id="278" r:id="rId26"/>
    <p:sldId id="279" r:id="rId27"/>
    <p:sldId id="285" r:id="rId28"/>
    <p:sldId id="286" r:id="rId29"/>
    <p:sldId id="287" r:id="rId30"/>
    <p:sldId id="282" r:id="rId31"/>
    <p:sldId id="294" r:id="rId32"/>
    <p:sldId id="297" r:id="rId33"/>
    <p:sldId id="295" r:id="rId34"/>
    <p:sldId id="298" r:id="rId35"/>
    <p:sldId id="292" r:id="rId36"/>
    <p:sldId id="308" r:id="rId37"/>
    <p:sldId id="306" r:id="rId38"/>
    <p:sldId id="309" r:id="rId39"/>
    <p:sldId id="305" r:id="rId40"/>
    <p:sldId id="296" r:id="rId41"/>
    <p:sldId id="307" r:id="rId42"/>
    <p:sldId id="310" r:id="rId43"/>
    <p:sldId id="293" r:id="rId44"/>
    <p:sldId id="311" r:id="rId45"/>
    <p:sldId id="299"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92" autoAdjust="0"/>
  </p:normalViewPr>
  <p:slideViewPr>
    <p:cSldViewPr>
      <p:cViewPr varScale="1">
        <p:scale>
          <a:sx n="53" d="100"/>
          <a:sy n="53" d="100"/>
        </p:scale>
        <p:origin x="1660" y="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anose="020F0502020204030204"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7B39C21E-E755-49BC-BD01-951A1955DE0A}" type="datetimeFigureOut">
              <a:rPr lang="en-US"/>
              <a:pPr/>
              <a:t>3/26/2024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anose="020F050202020403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45507654-C941-4463-9742-4500FEAA44AE}" type="slidenum">
              <a:rPr lang="en-US"/>
              <a:pPr/>
              <a:t>‹#›</a:t>
            </a:fld>
            <a:endParaRPr lang="en-US"/>
          </a:p>
        </p:txBody>
      </p:sp>
    </p:spTree>
    <p:extLst>
      <p:ext uri="{BB962C8B-B14F-4D97-AF65-F5344CB8AC3E}">
        <p14:creationId xmlns:p14="http://schemas.microsoft.com/office/powerpoint/2010/main" val="31686759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1" i="0" kern="1200" dirty="0">
                <a:solidFill>
                  <a:schemeClr val="tx1"/>
                </a:solidFill>
                <a:latin typeface="+mn-lt"/>
                <a:ea typeface="+mn-ea"/>
                <a:cs typeface="+mn-cs"/>
              </a:rPr>
              <a:t>Guidance to the Teacher</a:t>
            </a:r>
          </a:p>
          <a:p>
            <a:pPr marL="171450" indent="-171450">
              <a:buFont typeface="Arial" panose="020B0604020202020204" pitchFamily="34" charset="0"/>
              <a:buChar char="•"/>
            </a:pPr>
            <a:r>
              <a:rPr lang="en-GB" sz="1200" i="0" kern="1200" dirty="0">
                <a:solidFill>
                  <a:schemeClr val="tx1"/>
                </a:solidFill>
                <a:latin typeface="+mn-lt"/>
                <a:ea typeface="+mn-ea"/>
                <a:cs typeface="+mn-cs"/>
              </a:rPr>
              <a:t>You are advised to introduce the topic using real parts of a computer where possible. In the event that such objects cannot be obtained, use</a:t>
            </a:r>
            <a:br>
              <a:rPr lang="en-GB" sz="1200" i="0" kern="1200" dirty="0">
                <a:solidFill>
                  <a:schemeClr val="tx1"/>
                </a:solidFill>
                <a:latin typeface="+mn-lt"/>
                <a:ea typeface="+mn-ea"/>
                <a:cs typeface="+mn-cs"/>
              </a:rPr>
            </a:br>
            <a:r>
              <a:rPr lang="en-GB" sz="1200" i="0" kern="1200" dirty="0">
                <a:solidFill>
                  <a:schemeClr val="tx1"/>
                </a:solidFill>
                <a:latin typeface="+mn-lt"/>
                <a:ea typeface="+mn-ea"/>
                <a:cs typeface="+mn-cs"/>
              </a:rPr>
              <a:t>their images which are readily available online.</a:t>
            </a:r>
          </a:p>
          <a:p>
            <a:pPr marL="171450" indent="-171450">
              <a:buFont typeface="Arial" panose="020B0604020202020204" pitchFamily="34" charset="0"/>
              <a:buChar char="•"/>
            </a:pPr>
            <a:r>
              <a:rPr lang="en-GB" sz="1200" i="0" kern="1200" dirty="0">
                <a:solidFill>
                  <a:schemeClr val="tx1"/>
                </a:solidFill>
                <a:latin typeface="+mn-lt"/>
                <a:ea typeface="+mn-ea"/>
                <a:cs typeface="+mn-cs"/>
              </a:rPr>
              <a:t>The implications of using ICTs should clearly look at the advantages and disadvantages of using ICTs in each of the areas that have been</a:t>
            </a:r>
            <a:br>
              <a:rPr lang="en-GB" sz="1200" i="0" kern="1200" dirty="0">
                <a:solidFill>
                  <a:schemeClr val="tx1"/>
                </a:solidFill>
                <a:latin typeface="+mn-lt"/>
                <a:ea typeface="+mn-ea"/>
                <a:cs typeface="+mn-cs"/>
              </a:rPr>
            </a:br>
            <a:r>
              <a:rPr lang="en-GB" sz="1200" i="0" kern="1200" dirty="0">
                <a:solidFill>
                  <a:schemeClr val="tx1"/>
                </a:solidFill>
                <a:latin typeface="+mn-lt"/>
                <a:ea typeface="+mn-ea"/>
                <a:cs typeface="+mn-cs"/>
              </a:rPr>
              <a:t>highlighted in the table above.</a:t>
            </a:r>
          </a:p>
          <a:p>
            <a:pPr marL="171450" indent="-171450">
              <a:buFont typeface="Arial" panose="020B0604020202020204" pitchFamily="34" charset="0"/>
              <a:buChar char="•"/>
            </a:pPr>
            <a:r>
              <a:rPr lang="en-GB" sz="1200" i="0" kern="1200" dirty="0">
                <a:solidFill>
                  <a:schemeClr val="tx1"/>
                </a:solidFill>
                <a:latin typeface="+mn-lt"/>
                <a:ea typeface="+mn-ea"/>
                <a:cs typeface="+mn-cs"/>
              </a:rPr>
              <a:t>Use of ICTs in business should focus on banking, mobile money transfers and Electronic Funds Transfer (EFT).</a:t>
            </a:r>
          </a:p>
          <a:p>
            <a:pPr marL="171450" indent="-171450">
              <a:buFont typeface="Arial" panose="020B0604020202020204" pitchFamily="34" charset="0"/>
              <a:buChar char="•"/>
            </a:pPr>
            <a:r>
              <a:rPr lang="en-GB" sz="1200" i="0" kern="1200" dirty="0">
                <a:solidFill>
                  <a:schemeClr val="tx1"/>
                </a:solidFill>
                <a:latin typeface="+mn-lt"/>
                <a:ea typeface="+mn-ea"/>
                <a:cs typeface="+mn-cs"/>
              </a:rPr>
              <a:t>You are encouraged to organise learners in groups to make presentations on the implications of ICT in society.</a:t>
            </a:r>
            <a:br>
              <a:rPr lang="en-GB" sz="1200" i="0" kern="1200" dirty="0">
                <a:solidFill>
                  <a:schemeClr val="tx1"/>
                </a:solidFill>
                <a:latin typeface="+mn-lt"/>
                <a:ea typeface="+mn-ea"/>
                <a:cs typeface="+mn-cs"/>
              </a:rPr>
            </a:br>
            <a:r>
              <a:rPr lang="en-GB" sz="1200" b="1" i="0" kern="1200" dirty="0">
                <a:solidFill>
                  <a:schemeClr val="tx1"/>
                </a:solidFill>
                <a:latin typeface="+mn-lt"/>
                <a:ea typeface="+mn-ea"/>
                <a:cs typeface="+mn-cs"/>
              </a:rPr>
              <a:t>Suggested Competences for Assessment</a:t>
            </a:r>
          </a:p>
          <a:p>
            <a:pPr marL="171450" indent="-171450">
              <a:buFont typeface="Arial" panose="020B0604020202020204" pitchFamily="34" charset="0"/>
              <a:buChar char="•"/>
            </a:pPr>
            <a:r>
              <a:rPr lang="en-GB" sz="1200" i="0" kern="1200" dirty="0">
                <a:solidFill>
                  <a:schemeClr val="tx1"/>
                </a:solidFill>
                <a:latin typeface="+mn-lt"/>
                <a:ea typeface="+mn-ea"/>
                <a:cs typeface="+mn-cs"/>
              </a:rPr>
              <a:t>Assess the learners’ ability to distinguish the different parts of a computer and other ICT devices and their uses.</a:t>
            </a:r>
          </a:p>
          <a:p>
            <a:pPr marL="171450" indent="-171450">
              <a:buFont typeface="Arial" panose="020B0604020202020204" pitchFamily="34" charset="0"/>
              <a:buChar char="•"/>
            </a:pPr>
            <a:r>
              <a:rPr lang="en-GB" sz="1200" i="0" kern="1200" dirty="0">
                <a:solidFill>
                  <a:schemeClr val="tx1"/>
                </a:solidFill>
                <a:latin typeface="+mn-lt"/>
                <a:ea typeface="+mn-ea"/>
                <a:cs typeface="+mn-cs"/>
              </a:rPr>
              <a:t>Discuss the implication of using ICT in a variety of fields.</a:t>
            </a:r>
            <a:br>
              <a:rPr lang="en-GB" sz="1200" i="0" kern="1200" dirty="0">
                <a:solidFill>
                  <a:schemeClr val="tx1"/>
                </a:solidFill>
                <a:latin typeface="+mn-lt"/>
                <a:ea typeface="+mn-ea"/>
                <a:cs typeface="+mn-cs"/>
              </a:rPr>
            </a:br>
            <a:br>
              <a:rPr lang="en-GB" sz="1200" i="0" kern="1200" dirty="0">
                <a:solidFill>
                  <a:schemeClr val="tx1"/>
                </a:solidFill>
                <a:latin typeface="+mn-lt"/>
                <a:ea typeface="+mn-ea"/>
                <a:cs typeface="+mn-cs"/>
              </a:rPr>
            </a:br>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1</a:t>
            </a:fld>
            <a:endParaRPr lang="en-US"/>
          </a:p>
        </p:txBody>
      </p:sp>
    </p:spTree>
    <p:extLst>
      <p:ext uri="{BB962C8B-B14F-4D97-AF65-F5344CB8AC3E}">
        <p14:creationId xmlns:p14="http://schemas.microsoft.com/office/powerpoint/2010/main" val="3716464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C900CE0-6AE7-4226-B532-417067AE5A79}" type="slidenum">
              <a:rPr lang="en-US">
                <a:latin typeface="Calibri" panose="020F0502020204030204" pitchFamily="34" charset="0"/>
              </a:rPr>
              <a:pPr eaLnBrk="1" hangingPunct="1"/>
              <a:t>5</a:t>
            </a:fld>
            <a:endParaRPr lang="en-US">
              <a:latin typeface="Calibri" panose="020F0502020204030204" pitchFamily="34" charset="0"/>
            </a:endParaRPr>
          </a:p>
        </p:txBody>
      </p:sp>
      <p:sp>
        <p:nvSpPr>
          <p:cNvPr id="102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4014026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C900CE0-6AE7-4226-B532-417067AE5A79}" type="slidenum">
              <a:rPr lang="en-US">
                <a:latin typeface="Calibri" panose="020F0502020204030204" pitchFamily="34" charset="0"/>
              </a:rPr>
              <a:pPr eaLnBrk="1" hangingPunct="1"/>
              <a:t>6</a:t>
            </a:fld>
            <a:endParaRPr lang="en-US">
              <a:latin typeface="Calibri" panose="020F0502020204030204" pitchFamily="34" charset="0"/>
            </a:endParaRPr>
          </a:p>
        </p:txBody>
      </p:sp>
      <p:sp>
        <p:nvSpPr>
          <p:cNvPr id="102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207135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C900CE0-6AE7-4226-B532-417067AE5A79}" type="slidenum">
              <a:rPr lang="en-US">
                <a:latin typeface="Calibri" panose="020F0502020204030204" pitchFamily="34" charset="0"/>
              </a:rPr>
              <a:pPr eaLnBrk="1" hangingPunct="1"/>
              <a:t>7</a:t>
            </a:fld>
            <a:endParaRPr lang="en-US">
              <a:latin typeface="Calibri" panose="020F0502020204030204" pitchFamily="34" charset="0"/>
            </a:endParaRPr>
          </a:p>
        </p:txBody>
      </p:sp>
      <p:sp>
        <p:nvSpPr>
          <p:cNvPr id="102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1412974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E529C23-F3BA-44C6-9BF2-5CF980D0FAC7}" type="slidenum">
              <a:rPr lang="en-US">
                <a:latin typeface="Calibri" panose="020F0502020204030204" pitchFamily="34" charset="0"/>
              </a:rPr>
              <a:pPr eaLnBrk="1" hangingPunct="1"/>
              <a:t>8</a:t>
            </a:fld>
            <a:endParaRPr lang="en-US">
              <a:latin typeface="Calibri" panose="020F0502020204030204" pitchFamily="34" charset="0"/>
            </a:endParaRPr>
          </a:p>
        </p:txBody>
      </p:sp>
      <p:sp>
        <p:nvSpPr>
          <p:cNvPr id="122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399485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C900CE0-6AE7-4226-B532-417067AE5A79}" type="slidenum">
              <a:rPr lang="en-US">
                <a:latin typeface="Calibri" panose="020F0502020204030204" pitchFamily="34" charset="0"/>
              </a:rPr>
              <a:pPr eaLnBrk="1" hangingPunct="1"/>
              <a:t>9</a:t>
            </a:fld>
            <a:endParaRPr lang="en-US">
              <a:latin typeface="Calibri" panose="020F0502020204030204" pitchFamily="34" charset="0"/>
            </a:endParaRPr>
          </a:p>
        </p:txBody>
      </p:sp>
      <p:sp>
        <p:nvSpPr>
          <p:cNvPr id="1024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3408586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15</a:t>
            </a:fld>
            <a:endParaRPr lang="en-US"/>
          </a:p>
        </p:txBody>
      </p:sp>
    </p:spTree>
    <p:extLst>
      <p:ext uri="{BB962C8B-B14F-4D97-AF65-F5344CB8AC3E}">
        <p14:creationId xmlns:p14="http://schemas.microsoft.com/office/powerpoint/2010/main" val="4020456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Computers have</a:t>
            </a:r>
            <a:endParaRPr lang="en-GB" dirty="0"/>
          </a:p>
        </p:txBody>
      </p:sp>
      <p:sp>
        <p:nvSpPr>
          <p:cNvPr id="4" name="Slide Number Placeholder 3"/>
          <p:cNvSpPr>
            <a:spLocks noGrp="1"/>
          </p:cNvSpPr>
          <p:nvPr>
            <p:ph type="sldNum" sz="quarter" idx="10"/>
          </p:nvPr>
        </p:nvSpPr>
        <p:spPr/>
        <p:txBody>
          <a:bodyPr/>
          <a:lstStyle/>
          <a:p>
            <a:fld id="{45507654-C941-4463-9742-4500FEAA44AE}" type="slidenum">
              <a:rPr lang="en-US" smtClean="0"/>
              <a:pPr/>
              <a:t>31</a:t>
            </a:fld>
            <a:endParaRPr lang="en-US"/>
          </a:p>
        </p:txBody>
      </p:sp>
    </p:spTree>
    <p:extLst>
      <p:ext uri="{BB962C8B-B14F-4D97-AF65-F5344CB8AC3E}">
        <p14:creationId xmlns:p14="http://schemas.microsoft.com/office/powerpoint/2010/main" val="2735993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1043608" y="1066800"/>
            <a:ext cx="5328592" cy="1858144"/>
          </a:xfrm>
          <a:ln>
            <a:noFill/>
          </a:ln>
        </p:spPr>
        <p:txBody>
          <a:bodyPr/>
          <a:lstStyle/>
          <a:p>
            <a:pPr algn="r" eaLnBrk="1" hangingPunct="1"/>
            <a:r>
              <a:rPr lang="en-US" b="1" i="1"/>
              <a:t>Click to edit Master title style</a:t>
            </a:r>
            <a:endParaRPr lang="en-US" b="1" i="1" dirty="0"/>
          </a:p>
        </p:txBody>
      </p:sp>
      <p:sp>
        <p:nvSpPr>
          <p:cNvPr id="5" name="Subtitle 2"/>
          <p:cNvSpPr>
            <a:spLocks noGrp="1"/>
          </p:cNvSpPr>
          <p:nvPr>
            <p:ph type="subTitle" idx="1"/>
          </p:nvPr>
        </p:nvSpPr>
        <p:spPr>
          <a:xfrm>
            <a:off x="1043608" y="2924944"/>
            <a:ext cx="7342584" cy="3628256"/>
          </a:xfrm>
          <a:ln>
            <a:noFill/>
          </a:ln>
        </p:spPr>
        <p:txBody>
          <a:bodyPr/>
          <a:lstStyle>
            <a:lvl1pPr marL="0" indent="0" algn="ctr">
              <a:buNone/>
              <a:defRPr/>
            </a:lvl1pPr>
          </a:lstStyle>
          <a:p>
            <a:r>
              <a:rPr lang="en-US" sz="3200" b="1"/>
              <a:t>Click to edit Master subtitle style</a:t>
            </a:r>
            <a:endParaRPr lang="en-US" b="1" dirty="0">
              <a:latin typeface="Tw Cen MT Condensed" panose="020B0606020104020203"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6017" y="1196752"/>
            <a:ext cx="1544375" cy="1656184"/>
          </a:xfrm>
          <a:prstGeom prst="rect">
            <a:avLst/>
          </a:prstGeom>
        </p:spPr>
      </p:pic>
    </p:spTree>
    <p:extLst>
      <p:ext uri="{BB962C8B-B14F-4D97-AF65-F5344CB8AC3E}">
        <p14:creationId xmlns:p14="http://schemas.microsoft.com/office/powerpoint/2010/main" val="4249276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848600" cy="1000108"/>
          </a:xfrm>
        </p:spPr>
        <p:txBody>
          <a:bodyPr/>
          <a:lstStyle/>
          <a:p>
            <a:r>
              <a:rPr lang="en-US"/>
              <a:t>Click to edit Master title style</a:t>
            </a:r>
            <a:endParaRPr lang="en-GB" dirty="0"/>
          </a:p>
        </p:txBody>
      </p:sp>
      <p:sp>
        <p:nvSpPr>
          <p:cNvPr id="3" name="Content Placeholder 2"/>
          <p:cNvSpPr>
            <a:spLocks noGrp="1"/>
          </p:cNvSpPr>
          <p:nvPr>
            <p:ph sz="half" idx="1"/>
          </p:nvPr>
        </p:nvSpPr>
        <p:spPr>
          <a:xfrm>
            <a:off x="0" y="1071546"/>
            <a:ext cx="4572000" cy="5500726"/>
          </a:xfrm>
          <a:ln>
            <a:noFill/>
          </a:ln>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Content Placeholder 3"/>
          <p:cNvSpPr>
            <a:spLocks noGrp="1"/>
          </p:cNvSpPr>
          <p:nvPr>
            <p:ph sz="half" idx="2"/>
          </p:nvPr>
        </p:nvSpPr>
        <p:spPr>
          <a:xfrm>
            <a:off x="4643438" y="1071546"/>
            <a:ext cx="4500562" cy="5500726"/>
          </a:xfrm>
          <a:ln>
            <a:noFill/>
          </a:ln>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380969403"/>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ln>
            <a:no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116050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ClipArt">
  <p:cSld name="1_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99592" y="0"/>
            <a:ext cx="8244408" cy="990600"/>
          </a:xfrm>
        </p:spPr>
        <p:txBody>
          <a:bodyPr/>
          <a:lstStyle/>
          <a:p>
            <a:r>
              <a:rPr lang="en-US"/>
              <a:t>Click to edit Master title style</a:t>
            </a:r>
            <a:endParaRPr lang="en-GB" dirty="0"/>
          </a:p>
        </p:txBody>
      </p:sp>
      <p:sp>
        <p:nvSpPr>
          <p:cNvPr id="3" name="Text Placeholder 2"/>
          <p:cNvSpPr>
            <a:spLocks noGrp="1"/>
          </p:cNvSpPr>
          <p:nvPr>
            <p:ph type="body" sz="half" idx="1"/>
          </p:nvPr>
        </p:nvSpPr>
        <p:spPr>
          <a:xfrm>
            <a:off x="0" y="1143000"/>
            <a:ext cx="4648200" cy="5410200"/>
          </a:xfrm>
          <a:ln>
            <a:noFill/>
          </a:ln>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Online Image Placeholder 3"/>
          <p:cNvSpPr>
            <a:spLocks noGrp="1"/>
          </p:cNvSpPr>
          <p:nvPr>
            <p:ph type="clipArt" sz="half" idx="2"/>
          </p:nvPr>
        </p:nvSpPr>
        <p:spPr>
          <a:xfrm>
            <a:off x="4648200" y="1143000"/>
            <a:ext cx="4419600" cy="5410200"/>
          </a:xfrm>
          <a:ln>
            <a:noFill/>
          </a:ln>
        </p:spPr>
        <p:txBody>
          <a:bodyPr/>
          <a:lstStyle/>
          <a:p>
            <a:r>
              <a:rPr lang="en-US"/>
              <a:t>Click icon to add clip art</a:t>
            </a:r>
            <a:endParaRPr lang="en-GB"/>
          </a:p>
        </p:txBody>
      </p:sp>
    </p:spTree>
    <p:extLst>
      <p:ext uri="{BB962C8B-B14F-4D97-AF65-F5344CB8AC3E}">
        <p14:creationId xmlns:p14="http://schemas.microsoft.com/office/powerpoint/2010/main" val="47934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99592" y="-76199"/>
            <a:ext cx="8244408" cy="1066800"/>
          </a:xfrm>
        </p:spPr>
        <p:txBody>
          <a:bodyPr/>
          <a:lstStyle/>
          <a:p>
            <a:r>
              <a:rPr lang="en-US"/>
              <a:t>Click to edit Master title style</a:t>
            </a:r>
            <a:endParaRPr lang="en-GB" dirty="0"/>
          </a:p>
        </p:txBody>
      </p:sp>
      <p:sp>
        <p:nvSpPr>
          <p:cNvPr id="3" name="Text Placeholder 2"/>
          <p:cNvSpPr>
            <a:spLocks noGrp="1"/>
          </p:cNvSpPr>
          <p:nvPr>
            <p:ph type="body" idx="1"/>
          </p:nvPr>
        </p:nvSpPr>
        <p:spPr>
          <a:xfrm>
            <a:off x="0" y="990599"/>
            <a:ext cx="4359966" cy="738429"/>
          </a:xfrm>
          <a:ln>
            <a:noFill/>
          </a:ln>
        </p:spPr>
        <p:txBody>
          <a:bodyPr anchor="b"/>
          <a:lstStyle>
            <a:lvl1pPr marL="0" indent="0">
              <a:buNone/>
              <a:defRPr sz="2400" b="1">
                <a:ln>
                  <a:noFill/>
                </a:ln>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0" y="1786145"/>
            <a:ext cx="4419600" cy="4726608"/>
          </a:xfrm>
          <a:ln>
            <a:noFill/>
          </a:ln>
        </p:spPr>
        <p:txBody>
          <a:bodyPr/>
          <a:lstStyle>
            <a:lvl1pPr>
              <a:defRPr>
                <a:ln>
                  <a:noFill/>
                </a:ln>
              </a:defRPr>
            </a:lvl1pPr>
            <a:lvl2pPr>
              <a:defRPr>
                <a:ln>
                  <a:noFill/>
                </a:ln>
              </a:defRPr>
            </a:lvl2pPr>
            <a:lvl3pPr>
              <a:defRPr>
                <a:ln>
                  <a:noFill/>
                </a:ln>
              </a:defRPr>
            </a:lvl3pPr>
            <a:lvl4pPr>
              <a:defRPr>
                <a:ln>
                  <a:noFill/>
                </a:ln>
              </a:defRPr>
            </a:lvl4pPr>
            <a:lvl5pPr>
              <a:defRPr>
                <a:ln>
                  <a:noFill/>
                </a:l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419600" y="990600"/>
            <a:ext cx="4687957" cy="757237"/>
          </a:xfrm>
          <a:ln>
            <a:noFill/>
          </a:ln>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1757776"/>
            <a:ext cx="4687957" cy="4754976"/>
          </a:xfrm>
          <a:ln>
            <a:noFill/>
          </a:ln>
        </p:spPr>
        <p:txBody>
          <a:bodyPr/>
          <a:lstStyle>
            <a:lvl1pPr>
              <a:defRPr>
                <a:ln>
                  <a:noFill/>
                </a:ln>
              </a:defRPr>
            </a:lvl1pPr>
            <a:lvl2pPr>
              <a:defRPr>
                <a:ln>
                  <a:noFill/>
                </a:ln>
              </a:defRPr>
            </a:lvl2pPr>
            <a:lvl3pPr>
              <a:defRPr>
                <a:ln>
                  <a:noFill/>
                </a:ln>
              </a:defRPr>
            </a:lvl3pPr>
            <a:lvl4pPr>
              <a:defRPr>
                <a:ln>
                  <a:noFill/>
                </a:ln>
              </a:defRPr>
            </a:lvl4pPr>
            <a:lvl5pPr>
              <a:defRPr>
                <a:ln>
                  <a:noFill/>
                </a:ln>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Slide Number Placeholder 8"/>
          <p:cNvSpPr>
            <a:spLocks noGrp="1"/>
          </p:cNvSpPr>
          <p:nvPr>
            <p:ph type="sldNum" sz="quarter" idx="12"/>
          </p:nvPr>
        </p:nvSpPr>
        <p:spPr>
          <a:xfrm>
            <a:off x="8342243" y="6512752"/>
            <a:ext cx="801757" cy="345248"/>
          </a:xfrm>
          <a:prstGeom prst="rect">
            <a:avLst/>
          </a:prstGeom>
        </p:spPr>
        <p:txBody>
          <a:bodyPr/>
          <a:lstStyle>
            <a:lvl1pPr>
              <a:defRPr sz="1800"/>
            </a:lvl1pPr>
          </a:lstStyle>
          <a:p>
            <a:fld id="{522FB9ED-910D-4D82-A250-4545DD7E4817}" type="slidenum">
              <a:rPr lang="en-US" smtClean="0"/>
              <a:pPr/>
              <a:t>‹#›</a:t>
            </a:fld>
            <a:endParaRPr lang="en-US"/>
          </a:p>
        </p:txBody>
      </p:sp>
    </p:spTree>
    <p:extLst>
      <p:ext uri="{BB962C8B-B14F-4D97-AF65-F5344CB8AC3E}">
        <p14:creationId xmlns:p14="http://schemas.microsoft.com/office/powerpoint/2010/main" val="158016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fld id="{9D985B27-D9D2-43CC-AE67-35D3A587119F}" type="datetimeFigureOut">
              <a:rPr lang="en-US"/>
              <a:pPr/>
              <a:t>3/26/2024</a:t>
            </a:fld>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endParaRPr lang="en-US"/>
          </a:p>
        </p:txBody>
      </p:sp>
      <p:sp>
        <p:nvSpPr>
          <p:cNvPr id="4"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A8A8E7FD-8D83-4349-988D-9516DB85F9F6}" type="slidenum">
              <a:rPr lang="en-US"/>
              <a:pPr/>
              <a:t>‹#›</a:t>
            </a:fld>
            <a:endParaRPr lang="en-US"/>
          </a:p>
        </p:txBody>
      </p:sp>
    </p:spTree>
    <p:extLst>
      <p:ext uri="{BB962C8B-B14F-4D97-AF65-F5344CB8AC3E}">
        <p14:creationId xmlns:p14="http://schemas.microsoft.com/office/powerpoint/2010/main" val="1951107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fld id="{15BD5238-B64A-46E1-929E-990726CC6760}" type="datetimeFigureOut">
              <a:rPr lang="en-US"/>
              <a:pPr/>
              <a:t>3/26/2024</a:t>
            </a:fld>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endParaRPr lang="en-US"/>
          </a:p>
        </p:txBody>
      </p:sp>
      <p:sp>
        <p:nvSpPr>
          <p:cNvPr id="5" name="Slide Number Placeholder 5"/>
          <p:cNvSpPr>
            <a:spLocks noGrp="1"/>
          </p:cNvSpPr>
          <p:nvPr>
            <p:ph type="sldNum" sz="quarter" idx="12"/>
          </p:nvPr>
        </p:nvSpPr>
        <p:spPr>
          <a:xfrm>
            <a:off x="6553200" y="6356350"/>
            <a:ext cx="2133600" cy="365125"/>
          </a:xfrm>
          <a:prstGeom prst="rect">
            <a:avLst/>
          </a:prstGeom>
        </p:spPr>
        <p:txBody>
          <a:bodyPr/>
          <a:lstStyle>
            <a:lvl1pPr>
              <a:defRPr/>
            </a:lvl1pPr>
          </a:lstStyle>
          <a:p>
            <a:fld id="{CCA628C2-F9D0-4890-B8CA-97D838E05B87}" type="slidenum">
              <a:rPr lang="en-US"/>
              <a:pPr/>
              <a:t>‹#›</a:t>
            </a:fld>
            <a:endParaRPr lang="en-US"/>
          </a:p>
        </p:txBody>
      </p:sp>
    </p:spTree>
    <p:extLst>
      <p:ext uri="{BB962C8B-B14F-4D97-AF65-F5344CB8AC3E}">
        <p14:creationId xmlns:p14="http://schemas.microsoft.com/office/powerpoint/2010/main" val="190037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9">
            <a:extLst>
              <a:ext uri="{BEBA8EAE-BF5A-486C-A8C5-ECC9F3942E4B}">
                <a14:imgProps xmlns:a14="http://schemas.microsoft.com/office/drawing/2010/main">
                  <a14:imgLayer>
                    <a14:imgEffect>
                      <a14:brightnessContrast bright="7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295400" y="0"/>
            <a:ext cx="7848600" cy="9906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0" y="1066800"/>
            <a:ext cx="9144000" cy="551973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ChangeArrowheads="1"/>
          </p:cNvSpPr>
          <p:nvPr/>
        </p:nvSpPr>
        <p:spPr bwMode="auto">
          <a:xfrm>
            <a:off x="2747994" y="6586537"/>
            <a:ext cx="6396006" cy="271463"/>
          </a:xfrm>
          <a:prstGeom prst="rect">
            <a:avLst/>
          </a:prstGeom>
          <a:noFill/>
          <a:ln w="12700" cap="sq">
            <a:solidFill>
              <a:srgbClr val="FFFF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indent="0" algn="l" defTabSz="914400" rtl="0" eaLnBrk="0" fontAlgn="base" latinLnBrk="0" hangingPunct="0">
              <a:lnSpc>
                <a:spcPct val="100000"/>
              </a:lnSpc>
              <a:spcBef>
                <a:spcPct val="50000"/>
              </a:spcBef>
              <a:spcAft>
                <a:spcPct val="0"/>
              </a:spcAft>
              <a:buClrTx/>
              <a:buSzTx/>
              <a:buFontTx/>
              <a:buNone/>
              <a:tabLst/>
              <a:defRPr/>
            </a:pPr>
            <a:r>
              <a:rPr lang="en-GB" sz="1200" b="1" i="1" dirty="0">
                <a:solidFill>
                  <a:srgbClr val="FFFF00"/>
                </a:solidFill>
                <a:effectLst/>
              </a:rPr>
              <a:t> </a:t>
            </a:r>
            <a:r>
              <a:rPr lang="en-US" sz="1200" b="1" i="1" dirty="0">
                <a:solidFill>
                  <a:schemeClr val="bg1"/>
                </a:solidFill>
                <a:effectLst/>
                <a:latin typeface="Book Antiqua" panose="02040602050305030304" pitchFamily="18" charset="0"/>
              </a:rPr>
              <a:t>UACE SUB-ICT</a:t>
            </a:r>
            <a:r>
              <a:rPr lang="en-US" sz="1200" b="1" i="1" baseline="0" dirty="0">
                <a:solidFill>
                  <a:schemeClr val="bg1"/>
                </a:solidFill>
                <a:effectLst/>
                <a:latin typeface="Book Antiqua" panose="02040602050305030304" pitchFamily="18" charset="0"/>
              </a:rPr>
              <a:t> </a:t>
            </a:r>
            <a:r>
              <a:rPr lang="en-GB" sz="1200" b="1" i="1" dirty="0">
                <a:solidFill>
                  <a:srgbClr val="FFFF00"/>
                </a:solidFill>
                <a:effectLst/>
              </a:rPr>
              <a:t>1: Introduction to Computing</a:t>
            </a:r>
            <a:endParaRPr lang="en-GB" sz="1000" b="1" i="1" dirty="0">
              <a:solidFill>
                <a:srgbClr val="FFFF00"/>
              </a:solidFill>
              <a:effectLst/>
            </a:endParaRPr>
          </a:p>
          <a:p>
            <a:pPr marL="0" marR="0" indent="0" algn="l" defTabSz="914400" rtl="0" eaLnBrk="0" fontAlgn="base" latinLnBrk="0" hangingPunct="0">
              <a:lnSpc>
                <a:spcPct val="100000"/>
              </a:lnSpc>
              <a:spcBef>
                <a:spcPct val="50000"/>
              </a:spcBef>
              <a:spcAft>
                <a:spcPct val="0"/>
              </a:spcAft>
              <a:buClrTx/>
              <a:buSzTx/>
              <a:buFontTx/>
              <a:buNone/>
              <a:tabLst/>
              <a:defRPr/>
            </a:pPr>
            <a:endParaRPr lang="en-GB" sz="1200" b="1" i="1" dirty="0">
              <a:solidFill>
                <a:srgbClr val="FFFF00"/>
              </a:solidFill>
              <a:effectLst/>
            </a:endParaRPr>
          </a:p>
        </p:txBody>
      </p:sp>
      <p:sp>
        <p:nvSpPr>
          <p:cNvPr id="4" name="Rectangle 3"/>
          <p:cNvSpPr/>
          <p:nvPr/>
        </p:nvSpPr>
        <p:spPr>
          <a:xfrm>
            <a:off x="7770872" y="6537601"/>
            <a:ext cx="1402949" cy="369332"/>
          </a:xfrm>
          <a:prstGeom prst="rect">
            <a:avLst/>
          </a:prstGeom>
        </p:spPr>
        <p:txBody>
          <a:bodyPr wrap="none">
            <a:spAutoFit/>
          </a:bodyPr>
          <a:lstStyle/>
          <a:p>
            <a:pPr algn="r"/>
            <a:r>
              <a:rPr lang="en-US" b="1" dirty="0">
                <a:solidFill>
                  <a:schemeClr val="bg1"/>
                </a:solidFill>
              </a:rPr>
              <a:t>Slide </a:t>
            </a:r>
            <a:fld id="{7E23E9C8-2E5D-4F4F-BD82-724F2546A123}" type="slidenum">
              <a:rPr lang="en-US" b="1" smtClean="0">
                <a:solidFill>
                  <a:schemeClr val="bg1"/>
                </a:solidFill>
              </a:rPr>
              <a:pPr algn="r"/>
              <a:t>‹#›</a:t>
            </a:fld>
            <a:r>
              <a:rPr lang="en-US" b="1" dirty="0">
                <a:solidFill>
                  <a:schemeClr val="bg1"/>
                </a:solidFill>
              </a:rPr>
              <a:t>/45</a:t>
            </a:r>
          </a:p>
        </p:txBody>
      </p:sp>
    </p:spTree>
    <p:extLst>
      <p:ext uri="{BB962C8B-B14F-4D97-AF65-F5344CB8AC3E}">
        <p14:creationId xmlns:p14="http://schemas.microsoft.com/office/powerpoint/2010/main" val="218633121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fade">
                                      <p:cBhvr>
                                        <p:cTn id="7" dur="1000"/>
                                        <p:tgtEl>
                                          <p:spTgt spid="1027">
                                            <p:txEl>
                                              <p:pRg st="0" end="0"/>
                                            </p:txEl>
                                          </p:spTgt>
                                        </p:tgtEl>
                                      </p:cBhvr>
                                    </p:animEffect>
                                    <p:anim calcmode="lin" valueType="num">
                                      <p:cBhvr>
                                        <p:cTn id="8" dur="1000" fill="hold"/>
                                        <p:tgtEl>
                                          <p:spTgt spid="102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fade">
                                      <p:cBhvr>
                                        <p:cTn id="12" dur="1000"/>
                                        <p:tgtEl>
                                          <p:spTgt spid="1027">
                                            <p:txEl>
                                              <p:pRg st="1" end="1"/>
                                            </p:txEl>
                                          </p:spTgt>
                                        </p:tgtEl>
                                      </p:cBhvr>
                                    </p:animEffect>
                                    <p:anim calcmode="lin" valueType="num">
                                      <p:cBhvr>
                                        <p:cTn id="13" dur="1000" fill="hold"/>
                                        <p:tgtEl>
                                          <p:spTgt spid="102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2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fade">
                                      <p:cBhvr>
                                        <p:cTn id="17" dur="1000"/>
                                        <p:tgtEl>
                                          <p:spTgt spid="1027">
                                            <p:txEl>
                                              <p:pRg st="2" end="2"/>
                                            </p:txEl>
                                          </p:spTgt>
                                        </p:tgtEl>
                                      </p:cBhvr>
                                    </p:animEffect>
                                    <p:anim calcmode="lin" valueType="num">
                                      <p:cBhvr>
                                        <p:cTn id="18" dur="1000" fill="hold"/>
                                        <p:tgtEl>
                                          <p:spTgt spid="102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02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27">
                                            <p:txEl>
                                              <p:pRg st="3" end="3"/>
                                            </p:txEl>
                                          </p:spTgt>
                                        </p:tgtEl>
                                        <p:attrNameLst>
                                          <p:attrName>style.visibility</p:attrName>
                                        </p:attrNameLst>
                                      </p:cBhvr>
                                      <p:to>
                                        <p:strVal val="visible"/>
                                      </p:to>
                                    </p:set>
                                    <p:animEffect transition="in" filter="fade">
                                      <p:cBhvr>
                                        <p:cTn id="22" dur="1000"/>
                                        <p:tgtEl>
                                          <p:spTgt spid="1027">
                                            <p:txEl>
                                              <p:pRg st="3" end="3"/>
                                            </p:txEl>
                                          </p:spTgt>
                                        </p:tgtEl>
                                      </p:cBhvr>
                                    </p:animEffect>
                                    <p:anim calcmode="lin" valueType="num">
                                      <p:cBhvr>
                                        <p:cTn id="23" dur="1000" fill="hold"/>
                                        <p:tgtEl>
                                          <p:spTgt spid="102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027">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027">
                                            <p:txEl>
                                              <p:pRg st="4" end="4"/>
                                            </p:txEl>
                                          </p:spTgt>
                                        </p:tgtEl>
                                        <p:attrNameLst>
                                          <p:attrName>style.visibility</p:attrName>
                                        </p:attrNameLst>
                                      </p:cBhvr>
                                      <p:to>
                                        <p:strVal val="visible"/>
                                      </p:to>
                                    </p:set>
                                    <p:animEffect transition="in" filter="fade">
                                      <p:cBhvr>
                                        <p:cTn id="27" dur="1000"/>
                                        <p:tgtEl>
                                          <p:spTgt spid="1027">
                                            <p:txEl>
                                              <p:pRg st="4" end="4"/>
                                            </p:txEl>
                                          </p:spTgt>
                                        </p:tgtEl>
                                      </p:cBhvr>
                                    </p:animEffect>
                                    <p:anim calcmode="lin" valueType="num">
                                      <p:cBhvr>
                                        <p:cTn id="28" dur="1000" fill="hold"/>
                                        <p:tgtEl>
                                          <p:spTgt spid="1027">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102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tmplLst>
          <p:tmpl lvl="1">
            <p:tnLst>
              <p:par>
                <p:cTn presetID="42"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2">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3">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4">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 lvl="5">
            <p:tnLst>
              <p:par>
                <p:cTn presetID="42" presetClass="entr" presetSubtype="0" fill="hold" nodeType="with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anim calcmode="lin" valueType="num">
                      <p:cBhvr>
                        <p:cTn dur="1000" fill="hold"/>
                        <p:tgtEl>
                          <p:spTgt spid="1027"/>
                        </p:tgtEl>
                        <p:attrNameLst>
                          <p:attrName>ppt_x</p:attrName>
                        </p:attrNameLst>
                      </p:cBhvr>
                      <p:tavLst>
                        <p:tav tm="0">
                          <p:val>
                            <p:strVal val="#ppt_x"/>
                          </p:val>
                        </p:tav>
                        <p:tav tm="100000">
                          <p:val>
                            <p:strVal val="#ppt_x"/>
                          </p:val>
                        </p:tav>
                      </p:tavLst>
                    </p:anim>
                    <p:anim calcmode="lin" valueType="num">
                      <p:cBhvr>
                        <p:cTn dur="1000" fill="hold"/>
                        <p:tgtEl>
                          <p:spTgt spid="1027"/>
                        </p:tgtEl>
                        <p:attrNameLst>
                          <p:attrName>ppt_y</p:attrName>
                        </p:attrNameLst>
                      </p:cBhvr>
                      <p:tavLst>
                        <p:tav tm="0">
                          <p:val>
                            <p:strVal val="#ppt_y+.1"/>
                          </p:val>
                        </p:tav>
                        <p:tav tm="100000">
                          <p:val>
                            <p:strVal val="#ppt_y"/>
                          </p:val>
                        </p:tav>
                      </p:tavLst>
                    </p:anim>
                  </p:childTnLst>
                </p:cTn>
              </p:par>
            </p:tnLst>
          </p:tmpl>
        </p:tmplLst>
      </p:bldP>
    </p:bldLst>
  </p:timing>
  <p:txStyles>
    <p:titleStyle>
      <a:lvl1pPr algn="ctr" rtl="0" eaLnBrk="1" fontAlgn="base" hangingPunct="1">
        <a:spcBef>
          <a:spcPct val="0"/>
        </a:spcBef>
        <a:spcAft>
          <a:spcPct val="0"/>
        </a:spcAft>
        <a:defRPr sz="4400" kern="1200">
          <a:solidFill>
            <a:schemeClr val="tx1"/>
          </a:solidFill>
          <a:latin typeface="+mj-lt"/>
          <a:ea typeface="MS PGothic" panose="020B0600070205080204" pitchFamily="34" charset="-128"/>
          <a:cs typeface="ＭＳ Ｐゴシック" pitchFamily="-111" charset="-128"/>
        </a:defRPr>
      </a:lvl1pPr>
      <a:lvl2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2pPr>
      <a:lvl3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3pPr>
      <a:lvl4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4pPr>
      <a:lvl5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pitchFamily="-111" charset="-128"/>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3286116" y="1066800"/>
            <a:ext cx="3086084" cy="1858144"/>
          </a:xfrm>
        </p:spPr>
        <p:txBody>
          <a:bodyPr/>
          <a:lstStyle/>
          <a:p>
            <a:pPr algn="r" eaLnBrk="1" hangingPunct="1"/>
            <a:r>
              <a:rPr lang="en-US" b="1" i="1" dirty="0"/>
              <a:t>Subsidiary ICT for Uganda</a:t>
            </a:r>
          </a:p>
        </p:txBody>
      </p:sp>
      <p:sp>
        <p:nvSpPr>
          <p:cNvPr id="3075" name="Subtitle 2"/>
          <p:cNvSpPr>
            <a:spLocks noGrp="1"/>
          </p:cNvSpPr>
          <p:nvPr>
            <p:ph type="subTitle" idx="1"/>
          </p:nvPr>
        </p:nvSpPr>
        <p:spPr>
          <a:xfrm>
            <a:off x="1043608" y="3643314"/>
            <a:ext cx="7342584" cy="2909886"/>
          </a:xfrm>
        </p:spPr>
        <p:txBody>
          <a:bodyPr/>
          <a:lstStyle/>
          <a:p>
            <a:r>
              <a:rPr lang="en-GB" sz="3200" b="1" dirty="0"/>
              <a:t>Curriculum Topic 1 out of 15: </a:t>
            </a:r>
            <a:br>
              <a:rPr lang="en-GB" sz="3200" b="1" dirty="0"/>
            </a:br>
            <a:r>
              <a:rPr lang="en-GB" sz="3600" b="1" dirty="0">
                <a:solidFill>
                  <a:srgbClr val="C00000"/>
                </a:solidFill>
              </a:rPr>
              <a:t> INTRODUCTION TO COMPUTING</a:t>
            </a:r>
            <a:endParaRPr lang="en-GB" sz="4400" b="1" dirty="0">
              <a:solidFill>
                <a:srgbClr val="C00000"/>
              </a:solidFill>
            </a:endParaRPr>
          </a:p>
          <a:p>
            <a:r>
              <a:rPr lang="en-GB" sz="2000" b="1" i="1" dirty="0"/>
              <a:t>Recommended Coverage Duration: 12 periods (2 weeks)</a:t>
            </a:r>
          </a:p>
          <a:p>
            <a:r>
              <a:rPr lang="en-GB" sz="1600" b="1" i="1" dirty="0"/>
              <a:t>Senior Five Term I</a:t>
            </a:r>
            <a:br>
              <a:rPr lang="en-GB" sz="1600" b="1" i="1" dirty="0"/>
            </a:br>
            <a:endParaRPr lang="en-GB" sz="1800" b="1" i="1" dirty="0"/>
          </a:p>
        </p:txBody>
      </p:sp>
    </p:spTree>
    <p:extLst>
      <p:ext uri="{BB962C8B-B14F-4D97-AF65-F5344CB8AC3E}">
        <p14:creationId xmlns:p14="http://schemas.microsoft.com/office/powerpoint/2010/main" val="833731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ct val="50000"/>
              </a:spcBef>
            </a:pPr>
            <a:r>
              <a:rPr lang="en-US" sz="3200" dirty="0"/>
              <a:t>1.1.2 Parts / Components of a Computer</a:t>
            </a:r>
            <a:endParaRPr lang="en-US" sz="3200" b="1" dirty="0">
              <a:latin typeface="Calibri" panose="020F0502020204030204" pitchFamily="34" charset="0"/>
            </a:endParaRPr>
          </a:p>
        </p:txBody>
      </p:sp>
      <p:sp>
        <p:nvSpPr>
          <p:cNvPr id="3" name="Content Placeholder 2"/>
          <p:cNvSpPr>
            <a:spLocks noGrp="1"/>
          </p:cNvSpPr>
          <p:nvPr>
            <p:ph sz="half" idx="1"/>
          </p:nvPr>
        </p:nvSpPr>
        <p:spPr>
          <a:xfrm>
            <a:off x="76200" y="1066800"/>
            <a:ext cx="3581400" cy="5257800"/>
          </a:xfrm>
        </p:spPr>
        <p:txBody>
          <a:bodyPr/>
          <a:lstStyle/>
          <a:p>
            <a:r>
              <a:rPr lang="en-US" sz="2300" b="1" dirty="0">
                <a:solidFill>
                  <a:srgbClr val="C00000"/>
                </a:solidFill>
              </a:rPr>
              <a:t>Computer Users </a:t>
            </a:r>
          </a:p>
          <a:p>
            <a:r>
              <a:rPr lang="en-US" sz="2400" dirty="0"/>
              <a:t>Computer Users (</a:t>
            </a:r>
            <a:r>
              <a:rPr lang="en-US" sz="2400" dirty="0" err="1"/>
              <a:t>Humanware</a:t>
            </a:r>
            <a:r>
              <a:rPr lang="en-US" sz="2400" dirty="0"/>
              <a:t>) refers to the people who operate and initialize instructions to the computer system. </a:t>
            </a:r>
          </a:p>
          <a:p>
            <a:r>
              <a:rPr lang="en-US" sz="2400" dirty="0"/>
              <a:t>They design and develop computer systems, operate the computer hardware, create the software, and establish procedures for carrying out tasks. </a:t>
            </a:r>
          </a:p>
        </p:txBody>
      </p:sp>
      <p:sp>
        <p:nvSpPr>
          <p:cNvPr id="4" name="Content Placeholder 3"/>
          <p:cNvSpPr>
            <a:spLocks noGrp="1"/>
          </p:cNvSpPr>
          <p:nvPr>
            <p:ph sz="half" idx="2"/>
          </p:nvPr>
        </p:nvSpPr>
        <p:spPr>
          <a:xfrm>
            <a:off x="3657600" y="1143000"/>
            <a:ext cx="5334000" cy="5181600"/>
          </a:xfrm>
        </p:spPr>
        <p:txBody>
          <a:bodyPr/>
          <a:lstStyle/>
          <a:p>
            <a:r>
              <a:rPr lang="en-US" sz="2300" dirty="0"/>
              <a:t>There are two kinds of Computer Users: </a:t>
            </a:r>
          </a:p>
          <a:p>
            <a:r>
              <a:rPr lang="en-US" sz="2300" b="1" dirty="0">
                <a:solidFill>
                  <a:srgbClr val="C00000"/>
                </a:solidFill>
              </a:rPr>
              <a:t>Ordinary user </a:t>
            </a:r>
            <a:r>
              <a:rPr lang="en-US" sz="2300" dirty="0"/>
              <a:t>- is someone without much technical knowledge of computers but uses computers to produce information for professional or personal tasks, enhance learning, or have fun. Ordinary users include Computer students, Typists (Secretaries), etc. </a:t>
            </a:r>
          </a:p>
          <a:p>
            <a:r>
              <a:rPr lang="en-US" sz="2300" b="1" dirty="0">
                <a:solidFill>
                  <a:srgbClr val="C00000"/>
                </a:solidFill>
              </a:rPr>
              <a:t>Professional user </a:t>
            </a:r>
            <a:r>
              <a:rPr lang="en-US" sz="2300" dirty="0"/>
              <a:t>-is a person in a profession involving computers who has had formal education in the technical aspects of computers; Examples include Computer programmers, webmasters, etc. </a:t>
            </a:r>
          </a:p>
          <a:p>
            <a:endParaRPr lang="en-US" sz="2300" dirty="0"/>
          </a:p>
        </p:txBody>
      </p:sp>
    </p:spTree>
    <p:extLst>
      <p:ext uri="{BB962C8B-B14F-4D97-AF65-F5344CB8AC3E}">
        <p14:creationId xmlns:p14="http://schemas.microsoft.com/office/powerpoint/2010/main" val="2303571700"/>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1.1.3 Computer Data and Information</a:t>
            </a:r>
          </a:p>
        </p:txBody>
      </p:sp>
      <p:sp>
        <p:nvSpPr>
          <p:cNvPr id="3" name="Content Placeholder 2"/>
          <p:cNvSpPr>
            <a:spLocks noGrp="1"/>
          </p:cNvSpPr>
          <p:nvPr>
            <p:ph idx="1"/>
          </p:nvPr>
        </p:nvSpPr>
        <p:spPr/>
        <p:txBody>
          <a:bodyPr/>
          <a:lstStyle/>
          <a:p>
            <a:r>
              <a:rPr lang="en-US" b="1" dirty="0">
                <a:solidFill>
                  <a:srgbClr val="C00000"/>
                </a:solidFill>
              </a:rPr>
              <a:t>Data</a:t>
            </a:r>
            <a:r>
              <a:rPr lang="en-US" dirty="0">
                <a:solidFill>
                  <a:srgbClr val="C00000"/>
                </a:solidFill>
              </a:rPr>
              <a:t> </a:t>
            </a:r>
            <a:r>
              <a:rPr lang="en-US" dirty="0"/>
              <a:t>refers to raw  facts and figures used to create information</a:t>
            </a:r>
          </a:p>
          <a:p>
            <a:r>
              <a:rPr lang="en-US" dirty="0"/>
              <a:t>This is entered into the computer by the user via input devices, in a form suitable for processing. </a:t>
            </a:r>
          </a:p>
          <a:p>
            <a:r>
              <a:rPr lang="en-US" dirty="0"/>
              <a:t>Data may consist of characters, symbols, sounds and graphics, videos etc. </a:t>
            </a:r>
            <a:endParaRPr lang="en-US" dirty="0">
              <a:solidFill>
                <a:srgbClr val="8AC756"/>
              </a:solidFill>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t="31837"/>
          <a:stretch/>
        </p:blipFill>
        <p:spPr>
          <a:xfrm>
            <a:off x="4068756" y="4343400"/>
            <a:ext cx="4433458" cy="2013909"/>
          </a:xfrm>
          <a:prstGeom prst="rect">
            <a:avLst/>
          </a:prstGeom>
        </p:spPr>
      </p:pic>
    </p:spTree>
    <p:extLst>
      <p:ext uri="{BB962C8B-B14F-4D97-AF65-F5344CB8AC3E}">
        <p14:creationId xmlns:p14="http://schemas.microsoft.com/office/powerpoint/2010/main" val="408072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1.1.3 Computer Data and Information</a:t>
            </a:r>
          </a:p>
        </p:txBody>
      </p:sp>
      <p:sp>
        <p:nvSpPr>
          <p:cNvPr id="3" name="Content Placeholder 2"/>
          <p:cNvSpPr>
            <a:spLocks noGrp="1"/>
          </p:cNvSpPr>
          <p:nvPr>
            <p:ph idx="1"/>
          </p:nvPr>
        </p:nvSpPr>
        <p:spPr>
          <a:xfrm>
            <a:off x="0" y="1124744"/>
            <a:ext cx="9144000" cy="5461792"/>
          </a:xfrm>
        </p:spPr>
        <p:txBody>
          <a:bodyPr/>
          <a:lstStyle/>
          <a:p>
            <a:r>
              <a:rPr lang="en-US" b="1" dirty="0">
                <a:solidFill>
                  <a:srgbClr val="FF0000"/>
                </a:solidFill>
              </a:rPr>
              <a:t>Computer Information </a:t>
            </a:r>
            <a:r>
              <a:rPr lang="en-US" dirty="0"/>
              <a:t>refers to the processed data that makes meaning and is useful. </a:t>
            </a:r>
          </a:p>
          <a:p>
            <a:r>
              <a:rPr lang="en-US" dirty="0"/>
              <a:t>For example the figure 10082006 may be input as data, but once this same figure is converted to the format 10/08/2006, you realize that it’s a date. </a:t>
            </a:r>
          </a:p>
          <a:p>
            <a:r>
              <a:rPr lang="en-US" dirty="0"/>
              <a:t>Computer Information is organized into </a:t>
            </a:r>
            <a:r>
              <a:rPr lang="en-US" b="1" dirty="0">
                <a:solidFill>
                  <a:srgbClr val="FF0000"/>
                </a:solidFill>
              </a:rPr>
              <a:t>files</a:t>
            </a:r>
            <a:r>
              <a:rPr lang="en-US" dirty="0"/>
              <a:t>, which are collections of data grouped together and given a name</a:t>
            </a:r>
          </a:p>
          <a:p>
            <a:pPr eaLnBrk="1" hangingPunct="1">
              <a:tabLst>
                <a:tab pos="6543675" algn="l"/>
              </a:tabLst>
              <a:defRPr/>
            </a:pPr>
            <a:r>
              <a:rPr lang="en-US" dirty="0"/>
              <a:t>A file that a user can open and use is often called a </a:t>
            </a:r>
            <a:r>
              <a:rPr lang="en-US" b="1" dirty="0">
                <a:solidFill>
                  <a:srgbClr val="FF0000"/>
                </a:solidFill>
              </a:rPr>
              <a:t>document.</a:t>
            </a:r>
            <a:endParaRPr lang="en-US" dirty="0">
              <a:solidFill>
                <a:srgbClr val="FF0000"/>
              </a:solidFill>
            </a:endParaRPr>
          </a:p>
        </p:txBody>
      </p:sp>
    </p:spTree>
    <p:extLst>
      <p:ext uri="{BB962C8B-B14F-4D97-AF65-F5344CB8AC3E}">
        <p14:creationId xmlns:p14="http://schemas.microsoft.com/office/powerpoint/2010/main" val="671530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Autofit/>
          </a:bodyPr>
          <a:lstStyle/>
          <a:p>
            <a:pPr eaLnBrk="1" fontAlgn="auto" hangingPunct="1">
              <a:spcAft>
                <a:spcPts val="0"/>
              </a:spcAft>
              <a:defRPr/>
            </a:pPr>
            <a:r>
              <a:rPr lang="en-US" sz="3200" b="1" dirty="0"/>
              <a:t>1.1.4 The Information Processing Cycle</a:t>
            </a:r>
          </a:p>
        </p:txBody>
      </p:sp>
      <p:sp>
        <p:nvSpPr>
          <p:cNvPr id="3" name="Content Placeholder 2"/>
          <p:cNvSpPr>
            <a:spLocks noGrp="1"/>
          </p:cNvSpPr>
          <p:nvPr>
            <p:ph idx="1"/>
          </p:nvPr>
        </p:nvSpPr>
        <p:spPr>
          <a:xfrm>
            <a:off x="0" y="1219200"/>
            <a:ext cx="9144000" cy="5638800"/>
          </a:xfrm>
        </p:spPr>
        <p:txBody>
          <a:bodyPr>
            <a:normAutofit/>
          </a:bodyPr>
          <a:lstStyle/>
          <a:p>
            <a:pPr marL="342900" lvl="1" indent="-342900" eaLnBrk="1" hangingPunct="1">
              <a:buFontTx/>
              <a:buChar char="•"/>
              <a:defRPr/>
            </a:pPr>
            <a:r>
              <a:rPr lang="en-US" dirty="0"/>
              <a:t>The </a:t>
            </a:r>
            <a:r>
              <a:rPr lang="en-US" b="1" dirty="0">
                <a:solidFill>
                  <a:srgbClr val="C00000"/>
                </a:solidFill>
              </a:rPr>
              <a:t>information processing cycle </a:t>
            </a:r>
            <a:r>
              <a:rPr lang="en-US" dirty="0"/>
              <a:t>is a series of steps the computer follows to receive data:</a:t>
            </a:r>
          </a:p>
          <a:p>
            <a:pPr marL="742950" lvl="2" indent="-342900" eaLnBrk="1" hangingPunct="1">
              <a:defRPr/>
            </a:pPr>
            <a:r>
              <a:rPr lang="en-US" sz="2800" b="1" dirty="0">
                <a:solidFill>
                  <a:srgbClr val="C00000"/>
                </a:solidFill>
              </a:rPr>
              <a:t>Input</a:t>
            </a:r>
            <a:r>
              <a:rPr lang="en-US" b="1" dirty="0"/>
              <a:t>: </a:t>
            </a:r>
            <a:r>
              <a:rPr lang="en-US" dirty="0"/>
              <a:t>The computer accepts data from some source</a:t>
            </a:r>
          </a:p>
          <a:p>
            <a:pPr marL="742950" lvl="2" indent="-342900" eaLnBrk="1" hangingPunct="1">
              <a:defRPr/>
            </a:pPr>
            <a:r>
              <a:rPr lang="en-US" sz="2800" b="1" dirty="0">
                <a:solidFill>
                  <a:srgbClr val="C00000"/>
                </a:solidFill>
              </a:rPr>
              <a:t>Processing:</a:t>
            </a:r>
            <a:r>
              <a:rPr lang="en-US" i="1" dirty="0"/>
              <a:t> </a:t>
            </a:r>
            <a:r>
              <a:rPr lang="en-US" dirty="0"/>
              <a:t>The computer's processing components perform actions on or with the data</a:t>
            </a:r>
          </a:p>
          <a:p>
            <a:pPr marL="742950" lvl="2" indent="-342900" eaLnBrk="1" hangingPunct="1">
              <a:defRPr/>
            </a:pPr>
            <a:r>
              <a:rPr lang="en-US" sz="2800" b="1" dirty="0">
                <a:solidFill>
                  <a:srgbClr val="C00000"/>
                </a:solidFill>
              </a:rPr>
              <a:t>Output</a:t>
            </a:r>
            <a:r>
              <a:rPr lang="en-US" b="1" dirty="0"/>
              <a:t>:</a:t>
            </a:r>
            <a:r>
              <a:rPr lang="en-US" i="1" dirty="0"/>
              <a:t> </a:t>
            </a:r>
            <a:r>
              <a:rPr lang="en-US" dirty="0"/>
              <a:t>The computer provides the results of its processing</a:t>
            </a:r>
          </a:p>
          <a:p>
            <a:pPr marL="742950" lvl="2" indent="-342900" eaLnBrk="1" hangingPunct="1">
              <a:defRPr/>
            </a:pPr>
            <a:r>
              <a:rPr lang="en-US" sz="2800" b="1" dirty="0">
                <a:solidFill>
                  <a:srgbClr val="C00000"/>
                </a:solidFill>
              </a:rPr>
              <a:t>Storage</a:t>
            </a:r>
            <a:r>
              <a:rPr lang="en-US" b="1" dirty="0"/>
              <a:t>: </a:t>
            </a:r>
            <a:r>
              <a:rPr lang="en-US" dirty="0"/>
              <a:t>The computer stores the results of its processing. </a:t>
            </a:r>
          </a:p>
          <a:p>
            <a:pPr marL="742950" lvl="2" indent="-342900" eaLnBrk="1" hangingPunct="1">
              <a:defRPr/>
            </a:pPr>
            <a:endParaRPr lang="en-US" dirty="0"/>
          </a:p>
          <a:p>
            <a:pPr marL="742950" lvl="2" indent="-342900" eaLnBrk="1" hangingPunct="1">
              <a:defRPr/>
            </a:pPr>
            <a:r>
              <a:rPr lang="en-US" b="1" dirty="0">
                <a:solidFill>
                  <a:srgbClr val="7030A0"/>
                </a:solidFill>
                <a:latin typeface="Calibri" panose="020F0502020204030204" pitchFamily="34" charset="0"/>
              </a:rPr>
              <a:t>Looking at the parts of the computer that we looked at, in what stage do you think each computer part would be listed under?</a:t>
            </a:r>
          </a:p>
          <a:p>
            <a:pPr marL="742950" lvl="2" indent="-342900" eaLnBrk="1" hangingPunct="1">
              <a:defRPr/>
            </a:pPr>
            <a:endParaRPr lang="en-US" dirty="0"/>
          </a:p>
          <a:p>
            <a:pPr marL="742950" lvl="2" indent="-342900" eaLnBrk="1" hangingPunct="1">
              <a:defRPr/>
            </a:pPr>
            <a:endParaRPr lang="en-US" dirty="0"/>
          </a:p>
          <a:p>
            <a:pPr eaLnBrk="1" hangingPunct="1">
              <a:defRP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4800" dirty="0"/>
              <a:t>Sub Topic 1.2: World of ICTs</a:t>
            </a:r>
          </a:p>
        </p:txBody>
      </p:sp>
      <p:sp>
        <p:nvSpPr>
          <p:cNvPr id="3075" name="Subtitle 2"/>
          <p:cNvSpPr>
            <a:spLocks noGrp="1"/>
          </p:cNvSpPr>
          <p:nvPr>
            <p:ph sz="half" idx="1"/>
          </p:nvPr>
        </p:nvSpPr>
        <p:spPr>
          <a:xfrm>
            <a:off x="457200" y="1600200"/>
            <a:ext cx="3962400" cy="4525963"/>
          </a:xfrm>
        </p:spPr>
        <p:txBody>
          <a:bodyPr/>
          <a:lstStyle/>
          <a:p>
            <a:pPr>
              <a:buNone/>
            </a:pPr>
            <a:r>
              <a:rPr lang="en-US" sz="3200" b="1" dirty="0"/>
              <a:t>Sub topic Objectives:</a:t>
            </a:r>
          </a:p>
          <a:p>
            <a:pPr marL="0" indent="0">
              <a:buNone/>
            </a:pPr>
            <a:r>
              <a:rPr lang="en-US" sz="3200" dirty="0"/>
              <a:t>1.2.1 Explaining the meaning of ICTs.</a:t>
            </a:r>
          </a:p>
          <a:p>
            <a:pPr marL="0" indent="0">
              <a:buNone/>
            </a:pPr>
            <a:r>
              <a:rPr lang="en-US" sz="3200" dirty="0"/>
              <a:t>1.2.2 Justifying the use of ICTs in society in..</a:t>
            </a:r>
          </a:p>
          <a:p>
            <a:pPr marL="400050" lvl="1" indent="0">
              <a:buNone/>
            </a:pPr>
            <a:r>
              <a:rPr lang="en-US" dirty="0"/>
              <a:t>- business</a:t>
            </a:r>
          </a:p>
          <a:p>
            <a:pPr marL="400050" lvl="1" indent="0">
              <a:buNone/>
            </a:pPr>
            <a:r>
              <a:rPr lang="en-US" dirty="0"/>
              <a:t>- education</a:t>
            </a:r>
          </a:p>
          <a:p>
            <a:pPr marL="400050" lvl="1" indent="0">
              <a:buNone/>
            </a:pPr>
            <a:r>
              <a:rPr lang="en-US" dirty="0"/>
              <a:t>- health</a:t>
            </a:r>
          </a:p>
          <a:p>
            <a:endParaRPr lang="en-US" sz="3200" dirty="0"/>
          </a:p>
        </p:txBody>
      </p:sp>
      <p:sp>
        <p:nvSpPr>
          <p:cNvPr id="2" name="Content Placeholder 1"/>
          <p:cNvSpPr>
            <a:spLocks noGrp="1"/>
          </p:cNvSpPr>
          <p:nvPr>
            <p:ph sz="half" idx="2"/>
          </p:nvPr>
        </p:nvSpPr>
        <p:spPr>
          <a:xfrm>
            <a:off x="4648200" y="1600200"/>
            <a:ext cx="4267200" cy="4525963"/>
          </a:xfrm>
        </p:spPr>
        <p:txBody>
          <a:bodyPr/>
          <a:lstStyle/>
          <a:p>
            <a:pPr marL="400050" lvl="1" indent="0">
              <a:buNone/>
            </a:pPr>
            <a:r>
              <a:rPr lang="en-US" dirty="0"/>
              <a:t>- security</a:t>
            </a:r>
          </a:p>
          <a:p>
            <a:pPr marL="400050" lvl="1" indent="0">
              <a:buNone/>
            </a:pPr>
            <a:r>
              <a:rPr lang="en-US" dirty="0"/>
              <a:t>- politics and governance</a:t>
            </a:r>
          </a:p>
          <a:p>
            <a:pPr marL="400050" lvl="1" indent="0">
              <a:buNone/>
            </a:pPr>
            <a:r>
              <a:rPr lang="en-US" dirty="0"/>
              <a:t>- art, leisure and entertainment</a:t>
            </a:r>
          </a:p>
          <a:p>
            <a:pPr marL="400050" lvl="1" indent="0">
              <a:buNone/>
            </a:pPr>
            <a:r>
              <a:rPr lang="en-US" dirty="0"/>
              <a:t>- industrial, technical and scientific uses</a:t>
            </a:r>
          </a:p>
          <a:p>
            <a:pPr marL="0" indent="0">
              <a:buNone/>
            </a:pPr>
            <a:r>
              <a:rPr lang="en-US" sz="3200" dirty="0"/>
              <a:t>1.2.3 Searching the Internet.</a:t>
            </a:r>
          </a:p>
        </p:txBody>
      </p:sp>
    </p:spTree>
    <p:extLst>
      <p:ext uri="{BB962C8B-B14F-4D97-AF65-F5344CB8AC3E}">
        <p14:creationId xmlns:p14="http://schemas.microsoft.com/office/powerpoint/2010/main" val="2810179041"/>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b="1" i="1" dirty="0"/>
              <a:t>1.2.1 The meaning of ICTs</a:t>
            </a:r>
          </a:p>
        </p:txBody>
      </p:sp>
      <p:sp>
        <p:nvSpPr>
          <p:cNvPr id="3075" name="Subtitle 2"/>
          <p:cNvSpPr>
            <a:spLocks noGrp="1"/>
          </p:cNvSpPr>
          <p:nvPr>
            <p:ph idx="1"/>
          </p:nvPr>
        </p:nvSpPr>
        <p:spPr>
          <a:xfrm>
            <a:off x="304800" y="1295400"/>
            <a:ext cx="8686800" cy="5410200"/>
          </a:xfrm>
        </p:spPr>
        <p:txBody>
          <a:bodyPr/>
          <a:lstStyle/>
          <a:p>
            <a:r>
              <a:rPr lang="en-US" dirty="0"/>
              <a:t>The term Information and communication Technology (ICT) combines three items i.e. [information, communication, and technology] </a:t>
            </a:r>
          </a:p>
          <a:p>
            <a:r>
              <a:rPr lang="en-US" dirty="0">
                <a:solidFill>
                  <a:srgbClr val="FF0000"/>
                </a:solidFill>
              </a:rPr>
              <a:t>Communication</a:t>
            </a:r>
            <a:r>
              <a:rPr lang="en-US" dirty="0"/>
              <a:t> in this regard refers to the electronic transfer of data from one point to another. </a:t>
            </a:r>
          </a:p>
          <a:p>
            <a:r>
              <a:rPr lang="en-US" dirty="0">
                <a:solidFill>
                  <a:srgbClr val="FF0000"/>
                </a:solidFill>
              </a:rPr>
              <a:t>Technology</a:t>
            </a:r>
            <a:r>
              <a:rPr lang="en-US" dirty="0"/>
              <a:t> refers to the technique and way of doing something. </a:t>
            </a:r>
          </a:p>
          <a:p>
            <a:r>
              <a:rPr lang="en-US" dirty="0"/>
              <a:t>What is Information? We shall define this ahead…</a:t>
            </a:r>
            <a:endParaRPr lang="en-US" b="1" dirty="0">
              <a:solidFill>
                <a:schemeClr val="bg1"/>
              </a:solidFill>
            </a:endParaRPr>
          </a:p>
        </p:txBody>
      </p:sp>
    </p:spTree>
    <p:extLst>
      <p:ext uri="{BB962C8B-B14F-4D97-AF65-F5344CB8AC3E}">
        <p14:creationId xmlns:p14="http://schemas.microsoft.com/office/powerpoint/2010/main" val="3028504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b="1" i="1" dirty="0"/>
              <a:t>1.2.1 The meaning of ICTs</a:t>
            </a:r>
          </a:p>
        </p:txBody>
      </p:sp>
      <p:sp>
        <p:nvSpPr>
          <p:cNvPr id="3075" name="Subtitle 2"/>
          <p:cNvSpPr>
            <a:spLocks noGrp="1"/>
          </p:cNvSpPr>
          <p:nvPr>
            <p:ph idx="1"/>
          </p:nvPr>
        </p:nvSpPr>
        <p:spPr>
          <a:xfrm>
            <a:off x="304800" y="1295400"/>
            <a:ext cx="8686800" cy="5410200"/>
          </a:xfrm>
        </p:spPr>
        <p:txBody>
          <a:bodyPr/>
          <a:lstStyle/>
          <a:p>
            <a:r>
              <a:rPr lang="en-US" sz="2800" b="1" dirty="0">
                <a:solidFill>
                  <a:srgbClr val="C00000"/>
                </a:solidFill>
              </a:rPr>
              <a:t>GENERAL DEFINITON: </a:t>
            </a:r>
            <a:r>
              <a:rPr lang="en-US" sz="2800" dirty="0"/>
              <a:t>Information and Communication Technology (ICT) refers to the broad range of hardware, software, network infrastructure and media that enable the processing, storage and sharing of information among humans and computers, locally and globally” </a:t>
            </a:r>
          </a:p>
          <a:p>
            <a:r>
              <a:rPr lang="en-US" sz="2800" dirty="0"/>
              <a:t>ICT devices range from radio, television, cellular phones, compact disks, Fax machines, computers, biometric devices, internet and network hardware and software platforms, satellite systems and so on. It involves to all means which facilitate information or data capture processing storage and output.</a:t>
            </a:r>
            <a:endParaRPr lang="en-US" sz="2800" b="1" dirty="0">
              <a:solidFill>
                <a:schemeClr val="bg1"/>
              </a:solidFill>
            </a:endParaRPr>
          </a:p>
        </p:txBody>
      </p:sp>
    </p:spTree>
    <p:extLst>
      <p:ext uri="{BB962C8B-B14F-4D97-AF65-F5344CB8AC3E}">
        <p14:creationId xmlns:p14="http://schemas.microsoft.com/office/powerpoint/2010/main" val="2815774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a:t>1.2.2 The use of ICTs in society</a:t>
            </a:r>
          </a:p>
        </p:txBody>
      </p:sp>
      <p:sp>
        <p:nvSpPr>
          <p:cNvPr id="3" name="Content Placeholder 2"/>
          <p:cNvSpPr>
            <a:spLocks noGrp="1"/>
          </p:cNvSpPr>
          <p:nvPr>
            <p:ph sz="half" idx="1"/>
          </p:nvPr>
        </p:nvSpPr>
        <p:spPr/>
        <p:txBody>
          <a:bodyPr/>
          <a:lstStyle/>
          <a:p>
            <a:r>
              <a:rPr lang="en-US" sz="2400" dirty="0"/>
              <a:t>Today people use ICTs in almost every walk of life. </a:t>
            </a:r>
          </a:p>
          <a:p>
            <a:r>
              <a:rPr lang="en-US" sz="2400" dirty="0"/>
              <a:t>However, along with these advancements of science there arises the dilemma of development of technology as it affects human individuals. </a:t>
            </a:r>
          </a:p>
          <a:p>
            <a:r>
              <a:rPr lang="en-US" sz="2400" dirty="0"/>
              <a:t>They have come with both positive and negative impacts to our society. </a:t>
            </a:r>
          </a:p>
          <a:p>
            <a:endParaRPr lang="en-US" sz="2400" dirty="0"/>
          </a:p>
        </p:txBody>
      </p:sp>
      <p:sp>
        <p:nvSpPr>
          <p:cNvPr id="5" name="Content Placeholder 4"/>
          <p:cNvSpPr>
            <a:spLocks noGrp="1"/>
          </p:cNvSpPr>
          <p:nvPr>
            <p:ph sz="half" idx="2"/>
          </p:nvPr>
        </p:nvSpPr>
        <p:spPr/>
        <p:txBody>
          <a:bodyPr/>
          <a:lstStyle/>
          <a:p>
            <a:r>
              <a:rPr lang="en-US" sz="2400" dirty="0"/>
              <a:t>Computers are applied in the areas of </a:t>
            </a:r>
          </a:p>
          <a:p>
            <a:r>
              <a:rPr lang="en-US" sz="2400" dirty="0"/>
              <a:t>1) Education, </a:t>
            </a:r>
          </a:p>
          <a:p>
            <a:r>
              <a:rPr lang="en-US" sz="2400" dirty="0"/>
              <a:t>2) Business, </a:t>
            </a:r>
          </a:p>
          <a:p>
            <a:r>
              <a:rPr lang="en-US" sz="2400" dirty="0"/>
              <a:t>3) Health, </a:t>
            </a:r>
          </a:p>
          <a:p>
            <a:r>
              <a:rPr lang="en-US" sz="2400" dirty="0"/>
              <a:t>4) security, </a:t>
            </a:r>
          </a:p>
          <a:p>
            <a:r>
              <a:rPr lang="en-US" sz="2400" dirty="0"/>
              <a:t>5) Politics, </a:t>
            </a:r>
            <a:r>
              <a:rPr lang="en-US" sz="2400" dirty="0" err="1"/>
              <a:t>E.t.c</a:t>
            </a:r>
            <a:r>
              <a:rPr lang="en-US" sz="2400" dirty="0"/>
              <a:t> </a:t>
            </a:r>
          </a:p>
          <a:p>
            <a:r>
              <a:rPr lang="en-US" sz="2400" dirty="0"/>
              <a:t>6) Communication, </a:t>
            </a:r>
          </a:p>
          <a:p>
            <a:r>
              <a:rPr lang="en-US" sz="2400" dirty="0"/>
              <a:t>7) Entertainment / leisure, </a:t>
            </a:r>
          </a:p>
          <a:p>
            <a:r>
              <a:rPr lang="en-US" sz="2400" dirty="0"/>
              <a:t>8) Technical and scientific uses</a:t>
            </a:r>
          </a:p>
          <a:p>
            <a:endParaRPr lang="en-US" sz="2400" dirty="0"/>
          </a:p>
        </p:txBody>
      </p:sp>
    </p:spTree>
    <p:extLst>
      <p:ext uri="{BB962C8B-B14F-4D97-AF65-F5344CB8AC3E}">
        <p14:creationId xmlns:p14="http://schemas.microsoft.com/office/powerpoint/2010/main" val="2886992781"/>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95400" y="0"/>
            <a:ext cx="7848600" cy="1066800"/>
          </a:xfrm>
        </p:spPr>
        <p:txBody>
          <a:bodyPr/>
          <a:lstStyle/>
          <a:p>
            <a:r>
              <a:rPr lang="en-US" sz="3200" b="1" dirty="0"/>
              <a:t>1.2.2 The use of ICTs in society</a:t>
            </a:r>
            <a:endParaRPr lang="en-US" sz="3200" dirty="0"/>
          </a:p>
        </p:txBody>
      </p:sp>
      <p:sp>
        <p:nvSpPr>
          <p:cNvPr id="3" name="Content Placeholder 2"/>
          <p:cNvSpPr>
            <a:spLocks noGrp="1"/>
          </p:cNvSpPr>
          <p:nvPr>
            <p:ph idx="1"/>
          </p:nvPr>
        </p:nvSpPr>
        <p:spPr>
          <a:xfrm>
            <a:off x="0" y="1484784"/>
            <a:ext cx="9144000" cy="5184576"/>
          </a:xfrm>
        </p:spPr>
        <p:txBody>
          <a:bodyPr/>
          <a:lstStyle/>
          <a:p>
            <a:r>
              <a:rPr lang="en-US" sz="2800" dirty="0"/>
              <a:t>In education, we use Computer Assisted Instruction (CAI), Computer Aided Learning (CAL) and Computer Aided Assessment (CAA) </a:t>
            </a:r>
          </a:p>
          <a:p>
            <a:r>
              <a:rPr lang="en-US" sz="2800" dirty="0"/>
              <a:t>Schools use computers to create school websites for sharing information with the public. </a:t>
            </a:r>
          </a:p>
          <a:p>
            <a:r>
              <a:rPr lang="en-US" sz="2800" dirty="0"/>
              <a:t>Productivity tools like desktop publishing and presentation software are used in projects and other school activities. </a:t>
            </a:r>
          </a:p>
          <a:p>
            <a:r>
              <a:rPr lang="en-US" sz="2800" dirty="0"/>
              <a:t>Computers are used for calculating mathematical arithmetic by students and teachers in class. </a:t>
            </a:r>
          </a:p>
          <a:p>
            <a:r>
              <a:rPr lang="en-US" sz="2800" dirty="0"/>
              <a:t>Students’ Report Cards can be produced electronically by use of computers instead of hand written ones. </a:t>
            </a:r>
          </a:p>
          <a:p>
            <a:endParaRPr lang="en-US" sz="3600" dirty="0"/>
          </a:p>
        </p:txBody>
      </p:sp>
      <p:sp>
        <p:nvSpPr>
          <p:cNvPr id="5" name="Title 3"/>
          <p:cNvSpPr txBox="1">
            <a:spLocks/>
          </p:cNvSpPr>
          <p:nvPr/>
        </p:nvSpPr>
        <p:spPr bwMode="auto">
          <a:xfrm>
            <a:off x="-36512" y="908720"/>
            <a:ext cx="7200800" cy="7920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S PGothic" panose="020B0600070205080204" pitchFamily="34" charset="-128"/>
                <a:cs typeface="ＭＳ Ｐゴシック" pitchFamily="-111" charset="-128"/>
              </a:defRPr>
            </a:lvl1pPr>
            <a:lvl2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2pPr>
            <a:lvl3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3pPr>
            <a:lvl4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4pPr>
            <a:lvl5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3200" b="1" dirty="0"/>
              <a:t>Uses Of ICTs In the Area of Education</a:t>
            </a:r>
            <a:endParaRPr lang="en-US" sz="3200" dirty="0"/>
          </a:p>
        </p:txBody>
      </p:sp>
    </p:spTree>
    <p:extLst>
      <p:ext uri="{BB962C8B-B14F-4D97-AF65-F5344CB8AC3E}">
        <p14:creationId xmlns:p14="http://schemas.microsoft.com/office/powerpoint/2010/main" val="2128328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b="1" dirty="0"/>
              <a:t>1.2.2 The use of ICTs in society</a:t>
            </a:r>
            <a:endParaRPr lang="en-US" sz="3200" dirty="0"/>
          </a:p>
        </p:txBody>
      </p:sp>
      <p:sp>
        <p:nvSpPr>
          <p:cNvPr id="5" name="Content Placeholder 4"/>
          <p:cNvSpPr>
            <a:spLocks noGrp="1"/>
          </p:cNvSpPr>
          <p:nvPr>
            <p:ph idx="1"/>
          </p:nvPr>
        </p:nvSpPr>
        <p:spPr>
          <a:xfrm>
            <a:off x="0" y="1844824"/>
            <a:ext cx="9144000" cy="4741712"/>
          </a:xfrm>
        </p:spPr>
        <p:txBody>
          <a:bodyPr/>
          <a:lstStyle/>
          <a:p>
            <a:r>
              <a:rPr lang="en-US" sz="2600" dirty="0"/>
              <a:t>With Use of School Administration and Management Systems. (SAMS) Records management is made easier because all details of learners can be held on computer, and easily retrieved, reducing administrative costs. </a:t>
            </a:r>
          </a:p>
          <a:p>
            <a:r>
              <a:rPr lang="en-US" sz="2600" dirty="0"/>
              <a:t>Distance learning through computer based training. People get award such as degrees without going to class. </a:t>
            </a:r>
          </a:p>
          <a:p>
            <a:r>
              <a:rPr lang="en-US" sz="2600" dirty="0"/>
              <a:t>Teachers use simulation software to perform difficult or dangerous experiments in class. </a:t>
            </a:r>
          </a:p>
          <a:p>
            <a:r>
              <a:rPr lang="en-US" sz="2600" dirty="0"/>
              <a:t>Use of special facilities for students with disabilities like text to speech and speech recognition to help blind students. </a:t>
            </a:r>
          </a:p>
        </p:txBody>
      </p:sp>
      <p:sp>
        <p:nvSpPr>
          <p:cNvPr id="6" name="Title 3"/>
          <p:cNvSpPr txBox="1">
            <a:spLocks/>
          </p:cNvSpPr>
          <p:nvPr/>
        </p:nvSpPr>
        <p:spPr bwMode="auto">
          <a:xfrm>
            <a:off x="-36512" y="908720"/>
            <a:ext cx="7200800" cy="7920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S PGothic" panose="020B0600070205080204" pitchFamily="34" charset="-128"/>
                <a:cs typeface="ＭＳ Ｐゴシック" pitchFamily="-111" charset="-128"/>
              </a:defRPr>
            </a:lvl1pPr>
            <a:lvl2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2pPr>
            <a:lvl3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3pPr>
            <a:lvl4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4pPr>
            <a:lvl5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3200" b="1" dirty="0"/>
              <a:t>Uses Of ICTs In the Area of Education</a:t>
            </a:r>
            <a:endParaRPr lang="en-US" sz="3200" dirty="0"/>
          </a:p>
        </p:txBody>
      </p:sp>
    </p:spTree>
    <p:extLst>
      <p:ext uri="{BB962C8B-B14F-4D97-AF65-F5344CB8AC3E}">
        <p14:creationId xmlns:p14="http://schemas.microsoft.com/office/powerpoint/2010/main" val="4128852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Background</a:t>
            </a:r>
          </a:p>
        </p:txBody>
      </p:sp>
      <p:sp>
        <p:nvSpPr>
          <p:cNvPr id="3" name="Content Placeholder 2"/>
          <p:cNvSpPr>
            <a:spLocks noGrp="1"/>
          </p:cNvSpPr>
          <p:nvPr>
            <p:ph idx="1"/>
          </p:nvPr>
        </p:nvSpPr>
        <p:spPr/>
        <p:txBody>
          <a:bodyPr/>
          <a:lstStyle/>
          <a:p>
            <a:r>
              <a:rPr lang="en-GB" sz="2800" dirty="0"/>
              <a:t>The topic introduces the learner to computers, their use and implications of using them in a variety of fields. It is developed bearing in mind that most of the learners might be encountering the subject for the first time. They need to attain the background knowledge to the use of computer systems across a number of fields. The topic lays a foundation to the rest of the topics. It should be well handled to give the learners a solid foundation in the subject.</a:t>
            </a:r>
          </a:p>
          <a:p>
            <a:r>
              <a:rPr lang="en-GB" sz="2800" b="1" dirty="0"/>
              <a:t>Learning Outcome: </a:t>
            </a:r>
            <a:r>
              <a:rPr lang="en-GB" sz="2800" dirty="0"/>
              <a:t>The learner should be able to describe the application of Information and Communication Technologies (ICTs) in society.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b="1" dirty="0"/>
              <a:t>1.2.2 The use of ICTs in society</a:t>
            </a:r>
          </a:p>
        </p:txBody>
      </p:sp>
      <p:sp>
        <p:nvSpPr>
          <p:cNvPr id="3" name="Content Placeholder 2"/>
          <p:cNvSpPr>
            <a:spLocks noGrp="1"/>
          </p:cNvSpPr>
          <p:nvPr>
            <p:ph idx="1"/>
          </p:nvPr>
        </p:nvSpPr>
        <p:spPr>
          <a:xfrm>
            <a:off x="0" y="1484784"/>
            <a:ext cx="9144000" cy="5101752"/>
          </a:xfrm>
        </p:spPr>
        <p:txBody>
          <a:bodyPr/>
          <a:lstStyle/>
          <a:p>
            <a:r>
              <a:rPr lang="en-US" sz="2800" dirty="0"/>
              <a:t>Computers enable people to Working from home, using a computer connected to the employer's network or via the Internet. This is known as Telecommuting. </a:t>
            </a:r>
          </a:p>
          <a:p>
            <a:r>
              <a:rPr lang="en-US" sz="2800" dirty="0"/>
              <a:t>Computers have created more jobs such as Computer technicians, Computer teachers, etc. </a:t>
            </a:r>
          </a:p>
          <a:p>
            <a:r>
              <a:rPr lang="en-US" sz="2800" dirty="0"/>
              <a:t>Buying and selling Computers and its components is a source of income to individuals, and companies. </a:t>
            </a:r>
          </a:p>
          <a:p>
            <a:r>
              <a:rPr lang="en-US" sz="2800" dirty="0"/>
              <a:t>Through, Computer Aided Design (CAD), scale drawings, and excellent designs can be created easily. </a:t>
            </a:r>
          </a:p>
          <a:p>
            <a:r>
              <a:rPr lang="en-US" sz="2800" dirty="0"/>
              <a:t>Computers are used for sending and receiving Mobile Money and making world wide money transfers. </a:t>
            </a:r>
          </a:p>
        </p:txBody>
      </p:sp>
      <p:sp>
        <p:nvSpPr>
          <p:cNvPr id="5" name="Title 3"/>
          <p:cNvSpPr txBox="1">
            <a:spLocks/>
          </p:cNvSpPr>
          <p:nvPr/>
        </p:nvSpPr>
        <p:spPr bwMode="auto">
          <a:xfrm>
            <a:off x="-36512" y="908720"/>
            <a:ext cx="7200800" cy="7920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S PGothic" panose="020B0600070205080204" pitchFamily="34" charset="-128"/>
                <a:cs typeface="ＭＳ Ｐゴシック" pitchFamily="-111" charset="-128"/>
              </a:defRPr>
            </a:lvl1pPr>
            <a:lvl2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2pPr>
            <a:lvl3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3pPr>
            <a:lvl4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4pPr>
            <a:lvl5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3200" b="1" dirty="0"/>
              <a:t>Uses Of ICTs In the Area of Business</a:t>
            </a:r>
            <a:endParaRPr lang="en-US" sz="3200" dirty="0"/>
          </a:p>
        </p:txBody>
      </p:sp>
    </p:spTree>
    <p:extLst>
      <p:ext uri="{BB962C8B-B14F-4D97-AF65-F5344CB8AC3E}">
        <p14:creationId xmlns:p14="http://schemas.microsoft.com/office/powerpoint/2010/main" val="2945802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b="1" dirty="0"/>
              <a:t>1.2.2 The use of ICTs in society</a:t>
            </a:r>
          </a:p>
        </p:txBody>
      </p:sp>
      <p:sp>
        <p:nvSpPr>
          <p:cNvPr id="5" name="Content Placeholder 4"/>
          <p:cNvSpPr>
            <a:spLocks noGrp="1"/>
          </p:cNvSpPr>
          <p:nvPr>
            <p:ph idx="1"/>
          </p:nvPr>
        </p:nvSpPr>
        <p:spPr/>
        <p:txBody>
          <a:bodyPr/>
          <a:lstStyle/>
          <a:p>
            <a:endParaRPr lang="en-US" sz="2800" dirty="0"/>
          </a:p>
          <a:p>
            <a:r>
              <a:rPr lang="en-US" sz="2800" dirty="0"/>
              <a:t>Banks use Computers to manage transactions and Automatic Teller Machines ATMs for 24 hours banking. </a:t>
            </a:r>
          </a:p>
          <a:p>
            <a:r>
              <a:rPr lang="en-US" sz="2800" dirty="0"/>
              <a:t>Computers help in Business Advertisement through creating websites, internet, flyers, brochures and billboards. </a:t>
            </a:r>
          </a:p>
          <a:p>
            <a:r>
              <a:rPr lang="en-US" sz="2800" dirty="0"/>
              <a:t>Computers are used in typesetting business for production of document printouts and publication of Books for sale. </a:t>
            </a:r>
          </a:p>
          <a:p>
            <a:r>
              <a:rPr lang="en-US" sz="2800" dirty="0"/>
              <a:t>Computers are used for E-Commerce: the sale of goods and services over the internet. </a:t>
            </a:r>
          </a:p>
        </p:txBody>
      </p:sp>
      <p:sp>
        <p:nvSpPr>
          <p:cNvPr id="6" name="Title 3"/>
          <p:cNvSpPr txBox="1">
            <a:spLocks/>
          </p:cNvSpPr>
          <p:nvPr/>
        </p:nvSpPr>
        <p:spPr bwMode="auto">
          <a:xfrm>
            <a:off x="-36512" y="908720"/>
            <a:ext cx="7200800" cy="7920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S PGothic" panose="020B0600070205080204" pitchFamily="34" charset="-128"/>
                <a:cs typeface="ＭＳ Ｐゴシック" pitchFamily="-111" charset="-128"/>
              </a:defRPr>
            </a:lvl1pPr>
            <a:lvl2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2pPr>
            <a:lvl3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3pPr>
            <a:lvl4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4pPr>
            <a:lvl5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3200" b="1" dirty="0"/>
              <a:t>Uses Of ICTs In the Area of Business</a:t>
            </a:r>
            <a:endParaRPr lang="en-US" sz="3200" dirty="0"/>
          </a:p>
        </p:txBody>
      </p:sp>
    </p:spTree>
    <p:extLst>
      <p:ext uri="{BB962C8B-B14F-4D97-AF65-F5344CB8AC3E}">
        <p14:creationId xmlns:p14="http://schemas.microsoft.com/office/powerpoint/2010/main" val="4263272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a:t>1.2.2 The use of ICTs in society</a:t>
            </a:r>
            <a:endParaRPr lang="en-US" sz="4000" dirty="0"/>
          </a:p>
        </p:txBody>
      </p:sp>
      <p:sp>
        <p:nvSpPr>
          <p:cNvPr id="3" name="Content Placeholder 2"/>
          <p:cNvSpPr>
            <a:spLocks noGrp="1"/>
          </p:cNvSpPr>
          <p:nvPr>
            <p:ph sz="half" idx="1"/>
          </p:nvPr>
        </p:nvSpPr>
        <p:spPr>
          <a:xfrm>
            <a:off x="0" y="1600200"/>
            <a:ext cx="4572000" cy="4972072"/>
          </a:xfrm>
        </p:spPr>
        <p:txBody>
          <a:bodyPr/>
          <a:lstStyle/>
          <a:p>
            <a:r>
              <a:rPr lang="en-US" sz="2400" dirty="0">
                <a:solidFill>
                  <a:schemeClr val="tx1">
                    <a:lumMod val="95000"/>
                    <a:lumOff val="5000"/>
                  </a:schemeClr>
                </a:solidFill>
              </a:rPr>
              <a:t>Hospitals use computers for managing and storing Records electronically, rather than paper files. </a:t>
            </a:r>
          </a:p>
          <a:p>
            <a:r>
              <a:rPr lang="en-US" sz="2400" dirty="0">
                <a:solidFill>
                  <a:schemeClr val="tx1">
                    <a:lumMod val="95000"/>
                    <a:lumOff val="5000"/>
                  </a:schemeClr>
                </a:solidFill>
              </a:rPr>
              <a:t>Hospital Administration is also aided by printing labels, allocating beds, make appointments, staff </a:t>
            </a:r>
            <a:r>
              <a:rPr lang="en-US" sz="2400" dirty="0" err="1">
                <a:solidFill>
                  <a:schemeClr val="tx1">
                    <a:lumMod val="95000"/>
                    <a:lumOff val="5000"/>
                  </a:schemeClr>
                </a:solidFill>
              </a:rPr>
              <a:t>rotas</a:t>
            </a:r>
            <a:r>
              <a:rPr lang="en-US" sz="2400" dirty="0">
                <a:solidFill>
                  <a:schemeClr val="tx1">
                    <a:lumMod val="95000"/>
                    <a:lumOff val="5000"/>
                  </a:schemeClr>
                </a:solidFill>
              </a:rPr>
              <a:t>, etc. </a:t>
            </a: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p:txBody>
      </p:sp>
      <p:sp>
        <p:nvSpPr>
          <p:cNvPr id="5" name="Content Placeholder 4"/>
          <p:cNvSpPr>
            <a:spLocks noGrp="1"/>
          </p:cNvSpPr>
          <p:nvPr>
            <p:ph sz="half" idx="2"/>
          </p:nvPr>
        </p:nvSpPr>
        <p:spPr>
          <a:xfrm>
            <a:off x="4495800" y="1600200"/>
            <a:ext cx="4495800" cy="4525963"/>
          </a:xfrm>
        </p:spPr>
        <p:txBody>
          <a:bodyPr/>
          <a:lstStyle/>
          <a:p>
            <a:r>
              <a:rPr lang="en-US" sz="2400" dirty="0"/>
              <a:t>Internet helps us get Web sites for information on health care, treatments, conditions, etc. </a:t>
            </a:r>
          </a:p>
          <a:p>
            <a:r>
              <a:rPr lang="en-US" sz="2400" dirty="0"/>
              <a:t>Monitoring/Diagnosis such as Heart rate, blood pressure, etc. is aided by Computer Expert systems. </a:t>
            </a:r>
          </a:p>
          <a:p>
            <a:r>
              <a:rPr lang="en-US" sz="2400" dirty="0"/>
              <a:t>Medical Training is facilitated by Simulation software and on-line data sources.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6" name="Title 3"/>
          <p:cNvSpPr txBox="1">
            <a:spLocks/>
          </p:cNvSpPr>
          <p:nvPr/>
        </p:nvSpPr>
        <p:spPr bwMode="auto">
          <a:xfrm>
            <a:off x="-36512" y="908720"/>
            <a:ext cx="7200800" cy="7920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S PGothic" panose="020B0600070205080204" pitchFamily="34" charset="-128"/>
                <a:cs typeface="ＭＳ Ｐゴシック" pitchFamily="-111" charset="-128"/>
              </a:defRPr>
            </a:lvl1pPr>
            <a:lvl2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2pPr>
            <a:lvl3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3pPr>
            <a:lvl4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4pPr>
            <a:lvl5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3200" b="1" dirty="0"/>
              <a:t>Uses Of ICTs In the Area of Business</a:t>
            </a:r>
            <a:endParaRPr lang="en-US" sz="3200" dirty="0"/>
          </a:p>
        </p:txBody>
      </p:sp>
    </p:spTree>
    <p:extLst>
      <p:ext uri="{BB962C8B-B14F-4D97-AF65-F5344CB8AC3E}">
        <p14:creationId xmlns:p14="http://schemas.microsoft.com/office/powerpoint/2010/main" val="3803565463"/>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b="1" dirty="0"/>
              <a:t>1.2.2 The use of ICTs in society</a:t>
            </a:r>
          </a:p>
        </p:txBody>
      </p:sp>
      <p:sp>
        <p:nvSpPr>
          <p:cNvPr id="3" name="Content Placeholder 2"/>
          <p:cNvSpPr>
            <a:spLocks noGrp="1"/>
          </p:cNvSpPr>
          <p:nvPr>
            <p:ph sz="half" idx="1"/>
          </p:nvPr>
        </p:nvSpPr>
        <p:spPr>
          <a:xfrm>
            <a:off x="0" y="1600200"/>
            <a:ext cx="4572000" cy="4972072"/>
          </a:xfrm>
        </p:spPr>
        <p:txBody>
          <a:bodyPr/>
          <a:lstStyle/>
          <a:p>
            <a:r>
              <a:rPr lang="en-US" sz="2400" dirty="0"/>
              <a:t>Computers aid monitoring security through cameras, Automatic number plate recognition, etc. </a:t>
            </a:r>
          </a:p>
          <a:p>
            <a:r>
              <a:rPr lang="en-US" sz="2400" dirty="0"/>
              <a:t>Communication systems are widely used in the military to coordinate the personnel. </a:t>
            </a:r>
          </a:p>
          <a:p>
            <a:r>
              <a:rPr lang="en-US" sz="2400" dirty="0"/>
              <a:t>Some computer systems can detect temperatures and alarm in case of danger of fire outbreaks.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5" name="Content Placeholder 4"/>
          <p:cNvSpPr>
            <a:spLocks noGrp="1"/>
          </p:cNvSpPr>
          <p:nvPr>
            <p:ph sz="half" idx="2"/>
          </p:nvPr>
        </p:nvSpPr>
        <p:spPr>
          <a:xfrm>
            <a:off x="4495800" y="1600200"/>
            <a:ext cx="4495800" cy="4525963"/>
          </a:xfrm>
        </p:spPr>
        <p:txBody>
          <a:bodyPr/>
          <a:lstStyle/>
          <a:p>
            <a:r>
              <a:rPr lang="en-US" sz="2400" dirty="0"/>
              <a:t>Computers are used for capturing data for Police National Computer Databases –, vehicle number plates, criminals fingerprints, etc. </a:t>
            </a:r>
          </a:p>
          <a:p>
            <a:r>
              <a:rPr lang="en-US" sz="2400" dirty="0"/>
              <a:t>Computers are used to detect presence of illegal devices such as bombs. </a:t>
            </a:r>
          </a:p>
          <a:p>
            <a:r>
              <a:rPr lang="en-US" sz="2400" dirty="0"/>
              <a:t>Computers are also used for controlling dangerous weapons such as missiles.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6" name="Title 3"/>
          <p:cNvSpPr txBox="1">
            <a:spLocks/>
          </p:cNvSpPr>
          <p:nvPr/>
        </p:nvSpPr>
        <p:spPr bwMode="auto">
          <a:xfrm>
            <a:off x="-36512" y="908720"/>
            <a:ext cx="7200800" cy="7920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S PGothic" panose="020B0600070205080204" pitchFamily="34" charset="-128"/>
                <a:cs typeface="ＭＳ Ｐゴシック" pitchFamily="-111" charset="-128"/>
              </a:defRPr>
            </a:lvl1pPr>
            <a:lvl2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2pPr>
            <a:lvl3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3pPr>
            <a:lvl4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4pPr>
            <a:lvl5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sz="3200" b="1" dirty="0"/>
              <a:t>Uses Of ICTs In the Area of Security</a:t>
            </a:r>
            <a:endParaRPr lang="en-US" sz="3200" dirty="0"/>
          </a:p>
        </p:txBody>
      </p:sp>
    </p:spTree>
    <p:extLst>
      <p:ext uri="{BB962C8B-B14F-4D97-AF65-F5344CB8AC3E}">
        <p14:creationId xmlns:p14="http://schemas.microsoft.com/office/powerpoint/2010/main" val="3805494582"/>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a:t>1.2.2 The use of ICTs in society</a:t>
            </a:r>
          </a:p>
        </p:txBody>
      </p:sp>
      <p:sp>
        <p:nvSpPr>
          <p:cNvPr id="3" name="Content Placeholder 2"/>
          <p:cNvSpPr>
            <a:spLocks noGrp="1"/>
          </p:cNvSpPr>
          <p:nvPr>
            <p:ph sz="half" idx="1"/>
          </p:nvPr>
        </p:nvSpPr>
        <p:spPr>
          <a:xfrm>
            <a:off x="0" y="1600200"/>
            <a:ext cx="4572000" cy="4972072"/>
          </a:xfrm>
        </p:spPr>
        <p:txBody>
          <a:bodyPr/>
          <a:lstStyle/>
          <a:p>
            <a:r>
              <a:rPr lang="en-US" sz="2400" dirty="0"/>
              <a:t>Paying government tax online through a government website </a:t>
            </a:r>
          </a:p>
          <a:p>
            <a:r>
              <a:rPr lang="en-US" sz="2400" dirty="0"/>
              <a:t>Online forms such as vehicle registration and passport forms </a:t>
            </a:r>
          </a:p>
          <a:p>
            <a:r>
              <a:rPr lang="en-US" sz="2400" dirty="0"/>
              <a:t>Advertising government tenders and Applying for government tenders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5" name="Content Placeholder 4"/>
          <p:cNvSpPr>
            <a:spLocks noGrp="1"/>
          </p:cNvSpPr>
          <p:nvPr>
            <p:ph sz="half" idx="2"/>
          </p:nvPr>
        </p:nvSpPr>
        <p:spPr>
          <a:xfrm>
            <a:off x="4495800" y="1600200"/>
            <a:ext cx="4495800" cy="4525963"/>
          </a:xfrm>
        </p:spPr>
        <p:txBody>
          <a:bodyPr/>
          <a:lstStyle/>
          <a:p>
            <a:r>
              <a:rPr lang="en-US" sz="2400" dirty="0"/>
              <a:t>Public records - A maintained database of statistical information such as electoral register and census data can be availed online. </a:t>
            </a:r>
          </a:p>
          <a:p>
            <a:r>
              <a:rPr lang="en-US" sz="2400" dirty="0"/>
              <a:t>Use of electronic voting during elections </a:t>
            </a:r>
          </a:p>
          <a:p>
            <a:r>
              <a:rPr lang="en-US" sz="2400" dirty="0"/>
              <a:t>Government departments can use a computer based platform to get feedback from the citizens.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6" name="Title 3"/>
          <p:cNvSpPr txBox="1">
            <a:spLocks/>
          </p:cNvSpPr>
          <p:nvPr/>
        </p:nvSpPr>
        <p:spPr bwMode="auto">
          <a:xfrm>
            <a:off x="-36512" y="908720"/>
            <a:ext cx="7200800" cy="7920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S PGothic" panose="020B0600070205080204" pitchFamily="34" charset="-128"/>
                <a:cs typeface="ＭＳ Ｐゴシック" pitchFamily="-111" charset="-128"/>
              </a:defRPr>
            </a:lvl1pPr>
            <a:lvl2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2pPr>
            <a:lvl3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3pPr>
            <a:lvl4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4pPr>
            <a:lvl5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tabLst>
                <a:tab pos="5827713" algn="l"/>
              </a:tabLst>
            </a:pPr>
            <a:r>
              <a:rPr lang="en-US" sz="3200" b="1" dirty="0"/>
              <a:t>Uses Of ICTs In the Area of Politics</a:t>
            </a:r>
            <a:endParaRPr lang="en-US" sz="3200" dirty="0"/>
          </a:p>
        </p:txBody>
      </p:sp>
    </p:spTree>
    <p:extLst>
      <p:ext uri="{BB962C8B-B14F-4D97-AF65-F5344CB8AC3E}">
        <p14:creationId xmlns:p14="http://schemas.microsoft.com/office/powerpoint/2010/main" val="1404864467"/>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b="1" dirty="0"/>
              <a:t>1.2.2 The use of ICTs in society</a:t>
            </a:r>
          </a:p>
        </p:txBody>
      </p:sp>
      <p:sp>
        <p:nvSpPr>
          <p:cNvPr id="3" name="Content Placeholder 2"/>
          <p:cNvSpPr>
            <a:spLocks noGrp="1"/>
          </p:cNvSpPr>
          <p:nvPr>
            <p:ph sz="half" idx="1"/>
          </p:nvPr>
        </p:nvSpPr>
        <p:spPr>
          <a:xfrm>
            <a:off x="457200" y="1600200"/>
            <a:ext cx="3352800" cy="4525963"/>
          </a:xfrm>
        </p:spPr>
        <p:txBody>
          <a:bodyPr/>
          <a:lstStyle/>
          <a:p>
            <a:r>
              <a:rPr lang="en-US" sz="2400" dirty="0"/>
              <a:t>E-mail: Electronic Mail sent from one person to another using connected computers helps a lot in the area of communication. </a:t>
            </a:r>
          </a:p>
          <a:p>
            <a:r>
              <a:rPr lang="en-US" sz="2400" dirty="0"/>
              <a:t>Video Conferencing enables people in different locations to conduct meeting as if they are in the same location.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5" name="Content Placeholder 4"/>
          <p:cNvSpPr>
            <a:spLocks noGrp="1"/>
          </p:cNvSpPr>
          <p:nvPr>
            <p:ph sz="half" idx="2"/>
          </p:nvPr>
        </p:nvSpPr>
        <p:spPr>
          <a:xfrm>
            <a:off x="3810000" y="1600200"/>
            <a:ext cx="5181600" cy="4525963"/>
          </a:xfrm>
        </p:spPr>
        <p:txBody>
          <a:bodyPr/>
          <a:lstStyle/>
          <a:p>
            <a:r>
              <a:rPr lang="en-US" sz="2400" dirty="0"/>
              <a:t>Computers are used for Faxing: Sending an image of a document electronically. </a:t>
            </a:r>
          </a:p>
          <a:p>
            <a:r>
              <a:rPr lang="en-US" sz="2400" dirty="0"/>
              <a:t>Computers enable people to send voice, image, text and data though telephones and mobile cell phones. </a:t>
            </a:r>
          </a:p>
          <a:p>
            <a:r>
              <a:rPr lang="en-US" sz="2400" dirty="0"/>
              <a:t>Social Networks such as Facebook, and Twitter enable people to stay in touch with their relatives, friends and interests. </a:t>
            </a:r>
          </a:p>
        </p:txBody>
      </p:sp>
      <p:sp>
        <p:nvSpPr>
          <p:cNvPr id="6" name="Title 3"/>
          <p:cNvSpPr txBox="1">
            <a:spLocks/>
          </p:cNvSpPr>
          <p:nvPr/>
        </p:nvSpPr>
        <p:spPr bwMode="auto">
          <a:xfrm>
            <a:off x="-36512" y="908720"/>
            <a:ext cx="9028112" cy="7920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S PGothic" panose="020B0600070205080204" pitchFamily="34" charset="-128"/>
                <a:cs typeface="ＭＳ Ｐゴシック" pitchFamily="-111" charset="-128"/>
              </a:defRPr>
            </a:lvl1pPr>
            <a:lvl2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2pPr>
            <a:lvl3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3pPr>
            <a:lvl4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4pPr>
            <a:lvl5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tabLst>
                <a:tab pos="5827713" algn="l"/>
              </a:tabLst>
            </a:pPr>
            <a:r>
              <a:rPr lang="en-US" sz="3200" b="1" dirty="0"/>
              <a:t>Uses of ICTs In the Area of Communication</a:t>
            </a:r>
            <a:endParaRPr lang="en-US" sz="3200" dirty="0"/>
          </a:p>
        </p:txBody>
      </p:sp>
    </p:spTree>
    <p:extLst>
      <p:ext uri="{BB962C8B-B14F-4D97-AF65-F5344CB8AC3E}">
        <p14:creationId xmlns:p14="http://schemas.microsoft.com/office/powerpoint/2010/main" val="2283692035"/>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b="1" dirty="0"/>
              <a:t>1.2.2 The use of ICTs in society</a:t>
            </a:r>
            <a:endParaRPr lang="en-US" sz="4000" dirty="0"/>
          </a:p>
        </p:txBody>
      </p:sp>
      <p:sp>
        <p:nvSpPr>
          <p:cNvPr id="3" name="Content Placeholder 2"/>
          <p:cNvSpPr>
            <a:spLocks noGrp="1"/>
          </p:cNvSpPr>
          <p:nvPr>
            <p:ph sz="half" idx="1"/>
          </p:nvPr>
        </p:nvSpPr>
        <p:spPr>
          <a:xfrm>
            <a:off x="304800" y="1556792"/>
            <a:ext cx="3733800" cy="4996408"/>
          </a:xfrm>
        </p:spPr>
        <p:txBody>
          <a:bodyPr/>
          <a:lstStyle/>
          <a:p>
            <a:r>
              <a:rPr lang="en-US" sz="2400" dirty="0"/>
              <a:t>In Astronomy, Computers are essential tools to study the behavior of the complex systems in space as regards to their movements, interactions etc. </a:t>
            </a:r>
          </a:p>
          <a:p>
            <a:r>
              <a:rPr lang="en-US" sz="2400" dirty="0"/>
              <a:t>Through Computer Aided Manufacture (CAM), computers can be used to control the production of goods in factories. </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p:txBody>
      </p:sp>
      <p:sp>
        <p:nvSpPr>
          <p:cNvPr id="5" name="Content Placeholder 4"/>
          <p:cNvSpPr>
            <a:spLocks noGrp="1"/>
          </p:cNvSpPr>
          <p:nvPr>
            <p:ph sz="half" idx="2"/>
          </p:nvPr>
        </p:nvSpPr>
        <p:spPr>
          <a:xfrm>
            <a:off x="4038600" y="1556792"/>
            <a:ext cx="5105400" cy="4906963"/>
          </a:xfrm>
        </p:spPr>
        <p:txBody>
          <a:bodyPr/>
          <a:lstStyle/>
          <a:p>
            <a:r>
              <a:rPr lang="en-US" sz="2000" dirty="0"/>
              <a:t>Computers perform Telescope pointing and tracking (including error correction), Camera operation, image download and storage, Image reduction (the measurement of the image), and Data processing. </a:t>
            </a:r>
          </a:p>
          <a:p>
            <a:r>
              <a:rPr lang="en-US" sz="2000" dirty="0"/>
              <a:t>Monitoring highway traffic </a:t>
            </a:r>
          </a:p>
          <a:p>
            <a:r>
              <a:rPr lang="en-US" sz="2000" dirty="0"/>
              <a:t>Computers are used to tell schedules of water vessels, train, buses to their respective stations. You only need to use your PDA device or cello phone and check it out. </a:t>
            </a:r>
          </a:p>
          <a:p>
            <a:r>
              <a:rPr lang="en-US" sz="2000" dirty="0"/>
              <a:t>Computers are used very extensively in design of roads. Roadways and bridges are designed using software programs like CAD etc. </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6" name="Title 3"/>
          <p:cNvSpPr txBox="1">
            <a:spLocks/>
          </p:cNvSpPr>
          <p:nvPr/>
        </p:nvSpPr>
        <p:spPr bwMode="auto">
          <a:xfrm>
            <a:off x="-36512" y="908720"/>
            <a:ext cx="7200800" cy="7920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kern="1200">
                <a:solidFill>
                  <a:schemeClr val="tx1"/>
                </a:solidFill>
                <a:latin typeface="+mj-lt"/>
                <a:ea typeface="MS PGothic" panose="020B0600070205080204" pitchFamily="34" charset="-128"/>
                <a:cs typeface="ＭＳ Ｐゴシック" pitchFamily="-111" charset="-128"/>
              </a:defRPr>
            </a:lvl1pPr>
            <a:lvl2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2pPr>
            <a:lvl3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3pPr>
            <a:lvl4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4pPr>
            <a:lvl5pPr algn="ctr" rtl="0" eaLnBrk="1" fontAlgn="base" hangingPunct="1">
              <a:spcBef>
                <a:spcPct val="0"/>
              </a:spcBef>
              <a:spcAft>
                <a:spcPct val="0"/>
              </a:spcAft>
              <a:defRPr sz="4400">
                <a:solidFill>
                  <a:schemeClr val="tx1"/>
                </a:solidFill>
                <a:latin typeface="Cambria" pitchFamily="18" charset="0"/>
                <a:ea typeface="MS PGothic" panose="020B0600070205080204" pitchFamily="34" charset="-128"/>
                <a:cs typeface="ＭＳ Ｐゴシック" pitchFamily="-111" charset="-128"/>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tabLst>
                <a:tab pos="5827713" algn="l"/>
              </a:tabLst>
            </a:pPr>
            <a:r>
              <a:rPr lang="en-US" sz="3200" b="1" dirty="0"/>
              <a:t>Technical and Scientific Uses of ICTs</a:t>
            </a:r>
            <a:endParaRPr lang="en-US" sz="3200" dirty="0"/>
          </a:p>
        </p:txBody>
      </p:sp>
    </p:spTree>
    <p:extLst>
      <p:ext uri="{BB962C8B-B14F-4D97-AF65-F5344CB8AC3E}">
        <p14:creationId xmlns:p14="http://schemas.microsoft.com/office/powerpoint/2010/main" val="3777428806"/>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1.2.3 Searching the Internet</a:t>
            </a:r>
          </a:p>
        </p:txBody>
      </p:sp>
      <p:sp>
        <p:nvSpPr>
          <p:cNvPr id="3" name="Content Placeholder 2"/>
          <p:cNvSpPr>
            <a:spLocks noGrp="1"/>
          </p:cNvSpPr>
          <p:nvPr>
            <p:ph sz="half" idx="1"/>
          </p:nvPr>
        </p:nvSpPr>
        <p:spPr>
          <a:xfrm>
            <a:off x="457200" y="1600200"/>
            <a:ext cx="3657600" cy="4525963"/>
          </a:xfrm>
        </p:spPr>
        <p:txBody>
          <a:bodyPr/>
          <a:lstStyle/>
          <a:p>
            <a:r>
              <a:rPr lang="en-US" dirty="0"/>
              <a:t>The </a:t>
            </a:r>
            <a:r>
              <a:rPr lang="en-US" b="1" dirty="0">
                <a:solidFill>
                  <a:srgbClr val="FF0000"/>
                </a:solidFill>
              </a:rPr>
              <a:t>internet</a:t>
            </a:r>
            <a:r>
              <a:rPr lang="en-US" dirty="0">
                <a:solidFill>
                  <a:srgbClr val="00B050"/>
                </a:solidFill>
              </a:rPr>
              <a:t> </a:t>
            </a:r>
            <a:r>
              <a:rPr lang="en-US" dirty="0"/>
              <a:t>is a global connection of computer networks.</a:t>
            </a:r>
          </a:p>
          <a:p>
            <a:r>
              <a:rPr lang="en-US" dirty="0"/>
              <a:t>The internet  connects together billions of computers and other ICT devices, to exchange and share information all over the world. </a:t>
            </a:r>
          </a:p>
        </p:txBody>
      </p:sp>
      <p:sp>
        <p:nvSpPr>
          <p:cNvPr id="4" name="Content Placeholder 3"/>
          <p:cNvSpPr>
            <a:spLocks noGrp="1"/>
          </p:cNvSpPr>
          <p:nvPr>
            <p:ph sz="half" idx="2"/>
          </p:nvPr>
        </p:nvSpPr>
        <p:spPr>
          <a:xfrm>
            <a:off x="4267200" y="1600200"/>
            <a:ext cx="4419600" cy="4525963"/>
          </a:xfrm>
        </p:spPr>
        <p:txBody>
          <a:bodyPr/>
          <a:lstStyle/>
          <a:p>
            <a:r>
              <a:rPr lang="en-US" dirty="0"/>
              <a:t>To find the information that we want, we search or ‘</a:t>
            </a:r>
            <a:r>
              <a:rPr lang="en-US" b="1" dirty="0">
                <a:solidFill>
                  <a:srgbClr val="FF0000"/>
                </a:solidFill>
              </a:rPr>
              <a:t>browse</a:t>
            </a:r>
            <a:r>
              <a:rPr lang="en-US" dirty="0"/>
              <a:t>’ or ‘</a:t>
            </a:r>
            <a:r>
              <a:rPr lang="en-US" b="1" dirty="0">
                <a:solidFill>
                  <a:srgbClr val="FF0000"/>
                </a:solidFill>
              </a:rPr>
              <a:t>surf</a:t>
            </a:r>
            <a:r>
              <a:rPr lang="en-US" dirty="0"/>
              <a:t>’ the </a:t>
            </a:r>
            <a:r>
              <a:rPr lang="en-US" b="1" dirty="0">
                <a:solidFill>
                  <a:srgbClr val="FF0000"/>
                </a:solidFill>
              </a:rPr>
              <a:t>World Wide Web (WWW)</a:t>
            </a:r>
            <a:r>
              <a:rPr lang="en-US" b="1" dirty="0">
                <a:solidFill>
                  <a:srgbClr val="00B050"/>
                </a:solidFill>
              </a:rPr>
              <a:t>.</a:t>
            </a:r>
          </a:p>
          <a:p>
            <a:r>
              <a:rPr lang="en-US" dirty="0"/>
              <a:t>The WWW  is a service on the Internet that consists of </a:t>
            </a:r>
            <a:r>
              <a:rPr lang="en-US" b="1" dirty="0">
                <a:solidFill>
                  <a:srgbClr val="FF0000"/>
                </a:solidFill>
              </a:rPr>
              <a:t>Websites</a:t>
            </a:r>
            <a:r>
              <a:rPr lang="en-US" dirty="0"/>
              <a:t>, containing </a:t>
            </a:r>
            <a:r>
              <a:rPr lang="en-US" b="1" dirty="0">
                <a:solidFill>
                  <a:srgbClr val="FF0000"/>
                </a:solidFill>
              </a:rPr>
              <a:t>hyperlinked</a:t>
            </a:r>
            <a:r>
              <a:rPr lang="en-US" dirty="0"/>
              <a:t> electronic documents (</a:t>
            </a:r>
            <a:r>
              <a:rPr lang="en-US" b="1" dirty="0">
                <a:solidFill>
                  <a:srgbClr val="FF0000"/>
                </a:solidFill>
              </a:rPr>
              <a:t>webpages</a:t>
            </a:r>
            <a:r>
              <a:rPr lang="en-US" dirty="0"/>
              <a:t>) with different kinds of information. </a:t>
            </a:r>
          </a:p>
        </p:txBody>
      </p:sp>
    </p:spTree>
    <p:extLst>
      <p:ext uri="{BB962C8B-B14F-4D97-AF65-F5344CB8AC3E}">
        <p14:creationId xmlns:p14="http://schemas.microsoft.com/office/powerpoint/2010/main" val="3713597184"/>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1.2.3 Searching the Internet</a:t>
            </a:r>
          </a:p>
        </p:txBody>
      </p:sp>
      <p:sp>
        <p:nvSpPr>
          <p:cNvPr id="3" name="Content Placeholder 2"/>
          <p:cNvSpPr>
            <a:spLocks noGrp="1"/>
          </p:cNvSpPr>
          <p:nvPr>
            <p:ph sz="half" idx="1"/>
          </p:nvPr>
        </p:nvSpPr>
        <p:spPr>
          <a:xfrm>
            <a:off x="228600" y="1417638"/>
            <a:ext cx="4495800" cy="4708525"/>
          </a:xfrm>
        </p:spPr>
        <p:txBody>
          <a:bodyPr/>
          <a:lstStyle/>
          <a:p>
            <a:r>
              <a:rPr lang="en-US" sz="2600" dirty="0"/>
              <a:t>You can open a Web page by entering a Web address in the Address bar of a </a:t>
            </a:r>
            <a:r>
              <a:rPr lang="en-US" sz="2600" dirty="0">
                <a:solidFill>
                  <a:srgbClr val="FF0000"/>
                </a:solidFill>
              </a:rPr>
              <a:t>web</a:t>
            </a:r>
            <a:r>
              <a:rPr lang="en-US" sz="2600" dirty="0">
                <a:solidFill>
                  <a:srgbClr val="00B050"/>
                </a:solidFill>
              </a:rPr>
              <a:t> </a:t>
            </a:r>
            <a:r>
              <a:rPr lang="en-US" sz="2600" dirty="0">
                <a:solidFill>
                  <a:srgbClr val="FF0000"/>
                </a:solidFill>
              </a:rPr>
              <a:t>browser</a:t>
            </a:r>
            <a:r>
              <a:rPr lang="en-US" sz="2600" dirty="0"/>
              <a:t>. </a:t>
            </a:r>
          </a:p>
          <a:p>
            <a:r>
              <a:rPr lang="en-US" sz="2600" dirty="0"/>
              <a:t> A URL (Uniform Resource Locator) is another term for Web address. Web addresses uniquely identify websites on the www, for example http://www.newvision.co.ug</a:t>
            </a:r>
          </a:p>
        </p:txBody>
      </p:sp>
      <p:sp>
        <p:nvSpPr>
          <p:cNvPr id="4" name="Content Placeholder 3"/>
          <p:cNvSpPr>
            <a:spLocks noGrp="1"/>
          </p:cNvSpPr>
          <p:nvPr>
            <p:ph sz="half" idx="2"/>
          </p:nvPr>
        </p:nvSpPr>
        <p:spPr>
          <a:xfrm>
            <a:off x="4724400" y="1417638"/>
            <a:ext cx="4267200" cy="5287962"/>
          </a:xfrm>
        </p:spPr>
        <p:txBody>
          <a:bodyPr/>
          <a:lstStyle/>
          <a:p>
            <a:r>
              <a:rPr lang="en-US" dirty="0"/>
              <a:t>Web browsers are software programs that are used for displaying Webpages on computers. </a:t>
            </a:r>
            <a:r>
              <a:rPr lang="en-US" b="1" dirty="0"/>
              <a:t>Examples Include: </a:t>
            </a:r>
          </a:p>
          <a:p>
            <a:r>
              <a:rPr lang="en-US" dirty="0"/>
              <a:t>– Mozilla Firefox, </a:t>
            </a:r>
          </a:p>
          <a:p>
            <a:r>
              <a:rPr lang="en-US" dirty="0"/>
              <a:t>– Internet Explorer, </a:t>
            </a:r>
          </a:p>
          <a:p>
            <a:r>
              <a:rPr lang="en-US" dirty="0"/>
              <a:t>– Safari, </a:t>
            </a:r>
          </a:p>
          <a:p>
            <a:r>
              <a:rPr lang="en-US" dirty="0"/>
              <a:t>– Opera </a:t>
            </a:r>
          </a:p>
          <a:p>
            <a:r>
              <a:rPr lang="en-US" dirty="0"/>
              <a:t>– Google Chrome, etc. </a:t>
            </a:r>
          </a:p>
          <a:p>
            <a:endParaRPr lang="en-US" dirty="0"/>
          </a:p>
        </p:txBody>
      </p:sp>
      <p:pic>
        <p:nvPicPr>
          <p:cNvPr id="5" name="Picture 4"/>
          <p:cNvPicPr>
            <a:picLocks noChangeAspect="1"/>
          </p:cNvPicPr>
          <p:nvPr/>
        </p:nvPicPr>
        <p:blipFill rotWithShape="1">
          <a:blip r:embed="rId2"/>
          <a:srcRect l="18375" t="94792" r="77526" b="-1041"/>
          <a:stretch/>
        </p:blipFill>
        <p:spPr>
          <a:xfrm>
            <a:off x="7966311" y="4419600"/>
            <a:ext cx="533401" cy="457200"/>
          </a:xfrm>
          <a:prstGeom prst="rect">
            <a:avLst/>
          </a:prstGeom>
        </p:spPr>
      </p:pic>
      <p:pic>
        <p:nvPicPr>
          <p:cNvPr id="6" name="Picture 5"/>
          <p:cNvPicPr>
            <a:picLocks noChangeAspect="1"/>
          </p:cNvPicPr>
          <p:nvPr/>
        </p:nvPicPr>
        <p:blipFill rotWithShape="1">
          <a:blip r:embed="rId2"/>
          <a:srcRect l="31552" t="94379" r="64934" b="412"/>
          <a:stretch/>
        </p:blipFill>
        <p:spPr>
          <a:xfrm>
            <a:off x="7924800" y="3680619"/>
            <a:ext cx="457200" cy="381000"/>
          </a:xfrm>
          <a:prstGeom prst="rect">
            <a:avLst/>
          </a:prstGeom>
        </p:spPr>
      </p:pic>
    </p:spTree>
    <p:extLst>
      <p:ext uri="{BB962C8B-B14F-4D97-AF65-F5344CB8AC3E}">
        <p14:creationId xmlns:p14="http://schemas.microsoft.com/office/powerpoint/2010/main" val="2186841168"/>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1.2.3 Searching the Internet</a:t>
            </a:r>
          </a:p>
        </p:txBody>
      </p:sp>
      <p:sp>
        <p:nvSpPr>
          <p:cNvPr id="3" name="Content Placeholder 2"/>
          <p:cNvSpPr>
            <a:spLocks noGrp="1"/>
          </p:cNvSpPr>
          <p:nvPr>
            <p:ph sz="half" idx="1"/>
          </p:nvPr>
        </p:nvSpPr>
        <p:spPr>
          <a:xfrm>
            <a:off x="228600" y="1143000"/>
            <a:ext cx="3886200" cy="4983163"/>
          </a:xfrm>
        </p:spPr>
        <p:txBody>
          <a:bodyPr/>
          <a:lstStyle/>
          <a:p>
            <a:r>
              <a:rPr lang="en-US" sz="2400" dirty="0"/>
              <a:t>If you don’t know the URL of the website you want to visit, you can use a web </a:t>
            </a:r>
            <a:r>
              <a:rPr lang="en-US" sz="2400" b="1" dirty="0">
                <a:solidFill>
                  <a:srgbClr val="FF0000"/>
                </a:solidFill>
              </a:rPr>
              <a:t>search engine</a:t>
            </a:r>
          </a:p>
          <a:p>
            <a:r>
              <a:rPr lang="en-US" sz="2400" dirty="0"/>
              <a:t>Search Engines are Software programs or systems that look through the www to locate sites matching a keyword entered by the user. </a:t>
            </a:r>
          </a:p>
          <a:p>
            <a:r>
              <a:rPr lang="en-US" sz="2400" b="1" dirty="0">
                <a:solidFill>
                  <a:srgbClr val="FF0000"/>
                </a:solidFill>
              </a:rPr>
              <a:t>Keyword</a:t>
            </a:r>
            <a:r>
              <a:rPr lang="en-US" sz="2400" dirty="0"/>
              <a:t>: A string of letters or words that indicates the subject to be searched. </a:t>
            </a:r>
          </a:p>
        </p:txBody>
      </p:sp>
      <p:sp>
        <p:nvSpPr>
          <p:cNvPr id="4" name="Content Placeholder 3"/>
          <p:cNvSpPr>
            <a:spLocks noGrp="1"/>
          </p:cNvSpPr>
          <p:nvPr>
            <p:ph sz="half" idx="2"/>
          </p:nvPr>
        </p:nvSpPr>
        <p:spPr>
          <a:xfrm>
            <a:off x="3962400" y="1066800"/>
            <a:ext cx="5181600" cy="5562600"/>
          </a:xfrm>
        </p:spPr>
        <p:txBody>
          <a:bodyPr/>
          <a:lstStyle/>
          <a:p>
            <a:r>
              <a:rPr lang="en-US" dirty="0"/>
              <a:t>Popular search engines include Yahoo, Bing and </a:t>
            </a:r>
            <a:r>
              <a:rPr lang="en-US" b="1" dirty="0">
                <a:solidFill>
                  <a:srgbClr val="FF0000"/>
                </a:solidFill>
              </a:rPr>
              <a:t>Google</a:t>
            </a:r>
            <a:r>
              <a:rPr lang="en-US" dirty="0"/>
              <a:t>.(www.google.com)</a:t>
            </a:r>
          </a:p>
          <a:p>
            <a:endParaRPr lang="en-US" dirty="0"/>
          </a:p>
          <a:p>
            <a:endParaRPr lang="en-US" dirty="0"/>
          </a:p>
          <a:p>
            <a:endParaRPr lang="en-US" dirty="0"/>
          </a:p>
          <a:p>
            <a:endParaRPr lang="en-US" dirty="0"/>
          </a:p>
          <a:p>
            <a:pPr marL="0" indent="0">
              <a:buNone/>
            </a:pPr>
            <a:r>
              <a:rPr lang="en-US" sz="2000" i="1" dirty="0"/>
              <a:t>Microsoft Internet Explorer web browser displaying the webpage for the Google search engine. </a:t>
            </a:r>
          </a:p>
          <a:p>
            <a:pPr marL="0" indent="0">
              <a:buNone/>
            </a:pPr>
            <a:r>
              <a:rPr lang="en-US" sz="2000" b="1" i="1" dirty="0">
                <a:solidFill>
                  <a:srgbClr val="C00000"/>
                </a:solidFill>
              </a:rPr>
              <a:t>PRACTICAL ACTIVITY: Open a web browser and use the Google search engine to search about the various uses of ICTs in society today.</a:t>
            </a:r>
          </a:p>
        </p:txBody>
      </p:sp>
      <p:pic>
        <p:nvPicPr>
          <p:cNvPr id="5" name="Picture 4"/>
          <p:cNvPicPr>
            <a:picLocks noChangeAspect="1"/>
          </p:cNvPicPr>
          <p:nvPr/>
        </p:nvPicPr>
        <p:blipFill>
          <a:blip r:embed="rId2"/>
          <a:stretch>
            <a:fillRect/>
          </a:stretch>
        </p:blipFill>
        <p:spPr>
          <a:xfrm>
            <a:off x="4343400" y="2514600"/>
            <a:ext cx="4447716" cy="2066574"/>
          </a:xfrm>
          <a:prstGeom prst="rect">
            <a:avLst/>
          </a:prstGeom>
        </p:spPr>
      </p:pic>
    </p:spTree>
    <p:extLst>
      <p:ext uri="{BB962C8B-B14F-4D97-AF65-F5344CB8AC3E}">
        <p14:creationId xmlns:p14="http://schemas.microsoft.com/office/powerpoint/2010/main" val="3398133122"/>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fade">
                                      <p:cBhvr>
                                        <p:cTn id="28" dur="1000"/>
                                        <p:tgtEl>
                                          <p:spTgt spid="4">
                                            <p:txEl>
                                              <p:pRg st="0" end="0"/>
                                            </p:txEl>
                                          </p:spTgt>
                                        </p:tgtEl>
                                      </p:cBhvr>
                                    </p:animEffect>
                                    <p:anim calcmode="lin" valueType="num">
                                      <p:cBhvr>
                                        <p:cTn id="29"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ppt_x"/>
                                          </p:val>
                                        </p:tav>
                                        <p:tav tm="100000">
                                          <p:val>
                                            <p:strVal val="#ppt_x"/>
                                          </p:val>
                                        </p:tav>
                                      </p:tavLst>
                                    </p:anim>
                                    <p:anim calcmode="lin" valueType="num">
                                      <p:cBhvr additive="base">
                                        <p:cTn id="3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Effect transition="in" filter="fade">
                                      <p:cBhvr>
                                        <p:cTn id="41" dur="1000"/>
                                        <p:tgtEl>
                                          <p:spTgt spid="4">
                                            <p:txEl>
                                              <p:pRg st="5" end="5"/>
                                            </p:txEl>
                                          </p:spTgt>
                                        </p:tgtEl>
                                      </p:cBhvr>
                                    </p:animEffect>
                                    <p:anim calcmode="lin" valueType="num">
                                      <p:cBhvr>
                                        <p:cTn id="42"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4">
                                            <p:txEl>
                                              <p:pRg st="6" end="6"/>
                                            </p:txEl>
                                          </p:spTgt>
                                        </p:tgtEl>
                                        <p:attrNameLst>
                                          <p:attrName>style.visibility</p:attrName>
                                        </p:attrNameLst>
                                      </p:cBhvr>
                                      <p:to>
                                        <p:strVal val="visible"/>
                                      </p:to>
                                    </p:set>
                                    <p:animEffect transition="in" filter="fade">
                                      <p:cBhvr>
                                        <p:cTn id="48" dur="1000"/>
                                        <p:tgtEl>
                                          <p:spTgt spid="4">
                                            <p:txEl>
                                              <p:pRg st="6" end="6"/>
                                            </p:txEl>
                                          </p:spTgt>
                                        </p:tgtEl>
                                      </p:cBhvr>
                                    </p:animEffect>
                                    <p:anim calcmode="lin" valueType="num">
                                      <p:cBhvr>
                                        <p:cTn id="4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295400" y="62136"/>
            <a:ext cx="7848600" cy="990600"/>
          </a:xfrm>
        </p:spPr>
        <p:txBody>
          <a:bodyPr/>
          <a:lstStyle/>
          <a:p>
            <a:pPr eaLnBrk="1" hangingPunct="1"/>
            <a:r>
              <a:rPr lang="en-US" sz="6000" b="1" i="1" dirty="0"/>
              <a:t>Presentation Outline</a:t>
            </a:r>
          </a:p>
        </p:txBody>
      </p:sp>
      <p:sp>
        <p:nvSpPr>
          <p:cNvPr id="3075" name="Subtitle 2"/>
          <p:cNvSpPr>
            <a:spLocks noGrp="1"/>
          </p:cNvSpPr>
          <p:nvPr>
            <p:ph idx="1"/>
          </p:nvPr>
        </p:nvSpPr>
        <p:spPr/>
        <p:txBody>
          <a:bodyPr/>
          <a:lstStyle/>
          <a:p>
            <a:pPr marL="0" indent="0">
              <a:buNone/>
            </a:pPr>
            <a:r>
              <a:rPr lang="en-US" sz="3600" b="1" i="1" dirty="0"/>
              <a:t>UACE Sub – ICT </a:t>
            </a:r>
            <a:r>
              <a:rPr lang="en-US" sz="3600" b="1" dirty="0"/>
              <a:t>Topic 1: </a:t>
            </a:r>
          </a:p>
          <a:p>
            <a:pPr marL="0" indent="0">
              <a:buNone/>
            </a:pPr>
            <a:r>
              <a:rPr lang="en-US" sz="3600" b="1" dirty="0"/>
              <a:t>Introduction to Computing</a:t>
            </a:r>
          </a:p>
          <a:p>
            <a:r>
              <a:rPr lang="en-US" sz="3600" dirty="0"/>
              <a:t>Sub Topic 1.1: Introduction to Computers</a:t>
            </a:r>
          </a:p>
          <a:p>
            <a:r>
              <a:rPr lang="en-US" sz="3600" dirty="0"/>
              <a:t>Sub Topic 1.2: World of ICTs</a:t>
            </a:r>
          </a:p>
          <a:p>
            <a:r>
              <a:rPr lang="en-US" sz="3600" dirty="0"/>
              <a:t>Sub Topic 1.3: Implications of Using ICTs</a:t>
            </a:r>
            <a:endParaRPr lang="en-US" sz="3600" b="1" dirty="0"/>
          </a:p>
          <a:p>
            <a:endParaRPr lang="en-US" sz="3600" dirty="0"/>
          </a:p>
          <a:p>
            <a:endParaRPr lang="en-US" sz="3600" b="1" dirty="0"/>
          </a:p>
          <a:p>
            <a:endParaRPr lang="en-US" sz="3600" dirty="0"/>
          </a:p>
          <a:p>
            <a:endParaRPr lang="en-US" sz="3600" b="1" dirty="0"/>
          </a:p>
        </p:txBody>
      </p:sp>
    </p:spTree>
    <p:extLst>
      <p:ext uri="{BB962C8B-B14F-4D97-AF65-F5344CB8AC3E}">
        <p14:creationId xmlns:p14="http://schemas.microsoft.com/office/powerpoint/2010/main" val="2322259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dirty="0"/>
              <a:t>Sub Topic 1.</a:t>
            </a:r>
            <a:r>
              <a:rPr lang="en-US" sz="3200" dirty="0">
                <a:solidFill>
                  <a:schemeClr val="tx1">
                    <a:lumMod val="95000"/>
                    <a:lumOff val="5000"/>
                  </a:schemeClr>
                </a:solidFill>
              </a:rPr>
              <a:t>3 Implications of Using ICTs</a:t>
            </a:r>
            <a:endParaRPr lang="en-US" sz="3200" b="1" dirty="0">
              <a:solidFill>
                <a:schemeClr val="tx1">
                  <a:lumMod val="95000"/>
                  <a:lumOff val="5000"/>
                </a:schemeClr>
              </a:solidFill>
            </a:endParaRPr>
          </a:p>
        </p:txBody>
      </p:sp>
      <p:sp>
        <p:nvSpPr>
          <p:cNvPr id="3075" name="Subtitle 2"/>
          <p:cNvSpPr>
            <a:spLocks noGrp="1"/>
          </p:cNvSpPr>
          <p:nvPr>
            <p:ph sz="half" idx="1"/>
          </p:nvPr>
        </p:nvSpPr>
        <p:spPr/>
        <p:txBody>
          <a:bodyPr/>
          <a:lstStyle/>
          <a:p>
            <a:r>
              <a:rPr lang="en-US" sz="3200" b="1" dirty="0">
                <a:solidFill>
                  <a:schemeClr val="tx1">
                    <a:lumMod val="95000"/>
                    <a:lumOff val="5000"/>
                  </a:schemeClr>
                </a:solidFill>
              </a:rPr>
              <a:t>Sub Topic Objectives:</a:t>
            </a:r>
          </a:p>
          <a:p>
            <a:pPr lvl="0"/>
            <a:r>
              <a:rPr lang="en-US" dirty="0"/>
              <a:t>Discussing the implications of using ICTs.</a:t>
            </a:r>
            <a:endParaRPr lang="en-GB" sz="3200" dirty="0"/>
          </a:p>
          <a:p>
            <a:pPr lvl="1"/>
            <a:r>
              <a:rPr lang="en-US" dirty="0"/>
              <a:t>social / ethical</a:t>
            </a:r>
            <a:endParaRPr lang="en-GB" sz="2800" dirty="0"/>
          </a:p>
          <a:p>
            <a:pPr lvl="1"/>
            <a:r>
              <a:rPr lang="en-US" dirty="0"/>
              <a:t>economic</a:t>
            </a:r>
            <a:endParaRPr lang="en-GB" sz="2800" dirty="0"/>
          </a:p>
          <a:p>
            <a:pPr lvl="1"/>
            <a:r>
              <a:rPr lang="en-US" dirty="0"/>
              <a:t>political</a:t>
            </a:r>
            <a:endParaRPr lang="en-GB" sz="2800" dirty="0"/>
          </a:p>
          <a:p>
            <a:pPr lvl="1"/>
            <a:r>
              <a:rPr lang="en-GB" dirty="0"/>
              <a:t>environmental (Green Computing)</a:t>
            </a:r>
            <a:endParaRPr lang="en-GB" sz="2800" dirty="0"/>
          </a:p>
          <a:p>
            <a:pPr lvl="1"/>
            <a:r>
              <a:rPr lang="en-GB" dirty="0"/>
              <a:t>security, reliability and resilience of computer systems</a:t>
            </a:r>
            <a:endParaRPr lang="en-GB" sz="2800" dirty="0"/>
          </a:p>
        </p:txBody>
      </p:sp>
      <p:sp>
        <p:nvSpPr>
          <p:cNvPr id="2" name="Content Placeholder 1"/>
          <p:cNvSpPr>
            <a:spLocks noGrp="1"/>
          </p:cNvSpPr>
          <p:nvPr>
            <p:ph sz="half" idx="2"/>
          </p:nvPr>
        </p:nvSpPr>
        <p:spPr>
          <a:xfrm>
            <a:off x="4283968" y="1916832"/>
            <a:ext cx="4860032" cy="4655440"/>
          </a:xfrm>
          <a:solidFill>
            <a:schemeClr val="bg2"/>
          </a:solidFill>
        </p:spPr>
        <p:txBody>
          <a:bodyPr/>
          <a:lstStyle/>
          <a:p>
            <a:r>
              <a:rPr lang="en-US" dirty="0"/>
              <a:t>1.3.1 Positive Implications of Using Computers to Society</a:t>
            </a:r>
          </a:p>
          <a:p>
            <a:r>
              <a:rPr lang="en-US" dirty="0"/>
              <a:t>1.3.2 Negative Implications of Using Computers to Society</a:t>
            </a:r>
            <a:endParaRPr lang="en-GB" dirty="0"/>
          </a:p>
          <a:p>
            <a:r>
              <a:rPr lang="en-US" dirty="0"/>
              <a:t>1.3.3 Health concerns of computer use</a:t>
            </a:r>
            <a:endParaRPr lang="en-GB" dirty="0"/>
          </a:p>
          <a:p>
            <a:r>
              <a:rPr lang="en-US" dirty="0"/>
              <a:t>1.3.4 Green Computing</a:t>
            </a:r>
            <a:endParaRPr lang="en-GB" dirty="0"/>
          </a:p>
          <a:p>
            <a:r>
              <a:rPr lang="en-US" dirty="0"/>
              <a:t>1.3.5 Security, reliability and resilience of computer systems</a:t>
            </a:r>
            <a:endParaRPr lang="en-GB" dirty="0"/>
          </a:p>
        </p:txBody>
      </p:sp>
    </p:spTree>
    <p:extLst>
      <p:ext uri="{BB962C8B-B14F-4D97-AF65-F5344CB8AC3E}">
        <p14:creationId xmlns:p14="http://schemas.microsoft.com/office/powerpoint/2010/main" val="2813047071"/>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1.3.1 Positive Implications of Using Computers to Society</a:t>
            </a:r>
          </a:p>
        </p:txBody>
      </p:sp>
      <p:sp>
        <p:nvSpPr>
          <p:cNvPr id="3" name="Content Placeholder 2"/>
          <p:cNvSpPr>
            <a:spLocks noGrp="1"/>
          </p:cNvSpPr>
          <p:nvPr>
            <p:ph idx="1"/>
          </p:nvPr>
        </p:nvSpPr>
        <p:spPr/>
        <p:txBody>
          <a:bodyPr/>
          <a:lstStyle/>
          <a:p>
            <a:r>
              <a:rPr lang="en-US" sz="2600" dirty="0"/>
              <a:t>Computers have Created and widened employment opportunities e.g.; software engineers, computer teachers, technicians, etc. </a:t>
            </a:r>
          </a:p>
          <a:p>
            <a:r>
              <a:rPr lang="en-US" sz="2600" dirty="0"/>
              <a:t>Improved education and research by simplifying teaching and learning. E.g. abstract content can be made real through cyber science technology – others are computer aided teaching and computer aided learning, presentations software, etc. </a:t>
            </a:r>
          </a:p>
          <a:p>
            <a:r>
              <a:rPr lang="en-US" sz="2600" dirty="0"/>
              <a:t>Improved entertainment and leisure through computer games, music, </a:t>
            </a:r>
            <a:r>
              <a:rPr lang="en-US" sz="2600" dirty="0" err="1"/>
              <a:t>etc</a:t>
            </a:r>
            <a:r>
              <a:rPr lang="en-US" sz="2600" dirty="0"/>
              <a:t> for people to refresh and make-up. </a:t>
            </a:r>
          </a:p>
          <a:p>
            <a:r>
              <a:rPr lang="en-US" sz="2600" dirty="0"/>
              <a:t>Improved communication and collaboration through computer networks. Improved health services where computers facilitate recording, monitoring, and diagnosis for patients.</a:t>
            </a:r>
          </a:p>
        </p:txBody>
      </p:sp>
    </p:spTree>
    <p:extLst>
      <p:ext uri="{BB962C8B-B14F-4D97-AF65-F5344CB8AC3E}">
        <p14:creationId xmlns:p14="http://schemas.microsoft.com/office/powerpoint/2010/main" val="4282903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1.3.1 Positive Implications of Using Computers to Society</a:t>
            </a:r>
          </a:p>
        </p:txBody>
      </p:sp>
      <p:sp>
        <p:nvSpPr>
          <p:cNvPr id="4" name="Content Placeholder 3"/>
          <p:cNvSpPr>
            <a:spLocks noGrp="1"/>
          </p:cNvSpPr>
          <p:nvPr>
            <p:ph idx="1"/>
          </p:nvPr>
        </p:nvSpPr>
        <p:spPr>
          <a:xfrm>
            <a:off x="0" y="1149624"/>
            <a:ext cx="9144000" cy="5519736"/>
          </a:xfrm>
        </p:spPr>
        <p:txBody>
          <a:bodyPr/>
          <a:lstStyle/>
          <a:p>
            <a:r>
              <a:rPr lang="en-US" sz="2700" dirty="0"/>
              <a:t>Improved security through computer managed gates and monitoring of commercial and domestic premises, detecting and controlling crime by police.</a:t>
            </a:r>
          </a:p>
          <a:p>
            <a:r>
              <a:rPr lang="en-US" sz="2700" dirty="0"/>
              <a:t>Reduced production time and manufacturing processes through computer aided manufacturing and computer aided designing which have greatly improved the quantity and quality of life. </a:t>
            </a:r>
          </a:p>
          <a:p>
            <a:r>
              <a:rPr lang="en-US" sz="2700" dirty="0"/>
              <a:t>Improved customer services delivery and care </a:t>
            </a:r>
            <a:r>
              <a:rPr lang="en-US" sz="2700" dirty="0" err="1"/>
              <a:t>eg</a:t>
            </a:r>
            <a:r>
              <a:rPr lang="en-US" sz="2700" dirty="0"/>
              <a:t> networked computers provide 24/7 on-line services like credit cards Improved business and investment opportunities. </a:t>
            </a:r>
          </a:p>
          <a:p>
            <a:r>
              <a:rPr lang="en-US" sz="2700" dirty="0"/>
              <a:t>Improved data and document production, storage and manipulation. </a:t>
            </a:r>
          </a:p>
        </p:txBody>
      </p:sp>
    </p:spTree>
    <p:extLst>
      <p:ext uri="{BB962C8B-B14F-4D97-AF65-F5344CB8AC3E}">
        <p14:creationId xmlns:p14="http://schemas.microsoft.com/office/powerpoint/2010/main" val="36283694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1.3.2 Negative Implications of Using Computers to Society</a:t>
            </a:r>
            <a:endParaRPr lang="en-GB" sz="3600" dirty="0"/>
          </a:p>
        </p:txBody>
      </p:sp>
      <p:sp>
        <p:nvSpPr>
          <p:cNvPr id="3" name="Content Placeholder 2"/>
          <p:cNvSpPr>
            <a:spLocks noGrp="1"/>
          </p:cNvSpPr>
          <p:nvPr>
            <p:ph idx="1"/>
          </p:nvPr>
        </p:nvSpPr>
        <p:spPr/>
        <p:txBody>
          <a:bodyPr/>
          <a:lstStyle/>
          <a:p>
            <a:r>
              <a:rPr lang="en-US" sz="2400" dirty="0"/>
              <a:t>Computer related crime e.g. forgeries, cyberbullying, Piracy etc.</a:t>
            </a:r>
          </a:p>
          <a:p>
            <a:r>
              <a:rPr lang="en-US" sz="2400" dirty="0"/>
              <a:t>Increased cost of production as computers are very expensive to buy and maintain. Computer experts can as well be expensive to hire. </a:t>
            </a:r>
          </a:p>
          <a:p>
            <a:r>
              <a:rPr lang="en-US" sz="2400" dirty="0"/>
              <a:t>They are many health hazards e.g. can cause eye defects, Tendonitis, RSI, etc.</a:t>
            </a:r>
          </a:p>
          <a:p>
            <a:r>
              <a:rPr lang="en-US" sz="2400" dirty="0"/>
              <a:t>Electronic fraud: Stealing money electronically through practices like Credit card cloning and illegal money transfers.</a:t>
            </a:r>
          </a:p>
          <a:p>
            <a:r>
              <a:rPr lang="en-US" sz="2400" dirty="0"/>
              <a:t>Impact on Environment: Computer manufacturing processes and computer waste are depleting natural resources and polluting the environment. </a:t>
            </a:r>
          </a:p>
          <a:p>
            <a:r>
              <a:rPr lang="en-US" sz="2400" dirty="0"/>
              <a:t>Hacking: Unauthorized access into computers possibly to access information, compromising privacy. e.g. </a:t>
            </a:r>
            <a:r>
              <a:rPr lang="en-US" sz="2400" dirty="0" err="1"/>
              <a:t>Wikileaks</a:t>
            </a:r>
            <a:r>
              <a:rPr lang="en-US" sz="2400" dirty="0"/>
              <a:t> </a:t>
            </a:r>
          </a:p>
          <a:p>
            <a:r>
              <a:rPr lang="en-US" sz="2400" dirty="0"/>
              <a:t>Virus threats which has made data storage and safety very unreliable.</a:t>
            </a:r>
          </a:p>
        </p:txBody>
      </p:sp>
    </p:spTree>
    <p:extLst>
      <p:ext uri="{BB962C8B-B14F-4D97-AF65-F5344CB8AC3E}">
        <p14:creationId xmlns:p14="http://schemas.microsoft.com/office/powerpoint/2010/main" val="1222449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1.3.2 Negative Implications of Using Computers to Society</a:t>
            </a:r>
          </a:p>
        </p:txBody>
      </p:sp>
      <p:sp>
        <p:nvSpPr>
          <p:cNvPr id="4" name="Content Placeholder 3"/>
          <p:cNvSpPr>
            <a:spLocks noGrp="1"/>
          </p:cNvSpPr>
          <p:nvPr>
            <p:ph idx="1"/>
          </p:nvPr>
        </p:nvSpPr>
        <p:spPr/>
        <p:txBody>
          <a:bodyPr/>
          <a:lstStyle/>
          <a:p>
            <a:r>
              <a:rPr lang="en-US" sz="2600" dirty="0"/>
              <a:t>Loss of employment as they take over job assignments for semi and less skilled job functions. </a:t>
            </a:r>
          </a:p>
          <a:p>
            <a:r>
              <a:rPr lang="en-US" sz="2600" dirty="0"/>
              <a:t>Deaths and accidents due to computer malfunctioning or explosion.</a:t>
            </a:r>
          </a:p>
          <a:p>
            <a:r>
              <a:rPr lang="en-US" sz="2600" dirty="0"/>
              <a:t>Erosion of human integrity and creativity as even the smallest calculation is assigned to the computer. Other cases are Forgeries, GMFs, test tube children, etc. </a:t>
            </a:r>
          </a:p>
          <a:p>
            <a:r>
              <a:rPr lang="en-US" sz="2600" dirty="0"/>
              <a:t>Loss of man-hours as some workers go for unproductive computer based leisure at the expense of their work. Cyber terrorism.</a:t>
            </a:r>
          </a:p>
          <a:p>
            <a:r>
              <a:rPr lang="en-US" sz="2600" dirty="0"/>
              <a:t>Moral Decay: The internet has websites with content such as pornography, which have a bad impact on the users especially the young children. </a:t>
            </a:r>
          </a:p>
          <a:p>
            <a:endParaRPr lang="en-US" sz="2400" dirty="0"/>
          </a:p>
        </p:txBody>
      </p:sp>
    </p:spTree>
    <p:extLst>
      <p:ext uri="{BB962C8B-B14F-4D97-AF65-F5344CB8AC3E}">
        <p14:creationId xmlns:p14="http://schemas.microsoft.com/office/powerpoint/2010/main" val="1235998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1.3.3 Health concerns of computer use</a:t>
            </a:r>
            <a:endParaRPr lang="en-GB" sz="3600" dirty="0"/>
          </a:p>
        </p:txBody>
      </p:sp>
      <p:sp>
        <p:nvSpPr>
          <p:cNvPr id="3" name="Content Placeholder 2"/>
          <p:cNvSpPr>
            <a:spLocks noGrp="1"/>
          </p:cNvSpPr>
          <p:nvPr>
            <p:ph idx="1"/>
          </p:nvPr>
        </p:nvSpPr>
        <p:spPr>
          <a:xfrm>
            <a:off x="179512" y="1052736"/>
            <a:ext cx="8659688" cy="5334000"/>
          </a:xfrm>
        </p:spPr>
        <p:txBody>
          <a:bodyPr/>
          <a:lstStyle/>
          <a:p>
            <a:r>
              <a:rPr lang="en-GB" sz="2400" dirty="0"/>
              <a:t>The widespread use of computers has led to some important user health concerns:</a:t>
            </a:r>
          </a:p>
          <a:p>
            <a:r>
              <a:rPr lang="en-GB" sz="2400" dirty="0"/>
              <a:t>People who spend their workday using the computer sometimes complain of lower </a:t>
            </a:r>
            <a:r>
              <a:rPr lang="en-GB" sz="2400" b="1" dirty="0"/>
              <a:t>back pain, muscle fatigue, and emotional fatigue</a:t>
            </a:r>
            <a:r>
              <a:rPr lang="en-GB" sz="2400" dirty="0"/>
              <a:t>. </a:t>
            </a:r>
          </a:p>
          <a:p>
            <a:r>
              <a:rPr lang="en-GB" sz="2400" dirty="0"/>
              <a:t>A </a:t>
            </a:r>
            <a:r>
              <a:rPr lang="en-GB" sz="2400" b="1" dirty="0"/>
              <a:t>repetitive strain injury (RSI) </a:t>
            </a:r>
            <a:r>
              <a:rPr lang="en-GB" sz="2400" dirty="0"/>
              <a:t>is an injury or disorder of the muscles, nerves, tendons, ligaments, and joints. Computer-related RSIs include tendonitis and carpal tunnel syndrome. </a:t>
            </a:r>
          </a:p>
          <a:p>
            <a:r>
              <a:rPr lang="en-GB" sz="2400" b="1" dirty="0"/>
              <a:t>Tendonitis</a:t>
            </a:r>
            <a:r>
              <a:rPr lang="en-GB" sz="2400" dirty="0"/>
              <a:t> is inflammation of a tendon due to some repeated motion or stress on that tendon. </a:t>
            </a:r>
          </a:p>
          <a:p>
            <a:r>
              <a:rPr lang="en-GB" sz="2400" b="1" dirty="0"/>
              <a:t>Carpal tunnel syndrome (CTS)</a:t>
            </a:r>
            <a:r>
              <a:rPr lang="en-GB" sz="2400" dirty="0"/>
              <a:t> is inflammation of the nerve that connects the forearm to the palm of the wrist. Symptoms of CTS include burning pain when the nerve is compressed, along with numbness and tingling in the thumb and first two fingers.</a:t>
            </a:r>
          </a:p>
          <a:p>
            <a:endParaRPr lang="en-GB" sz="2400" dirty="0"/>
          </a:p>
          <a:p>
            <a:endParaRPr lang="en-GB" sz="2400" dirty="0"/>
          </a:p>
        </p:txBody>
      </p:sp>
    </p:spTree>
    <p:extLst>
      <p:ext uri="{BB962C8B-B14F-4D97-AF65-F5344CB8AC3E}">
        <p14:creationId xmlns:p14="http://schemas.microsoft.com/office/powerpoint/2010/main" val="2360737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1.3.3 Health concerns of computer use</a:t>
            </a:r>
            <a:endParaRPr lang="en-GB" sz="3600" dirty="0"/>
          </a:p>
        </p:txBody>
      </p:sp>
      <p:sp>
        <p:nvSpPr>
          <p:cNvPr id="3" name="Content Placeholder 2"/>
          <p:cNvSpPr>
            <a:spLocks noGrp="1"/>
          </p:cNvSpPr>
          <p:nvPr>
            <p:ph idx="1"/>
          </p:nvPr>
        </p:nvSpPr>
        <p:spPr>
          <a:xfrm>
            <a:off x="-1" y="1052735"/>
            <a:ext cx="3579897" cy="5556175"/>
          </a:xfrm>
        </p:spPr>
        <p:txBody>
          <a:bodyPr/>
          <a:lstStyle/>
          <a:p>
            <a:r>
              <a:rPr lang="en-GB" sz="2800" dirty="0"/>
              <a:t>Factors that cause these disorders include prolonged typing, prolonged mouse usage, or continual shifting between the mouse and the keyboard.</a:t>
            </a:r>
          </a:p>
          <a:p>
            <a:r>
              <a:rPr lang="en-GB" sz="2400" b="1" i="1" dirty="0"/>
              <a:t>NB: If untreated, these Tendonitis and CTS can lead to permanent physical damage</a:t>
            </a:r>
            <a:r>
              <a:rPr lang="en-GB" sz="2400" dirty="0"/>
              <a:t>.</a:t>
            </a:r>
          </a:p>
          <a:p>
            <a:endParaRPr lang="en-GB" sz="28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bwMode="auto">
          <a:xfrm>
            <a:off x="3579897" y="1052736"/>
            <a:ext cx="5564103" cy="55561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37512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1.3.3 Health concerns of computer use</a:t>
            </a:r>
            <a:endParaRPr lang="en-GB" sz="3600" dirty="0"/>
          </a:p>
        </p:txBody>
      </p:sp>
      <p:sp>
        <p:nvSpPr>
          <p:cNvPr id="3" name="Content Placeholder 2"/>
          <p:cNvSpPr>
            <a:spLocks noGrp="1"/>
          </p:cNvSpPr>
          <p:nvPr>
            <p:ph idx="1"/>
          </p:nvPr>
        </p:nvSpPr>
        <p:spPr>
          <a:xfrm>
            <a:off x="179512" y="1052736"/>
            <a:ext cx="8659688" cy="5334000"/>
          </a:xfrm>
        </p:spPr>
        <p:txBody>
          <a:bodyPr/>
          <a:lstStyle/>
          <a:p>
            <a:r>
              <a:rPr lang="en-US" sz="2800" dirty="0"/>
              <a:t>Eye strain and CVS:</a:t>
            </a:r>
            <a:endParaRPr lang="en-GB" sz="2800" dirty="0"/>
          </a:p>
          <a:p>
            <a:r>
              <a:rPr lang="en-GB" sz="2800" dirty="0"/>
              <a:t>Another type of health-related condition due to computer usage is </a:t>
            </a:r>
            <a:r>
              <a:rPr lang="en-GB" sz="2800" b="1" dirty="0"/>
              <a:t>computer vision syndrome (CVS). </a:t>
            </a:r>
          </a:p>
          <a:p>
            <a:pPr lvl="1"/>
            <a:r>
              <a:rPr lang="en-GB" dirty="0"/>
              <a:t>You may have CVS if you have sore, tired, burning, itching, or dry eyes; blurred or double vision; distance blurred vision after prolonged staring at a display device; headache or sore neck; difficulty shifting focus between a display device and documents; difficulty focusing on the screen image; </a:t>
            </a:r>
            <a:r>
              <a:rPr lang="en-GB" dirty="0" err="1"/>
              <a:t>color</a:t>
            </a:r>
            <a:r>
              <a:rPr lang="en-GB" dirty="0"/>
              <a:t> fringes or after-images when you look away from the display device; and increased sensitivity to light.</a:t>
            </a:r>
          </a:p>
        </p:txBody>
      </p:sp>
    </p:spTree>
    <p:extLst>
      <p:ext uri="{BB962C8B-B14F-4D97-AF65-F5344CB8AC3E}">
        <p14:creationId xmlns:p14="http://schemas.microsoft.com/office/powerpoint/2010/main" val="1662464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1.3.3 Health concerns of computer use</a:t>
            </a:r>
            <a:endParaRPr lang="en-GB" sz="3600" dirty="0"/>
          </a:p>
        </p:txBody>
      </p:sp>
      <p:sp>
        <p:nvSpPr>
          <p:cNvPr id="3" name="Content Placeholder 2"/>
          <p:cNvSpPr>
            <a:spLocks noGrp="1"/>
          </p:cNvSpPr>
          <p:nvPr>
            <p:ph idx="1"/>
          </p:nvPr>
        </p:nvSpPr>
        <p:spPr>
          <a:xfrm>
            <a:off x="179512" y="1052736"/>
            <a:ext cx="1978882" cy="5334000"/>
          </a:xfrm>
        </p:spPr>
        <p:txBody>
          <a:bodyPr/>
          <a:lstStyle/>
          <a:p>
            <a:endParaRPr lang="en-US" sz="2800" dirty="0"/>
          </a:p>
          <a:p>
            <a:endParaRPr lang="en-GB" sz="2800"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187624" y="1017620"/>
            <a:ext cx="6985606" cy="5550024"/>
          </a:xfrm>
          <a:prstGeom prst="rect">
            <a:avLst/>
          </a:prstGeom>
        </p:spPr>
      </p:pic>
    </p:spTree>
    <p:extLst>
      <p:ext uri="{BB962C8B-B14F-4D97-AF65-F5344CB8AC3E}">
        <p14:creationId xmlns:p14="http://schemas.microsoft.com/office/powerpoint/2010/main" val="5451235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1.3.3 Health concerns of computer use</a:t>
            </a:r>
            <a:endParaRPr lang="en-GB" sz="3600" dirty="0"/>
          </a:p>
        </p:txBody>
      </p:sp>
      <p:sp>
        <p:nvSpPr>
          <p:cNvPr id="3" name="Content Placeholder 2"/>
          <p:cNvSpPr>
            <a:spLocks noGrp="1"/>
          </p:cNvSpPr>
          <p:nvPr>
            <p:ph sz="half" idx="1"/>
          </p:nvPr>
        </p:nvSpPr>
        <p:spPr/>
        <p:txBody>
          <a:bodyPr/>
          <a:lstStyle/>
          <a:p>
            <a:pPr marL="0" indent="0">
              <a:buNone/>
            </a:pPr>
            <a:r>
              <a:rPr lang="en-GB" sz="3200" b="1" dirty="0"/>
              <a:t>Computer Addiction</a:t>
            </a:r>
            <a:endParaRPr lang="en-GB" sz="3200" dirty="0"/>
          </a:p>
          <a:p>
            <a:r>
              <a:rPr lang="en-GB" sz="2400" dirty="0"/>
              <a:t>Computers can provide entertainment and enjoyment. Some computer users, however, become obsessed with the computer and the Internet. Computer addiction occurs when the computer consumes someone’s entire social life. Computer addiction is a growing health problem but can be treated through therapy and support groups. </a:t>
            </a:r>
          </a:p>
        </p:txBody>
      </p:sp>
      <p:sp>
        <p:nvSpPr>
          <p:cNvPr id="6" name="Content Placeholder 5"/>
          <p:cNvSpPr>
            <a:spLocks noGrp="1"/>
          </p:cNvSpPr>
          <p:nvPr>
            <p:ph sz="half" idx="2"/>
          </p:nvPr>
        </p:nvSpPr>
        <p:spPr/>
        <p:txBody>
          <a:bodyPr/>
          <a:lstStyle/>
          <a:p>
            <a:pPr marL="0" indent="0">
              <a:buNone/>
            </a:pPr>
            <a:r>
              <a:rPr lang="en-GB" sz="2400" b="1" dirty="0"/>
              <a:t>Symptoms of a user with computer addiction include the following:</a:t>
            </a:r>
            <a:endParaRPr lang="en-GB" sz="2400" dirty="0"/>
          </a:p>
          <a:p>
            <a:pPr lvl="0"/>
            <a:r>
              <a:rPr lang="en-GB" sz="2400" dirty="0"/>
              <a:t>Craves computer time </a:t>
            </a:r>
          </a:p>
          <a:p>
            <a:pPr lvl="0"/>
            <a:r>
              <a:rPr lang="en-GB" sz="2400" dirty="0"/>
              <a:t>Irritable when not at the computer</a:t>
            </a:r>
          </a:p>
          <a:p>
            <a:pPr lvl="0"/>
            <a:r>
              <a:rPr lang="en-GB" sz="2400" dirty="0"/>
              <a:t>Overjoyed when at the computer </a:t>
            </a:r>
          </a:p>
          <a:p>
            <a:pPr lvl="0"/>
            <a:r>
              <a:rPr lang="en-GB" sz="2400" dirty="0"/>
              <a:t>Unable to stop computer activity</a:t>
            </a:r>
          </a:p>
          <a:p>
            <a:pPr lvl="0"/>
            <a:r>
              <a:rPr lang="en-GB" sz="2400" dirty="0"/>
              <a:t>Neglects family and friends </a:t>
            </a:r>
          </a:p>
          <a:p>
            <a:pPr lvl="0"/>
            <a:r>
              <a:rPr lang="en-GB" sz="2400" dirty="0"/>
              <a:t>Problems at work or school</a:t>
            </a:r>
          </a:p>
        </p:txBody>
      </p:sp>
    </p:spTree>
    <p:extLst>
      <p:ext uri="{BB962C8B-B14F-4D97-AF65-F5344CB8AC3E}">
        <p14:creationId xmlns:p14="http://schemas.microsoft.com/office/powerpoint/2010/main" val="167934566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sz="3200" b="1" i="1" dirty="0"/>
              <a:t>Sub Topic 1.1: Introduction to Computers</a:t>
            </a:r>
          </a:p>
        </p:txBody>
      </p:sp>
      <p:sp>
        <p:nvSpPr>
          <p:cNvPr id="3075" name="Subtitle 2"/>
          <p:cNvSpPr>
            <a:spLocks noGrp="1"/>
          </p:cNvSpPr>
          <p:nvPr>
            <p:ph sz="half" idx="1"/>
          </p:nvPr>
        </p:nvSpPr>
        <p:spPr/>
        <p:txBody>
          <a:bodyPr/>
          <a:lstStyle/>
          <a:p>
            <a:r>
              <a:rPr lang="en-US" sz="3200" b="1" dirty="0"/>
              <a:t>Sub topic Objectives:</a:t>
            </a:r>
          </a:p>
          <a:p>
            <a:pPr marL="0" indent="0">
              <a:buNone/>
            </a:pPr>
            <a:r>
              <a:rPr lang="en-US" sz="3200" dirty="0"/>
              <a:t>1.1.1 Describing  a computer.</a:t>
            </a:r>
          </a:p>
          <a:p>
            <a:pPr marL="0" indent="0">
              <a:buNone/>
            </a:pPr>
            <a:r>
              <a:rPr lang="en-US" sz="3200" dirty="0"/>
              <a:t>1.1.2 Identifying different parts of a computer and their uses.</a:t>
            </a:r>
          </a:p>
        </p:txBody>
      </p:sp>
      <p:sp>
        <p:nvSpPr>
          <p:cNvPr id="2" name="Content Placeholder 1"/>
          <p:cNvSpPr>
            <a:spLocks noGrp="1"/>
          </p:cNvSpPr>
          <p:nvPr>
            <p:ph sz="half" idx="2"/>
          </p:nvPr>
        </p:nvSpPr>
        <p:spPr/>
        <p:txBody>
          <a:bodyPr/>
          <a:lstStyle/>
          <a:p>
            <a:r>
              <a:rPr lang="en-US" sz="3200" dirty="0"/>
              <a:t>1.1.3 Making a distinction between information and data.</a:t>
            </a:r>
          </a:p>
          <a:p>
            <a:r>
              <a:rPr lang="en-US" sz="3200" dirty="0"/>
              <a:t>1.1.4 Describing the information processing cycle.</a:t>
            </a:r>
          </a:p>
        </p:txBody>
      </p:sp>
    </p:spTree>
    <p:extLst>
      <p:ext uri="{BB962C8B-B14F-4D97-AF65-F5344CB8AC3E}">
        <p14:creationId xmlns:p14="http://schemas.microsoft.com/office/powerpoint/2010/main" val="2097540194"/>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1.3.3 Health concerns of computer use</a:t>
            </a:r>
            <a:endParaRPr lang="en-US" sz="3600" b="1" dirty="0"/>
          </a:p>
        </p:txBody>
      </p:sp>
      <p:sp>
        <p:nvSpPr>
          <p:cNvPr id="5" name="Content Placeholder 4"/>
          <p:cNvSpPr>
            <a:spLocks noGrp="1"/>
          </p:cNvSpPr>
          <p:nvPr>
            <p:ph idx="1"/>
          </p:nvPr>
        </p:nvSpPr>
        <p:spPr>
          <a:xfrm>
            <a:off x="0" y="1668870"/>
            <a:ext cx="9144000" cy="4917666"/>
          </a:xfrm>
        </p:spPr>
        <p:txBody>
          <a:bodyPr/>
          <a:lstStyle/>
          <a:p>
            <a:r>
              <a:rPr lang="en-GB" dirty="0"/>
              <a:t>Ergonomics is an applied science devoted to incorporating comfort, efficiency, and safety into the design of items in the workplace. </a:t>
            </a:r>
          </a:p>
          <a:p>
            <a:r>
              <a:rPr lang="en-GB" dirty="0"/>
              <a:t>Ergonomic studies have shown that using the correct type and configuration of chair, keyboard, display device, and work surface helps users work comfortably and efficiently and helps protect their health. </a:t>
            </a:r>
          </a:p>
        </p:txBody>
      </p:sp>
      <p:sp>
        <p:nvSpPr>
          <p:cNvPr id="7" name="Rectangle 6"/>
          <p:cNvSpPr/>
          <p:nvPr/>
        </p:nvSpPr>
        <p:spPr>
          <a:xfrm>
            <a:off x="35496" y="980728"/>
            <a:ext cx="7342075" cy="584775"/>
          </a:xfrm>
          <a:prstGeom prst="rect">
            <a:avLst/>
          </a:prstGeom>
        </p:spPr>
        <p:txBody>
          <a:bodyPr wrap="none">
            <a:spAutoFit/>
          </a:bodyPr>
          <a:lstStyle/>
          <a:p>
            <a:pPr>
              <a:spcAft>
                <a:spcPts val="0"/>
              </a:spcAft>
            </a:pPr>
            <a:r>
              <a:rPr lang="en-GB" sz="3200" b="1" dirty="0">
                <a:solidFill>
                  <a:srgbClr val="000000"/>
                </a:solidFill>
                <a:latin typeface="Mangal" panose="02040503050203030202" pitchFamily="18" charset="0"/>
                <a:ea typeface="Calibri" panose="020F0502020204030204" pitchFamily="34" charset="0"/>
                <a:cs typeface="Times New Roman" panose="02020603050405020304" pitchFamily="18" charset="0"/>
              </a:rPr>
              <a:t>Ergonomics and Workplace Design</a:t>
            </a:r>
            <a:endParaRPr lang="en-GB" sz="3600" dirty="0">
              <a:effectLst/>
              <a:latin typeface="Mangal" panose="02040503050203030202"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3213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1.3.3 Health concerns of computer use</a:t>
            </a:r>
            <a:endParaRPr lang="en-US" sz="3600" b="1" dirty="0"/>
          </a:p>
        </p:txBody>
      </p:sp>
      <p:sp>
        <p:nvSpPr>
          <p:cNvPr id="5" name="Content Placeholder 4"/>
          <p:cNvSpPr>
            <a:spLocks noGrp="1"/>
          </p:cNvSpPr>
          <p:nvPr>
            <p:ph idx="1"/>
          </p:nvPr>
        </p:nvSpPr>
        <p:spPr>
          <a:xfrm>
            <a:off x="0" y="1934834"/>
            <a:ext cx="3677080" cy="4651701"/>
          </a:xfrm>
        </p:spPr>
        <p:txBody>
          <a:bodyPr/>
          <a:lstStyle/>
          <a:p>
            <a:r>
              <a:rPr lang="en-GB" sz="3000" dirty="0"/>
              <a:t>For the computer work space, experts recommend an area of at least two feet by four feet. Figure below illustrates additional guidelines for setting up the work area.</a:t>
            </a:r>
          </a:p>
        </p:txBody>
      </p:sp>
      <p:sp>
        <p:nvSpPr>
          <p:cNvPr id="7" name="Rectangle 6"/>
          <p:cNvSpPr/>
          <p:nvPr/>
        </p:nvSpPr>
        <p:spPr>
          <a:xfrm>
            <a:off x="35497" y="980728"/>
            <a:ext cx="3384375" cy="954107"/>
          </a:xfrm>
          <a:prstGeom prst="rect">
            <a:avLst/>
          </a:prstGeom>
        </p:spPr>
        <p:txBody>
          <a:bodyPr wrap="square">
            <a:spAutoFit/>
          </a:bodyPr>
          <a:lstStyle/>
          <a:p>
            <a:pPr>
              <a:spcAft>
                <a:spcPts val="0"/>
              </a:spcAft>
            </a:pPr>
            <a:r>
              <a:rPr lang="en-GB" sz="2800" b="1" dirty="0">
                <a:solidFill>
                  <a:srgbClr val="000000"/>
                </a:solidFill>
                <a:latin typeface="Mangal" panose="02040503050203030202" pitchFamily="18" charset="0"/>
                <a:ea typeface="Calibri" panose="020F0502020204030204" pitchFamily="34" charset="0"/>
                <a:cs typeface="Times New Roman" panose="02020603050405020304" pitchFamily="18" charset="0"/>
              </a:rPr>
              <a:t>Ergonomics and Workplace Design</a:t>
            </a:r>
            <a:endParaRPr lang="en-GB" sz="3200" dirty="0">
              <a:effectLst/>
              <a:latin typeface="Mangal" panose="02040503050203030202" pitchFamily="18" charset="0"/>
              <a:ea typeface="Calibri" panose="020F0502020204030204" pitchFamily="34" charset="0"/>
              <a:cs typeface="Times New Roman" panose="02020603050405020304" pitchFamily="18" charset="0"/>
            </a:endParaRPr>
          </a:p>
        </p:txBody>
      </p:sp>
      <p:pic>
        <p:nvPicPr>
          <p:cNvPr id="6" name="Picture 5"/>
          <p:cNvPicPr/>
          <p:nvPr/>
        </p:nvPicPr>
        <p:blipFill rotWithShape="1">
          <a:blip r:embed="rId2">
            <a:extLst>
              <a:ext uri="{28A0092B-C50C-407E-A947-70E740481C1C}">
                <a14:useLocalDpi xmlns:a14="http://schemas.microsoft.com/office/drawing/2010/main" val="0"/>
              </a:ext>
            </a:extLst>
          </a:blip>
          <a:srcRect t="6004"/>
          <a:stretch/>
        </p:blipFill>
        <p:spPr>
          <a:xfrm>
            <a:off x="3677080" y="980728"/>
            <a:ext cx="5452476" cy="5636107"/>
          </a:xfrm>
          <a:prstGeom prst="rect">
            <a:avLst/>
          </a:prstGeom>
        </p:spPr>
      </p:pic>
    </p:spTree>
    <p:extLst>
      <p:ext uri="{BB962C8B-B14F-4D97-AF65-F5344CB8AC3E}">
        <p14:creationId xmlns:p14="http://schemas.microsoft.com/office/powerpoint/2010/main" val="33145958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1.3.4 Green Computing</a:t>
            </a:r>
            <a:endParaRPr lang="en-GB" b="1" dirty="0"/>
          </a:p>
        </p:txBody>
      </p:sp>
      <p:sp>
        <p:nvSpPr>
          <p:cNvPr id="3" name="Content Placeholder 2"/>
          <p:cNvSpPr>
            <a:spLocks noGrp="1"/>
          </p:cNvSpPr>
          <p:nvPr>
            <p:ph idx="1"/>
          </p:nvPr>
        </p:nvSpPr>
        <p:spPr/>
        <p:txBody>
          <a:bodyPr/>
          <a:lstStyle/>
          <a:p>
            <a:r>
              <a:rPr lang="en-GB" sz="2400" dirty="0"/>
              <a:t> Green computing involves reducing the electricity and environmental waste while using a computer. People use, and often waste, resources such as electricity and paper while using a computer.</a:t>
            </a:r>
          </a:p>
          <a:p>
            <a:r>
              <a:rPr lang="en-GB" sz="2400" dirty="0"/>
              <a:t>The United States government developed the ENERGY STAR program to help reduce the amount of electricity used by computers and related devices. This program encourages manufacturers to create energy-efficient devices that require little power when they are not in use. Computers and devices that meet the ENERGY STAR guidelines display an ENERGY STAR label.</a:t>
            </a:r>
          </a:p>
          <a:p>
            <a:r>
              <a:rPr lang="en-GB" sz="2400" dirty="0"/>
              <a:t>Computers, monitors, and other equipment contain toxic materials and potentially dangerous elements including lead, mercury, and flame retardants. In a landfill, these materials release into the environment. Recycling and refurbishing old equipment are much safer alternatives for the environment.</a:t>
            </a:r>
          </a:p>
        </p:txBody>
      </p:sp>
    </p:spTree>
    <p:extLst>
      <p:ext uri="{BB962C8B-B14F-4D97-AF65-F5344CB8AC3E}">
        <p14:creationId xmlns:p14="http://schemas.microsoft.com/office/powerpoint/2010/main" val="25699097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1.3.4 Green Computing</a:t>
            </a:r>
            <a:endParaRPr lang="en-GB" b="1" dirty="0"/>
          </a:p>
        </p:txBody>
      </p:sp>
      <p:sp>
        <p:nvSpPr>
          <p:cNvPr id="3" name="Content Placeholder 2"/>
          <p:cNvSpPr>
            <a:spLocks noGrp="1"/>
          </p:cNvSpPr>
          <p:nvPr>
            <p:ph idx="1"/>
          </p:nvPr>
        </p:nvSpPr>
        <p:spPr>
          <a:xfrm>
            <a:off x="-26397" y="990599"/>
            <a:ext cx="2942213" cy="5246713"/>
          </a:xfrm>
        </p:spPr>
        <p:txBody>
          <a:bodyPr/>
          <a:lstStyle/>
          <a:p>
            <a:r>
              <a:rPr lang="en-US" dirty="0"/>
              <a:t>Below are other green computing suggestions</a:t>
            </a: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bwMode="auto">
          <a:xfrm>
            <a:off x="2808312" y="853063"/>
            <a:ext cx="6372200" cy="5672281"/>
          </a:xfrm>
          <a:prstGeom prst="rect">
            <a:avLst/>
          </a:prstGeom>
          <a:noFill/>
          <a:ln>
            <a:noFill/>
          </a:ln>
        </p:spPr>
      </p:pic>
    </p:spTree>
    <p:extLst>
      <p:ext uri="{BB962C8B-B14F-4D97-AF65-F5344CB8AC3E}">
        <p14:creationId xmlns:p14="http://schemas.microsoft.com/office/powerpoint/2010/main" val="25041284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t>1.3.5 Security, reliability and resilience of computer systems</a:t>
            </a:r>
            <a:endParaRPr lang="en-GB" sz="2800" b="1" dirty="0"/>
          </a:p>
        </p:txBody>
      </p:sp>
      <p:sp>
        <p:nvSpPr>
          <p:cNvPr id="3" name="Content Placeholder 2"/>
          <p:cNvSpPr>
            <a:spLocks noGrp="1"/>
          </p:cNvSpPr>
          <p:nvPr>
            <p:ph idx="1"/>
          </p:nvPr>
        </p:nvSpPr>
        <p:spPr>
          <a:xfrm>
            <a:off x="-26397" y="990599"/>
            <a:ext cx="9170397" cy="5246713"/>
          </a:xfrm>
        </p:spPr>
        <p:txBody>
          <a:bodyPr/>
          <a:lstStyle/>
          <a:p>
            <a:r>
              <a:rPr lang="en-GB" sz="2400" b="1" dirty="0"/>
              <a:t>Resilience</a:t>
            </a:r>
            <a:r>
              <a:rPr lang="en-GB" sz="2400" dirty="0"/>
              <a:t> is the fast recovery from a degraded system state. Computer networking community defines it as the combination of tolerance and trustworthiness (dependability, security, performance and survivability) of computer systems. </a:t>
            </a:r>
          </a:p>
          <a:p>
            <a:r>
              <a:rPr lang="en-GB" sz="2400" dirty="0"/>
              <a:t>The electronic components in modern computers are dependable and reliable because they rarely break or fail. </a:t>
            </a:r>
          </a:p>
          <a:p>
            <a:r>
              <a:rPr lang="en-GB" sz="2400" dirty="0"/>
              <a:t>Organizations today often have a chief security officer (CSO) who is responsible for the physical security of an organization’s property and people and also is in charge of securing its computing resources. It is critical that the CSO is included in all system development projects to ensure that all projects adequately address information security. </a:t>
            </a:r>
          </a:p>
          <a:p>
            <a:r>
              <a:rPr lang="en-GB" sz="2400" dirty="0"/>
              <a:t>The CSO uses many of the techniques to maintain confidentiality or limited access to information, ensure integrity and reliability of systems and ensure uninterrupted availability of systems.</a:t>
            </a:r>
          </a:p>
        </p:txBody>
      </p:sp>
    </p:spTree>
    <p:extLst>
      <p:ext uri="{BB962C8B-B14F-4D97-AF65-F5344CB8AC3E}">
        <p14:creationId xmlns:p14="http://schemas.microsoft.com/office/powerpoint/2010/main" val="2152966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643174" y="1066800"/>
            <a:ext cx="3729026" cy="1858144"/>
          </a:xfrm>
        </p:spPr>
        <p:txBody>
          <a:bodyPr/>
          <a:lstStyle/>
          <a:p>
            <a:r>
              <a:rPr lang="en-US" sz="4000" b="1" i="1" dirty="0">
                <a:solidFill>
                  <a:schemeClr val="tx1">
                    <a:lumMod val="95000"/>
                    <a:lumOff val="5000"/>
                  </a:schemeClr>
                </a:solidFill>
              </a:rPr>
              <a:t>Subsidiary ICT for Uganda</a:t>
            </a:r>
            <a:endParaRPr lang="en-US" sz="4000" b="1" dirty="0">
              <a:solidFill>
                <a:schemeClr val="tx1">
                  <a:lumMod val="95000"/>
                  <a:lumOff val="5000"/>
                </a:schemeClr>
              </a:solidFill>
            </a:endParaRPr>
          </a:p>
        </p:txBody>
      </p:sp>
      <p:sp>
        <p:nvSpPr>
          <p:cNvPr id="4" name="Subtitle 3"/>
          <p:cNvSpPr>
            <a:spLocks noGrp="1"/>
          </p:cNvSpPr>
          <p:nvPr>
            <p:ph type="subTitle" idx="1"/>
          </p:nvPr>
        </p:nvSpPr>
        <p:spPr/>
        <p:txBody>
          <a:bodyPr/>
          <a:lstStyle/>
          <a:p>
            <a:r>
              <a:rPr lang="en-US" b="1" dirty="0">
                <a:solidFill>
                  <a:schemeClr val="tx1">
                    <a:lumMod val="95000"/>
                    <a:lumOff val="5000"/>
                  </a:schemeClr>
                </a:solidFill>
              </a:rPr>
              <a:t>End of Topic 1:</a:t>
            </a:r>
          </a:p>
          <a:p>
            <a:r>
              <a:rPr lang="en-US" b="1" dirty="0">
                <a:solidFill>
                  <a:schemeClr val="tx1">
                    <a:lumMod val="95000"/>
                    <a:lumOff val="5000"/>
                  </a:schemeClr>
                </a:solidFill>
              </a:rPr>
              <a:t> Introduction to Computing</a:t>
            </a:r>
          </a:p>
          <a:p>
            <a:r>
              <a:rPr lang="en-US" b="1" dirty="0">
                <a:solidFill>
                  <a:schemeClr val="tx1">
                    <a:lumMod val="95000"/>
                    <a:lumOff val="5000"/>
                  </a:schemeClr>
                </a:solidFill>
              </a:rPr>
              <a:t>Next Topic 2: Computer Management</a:t>
            </a:r>
            <a:endParaRPr lang="en-US" dirty="0">
              <a:solidFill>
                <a:schemeClr val="tx1">
                  <a:lumMod val="95000"/>
                  <a:lumOff val="5000"/>
                </a:schemeClr>
              </a:solidFill>
            </a:endParaRPr>
          </a:p>
        </p:txBody>
      </p:sp>
    </p:spTree>
    <p:extLst>
      <p:ext uri="{BB962C8B-B14F-4D97-AF65-F5344CB8AC3E}">
        <p14:creationId xmlns:p14="http://schemas.microsoft.com/office/powerpoint/2010/main" val="1690621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rtlCol="0">
            <a:normAutofit fontScale="90000"/>
          </a:bodyPr>
          <a:lstStyle/>
          <a:p>
            <a:r>
              <a:rPr lang="en-US" sz="5400" dirty="0"/>
              <a:t>1.1.1 Describing  a computer.</a:t>
            </a:r>
          </a:p>
        </p:txBody>
      </p:sp>
      <p:sp>
        <p:nvSpPr>
          <p:cNvPr id="41987" name="Rectangle 3"/>
          <p:cNvSpPr>
            <a:spLocks noGrp="1" noChangeArrowheads="1"/>
          </p:cNvSpPr>
          <p:nvPr>
            <p:ph idx="1"/>
          </p:nvPr>
        </p:nvSpPr>
        <p:spPr>
          <a:xfrm>
            <a:off x="304800" y="1066800"/>
            <a:ext cx="8686800" cy="5334000"/>
          </a:xfrm>
        </p:spPr>
        <p:txBody>
          <a:bodyPr/>
          <a:lstStyle/>
          <a:p>
            <a:pPr eaLnBrk="1" hangingPunct="1"/>
            <a:r>
              <a:rPr lang="en-US" sz="2800" b="1" dirty="0">
                <a:solidFill>
                  <a:srgbClr val="C00000"/>
                </a:solidFill>
              </a:rPr>
              <a:t>A Computer is electronic device that receives data, processes data, stores data, and produces a result (output).</a:t>
            </a:r>
          </a:p>
          <a:p>
            <a:pPr>
              <a:defRPr/>
            </a:pPr>
            <a:r>
              <a:rPr lang="en-US" sz="2800" dirty="0"/>
              <a:t>A </a:t>
            </a:r>
            <a:r>
              <a:rPr lang="en-US" sz="2800" b="1" dirty="0">
                <a:solidFill>
                  <a:srgbClr val="C00000"/>
                </a:solidFill>
              </a:rPr>
              <a:t>computer system </a:t>
            </a:r>
            <a:r>
              <a:rPr lang="en-US" sz="2800" dirty="0"/>
              <a:t>is more than a box with components; it encompasses four elements that make the machine fully useful:</a:t>
            </a:r>
          </a:p>
          <a:p>
            <a:pPr lvl="1">
              <a:defRPr/>
            </a:pPr>
            <a:r>
              <a:rPr lang="en-US" dirty="0"/>
              <a:t>Hardware</a:t>
            </a:r>
          </a:p>
          <a:p>
            <a:pPr lvl="1">
              <a:defRPr/>
            </a:pPr>
            <a:r>
              <a:rPr lang="en-US" dirty="0"/>
              <a:t>Software</a:t>
            </a:r>
          </a:p>
          <a:p>
            <a:pPr lvl="1">
              <a:defRPr/>
            </a:pPr>
            <a:r>
              <a:rPr lang="en-US" dirty="0"/>
              <a:t>Data </a:t>
            </a:r>
          </a:p>
          <a:p>
            <a:pPr lvl="1">
              <a:defRPr/>
            </a:pPr>
            <a:r>
              <a:rPr lang="en-US" dirty="0"/>
              <a:t>Users</a:t>
            </a:r>
          </a:p>
          <a:p>
            <a:pPr eaLnBrk="1" hangingPunct="1"/>
            <a:endParaRPr lang="en-US" sz="2800" dirty="0"/>
          </a:p>
        </p:txBody>
      </p:sp>
    </p:spTree>
  </p:cSld>
  <p:clrMapOvr>
    <a:masterClrMapping/>
  </p:clrMapOvr>
  <p:transition advTm="6000"/>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rtlCol="0">
            <a:noAutofit/>
          </a:bodyPr>
          <a:lstStyle/>
          <a:p>
            <a:pPr eaLnBrk="1" fontAlgn="auto" hangingPunct="1">
              <a:spcAft>
                <a:spcPts val="0"/>
              </a:spcAft>
              <a:defRPr/>
            </a:pPr>
            <a:r>
              <a:rPr lang="en-US" sz="4000" dirty="0"/>
              <a:t>1.1.2 Parts / Components of a Computer</a:t>
            </a:r>
            <a:endParaRPr lang="en-US" sz="4000" b="1" dirty="0">
              <a:solidFill>
                <a:schemeClr val="accent1">
                  <a:lumMod val="75000"/>
                </a:schemeClr>
              </a:solidFill>
            </a:endParaRPr>
          </a:p>
        </p:txBody>
      </p:sp>
      <p:sp>
        <p:nvSpPr>
          <p:cNvPr id="41987" name="Rectangle 3"/>
          <p:cNvSpPr>
            <a:spLocks noGrp="1" noChangeArrowheads="1"/>
          </p:cNvSpPr>
          <p:nvPr>
            <p:ph idx="1"/>
          </p:nvPr>
        </p:nvSpPr>
        <p:spPr>
          <a:xfrm>
            <a:off x="457200" y="1219200"/>
            <a:ext cx="8229600" cy="4906963"/>
          </a:xfrm>
        </p:spPr>
        <p:txBody>
          <a:bodyPr/>
          <a:lstStyle/>
          <a:p>
            <a:pPr eaLnBrk="1" hangingPunct="1"/>
            <a:r>
              <a:rPr lang="en-US" b="1" dirty="0">
                <a:solidFill>
                  <a:srgbClr val="C00000"/>
                </a:solidFill>
              </a:rPr>
              <a:t>Computer System (Illustration)</a:t>
            </a:r>
            <a:endParaRPr lang="en-US" sz="2400" dirty="0">
              <a:solidFill>
                <a:srgbClr val="C00000"/>
              </a:solidFill>
            </a:endParaRPr>
          </a:p>
          <a:p>
            <a:pPr eaLnBrk="1" hangingPunct="1"/>
            <a:endParaRPr lang="en-US" sz="2800" dirty="0"/>
          </a:p>
        </p:txBody>
      </p:sp>
      <p:pic>
        <p:nvPicPr>
          <p:cNvPr id="4" name="Picture 3" descr="com16856_f0113.png"/>
          <p:cNvPicPr>
            <a:picLocks noChangeAspect="1"/>
          </p:cNvPicPr>
          <p:nvPr/>
        </p:nvPicPr>
        <p:blipFill rotWithShape="1">
          <a:blip r:embed="rId3">
            <a:extLst>
              <a:ext uri="{28A0092B-C50C-407E-A947-70E740481C1C}">
                <a14:useLocalDpi xmlns:a14="http://schemas.microsoft.com/office/drawing/2010/main" val="0"/>
              </a:ext>
            </a:extLst>
          </a:blip>
          <a:srcRect l="11377" b="16696"/>
          <a:stretch/>
        </p:blipFill>
        <p:spPr bwMode="auto">
          <a:xfrm>
            <a:off x="1041624" y="1828800"/>
            <a:ext cx="6527576"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8774890"/>
      </p:ext>
    </p:extLst>
  </p:cSld>
  <p:clrMapOvr>
    <a:masterClrMapping/>
  </p:clrMapOvr>
  <p:transition advTm="6000"/>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rtlCol="0">
            <a:noAutofit/>
          </a:bodyPr>
          <a:lstStyle/>
          <a:p>
            <a:pPr fontAlgn="auto">
              <a:spcAft>
                <a:spcPts val="0"/>
              </a:spcAft>
              <a:defRPr/>
            </a:pPr>
            <a:r>
              <a:rPr lang="en-US" sz="4000" dirty="0"/>
              <a:t>1.1.2 Parts / Components of a Computer</a:t>
            </a:r>
            <a:endParaRPr lang="en-US" sz="4000" b="1" dirty="0">
              <a:solidFill>
                <a:schemeClr val="accent1">
                  <a:lumMod val="75000"/>
                </a:schemeClr>
              </a:solidFill>
            </a:endParaRPr>
          </a:p>
        </p:txBody>
      </p:sp>
      <p:sp>
        <p:nvSpPr>
          <p:cNvPr id="41987" name="Rectangle 3"/>
          <p:cNvSpPr>
            <a:spLocks noGrp="1" noChangeArrowheads="1"/>
          </p:cNvSpPr>
          <p:nvPr>
            <p:ph idx="1"/>
          </p:nvPr>
        </p:nvSpPr>
        <p:spPr>
          <a:xfrm>
            <a:off x="457200" y="1219200"/>
            <a:ext cx="8229600" cy="4906963"/>
          </a:xfrm>
        </p:spPr>
        <p:txBody>
          <a:bodyPr/>
          <a:lstStyle/>
          <a:p>
            <a:r>
              <a:rPr lang="en-US" b="1" dirty="0">
                <a:solidFill>
                  <a:srgbClr val="C00000"/>
                </a:solidFill>
              </a:rPr>
              <a:t>Computer Hardware</a:t>
            </a:r>
          </a:p>
          <a:p>
            <a:r>
              <a:rPr lang="en-US" sz="2800" dirty="0"/>
              <a:t>This is a term used to describe all the various physical devices of a computer. </a:t>
            </a:r>
          </a:p>
          <a:p>
            <a:r>
              <a:rPr lang="en-US" sz="2800" dirty="0"/>
              <a:t>Computer hardware components are tangible (they can be touched). </a:t>
            </a:r>
          </a:p>
          <a:p>
            <a:r>
              <a:rPr lang="en-US" sz="2800" dirty="0"/>
              <a:t>Computer hardware includes. </a:t>
            </a:r>
          </a:p>
          <a:p>
            <a:pPr lvl="1"/>
            <a:r>
              <a:rPr lang="en-US" sz="2400" dirty="0"/>
              <a:t>Input devices like the keyboard and mouse, </a:t>
            </a:r>
          </a:p>
          <a:p>
            <a:pPr lvl="1"/>
            <a:r>
              <a:rPr lang="en-US" sz="2400" dirty="0"/>
              <a:t>Processing devices like the Microprocessor Chip, </a:t>
            </a:r>
          </a:p>
          <a:p>
            <a:pPr lvl="1"/>
            <a:r>
              <a:rPr lang="en-US" sz="2400" dirty="0"/>
              <a:t>Storage devices like the Hard disks and the CDs, </a:t>
            </a:r>
          </a:p>
          <a:p>
            <a:pPr lvl="1"/>
            <a:r>
              <a:rPr lang="en-US" sz="2400" dirty="0"/>
              <a:t>Output devices like the monitor and the printer. </a:t>
            </a:r>
          </a:p>
        </p:txBody>
      </p:sp>
    </p:spTree>
    <p:extLst>
      <p:ext uri="{BB962C8B-B14F-4D97-AF65-F5344CB8AC3E}">
        <p14:creationId xmlns:p14="http://schemas.microsoft.com/office/powerpoint/2010/main" val="1482459187"/>
      </p:ext>
    </p:extLst>
  </p:cSld>
  <p:clrMapOvr>
    <a:masterClrMapping/>
  </p:clrMapOvr>
  <p:transition advTm="6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021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68534" y="1143000"/>
            <a:ext cx="4454632"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02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981200"/>
            <a:ext cx="6572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0214" name="Text Box 6"/>
          <p:cNvSpPr txBox="1">
            <a:spLocks noChangeArrowheads="1"/>
          </p:cNvSpPr>
          <p:nvPr/>
        </p:nvSpPr>
        <p:spPr bwMode="auto">
          <a:xfrm>
            <a:off x="6705600" y="1219200"/>
            <a:ext cx="1447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b="1">
                <a:solidFill>
                  <a:srgbClr val="C00000"/>
                </a:solidFill>
                <a:latin typeface="Calibri" panose="020F0502020204030204" pitchFamily="34" charset="0"/>
              </a:rPr>
              <a:t>Monitor</a:t>
            </a:r>
          </a:p>
        </p:txBody>
      </p:sp>
      <p:sp>
        <p:nvSpPr>
          <p:cNvPr id="350215" name="Line 7"/>
          <p:cNvSpPr>
            <a:spLocks noChangeShapeType="1"/>
          </p:cNvSpPr>
          <p:nvPr/>
        </p:nvSpPr>
        <p:spPr bwMode="auto">
          <a:xfrm flipH="1">
            <a:off x="5562600" y="1371600"/>
            <a:ext cx="1295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C00000"/>
              </a:solidFill>
            </a:endParaRPr>
          </a:p>
        </p:txBody>
      </p:sp>
      <p:sp>
        <p:nvSpPr>
          <p:cNvPr id="6150" name="Text Box 8"/>
          <p:cNvSpPr txBox="1">
            <a:spLocks noChangeArrowheads="1"/>
          </p:cNvSpPr>
          <p:nvPr/>
        </p:nvSpPr>
        <p:spPr bwMode="auto">
          <a:xfrm>
            <a:off x="6781800" y="1752600"/>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solidFill>
                <a:srgbClr val="C00000"/>
              </a:solidFill>
              <a:latin typeface="Calibri" panose="020F0502020204030204" pitchFamily="34" charset="0"/>
            </a:endParaRPr>
          </a:p>
        </p:txBody>
      </p:sp>
      <p:sp>
        <p:nvSpPr>
          <p:cNvPr id="350218" name="Rectangle 10"/>
          <p:cNvSpPr>
            <a:spLocks noChangeArrowheads="1"/>
          </p:cNvSpPr>
          <p:nvPr/>
        </p:nvSpPr>
        <p:spPr bwMode="auto">
          <a:xfrm>
            <a:off x="7162800" y="1905000"/>
            <a:ext cx="1238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b="1">
                <a:solidFill>
                  <a:srgbClr val="C00000"/>
                </a:solidFill>
                <a:latin typeface="Calibri" panose="020F0502020204030204" pitchFamily="34" charset="0"/>
              </a:rPr>
              <a:t>Keyboard</a:t>
            </a:r>
          </a:p>
        </p:txBody>
      </p:sp>
      <p:sp>
        <p:nvSpPr>
          <p:cNvPr id="350220" name="Line 12"/>
          <p:cNvSpPr>
            <a:spLocks noChangeShapeType="1"/>
          </p:cNvSpPr>
          <p:nvPr/>
        </p:nvSpPr>
        <p:spPr bwMode="auto">
          <a:xfrm flipH="1">
            <a:off x="5867400" y="2133600"/>
            <a:ext cx="106680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C00000"/>
              </a:solidFill>
            </a:endParaRPr>
          </a:p>
        </p:txBody>
      </p:sp>
      <p:sp>
        <p:nvSpPr>
          <p:cNvPr id="350221" name="Text Box 13"/>
          <p:cNvSpPr txBox="1">
            <a:spLocks noChangeArrowheads="1"/>
          </p:cNvSpPr>
          <p:nvPr/>
        </p:nvSpPr>
        <p:spPr bwMode="auto">
          <a:xfrm>
            <a:off x="7239000" y="34290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b="1">
                <a:solidFill>
                  <a:srgbClr val="C00000"/>
                </a:solidFill>
                <a:latin typeface="Calibri" panose="020F0502020204030204" pitchFamily="34" charset="0"/>
              </a:rPr>
              <a:t>Mouse</a:t>
            </a:r>
          </a:p>
        </p:txBody>
      </p:sp>
      <p:sp>
        <p:nvSpPr>
          <p:cNvPr id="350222" name="Line 14"/>
          <p:cNvSpPr>
            <a:spLocks noChangeShapeType="1"/>
          </p:cNvSpPr>
          <p:nvPr/>
        </p:nvSpPr>
        <p:spPr bwMode="auto">
          <a:xfrm flipH="1" flipV="1">
            <a:off x="6553200" y="2971800"/>
            <a:ext cx="914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C00000"/>
              </a:solidFill>
            </a:endParaRPr>
          </a:p>
        </p:txBody>
      </p:sp>
      <p:sp>
        <p:nvSpPr>
          <p:cNvPr id="350223" name="Text Box 15"/>
          <p:cNvSpPr txBox="1">
            <a:spLocks noChangeArrowheads="1"/>
          </p:cNvSpPr>
          <p:nvPr/>
        </p:nvSpPr>
        <p:spPr bwMode="auto">
          <a:xfrm>
            <a:off x="7086600" y="4191000"/>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b="1">
                <a:solidFill>
                  <a:srgbClr val="C00000"/>
                </a:solidFill>
                <a:latin typeface="Calibri" panose="020F0502020204030204" pitchFamily="34" charset="0"/>
              </a:rPr>
              <a:t>Printer</a:t>
            </a:r>
          </a:p>
        </p:txBody>
      </p:sp>
      <p:sp>
        <p:nvSpPr>
          <p:cNvPr id="350224" name="Line 16"/>
          <p:cNvSpPr>
            <a:spLocks noChangeShapeType="1"/>
          </p:cNvSpPr>
          <p:nvPr/>
        </p:nvSpPr>
        <p:spPr bwMode="auto">
          <a:xfrm flipH="1">
            <a:off x="5638800" y="4343400"/>
            <a:ext cx="16764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C00000"/>
              </a:solidFill>
            </a:endParaRPr>
          </a:p>
        </p:txBody>
      </p:sp>
      <p:sp>
        <p:nvSpPr>
          <p:cNvPr id="350226" name="Text Box 18"/>
          <p:cNvSpPr txBox="1">
            <a:spLocks noChangeArrowheads="1"/>
          </p:cNvSpPr>
          <p:nvPr/>
        </p:nvSpPr>
        <p:spPr bwMode="auto">
          <a:xfrm>
            <a:off x="533400" y="1676400"/>
            <a:ext cx="1676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b="1">
                <a:solidFill>
                  <a:srgbClr val="C00000"/>
                </a:solidFill>
                <a:latin typeface="Calibri" panose="020F0502020204030204" pitchFamily="34" charset="0"/>
              </a:rPr>
              <a:t>Speaker</a:t>
            </a:r>
          </a:p>
        </p:txBody>
      </p:sp>
      <p:sp>
        <p:nvSpPr>
          <p:cNvPr id="350227" name="Line 19"/>
          <p:cNvSpPr>
            <a:spLocks noChangeShapeType="1"/>
          </p:cNvSpPr>
          <p:nvPr/>
        </p:nvSpPr>
        <p:spPr bwMode="auto">
          <a:xfrm>
            <a:off x="1905000" y="1905000"/>
            <a:ext cx="8382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C00000"/>
              </a:solidFill>
            </a:endParaRPr>
          </a:p>
        </p:txBody>
      </p:sp>
      <p:sp>
        <p:nvSpPr>
          <p:cNvPr id="350228" name="Text Box 20"/>
          <p:cNvSpPr txBox="1">
            <a:spLocks noChangeArrowheads="1"/>
          </p:cNvSpPr>
          <p:nvPr/>
        </p:nvSpPr>
        <p:spPr bwMode="auto">
          <a:xfrm>
            <a:off x="457200" y="2528888"/>
            <a:ext cx="2209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b="1">
                <a:solidFill>
                  <a:srgbClr val="C00000"/>
                </a:solidFill>
                <a:latin typeface="Calibri" panose="020F0502020204030204" pitchFamily="34" charset="0"/>
              </a:rPr>
              <a:t>Computer Case </a:t>
            </a:r>
            <a:r>
              <a:rPr lang="en-US" sz="1400" b="1">
                <a:solidFill>
                  <a:srgbClr val="C00000"/>
                </a:solidFill>
                <a:latin typeface="Calibri" panose="020F0502020204030204" pitchFamily="34" charset="0"/>
              </a:rPr>
              <a:t>(Processor inside)</a:t>
            </a:r>
          </a:p>
        </p:txBody>
      </p:sp>
      <p:sp>
        <p:nvSpPr>
          <p:cNvPr id="350230" name="Line 22"/>
          <p:cNvSpPr>
            <a:spLocks noChangeShapeType="1"/>
          </p:cNvSpPr>
          <p:nvPr/>
        </p:nvSpPr>
        <p:spPr bwMode="auto">
          <a:xfrm>
            <a:off x="1752600" y="3048000"/>
            <a:ext cx="1219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C00000"/>
              </a:solidFill>
            </a:endParaRPr>
          </a:p>
        </p:txBody>
      </p:sp>
      <p:sp>
        <p:nvSpPr>
          <p:cNvPr id="350231" name="Text Box 23"/>
          <p:cNvSpPr txBox="1">
            <a:spLocks noChangeArrowheads="1"/>
          </p:cNvSpPr>
          <p:nvPr/>
        </p:nvSpPr>
        <p:spPr bwMode="auto">
          <a:xfrm>
            <a:off x="609600" y="4419600"/>
            <a:ext cx="152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b="1">
                <a:solidFill>
                  <a:srgbClr val="C00000"/>
                </a:solidFill>
                <a:latin typeface="Calibri" panose="020F0502020204030204" pitchFamily="34" charset="0"/>
              </a:rPr>
              <a:t>Floppy Disk Drive</a:t>
            </a:r>
          </a:p>
        </p:txBody>
      </p:sp>
      <p:sp>
        <p:nvSpPr>
          <p:cNvPr id="350245" name="Line 37"/>
          <p:cNvSpPr>
            <a:spLocks noChangeShapeType="1"/>
          </p:cNvSpPr>
          <p:nvPr/>
        </p:nvSpPr>
        <p:spPr bwMode="auto">
          <a:xfrm flipV="1">
            <a:off x="2133600" y="4191000"/>
            <a:ext cx="1219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C00000"/>
              </a:solidFill>
            </a:endParaRPr>
          </a:p>
        </p:txBody>
      </p:sp>
      <p:sp>
        <p:nvSpPr>
          <p:cNvPr id="6163" name="Text Box 38"/>
          <p:cNvSpPr txBox="1">
            <a:spLocks noChangeArrowheads="1"/>
          </p:cNvSpPr>
          <p:nvPr/>
        </p:nvSpPr>
        <p:spPr bwMode="auto">
          <a:xfrm>
            <a:off x="381000" y="3505200"/>
            <a:ext cx="1371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en-US">
              <a:solidFill>
                <a:srgbClr val="C00000"/>
              </a:solidFill>
              <a:latin typeface="Calibri" panose="020F0502020204030204" pitchFamily="34" charset="0"/>
            </a:endParaRPr>
          </a:p>
        </p:txBody>
      </p:sp>
      <p:sp>
        <p:nvSpPr>
          <p:cNvPr id="350248" name="Text Box 40"/>
          <p:cNvSpPr txBox="1">
            <a:spLocks noChangeArrowheads="1"/>
          </p:cNvSpPr>
          <p:nvPr/>
        </p:nvSpPr>
        <p:spPr bwMode="auto">
          <a:xfrm>
            <a:off x="381000" y="3505200"/>
            <a:ext cx="1828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b="1">
                <a:solidFill>
                  <a:srgbClr val="C00000"/>
                </a:solidFill>
                <a:latin typeface="Calibri" panose="020F0502020204030204" pitchFamily="34" charset="0"/>
              </a:rPr>
              <a:t>CD-ROM/DVD Drive</a:t>
            </a:r>
          </a:p>
        </p:txBody>
      </p:sp>
      <p:sp>
        <p:nvSpPr>
          <p:cNvPr id="350249" name="Line 41"/>
          <p:cNvSpPr>
            <a:spLocks noChangeShapeType="1"/>
          </p:cNvSpPr>
          <p:nvPr/>
        </p:nvSpPr>
        <p:spPr bwMode="auto">
          <a:xfrm>
            <a:off x="1905000" y="3886200"/>
            <a:ext cx="1447800" cy="76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solidFill>
                <a:srgbClr val="C00000"/>
              </a:solidFill>
            </a:endParaRPr>
          </a:p>
        </p:txBody>
      </p:sp>
      <p:sp>
        <p:nvSpPr>
          <p:cNvPr id="350253" name="Text Box 45"/>
          <p:cNvSpPr txBox="1">
            <a:spLocks noChangeArrowheads="1"/>
          </p:cNvSpPr>
          <p:nvPr/>
        </p:nvSpPr>
        <p:spPr bwMode="auto">
          <a:xfrm>
            <a:off x="1233936" y="264101"/>
            <a:ext cx="7924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sz="3200" dirty="0"/>
              <a:t>1.1.2 Parts / Components of a Computer</a:t>
            </a:r>
            <a:endParaRPr lang="en-US" sz="3200" b="1" dirty="0">
              <a:latin typeface="Calibri" panose="020F0502020204030204" pitchFamily="34" charset="0"/>
            </a:endParaRPr>
          </a:p>
        </p:txBody>
      </p:sp>
      <p:sp>
        <p:nvSpPr>
          <p:cNvPr id="23" name="TextBox 22"/>
          <p:cNvSpPr txBox="1">
            <a:spLocks noChangeArrowheads="1"/>
          </p:cNvSpPr>
          <p:nvPr/>
        </p:nvSpPr>
        <p:spPr bwMode="auto">
          <a:xfrm>
            <a:off x="304800" y="5722937"/>
            <a:ext cx="8458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400" b="1" dirty="0">
                <a:solidFill>
                  <a:srgbClr val="7030A0"/>
                </a:solidFill>
                <a:latin typeface="Calibri" panose="020F0502020204030204" pitchFamily="34" charset="0"/>
              </a:rPr>
              <a:t>Can you name other devices that can work with a computer that were not listed?</a:t>
            </a:r>
          </a:p>
        </p:txBody>
      </p:sp>
      <p:sp>
        <p:nvSpPr>
          <p:cNvPr id="24" name="Text Box 45"/>
          <p:cNvSpPr txBox="1">
            <a:spLocks noChangeArrowheads="1"/>
          </p:cNvSpPr>
          <p:nvPr/>
        </p:nvSpPr>
        <p:spPr bwMode="auto">
          <a:xfrm>
            <a:off x="0" y="1051789"/>
            <a:ext cx="7924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tabLst>
                <a:tab pos="3406775" algn="l"/>
              </a:tabLst>
            </a:pPr>
            <a:r>
              <a:rPr lang="en-US" sz="2400" b="1" dirty="0">
                <a:latin typeface="Calibri" panose="020F0502020204030204" pitchFamily="34" charset="0"/>
              </a:rPr>
              <a:t>Parts of Computer Hardware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0253"/>
                                        </p:tgtEl>
                                        <p:attrNameLst>
                                          <p:attrName>style.visibility</p:attrName>
                                        </p:attrNameLst>
                                      </p:cBhvr>
                                      <p:to>
                                        <p:strVal val="visible"/>
                                      </p:to>
                                    </p:set>
                                    <p:anim calcmode="lin" valueType="num">
                                      <p:cBhvr additive="base">
                                        <p:cTn id="7" dur="500" fill="hold"/>
                                        <p:tgtEl>
                                          <p:spTgt spid="350253"/>
                                        </p:tgtEl>
                                        <p:attrNameLst>
                                          <p:attrName>ppt_x</p:attrName>
                                        </p:attrNameLst>
                                      </p:cBhvr>
                                      <p:tavLst>
                                        <p:tav tm="0">
                                          <p:val>
                                            <p:strVal val="0-#ppt_w/2"/>
                                          </p:val>
                                        </p:tav>
                                        <p:tav tm="100000">
                                          <p:val>
                                            <p:strVal val="#ppt_x"/>
                                          </p:val>
                                        </p:tav>
                                      </p:tavLst>
                                    </p:anim>
                                    <p:anim calcmode="lin" valueType="num">
                                      <p:cBhvr additive="base">
                                        <p:cTn id="8" dur="500" fill="hold"/>
                                        <p:tgtEl>
                                          <p:spTgt spid="35025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50210"/>
                                        </p:tgtEl>
                                        <p:attrNameLst>
                                          <p:attrName>style.visibility</p:attrName>
                                        </p:attrNameLst>
                                      </p:cBhvr>
                                      <p:to>
                                        <p:strVal val="visible"/>
                                      </p:to>
                                    </p:set>
                                    <p:anim calcmode="lin" valueType="num">
                                      <p:cBhvr additive="base">
                                        <p:cTn id="13" dur="500" fill="hold"/>
                                        <p:tgtEl>
                                          <p:spTgt spid="350210"/>
                                        </p:tgtEl>
                                        <p:attrNameLst>
                                          <p:attrName>ppt_x</p:attrName>
                                        </p:attrNameLst>
                                      </p:cBhvr>
                                      <p:tavLst>
                                        <p:tav tm="0">
                                          <p:val>
                                            <p:strVal val="0-#ppt_w/2"/>
                                          </p:val>
                                        </p:tav>
                                        <p:tav tm="100000">
                                          <p:val>
                                            <p:strVal val="#ppt_x"/>
                                          </p:val>
                                        </p:tav>
                                      </p:tavLst>
                                    </p:anim>
                                    <p:anim calcmode="lin" valueType="num">
                                      <p:cBhvr additive="base">
                                        <p:cTn id="14" dur="500" fill="hold"/>
                                        <p:tgtEl>
                                          <p:spTgt spid="35021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350212"/>
                                        </p:tgtEl>
                                        <p:attrNameLst>
                                          <p:attrName>style.visibility</p:attrName>
                                        </p:attrNameLst>
                                      </p:cBhvr>
                                      <p:to>
                                        <p:strVal val="visible"/>
                                      </p:to>
                                    </p:set>
                                    <p:anim calcmode="lin" valueType="num">
                                      <p:cBhvr additive="base">
                                        <p:cTn id="19" dur="500" fill="hold"/>
                                        <p:tgtEl>
                                          <p:spTgt spid="350212"/>
                                        </p:tgtEl>
                                        <p:attrNameLst>
                                          <p:attrName>ppt_x</p:attrName>
                                        </p:attrNameLst>
                                      </p:cBhvr>
                                      <p:tavLst>
                                        <p:tav tm="0">
                                          <p:val>
                                            <p:strVal val="0-#ppt_w/2"/>
                                          </p:val>
                                        </p:tav>
                                        <p:tav tm="100000">
                                          <p:val>
                                            <p:strVal val="#ppt_x"/>
                                          </p:val>
                                        </p:tav>
                                      </p:tavLst>
                                    </p:anim>
                                    <p:anim calcmode="lin" valueType="num">
                                      <p:cBhvr additive="base">
                                        <p:cTn id="20" dur="500" fill="hold"/>
                                        <p:tgtEl>
                                          <p:spTgt spid="35021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50215"/>
                                        </p:tgtEl>
                                        <p:attrNameLst>
                                          <p:attrName>style.visibility</p:attrName>
                                        </p:attrNameLst>
                                      </p:cBhvr>
                                      <p:to>
                                        <p:strVal val="visible"/>
                                      </p:to>
                                    </p:set>
                                    <p:anim calcmode="lin" valueType="num">
                                      <p:cBhvr additive="base">
                                        <p:cTn id="25" dur="500" fill="hold"/>
                                        <p:tgtEl>
                                          <p:spTgt spid="350215"/>
                                        </p:tgtEl>
                                        <p:attrNameLst>
                                          <p:attrName>ppt_x</p:attrName>
                                        </p:attrNameLst>
                                      </p:cBhvr>
                                      <p:tavLst>
                                        <p:tav tm="0">
                                          <p:val>
                                            <p:strVal val="0-#ppt_w/2"/>
                                          </p:val>
                                        </p:tav>
                                        <p:tav tm="100000">
                                          <p:val>
                                            <p:strVal val="#ppt_x"/>
                                          </p:val>
                                        </p:tav>
                                      </p:tavLst>
                                    </p:anim>
                                    <p:anim calcmode="lin" valueType="num">
                                      <p:cBhvr additive="base">
                                        <p:cTn id="26" dur="500" fill="hold"/>
                                        <p:tgtEl>
                                          <p:spTgt spid="35021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50214"/>
                                        </p:tgtEl>
                                        <p:attrNameLst>
                                          <p:attrName>style.visibility</p:attrName>
                                        </p:attrNameLst>
                                      </p:cBhvr>
                                      <p:to>
                                        <p:strVal val="visible"/>
                                      </p:to>
                                    </p:set>
                                    <p:anim calcmode="lin" valueType="num">
                                      <p:cBhvr additive="base">
                                        <p:cTn id="31" dur="500" fill="hold"/>
                                        <p:tgtEl>
                                          <p:spTgt spid="350214"/>
                                        </p:tgtEl>
                                        <p:attrNameLst>
                                          <p:attrName>ppt_x</p:attrName>
                                        </p:attrNameLst>
                                      </p:cBhvr>
                                      <p:tavLst>
                                        <p:tav tm="0">
                                          <p:val>
                                            <p:strVal val="0-#ppt_w/2"/>
                                          </p:val>
                                        </p:tav>
                                        <p:tav tm="100000">
                                          <p:val>
                                            <p:strVal val="#ppt_x"/>
                                          </p:val>
                                        </p:tav>
                                      </p:tavLst>
                                    </p:anim>
                                    <p:anim calcmode="lin" valueType="num">
                                      <p:cBhvr additive="base">
                                        <p:cTn id="32" dur="500" fill="hold"/>
                                        <p:tgtEl>
                                          <p:spTgt spid="350214"/>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50220"/>
                                        </p:tgtEl>
                                        <p:attrNameLst>
                                          <p:attrName>style.visibility</p:attrName>
                                        </p:attrNameLst>
                                      </p:cBhvr>
                                      <p:to>
                                        <p:strVal val="visible"/>
                                      </p:to>
                                    </p:set>
                                    <p:anim calcmode="lin" valueType="num">
                                      <p:cBhvr additive="base">
                                        <p:cTn id="37" dur="500" fill="hold"/>
                                        <p:tgtEl>
                                          <p:spTgt spid="350220"/>
                                        </p:tgtEl>
                                        <p:attrNameLst>
                                          <p:attrName>ppt_x</p:attrName>
                                        </p:attrNameLst>
                                      </p:cBhvr>
                                      <p:tavLst>
                                        <p:tav tm="0">
                                          <p:val>
                                            <p:strVal val="0-#ppt_w/2"/>
                                          </p:val>
                                        </p:tav>
                                        <p:tav tm="100000">
                                          <p:val>
                                            <p:strVal val="#ppt_x"/>
                                          </p:val>
                                        </p:tav>
                                      </p:tavLst>
                                    </p:anim>
                                    <p:anim calcmode="lin" valueType="num">
                                      <p:cBhvr additive="base">
                                        <p:cTn id="38" dur="500" fill="hold"/>
                                        <p:tgtEl>
                                          <p:spTgt spid="35022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350218"/>
                                        </p:tgtEl>
                                        <p:attrNameLst>
                                          <p:attrName>style.visibility</p:attrName>
                                        </p:attrNameLst>
                                      </p:cBhvr>
                                      <p:to>
                                        <p:strVal val="visible"/>
                                      </p:to>
                                    </p:set>
                                    <p:anim calcmode="lin" valueType="num">
                                      <p:cBhvr additive="base">
                                        <p:cTn id="43" dur="500" fill="hold"/>
                                        <p:tgtEl>
                                          <p:spTgt spid="350218"/>
                                        </p:tgtEl>
                                        <p:attrNameLst>
                                          <p:attrName>ppt_x</p:attrName>
                                        </p:attrNameLst>
                                      </p:cBhvr>
                                      <p:tavLst>
                                        <p:tav tm="0">
                                          <p:val>
                                            <p:strVal val="0-#ppt_w/2"/>
                                          </p:val>
                                        </p:tav>
                                        <p:tav tm="100000">
                                          <p:val>
                                            <p:strVal val="#ppt_x"/>
                                          </p:val>
                                        </p:tav>
                                      </p:tavLst>
                                    </p:anim>
                                    <p:anim calcmode="lin" valueType="num">
                                      <p:cBhvr additive="base">
                                        <p:cTn id="44" dur="500" fill="hold"/>
                                        <p:tgtEl>
                                          <p:spTgt spid="350218"/>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350222"/>
                                        </p:tgtEl>
                                        <p:attrNameLst>
                                          <p:attrName>style.visibility</p:attrName>
                                        </p:attrNameLst>
                                      </p:cBhvr>
                                      <p:to>
                                        <p:strVal val="visible"/>
                                      </p:to>
                                    </p:set>
                                    <p:anim calcmode="lin" valueType="num">
                                      <p:cBhvr additive="base">
                                        <p:cTn id="49" dur="500" fill="hold"/>
                                        <p:tgtEl>
                                          <p:spTgt spid="350222"/>
                                        </p:tgtEl>
                                        <p:attrNameLst>
                                          <p:attrName>ppt_x</p:attrName>
                                        </p:attrNameLst>
                                      </p:cBhvr>
                                      <p:tavLst>
                                        <p:tav tm="0">
                                          <p:val>
                                            <p:strVal val="0-#ppt_w/2"/>
                                          </p:val>
                                        </p:tav>
                                        <p:tav tm="100000">
                                          <p:val>
                                            <p:strVal val="#ppt_x"/>
                                          </p:val>
                                        </p:tav>
                                      </p:tavLst>
                                    </p:anim>
                                    <p:anim calcmode="lin" valueType="num">
                                      <p:cBhvr additive="base">
                                        <p:cTn id="50" dur="500" fill="hold"/>
                                        <p:tgtEl>
                                          <p:spTgt spid="350222"/>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350221"/>
                                        </p:tgtEl>
                                        <p:attrNameLst>
                                          <p:attrName>style.visibility</p:attrName>
                                        </p:attrNameLst>
                                      </p:cBhvr>
                                      <p:to>
                                        <p:strVal val="visible"/>
                                      </p:to>
                                    </p:set>
                                    <p:anim calcmode="lin" valueType="num">
                                      <p:cBhvr additive="base">
                                        <p:cTn id="55" dur="500" fill="hold"/>
                                        <p:tgtEl>
                                          <p:spTgt spid="350221"/>
                                        </p:tgtEl>
                                        <p:attrNameLst>
                                          <p:attrName>ppt_x</p:attrName>
                                        </p:attrNameLst>
                                      </p:cBhvr>
                                      <p:tavLst>
                                        <p:tav tm="0">
                                          <p:val>
                                            <p:strVal val="0-#ppt_w/2"/>
                                          </p:val>
                                        </p:tav>
                                        <p:tav tm="100000">
                                          <p:val>
                                            <p:strVal val="#ppt_x"/>
                                          </p:val>
                                        </p:tav>
                                      </p:tavLst>
                                    </p:anim>
                                    <p:anim calcmode="lin" valueType="num">
                                      <p:cBhvr additive="base">
                                        <p:cTn id="56" dur="500" fill="hold"/>
                                        <p:tgtEl>
                                          <p:spTgt spid="350221"/>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350224"/>
                                        </p:tgtEl>
                                        <p:attrNameLst>
                                          <p:attrName>style.visibility</p:attrName>
                                        </p:attrNameLst>
                                      </p:cBhvr>
                                      <p:to>
                                        <p:strVal val="visible"/>
                                      </p:to>
                                    </p:set>
                                    <p:anim calcmode="lin" valueType="num">
                                      <p:cBhvr additive="base">
                                        <p:cTn id="61" dur="500" fill="hold"/>
                                        <p:tgtEl>
                                          <p:spTgt spid="350224"/>
                                        </p:tgtEl>
                                        <p:attrNameLst>
                                          <p:attrName>ppt_x</p:attrName>
                                        </p:attrNameLst>
                                      </p:cBhvr>
                                      <p:tavLst>
                                        <p:tav tm="0">
                                          <p:val>
                                            <p:strVal val="0-#ppt_w/2"/>
                                          </p:val>
                                        </p:tav>
                                        <p:tav tm="100000">
                                          <p:val>
                                            <p:strVal val="#ppt_x"/>
                                          </p:val>
                                        </p:tav>
                                      </p:tavLst>
                                    </p:anim>
                                    <p:anim calcmode="lin" valueType="num">
                                      <p:cBhvr additive="base">
                                        <p:cTn id="62" dur="500" fill="hold"/>
                                        <p:tgtEl>
                                          <p:spTgt spid="350224"/>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350223"/>
                                        </p:tgtEl>
                                        <p:attrNameLst>
                                          <p:attrName>style.visibility</p:attrName>
                                        </p:attrNameLst>
                                      </p:cBhvr>
                                      <p:to>
                                        <p:strVal val="visible"/>
                                      </p:to>
                                    </p:set>
                                    <p:anim calcmode="lin" valueType="num">
                                      <p:cBhvr additive="base">
                                        <p:cTn id="67" dur="500" fill="hold"/>
                                        <p:tgtEl>
                                          <p:spTgt spid="350223"/>
                                        </p:tgtEl>
                                        <p:attrNameLst>
                                          <p:attrName>ppt_x</p:attrName>
                                        </p:attrNameLst>
                                      </p:cBhvr>
                                      <p:tavLst>
                                        <p:tav tm="0">
                                          <p:val>
                                            <p:strVal val="0-#ppt_w/2"/>
                                          </p:val>
                                        </p:tav>
                                        <p:tav tm="100000">
                                          <p:val>
                                            <p:strVal val="#ppt_x"/>
                                          </p:val>
                                        </p:tav>
                                      </p:tavLst>
                                    </p:anim>
                                    <p:anim calcmode="lin" valueType="num">
                                      <p:cBhvr additive="base">
                                        <p:cTn id="68" dur="500" fill="hold"/>
                                        <p:tgtEl>
                                          <p:spTgt spid="350223"/>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8" fill="hold" grpId="0" nodeType="clickEffect">
                                  <p:stCondLst>
                                    <p:cond delay="0"/>
                                  </p:stCondLst>
                                  <p:childTnLst>
                                    <p:set>
                                      <p:cBhvr>
                                        <p:cTn id="72" dur="1" fill="hold">
                                          <p:stCondLst>
                                            <p:cond delay="0"/>
                                          </p:stCondLst>
                                        </p:cTn>
                                        <p:tgtEl>
                                          <p:spTgt spid="350227"/>
                                        </p:tgtEl>
                                        <p:attrNameLst>
                                          <p:attrName>style.visibility</p:attrName>
                                        </p:attrNameLst>
                                      </p:cBhvr>
                                      <p:to>
                                        <p:strVal val="visible"/>
                                      </p:to>
                                    </p:set>
                                    <p:anim calcmode="lin" valueType="num">
                                      <p:cBhvr additive="base">
                                        <p:cTn id="73" dur="500" fill="hold"/>
                                        <p:tgtEl>
                                          <p:spTgt spid="350227"/>
                                        </p:tgtEl>
                                        <p:attrNameLst>
                                          <p:attrName>ppt_x</p:attrName>
                                        </p:attrNameLst>
                                      </p:cBhvr>
                                      <p:tavLst>
                                        <p:tav tm="0">
                                          <p:val>
                                            <p:strVal val="0-#ppt_w/2"/>
                                          </p:val>
                                        </p:tav>
                                        <p:tav tm="100000">
                                          <p:val>
                                            <p:strVal val="#ppt_x"/>
                                          </p:val>
                                        </p:tav>
                                      </p:tavLst>
                                    </p:anim>
                                    <p:anim calcmode="lin" valueType="num">
                                      <p:cBhvr additive="base">
                                        <p:cTn id="74" dur="500" fill="hold"/>
                                        <p:tgtEl>
                                          <p:spTgt spid="350227"/>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8" fill="hold" grpId="0" nodeType="clickEffect">
                                  <p:stCondLst>
                                    <p:cond delay="0"/>
                                  </p:stCondLst>
                                  <p:childTnLst>
                                    <p:set>
                                      <p:cBhvr>
                                        <p:cTn id="78" dur="1" fill="hold">
                                          <p:stCondLst>
                                            <p:cond delay="0"/>
                                          </p:stCondLst>
                                        </p:cTn>
                                        <p:tgtEl>
                                          <p:spTgt spid="350226"/>
                                        </p:tgtEl>
                                        <p:attrNameLst>
                                          <p:attrName>style.visibility</p:attrName>
                                        </p:attrNameLst>
                                      </p:cBhvr>
                                      <p:to>
                                        <p:strVal val="visible"/>
                                      </p:to>
                                    </p:set>
                                    <p:anim calcmode="lin" valueType="num">
                                      <p:cBhvr additive="base">
                                        <p:cTn id="79" dur="500" fill="hold"/>
                                        <p:tgtEl>
                                          <p:spTgt spid="350226"/>
                                        </p:tgtEl>
                                        <p:attrNameLst>
                                          <p:attrName>ppt_x</p:attrName>
                                        </p:attrNameLst>
                                      </p:cBhvr>
                                      <p:tavLst>
                                        <p:tav tm="0">
                                          <p:val>
                                            <p:strVal val="0-#ppt_w/2"/>
                                          </p:val>
                                        </p:tav>
                                        <p:tav tm="100000">
                                          <p:val>
                                            <p:strVal val="#ppt_x"/>
                                          </p:val>
                                        </p:tav>
                                      </p:tavLst>
                                    </p:anim>
                                    <p:anim calcmode="lin" valueType="num">
                                      <p:cBhvr additive="base">
                                        <p:cTn id="80" dur="500" fill="hold"/>
                                        <p:tgtEl>
                                          <p:spTgt spid="350226"/>
                                        </p:tgtEl>
                                        <p:attrNameLst>
                                          <p:attrName>ppt_y</p:attrName>
                                        </p:attrNameLst>
                                      </p:cBhvr>
                                      <p:tavLst>
                                        <p:tav tm="0">
                                          <p:val>
                                            <p:strVal val="#ppt_y"/>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8" fill="hold" grpId="0" nodeType="clickEffect">
                                  <p:stCondLst>
                                    <p:cond delay="0"/>
                                  </p:stCondLst>
                                  <p:childTnLst>
                                    <p:set>
                                      <p:cBhvr>
                                        <p:cTn id="84" dur="1" fill="hold">
                                          <p:stCondLst>
                                            <p:cond delay="0"/>
                                          </p:stCondLst>
                                        </p:cTn>
                                        <p:tgtEl>
                                          <p:spTgt spid="350230"/>
                                        </p:tgtEl>
                                        <p:attrNameLst>
                                          <p:attrName>style.visibility</p:attrName>
                                        </p:attrNameLst>
                                      </p:cBhvr>
                                      <p:to>
                                        <p:strVal val="visible"/>
                                      </p:to>
                                    </p:set>
                                    <p:anim calcmode="lin" valueType="num">
                                      <p:cBhvr additive="base">
                                        <p:cTn id="85" dur="500" fill="hold"/>
                                        <p:tgtEl>
                                          <p:spTgt spid="350230"/>
                                        </p:tgtEl>
                                        <p:attrNameLst>
                                          <p:attrName>ppt_x</p:attrName>
                                        </p:attrNameLst>
                                      </p:cBhvr>
                                      <p:tavLst>
                                        <p:tav tm="0">
                                          <p:val>
                                            <p:strVal val="0-#ppt_w/2"/>
                                          </p:val>
                                        </p:tav>
                                        <p:tav tm="100000">
                                          <p:val>
                                            <p:strVal val="#ppt_x"/>
                                          </p:val>
                                        </p:tav>
                                      </p:tavLst>
                                    </p:anim>
                                    <p:anim calcmode="lin" valueType="num">
                                      <p:cBhvr additive="base">
                                        <p:cTn id="86" dur="500" fill="hold"/>
                                        <p:tgtEl>
                                          <p:spTgt spid="350230"/>
                                        </p:tgtEl>
                                        <p:attrNameLst>
                                          <p:attrName>ppt_y</p:attrName>
                                        </p:attrNameLst>
                                      </p:cBhvr>
                                      <p:tavLst>
                                        <p:tav tm="0">
                                          <p:val>
                                            <p:strVal val="#ppt_y"/>
                                          </p:val>
                                        </p:tav>
                                        <p:tav tm="100000">
                                          <p:val>
                                            <p:strVal val="#ppt_y"/>
                                          </p:val>
                                        </p:tav>
                                      </p:tavLst>
                                    </p:anim>
                                  </p:childTnLst>
                                </p:cTn>
                              </p:par>
                            </p:childTnLst>
                          </p:cTn>
                        </p:par>
                      </p:childTnLst>
                    </p:cTn>
                  </p:par>
                  <p:par>
                    <p:cTn id="87" fill="hold" nodeType="clickPar">
                      <p:stCondLst>
                        <p:cond delay="indefinite"/>
                      </p:stCondLst>
                      <p:childTnLst>
                        <p:par>
                          <p:cTn id="88" fill="hold" nodeType="withGroup">
                            <p:stCondLst>
                              <p:cond delay="0"/>
                            </p:stCondLst>
                            <p:childTnLst>
                              <p:par>
                                <p:cTn id="89" presetID="2" presetClass="entr" presetSubtype="8" fill="hold" grpId="0" nodeType="clickEffect">
                                  <p:stCondLst>
                                    <p:cond delay="0"/>
                                  </p:stCondLst>
                                  <p:childTnLst>
                                    <p:set>
                                      <p:cBhvr>
                                        <p:cTn id="90" dur="1" fill="hold">
                                          <p:stCondLst>
                                            <p:cond delay="0"/>
                                          </p:stCondLst>
                                        </p:cTn>
                                        <p:tgtEl>
                                          <p:spTgt spid="350228"/>
                                        </p:tgtEl>
                                        <p:attrNameLst>
                                          <p:attrName>style.visibility</p:attrName>
                                        </p:attrNameLst>
                                      </p:cBhvr>
                                      <p:to>
                                        <p:strVal val="visible"/>
                                      </p:to>
                                    </p:set>
                                    <p:anim calcmode="lin" valueType="num">
                                      <p:cBhvr additive="base">
                                        <p:cTn id="91" dur="500" fill="hold"/>
                                        <p:tgtEl>
                                          <p:spTgt spid="350228"/>
                                        </p:tgtEl>
                                        <p:attrNameLst>
                                          <p:attrName>ppt_x</p:attrName>
                                        </p:attrNameLst>
                                      </p:cBhvr>
                                      <p:tavLst>
                                        <p:tav tm="0">
                                          <p:val>
                                            <p:strVal val="0-#ppt_w/2"/>
                                          </p:val>
                                        </p:tav>
                                        <p:tav tm="100000">
                                          <p:val>
                                            <p:strVal val="#ppt_x"/>
                                          </p:val>
                                        </p:tav>
                                      </p:tavLst>
                                    </p:anim>
                                    <p:anim calcmode="lin" valueType="num">
                                      <p:cBhvr additive="base">
                                        <p:cTn id="92" dur="500" fill="hold"/>
                                        <p:tgtEl>
                                          <p:spTgt spid="350228"/>
                                        </p:tgtEl>
                                        <p:attrNameLst>
                                          <p:attrName>ppt_y</p:attrName>
                                        </p:attrNameLst>
                                      </p:cBhvr>
                                      <p:tavLst>
                                        <p:tav tm="0">
                                          <p:val>
                                            <p:strVal val="#ppt_y"/>
                                          </p:val>
                                        </p:tav>
                                        <p:tav tm="100000">
                                          <p:val>
                                            <p:strVal val="#ppt_y"/>
                                          </p:val>
                                        </p:tav>
                                      </p:tavLst>
                                    </p:anim>
                                  </p:childTnLst>
                                </p:cTn>
                              </p:par>
                            </p:childTnLst>
                          </p:cTn>
                        </p:par>
                      </p:childTnLst>
                    </p:cTn>
                  </p:par>
                  <p:par>
                    <p:cTn id="93" fill="hold" nodeType="clickPar">
                      <p:stCondLst>
                        <p:cond delay="indefinite"/>
                      </p:stCondLst>
                      <p:childTnLst>
                        <p:par>
                          <p:cTn id="94" fill="hold" nodeType="withGroup">
                            <p:stCondLst>
                              <p:cond delay="0"/>
                            </p:stCondLst>
                            <p:childTnLst>
                              <p:par>
                                <p:cTn id="95" presetID="2" presetClass="entr" presetSubtype="8" fill="hold" grpId="0" nodeType="clickEffect">
                                  <p:stCondLst>
                                    <p:cond delay="0"/>
                                  </p:stCondLst>
                                  <p:childTnLst>
                                    <p:set>
                                      <p:cBhvr>
                                        <p:cTn id="96" dur="1" fill="hold">
                                          <p:stCondLst>
                                            <p:cond delay="0"/>
                                          </p:stCondLst>
                                        </p:cTn>
                                        <p:tgtEl>
                                          <p:spTgt spid="350249"/>
                                        </p:tgtEl>
                                        <p:attrNameLst>
                                          <p:attrName>style.visibility</p:attrName>
                                        </p:attrNameLst>
                                      </p:cBhvr>
                                      <p:to>
                                        <p:strVal val="visible"/>
                                      </p:to>
                                    </p:set>
                                    <p:anim calcmode="lin" valueType="num">
                                      <p:cBhvr additive="base">
                                        <p:cTn id="97" dur="500" fill="hold"/>
                                        <p:tgtEl>
                                          <p:spTgt spid="350249"/>
                                        </p:tgtEl>
                                        <p:attrNameLst>
                                          <p:attrName>ppt_x</p:attrName>
                                        </p:attrNameLst>
                                      </p:cBhvr>
                                      <p:tavLst>
                                        <p:tav tm="0">
                                          <p:val>
                                            <p:strVal val="0-#ppt_w/2"/>
                                          </p:val>
                                        </p:tav>
                                        <p:tav tm="100000">
                                          <p:val>
                                            <p:strVal val="#ppt_x"/>
                                          </p:val>
                                        </p:tav>
                                      </p:tavLst>
                                    </p:anim>
                                    <p:anim calcmode="lin" valueType="num">
                                      <p:cBhvr additive="base">
                                        <p:cTn id="98" dur="500" fill="hold"/>
                                        <p:tgtEl>
                                          <p:spTgt spid="350249"/>
                                        </p:tgtEl>
                                        <p:attrNameLst>
                                          <p:attrName>ppt_y</p:attrName>
                                        </p:attrNameLst>
                                      </p:cBhvr>
                                      <p:tavLst>
                                        <p:tav tm="0">
                                          <p:val>
                                            <p:strVal val="#ppt_y"/>
                                          </p:val>
                                        </p:tav>
                                        <p:tav tm="100000">
                                          <p:val>
                                            <p:strVal val="#ppt_y"/>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2" presetClass="entr" presetSubtype="8" fill="hold" grpId="0" nodeType="clickEffect">
                                  <p:stCondLst>
                                    <p:cond delay="0"/>
                                  </p:stCondLst>
                                  <p:childTnLst>
                                    <p:set>
                                      <p:cBhvr>
                                        <p:cTn id="102" dur="1" fill="hold">
                                          <p:stCondLst>
                                            <p:cond delay="0"/>
                                          </p:stCondLst>
                                        </p:cTn>
                                        <p:tgtEl>
                                          <p:spTgt spid="350248"/>
                                        </p:tgtEl>
                                        <p:attrNameLst>
                                          <p:attrName>style.visibility</p:attrName>
                                        </p:attrNameLst>
                                      </p:cBhvr>
                                      <p:to>
                                        <p:strVal val="visible"/>
                                      </p:to>
                                    </p:set>
                                    <p:anim calcmode="lin" valueType="num">
                                      <p:cBhvr additive="base">
                                        <p:cTn id="103" dur="500" fill="hold"/>
                                        <p:tgtEl>
                                          <p:spTgt spid="350248"/>
                                        </p:tgtEl>
                                        <p:attrNameLst>
                                          <p:attrName>ppt_x</p:attrName>
                                        </p:attrNameLst>
                                      </p:cBhvr>
                                      <p:tavLst>
                                        <p:tav tm="0">
                                          <p:val>
                                            <p:strVal val="0-#ppt_w/2"/>
                                          </p:val>
                                        </p:tav>
                                        <p:tav tm="100000">
                                          <p:val>
                                            <p:strVal val="#ppt_x"/>
                                          </p:val>
                                        </p:tav>
                                      </p:tavLst>
                                    </p:anim>
                                    <p:anim calcmode="lin" valueType="num">
                                      <p:cBhvr additive="base">
                                        <p:cTn id="104" dur="500" fill="hold"/>
                                        <p:tgtEl>
                                          <p:spTgt spid="350248"/>
                                        </p:tgtEl>
                                        <p:attrNameLst>
                                          <p:attrName>ppt_y</p:attrName>
                                        </p:attrNameLst>
                                      </p:cBhvr>
                                      <p:tavLst>
                                        <p:tav tm="0">
                                          <p:val>
                                            <p:strVal val="#ppt_y"/>
                                          </p:val>
                                        </p:tav>
                                        <p:tav tm="100000">
                                          <p:val>
                                            <p:strVal val="#ppt_y"/>
                                          </p:val>
                                        </p:tav>
                                      </p:tavLst>
                                    </p:anim>
                                  </p:childTnLst>
                                </p:cTn>
                              </p:par>
                            </p:childTnLst>
                          </p:cTn>
                        </p:par>
                      </p:childTnLst>
                    </p:cTn>
                  </p:par>
                  <p:par>
                    <p:cTn id="105" fill="hold" nodeType="clickPar">
                      <p:stCondLst>
                        <p:cond delay="indefinite"/>
                      </p:stCondLst>
                      <p:childTnLst>
                        <p:par>
                          <p:cTn id="106" fill="hold" nodeType="withGroup">
                            <p:stCondLst>
                              <p:cond delay="0"/>
                            </p:stCondLst>
                            <p:childTnLst>
                              <p:par>
                                <p:cTn id="107" presetID="2" presetClass="entr" presetSubtype="8" fill="hold" grpId="0" nodeType="clickEffect">
                                  <p:stCondLst>
                                    <p:cond delay="0"/>
                                  </p:stCondLst>
                                  <p:childTnLst>
                                    <p:set>
                                      <p:cBhvr>
                                        <p:cTn id="108" dur="1" fill="hold">
                                          <p:stCondLst>
                                            <p:cond delay="0"/>
                                          </p:stCondLst>
                                        </p:cTn>
                                        <p:tgtEl>
                                          <p:spTgt spid="350245"/>
                                        </p:tgtEl>
                                        <p:attrNameLst>
                                          <p:attrName>style.visibility</p:attrName>
                                        </p:attrNameLst>
                                      </p:cBhvr>
                                      <p:to>
                                        <p:strVal val="visible"/>
                                      </p:to>
                                    </p:set>
                                    <p:anim calcmode="lin" valueType="num">
                                      <p:cBhvr additive="base">
                                        <p:cTn id="109" dur="500" fill="hold"/>
                                        <p:tgtEl>
                                          <p:spTgt spid="350245"/>
                                        </p:tgtEl>
                                        <p:attrNameLst>
                                          <p:attrName>ppt_x</p:attrName>
                                        </p:attrNameLst>
                                      </p:cBhvr>
                                      <p:tavLst>
                                        <p:tav tm="0">
                                          <p:val>
                                            <p:strVal val="0-#ppt_w/2"/>
                                          </p:val>
                                        </p:tav>
                                        <p:tav tm="100000">
                                          <p:val>
                                            <p:strVal val="#ppt_x"/>
                                          </p:val>
                                        </p:tav>
                                      </p:tavLst>
                                    </p:anim>
                                    <p:anim calcmode="lin" valueType="num">
                                      <p:cBhvr additive="base">
                                        <p:cTn id="110" dur="500" fill="hold"/>
                                        <p:tgtEl>
                                          <p:spTgt spid="350245"/>
                                        </p:tgtEl>
                                        <p:attrNameLst>
                                          <p:attrName>ppt_y</p:attrName>
                                        </p:attrNameLst>
                                      </p:cBhvr>
                                      <p:tavLst>
                                        <p:tav tm="0">
                                          <p:val>
                                            <p:strVal val="#ppt_y"/>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8" fill="hold" grpId="0" nodeType="clickEffect">
                                  <p:stCondLst>
                                    <p:cond delay="0"/>
                                  </p:stCondLst>
                                  <p:childTnLst>
                                    <p:set>
                                      <p:cBhvr>
                                        <p:cTn id="114" dur="1" fill="hold">
                                          <p:stCondLst>
                                            <p:cond delay="0"/>
                                          </p:stCondLst>
                                        </p:cTn>
                                        <p:tgtEl>
                                          <p:spTgt spid="350231"/>
                                        </p:tgtEl>
                                        <p:attrNameLst>
                                          <p:attrName>style.visibility</p:attrName>
                                        </p:attrNameLst>
                                      </p:cBhvr>
                                      <p:to>
                                        <p:strVal val="visible"/>
                                      </p:to>
                                    </p:set>
                                    <p:anim calcmode="lin" valueType="num">
                                      <p:cBhvr additive="base">
                                        <p:cTn id="115" dur="500" fill="hold"/>
                                        <p:tgtEl>
                                          <p:spTgt spid="350231"/>
                                        </p:tgtEl>
                                        <p:attrNameLst>
                                          <p:attrName>ppt_x</p:attrName>
                                        </p:attrNameLst>
                                      </p:cBhvr>
                                      <p:tavLst>
                                        <p:tav tm="0">
                                          <p:val>
                                            <p:strVal val="0-#ppt_w/2"/>
                                          </p:val>
                                        </p:tav>
                                        <p:tav tm="100000">
                                          <p:val>
                                            <p:strVal val="#ppt_x"/>
                                          </p:val>
                                        </p:tav>
                                      </p:tavLst>
                                    </p:anim>
                                    <p:anim calcmode="lin" valueType="num">
                                      <p:cBhvr additive="base">
                                        <p:cTn id="116" dur="500" fill="hold"/>
                                        <p:tgtEl>
                                          <p:spTgt spid="350231"/>
                                        </p:tgtEl>
                                        <p:attrNameLst>
                                          <p:attrName>ppt_y</p:attrName>
                                        </p:attrNameLst>
                                      </p:cBhvr>
                                      <p:tavLst>
                                        <p:tav tm="0">
                                          <p:val>
                                            <p:strVal val="#ppt_y"/>
                                          </p:val>
                                        </p:tav>
                                        <p:tav tm="100000">
                                          <p:val>
                                            <p:strVal val="#ppt_y"/>
                                          </p:val>
                                        </p:tav>
                                      </p:tavLst>
                                    </p:anim>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6" presetClass="entr" presetSubtype="0" fill="hold" nodeType="clickEffect">
                                  <p:stCondLst>
                                    <p:cond delay="0"/>
                                  </p:stCondLst>
                                  <p:childTnLst>
                                    <p:set>
                                      <p:cBhvr>
                                        <p:cTn id="120" dur="1" fill="hold">
                                          <p:stCondLst>
                                            <p:cond delay="0"/>
                                          </p:stCondLst>
                                        </p:cTn>
                                        <p:tgtEl>
                                          <p:spTgt spid="23">
                                            <p:txEl>
                                              <p:pRg st="0" end="0"/>
                                            </p:txEl>
                                          </p:spTgt>
                                        </p:tgtEl>
                                        <p:attrNameLst>
                                          <p:attrName>style.visibility</p:attrName>
                                        </p:attrNameLst>
                                      </p:cBhvr>
                                      <p:to>
                                        <p:strVal val="visible"/>
                                      </p:to>
                                    </p:set>
                                    <p:animEffect transition="in" filter="wipe(down)">
                                      <p:cBhvr>
                                        <p:cTn id="121" dur="580">
                                          <p:stCondLst>
                                            <p:cond delay="0"/>
                                          </p:stCondLst>
                                        </p:cTn>
                                        <p:tgtEl>
                                          <p:spTgt spid="23">
                                            <p:txEl>
                                              <p:pRg st="0" end="0"/>
                                            </p:txEl>
                                          </p:spTgt>
                                        </p:tgtEl>
                                      </p:cBhvr>
                                    </p:animEffect>
                                    <p:anim calcmode="lin" valueType="num">
                                      <p:cBhvr>
                                        <p:cTn id="122" dur="1822" tmFilter="0,0; 0.14,0.36; 0.43,0.73; 0.71,0.91; 1.0,1.0">
                                          <p:stCondLst>
                                            <p:cond delay="0"/>
                                          </p:stCondLst>
                                        </p:cTn>
                                        <p:tgtEl>
                                          <p:spTgt spid="23">
                                            <p:txEl>
                                              <p:pRg st="0" end="0"/>
                                            </p:txEl>
                                          </p:spTgt>
                                        </p:tgtEl>
                                        <p:attrNameLst>
                                          <p:attrName>ppt_x</p:attrName>
                                        </p:attrNameLst>
                                      </p:cBhvr>
                                      <p:tavLst>
                                        <p:tav tm="0">
                                          <p:val>
                                            <p:strVal val="#ppt_x-0.25"/>
                                          </p:val>
                                        </p:tav>
                                        <p:tav tm="100000">
                                          <p:val>
                                            <p:strVal val="#ppt_x"/>
                                          </p:val>
                                        </p:tav>
                                      </p:tavLst>
                                    </p:anim>
                                    <p:anim calcmode="lin" valueType="num">
                                      <p:cBhvr>
                                        <p:cTn id="123" dur="664" tmFilter="0.0,0.0; 0.25,0.07; 0.50,0.2; 0.75,0.467; 1.0,1.0">
                                          <p:stCondLst>
                                            <p:cond delay="0"/>
                                          </p:stCondLst>
                                        </p:cTn>
                                        <p:tgtEl>
                                          <p:spTgt spid="23">
                                            <p:txEl>
                                              <p:pRg st="0" end="0"/>
                                            </p:txEl>
                                          </p:spTgt>
                                        </p:tgtEl>
                                        <p:attrNameLst>
                                          <p:attrName>ppt_y</p:attrName>
                                        </p:attrNameLst>
                                      </p:cBhvr>
                                      <p:tavLst>
                                        <p:tav tm="0" fmla="#ppt_y-sin(pi*$)/3">
                                          <p:val>
                                            <p:fltVal val="0.5"/>
                                          </p:val>
                                        </p:tav>
                                        <p:tav tm="100000">
                                          <p:val>
                                            <p:fltVal val="1"/>
                                          </p:val>
                                        </p:tav>
                                      </p:tavLst>
                                    </p:anim>
                                    <p:anim calcmode="lin" valueType="num">
                                      <p:cBhvr>
                                        <p:cTn id="124" dur="664" tmFilter="0, 0; 0.125,0.2665; 0.25,0.4; 0.375,0.465; 0.5,0.5;  0.625,0.535; 0.75,0.6; 0.875,0.7335; 1,1">
                                          <p:stCondLst>
                                            <p:cond delay="664"/>
                                          </p:stCondLst>
                                        </p:cTn>
                                        <p:tgtEl>
                                          <p:spTgt spid="23">
                                            <p:txEl>
                                              <p:pRg st="0" end="0"/>
                                            </p:txEl>
                                          </p:spTgt>
                                        </p:tgtEl>
                                        <p:attrNameLst>
                                          <p:attrName>ppt_y</p:attrName>
                                        </p:attrNameLst>
                                      </p:cBhvr>
                                      <p:tavLst>
                                        <p:tav tm="0" fmla="#ppt_y-sin(pi*$)/9">
                                          <p:val>
                                            <p:fltVal val="0"/>
                                          </p:val>
                                        </p:tav>
                                        <p:tav tm="100000">
                                          <p:val>
                                            <p:fltVal val="1"/>
                                          </p:val>
                                        </p:tav>
                                      </p:tavLst>
                                    </p:anim>
                                    <p:anim calcmode="lin" valueType="num">
                                      <p:cBhvr>
                                        <p:cTn id="125" dur="332" tmFilter="0, 0; 0.125,0.2665; 0.25,0.4; 0.375,0.465; 0.5,0.5;  0.625,0.535; 0.75,0.6; 0.875,0.7335; 1,1">
                                          <p:stCondLst>
                                            <p:cond delay="1324"/>
                                          </p:stCondLst>
                                        </p:cTn>
                                        <p:tgtEl>
                                          <p:spTgt spid="23">
                                            <p:txEl>
                                              <p:pRg st="0" end="0"/>
                                            </p:txEl>
                                          </p:spTgt>
                                        </p:tgtEl>
                                        <p:attrNameLst>
                                          <p:attrName>ppt_y</p:attrName>
                                        </p:attrNameLst>
                                      </p:cBhvr>
                                      <p:tavLst>
                                        <p:tav tm="0" fmla="#ppt_y-sin(pi*$)/27">
                                          <p:val>
                                            <p:fltVal val="0"/>
                                          </p:val>
                                        </p:tav>
                                        <p:tav tm="100000">
                                          <p:val>
                                            <p:fltVal val="1"/>
                                          </p:val>
                                        </p:tav>
                                      </p:tavLst>
                                    </p:anim>
                                    <p:anim calcmode="lin" valueType="num">
                                      <p:cBhvr>
                                        <p:cTn id="126" dur="164" tmFilter="0, 0; 0.125,0.2665; 0.25,0.4; 0.375,0.465; 0.5,0.5;  0.625,0.535; 0.75,0.6; 0.875,0.7335; 1,1">
                                          <p:stCondLst>
                                            <p:cond delay="1656"/>
                                          </p:stCondLst>
                                        </p:cTn>
                                        <p:tgtEl>
                                          <p:spTgt spid="23">
                                            <p:txEl>
                                              <p:pRg st="0" end="0"/>
                                            </p:txEl>
                                          </p:spTgt>
                                        </p:tgtEl>
                                        <p:attrNameLst>
                                          <p:attrName>ppt_y</p:attrName>
                                        </p:attrNameLst>
                                      </p:cBhvr>
                                      <p:tavLst>
                                        <p:tav tm="0" fmla="#ppt_y-sin(pi*$)/81">
                                          <p:val>
                                            <p:fltVal val="0"/>
                                          </p:val>
                                        </p:tav>
                                        <p:tav tm="100000">
                                          <p:val>
                                            <p:fltVal val="1"/>
                                          </p:val>
                                        </p:tav>
                                      </p:tavLst>
                                    </p:anim>
                                    <p:animScale>
                                      <p:cBhvr>
                                        <p:cTn id="127" dur="26">
                                          <p:stCondLst>
                                            <p:cond delay="650"/>
                                          </p:stCondLst>
                                        </p:cTn>
                                        <p:tgtEl>
                                          <p:spTgt spid="23">
                                            <p:txEl>
                                              <p:pRg st="0" end="0"/>
                                            </p:txEl>
                                          </p:spTgt>
                                        </p:tgtEl>
                                      </p:cBhvr>
                                      <p:to x="100000" y="60000"/>
                                    </p:animScale>
                                    <p:animScale>
                                      <p:cBhvr>
                                        <p:cTn id="128" dur="166" decel="50000">
                                          <p:stCondLst>
                                            <p:cond delay="676"/>
                                          </p:stCondLst>
                                        </p:cTn>
                                        <p:tgtEl>
                                          <p:spTgt spid="23">
                                            <p:txEl>
                                              <p:pRg st="0" end="0"/>
                                            </p:txEl>
                                          </p:spTgt>
                                        </p:tgtEl>
                                      </p:cBhvr>
                                      <p:to x="100000" y="100000"/>
                                    </p:animScale>
                                    <p:animScale>
                                      <p:cBhvr>
                                        <p:cTn id="129" dur="26">
                                          <p:stCondLst>
                                            <p:cond delay="1312"/>
                                          </p:stCondLst>
                                        </p:cTn>
                                        <p:tgtEl>
                                          <p:spTgt spid="23">
                                            <p:txEl>
                                              <p:pRg st="0" end="0"/>
                                            </p:txEl>
                                          </p:spTgt>
                                        </p:tgtEl>
                                      </p:cBhvr>
                                      <p:to x="100000" y="80000"/>
                                    </p:animScale>
                                    <p:animScale>
                                      <p:cBhvr>
                                        <p:cTn id="130" dur="166" decel="50000">
                                          <p:stCondLst>
                                            <p:cond delay="1338"/>
                                          </p:stCondLst>
                                        </p:cTn>
                                        <p:tgtEl>
                                          <p:spTgt spid="23">
                                            <p:txEl>
                                              <p:pRg st="0" end="0"/>
                                            </p:txEl>
                                          </p:spTgt>
                                        </p:tgtEl>
                                      </p:cBhvr>
                                      <p:to x="100000" y="100000"/>
                                    </p:animScale>
                                    <p:animScale>
                                      <p:cBhvr>
                                        <p:cTn id="131" dur="26">
                                          <p:stCondLst>
                                            <p:cond delay="1642"/>
                                          </p:stCondLst>
                                        </p:cTn>
                                        <p:tgtEl>
                                          <p:spTgt spid="23">
                                            <p:txEl>
                                              <p:pRg st="0" end="0"/>
                                            </p:txEl>
                                          </p:spTgt>
                                        </p:tgtEl>
                                      </p:cBhvr>
                                      <p:to x="100000" y="90000"/>
                                    </p:animScale>
                                    <p:animScale>
                                      <p:cBhvr>
                                        <p:cTn id="132" dur="166" decel="50000">
                                          <p:stCondLst>
                                            <p:cond delay="1668"/>
                                          </p:stCondLst>
                                        </p:cTn>
                                        <p:tgtEl>
                                          <p:spTgt spid="23">
                                            <p:txEl>
                                              <p:pRg st="0" end="0"/>
                                            </p:txEl>
                                          </p:spTgt>
                                        </p:tgtEl>
                                      </p:cBhvr>
                                      <p:to x="100000" y="100000"/>
                                    </p:animScale>
                                    <p:animScale>
                                      <p:cBhvr>
                                        <p:cTn id="133" dur="26">
                                          <p:stCondLst>
                                            <p:cond delay="1808"/>
                                          </p:stCondLst>
                                        </p:cTn>
                                        <p:tgtEl>
                                          <p:spTgt spid="23">
                                            <p:txEl>
                                              <p:pRg st="0" end="0"/>
                                            </p:txEl>
                                          </p:spTgt>
                                        </p:tgtEl>
                                      </p:cBhvr>
                                      <p:to x="100000" y="95000"/>
                                    </p:animScale>
                                    <p:animScale>
                                      <p:cBhvr>
                                        <p:cTn id="134" dur="166" decel="50000">
                                          <p:stCondLst>
                                            <p:cond delay="1834"/>
                                          </p:stCondLst>
                                        </p:cTn>
                                        <p:tgtEl>
                                          <p:spTgt spid="23">
                                            <p:txEl>
                                              <p:pRg st="0" end="0"/>
                                            </p:txEl>
                                          </p:spTgt>
                                        </p:tgtEl>
                                      </p:cBhvr>
                                      <p:to x="100000" y="100000"/>
                                    </p:animScale>
                                  </p:childTnLst>
                                </p:cTn>
                              </p:par>
                            </p:childTnLst>
                          </p:cTn>
                        </p:par>
                      </p:childTnLst>
                    </p:cTn>
                  </p:par>
                  <p:par>
                    <p:cTn id="135" fill="hold">
                      <p:stCondLst>
                        <p:cond delay="indefinite"/>
                      </p:stCondLst>
                      <p:childTnLst>
                        <p:par>
                          <p:cTn id="136" fill="hold">
                            <p:stCondLst>
                              <p:cond delay="0"/>
                            </p:stCondLst>
                            <p:childTnLst>
                              <p:par>
                                <p:cTn id="137" presetID="2" presetClass="entr" presetSubtype="8" fill="hold" grpId="0" nodeType="clickEffect">
                                  <p:stCondLst>
                                    <p:cond delay="0"/>
                                  </p:stCondLst>
                                  <p:childTnLst>
                                    <p:set>
                                      <p:cBhvr>
                                        <p:cTn id="138" dur="1" fill="hold">
                                          <p:stCondLst>
                                            <p:cond delay="0"/>
                                          </p:stCondLst>
                                        </p:cTn>
                                        <p:tgtEl>
                                          <p:spTgt spid="24"/>
                                        </p:tgtEl>
                                        <p:attrNameLst>
                                          <p:attrName>style.visibility</p:attrName>
                                        </p:attrNameLst>
                                      </p:cBhvr>
                                      <p:to>
                                        <p:strVal val="visible"/>
                                      </p:to>
                                    </p:set>
                                    <p:anim calcmode="lin" valueType="num">
                                      <p:cBhvr additive="base">
                                        <p:cTn id="139" dur="500" fill="hold"/>
                                        <p:tgtEl>
                                          <p:spTgt spid="24"/>
                                        </p:tgtEl>
                                        <p:attrNameLst>
                                          <p:attrName>ppt_x</p:attrName>
                                        </p:attrNameLst>
                                      </p:cBhvr>
                                      <p:tavLst>
                                        <p:tav tm="0">
                                          <p:val>
                                            <p:strVal val="0-#ppt_w/2"/>
                                          </p:val>
                                        </p:tav>
                                        <p:tav tm="100000">
                                          <p:val>
                                            <p:strVal val="#ppt_x"/>
                                          </p:val>
                                        </p:tav>
                                      </p:tavLst>
                                    </p:anim>
                                    <p:anim calcmode="lin" valueType="num">
                                      <p:cBhvr additive="base">
                                        <p:cTn id="140"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14" grpId="0" autoUpdateAnimBg="0"/>
      <p:bldP spid="350215" grpId="0" animBg="1"/>
      <p:bldP spid="350218" grpId="0" autoUpdateAnimBg="0"/>
      <p:bldP spid="350220" grpId="0" animBg="1"/>
      <p:bldP spid="350221" grpId="0" autoUpdateAnimBg="0"/>
      <p:bldP spid="350222" grpId="0" animBg="1"/>
      <p:bldP spid="350223" grpId="0" autoUpdateAnimBg="0"/>
      <p:bldP spid="350224" grpId="0" animBg="1"/>
      <p:bldP spid="350226" grpId="0" autoUpdateAnimBg="0"/>
      <p:bldP spid="350227" grpId="0" animBg="1"/>
      <p:bldP spid="350228" grpId="0" autoUpdateAnimBg="0"/>
      <p:bldP spid="350230" grpId="0" animBg="1"/>
      <p:bldP spid="350231" grpId="0" autoUpdateAnimBg="0"/>
      <p:bldP spid="350245" grpId="0" animBg="1"/>
      <p:bldP spid="350248" grpId="0" autoUpdateAnimBg="0"/>
      <p:bldP spid="350249" grpId="0" animBg="1"/>
      <p:bldP spid="350253" grpId="0" autoUpdateAnimBg="0"/>
      <p:bldP spid="2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rtlCol="0">
            <a:noAutofit/>
          </a:bodyPr>
          <a:lstStyle/>
          <a:p>
            <a:pPr>
              <a:spcBef>
                <a:spcPct val="50000"/>
              </a:spcBef>
            </a:pPr>
            <a:r>
              <a:rPr lang="en-US" sz="3200" dirty="0"/>
              <a:t>1.1.2 Parts / Components of a Computer</a:t>
            </a:r>
            <a:endParaRPr lang="en-US" sz="3200" b="1" dirty="0">
              <a:latin typeface="Calibri" panose="020F0502020204030204" pitchFamily="34" charset="0"/>
            </a:endParaRPr>
          </a:p>
        </p:txBody>
      </p:sp>
      <p:sp>
        <p:nvSpPr>
          <p:cNvPr id="41987" name="Rectangle 3"/>
          <p:cNvSpPr>
            <a:spLocks noGrp="1" noChangeArrowheads="1"/>
          </p:cNvSpPr>
          <p:nvPr>
            <p:ph sz="half" idx="1"/>
          </p:nvPr>
        </p:nvSpPr>
        <p:spPr>
          <a:xfrm>
            <a:off x="152400" y="1219200"/>
            <a:ext cx="4724400" cy="4906963"/>
          </a:xfrm>
        </p:spPr>
        <p:txBody>
          <a:bodyPr/>
          <a:lstStyle/>
          <a:p>
            <a:r>
              <a:rPr lang="en-US" sz="2500" b="1" dirty="0">
                <a:solidFill>
                  <a:srgbClr val="C00000"/>
                </a:solidFill>
              </a:rPr>
              <a:t>Computer Software</a:t>
            </a:r>
          </a:p>
          <a:p>
            <a:r>
              <a:rPr lang="en-US" sz="2500" dirty="0"/>
              <a:t>Software is a term for electronic instructions that tell the computer how to perform a task. </a:t>
            </a:r>
          </a:p>
          <a:p>
            <a:r>
              <a:rPr lang="en-US" sz="2500" dirty="0"/>
              <a:t>These are a series of programs (instructions) that tell the computer what and how to work. </a:t>
            </a:r>
          </a:p>
          <a:p>
            <a:r>
              <a:rPr lang="en-US" sz="2500" dirty="0"/>
              <a:t>Computer software can be grouped into System software and Application software. </a:t>
            </a:r>
          </a:p>
        </p:txBody>
      </p:sp>
      <p:sp>
        <p:nvSpPr>
          <p:cNvPr id="2" name="Content Placeholder 1"/>
          <p:cNvSpPr>
            <a:spLocks noGrp="1"/>
          </p:cNvSpPr>
          <p:nvPr>
            <p:ph sz="half" idx="2"/>
          </p:nvPr>
        </p:nvSpPr>
        <p:spPr>
          <a:xfrm>
            <a:off x="4648200" y="1219200"/>
            <a:ext cx="4495800" cy="4906963"/>
          </a:xfrm>
        </p:spPr>
        <p:txBody>
          <a:bodyPr/>
          <a:lstStyle/>
          <a:p>
            <a:r>
              <a:rPr lang="en-US" sz="2500" dirty="0"/>
              <a:t>System software like the Operating system (such as Windows, Linux, UNIX, DOS, Mac </a:t>
            </a:r>
            <a:r>
              <a:rPr lang="en-US" sz="2500" dirty="0" err="1"/>
              <a:t>Os</a:t>
            </a:r>
            <a:r>
              <a:rPr lang="en-US" sz="2500" dirty="0"/>
              <a:t> etc.) are used to manage and coordinate all the computer resources and activities. </a:t>
            </a:r>
          </a:p>
          <a:p>
            <a:r>
              <a:rPr lang="en-US" sz="2500" dirty="0"/>
              <a:t>Application software (such as Games, Calculator and Media Player, Word Processors, etc.) solve the specific or exact needs of the user. </a:t>
            </a:r>
          </a:p>
          <a:p>
            <a:endParaRPr lang="en-US" sz="2500" dirty="0"/>
          </a:p>
        </p:txBody>
      </p:sp>
    </p:spTree>
    <p:extLst>
      <p:ext uri="{BB962C8B-B14F-4D97-AF65-F5344CB8AC3E}">
        <p14:creationId xmlns:p14="http://schemas.microsoft.com/office/powerpoint/2010/main" val="2711304914"/>
      </p:ext>
    </p:extLst>
  </p:cSld>
  <p:clrMapOvr>
    <a:masterClrMapping/>
  </p:clrMapOvr>
  <p:transition advTm="6000"/>
</p:sld>
</file>

<file path=ppt/theme/theme1.xml><?xml version="1.0" encoding="utf-8"?>
<a:theme xmlns:a="http://schemas.openxmlformats.org/drawingml/2006/main" name="SubICTForUganda">
  <a:themeElements>
    <a:clrScheme name="Custom 2">
      <a:dk1>
        <a:sysClr val="windowText" lastClr="000000"/>
      </a:dk1>
      <a:lt1>
        <a:sysClr val="window" lastClr="FFFFFF"/>
      </a:lt1>
      <a:dk2>
        <a:srgbClr val="4E3B30"/>
      </a:dk2>
      <a:lt2>
        <a:srgbClr val="FBEEC9"/>
      </a:lt2>
      <a:accent1>
        <a:srgbClr val="F0A22E"/>
      </a:accent1>
      <a:accent2>
        <a:srgbClr val="C00000"/>
      </a:accent2>
      <a:accent3>
        <a:srgbClr val="A6CB6B"/>
      </a:accent3>
      <a:accent4>
        <a:srgbClr val="A19574"/>
      </a:accent4>
      <a:accent5>
        <a:srgbClr val="A5644E"/>
      </a:accent5>
      <a:accent6>
        <a:srgbClr val="C17529"/>
      </a:accent6>
      <a:hlink>
        <a:srgbClr val="AD1F1F"/>
      </a:hlink>
      <a:folHlink>
        <a:srgbClr val="FFC42F"/>
      </a:folHlink>
    </a:clrScheme>
    <a:fontScheme name="MIS12">
      <a:majorFont>
        <a:latin typeface="Cambria"/>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ubICTForUganda" id="{6CE2E6CA-FC79-4C56-9866-484B5A2A06D1}" vid="{D6DA320D-04A1-47D3-A43E-D719D2AB46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1025</TotalTime>
  <Words>3939</Words>
  <Application>Microsoft Office PowerPoint</Application>
  <PresentationFormat>On-screen Show (4:3)</PresentationFormat>
  <Paragraphs>555</Paragraphs>
  <Slides>45</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Book Antiqua</vt:lpstr>
      <vt:lpstr>Calibri</vt:lpstr>
      <vt:lpstr>Cambria</vt:lpstr>
      <vt:lpstr>Mangal</vt:lpstr>
      <vt:lpstr>Tw Cen MT Condensed</vt:lpstr>
      <vt:lpstr>SubICTForUganda</vt:lpstr>
      <vt:lpstr>Subsidiary ICT for Uganda</vt:lpstr>
      <vt:lpstr>Background</vt:lpstr>
      <vt:lpstr>Presentation Outline</vt:lpstr>
      <vt:lpstr>Sub Topic 1.1: Introduction to Computers</vt:lpstr>
      <vt:lpstr>1.1.1 Describing  a computer.</vt:lpstr>
      <vt:lpstr>1.1.2 Parts / Components of a Computer</vt:lpstr>
      <vt:lpstr>1.1.2 Parts / Components of a Computer</vt:lpstr>
      <vt:lpstr>PowerPoint Presentation</vt:lpstr>
      <vt:lpstr>1.1.2 Parts / Components of a Computer</vt:lpstr>
      <vt:lpstr>1.1.2 Parts / Components of a Computer</vt:lpstr>
      <vt:lpstr>1.1.3 Computer Data and Information</vt:lpstr>
      <vt:lpstr>1.1.3 Computer Data and Information</vt:lpstr>
      <vt:lpstr>1.1.4 The Information Processing Cycle</vt:lpstr>
      <vt:lpstr>Sub Topic 1.2: World of ICTs</vt:lpstr>
      <vt:lpstr>1.2.1 The meaning of ICTs</vt:lpstr>
      <vt:lpstr>1.2.1 The meaning of ICTs</vt:lpstr>
      <vt:lpstr>1.2.2 The use of ICTs in society</vt:lpstr>
      <vt:lpstr>1.2.2 The use of ICTs in society</vt:lpstr>
      <vt:lpstr>1.2.2 The use of ICTs in society</vt:lpstr>
      <vt:lpstr>1.2.2 The use of ICTs in society</vt:lpstr>
      <vt:lpstr>1.2.2 The use of ICTs in society</vt:lpstr>
      <vt:lpstr>1.2.2 The use of ICTs in society</vt:lpstr>
      <vt:lpstr>1.2.2 The use of ICTs in society</vt:lpstr>
      <vt:lpstr>1.2.2 The use of ICTs in society</vt:lpstr>
      <vt:lpstr>1.2.2 The use of ICTs in society</vt:lpstr>
      <vt:lpstr>1.2.2 The use of ICTs in society</vt:lpstr>
      <vt:lpstr>1.2.3 Searching the Internet</vt:lpstr>
      <vt:lpstr>1.2.3 Searching the Internet</vt:lpstr>
      <vt:lpstr>1.2.3 Searching the Internet</vt:lpstr>
      <vt:lpstr>Sub Topic 1.3 Implications of Using ICTs</vt:lpstr>
      <vt:lpstr>1.3.1 Positive Implications of Using Computers to Society</vt:lpstr>
      <vt:lpstr>1.3.1 Positive Implications of Using Computers to Society</vt:lpstr>
      <vt:lpstr>1.3.2 Negative Implications of Using Computers to Society</vt:lpstr>
      <vt:lpstr>1.3.2 Negative Implications of Using Computers to Society</vt:lpstr>
      <vt:lpstr>1.3.3 Health concerns of computer use</vt:lpstr>
      <vt:lpstr>1.3.3 Health concerns of computer use</vt:lpstr>
      <vt:lpstr>1.3.3 Health concerns of computer use</vt:lpstr>
      <vt:lpstr>1.3.3 Health concerns of computer use</vt:lpstr>
      <vt:lpstr>1.3.3 Health concerns of computer use</vt:lpstr>
      <vt:lpstr>1.3.3 Health concerns of computer use</vt:lpstr>
      <vt:lpstr>1.3.3 Health concerns of computer use</vt:lpstr>
      <vt:lpstr>1.3.4 Green Computing</vt:lpstr>
      <vt:lpstr>1.3.4 Green Computing</vt:lpstr>
      <vt:lpstr>1.3.5 Security, reliability and resilience of computer systems</vt:lpstr>
      <vt:lpstr>Subsidiary ICT for Uganda</vt:lpstr>
    </vt:vector>
  </TitlesOfParts>
  <Company>Sharebility Uganda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Introduction to Computing - Subsidiary ICT for Uganda by Mukalele Rogers</dc:title>
  <dc:subject>UACE Subsidiary ICT 850</dc:subject>
  <dc:creator>Rogers Mukalele</dc:creator>
  <cp:keywords>UACE, UNEB,ICT,SHAREBILITY UGANDA</cp:keywords>
  <cp:lastModifiedBy>Kakuru Benard</cp:lastModifiedBy>
  <cp:revision>32</cp:revision>
  <dcterms:created xsi:type="dcterms:W3CDTF">2012-08-28T13:36:21Z</dcterms:created>
  <dcterms:modified xsi:type="dcterms:W3CDTF">2024-03-26T17:16:44Z</dcterms:modified>
</cp:coreProperties>
</file>