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44"/>
  </p:notesMasterIdLst>
  <p:sldIdLst>
    <p:sldId id="303" r:id="rId2"/>
    <p:sldId id="304" r:id="rId3"/>
    <p:sldId id="311" r:id="rId4"/>
    <p:sldId id="300" r:id="rId5"/>
    <p:sldId id="283" r:id="rId6"/>
    <p:sldId id="312" r:id="rId7"/>
    <p:sldId id="313" r:id="rId8"/>
    <p:sldId id="314" r:id="rId9"/>
    <p:sldId id="315" r:id="rId10"/>
    <p:sldId id="316" r:id="rId11"/>
    <p:sldId id="317" r:id="rId12"/>
    <p:sldId id="318" r:id="rId13"/>
    <p:sldId id="319" r:id="rId14"/>
    <p:sldId id="320" r:id="rId15"/>
    <p:sldId id="321" r:id="rId16"/>
    <p:sldId id="322" r:id="rId17"/>
    <p:sldId id="332" r:id="rId18"/>
    <p:sldId id="333" r:id="rId19"/>
    <p:sldId id="308" r:id="rId20"/>
    <p:sldId id="323" r:id="rId21"/>
    <p:sldId id="334" r:id="rId22"/>
    <p:sldId id="335" r:id="rId23"/>
    <p:sldId id="336" r:id="rId24"/>
    <p:sldId id="338" r:id="rId25"/>
    <p:sldId id="340" r:id="rId26"/>
    <p:sldId id="342" r:id="rId27"/>
    <p:sldId id="343" r:id="rId28"/>
    <p:sldId id="345" r:id="rId29"/>
    <p:sldId id="346" r:id="rId30"/>
    <p:sldId id="341" r:id="rId31"/>
    <p:sldId id="348" r:id="rId32"/>
    <p:sldId id="347" r:id="rId33"/>
    <p:sldId id="349" r:id="rId34"/>
    <p:sldId id="339" r:id="rId35"/>
    <p:sldId id="337" r:id="rId36"/>
    <p:sldId id="350" r:id="rId37"/>
    <p:sldId id="309" r:id="rId38"/>
    <p:sldId id="328" r:id="rId39"/>
    <p:sldId id="329" r:id="rId40"/>
    <p:sldId id="330" r:id="rId41"/>
    <p:sldId id="331" r:id="rId42"/>
    <p:sldId id="299"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68" autoAdjust="0"/>
  </p:normalViewPr>
  <p:slideViewPr>
    <p:cSldViewPr>
      <p:cViewPr>
        <p:scale>
          <a:sx n="63" d="100"/>
          <a:sy n="63" d="100"/>
        </p:scale>
        <p:origin x="1380" y="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39C21E-E755-49BC-BD01-951A1955DE0A}" type="datetimeFigureOut">
              <a:rPr lang="en-US"/>
              <a:pPr/>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507654-C941-4463-9742-4500FEAA44AE}" type="slidenum">
              <a:rPr lang="en-US"/>
              <a:pPr/>
              <a:t>‹#›</a:t>
            </a:fld>
            <a:endParaRPr lang="en-US"/>
          </a:p>
        </p:txBody>
      </p:sp>
    </p:spTree>
    <p:extLst>
      <p:ext uri="{BB962C8B-B14F-4D97-AF65-F5344CB8AC3E}">
        <p14:creationId xmlns:p14="http://schemas.microsoft.com/office/powerpoint/2010/main" val="3168675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u="none" strike="noStrike" kern="1200" baseline="0" dirty="0">
                <a:solidFill>
                  <a:schemeClr val="tx1"/>
                </a:solidFill>
                <a:latin typeface="+mn-lt"/>
                <a:ea typeface="+mn-ea"/>
                <a:cs typeface="+mn-cs"/>
              </a:rPr>
              <a:t>Guidance to the Teacher</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You are advised to use the Ms Access or any other database management system that uses a GUI. No knowledge of </a:t>
            </a:r>
            <a:r>
              <a:rPr lang="en-GB" sz="1200" b="0" i="0" u="none" strike="noStrike" kern="1200" baseline="0" dirty="0" err="1">
                <a:solidFill>
                  <a:schemeClr val="tx1"/>
                </a:solidFill>
                <a:latin typeface="+mn-lt"/>
                <a:ea typeface="+mn-ea"/>
                <a:cs typeface="+mn-cs"/>
              </a:rPr>
              <a:t>sql</a:t>
            </a:r>
            <a:r>
              <a:rPr lang="en-GB" sz="1200" b="0" i="0" u="none" strike="noStrike" kern="1200" baseline="0" dirty="0">
                <a:solidFill>
                  <a:schemeClr val="tx1"/>
                </a:solidFill>
                <a:latin typeface="+mn-lt"/>
                <a:ea typeface="+mn-ea"/>
                <a:cs typeface="+mn-cs"/>
              </a:rPr>
              <a:t> commands is expected.</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Using demonstration, guide the learners to take note of the procedures of creating and saving a relational database.</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Group the learners or give them individual activities to enable them develop hands-on skills to create databases with appropriate relations, identify features of database development software and their uses.</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Demonstrate to the learners the process of adding fields, field names, and specifying data types for a database.</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Assess the learners’ correct use of database terms, create and query databases to form reports.</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Where possible, prepare a project activity for learners to keep adding on to their skills as they progress with the topic.</a:t>
            </a:r>
          </a:p>
          <a:p>
            <a:r>
              <a:rPr lang="en-GB" sz="1200" b="1" i="0" u="none" strike="noStrike" kern="1200" baseline="0" dirty="0">
                <a:solidFill>
                  <a:schemeClr val="tx1"/>
                </a:solidFill>
                <a:latin typeface="+mn-lt"/>
                <a:ea typeface="+mn-ea"/>
                <a:cs typeface="+mn-cs"/>
              </a:rPr>
              <a:t>Suggested Competences for Assessment</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Assess the learners’ ability to create and query the database using a low end database management system.</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a:t>
            </a:fld>
            <a:endParaRPr lang="en-US"/>
          </a:p>
        </p:txBody>
      </p:sp>
    </p:spTree>
    <p:extLst>
      <p:ext uri="{BB962C8B-B14F-4D97-AF65-F5344CB8AC3E}">
        <p14:creationId xmlns:p14="http://schemas.microsoft.com/office/powerpoint/2010/main" val="3716464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37</a:t>
            </a:fld>
            <a:endParaRPr lang="en-US"/>
          </a:p>
        </p:txBody>
      </p:sp>
    </p:spTree>
    <p:extLst>
      <p:ext uri="{BB962C8B-B14F-4D97-AF65-F5344CB8AC3E}">
        <p14:creationId xmlns:p14="http://schemas.microsoft.com/office/powerpoint/2010/main" val="69221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42</a:t>
            </a:fld>
            <a:endParaRPr lang="en-US"/>
          </a:p>
        </p:txBody>
      </p:sp>
    </p:spTree>
    <p:extLst>
      <p:ext uri="{BB962C8B-B14F-4D97-AF65-F5344CB8AC3E}">
        <p14:creationId xmlns:p14="http://schemas.microsoft.com/office/powerpoint/2010/main" val="27412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a:t>
            </a:fld>
            <a:endParaRPr lang="en-US"/>
          </a:p>
        </p:txBody>
      </p:sp>
    </p:spTree>
    <p:extLst>
      <p:ext uri="{BB962C8B-B14F-4D97-AF65-F5344CB8AC3E}">
        <p14:creationId xmlns:p14="http://schemas.microsoft.com/office/powerpoint/2010/main" val="2267366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a:t>
            </a:fld>
            <a:endParaRPr lang="en-US"/>
          </a:p>
        </p:txBody>
      </p:sp>
    </p:spTree>
    <p:extLst>
      <p:ext uri="{BB962C8B-B14F-4D97-AF65-F5344CB8AC3E}">
        <p14:creationId xmlns:p14="http://schemas.microsoft.com/office/powerpoint/2010/main" val="53940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a:t>
            </a:fld>
            <a:endParaRPr lang="en-US"/>
          </a:p>
        </p:txBody>
      </p:sp>
    </p:spTree>
    <p:extLst>
      <p:ext uri="{BB962C8B-B14F-4D97-AF65-F5344CB8AC3E}">
        <p14:creationId xmlns:p14="http://schemas.microsoft.com/office/powerpoint/2010/main" val="86671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a:t>
            </a:fld>
            <a:endParaRPr lang="en-US"/>
          </a:p>
        </p:txBody>
      </p:sp>
    </p:spTree>
    <p:extLst>
      <p:ext uri="{BB962C8B-B14F-4D97-AF65-F5344CB8AC3E}">
        <p14:creationId xmlns:p14="http://schemas.microsoft.com/office/powerpoint/2010/main" val="225546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10</a:t>
            </a:fld>
            <a:endParaRPr lang="en-US"/>
          </a:p>
        </p:txBody>
      </p:sp>
    </p:spTree>
    <p:extLst>
      <p:ext uri="{BB962C8B-B14F-4D97-AF65-F5344CB8AC3E}">
        <p14:creationId xmlns:p14="http://schemas.microsoft.com/office/powerpoint/2010/main" val="166480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11</a:t>
            </a:fld>
            <a:endParaRPr lang="en-US"/>
          </a:p>
        </p:txBody>
      </p:sp>
    </p:spTree>
    <p:extLst>
      <p:ext uri="{BB962C8B-B14F-4D97-AF65-F5344CB8AC3E}">
        <p14:creationId xmlns:p14="http://schemas.microsoft.com/office/powerpoint/2010/main" val="66290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12</a:t>
            </a:fld>
            <a:endParaRPr lang="en-US"/>
          </a:p>
        </p:txBody>
      </p:sp>
    </p:spTree>
    <p:extLst>
      <p:ext uri="{BB962C8B-B14F-4D97-AF65-F5344CB8AC3E}">
        <p14:creationId xmlns:p14="http://schemas.microsoft.com/office/powerpoint/2010/main" val="3992948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19</a:t>
            </a:fld>
            <a:endParaRPr lang="en-US"/>
          </a:p>
        </p:txBody>
      </p:sp>
    </p:spTree>
    <p:extLst>
      <p:ext uri="{BB962C8B-B14F-4D97-AF65-F5344CB8AC3E}">
        <p14:creationId xmlns:p14="http://schemas.microsoft.com/office/powerpoint/2010/main" val="1626724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1043608" y="1066800"/>
            <a:ext cx="5328592" cy="1858144"/>
          </a:xfrm>
          <a:ln>
            <a:noFill/>
          </a:ln>
        </p:spPr>
        <p:txBody>
          <a:bodyPr/>
          <a:lstStyle/>
          <a:p>
            <a:pPr algn="r" eaLnBrk="1" hangingPunct="1"/>
            <a:r>
              <a:rPr lang="en-US" b="1" i="1"/>
              <a:t>Click to edit Master title style</a:t>
            </a:r>
            <a:endParaRPr lang="en-US" b="1" i="1" dirty="0"/>
          </a:p>
        </p:txBody>
      </p:sp>
      <p:sp>
        <p:nvSpPr>
          <p:cNvPr id="5" name="Subtitle 2"/>
          <p:cNvSpPr>
            <a:spLocks noGrp="1"/>
          </p:cNvSpPr>
          <p:nvPr>
            <p:ph type="subTitle" idx="1"/>
          </p:nvPr>
        </p:nvSpPr>
        <p:spPr>
          <a:xfrm>
            <a:off x="1043608" y="2924944"/>
            <a:ext cx="7342584" cy="3628256"/>
          </a:xfrm>
          <a:ln>
            <a:noFill/>
          </a:ln>
        </p:spPr>
        <p:txBody>
          <a:bodyPr/>
          <a:lstStyle>
            <a:lvl1pPr marL="0" indent="0" algn="ctr">
              <a:buNone/>
              <a:defRPr/>
            </a:lvl1pPr>
          </a:lstStyle>
          <a:p>
            <a:r>
              <a:rPr lang="en-US" sz="3200" b="1"/>
              <a:t>Click to edit Master subtitle style</a:t>
            </a:r>
            <a:endParaRPr lang="en-US" b="1" dirty="0">
              <a:latin typeface="Tw Cen MT Condensed" panose="020B0606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017" y="1196752"/>
            <a:ext cx="1544375" cy="1656184"/>
          </a:xfrm>
          <a:prstGeom prst="rect">
            <a:avLst/>
          </a:prstGeom>
        </p:spPr>
      </p:pic>
    </p:spTree>
    <p:extLst>
      <p:ext uri="{BB962C8B-B14F-4D97-AF65-F5344CB8AC3E}">
        <p14:creationId xmlns:p14="http://schemas.microsoft.com/office/powerpoint/2010/main" val="424927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00108"/>
          </a:xfrm>
        </p:spPr>
        <p:txBody>
          <a:bodyPr/>
          <a:lstStyle/>
          <a:p>
            <a:r>
              <a:rPr lang="en-US"/>
              <a:t>Click to edit Master title style</a:t>
            </a:r>
            <a:endParaRPr lang="en-GB" dirty="0"/>
          </a:p>
        </p:txBody>
      </p:sp>
      <p:sp>
        <p:nvSpPr>
          <p:cNvPr id="3" name="Content Placeholder 2"/>
          <p:cNvSpPr>
            <a:spLocks noGrp="1"/>
          </p:cNvSpPr>
          <p:nvPr>
            <p:ph sz="half" idx="1"/>
          </p:nvPr>
        </p:nvSpPr>
        <p:spPr>
          <a:xfrm>
            <a:off x="0" y="1071546"/>
            <a:ext cx="4572000"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3438" y="1071546"/>
            <a:ext cx="4500562"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8096940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605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1_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8244408" cy="990600"/>
          </a:xfrm>
        </p:spPr>
        <p:txBody>
          <a:bodyPr/>
          <a:lstStyle/>
          <a:p>
            <a:r>
              <a:rPr lang="en-US"/>
              <a:t>Click to edit Master title style</a:t>
            </a:r>
            <a:endParaRPr lang="en-GB" dirty="0"/>
          </a:p>
        </p:txBody>
      </p:sp>
      <p:sp>
        <p:nvSpPr>
          <p:cNvPr id="3" name="Text Placeholder 2"/>
          <p:cNvSpPr>
            <a:spLocks noGrp="1"/>
          </p:cNvSpPr>
          <p:nvPr>
            <p:ph type="body" sz="half" idx="1"/>
          </p:nvPr>
        </p:nvSpPr>
        <p:spPr>
          <a:xfrm>
            <a:off x="0" y="1143000"/>
            <a:ext cx="4648200" cy="5410200"/>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Online Image Placeholder 3"/>
          <p:cNvSpPr>
            <a:spLocks noGrp="1"/>
          </p:cNvSpPr>
          <p:nvPr>
            <p:ph type="clipArt" sz="half" idx="2"/>
          </p:nvPr>
        </p:nvSpPr>
        <p:spPr>
          <a:xfrm>
            <a:off x="4648200" y="1143000"/>
            <a:ext cx="4419600" cy="5410200"/>
          </a:xfrm>
          <a:ln>
            <a:noFill/>
          </a:ln>
        </p:spPr>
        <p:txBody>
          <a:bodyPr/>
          <a:lstStyle/>
          <a:p>
            <a:r>
              <a:rPr lang="en-US"/>
              <a:t>Click icon to add clip art</a:t>
            </a:r>
            <a:endParaRPr lang="en-GB"/>
          </a:p>
        </p:txBody>
      </p:sp>
    </p:spTree>
    <p:extLst>
      <p:ext uri="{BB962C8B-B14F-4D97-AF65-F5344CB8AC3E}">
        <p14:creationId xmlns:p14="http://schemas.microsoft.com/office/powerpoint/2010/main" val="47934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76199"/>
            <a:ext cx="8244408" cy="1066800"/>
          </a:xfrm>
        </p:spPr>
        <p:txBody>
          <a:bodyPr/>
          <a:lstStyle/>
          <a:p>
            <a:r>
              <a:rPr lang="en-US"/>
              <a:t>Click to edit Master title style</a:t>
            </a:r>
            <a:endParaRPr lang="en-GB" dirty="0"/>
          </a:p>
        </p:txBody>
      </p:sp>
      <p:sp>
        <p:nvSpPr>
          <p:cNvPr id="3" name="Text Placeholder 2"/>
          <p:cNvSpPr>
            <a:spLocks noGrp="1"/>
          </p:cNvSpPr>
          <p:nvPr>
            <p:ph type="body" idx="1"/>
          </p:nvPr>
        </p:nvSpPr>
        <p:spPr>
          <a:xfrm>
            <a:off x="0" y="990599"/>
            <a:ext cx="4359966" cy="738429"/>
          </a:xfrm>
          <a:ln>
            <a:noFill/>
          </a:ln>
        </p:spPr>
        <p:txBody>
          <a:bodyPr anchor="b"/>
          <a:lstStyle>
            <a:lvl1pPr marL="0" indent="0">
              <a:buNone/>
              <a:defRPr sz="2400" b="1">
                <a:ln>
                  <a:noFill/>
                </a:l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1786145"/>
            <a:ext cx="4419600" cy="4726608"/>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419600" y="990600"/>
            <a:ext cx="4687957" cy="757237"/>
          </a:xfrm>
          <a:ln>
            <a:noFill/>
          </a:ln>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757776"/>
            <a:ext cx="4687957" cy="4754976"/>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a:xfrm>
            <a:off x="8342243" y="6512752"/>
            <a:ext cx="801757" cy="345248"/>
          </a:xfrm>
          <a:prstGeom prst="rect">
            <a:avLst/>
          </a:prstGeom>
        </p:spPr>
        <p:txBody>
          <a:bodyPr/>
          <a:lstStyle>
            <a:lvl1pPr>
              <a:defRPr sz="1800"/>
            </a:lvl1pPr>
          </a:lstStyle>
          <a:p>
            <a:fld id="{522FB9ED-910D-4D82-A250-4545DD7E4817}" type="slidenum">
              <a:rPr lang="en-US" smtClean="0"/>
              <a:pPr/>
              <a:t>‹#›</a:t>
            </a:fld>
            <a:endParaRPr lang="en-US"/>
          </a:p>
        </p:txBody>
      </p:sp>
    </p:spTree>
    <p:extLst>
      <p:ext uri="{BB962C8B-B14F-4D97-AF65-F5344CB8AC3E}">
        <p14:creationId xmlns:p14="http://schemas.microsoft.com/office/powerpoint/2010/main" val="158016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extLst>
              <a:ext uri="{BEBA8EAE-BF5A-486C-A8C5-ECC9F3942E4B}">
                <a14:imgProps xmlns:a14="http://schemas.microsoft.com/office/drawing/2010/main">
                  <a14:imgLayer>
                    <a14:imgEffect>
                      <a14:brightnessContrast bright="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0"/>
            <a:ext cx="7848600"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0" y="1066800"/>
            <a:ext cx="9144000" cy="5519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ChangeArrowheads="1"/>
          </p:cNvSpPr>
          <p:nvPr/>
        </p:nvSpPr>
        <p:spPr bwMode="auto">
          <a:xfrm>
            <a:off x="2747994" y="6586537"/>
            <a:ext cx="6396006" cy="271463"/>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200" b="1" i="1" dirty="0">
                <a:solidFill>
                  <a:srgbClr val="FFFF00"/>
                </a:solidFill>
                <a:effectLst/>
              </a:rPr>
              <a:t> </a:t>
            </a:r>
            <a:r>
              <a:rPr lang="en-US" sz="1200" b="1" i="1" dirty="0">
                <a:solidFill>
                  <a:schemeClr val="bg1"/>
                </a:solidFill>
                <a:effectLst/>
                <a:latin typeface="Book Antiqua" panose="02040602050305030304" pitchFamily="18" charset="0"/>
              </a:rPr>
              <a:t>UACE SUB-ICT</a:t>
            </a:r>
            <a:r>
              <a:rPr lang="en-US" sz="1200" b="1" i="1" baseline="0" dirty="0">
                <a:solidFill>
                  <a:schemeClr val="bg1"/>
                </a:solidFill>
                <a:effectLst/>
                <a:latin typeface="Book Antiqua" panose="02040602050305030304" pitchFamily="18" charset="0"/>
              </a:rPr>
              <a:t> </a:t>
            </a:r>
            <a:r>
              <a:rPr lang="en-GB" sz="1200" b="1" i="1" dirty="0">
                <a:solidFill>
                  <a:srgbClr val="FFFF00"/>
                </a:solidFill>
                <a:effectLst/>
              </a:rPr>
              <a:t>14: Databases</a:t>
            </a:r>
          </a:p>
        </p:txBody>
      </p:sp>
      <p:sp>
        <p:nvSpPr>
          <p:cNvPr id="4" name="Rectangle 3"/>
          <p:cNvSpPr/>
          <p:nvPr/>
        </p:nvSpPr>
        <p:spPr>
          <a:xfrm>
            <a:off x="7770873" y="6537601"/>
            <a:ext cx="1402948" cy="369332"/>
          </a:xfrm>
          <a:prstGeom prst="rect">
            <a:avLst/>
          </a:prstGeom>
        </p:spPr>
        <p:txBody>
          <a:bodyPr wrap="none">
            <a:spAutoFit/>
          </a:bodyPr>
          <a:lstStyle/>
          <a:p>
            <a:pPr algn="r"/>
            <a:r>
              <a:rPr lang="en-US" b="1" dirty="0">
                <a:solidFill>
                  <a:schemeClr val="bg1"/>
                </a:solidFill>
              </a:rPr>
              <a:t>Slide </a:t>
            </a:r>
            <a:fld id="{7E23E9C8-2E5D-4F4F-BD82-724F2546A123}" type="slidenum">
              <a:rPr lang="en-US" b="1" smtClean="0">
                <a:solidFill>
                  <a:schemeClr val="bg1"/>
                </a:solidFill>
              </a:rPr>
              <a:pPr algn="r"/>
              <a:t>‹#›</a:t>
            </a:fld>
            <a:r>
              <a:rPr lang="en-US" b="1" dirty="0">
                <a:solidFill>
                  <a:schemeClr val="bg1"/>
                </a:solidFill>
              </a:rPr>
              <a:t>/38</a:t>
            </a:r>
          </a:p>
        </p:txBody>
      </p:sp>
    </p:spTree>
    <p:extLst>
      <p:ext uri="{BB962C8B-B14F-4D97-AF65-F5344CB8AC3E}">
        <p14:creationId xmlns:p14="http://schemas.microsoft.com/office/powerpoint/2010/main" val="21863312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1"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k:@MSITStore:C:\Program%20Files\Microsoft%20Office\Office10\1033\acmain10.chm::/html/acproIndexed_EU.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286116" y="1066800"/>
            <a:ext cx="3086084" cy="1858144"/>
          </a:xfrm>
        </p:spPr>
        <p:txBody>
          <a:bodyPr/>
          <a:lstStyle/>
          <a:p>
            <a:pPr algn="r" eaLnBrk="1" hangingPunct="1"/>
            <a:r>
              <a:rPr lang="en-US" b="1" i="1" dirty="0"/>
              <a:t>Subsidiary ICT for Uganda</a:t>
            </a:r>
          </a:p>
        </p:txBody>
      </p:sp>
      <p:sp>
        <p:nvSpPr>
          <p:cNvPr id="3075" name="Subtitle 2"/>
          <p:cNvSpPr>
            <a:spLocks noGrp="1"/>
          </p:cNvSpPr>
          <p:nvPr>
            <p:ph type="subTitle" idx="1"/>
          </p:nvPr>
        </p:nvSpPr>
        <p:spPr>
          <a:xfrm>
            <a:off x="1043608" y="3643314"/>
            <a:ext cx="7342584" cy="2909886"/>
          </a:xfrm>
        </p:spPr>
        <p:txBody>
          <a:bodyPr/>
          <a:lstStyle/>
          <a:p>
            <a:r>
              <a:rPr lang="en-GB" sz="3200" b="1" dirty="0"/>
              <a:t>Curriculum Topic </a:t>
            </a:r>
            <a:r>
              <a:rPr lang="en-GB" b="1" dirty="0"/>
              <a:t>14 </a:t>
            </a:r>
            <a:r>
              <a:rPr lang="en-GB" sz="3200" b="1" dirty="0"/>
              <a:t>out of 15: </a:t>
            </a:r>
            <a:br>
              <a:rPr lang="en-GB" sz="3200" b="1" dirty="0"/>
            </a:br>
            <a:r>
              <a:rPr lang="en-GB" sz="3600" b="1" dirty="0">
                <a:solidFill>
                  <a:srgbClr val="C00000"/>
                </a:solidFill>
              </a:rPr>
              <a:t> </a:t>
            </a:r>
            <a:r>
              <a:rPr lang="en-GB" sz="4000" b="1" dirty="0">
                <a:solidFill>
                  <a:srgbClr val="C00000"/>
                </a:solidFill>
              </a:rPr>
              <a:t> </a:t>
            </a:r>
            <a:r>
              <a:rPr lang="en-GB" sz="4400" b="1" dirty="0">
                <a:solidFill>
                  <a:srgbClr val="C00000"/>
                </a:solidFill>
              </a:rPr>
              <a:t>DATABASES</a:t>
            </a:r>
            <a:endParaRPr lang="en-GB" sz="4000" b="1" dirty="0">
              <a:solidFill>
                <a:srgbClr val="C00000"/>
              </a:solidFill>
            </a:endParaRPr>
          </a:p>
          <a:p>
            <a:r>
              <a:rPr lang="en-GB" sz="2000" b="1" i="1" dirty="0"/>
              <a:t>Recommended Coverage Duration: 32 periods (5 </a:t>
            </a:r>
            <a:r>
              <a:rPr lang="en-GB" sz="2000" b="1" i="1" baseline="30000" dirty="0"/>
              <a:t>1</a:t>
            </a:r>
            <a:r>
              <a:rPr lang="en-GB" sz="2000" b="1" i="1" dirty="0"/>
              <a:t>/</a:t>
            </a:r>
            <a:r>
              <a:rPr lang="en-GB" sz="2000" b="1" i="1" baseline="-25000" dirty="0"/>
              <a:t>3</a:t>
            </a:r>
            <a:r>
              <a:rPr lang="en-GB" sz="2000" b="1" i="1" dirty="0"/>
              <a:t> weeks)</a:t>
            </a:r>
          </a:p>
          <a:p>
            <a:r>
              <a:rPr lang="en-GB" sz="1600" b="1" i="1" dirty="0"/>
              <a:t>Senior Six Term II</a:t>
            </a:r>
            <a:br>
              <a:rPr lang="en-GB" sz="1600" b="1" i="1" dirty="0"/>
            </a:br>
            <a:endParaRPr lang="en-GB" sz="1800" b="1" i="1" dirty="0"/>
          </a:p>
        </p:txBody>
      </p:sp>
    </p:spTree>
    <p:extLst>
      <p:ext uri="{BB962C8B-B14F-4D97-AF65-F5344CB8AC3E}">
        <p14:creationId xmlns:p14="http://schemas.microsoft.com/office/powerpoint/2010/main" val="83373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14.1.1 Meaning of a database </a:t>
            </a:r>
            <a:endParaRPr lang="en-US" dirty="0"/>
          </a:p>
        </p:txBody>
      </p:sp>
      <p:sp>
        <p:nvSpPr>
          <p:cNvPr id="3" name="Content Placeholder 2"/>
          <p:cNvSpPr>
            <a:spLocks noGrp="1"/>
          </p:cNvSpPr>
          <p:nvPr>
            <p:ph idx="1"/>
          </p:nvPr>
        </p:nvSpPr>
        <p:spPr>
          <a:xfrm>
            <a:off x="0" y="980728"/>
            <a:ext cx="9144000" cy="5519736"/>
          </a:xfrm>
        </p:spPr>
        <p:txBody>
          <a:bodyPr/>
          <a:lstStyle/>
          <a:p>
            <a:pPr marL="0" indent="0">
              <a:buNone/>
            </a:pPr>
            <a:r>
              <a:rPr lang="en-US" sz="2800" b="1" dirty="0"/>
              <a:t>Disadvantages of relying on electronic databases as compared to manual databases. </a:t>
            </a:r>
          </a:p>
          <a:p>
            <a:pPr lvl="0"/>
            <a:r>
              <a:rPr lang="en-GB" sz="2700" b="1" dirty="0"/>
              <a:t>Complexity</a:t>
            </a:r>
            <a:r>
              <a:rPr lang="en-GB" sz="2700" dirty="0"/>
              <a:t>: The provision of the functionality we expect of a good database makes it complex to set up. Database designers, database administrators, and end-users must understand this functionality to take full advantage of it. Failure to understand the system can lead to bad design decisions, which can have serious consequences for an </a:t>
            </a:r>
            <a:r>
              <a:rPr lang="en-GB" sz="2700"/>
              <a:t>organization.</a:t>
            </a:r>
            <a:endParaRPr lang="en-US" sz="2700" dirty="0"/>
          </a:p>
        </p:txBody>
      </p:sp>
    </p:spTree>
    <p:extLst>
      <p:ext uri="{BB962C8B-B14F-4D97-AF65-F5344CB8AC3E}">
        <p14:creationId xmlns:p14="http://schemas.microsoft.com/office/powerpoint/2010/main" val="212534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14.1.1 Meaning of a database </a:t>
            </a:r>
            <a:endParaRPr lang="en-US" dirty="0"/>
          </a:p>
        </p:txBody>
      </p:sp>
      <p:sp>
        <p:nvSpPr>
          <p:cNvPr id="3" name="Content Placeholder 2"/>
          <p:cNvSpPr>
            <a:spLocks noGrp="1"/>
          </p:cNvSpPr>
          <p:nvPr>
            <p:ph idx="1"/>
          </p:nvPr>
        </p:nvSpPr>
        <p:spPr>
          <a:xfrm>
            <a:off x="0" y="980728"/>
            <a:ext cx="9144000" cy="5519736"/>
          </a:xfrm>
        </p:spPr>
        <p:txBody>
          <a:bodyPr/>
          <a:lstStyle/>
          <a:p>
            <a:pPr marL="0" indent="0">
              <a:buNone/>
            </a:pPr>
            <a:r>
              <a:rPr lang="en-US" sz="2800" b="1" dirty="0"/>
              <a:t>Disadvantages of relying on electronic databases as compared to manual databases. </a:t>
            </a:r>
          </a:p>
          <a:p>
            <a:pPr lvl="0"/>
            <a:r>
              <a:rPr lang="en-GB" sz="2800" b="1" dirty="0"/>
              <a:t>Cost of setting up a database: </a:t>
            </a:r>
            <a:r>
              <a:rPr lang="en-GB" sz="2800" dirty="0"/>
              <a:t>The cost of setting up an electronic database varies significantly, depending on the hardware, software and functionality required. </a:t>
            </a:r>
            <a:endParaRPr lang="en-US" dirty="0"/>
          </a:p>
          <a:p>
            <a:pPr lvl="0"/>
            <a:r>
              <a:rPr lang="en-GB" sz="2800" b="1" dirty="0"/>
              <a:t>The need for conversion &amp; difficult transition: </a:t>
            </a:r>
            <a:r>
              <a:rPr lang="en-GB" sz="2800" dirty="0"/>
              <a:t>This includes the cost of converting existing applications to run on the new DBMS and hardware plus the cost of training staff to use these new systems, and possibly the employment of specialist staff to help with the conversion and running of the system.</a:t>
            </a:r>
            <a:endParaRPr lang="en-US" dirty="0"/>
          </a:p>
        </p:txBody>
      </p:sp>
    </p:spTree>
    <p:extLst>
      <p:ext uri="{BB962C8B-B14F-4D97-AF65-F5344CB8AC3E}">
        <p14:creationId xmlns:p14="http://schemas.microsoft.com/office/powerpoint/2010/main" val="337674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14.1.1 Meaning of a database </a:t>
            </a:r>
            <a:endParaRPr lang="en-US" dirty="0"/>
          </a:p>
        </p:txBody>
      </p:sp>
      <p:sp>
        <p:nvSpPr>
          <p:cNvPr id="3" name="Content Placeholder 2"/>
          <p:cNvSpPr>
            <a:spLocks noGrp="1"/>
          </p:cNvSpPr>
          <p:nvPr>
            <p:ph idx="1"/>
          </p:nvPr>
        </p:nvSpPr>
        <p:spPr>
          <a:xfrm>
            <a:off x="0" y="980728"/>
            <a:ext cx="9144000" cy="5519736"/>
          </a:xfrm>
        </p:spPr>
        <p:txBody>
          <a:bodyPr/>
          <a:lstStyle/>
          <a:p>
            <a:pPr marL="0" indent="0">
              <a:buNone/>
            </a:pPr>
            <a:r>
              <a:rPr lang="en-US" sz="2800" b="1" dirty="0"/>
              <a:t>Disadvantages of relying on electronic databases as compared to manual databases. </a:t>
            </a:r>
          </a:p>
          <a:p>
            <a:pPr lvl="0"/>
            <a:r>
              <a:rPr lang="en-GB" sz="2800" b="1" dirty="0"/>
              <a:t>Performance: </a:t>
            </a:r>
            <a:r>
              <a:rPr lang="en-GB" sz="2800" dirty="0"/>
              <a:t>Typically, a file-based system is written for a specific application, such as invoicing. As a result, performance is generally very good. However, the DBMS is written to be more general, to cater for many applications rather than just one. The effect is that some applications may not run as fast as they used to.</a:t>
            </a:r>
            <a:endParaRPr lang="en-US" dirty="0"/>
          </a:p>
          <a:p>
            <a:r>
              <a:rPr lang="en-GB" sz="2800" b="1" dirty="0"/>
              <a:t>Higher impact of a failure: </a:t>
            </a:r>
            <a:r>
              <a:rPr lang="en-GB" sz="2800" dirty="0"/>
              <a:t>The centralization of resources increases the vulnerability of the system. Since all users and applications rely on the availability of the DBMS, the failure of certain components can bring all operations to a halt.</a:t>
            </a:r>
            <a:endParaRPr lang="en-US" sz="2800" dirty="0"/>
          </a:p>
          <a:p>
            <a:pPr marL="914400" lvl="1" indent="-457200">
              <a:buFont typeface="+mj-lt"/>
              <a:buAutoNum type="arabicPeriod"/>
            </a:pPr>
            <a:endParaRPr lang="en-US" dirty="0"/>
          </a:p>
        </p:txBody>
      </p:sp>
    </p:spTree>
    <p:extLst>
      <p:ext uri="{BB962C8B-B14F-4D97-AF65-F5344CB8AC3E}">
        <p14:creationId xmlns:p14="http://schemas.microsoft.com/office/powerpoint/2010/main" val="61271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14.1.2 Examples of Database Management Systems </a:t>
            </a:r>
            <a:endParaRPr lang="en-US" sz="3600" dirty="0"/>
          </a:p>
        </p:txBody>
      </p:sp>
      <p:sp>
        <p:nvSpPr>
          <p:cNvPr id="3" name="Content Placeholder 2"/>
          <p:cNvSpPr>
            <a:spLocks noGrp="1"/>
          </p:cNvSpPr>
          <p:nvPr>
            <p:ph idx="1"/>
          </p:nvPr>
        </p:nvSpPr>
        <p:spPr/>
        <p:txBody>
          <a:bodyPr/>
          <a:lstStyle/>
          <a:p>
            <a:pPr>
              <a:lnSpc>
                <a:spcPct val="80000"/>
              </a:lnSpc>
            </a:pPr>
            <a:r>
              <a:rPr lang="en-US" b="1" dirty="0">
                <a:solidFill>
                  <a:schemeClr val="hlink"/>
                </a:solidFill>
              </a:rPr>
              <a:t>A Database Management System (DBMS) is a software program used to create and manage a database</a:t>
            </a:r>
            <a:r>
              <a:rPr lang="en-US" dirty="0">
                <a:solidFill>
                  <a:schemeClr val="hlink"/>
                </a:solidFill>
              </a:rPr>
              <a:t>.</a:t>
            </a:r>
            <a:r>
              <a:rPr lang="en-US" dirty="0"/>
              <a:t>  </a:t>
            </a:r>
          </a:p>
          <a:p>
            <a:pPr>
              <a:lnSpc>
                <a:spcPct val="80000"/>
              </a:lnSpc>
            </a:pPr>
            <a:r>
              <a:rPr lang="en-US" dirty="0"/>
              <a:t>It provides users with tools used  to add, delete, access, modify, and analyze data stored in one location. </a:t>
            </a:r>
          </a:p>
          <a:p>
            <a:r>
              <a:rPr lang="en-US" dirty="0"/>
              <a:t>Examples of DBMS  software include: Microsoft Office Access, dBase, SQL Server, Oracle, MySQL, Informix, DB2,</a:t>
            </a:r>
            <a:r>
              <a:rPr lang="en-GB" i="1" dirty="0"/>
              <a:t> Paradox, </a:t>
            </a:r>
            <a:r>
              <a:rPr lang="en-GB" i="1" dirty="0" err="1"/>
              <a:t>FoxBase</a:t>
            </a:r>
            <a:r>
              <a:rPr lang="en-GB" i="1" dirty="0"/>
              <a:t>, FileMaker Pro, Lotus Approach, etc.</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5445224"/>
            <a:ext cx="1310332" cy="981484"/>
          </a:xfrm>
          <a:prstGeom prst="rect">
            <a:avLst/>
          </a:prstGeom>
        </p:spPr>
      </p:pic>
      <p:pic>
        <p:nvPicPr>
          <p:cNvPr id="5" name="Picture 4"/>
          <p:cNvPicPr>
            <a:picLocks noChangeAspect="1"/>
          </p:cNvPicPr>
          <p:nvPr/>
        </p:nvPicPr>
        <p:blipFill>
          <a:blip r:embed="rId3"/>
          <a:stretch>
            <a:fillRect/>
          </a:stretch>
        </p:blipFill>
        <p:spPr>
          <a:xfrm>
            <a:off x="4092714" y="5195163"/>
            <a:ext cx="1094163" cy="13866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088" y="5189724"/>
            <a:ext cx="1379028" cy="1379028"/>
          </a:xfrm>
          <a:prstGeom prst="rect">
            <a:avLst/>
          </a:prstGeom>
        </p:spPr>
      </p:pic>
    </p:spTree>
    <p:extLst>
      <p:ext uri="{BB962C8B-B14F-4D97-AF65-F5344CB8AC3E}">
        <p14:creationId xmlns:p14="http://schemas.microsoft.com/office/powerpoint/2010/main" val="154100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14.1.3 Features of Database Management Systems </a:t>
            </a:r>
          </a:p>
        </p:txBody>
      </p:sp>
      <p:sp>
        <p:nvSpPr>
          <p:cNvPr id="3" name="Content Placeholder 2"/>
          <p:cNvSpPr>
            <a:spLocks noGrp="1"/>
          </p:cNvSpPr>
          <p:nvPr>
            <p:ph idx="1"/>
          </p:nvPr>
        </p:nvSpPr>
        <p:spPr/>
        <p:txBody>
          <a:bodyPr/>
          <a:lstStyle/>
          <a:p>
            <a:pPr marL="0" indent="0">
              <a:buNone/>
            </a:pPr>
            <a:r>
              <a:rPr lang="en-US" b="1" dirty="0"/>
              <a:t>DBMS typically have the following features:</a:t>
            </a:r>
          </a:p>
          <a:p>
            <a:r>
              <a:rPr lang="en-US" b="1" dirty="0"/>
              <a:t>Logical Data structures / Objects </a:t>
            </a:r>
            <a:r>
              <a:rPr lang="en-US" dirty="0"/>
              <a:t>– such as tables, forms, queries and reports, used to store and manipulate structured data.</a:t>
            </a:r>
          </a:p>
          <a:p>
            <a:r>
              <a:rPr lang="en-US" b="1" dirty="0"/>
              <a:t>A query language </a:t>
            </a:r>
            <a:r>
              <a:rPr lang="en-US" dirty="0"/>
              <a:t>(such as SQL) used to manipulate or extract data.</a:t>
            </a:r>
          </a:p>
          <a:p>
            <a:r>
              <a:rPr lang="en-US" b="1" dirty="0"/>
              <a:t>Filter Commands- </a:t>
            </a:r>
            <a:r>
              <a:rPr lang="en-US" dirty="0"/>
              <a:t>that display data which satisfy certain conditions.</a:t>
            </a:r>
          </a:p>
          <a:p>
            <a:r>
              <a:rPr lang="en-US" b="1" dirty="0"/>
              <a:t> Data validation commands: </a:t>
            </a:r>
            <a:r>
              <a:rPr lang="en-US" dirty="0"/>
              <a:t>that ensure the integrity of data entered and  stored in the database.</a:t>
            </a:r>
          </a:p>
        </p:txBody>
      </p:sp>
    </p:spTree>
    <p:extLst>
      <p:ext uri="{BB962C8B-B14F-4D97-AF65-F5344CB8AC3E}">
        <p14:creationId xmlns:p14="http://schemas.microsoft.com/office/powerpoint/2010/main" val="176134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14.1.3 Features of Database Management Systems </a:t>
            </a:r>
          </a:p>
        </p:txBody>
      </p:sp>
      <p:sp>
        <p:nvSpPr>
          <p:cNvPr id="3" name="Content Placeholder 2"/>
          <p:cNvSpPr>
            <a:spLocks noGrp="1"/>
          </p:cNvSpPr>
          <p:nvPr>
            <p:ph idx="1"/>
          </p:nvPr>
        </p:nvSpPr>
        <p:spPr/>
        <p:txBody>
          <a:bodyPr/>
          <a:lstStyle/>
          <a:p>
            <a:r>
              <a:rPr lang="en-US" b="1" dirty="0"/>
              <a:t>Relationships/associations</a:t>
            </a:r>
            <a:r>
              <a:rPr lang="en-US" dirty="0"/>
              <a:t> between data objects/ tables.</a:t>
            </a:r>
          </a:p>
          <a:p>
            <a:r>
              <a:rPr lang="en-US" b="1" dirty="0"/>
              <a:t>Sort commands/tools</a:t>
            </a:r>
            <a:r>
              <a:rPr lang="en-US" dirty="0"/>
              <a:t> that  arrange data values in a certain order.</a:t>
            </a:r>
          </a:p>
          <a:p>
            <a:r>
              <a:rPr lang="en-US" b="1" dirty="0"/>
              <a:t>Import/Export commands</a:t>
            </a:r>
            <a:r>
              <a:rPr lang="en-US" dirty="0"/>
              <a:t> to enable sharing of data between the database program and other programs that use similar structured data.</a:t>
            </a:r>
          </a:p>
          <a:p>
            <a:r>
              <a:rPr lang="en-US" b="1" dirty="0"/>
              <a:t>Built-in functions</a:t>
            </a:r>
            <a:r>
              <a:rPr lang="en-US" dirty="0"/>
              <a:t> (similar to those available in spreadsheet applications) that simply calculations.</a:t>
            </a:r>
          </a:p>
          <a:p>
            <a:endParaRPr lang="en-US" dirty="0"/>
          </a:p>
        </p:txBody>
      </p:sp>
    </p:spTree>
    <p:extLst>
      <p:ext uri="{BB962C8B-B14F-4D97-AF65-F5344CB8AC3E}">
        <p14:creationId xmlns:p14="http://schemas.microsoft.com/office/powerpoint/2010/main" val="59074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14.1.3 Features of Database Management Systems</a:t>
            </a:r>
          </a:p>
        </p:txBody>
      </p:sp>
      <p:sp>
        <p:nvSpPr>
          <p:cNvPr id="3" name="Content Placeholder 2"/>
          <p:cNvSpPr>
            <a:spLocks noGrp="1"/>
          </p:cNvSpPr>
          <p:nvPr>
            <p:ph idx="1"/>
          </p:nvPr>
        </p:nvSpPr>
        <p:spPr>
          <a:xfrm>
            <a:off x="0" y="1066800"/>
            <a:ext cx="9144000" cy="5519736"/>
          </a:xfrm>
        </p:spPr>
        <p:txBody>
          <a:bodyPr/>
          <a:lstStyle/>
          <a:p>
            <a:r>
              <a:rPr lang="en-GB" sz="2400" b="1" dirty="0"/>
              <a:t>Microsoft Access user interface elements: </a:t>
            </a:r>
            <a:r>
              <a:rPr lang="en-GB" sz="2400" dirty="0"/>
              <a:t>When you start Microsoft Access, the program interface has a number of elements as labelled below.</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48" y="2276872"/>
            <a:ext cx="6079020" cy="3628132"/>
          </a:xfrm>
          <a:prstGeom prst="rect">
            <a:avLst/>
          </a:prstGeom>
          <a:noFill/>
          <a:ln>
            <a:noFill/>
          </a:ln>
        </p:spPr>
      </p:pic>
      <p:pic>
        <p:nvPicPr>
          <p:cNvPr id="5" name="Picture 4"/>
          <p:cNvPicPr/>
          <p:nvPr/>
        </p:nvPicPr>
        <p:blipFill rotWithShape="1">
          <a:blip r:embed="rId3" cstate="print">
            <a:extLst>
              <a:ext uri="{28A0092B-C50C-407E-A947-70E740481C1C}">
                <a14:useLocalDpi xmlns:a14="http://schemas.microsoft.com/office/drawing/2010/main" val="0"/>
              </a:ext>
            </a:extLst>
          </a:blip>
          <a:srcRect r="43464" b="54417"/>
          <a:stretch/>
        </p:blipFill>
        <p:spPr>
          <a:xfrm>
            <a:off x="5915472" y="2906540"/>
            <a:ext cx="3240360" cy="2559174"/>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t="72367" r="43464"/>
          <a:stretch/>
        </p:blipFill>
        <p:spPr>
          <a:xfrm>
            <a:off x="5915472" y="5117914"/>
            <a:ext cx="3240360" cy="1551446"/>
          </a:xfrm>
          <a:prstGeom prst="rect">
            <a:avLst/>
          </a:prstGeom>
        </p:spPr>
      </p:pic>
      <p:sp>
        <p:nvSpPr>
          <p:cNvPr id="7" name="TextBox 6"/>
          <p:cNvSpPr txBox="1"/>
          <p:nvPr/>
        </p:nvSpPr>
        <p:spPr>
          <a:xfrm>
            <a:off x="6050842" y="2278613"/>
            <a:ext cx="3093158" cy="646331"/>
          </a:xfrm>
          <a:prstGeom prst="rect">
            <a:avLst/>
          </a:prstGeom>
          <a:noFill/>
        </p:spPr>
        <p:txBody>
          <a:bodyPr wrap="square" rtlCol="0">
            <a:spAutoFit/>
          </a:bodyPr>
          <a:lstStyle/>
          <a:p>
            <a:r>
              <a:rPr lang="en-US" b="1" dirty="0"/>
              <a:t>Access 2013 Access interface</a:t>
            </a:r>
          </a:p>
        </p:txBody>
      </p:sp>
    </p:spTree>
    <p:extLst>
      <p:ext uri="{BB962C8B-B14F-4D97-AF65-F5344CB8AC3E}">
        <p14:creationId xmlns:p14="http://schemas.microsoft.com/office/powerpoint/2010/main" val="207966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14.1.4 Creating and saving a database</a:t>
            </a:r>
          </a:p>
        </p:txBody>
      </p:sp>
      <p:sp>
        <p:nvSpPr>
          <p:cNvPr id="3" name="Content Placeholder 2"/>
          <p:cNvSpPr>
            <a:spLocks noGrp="1"/>
          </p:cNvSpPr>
          <p:nvPr>
            <p:ph idx="1"/>
          </p:nvPr>
        </p:nvSpPr>
        <p:spPr>
          <a:xfrm>
            <a:off x="0" y="980728"/>
            <a:ext cx="9144000" cy="5616624"/>
          </a:xfrm>
        </p:spPr>
        <p:txBody>
          <a:bodyPr/>
          <a:lstStyle/>
          <a:p>
            <a:pPr>
              <a:lnSpc>
                <a:spcPct val="90000"/>
              </a:lnSpc>
            </a:pPr>
            <a:r>
              <a:rPr lang="en-GB" sz="2800" dirty="0"/>
              <a:t>To open Microsoft Access, Open the </a:t>
            </a:r>
            <a:r>
              <a:rPr lang="en-GB" sz="2800" b="1" dirty="0"/>
              <a:t>Start</a:t>
            </a:r>
            <a:r>
              <a:rPr lang="en-GB" sz="2800" dirty="0"/>
              <a:t> menu and select </a:t>
            </a:r>
            <a:r>
              <a:rPr lang="en-GB" sz="2800" b="1" dirty="0"/>
              <a:t>Programs/ All Programs</a:t>
            </a:r>
            <a:r>
              <a:rPr lang="en-GB" sz="2800" dirty="0"/>
              <a:t>, </a:t>
            </a:r>
            <a:r>
              <a:rPr lang="en-GB" sz="2800" b="1" dirty="0"/>
              <a:t>Microsoft Office </a:t>
            </a:r>
            <a:r>
              <a:rPr lang="en-GB" sz="2800" dirty="0"/>
              <a:t>and </a:t>
            </a:r>
            <a:r>
              <a:rPr lang="en-GB" sz="2800" b="1" dirty="0"/>
              <a:t>Microsoft Access</a:t>
            </a:r>
            <a:r>
              <a:rPr lang="en-GB" sz="2800" dirty="0"/>
              <a:t>). Alternatively, you can use a Desktop shortcut if it exits.</a:t>
            </a:r>
          </a:p>
          <a:p>
            <a:pPr>
              <a:lnSpc>
                <a:spcPct val="90000"/>
              </a:lnSpc>
            </a:pPr>
            <a:r>
              <a:rPr lang="en-US" sz="2800" b="1" dirty="0"/>
              <a:t>To Create a Database, </a:t>
            </a:r>
            <a:r>
              <a:rPr lang="en-US" sz="2800" dirty="0"/>
              <a:t>click on </a:t>
            </a:r>
            <a:r>
              <a:rPr lang="en-US" sz="2800" b="1" dirty="0"/>
              <a:t>Blank desktop database</a:t>
            </a:r>
            <a:r>
              <a:rPr lang="en-US" sz="2800" dirty="0"/>
              <a:t> button shown below. </a:t>
            </a:r>
            <a:endParaRPr lang="en-US" sz="2800" b="1" dirty="0"/>
          </a:p>
          <a:p>
            <a:pPr marL="971550" lvl="1" indent="-514350">
              <a:lnSpc>
                <a:spcPct val="90000"/>
              </a:lnSpc>
              <a:buFont typeface="Calibri" panose="020F0502020204030204" pitchFamily="34" charset="0"/>
              <a:buAutoNum type="arabicPeriod"/>
            </a:pPr>
            <a:endParaRPr lang="en-US" sz="2400" dirty="0"/>
          </a:p>
        </p:txBody>
      </p:sp>
      <p:grpSp>
        <p:nvGrpSpPr>
          <p:cNvPr id="4" name="Group 3"/>
          <p:cNvGrpSpPr/>
          <p:nvPr/>
        </p:nvGrpSpPr>
        <p:grpSpPr>
          <a:xfrm>
            <a:off x="827584" y="3573017"/>
            <a:ext cx="8172401" cy="2899320"/>
            <a:chOff x="0" y="66874"/>
            <a:chExt cx="3560064" cy="1346293"/>
          </a:xfrm>
        </p:grpSpPr>
        <p:pic>
          <p:nvPicPr>
            <p:cNvPr id="5" name="Picture 4"/>
            <p:cNvPicPr/>
            <p:nvPr/>
          </p:nvPicPr>
          <p:blipFill rotWithShape="1">
            <a:blip r:embed="rId2"/>
            <a:srcRect t="3255" b="31211"/>
            <a:stretch/>
          </p:blipFill>
          <p:spPr>
            <a:xfrm>
              <a:off x="0" y="66874"/>
              <a:ext cx="3560064" cy="1346293"/>
            </a:xfrm>
            <a:prstGeom prst="rect">
              <a:avLst/>
            </a:prstGeom>
          </p:spPr>
        </p:pic>
        <p:sp>
          <p:nvSpPr>
            <p:cNvPr id="6" name="Shape 118"/>
            <p:cNvSpPr/>
            <p:nvPr/>
          </p:nvSpPr>
          <p:spPr>
            <a:xfrm>
              <a:off x="1728216" y="347473"/>
              <a:ext cx="374523" cy="885013"/>
            </a:xfrm>
            <a:custGeom>
              <a:avLst/>
              <a:gdLst/>
              <a:ahLst/>
              <a:cxnLst/>
              <a:rect l="0" t="0" r="0" b="0"/>
              <a:pathLst>
                <a:path w="374523" h="885013">
                  <a:moveTo>
                    <a:pt x="374142" y="0"/>
                  </a:moveTo>
                  <a:lnTo>
                    <a:pt x="374523" y="15"/>
                  </a:lnTo>
                  <a:lnTo>
                    <a:pt x="374523" y="25193"/>
                  </a:lnTo>
                  <a:lnTo>
                    <a:pt x="305939" y="33726"/>
                  </a:lnTo>
                  <a:cubicBezTo>
                    <a:pt x="151935" y="70907"/>
                    <a:pt x="48009" y="222945"/>
                    <a:pt x="29718" y="379476"/>
                  </a:cubicBezTo>
                  <a:lnTo>
                    <a:pt x="27432" y="400050"/>
                  </a:lnTo>
                  <a:lnTo>
                    <a:pt x="25908" y="421386"/>
                  </a:lnTo>
                  <a:lnTo>
                    <a:pt x="25146" y="443484"/>
                  </a:lnTo>
                  <a:lnTo>
                    <a:pt x="25908" y="464820"/>
                  </a:lnTo>
                  <a:lnTo>
                    <a:pt x="27432" y="486156"/>
                  </a:lnTo>
                  <a:lnTo>
                    <a:pt x="29718" y="507492"/>
                  </a:lnTo>
                  <a:lnTo>
                    <a:pt x="32766" y="528066"/>
                  </a:lnTo>
                  <a:cubicBezTo>
                    <a:pt x="59703" y="697750"/>
                    <a:pt x="191300" y="861136"/>
                    <a:pt x="374142" y="861060"/>
                  </a:cubicBezTo>
                  <a:lnTo>
                    <a:pt x="374523" y="861060"/>
                  </a:lnTo>
                  <a:lnTo>
                    <a:pt x="374523" y="885013"/>
                  </a:lnTo>
                  <a:lnTo>
                    <a:pt x="320070" y="881798"/>
                  </a:lnTo>
                  <a:cubicBezTo>
                    <a:pt x="152934" y="853019"/>
                    <a:pt x="36779" y="700014"/>
                    <a:pt x="7620" y="532638"/>
                  </a:cubicBezTo>
                  <a:lnTo>
                    <a:pt x="4572" y="510540"/>
                  </a:lnTo>
                  <a:lnTo>
                    <a:pt x="2286" y="488442"/>
                  </a:lnTo>
                  <a:lnTo>
                    <a:pt x="762" y="466344"/>
                  </a:lnTo>
                  <a:lnTo>
                    <a:pt x="0" y="443484"/>
                  </a:lnTo>
                  <a:lnTo>
                    <a:pt x="762" y="421386"/>
                  </a:lnTo>
                  <a:lnTo>
                    <a:pt x="2286" y="398526"/>
                  </a:lnTo>
                  <a:lnTo>
                    <a:pt x="4572" y="376428"/>
                  </a:lnTo>
                  <a:cubicBezTo>
                    <a:pt x="27419" y="191033"/>
                    <a:pt x="158788" y="15392"/>
                    <a:pt x="355092" y="762"/>
                  </a:cubicBezTo>
                  <a:lnTo>
                    <a:pt x="374142" y="0"/>
                  </a:lnTo>
                  <a:close/>
                </a:path>
              </a:pathLst>
            </a:custGeom>
            <a:ln w="0" cap="flat">
              <a:miter lim="127000"/>
            </a:ln>
          </p:spPr>
          <p:style>
            <a:lnRef idx="0">
              <a:srgbClr val="000000"/>
            </a:lnRef>
            <a:fillRef idx="1">
              <a:srgbClr val="FF0000"/>
            </a:fillRef>
            <a:effectRef idx="0">
              <a:scrgbClr r="0" g="0" b="0"/>
            </a:effectRef>
            <a:fontRef idx="none"/>
          </p:style>
          <p:txBody>
            <a:bodyPr/>
            <a:lstStyle/>
            <a:p>
              <a:endParaRPr lang="en-US"/>
            </a:p>
          </p:txBody>
        </p:sp>
        <p:sp>
          <p:nvSpPr>
            <p:cNvPr id="7" name="Shape 119"/>
            <p:cNvSpPr/>
            <p:nvPr/>
          </p:nvSpPr>
          <p:spPr>
            <a:xfrm>
              <a:off x="2102739" y="347487"/>
              <a:ext cx="374523" cy="886191"/>
            </a:xfrm>
            <a:custGeom>
              <a:avLst/>
              <a:gdLst/>
              <a:ahLst/>
              <a:cxnLst/>
              <a:rect l="0" t="0" r="0" b="0"/>
              <a:pathLst>
                <a:path w="374523" h="886191">
                  <a:moveTo>
                    <a:pt x="0" y="0"/>
                  </a:moveTo>
                  <a:lnTo>
                    <a:pt x="19431" y="747"/>
                  </a:lnTo>
                  <a:cubicBezTo>
                    <a:pt x="214452" y="12964"/>
                    <a:pt x="348361" y="192543"/>
                    <a:pt x="370713" y="375651"/>
                  </a:cubicBezTo>
                  <a:lnTo>
                    <a:pt x="372999" y="397749"/>
                  </a:lnTo>
                  <a:lnTo>
                    <a:pt x="374523" y="420609"/>
                  </a:lnTo>
                  <a:lnTo>
                    <a:pt x="374523" y="465567"/>
                  </a:lnTo>
                  <a:cubicBezTo>
                    <a:pt x="367804" y="653349"/>
                    <a:pt x="251637" y="842973"/>
                    <a:pt x="58293" y="881619"/>
                  </a:cubicBezTo>
                  <a:lnTo>
                    <a:pt x="20193" y="886191"/>
                  </a:lnTo>
                  <a:lnTo>
                    <a:pt x="0" y="884999"/>
                  </a:lnTo>
                  <a:lnTo>
                    <a:pt x="0" y="861045"/>
                  </a:lnTo>
                  <a:lnTo>
                    <a:pt x="17907" y="861045"/>
                  </a:lnTo>
                  <a:lnTo>
                    <a:pt x="35433" y="859521"/>
                  </a:lnTo>
                  <a:cubicBezTo>
                    <a:pt x="216090" y="837334"/>
                    <a:pt x="335889" y="658544"/>
                    <a:pt x="347853" y="486903"/>
                  </a:cubicBezTo>
                  <a:lnTo>
                    <a:pt x="349377" y="465567"/>
                  </a:lnTo>
                  <a:lnTo>
                    <a:pt x="349377" y="422133"/>
                  </a:lnTo>
                  <a:lnTo>
                    <a:pt x="347853" y="400797"/>
                  </a:lnTo>
                  <a:cubicBezTo>
                    <a:pt x="334632" y="227010"/>
                    <a:pt x="218884" y="51865"/>
                    <a:pt x="36195" y="27417"/>
                  </a:cubicBezTo>
                  <a:lnTo>
                    <a:pt x="18669" y="25893"/>
                  </a:lnTo>
                  <a:lnTo>
                    <a:pt x="381" y="25131"/>
                  </a:lnTo>
                  <a:lnTo>
                    <a:pt x="0" y="25178"/>
                  </a:lnTo>
                  <a:lnTo>
                    <a:pt x="0" y="0"/>
                  </a:lnTo>
                  <a:close/>
                </a:path>
              </a:pathLst>
            </a:custGeom>
            <a:ln w="0" cap="flat">
              <a:miter lim="127000"/>
            </a:ln>
          </p:spPr>
          <p:style>
            <a:lnRef idx="0">
              <a:srgbClr val="000000"/>
            </a:lnRef>
            <a:fillRef idx="1">
              <a:srgbClr val="FF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93130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14.1.4 Creating and saving a database</a:t>
            </a:r>
          </a:p>
        </p:txBody>
      </p:sp>
      <p:sp>
        <p:nvSpPr>
          <p:cNvPr id="3" name="Content Placeholder 2"/>
          <p:cNvSpPr>
            <a:spLocks noGrp="1"/>
          </p:cNvSpPr>
          <p:nvPr>
            <p:ph idx="1"/>
          </p:nvPr>
        </p:nvSpPr>
        <p:spPr>
          <a:xfrm>
            <a:off x="0" y="980728"/>
            <a:ext cx="4716016" cy="5616624"/>
          </a:xfrm>
        </p:spPr>
        <p:txBody>
          <a:bodyPr/>
          <a:lstStyle/>
          <a:p>
            <a:pPr>
              <a:lnSpc>
                <a:spcPct val="90000"/>
              </a:lnSpc>
            </a:pPr>
            <a:r>
              <a:rPr lang="en-US" sz="2800" dirty="0"/>
              <a:t>Browse to a location on the computer where  you wish to save the database file, and enter the name of the database in the </a:t>
            </a:r>
            <a:r>
              <a:rPr lang="en-US" sz="2800" b="1" dirty="0"/>
              <a:t>File Name</a:t>
            </a:r>
            <a:r>
              <a:rPr lang="en-US" sz="2800" dirty="0"/>
              <a:t> text box. </a:t>
            </a:r>
          </a:p>
          <a:p>
            <a:pPr marL="0" indent="0" algn="ctr">
              <a:lnSpc>
                <a:spcPct val="90000"/>
              </a:lnSpc>
              <a:buNone/>
            </a:pPr>
            <a:r>
              <a:rPr lang="en-US" sz="2400" i="1" dirty="0"/>
              <a:t> NB: The file extensions for a Microsoft Access Database is .</a:t>
            </a:r>
            <a:r>
              <a:rPr lang="en-US" sz="2400" i="1" dirty="0" err="1"/>
              <a:t>accdb</a:t>
            </a:r>
            <a:r>
              <a:rPr lang="en-US" sz="2400" i="1" dirty="0"/>
              <a:t> (for 2007 and above) or .</a:t>
            </a:r>
            <a:r>
              <a:rPr lang="en-US" sz="2400" i="1" dirty="0" err="1"/>
              <a:t>mdb</a:t>
            </a:r>
            <a:r>
              <a:rPr lang="en-US" sz="2400" i="1" dirty="0"/>
              <a:t> for Access 2003 format.</a:t>
            </a:r>
          </a:p>
          <a:p>
            <a:pPr>
              <a:lnSpc>
                <a:spcPct val="90000"/>
              </a:lnSpc>
            </a:pPr>
            <a:r>
              <a:rPr lang="en-US" sz="2800" dirty="0"/>
              <a:t>Click on the </a:t>
            </a:r>
            <a:r>
              <a:rPr lang="en-US" sz="2800" b="1" dirty="0"/>
              <a:t>Create</a:t>
            </a:r>
            <a:r>
              <a:rPr lang="en-US" sz="2800" dirty="0"/>
              <a:t> button. </a:t>
            </a:r>
            <a:r>
              <a:rPr lang="en-US" sz="2700" dirty="0"/>
              <a:t>You will be taken to your new database ready for you to start creating tables, forms and other objects. </a:t>
            </a:r>
            <a:endParaRPr lang="en-US" sz="2700" dirty="0">
              <a:cs typeface="ＭＳ Ｐゴシック" pitchFamily="-111" charset="-128"/>
            </a:endParaRPr>
          </a:p>
        </p:txBody>
      </p:sp>
      <p:pic>
        <p:nvPicPr>
          <p:cNvPr id="11" name="Picture 10"/>
          <p:cNvPicPr/>
          <p:nvPr/>
        </p:nvPicPr>
        <p:blipFill rotWithShape="1">
          <a:blip r:embed="rId2"/>
          <a:srcRect l="5348"/>
          <a:stretch/>
        </p:blipFill>
        <p:spPr>
          <a:xfrm>
            <a:off x="4644008" y="1268760"/>
            <a:ext cx="4536504" cy="2281401"/>
          </a:xfrm>
          <a:prstGeom prst="rect">
            <a:avLst/>
          </a:prstGeom>
        </p:spPr>
      </p:pic>
      <p:pic>
        <p:nvPicPr>
          <p:cNvPr id="13" name="Picture 12"/>
          <p:cNvPicPr/>
          <p:nvPr/>
        </p:nvPicPr>
        <p:blipFill rotWithShape="1">
          <a:blip r:embed="rId3"/>
          <a:srcRect l="5382"/>
          <a:stretch/>
        </p:blipFill>
        <p:spPr>
          <a:xfrm>
            <a:off x="4644008" y="3887361"/>
            <a:ext cx="4536504" cy="2531618"/>
          </a:xfrm>
          <a:prstGeom prst="rect">
            <a:avLst/>
          </a:prstGeom>
        </p:spPr>
      </p:pic>
    </p:spTree>
    <p:extLst>
      <p:ext uri="{BB962C8B-B14F-4D97-AF65-F5344CB8AC3E}">
        <p14:creationId xmlns:p14="http://schemas.microsoft.com/office/powerpoint/2010/main" val="406150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i="1" dirty="0"/>
              <a:t>Sub Topic 14.</a:t>
            </a:r>
            <a:r>
              <a:rPr lang="en-GB" sz="3200" b="1" i="1" dirty="0"/>
              <a:t>2: </a:t>
            </a:r>
            <a:r>
              <a:rPr lang="en-US" sz="3200" b="1" i="1" dirty="0"/>
              <a:t>Database Objects</a:t>
            </a:r>
          </a:p>
        </p:txBody>
      </p:sp>
      <p:sp>
        <p:nvSpPr>
          <p:cNvPr id="3075" name="Subtitle 2"/>
          <p:cNvSpPr>
            <a:spLocks noGrp="1"/>
          </p:cNvSpPr>
          <p:nvPr>
            <p:ph sz="half" idx="1"/>
          </p:nvPr>
        </p:nvSpPr>
        <p:spPr/>
        <p:txBody>
          <a:bodyPr/>
          <a:lstStyle/>
          <a:p>
            <a:pPr marL="0" indent="0">
              <a:buNone/>
            </a:pPr>
            <a:r>
              <a:rPr lang="en-US" sz="2800" b="1" dirty="0"/>
              <a:t>Sub topic Objectives:</a:t>
            </a:r>
          </a:p>
          <a:p>
            <a:pPr marL="0" indent="0">
              <a:buNone/>
            </a:pPr>
            <a:r>
              <a:rPr lang="en-GB" dirty="0"/>
              <a:t>14.2.1 Tables</a:t>
            </a:r>
          </a:p>
          <a:p>
            <a:pPr marL="914400" lvl="1" indent="-514350"/>
            <a:r>
              <a:rPr lang="en-GB" dirty="0"/>
              <a:t>Creating a table in a database</a:t>
            </a:r>
          </a:p>
          <a:p>
            <a:pPr marL="914400" lvl="1" indent="-514350"/>
            <a:r>
              <a:rPr lang="en-GB" dirty="0"/>
              <a:t>Modifying a table</a:t>
            </a:r>
          </a:p>
          <a:p>
            <a:pPr marL="914400" lvl="1" indent="-514350"/>
            <a:r>
              <a:rPr lang="en-GB" dirty="0"/>
              <a:t>Saving, editing and deleting tables</a:t>
            </a:r>
          </a:p>
          <a:p>
            <a:pPr marL="0" indent="0">
              <a:buNone/>
            </a:pPr>
            <a:r>
              <a:rPr lang="en-GB" dirty="0"/>
              <a:t>14.2.2 Forms</a:t>
            </a:r>
          </a:p>
          <a:p>
            <a:pPr marL="914400" lvl="1" indent="-514350"/>
            <a:r>
              <a:rPr lang="en-GB" dirty="0"/>
              <a:t>Creating Forms</a:t>
            </a:r>
          </a:p>
          <a:p>
            <a:pPr marL="914400" lvl="1" indent="-514350"/>
            <a:r>
              <a:rPr lang="en-GB" dirty="0"/>
              <a:t>Data entry and modification  using forms</a:t>
            </a:r>
          </a:p>
          <a:p>
            <a:pPr marL="914400" lvl="1" indent="-514350"/>
            <a:r>
              <a:rPr lang="en-GB" dirty="0"/>
              <a:t>Form Header/Footers</a:t>
            </a:r>
          </a:p>
        </p:txBody>
      </p:sp>
      <p:sp>
        <p:nvSpPr>
          <p:cNvPr id="2" name="Content Placeholder 1"/>
          <p:cNvSpPr>
            <a:spLocks noGrp="1"/>
          </p:cNvSpPr>
          <p:nvPr>
            <p:ph sz="half" idx="2"/>
          </p:nvPr>
        </p:nvSpPr>
        <p:spPr/>
        <p:txBody>
          <a:bodyPr/>
          <a:lstStyle/>
          <a:p>
            <a:pPr marL="0" indent="0">
              <a:buNone/>
            </a:pPr>
            <a:r>
              <a:rPr lang="en-GB" dirty="0"/>
              <a:t>14.2.3 </a:t>
            </a:r>
            <a:r>
              <a:rPr lang="en-US" dirty="0"/>
              <a:t>Queries</a:t>
            </a:r>
            <a:endParaRPr lang="en-GB" dirty="0"/>
          </a:p>
          <a:p>
            <a:pPr marL="914400" lvl="1" indent="-514350"/>
            <a:r>
              <a:rPr lang="en-US" dirty="0"/>
              <a:t>Generating and Saving Queries</a:t>
            </a:r>
            <a:endParaRPr lang="en-GB" dirty="0"/>
          </a:p>
          <a:p>
            <a:pPr marL="914400" lvl="1" indent="-514350"/>
            <a:r>
              <a:rPr lang="en-US" dirty="0"/>
              <a:t>Query Criteria and Calculations in queries</a:t>
            </a:r>
            <a:endParaRPr lang="en-GB" dirty="0"/>
          </a:p>
          <a:p>
            <a:pPr marL="0" indent="0">
              <a:buNone/>
            </a:pPr>
            <a:r>
              <a:rPr lang="en-GB" dirty="0"/>
              <a:t>14.2.4 </a:t>
            </a:r>
            <a:r>
              <a:rPr lang="en-US" dirty="0"/>
              <a:t>Database Objects: Reports</a:t>
            </a:r>
            <a:endParaRPr lang="en-GB" dirty="0"/>
          </a:p>
          <a:p>
            <a:pPr lvl="1"/>
            <a:r>
              <a:rPr lang="en-US" dirty="0"/>
              <a:t>Creating database reports</a:t>
            </a:r>
            <a:endParaRPr lang="en-GB" dirty="0"/>
          </a:p>
          <a:p>
            <a:pPr lvl="1"/>
            <a:r>
              <a:rPr lang="en-US" dirty="0"/>
              <a:t>Modifying database reports</a:t>
            </a:r>
            <a:endParaRPr lang="en-GB" dirty="0"/>
          </a:p>
          <a:p>
            <a:pPr lvl="1"/>
            <a:r>
              <a:rPr lang="en-US" dirty="0"/>
              <a:t>Printing options</a:t>
            </a:r>
          </a:p>
        </p:txBody>
      </p:sp>
    </p:spTree>
    <p:extLst>
      <p:ext uri="{BB962C8B-B14F-4D97-AF65-F5344CB8AC3E}">
        <p14:creationId xmlns:p14="http://schemas.microsoft.com/office/powerpoint/2010/main" val="12056529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p>
        </p:txBody>
      </p:sp>
      <p:sp>
        <p:nvSpPr>
          <p:cNvPr id="3" name="Content Placeholder 2"/>
          <p:cNvSpPr>
            <a:spLocks noGrp="1"/>
          </p:cNvSpPr>
          <p:nvPr>
            <p:ph idx="1"/>
          </p:nvPr>
        </p:nvSpPr>
        <p:spPr>
          <a:xfrm>
            <a:off x="0" y="1005608"/>
            <a:ext cx="9144000" cy="5663752"/>
          </a:xfrm>
        </p:spPr>
        <p:txBody>
          <a:bodyPr/>
          <a:lstStyle/>
          <a:p>
            <a:r>
              <a:rPr lang="en-GB" sz="2800" dirty="0"/>
              <a:t>Think of an address book you might buy in a bookshop. In it, you will write all your important contacts; friends, family, relatives, companies, and other people in your circles. </a:t>
            </a:r>
          </a:p>
          <a:p>
            <a:r>
              <a:rPr lang="en-GB" sz="2800" dirty="0"/>
              <a:t>The address book contains all names, addresses, location, phone numbers of whoever you need to contact at any time.</a:t>
            </a:r>
          </a:p>
          <a:p>
            <a:r>
              <a:rPr lang="en-GB" sz="2800" dirty="0"/>
              <a:t>The world generates an enormous amount of data from almost every aspect of life; school records, credit cards, store merchandise, telephone systems and web sites, among others. </a:t>
            </a:r>
          </a:p>
          <a:p>
            <a:r>
              <a:rPr lang="en-GB" sz="2800" dirty="0"/>
              <a:t>Some time ago, manual effort was used to track and report this information.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z="3600" b="1" i="1" dirty="0"/>
              <a:t>Sub Topic 14.</a:t>
            </a:r>
            <a:r>
              <a:rPr lang="en-GB" sz="3600" b="1" i="1" dirty="0"/>
              <a:t>2: </a:t>
            </a:r>
            <a:r>
              <a:rPr lang="en-US" sz="3600" b="1" i="1" dirty="0"/>
              <a:t>Database Objects</a:t>
            </a:r>
            <a:endParaRPr lang="en-GB" sz="3600" dirty="0"/>
          </a:p>
        </p:txBody>
      </p:sp>
      <p:sp>
        <p:nvSpPr>
          <p:cNvPr id="3" name="Content Placeholder 2"/>
          <p:cNvSpPr>
            <a:spLocks noGrp="1"/>
          </p:cNvSpPr>
          <p:nvPr>
            <p:ph idx="1"/>
          </p:nvPr>
        </p:nvSpPr>
        <p:spPr>
          <a:xfrm>
            <a:off x="0" y="980728"/>
            <a:ext cx="6498283" cy="5616624"/>
          </a:xfrm>
        </p:spPr>
        <p:txBody>
          <a:bodyPr/>
          <a:lstStyle/>
          <a:p>
            <a:r>
              <a:rPr lang="en-US" sz="2000" dirty="0"/>
              <a:t>Ms. Access allows you to manage your information in one database file.  However, within Access, there are many objects, the major objects being: </a:t>
            </a:r>
            <a:r>
              <a:rPr lang="en-US" sz="2000" b="1" dirty="0"/>
              <a:t>Tables, Queries, Forms</a:t>
            </a:r>
            <a:r>
              <a:rPr lang="en-US" sz="2000" dirty="0"/>
              <a:t> and </a:t>
            </a:r>
            <a:r>
              <a:rPr lang="en-US" sz="2000" b="1" dirty="0"/>
              <a:t>Reports.</a:t>
            </a:r>
            <a:r>
              <a:rPr lang="en-US" sz="2000" dirty="0"/>
              <a:t> </a:t>
            </a:r>
          </a:p>
          <a:p>
            <a:pPr lvl="1"/>
            <a:r>
              <a:rPr lang="en-US" sz="1800" b="1" dirty="0"/>
              <a:t>Tables</a:t>
            </a:r>
            <a:r>
              <a:rPr lang="en-US" sz="1800" dirty="0"/>
              <a:t> store your data in your database. </a:t>
            </a:r>
          </a:p>
          <a:p>
            <a:pPr lvl="1"/>
            <a:r>
              <a:rPr lang="en-US" sz="1800" b="1" dirty="0"/>
              <a:t>Forms </a:t>
            </a:r>
            <a:r>
              <a:rPr lang="en-US" sz="1800" dirty="0"/>
              <a:t>allow you to enter and view data stored in your tables.</a:t>
            </a:r>
          </a:p>
          <a:p>
            <a:pPr lvl="1"/>
            <a:r>
              <a:rPr lang="en-US" sz="1800" b="1" dirty="0"/>
              <a:t>Queries</a:t>
            </a:r>
            <a:r>
              <a:rPr lang="en-US" sz="1800" dirty="0"/>
              <a:t> ask questions about information stored in your tables.</a:t>
            </a:r>
          </a:p>
          <a:p>
            <a:pPr lvl="1"/>
            <a:r>
              <a:rPr lang="en-US" sz="1800" b="1" dirty="0"/>
              <a:t>Reports</a:t>
            </a:r>
            <a:r>
              <a:rPr lang="en-US" sz="1800" dirty="0"/>
              <a:t> allow you to print data based on queries/tables that you have created.</a:t>
            </a:r>
          </a:p>
          <a:p>
            <a:pPr marL="571500" indent="-514350">
              <a:lnSpc>
                <a:spcPct val="90000"/>
              </a:lnSpc>
            </a:pPr>
            <a:r>
              <a:rPr lang="en-US" sz="2000" dirty="0"/>
              <a:t>The Navigation Pane is a list containing every object in your database. For easier viewing, the objects are organized into groups by type. You can open, rename, and delete objects using the Navigation Pane. </a:t>
            </a:r>
          </a:p>
          <a:p>
            <a:pPr marL="571500" indent="-514350">
              <a:lnSpc>
                <a:spcPct val="90000"/>
              </a:lnSpc>
            </a:pPr>
            <a:r>
              <a:rPr lang="en-US" sz="2000" dirty="0"/>
              <a:t>To Minimize and Maximize the Navigation Pane, Click the double arrow   in the upper-right corner of the Navigation Pane to minimize and maximize. </a:t>
            </a:r>
            <a:endParaRPr lang="en-US" sz="1800" dirty="0"/>
          </a:p>
        </p:txBody>
      </p:sp>
      <p:grpSp>
        <p:nvGrpSpPr>
          <p:cNvPr id="7" name="Group 6"/>
          <p:cNvGrpSpPr/>
          <p:nvPr/>
        </p:nvGrpSpPr>
        <p:grpSpPr>
          <a:xfrm>
            <a:off x="6516217" y="1588812"/>
            <a:ext cx="2627784" cy="4980886"/>
            <a:chOff x="0" y="0"/>
            <a:chExt cx="1674802" cy="3174381"/>
          </a:xfrm>
        </p:grpSpPr>
        <p:sp>
          <p:nvSpPr>
            <p:cNvPr id="8" name="Rectangle 7"/>
            <p:cNvSpPr/>
            <p:nvPr/>
          </p:nvSpPr>
          <p:spPr>
            <a:xfrm>
              <a:off x="1618488" y="2948177"/>
              <a:ext cx="56314" cy="226204"/>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a:solidFill>
                    <a:srgbClr val="000000"/>
                  </a:solidFill>
                  <a:effectLst/>
                  <a:latin typeface="Arial" panose="020B0604020202020204" pitchFamily="34" charset="0"/>
                  <a:ea typeface="Arial" panose="020B0604020202020204" pitchFamily="34" charset="0"/>
                </a:rPr>
                <a:t> </a:t>
              </a:r>
            </a:p>
          </p:txBody>
        </p:sp>
        <p:pic>
          <p:nvPicPr>
            <p:cNvPr id="9" name="Picture 8"/>
            <p:cNvPicPr/>
            <p:nvPr/>
          </p:nvPicPr>
          <p:blipFill>
            <a:blip r:embed="rId2"/>
            <a:stretch>
              <a:fillRect/>
            </a:stretch>
          </p:blipFill>
          <p:spPr>
            <a:xfrm>
              <a:off x="0" y="0"/>
              <a:ext cx="1615440" cy="3078480"/>
            </a:xfrm>
            <a:prstGeom prst="rect">
              <a:avLst/>
            </a:prstGeom>
          </p:spPr>
        </p:pic>
        <p:sp>
          <p:nvSpPr>
            <p:cNvPr id="10" name="Shape 70"/>
            <p:cNvSpPr/>
            <p:nvPr/>
          </p:nvSpPr>
          <p:spPr>
            <a:xfrm>
              <a:off x="1316736" y="38006"/>
              <a:ext cx="155067" cy="257859"/>
            </a:xfrm>
            <a:custGeom>
              <a:avLst/>
              <a:gdLst/>
              <a:ahLst/>
              <a:cxnLst/>
              <a:rect l="0" t="0" r="0" b="0"/>
              <a:pathLst>
                <a:path w="155067" h="257859">
                  <a:moveTo>
                    <a:pt x="155067" y="0"/>
                  </a:moveTo>
                  <a:lnTo>
                    <a:pt x="155067" y="25542"/>
                  </a:lnTo>
                  <a:lnTo>
                    <a:pt x="114111" y="30273"/>
                  </a:lnTo>
                  <a:cubicBezTo>
                    <a:pt x="70753" y="41517"/>
                    <a:pt x="34052" y="71007"/>
                    <a:pt x="25908" y="118966"/>
                  </a:cubicBezTo>
                  <a:lnTo>
                    <a:pt x="25908" y="124299"/>
                  </a:lnTo>
                  <a:lnTo>
                    <a:pt x="25146" y="128872"/>
                  </a:lnTo>
                  <a:lnTo>
                    <a:pt x="25908" y="134205"/>
                  </a:lnTo>
                  <a:lnTo>
                    <a:pt x="25908" y="139540"/>
                  </a:lnTo>
                  <a:lnTo>
                    <a:pt x="26670" y="144874"/>
                  </a:lnTo>
                  <a:cubicBezTo>
                    <a:pt x="36728" y="190956"/>
                    <a:pt x="73644" y="219105"/>
                    <a:pt x="116581" y="229533"/>
                  </a:cubicBezTo>
                  <a:lnTo>
                    <a:pt x="155067" y="233478"/>
                  </a:lnTo>
                  <a:lnTo>
                    <a:pt x="155067" y="257859"/>
                  </a:lnTo>
                  <a:lnTo>
                    <a:pt x="113162" y="254522"/>
                  </a:lnTo>
                  <a:cubicBezTo>
                    <a:pt x="60799" y="242729"/>
                    <a:pt x="15145" y="208267"/>
                    <a:pt x="2286" y="150208"/>
                  </a:cubicBezTo>
                  <a:lnTo>
                    <a:pt x="1524" y="143349"/>
                  </a:lnTo>
                  <a:lnTo>
                    <a:pt x="762" y="136492"/>
                  </a:lnTo>
                  <a:lnTo>
                    <a:pt x="0" y="129634"/>
                  </a:lnTo>
                  <a:lnTo>
                    <a:pt x="762" y="123537"/>
                  </a:lnTo>
                  <a:lnTo>
                    <a:pt x="762" y="116680"/>
                  </a:lnTo>
                  <a:cubicBezTo>
                    <a:pt x="10254" y="58515"/>
                    <a:pt x="52546" y="22055"/>
                    <a:pt x="103008" y="7380"/>
                  </a:cubicBezTo>
                  <a:lnTo>
                    <a:pt x="155067" y="0"/>
                  </a:lnTo>
                  <a:close/>
                </a:path>
              </a:pathLst>
            </a:custGeom>
            <a:ln w="0" cap="flat">
              <a:miter lim="127000"/>
            </a:ln>
          </p:spPr>
          <p:style>
            <a:lnRef idx="0">
              <a:srgbClr val="000000"/>
            </a:lnRef>
            <a:fillRef idx="1">
              <a:srgbClr val="FF0000"/>
            </a:fillRef>
            <a:effectRef idx="0">
              <a:scrgbClr r="0" g="0" b="0"/>
            </a:effectRef>
            <a:fontRef idx="none"/>
          </p:style>
          <p:txBody>
            <a:bodyPr/>
            <a:lstStyle/>
            <a:p>
              <a:endParaRPr lang="en-US"/>
            </a:p>
          </p:txBody>
        </p:sp>
        <p:sp>
          <p:nvSpPr>
            <p:cNvPr id="11" name="Shape 71"/>
            <p:cNvSpPr/>
            <p:nvPr/>
          </p:nvSpPr>
          <p:spPr>
            <a:xfrm>
              <a:off x="1471803" y="37786"/>
              <a:ext cx="155067" cy="259013"/>
            </a:xfrm>
            <a:custGeom>
              <a:avLst/>
              <a:gdLst/>
              <a:ahLst/>
              <a:cxnLst/>
              <a:rect l="0" t="0" r="0" b="0"/>
              <a:pathLst>
                <a:path w="155067" h="259013">
                  <a:moveTo>
                    <a:pt x="214" y="190"/>
                  </a:moveTo>
                  <a:cubicBezTo>
                    <a:pt x="71111" y="0"/>
                    <a:pt x="141935" y="38586"/>
                    <a:pt x="154305" y="116138"/>
                  </a:cubicBezTo>
                  <a:lnTo>
                    <a:pt x="155067" y="122234"/>
                  </a:lnTo>
                  <a:lnTo>
                    <a:pt x="155067" y="129092"/>
                  </a:lnTo>
                  <a:cubicBezTo>
                    <a:pt x="152038" y="210683"/>
                    <a:pt x="83649" y="254724"/>
                    <a:pt x="11730" y="259013"/>
                  </a:cubicBezTo>
                  <a:lnTo>
                    <a:pt x="0" y="258079"/>
                  </a:lnTo>
                  <a:lnTo>
                    <a:pt x="0" y="233699"/>
                  </a:lnTo>
                  <a:lnTo>
                    <a:pt x="5686" y="234281"/>
                  </a:lnTo>
                  <a:cubicBezTo>
                    <a:pt x="65202" y="232464"/>
                    <a:pt x="123076" y="199266"/>
                    <a:pt x="129921" y="135188"/>
                  </a:cubicBezTo>
                  <a:lnTo>
                    <a:pt x="129921" y="125282"/>
                  </a:lnTo>
                  <a:cubicBezTo>
                    <a:pt x="123635" y="60011"/>
                    <a:pt x="64294" y="26514"/>
                    <a:pt x="3810" y="25322"/>
                  </a:cubicBezTo>
                  <a:lnTo>
                    <a:pt x="0" y="25762"/>
                  </a:lnTo>
                  <a:lnTo>
                    <a:pt x="0" y="221"/>
                  </a:lnTo>
                  <a:lnTo>
                    <a:pt x="214" y="190"/>
                  </a:lnTo>
                  <a:close/>
                </a:path>
              </a:pathLst>
            </a:custGeom>
            <a:ln w="0" cap="flat">
              <a:miter lim="127000"/>
            </a:ln>
          </p:spPr>
          <p:style>
            <a:lnRef idx="0">
              <a:srgbClr val="000000"/>
            </a:lnRef>
            <a:fillRef idx="1">
              <a:srgbClr val="FF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71210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idx="1"/>
          </p:nvPr>
        </p:nvSpPr>
        <p:spPr>
          <a:xfrm>
            <a:off x="0" y="957264"/>
            <a:ext cx="9144000" cy="5519736"/>
          </a:xfrm>
        </p:spPr>
        <p:txBody>
          <a:bodyPr/>
          <a:lstStyle/>
          <a:p>
            <a:r>
              <a:rPr lang="en-GB" sz="2800" b="1" dirty="0"/>
              <a:t>Tables </a:t>
            </a:r>
            <a:r>
              <a:rPr lang="en-GB" sz="2800" dirty="0"/>
              <a:t>are database objects which store related data in rows (records) and columns (fields). Below  is an Access table in datasheet view. </a:t>
            </a:r>
            <a:endParaRPr lang="en-US" sz="2800" dirty="0"/>
          </a:p>
          <a:p>
            <a:endParaRPr lang="en-US" sz="2800" dirty="0"/>
          </a:p>
        </p:txBody>
      </p:sp>
      <p:pic>
        <p:nvPicPr>
          <p:cNvPr id="5" name="Picture 4"/>
          <p:cNvPicPr>
            <a:picLocks noChangeAspect="1"/>
          </p:cNvPicPr>
          <p:nvPr/>
        </p:nvPicPr>
        <p:blipFill rotWithShape="1">
          <a:blip r:embed="rId2"/>
          <a:srcRect t="1" b="9037"/>
          <a:stretch/>
        </p:blipFill>
        <p:spPr>
          <a:xfrm>
            <a:off x="76200" y="2304727"/>
            <a:ext cx="8820472" cy="4248473"/>
          </a:xfrm>
          <a:prstGeom prst="rect">
            <a:avLst/>
          </a:prstGeom>
        </p:spPr>
      </p:pic>
    </p:spTree>
    <p:extLst>
      <p:ext uri="{BB962C8B-B14F-4D97-AF65-F5344CB8AC3E}">
        <p14:creationId xmlns:p14="http://schemas.microsoft.com/office/powerpoint/2010/main" val="142651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idx="1"/>
          </p:nvPr>
        </p:nvSpPr>
        <p:spPr/>
        <p:txBody>
          <a:bodyPr/>
          <a:lstStyle/>
          <a:p>
            <a:r>
              <a:rPr lang="en-GB" sz="2800" b="1" dirty="0"/>
              <a:t>To Create a New Table: </a:t>
            </a:r>
            <a:r>
              <a:rPr lang="en-GB" sz="2000" dirty="0"/>
              <a:t>Click the </a:t>
            </a:r>
            <a:r>
              <a:rPr lang="en-GB" sz="2000" b="1" dirty="0"/>
              <a:t>Create </a:t>
            </a:r>
            <a:r>
              <a:rPr lang="en-GB" sz="2000" dirty="0"/>
              <a:t>tab on the Ribbon and click a button for the Table. </a:t>
            </a:r>
            <a:endParaRPr lang="en-US" sz="2000" dirty="0"/>
          </a:p>
          <a:p>
            <a:r>
              <a:rPr lang="en-GB" sz="2000" dirty="0"/>
              <a:t>For tables, the two most common views are </a:t>
            </a:r>
            <a:r>
              <a:rPr lang="en-GB" sz="2000" b="1" dirty="0"/>
              <a:t>Datasheet view</a:t>
            </a:r>
            <a:r>
              <a:rPr lang="en-GB" sz="2000" dirty="0"/>
              <a:t>, in which you can display and modify the table’s data, and </a:t>
            </a:r>
            <a:r>
              <a:rPr lang="en-GB" sz="2000" b="1" dirty="0"/>
              <a:t>Design view</a:t>
            </a:r>
            <a:r>
              <a:rPr lang="en-GB" sz="2000" dirty="0"/>
              <a:t>, in which you can display and modify the table’s structure. </a:t>
            </a:r>
          </a:p>
          <a:p>
            <a:r>
              <a:rPr lang="en-GB" sz="2000" dirty="0"/>
              <a:t>To open a table in Datasheet view, either double-click its name in the Navigation pane, or right-click its name and then click Open. </a:t>
            </a:r>
          </a:p>
          <a:p>
            <a:r>
              <a:rPr lang="en-GB" sz="2000" dirty="0"/>
              <a:t>To open a table in Design view, right-click its name and then click Design View. When a table is open in Datasheet view, clicking the View button in the Views group on the Home tab switches to Design view; when it is open in Design view, clicking the button switches to Datasheet view. </a:t>
            </a:r>
          </a:p>
          <a:p>
            <a:r>
              <a:rPr lang="en-GB" sz="2000" dirty="0"/>
              <a:t>You can also switch the view by clicking </a:t>
            </a:r>
            <a:br>
              <a:rPr lang="en-GB" sz="2000" dirty="0"/>
            </a:br>
            <a:r>
              <a:rPr lang="en-GB" sz="2000" dirty="0"/>
              <a:t>one of the buttons on the View Shortcuts </a:t>
            </a:r>
            <a:br>
              <a:rPr lang="en-GB" sz="2000" dirty="0"/>
            </a:br>
            <a:r>
              <a:rPr lang="en-GB" sz="2000" dirty="0"/>
              <a:t>toolbar in the lower-right corner of the </a:t>
            </a:r>
            <a:br>
              <a:rPr lang="en-GB" sz="2000" dirty="0"/>
            </a:br>
            <a:r>
              <a:rPr lang="en-GB" sz="2000" dirty="0"/>
              <a:t>program window.</a:t>
            </a:r>
            <a:endParaRPr lang="en-US" sz="2000" dirty="0"/>
          </a:p>
        </p:txBody>
      </p:sp>
      <p:pic>
        <p:nvPicPr>
          <p:cNvPr id="6" name="Picture 5"/>
          <p:cNvPicPr/>
          <p:nvPr/>
        </p:nvPicPr>
        <p:blipFill rotWithShape="1">
          <a:blip r:embed="rId2"/>
          <a:srcRect r="66024" b="23720"/>
          <a:stretch/>
        </p:blipFill>
        <p:spPr>
          <a:xfrm>
            <a:off x="5508104" y="4434704"/>
            <a:ext cx="3583192" cy="2151832"/>
          </a:xfrm>
          <a:prstGeom prst="rect">
            <a:avLst/>
          </a:prstGeom>
        </p:spPr>
      </p:pic>
    </p:spTree>
    <p:extLst>
      <p:ext uri="{BB962C8B-B14F-4D97-AF65-F5344CB8AC3E}">
        <p14:creationId xmlns:p14="http://schemas.microsoft.com/office/powerpoint/2010/main" val="2036544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idx="1"/>
          </p:nvPr>
        </p:nvSpPr>
        <p:spPr>
          <a:xfrm>
            <a:off x="0" y="1066800"/>
            <a:ext cx="6804248" cy="5519736"/>
          </a:xfrm>
        </p:spPr>
        <p:txBody>
          <a:bodyPr/>
          <a:lstStyle/>
          <a:p>
            <a:r>
              <a:rPr lang="en-GB" sz="2800" dirty="0"/>
              <a:t>It is advisable to first create a table using Design View. </a:t>
            </a:r>
            <a:r>
              <a:rPr lang="en-US" sz="28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When you switch the view for first time, you will be promoted to Enter the </a:t>
            </a:r>
            <a:r>
              <a:rPr lang="en-US" sz="2800" b="1"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name</a:t>
            </a:r>
            <a:r>
              <a:rPr lang="en-US" sz="28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of the table that you are about to create in the </a:t>
            </a:r>
            <a:r>
              <a:rPr lang="en-US" sz="2800" i="1"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Save As </a:t>
            </a:r>
            <a:r>
              <a:rPr lang="en-US" sz="28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dialogue box .</a:t>
            </a:r>
          </a:p>
          <a:p>
            <a:pPr lvl="0"/>
            <a:r>
              <a:rPr lang="en-GB" sz="2800" dirty="0"/>
              <a:t>In design view, you </a:t>
            </a:r>
            <a:r>
              <a:rPr lang="en-US" sz="2800" dirty="0"/>
              <a:t>Enter the </a:t>
            </a:r>
            <a:r>
              <a:rPr lang="en-US" sz="2800" i="1" dirty="0"/>
              <a:t>Field Names and choose their Data Types </a:t>
            </a:r>
            <a:endParaRPr lang="en-US" sz="28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endParaRPr lang="en-US" sz="2800" dirty="0"/>
          </a:p>
        </p:txBody>
      </p:sp>
      <p:pic>
        <p:nvPicPr>
          <p:cNvPr id="5" name="Picture 4"/>
          <p:cNvPicPr/>
          <p:nvPr/>
        </p:nvPicPr>
        <p:blipFill>
          <a:blip r:embed="rId2"/>
          <a:stretch>
            <a:fillRect/>
          </a:stretch>
        </p:blipFill>
        <p:spPr>
          <a:xfrm>
            <a:off x="6637476" y="1097902"/>
            <a:ext cx="2506524" cy="1517492"/>
          </a:xfrm>
          <a:prstGeom prst="rect">
            <a:avLst/>
          </a:prstGeom>
        </p:spPr>
      </p:pic>
      <p:pic>
        <p:nvPicPr>
          <p:cNvPr id="7" name="Picture 6"/>
          <p:cNvPicPr/>
          <p:nvPr/>
        </p:nvPicPr>
        <p:blipFill>
          <a:blip r:embed="rId3"/>
          <a:stretch>
            <a:fillRect/>
          </a:stretch>
        </p:blipFill>
        <p:spPr>
          <a:xfrm>
            <a:off x="6516216" y="2780928"/>
            <a:ext cx="2634615" cy="1174115"/>
          </a:xfrm>
          <a:prstGeom prst="rect">
            <a:avLst/>
          </a:prstGeom>
        </p:spPr>
      </p:pic>
      <p:pic>
        <p:nvPicPr>
          <p:cNvPr id="8" name="Picture 7"/>
          <p:cNvPicPr/>
          <p:nvPr/>
        </p:nvPicPr>
        <p:blipFill>
          <a:blip r:embed="rId4"/>
          <a:stretch>
            <a:fillRect/>
          </a:stretch>
        </p:blipFill>
        <p:spPr>
          <a:xfrm>
            <a:off x="4225208" y="4255516"/>
            <a:ext cx="4824536" cy="2225208"/>
          </a:xfrm>
          <a:prstGeom prst="rect">
            <a:avLst/>
          </a:prstGeom>
        </p:spPr>
      </p:pic>
    </p:spTree>
    <p:extLst>
      <p:ext uri="{BB962C8B-B14F-4D97-AF65-F5344CB8AC3E}">
        <p14:creationId xmlns:p14="http://schemas.microsoft.com/office/powerpoint/2010/main" val="1632767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1052474"/>
            <a:ext cx="4572000" cy="5500726"/>
          </a:xfrm>
        </p:spPr>
        <p:txBody>
          <a:bodyPr/>
          <a:lstStyle/>
          <a:p>
            <a:r>
              <a:rPr lang="en-US" sz="2400" dirty="0"/>
              <a:t>The following list explains the different </a:t>
            </a:r>
            <a:r>
              <a:rPr lang="en-US" sz="2400" b="1" dirty="0"/>
              <a:t>data types </a:t>
            </a:r>
            <a:r>
              <a:rPr lang="en-US" sz="2400" dirty="0"/>
              <a:t>that could be used for the table: </a:t>
            </a:r>
          </a:p>
          <a:p>
            <a:pPr lvl="1"/>
            <a:r>
              <a:rPr lang="en-US" sz="1800" b="1" dirty="0"/>
              <a:t>AutoNumber</a:t>
            </a:r>
            <a:r>
              <a:rPr lang="en-US" sz="1800" dirty="0"/>
              <a:t> – </a:t>
            </a:r>
            <a:r>
              <a:rPr lang="en-US" sz="1800" i="1" dirty="0"/>
              <a:t>The database will create a unique number for each record that is entered. </a:t>
            </a:r>
            <a:endParaRPr lang="en-US" sz="1800" dirty="0"/>
          </a:p>
          <a:p>
            <a:pPr lvl="1"/>
            <a:r>
              <a:rPr lang="en-US" sz="1800" b="1" dirty="0"/>
              <a:t>Short Text</a:t>
            </a:r>
            <a:r>
              <a:rPr lang="en-US" sz="1800" dirty="0"/>
              <a:t> – </a:t>
            </a:r>
            <a:r>
              <a:rPr lang="en-US" sz="1800" i="1" dirty="0"/>
              <a:t>Use for fields that contain letters and numbers. This option can contain up to 255 characters.</a:t>
            </a:r>
            <a:r>
              <a:rPr lang="en-US" sz="1800" dirty="0"/>
              <a:t> </a:t>
            </a:r>
          </a:p>
          <a:p>
            <a:pPr lvl="1"/>
            <a:r>
              <a:rPr lang="en-US" sz="1800" b="1" dirty="0"/>
              <a:t>Long Text</a:t>
            </a:r>
            <a:r>
              <a:rPr lang="en-US" sz="1800" dirty="0"/>
              <a:t> – </a:t>
            </a:r>
            <a:r>
              <a:rPr lang="en-US" sz="1800" i="1" dirty="0"/>
              <a:t>Use for fields requiring long entries. Both letters and numbers can be created in this field. This option can hold up to 65,536 characters.</a:t>
            </a:r>
            <a:r>
              <a:rPr lang="en-US" sz="1800" dirty="0"/>
              <a:t> </a:t>
            </a:r>
          </a:p>
          <a:p>
            <a:pPr lvl="1"/>
            <a:r>
              <a:rPr lang="en-US" sz="1800" b="1" dirty="0"/>
              <a:t>Number</a:t>
            </a:r>
            <a:r>
              <a:rPr lang="en-US" sz="1800" dirty="0"/>
              <a:t> – </a:t>
            </a:r>
            <a:r>
              <a:rPr lang="en-US" sz="1800" i="1" dirty="0"/>
              <a:t>Define the field as this choice when calculable numbers will be required for the field. </a:t>
            </a:r>
            <a:endParaRPr lang="en-US" sz="1800" dirty="0"/>
          </a:p>
          <a:p>
            <a:pPr lvl="1"/>
            <a:r>
              <a:rPr lang="en-US" sz="1800" b="1" dirty="0"/>
              <a:t>Date</a:t>
            </a:r>
            <a:r>
              <a:rPr lang="en-US" sz="1800" dirty="0"/>
              <a:t>/</a:t>
            </a:r>
            <a:r>
              <a:rPr lang="en-US" sz="1800" b="1" dirty="0"/>
              <a:t>Time</a:t>
            </a:r>
            <a:r>
              <a:rPr lang="en-US" sz="1800" dirty="0"/>
              <a:t> – </a:t>
            </a:r>
            <a:r>
              <a:rPr lang="en-US" sz="1800" i="1" dirty="0"/>
              <a:t>Select this choice when you need to enter a date or time. </a:t>
            </a:r>
            <a:endParaRPr lang="en-US" sz="1800" dirty="0"/>
          </a:p>
        </p:txBody>
      </p:sp>
      <p:sp>
        <p:nvSpPr>
          <p:cNvPr id="4" name="Content Placeholder 3"/>
          <p:cNvSpPr>
            <a:spLocks noGrp="1"/>
          </p:cNvSpPr>
          <p:nvPr>
            <p:ph sz="half" idx="2"/>
          </p:nvPr>
        </p:nvSpPr>
        <p:spPr/>
        <p:txBody>
          <a:bodyPr/>
          <a:lstStyle/>
          <a:p>
            <a:pPr lvl="1"/>
            <a:r>
              <a:rPr lang="en-US" sz="1800" b="1" dirty="0"/>
              <a:t>Currency</a:t>
            </a:r>
            <a:r>
              <a:rPr lang="en-US" sz="1800" dirty="0"/>
              <a:t> – </a:t>
            </a:r>
            <a:r>
              <a:rPr lang="en-US" sz="1800" i="1" dirty="0"/>
              <a:t>This option is chosen when dollars and cents need to be entered into the field. </a:t>
            </a:r>
            <a:endParaRPr lang="en-US" sz="1800" dirty="0"/>
          </a:p>
          <a:p>
            <a:pPr lvl="1"/>
            <a:r>
              <a:rPr lang="en-US" sz="1800" b="1" dirty="0"/>
              <a:t>Yes/No</a:t>
            </a:r>
            <a:r>
              <a:rPr lang="en-US" sz="1800" dirty="0"/>
              <a:t> – </a:t>
            </a:r>
            <a:r>
              <a:rPr lang="en-US" sz="1800" i="1" dirty="0"/>
              <a:t>This appears as a check-mark box. Use this choice when the field requires a yes or no entry.</a:t>
            </a:r>
            <a:r>
              <a:rPr lang="en-US" sz="1800" dirty="0"/>
              <a:t> </a:t>
            </a:r>
          </a:p>
          <a:p>
            <a:pPr lvl="1"/>
            <a:r>
              <a:rPr lang="en-US" sz="1800" b="1" dirty="0"/>
              <a:t>OLE</a:t>
            </a:r>
            <a:r>
              <a:rPr lang="en-US" sz="1800" dirty="0"/>
              <a:t> </a:t>
            </a:r>
            <a:r>
              <a:rPr lang="en-US" sz="1800" b="1" dirty="0"/>
              <a:t>Object</a:t>
            </a:r>
            <a:r>
              <a:rPr lang="en-US" sz="1800" dirty="0"/>
              <a:t> – </a:t>
            </a:r>
            <a:r>
              <a:rPr lang="en-US" sz="1800" i="1" dirty="0"/>
              <a:t>When this is selected, the field can contain a picture or sound clip.  </a:t>
            </a:r>
            <a:endParaRPr lang="en-US" sz="1800" dirty="0"/>
          </a:p>
          <a:p>
            <a:pPr lvl="1"/>
            <a:r>
              <a:rPr lang="en-US" sz="1800" b="1" dirty="0"/>
              <a:t>Hyperlink</a:t>
            </a:r>
            <a:r>
              <a:rPr lang="en-US" sz="1800" dirty="0"/>
              <a:t> – </a:t>
            </a:r>
            <a:r>
              <a:rPr lang="en-US" sz="1800" i="1" dirty="0"/>
              <a:t>Use when an email addresses and hyperlinks are required. </a:t>
            </a:r>
            <a:endParaRPr lang="en-US" sz="1800" dirty="0"/>
          </a:p>
          <a:p>
            <a:pPr lvl="1"/>
            <a:r>
              <a:rPr lang="en-US" sz="1800" b="1" dirty="0"/>
              <a:t>Attachment </a:t>
            </a:r>
            <a:r>
              <a:rPr lang="en-US" sz="1800" dirty="0"/>
              <a:t>– </a:t>
            </a:r>
            <a:r>
              <a:rPr lang="en-US" sz="1800" i="1" dirty="0"/>
              <a:t>This option allows the user to attach one or more pictures to the record.  </a:t>
            </a:r>
            <a:endParaRPr lang="en-US" sz="1800" dirty="0"/>
          </a:p>
          <a:p>
            <a:pPr lvl="1"/>
            <a:r>
              <a:rPr lang="en-US" sz="1800" b="1" dirty="0"/>
              <a:t>Lookup</a:t>
            </a:r>
            <a:r>
              <a:rPr lang="en-US" sz="1800" dirty="0"/>
              <a:t> – </a:t>
            </a:r>
            <a:r>
              <a:rPr lang="en-US" sz="1800" i="1" dirty="0"/>
              <a:t>This option helps the user create a drop-down list for the field. When this option is selected, the Lookup Wizard will begin. </a:t>
            </a:r>
            <a:endParaRPr lang="en-US" sz="1800" dirty="0"/>
          </a:p>
          <a:p>
            <a:endParaRPr lang="en-US" dirty="0"/>
          </a:p>
        </p:txBody>
      </p:sp>
    </p:spTree>
    <p:extLst>
      <p:ext uri="{BB962C8B-B14F-4D97-AF65-F5344CB8AC3E}">
        <p14:creationId xmlns:p14="http://schemas.microsoft.com/office/powerpoint/2010/main" val="283941433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1052474"/>
            <a:ext cx="4572000" cy="5500726"/>
          </a:xfrm>
        </p:spPr>
        <p:txBody>
          <a:bodyPr/>
          <a:lstStyle/>
          <a:p>
            <a:r>
              <a:rPr lang="en-GB" b="1" dirty="0"/>
              <a:t>Primary</a:t>
            </a:r>
            <a:r>
              <a:rPr lang="en-GB" dirty="0"/>
              <a:t> </a:t>
            </a:r>
            <a:r>
              <a:rPr lang="en-GB" b="1" dirty="0"/>
              <a:t>Key:</a:t>
            </a:r>
            <a:r>
              <a:rPr lang="en-GB" dirty="0"/>
              <a:t> </a:t>
            </a:r>
            <a:r>
              <a:rPr lang="en-US" b="1" dirty="0">
                <a:solidFill>
                  <a:srgbClr val="C00000"/>
                </a:solidFill>
              </a:rPr>
              <a:t>a field having values that uniquely identify each record in a table</a:t>
            </a:r>
            <a:r>
              <a:rPr lang="en-US" dirty="0">
                <a:solidFill>
                  <a:srgbClr val="C00000"/>
                </a:solidFill>
              </a:rPr>
              <a:t>.</a:t>
            </a:r>
            <a:r>
              <a:rPr lang="en-US" dirty="0"/>
              <a:t> Such a field must not have repeated or missing values.</a:t>
            </a:r>
          </a:p>
          <a:p>
            <a:endParaRPr lang="en-US" dirty="0"/>
          </a:p>
        </p:txBody>
      </p:sp>
      <p:sp>
        <p:nvSpPr>
          <p:cNvPr id="4" name="Content Placeholder 3"/>
          <p:cNvSpPr>
            <a:spLocks noGrp="1"/>
          </p:cNvSpPr>
          <p:nvPr>
            <p:ph sz="half" idx="2"/>
          </p:nvPr>
        </p:nvSpPr>
        <p:spPr>
          <a:xfrm>
            <a:off x="4419600" y="914400"/>
            <a:ext cx="4724400" cy="5500726"/>
          </a:xfrm>
        </p:spPr>
        <p:txBody>
          <a:bodyPr/>
          <a:lstStyle/>
          <a:p>
            <a:r>
              <a:rPr lang="en-US" dirty="0"/>
              <a:t>When designing a table, you have to identify one of the fields to act as a primary key, you set it using the Key button under Design Tab</a:t>
            </a:r>
          </a:p>
        </p:txBody>
      </p:sp>
      <p:grpSp>
        <p:nvGrpSpPr>
          <p:cNvPr id="7" name="Group 6"/>
          <p:cNvGrpSpPr/>
          <p:nvPr/>
        </p:nvGrpSpPr>
        <p:grpSpPr>
          <a:xfrm>
            <a:off x="76201" y="4038600"/>
            <a:ext cx="6172199" cy="2514600"/>
            <a:chOff x="3886200" y="2667000"/>
            <a:chExt cx="7086600" cy="2709930"/>
          </a:xfrm>
        </p:grpSpPr>
        <p:pic>
          <p:nvPicPr>
            <p:cNvPr id="5" name="Picture 4"/>
            <p:cNvPicPr/>
            <p:nvPr/>
          </p:nvPicPr>
          <p:blipFill rotWithShape="1">
            <a:blip r:embed="rId2"/>
            <a:srcRect t="66038" r="12296"/>
            <a:stretch/>
          </p:blipFill>
          <p:spPr>
            <a:xfrm>
              <a:off x="3886200" y="4005330"/>
              <a:ext cx="7086600" cy="1371600"/>
            </a:xfrm>
            <a:prstGeom prst="rect">
              <a:avLst/>
            </a:prstGeom>
          </p:spPr>
        </p:pic>
        <p:pic>
          <p:nvPicPr>
            <p:cNvPr id="6" name="Picture 5"/>
            <p:cNvPicPr/>
            <p:nvPr/>
          </p:nvPicPr>
          <p:blipFill rotWithShape="1">
            <a:blip r:embed="rId2"/>
            <a:srcRect r="12296" b="66038"/>
            <a:stretch/>
          </p:blipFill>
          <p:spPr>
            <a:xfrm>
              <a:off x="3886200" y="2667000"/>
              <a:ext cx="7086600" cy="1371600"/>
            </a:xfrm>
            <a:prstGeom prst="rect">
              <a:avLst/>
            </a:prstGeom>
          </p:spPr>
        </p:pic>
      </p:grpSp>
      <p:sp>
        <p:nvSpPr>
          <p:cNvPr id="8" name="Oval 7"/>
          <p:cNvSpPr/>
          <p:nvPr/>
        </p:nvSpPr>
        <p:spPr>
          <a:xfrm>
            <a:off x="0" y="4343400"/>
            <a:ext cx="457200" cy="4572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381000" y="3642183"/>
            <a:ext cx="533400" cy="6976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6207322" y="3209650"/>
            <a:ext cx="2936678" cy="2276750"/>
          </a:xfrm>
          <a:prstGeom prst="rect">
            <a:avLst/>
          </a:prstGeom>
        </p:spPr>
      </p:pic>
    </p:spTree>
    <p:extLst>
      <p:ext uri="{BB962C8B-B14F-4D97-AF65-F5344CB8AC3E}">
        <p14:creationId xmlns:p14="http://schemas.microsoft.com/office/powerpoint/2010/main" val="335686366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76274"/>
            <a:ext cx="3886200" cy="5653126"/>
          </a:xfrm>
        </p:spPr>
        <p:txBody>
          <a:bodyPr/>
          <a:lstStyle/>
          <a:p>
            <a:pPr marL="0" indent="0">
              <a:buNone/>
            </a:pPr>
            <a:r>
              <a:rPr lang="en-US" sz="2400" b="1" u="sng" dirty="0"/>
              <a:t>Field Properties</a:t>
            </a:r>
          </a:p>
          <a:p>
            <a:pPr fontAlgn="auto">
              <a:spcAft>
                <a:spcPts val="0"/>
              </a:spcAft>
              <a:defRPr/>
            </a:pPr>
            <a:r>
              <a:rPr lang="en-US" sz="2400" dirty="0"/>
              <a:t>The Lower part of the table design view displays field properties, which are used to make additional settings for a given data type.</a:t>
            </a:r>
            <a:r>
              <a:rPr lang="en-GB" sz="2400" dirty="0"/>
              <a:t> The  properties of a field change according to the data type.</a:t>
            </a:r>
            <a:endParaRPr lang="en-US" sz="2400" dirty="0"/>
          </a:p>
          <a:p>
            <a:pPr fontAlgn="auto">
              <a:spcAft>
                <a:spcPts val="0"/>
              </a:spcAft>
              <a:defRPr/>
            </a:pPr>
            <a:r>
              <a:rPr lang="en-GB" sz="2400" dirty="0"/>
              <a:t>When you click on a field property such ad Field Size, its description is displayed on the right.</a:t>
            </a:r>
          </a:p>
          <a:p>
            <a:pPr marL="0" indent="0">
              <a:buNone/>
            </a:pPr>
            <a:endParaRPr lang="en-US" sz="2400" dirty="0"/>
          </a:p>
        </p:txBody>
      </p:sp>
      <p:sp>
        <p:nvSpPr>
          <p:cNvPr id="5" name="Content Placeholder 4"/>
          <p:cNvSpPr>
            <a:spLocks noGrp="1"/>
          </p:cNvSpPr>
          <p:nvPr>
            <p:ph sz="half" idx="2"/>
          </p:nvPr>
        </p:nvSpPr>
        <p:spPr/>
        <p:txBody>
          <a:bodyPr/>
          <a:lstStyle/>
          <a:p>
            <a:endParaRPr lang="en-US"/>
          </a:p>
        </p:txBody>
      </p:sp>
      <p:pic>
        <p:nvPicPr>
          <p:cNvPr id="7" name="Picture 6"/>
          <p:cNvPicPr>
            <a:picLocks noChangeAspect="1"/>
          </p:cNvPicPr>
          <p:nvPr/>
        </p:nvPicPr>
        <p:blipFill rotWithShape="1">
          <a:blip r:embed="rId2"/>
          <a:srcRect r="7307"/>
          <a:stretch/>
        </p:blipFill>
        <p:spPr>
          <a:xfrm>
            <a:off x="3921617" y="1037077"/>
            <a:ext cx="5222383" cy="5535195"/>
          </a:xfrm>
          <a:prstGeom prst="rect">
            <a:avLst/>
          </a:prstGeom>
        </p:spPr>
      </p:pic>
    </p:spTree>
    <p:extLst>
      <p:ext uri="{BB962C8B-B14F-4D97-AF65-F5344CB8AC3E}">
        <p14:creationId xmlns:p14="http://schemas.microsoft.com/office/powerpoint/2010/main" val="327862374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76274"/>
            <a:ext cx="9144000" cy="5653126"/>
          </a:xfrm>
        </p:spPr>
        <p:txBody>
          <a:bodyPr/>
          <a:lstStyle/>
          <a:p>
            <a:pPr marL="0" indent="0">
              <a:buNone/>
            </a:pPr>
            <a:r>
              <a:rPr lang="en-US" b="1" u="sng" dirty="0"/>
              <a:t>Field Properties</a:t>
            </a:r>
          </a:p>
          <a:p>
            <a:pPr marL="514350" indent="-514350">
              <a:buFont typeface="Calibri" panose="020F0502020204030204" pitchFamily="34" charset="0"/>
              <a:buAutoNum type="arabicPeriod"/>
            </a:pPr>
            <a:r>
              <a:rPr lang="en-US" sz="2000" b="1" u="sng" dirty="0"/>
              <a:t>Field Size </a:t>
            </a:r>
            <a:r>
              <a:rPr lang="en-US" sz="2000" dirty="0"/>
              <a:t>-  The value of this property determines the maximum number of characters that can be typed in a text field. </a:t>
            </a:r>
          </a:p>
          <a:p>
            <a:pPr marL="514350" indent="-514350">
              <a:buFont typeface="Calibri" panose="020F0502020204030204" pitchFamily="34" charset="0"/>
              <a:buAutoNum type="arabicPeriod"/>
            </a:pPr>
            <a:r>
              <a:rPr lang="en-US" sz="2000" b="1" u="sng" dirty="0"/>
              <a:t>Format </a:t>
            </a:r>
            <a:r>
              <a:rPr lang="en-US" sz="2000" dirty="0"/>
              <a:t>– This is used to set the layout of data in a field such as the  </a:t>
            </a:r>
            <a:r>
              <a:rPr lang="en-US" sz="2000" b="1" dirty="0"/>
              <a:t>Date/Time</a:t>
            </a:r>
            <a:r>
              <a:rPr lang="en-US" sz="2000" dirty="0"/>
              <a:t> and </a:t>
            </a:r>
            <a:r>
              <a:rPr lang="en-US" sz="2000" b="1" dirty="0"/>
              <a:t>Number</a:t>
            </a:r>
            <a:r>
              <a:rPr lang="en-US" sz="2000" dirty="0"/>
              <a:t> fields. </a:t>
            </a:r>
            <a:r>
              <a:rPr lang="en-US" sz="2000" dirty="0" err="1"/>
              <a:t>E.g</a:t>
            </a:r>
            <a:r>
              <a:rPr lang="en-US" sz="2000" dirty="0"/>
              <a:t> the Format </a:t>
            </a:r>
            <a:r>
              <a:rPr lang="en-US" sz="2000" b="1" dirty="0" err="1">
                <a:solidFill>
                  <a:srgbClr val="C00000"/>
                </a:solidFill>
              </a:rPr>
              <a:t>dd</a:t>
            </a:r>
            <a:r>
              <a:rPr lang="en-US" sz="2000" b="1" dirty="0">
                <a:solidFill>
                  <a:srgbClr val="C00000"/>
                </a:solidFill>
              </a:rPr>
              <a:t>-mmm-</a:t>
            </a:r>
            <a:r>
              <a:rPr lang="en-US" sz="2000" b="1" dirty="0" err="1">
                <a:solidFill>
                  <a:srgbClr val="C00000"/>
                </a:solidFill>
              </a:rPr>
              <a:t>yyyy</a:t>
            </a:r>
            <a:r>
              <a:rPr lang="en-US" sz="2000" dirty="0"/>
              <a:t> sets dates to appear in the format </a:t>
            </a:r>
            <a:r>
              <a:rPr lang="en-US" sz="2000" b="1" dirty="0">
                <a:solidFill>
                  <a:srgbClr val="C00000"/>
                </a:solidFill>
              </a:rPr>
              <a:t>02-Jun-2014</a:t>
            </a:r>
            <a:r>
              <a:rPr lang="en-US" sz="2000" dirty="0"/>
              <a:t>, the format </a:t>
            </a:r>
            <a:r>
              <a:rPr lang="en-US" sz="2000" b="1" dirty="0" err="1">
                <a:solidFill>
                  <a:srgbClr val="C00000"/>
                </a:solidFill>
              </a:rPr>
              <a:t>yy,mm</a:t>
            </a:r>
            <a:r>
              <a:rPr lang="en-US" sz="2000" b="1" dirty="0">
                <a:solidFill>
                  <a:srgbClr val="C00000"/>
                </a:solidFill>
              </a:rPr>
              <a:t>-d</a:t>
            </a:r>
            <a:r>
              <a:rPr lang="en-US" sz="2000" dirty="0"/>
              <a:t> sets the date to appear in the format </a:t>
            </a:r>
            <a:r>
              <a:rPr lang="en-US" sz="2000" b="1" dirty="0">
                <a:solidFill>
                  <a:srgbClr val="C00000"/>
                </a:solidFill>
              </a:rPr>
              <a:t>14,06-2</a:t>
            </a:r>
            <a:r>
              <a:rPr lang="en-US" sz="2000" dirty="0"/>
              <a:t>, </a:t>
            </a:r>
            <a:r>
              <a:rPr lang="en-US" sz="2000" dirty="0" err="1"/>
              <a:t>etc</a:t>
            </a:r>
            <a:r>
              <a:rPr lang="en-US" sz="2000" dirty="0"/>
              <a:t>, while the format </a:t>
            </a:r>
            <a:r>
              <a:rPr lang="en-US" sz="2000" b="1" dirty="0">
                <a:solidFill>
                  <a:srgbClr val="C00000"/>
                </a:solidFill>
              </a:rPr>
              <a:t>‘UGX’ 0 </a:t>
            </a:r>
            <a:r>
              <a:rPr lang="en-US" sz="2000" dirty="0"/>
              <a:t>sets a currency field to display values with a symbol, </a:t>
            </a:r>
            <a:r>
              <a:rPr lang="en-US" sz="2000" dirty="0" err="1"/>
              <a:t>eg</a:t>
            </a:r>
            <a:r>
              <a:rPr lang="en-US" sz="2000" dirty="0"/>
              <a:t> </a:t>
            </a:r>
            <a:r>
              <a:rPr lang="en-US" sz="2000" b="1" dirty="0">
                <a:solidFill>
                  <a:srgbClr val="C00000"/>
                </a:solidFill>
              </a:rPr>
              <a:t>UGX 555</a:t>
            </a:r>
            <a:r>
              <a:rPr lang="en-US" sz="2000" dirty="0"/>
              <a:t>. The 0 in the format acts as the placeholder for the values.</a:t>
            </a:r>
          </a:p>
          <a:p>
            <a:pPr marL="514350" indent="-514350">
              <a:buFont typeface="Calibri" panose="020F0502020204030204" pitchFamily="34" charset="0"/>
              <a:buAutoNum type="arabicPeriod"/>
            </a:pPr>
            <a:r>
              <a:rPr lang="en-GB" sz="2000" b="1" u="sng" dirty="0"/>
              <a:t>Input Masks </a:t>
            </a:r>
            <a:r>
              <a:rPr lang="en-GB" sz="2000" b="1" dirty="0"/>
              <a:t>- </a:t>
            </a:r>
            <a:r>
              <a:rPr lang="en-US" sz="2000" dirty="0"/>
              <a:t>Input masks control how users enter data into a database. For example, an input mask like (000) 000-000000 can force users to enter telephone numbers in the Ugandan format </a:t>
            </a:r>
            <a:r>
              <a:rPr lang="en-US" sz="2000" dirty="0" err="1"/>
              <a:t>ie</a:t>
            </a:r>
            <a:r>
              <a:rPr lang="en-US" sz="2000" dirty="0"/>
              <a:t> (256)772-123456. NB: A 0 in an input mask acts as a placeholder for a mandatory single digit. Users must enter a single digit in that position.</a:t>
            </a:r>
            <a:endParaRPr lang="en-GB" sz="2000" dirty="0"/>
          </a:p>
          <a:p>
            <a:pPr marL="514350" indent="-514350">
              <a:buFont typeface="Calibri" panose="020F0502020204030204" pitchFamily="34" charset="0"/>
              <a:buAutoNum type="arabicPeriod"/>
            </a:pPr>
            <a:r>
              <a:rPr lang="en-GB" sz="2000" b="1" u="sng" dirty="0"/>
              <a:t>Validation Rule </a:t>
            </a:r>
            <a:r>
              <a:rPr lang="en-GB" sz="2000" b="1" dirty="0"/>
              <a:t>-</a:t>
            </a:r>
            <a:r>
              <a:rPr lang="en-US" sz="2000" dirty="0"/>
              <a:t> is used to check the value entered into a field as the user leaves the field.   Only data that obeys this rule is a valid entry for this field. E.G The rule "F" Or "M“ in the sex field accepts F or M and rejects anything else entered. </a:t>
            </a:r>
          </a:p>
          <a:p>
            <a:pPr marL="514350" indent="-514350">
              <a:buFont typeface="Calibri" panose="020F0502020204030204" pitchFamily="34" charset="0"/>
              <a:buAutoNum type="arabicPeriod"/>
            </a:pPr>
            <a:endParaRPr lang="en-US" sz="2000" dirty="0"/>
          </a:p>
          <a:p>
            <a:pPr marL="0" indent="0">
              <a:buNone/>
            </a:pPr>
            <a:endParaRPr lang="en-US" sz="2000" b="1" u="sng" dirty="0"/>
          </a:p>
        </p:txBody>
      </p:sp>
    </p:spTree>
    <p:extLst>
      <p:ext uri="{BB962C8B-B14F-4D97-AF65-F5344CB8AC3E}">
        <p14:creationId xmlns:p14="http://schemas.microsoft.com/office/powerpoint/2010/main" val="76855082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76274"/>
            <a:ext cx="9144000" cy="5653126"/>
          </a:xfrm>
        </p:spPr>
        <p:txBody>
          <a:bodyPr/>
          <a:lstStyle/>
          <a:p>
            <a:pPr marL="0" indent="0">
              <a:buNone/>
            </a:pPr>
            <a:r>
              <a:rPr lang="en-US" b="1" u="sng" dirty="0"/>
              <a:t>Field Properties</a:t>
            </a:r>
          </a:p>
          <a:p>
            <a:pPr marL="514350" indent="-514350" fontAlgn="auto">
              <a:spcAft>
                <a:spcPts val="0"/>
              </a:spcAft>
              <a:buFont typeface="+mj-lt"/>
              <a:buAutoNum type="arabicParenR" startAt="5"/>
              <a:defRPr/>
            </a:pPr>
            <a:r>
              <a:rPr lang="en-GB" sz="2400" b="1" u="sng" dirty="0"/>
              <a:t>Validation Text </a:t>
            </a:r>
            <a:r>
              <a:rPr lang="en-GB" sz="2400" b="1" dirty="0"/>
              <a:t>- </a:t>
            </a:r>
            <a:r>
              <a:rPr lang="en-GB" sz="2400" dirty="0"/>
              <a:t>This is the text message that you wish to display to the user if the validation rule is violated. </a:t>
            </a:r>
          </a:p>
          <a:p>
            <a:pPr marL="514350" indent="-514350" fontAlgn="auto">
              <a:spcAft>
                <a:spcPts val="0"/>
              </a:spcAft>
              <a:buFont typeface="+mj-lt"/>
              <a:buAutoNum type="arabicParenR" startAt="5"/>
              <a:defRPr/>
            </a:pPr>
            <a:r>
              <a:rPr lang="en-US" sz="2400" b="1" u="sng" dirty="0"/>
              <a:t>Default Value </a:t>
            </a:r>
            <a:r>
              <a:rPr lang="en-US" sz="2400" b="1" dirty="0"/>
              <a:t>- </a:t>
            </a:r>
            <a:r>
              <a:rPr lang="en-GB" sz="2400" dirty="0"/>
              <a:t>Specifies a </a:t>
            </a:r>
            <a:r>
              <a:rPr lang="en-GB" sz="2400" b="1" dirty="0"/>
              <a:t>String</a:t>
            </a:r>
            <a:r>
              <a:rPr lang="en-GB" sz="2400" dirty="0"/>
              <a:t> value that is automatically entered in a field when a new record is created. When users add a record to the table, they can either accept this default value or enter another value.</a:t>
            </a:r>
          </a:p>
          <a:p>
            <a:pPr marL="514350" indent="-514350" fontAlgn="auto">
              <a:spcAft>
                <a:spcPts val="0"/>
              </a:spcAft>
              <a:buAutoNum type="arabicParenR" startAt="7"/>
              <a:defRPr/>
            </a:pPr>
            <a:r>
              <a:rPr lang="en-GB" sz="2400" b="1" u="sng" dirty="0"/>
              <a:t>Required - </a:t>
            </a:r>
            <a:r>
              <a:rPr lang="en-US" sz="2400" dirty="0"/>
              <a:t>You can use the </a:t>
            </a:r>
            <a:r>
              <a:rPr lang="en-US" sz="2400" b="1" dirty="0"/>
              <a:t>Required</a:t>
            </a:r>
            <a:r>
              <a:rPr lang="en-US" sz="2400" dirty="0"/>
              <a:t> property to specify whether a value is required in a field. If this property is set to </a:t>
            </a:r>
            <a:r>
              <a:rPr lang="en-US" sz="2400" b="1" dirty="0"/>
              <a:t>Yes</a:t>
            </a:r>
            <a:r>
              <a:rPr lang="en-US" sz="2400" dirty="0"/>
              <a:t>, you must enter a value in the field, and the value cannot be </a:t>
            </a:r>
            <a:r>
              <a:rPr lang="en-US" sz="2400" b="1" dirty="0"/>
              <a:t>Null </a:t>
            </a:r>
            <a:r>
              <a:rPr lang="en-US" sz="2400" dirty="0"/>
              <a:t>or blank.  </a:t>
            </a:r>
          </a:p>
          <a:p>
            <a:pPr marL="514350" indent="-514350" fontAlgn="auto">
              <a:spcAft>
                <a:spcPts val="0"/>
              </a:spcAft>
              <a:buFont typeface="Arial" panose="020B0604020202020204" pitchFamily="34" charset="0"/>
              <a:buAutoNum type="arabicParenR" startAt="7"/>
              <a:defRPr/>
            </a:pPr>
            <a:r>
              <a:rPr lang="en-US" sz="2400" b="1" u="sng" dirty="0"/>
              <a:t>Indexed - </a:t>
            </a:r>
            <a:r>
              <a:rPr lang="en-US" sz="2400" dirty="0"/>
              <a:t>You can use the </a:t>
            </a:r>
            <a:r>
              <a:rPr lang="en-US" sz="2400" b="1" dirty="0"/>
              <a:t>Indexed</a:t>
            </a:r>
            <a:r>
              <a:rPr lang="en-US" sz="2400" dirty="0"/>
              <a:t> property to set a single-field </a:t>
            </a:r>
            <a:r>
              <a:rPr lang="en-US" sz="2400" u="sng" dirty="0">
                <a:hlinkClick r:id="rId2" action="ppaction://hlinkfile"/>
              </a:rPr>
              <a:t>index</a:t>
            </a:r>
            <a:r>
              <a:rPr lang="en-US" sz="2400" dirty="0"/>
              <a:t>. An index speeds up queries on the indexed fields as well as sorting and grouping operations. </a:t>
            </a:r>
          </a:p>
          <a:p>
            <a:pPr marL="514350" indent="-514350" fontAlgn="auto">
              <a:spcAft>
                <a:spcPts val="0"/>
              </a:spcAft>
              <a:buAutoNum type="arabicParenR" startAt="7"/>
              <a:defRPr/>
            </a:pPr>
            <a:endParaRPr lang="en-GB" sz="2000" i="1" dirty="0"/>
          </a:p>
        </p:txBody>
      </p:sp>
    </p:spTree>
    <p:extLst>
      <p:ext uri="{BB962C8B-B14F-4D97-AF65-F5344CB8AC3E}">
        <p14:creationId xmlns:p14="http://schemas.microsoft.com/office/powerpoint/2010/main" val="422583614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14400"/>
            <a:ext cx="9144000" cy="5653126"/>
          </a:xfrm>
        </p:spPr>
        <p:txBody>
          <a:bodyPr/>
          <a:lstStyle/>
          <a:p>
            <a:pPr fontAlgn="auto">
              <a:spcAft>
                <a:spcPts val="0"/>
              </a:spcAft>
              <a:buNone/>
              <a:defRPr/>
            </a:pPr>
            <a:r>
              <a:rPr lang="en-GB" b="1" dirty="0"/>
              <a:t>Adding New Records to your Tables</a:t>
            </a:r>
            <a:endParaRPr lang="en-GB" dirty="0"/>
          </a:p>
          <a:p>
            <a:pPr fontAlgn="auto">
              <a:spcAft>
                <a:spcPts val="0"/>
              </a:spcAft>
              <a:buNone/>
              <a:defRPr/>
            </a:pPr>
            <a:r>
              <a:rPr lang="en-GB" sz="2000" dirty="0"/>
              <a:t>Once the table structure has been designed and saved, users can then enter data into the table either in the </a:t>
            </a:r>
            <a:r>
              <a:rPr lang="en-GB" sz="2000" b="1" dirty="0"/>
              <a:t>Datasheet</a:t>
            </a:r>
            <a:r>
              <a:rPr lang="en-GB" sz="2000" dirty="0"/>
              <a:t> View or through a </a:t>
            </a:r>
            <a:r>
              <a:rPr lang="en-GB" sz="2000" b="1" dirty="0"/>
              <a:t>Form</a:t>
            </a:r>
            <a:r>
              <a:rPr lang="en-GB" sz="2000" dirty="0"/>
              <a:t>.</a:t>
            </a:r>
            <a:endParaRPr lang="en-US" sz="2000" dirty="0"/>
          </a:p>
          <a:p>
            <a:pPr fontAlgn="auto">
              <a:spcAft>
                <a:spcPts val="0"/>
              </a:spcAft>
              <a:buNone/>
              <a:defRPr/>
            </a:pPr>
            <a:r>
              <a:rPr lang="en-GB" sz="2000" b="1" dirty="0"/>
              <a:t>To Enter Data in the Datasheet View</a:t>
            </a:r>
            <a:endParaRPr lang="en-US" sz="2000" b="1" dirty="0"/>
          </a:p>
          <a:p>
            <a:pPr fontAlgn="auto">
              <a:spcAft>
                <a:spcPts val="0"/>
              </a:spcAft>
              <a:defRPr/>
            </a:pPr>
            <a:r>
              <a:rPr lang="en-GB" sz="2000" dirty="0"/>
              <a:t>Type the data into the record.</a:t>
            </a:r>
            <a:endParaRPr lang="en-US" sz="2000" dirty="0"/>
          </a:p>
          <a:p>
            <a:pPr fontAlgn="auto">
              <a:spcAft>
                <a:spcPts val="0"/>
              </a:spcAft>
              <a:defRPr/>
            </a:pPr>
            <a:r>
              <a:rPr lang="en-GB" sz="2000" dirty="0"/>
              <a:t>A pencil indicator  displays to the left of the record.</a:t>
            </a:r>
            <a:endParaRPr lang="en-US" sz="2000" dirty="0"/>
          </a:p>
          <a:p>
            <a:pPr fontAlgn="auto">
              <a:spcAft>
                <a:spcPts val="0"/>
              </a:spcAft>
              <a:defRPr/>
            </a:pPr>
            <a:r>
              <a:rPr lang="en-GB" sz="2000" dirty="0"/>
              <a:t>Use </a:t>
            </a:r>
            <a:r>
              <a:rPr lang="en-GB" sz="2000" cap="all" dirty="0"/>
              <a:t>[Tab]</a:t>
            </a:r>
            <a:r>
              <a:rPr lang="en-GB" sz="2000" dirty="0"/>
              <a:t> or </a:t>
            </a:r>
            <a:r>
              <a:rPr lang="en-GB" sz="2000" cap="all" dirty="0"/>
              <a:t>[enter]</a:t>
            </a:r>
            <a:r>
              <a:rPr lang="en-GB" sz="2000" dirty="0"/>
              <a:t> keys to move from field to field and </a:t>
            </a:r>
            <a:r>
              <a:rPr lang="en-GB" sz="2000" cap="all" dirty="0"/>
              <a:t>[Shift]</a:t>
            </a:r>
            <a:r>
              <a:rPr lang="en-GB" sz="2000" dirty="0"/>
              <a:t>+</a:t>
            </a:r>
            <a:r>
              <a:rPr lang="en-GB" sz="2000" cap="all" dirty="0"/>
              <a:t>[Tab]</a:t>
            </a:r>
            <a:r>
              <a:rPr lang="en-GB" sz="2000" dirty="0"/>
              <a:t> to move to previous fields.</a:t>
            </a:r>
          </a:p>
          <a:p>
            <a:pPr fontAlgn="auto">
              <a:spcAft>
                <a:spcPts val="0"/>
              </a:spcAft>
              <a:defRPr/>
            </a:pPr>
            <a:endParaRPr lang="en-GB" sz="2000" dirty="0"/>
          </a:p>
          <a:p>
            <a:pPr fontAlgn="auto">
              <a:spcAft>
                <a:spcPts val="0"/>
              </a:spcAft>
              <a:defRPr/>
            </a:pPr>
            <a:endParaRPr lang="en-GB" sz="2000" dirty="0"/>
          </a:p>
          <a:p>
            <a:pPr fontAlgn="auto">
              <a:spcAft>
                <a:spcPts val="0"/>
              </a:spcAft>
              <a:defRPr/>
            </a:pPr>
            <a:endParaRPr lang="en-GB" sz="2000" dirty="0"/>
          </a:p>
          <a:p>
            <a:pPr fontAlgn="auto">
              <a:spcAft>
                <a:spcPts val="0"/>
              </a:spcAft>
              <a:defRPr/>
            </a:pPr>
            <a:endParaRPr lang="en-GB" sz="2000" dirty="0"/>
          </a:p>
          <a:p>
            <a:pPr fontAlgn="auto">
              <a:spcAft>
                <a:spcPts val="0"/>
              </a:spcAft>
              <a:defRPr/>
            </a:pPr>
            <a:endParaRPr lang="en-GB" sz="2000" dirty="0"/>
          </a:p>
          <a:p>
            <a:pPr fontAlgn="auto">
              <a:spcAft>
                <a:spcPts val="0"/>
              </a:spcAft>
              <a:defRPr/>
            </a:pPr>
            <a:r>
              <a:rPr lang="en-GB" sz="2000" dirty="0"/>
              <a:t>Press </a:t>
            </a:r>
            <a:r>
              <a:rPr lang="en-GB" sz="2000" cap="all" dirty="0"/>
              <a:t>[enter]</a:t>
            </a:r>
            <a:r>
              <a:rPr lang="en-GB" sz="2000" dirty="0"/>
              <a:t> at the end of the record. </a:t>
            </a:r>
            <a:r>
              <a:rPr lang="en-GB" sz="1800" dirty="0"/>
              <a:t>The pencil indicator disappears indicating that the record is now saved. </a:t>
            </a:r>
            <a:r>
              <a:rPr lang="en-GB" sz="1800" i="1" dirty="0"/>
              <a:t>When data is entered in the datasheet view, it is saved automatically.</a:t>
            </a:r>
            <a:endParaRPr lang="en-US" sz="1800" i="1" dirty="0"/>
          </a:p>
          <a:p>
            <a:pPr fontAlgn="auto">
              <a:spcAft>
                <a:spcPts val="0"/>
              </a:spcAft>
              <a:defRPr/>
            </a:pPr>
            <a:endParaRPr lang="en-US" sz="2000" dirty="0"/>
          </a:p>
          <a:p>
            <a:pPr fontAlgn="auto">
              <a:spcAft>
                <a:spcPts val="0"/>
              </a:spcAft>
              <a:defRPr/>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2008"/>
            <a:ext cx="9144000" cy="173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43202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p>
        </p:txBody>
      </p:sp>
      <p:sp>
        <p:nvSpPr>
          <p:cNvPr id="3" name="Content Placeholder 2"/>
          <p:cNvSpPr>
            <a:spLocks noGrp="1"/>
          </p:cNvSpPr>
          <p:nvPr>
            <p:ph idx="1"/>
          </p:nvPr>
        </p:nvSpPr>
        <p:spPr>
          <a:xfrm>
            <a:off x="0" y="4437112"/>
            <a:ext cx="9144000" cy="2232248"/>
          </a:xfrm>
        </p:spPr>
        <p:txBody>
          <a:bodyPr/>
          <a:lstStyle/>
          <a:p>
            <a:pPr marL="0" indent="0">
              <a:buNone/>
            </a:pPr>
            <a:r>
              <a:rPr lang="en-GB" dirty="0"/>
              <a:t>Today, database management systems manage this information.</a:t>
            </a:r>
          </a:p>
          <a:p>
            <a:pPr marL="0" indent="0">
              <a:buNone/>
            </a:pPr>
            <a:r>
              <a:rPr lang="en-GB" b="1" dirty="0"/>
              <a:t>Learning Outcome: </a:t>
            </a:r>
            <a:r>
              <a:rPr lang="en-GB" dirty="0"/>
              <a:t>The learner should be able to create and query a simple database.</a:t>
            </a:r>
          </a:p>
        </p:txBody>
      </p:sp>
      <p:pic>
        <p:nvPicPr>
          <p:cNvPr id="4" name="Picture 3" descr="hospitalfiles"/>
          <p:cNvPicPr/>
          <p:nvPr/>
        </p:nvPicPr>
        <p:blipFill rotWithShape="1">
          <a:blip r:embed="rId3">
            <a:lum bright="20000" contrast="40000"/>
            <a:extLst>
              <a:ext uri="{28A0092B-C50C-407E-A947-70E740481C1C}">
                <a14:useLocalDpi xmlns:a14="http://schemas.microsoft.com/office/drawing/2010/main" val="0"/>
              </a:ext>
            </a:extLst>
          </a:blip>
          <a:srcRect t="23889" b="23751"/>
          <a:stretch/>
        </p:blipFill>
        <p:spPr bwMode="auto">
          <a:xfrm>
            <a:off x="6350" y="990600"/>
            <a:ext cx="9196130" cy="3302496"/>
          </a:xfrm>
          <a:prstGeom prst="rect">
            <a:avLst/>
          </a:prstGeom>
          <a:noFill/>
          <a:ln>
            <a:noFill/>
          </a:ln>
        </p:spPr>
      </p:pic>
    </p:spTree>
    <p:extLst>
      <p:ext uri="{BB962C8B-B14F-4D97-AF65-F5344CB8AC3E}">
        <p14:creationId xmlns:p14="http://schemas.microsoft.com/office/powerpoint/2010/main" val="775739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76274"/>
            <a:ext cx="9144000" cy="5653126"/>
          </a:xfrm>
        </p:spPr>
        <p:txBody>
          <a:bodyPr/>
          <a:lstStyle/>
          <a:p>
            <a:pPr marL="0" indent="0">
              <a:buNone/>
            </a:pPr>
            <a:r>
              <a:rPr lang="en-US" b="1" dirty="0"/>
              <a:t>Activity:</a:t>
            </a:r>
          </a:p>
          <a:p>
            <a:pPr marL="0" indent="0">
              <a:buNone/>
            </a:pPr>
            <a:r>
              <a:rPr lang="en-US" sz="1800" dirty="0"/>
              <a:t>The table below shows records extracted from of Uganda Telecom company database.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lvl="0">
              <a:buFont typeface="+mj-lt"/>
              <a:buAutoNum type="arabicPeriod"/>
            </a:pPr>
            <a:r>
              <a:rPr lang="en-US" sz="1800" dirty="0"/>
              <a:t>Using any database management software, create a database and save it as </a:t>
            </a:r>
            <a:r>
              <a:rPr lang="en-US" sz="1800" b="1" dirty="0" err="1"/>
              <a:t>UTL</a:t>
            </a:r>
            <a:r>
              <a:rPr lang="en-US" sz="1800" dirty="0" err="1"/>
              <a:t>_</a:t>
            </a:r>
            <a:r>
              <a:rPr lang="en-US" sz="1800" b="1" i="1" dirty="0" err="1"/>
              <a:t>your</a:t>
            </a:r>
            <a:r>
              <a:rPr lang="en-US" sz="1800" b="1" i="1" dirty="0"/>
              <a:t> name</a:t>
            </a:r>
            <a:r>
              <a:rPr lang="en-US" sz="1800" dirty="0"/>
              <a:t> </a:t>
            </a:r>
            <a:r>
              <a:rPr lang="en-US" sz="1800" dirty="0" err="1"/>
              <a:t>e,g</a:t>
            </a:r>
            <a:r>
              <a:rPr lang="en-US" sz="1800" dirty="0"/>
              <a:t> </a:t>
            </a:r>
            <a:r>
              <a:rPr lang="en-US" sz="1800" dirty="0" err="1"/>
              <a:t>UTL_Okello</a:t>
            </a:r>
            <a:r>
              <a:rPr lang="en-US" sz="1800" dirty="0"/>
              <a:t>	(</a:t>
            </a:r>
            <a:r>
              <a:rPr lang="en-US" sz="1800" i="1" dirty="0"/>
              <a:t>01 mark</a:t>
            </a:r>
            <a:r>
              <a:rPr lang="en-US" sz="1800" dirty="0"/>
              <a:t>)</a:t>
            </a:r>
          </a:p>
          <a:p>
            <a:pPr lvl="0">
              <a:buFont typeface="+mj-lt"/>
              <a:buAutoNum type="arabicPeriod"/>
            </a:pPr>
            <a:r>
              <a:rPr lang="en-US" sz="1800" dirty="0"/>
              <a:t>Design a table to capture the given data using appropriate data types. Set one of the fields as a suitable primary key and save the table as </a:t>
            </a:r>
            <a:r>
              <a:rPr lang="en-US" sz="1800" b="1" dirty="0"/>
              <a:t>Customer details.	</a:t>
            </a:r>
            <a:r>
              <a:rPr lang="en-US" sz="1800" dirty="0"/>
              <a:t>(05</a:t>
            </a:r>
            <a:r>
              <a:rPr lang="en-US" sz="1800" i="1" dirty="0"/>
              <a:t> marks</a:t>
            </a:r>
            <a:r>
              <a:rPr lang="en-US" sz="1800" dirty="0"/>
              <a:t>)</a:t>
            </a:r>
            <a:endParaRPr lang="en-US" dirty="0"/>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3253399626"/>
              </p:ext>
            </p:extLst>
          </p:nvPr>
        </p:nvGraphicFramePr>
        <p:xfrm>
          <a:off x="76200" y="1780513"/>
          <a:ext cx="8991598" cy="3629687"/>
        </p:xfrm>
        <a:graphic>
          <a:graphicData uri="http://schemas.openxmlformats.org/drawingml/2006/table">
            <a:tbl>
              <a:tblPr firstRow="1" firstCol="1" bandRow="1">
                <a:tableStyleId>{5940675A-B579-460E-94D1-54222C63F5DA}</a:tableStyleId>
              </a:tblPr>
              <a:tblGrid>
                <a:gridCol w="1299672">
                  <a:extLst>
                    <a:ext uri="{9D8B030D-6E8A-4147-A177-3AD203B41FA5}">
                      <a16:colId xmlns:a16="http://schemas.microsoft.com/office/drawing/2014/main" val="20000"/>
                    </a:ext>
                  </a:extLst>
                </a:gridCol>
                <a:gridCol w="573577">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1273810">
                  <a:extLst>
                    <a:ext uri="{9D8B030D-6E8A-4147-A177-3AD203B41FA5}">
                      <a16:colId xmlns:a16="http://schemas.microsoft.com/office/drawing/2014/main" val="20003"/>
                    </a:ext>
                  </a:extLst>
                </a:gridCol>
                <a:gridCol w="974090">
                  <a:extLst>
                    <a:ext uri="{9D8B030D-6E8A-4147-A177-3AD203B41FA5}">
                      <a16:colId xmlns:a16="http://schemas.microsoft.com/office/drawing/2014/main" val="20004"/>
                    </a:ext>
                  </a:extLst>
                </a:gridCol>
                <a:gridCol w="1573530">
                  <a:extLst>
                    <a:ext uri="{9D8B030D-6E8A-4147-A177-3AD203B41FA5}">
                      <a16:colId xmlns:a16="http://schemas.microsoft.com/office/drawing/2014/main" val="20005"/>
                    </a:ext>
                  </a:extLst>
                </a:gridCol>
                <a:gridCol w="1798319">
                  <a:extLst>
                    <a:ext uri="{9D8B030D-6E8A-4147-A177-3AD203B41FA5}">
                      <a16:colId xmlns:a16="http://schemas.microsoft.com/office/drawing/2014/main" val="20006"/>
                    </a:ext>
                  </a:extLst>
                </a:gridCol>
              </a:tblGrid>
              <a:tr h="897652">
                <a:tc>
                  <a:txBody>
                    <a:bodyPr/>
                    <a:lstStyle/>
                    <a:p>
                      <a:pPr marL="0" marR="0">
                        <a:spcBef>
                          <a:spcPts val="0"/>
                        </a:spcBef>
                        <a:spcAft>
                          <a:spcPts val="0"/>
                        </a:spcAft>
                        <a:tabLst>
                          <a:tab pos="5943600" algn="r"/>
                        </a:tabLst>
                      </a:pPr>
                      <a:r>
                        <a:rPr lang="en-US" sz="2000" dirty="0">
                          <a:effectLst/>
                        </a:rPr>
                        <a:t>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SEX</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TEL NUMBER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dirty="0">
                          <a:effectLst/>
                        </a:rPr>
                        <a:t>SMART PHONE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dirty="0">
                          <a:effectLst/>
                        </a:rPr>
                        <a:t>AIRTIME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MOBIILE MONEY BALANCE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Date Registered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extLst>
                  <a:ext uri="{0D108BD9-81ED-4DB2-BD59-A6C34878D82A}">
                    <a16:rowId xmlns:a16="http://schemas.microsoft.com/office/drawing/2014/main" val="10000"/>
                  </a:ext>
                </a:extLst>
              </a:tr>
              <a:tr h="598435">
                <a:tc>
                  <a:txBody>
                    <a:bodyPr/>
                    <a:lstStyle/>
                    <a:p>
                      <a:pPr marL="0" marR="0">
                        <a:spcBef>
                          <a:spcPts val="0"/>
                        </a:spcBef>
                        <a:spcAft>
                          <a:spcPts val="0"/>
                        </a:spcAft>
                        <a:tabLst>
                          <a:tab pos="5943600" algn="r"/>
                        </a:tabLst>
                      </a:pPr>
                      <a:r>
                        <a:rPr lang="en-US" sz="2000">
                          <a:effectLst/>
                        </a:rPr>
                        <a:t>ZIMWE HENRY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0712568777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NOKIA 3012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4000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5000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1-June-01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extLst>
                  <a:ext uri="{0D108BD9-81ED-4DB2-BD59-A6C34878D82A}">
                    <a16:rowId xmlns:a16="http://schemas.microsoft.com/office/drawing/2014/main" val="10001"/>
                  </a:ext>
                </a:extLst>
              </a:tr>
              <a:tr h="598435">
                <a:tc>
                  <a:txBody>
                    <a:bodyPr/>
                    <a:lstStyle/>
                    <a:p>
                      <a:pPr marL="0" marR="0">
                        <a:spcBef>
                          <a:spcPts val="0"/>
                        </a:spcBef>
                        <a:spcAft>
                          <a:spcPts val="0"/>
                        </a:spcAft>
                        <a:tabLst>
                          <a:tab pos="5943600" algn="r"/>
                        </a:tabLst>
                      </a:pPr>
                      <a:r>
                        <a:rPr lang="en-US" sz="2000">
                          <a:effectLst/>
                        </a:rPr>
                        <a:t>ABBO TEO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0712218746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SONY 1O1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3500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7700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dirty="0">
                          <a:effectLst/>
                        </a:rPr>
                        <a:t>12-Jan-05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extLst>
                  <a:ext uri="{0D108BD9-81ED-4DB2-BD59-A6C34878D82A}">
                    <a16:rowId xmlns:a16="http://schemas.microsoft.com/office/drawing/2014/main" val="10002"/>
                  </a:ext>
                </a:extLst>
              </a:tr>
              <a:tr h="598435">
                <a:tc>
                  <a:txBody>
                    <a:bodyPr/>
                    <a:lstStyle/>
                    <a:p>
                      <a:pPr marL="0" marR="0">
                        <a:spcBef>
                          <a:spcPts val="0"/>
                        </a:spcBef>
                        <a:spcAft>
                          <a:spcPts val="0"/>
                        </a:spcAft>
                        <a:tabLst>
                          <a:tab pos="5943600" algn="r"/>
                        </a:tabLst>
                      </a:pPr>
                      <a:r>
                        <a:rPr lang="en-US" sz="2000">
                          <a:effectLst/>
                        </a:rPr>
                        <a:t>NAISANGA ROSE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0712433256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NOKIA F6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500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4200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17-Dec-02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extLst>
                  <a:ext uri="{0D108BD9-81ED-4DB2-BD59-A6C34878D82A}">
                    <a16:rowId xmlns:a16="http://schemas.microsoft.com/office/drawing/2014/main" val="10003"/>
                  </a:ext>
                </a:extLst>
              </a:tr>
              <a:tr h="897652">
                <a:tc>
                  <a:txBody>
                    <a:bodyPr/>
                    <a:lstStyle/>
                    <a:p>
                      <a:pPr marL="0" marR="0">
                        <a:spcBef>
                          <a:spcPts val="0"/>
                        </a:spcBef>
                        <a:spcAft>
                          <a:spcPts val="0"/>
                        </a:spcAft>
                        <a:tabLst>
                          <a:tab pos="5943600" algn="r"/>
                        </a:tabLst>
                      </a:pPr>
                      <a:r>
                        <a:rPr lang="en-US" sz="2000" dirty="0">
                          <a:effectLst/>
                        </a:rPr>
                        <a:t>MUGISHA JOSEPH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0712444508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dirty="0">
                          <a:effectLst/>
                        </a:rPr>
                        <a:t>SAMSUNG GALAXY S8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1200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a:effectLst/>
                        </a:rPr>
                        <a:t>6900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tc>
                  <a:txBody>
                    <a:bodyPr/>
                    <a:lstStyle/>
                    <a:p>
                      <a:pPr marL="0" marR="0">
                        <a:spcBef>
                          <a:spcPts val="0"/>
                        </a:spcBef>
                        <a:spcAft>
                          <a:spcPts val="0"/>
                        </a:spcAft>
                        <a:tabLst>
                          <a:tab pos="5943600" algn="r"/>
                        </a:tabLst>
                      </a:pPr>
                      <a:r>
                        <a:rPr lang="en-US" sz="2000" dirty="0">
                          <a:effectLst/>
                        </a:rPr>
                        <a:t>23-Sep-11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794" marR="47794"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055553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76274"/>
            <a:ext cx="9144000" cy="5653126"/>
          </a:xfrm>
        </p:spPr>
        <p:txBody>
          <a:bodyPr/>
          <a:lstStyle/>
          <a:p>
            <a:pPr fontAlgn="auto">
              <a:spcAft>
                <a:spcPts val="0"/>
              </a:spcAft>
              <a:buNone/>
              <a:defRPr/>
            </a:pPr>
            <a:r>
              <a:rPr lang="en-GB" sz="2400" b="1" dirty="0"/>
              <a:t>Selecting Fields &amp; Records in Datasheet View. </a:t>
            </a:r>
            <a:r>
              <a:rPr lang="en-GB" sz="2400" dirty="0">
                <a:latin typeface="Calibri" panose="020F0502020204030204" pitchFamily="34" charset="0"/>
              </a:rPr>
              <a:t>In order to edit (or sort) table data it is necessary to select fields and records.</a:t>
            </a:r>
          </a:p>
          <a:p>
            <a:pPr fontAlgn="auto">
              <a:spcAft>
                <a:spcPts val="0"/>
              </a:spcAft>
              <a:buNone/>
              <a:defRPr/>
            </a:pPr>
            <a:endParaRPr lang="en-GB" dirty="0">
              <a:latin typeface="Calibri" panose="020F0502020204030204" pitchFamily="34" charset="0"/>
            </a:endParaRPr>
          </a:p>
          <a:p>
            <a:pPr fontAlgn="auto">
              <a:spcAft>
                <a:spcPts val="0"/>
              </a:spcAft>
              <a:buNone/>
              <a:defRPr/>
            </a:pPr>
            <a:endParaRPr lang="en-GB" dirty="0">
              <a:latin typeface="Calibri" panose="020F0502020204030204" pitchFamily="34" charset="0"/>
            </a:endParaRPr>
          </a:p>
          <a:p>
            <a:pPr fontAlgn="auto">
              <a:spcAft>
                <a:spcPts val="0"/>
              </a:spcAft>
              <a:buNone/>
              <a:defRPr/>
            </a:pPr>
            <a:endParaRPr lang="en-GB" dirty="0">
              <a:latin typeface="Calibri" panose="020F0502020204030204" pitchFamily="34" charset="0"/>
            </a:endParaRPr>
          </a:p>
          <a:p>
            <a:pPr fontAlgn="auto">
              <a:spcAft>
                <a:spcPts val="0"/>
              </a:spcAft>
              <a:buNone/>
              <a:defRPr/>
            </a:pPr>
            <a:endParaRPr lang="en-GB" dirty="0">
              <a:latin typeface="Calibri" panose="020F0502020204030204" pitchFamily="34" charset="0"/>
            </a:endParaRPr>
          </a:p>
          <a:p>
            <a:pPr fontAlgn="auto">
              <a:spcAft>
                <a:spcPts val="0"/>
              </a:spcAft>
              <a:buNone/>
              <a:defRPr/>
            </a:pPr>
            <a:br>
              <a:rPr lang="en-GB" dirty="0">
                <a:latin typeface="Calibri" panose="020F0502020204030204" pitchFamily="34" charset="0"/>
              </a:rPr>
            </a:br>
            <a:r>
              <a:rPr lang="en-US" sz="2400" b="1" dirty="0">
                <a:latin typeface="Arial Rounded MT Bold" panose="020F0704030504030204" pitchFamily="34" charset="0"/>
              </a:rPr>
              <a:t>Sorting</a:t>
            </a:r>
            <a:r>
              <a:rPr lang="en-US" sz="3200" b="1" dirty="0"/>
              <a:t> </a:t>
            </a:r>
            <a:r>
              <a:rPr lang="en-US" sz="2400" b="1" dirty="0">
                <a:latin typeface="Arial Rounded MT Bold" panose="020F0704030504030204" pitchFamily="34" charset="0"/>
              </a:rPr>
              <a:t>data</a:t>
            </a:r>
            <a:r>
              <a:rPr lang="en-US" sz="3200" b="1" dirty="0"/>
              <a:t> </a:t>
            </a:r>
            <a:r>
              <a:rPr lang="en-US" sz="2400" b="1" dirty="0">
                <a:latin typeface="Arial Rounded MT Bold" panose="020F0704030504030204" pitchFamily="34" charset="0"/>
              </a:rPr>
              <a:t>in</a:t>
            </a:r>
            <a:r>
              <a:rPr lang="en-US" sz="3200" b="1" dirty="0"/>
              <a:t> </a:t>
            </a:r>
            <a:r>
              <a:rPr lang="en-US" sz="2400" b="1" dirty="0">
                <a:latin typeface="Arial Rounded MT Bold" panose="020F0704030504030204" pitchFamily="34" charset="0"/>
              </a:rPr>
              <a:t>Access</a:t>
            </a:r>
            <a:r>
              <a:rPr lang="en-US" sz="3200" b="1" dirty="0"/>
              <a:t> </a:t>
            </a:r>
            <a:r>
              <a:rPr lang="en-US" sz="2400" b="1" dirty="0">
                <a:latin typeface="Arial Rounded MT Bold" panose="020F0704030504030204" pitchFamily="34" charset="0"/>
              </a:rPr>
              <a:t>Tables: </a:t>
            </a:r>
            <a:r>
              <a:rPr lang="en-US" sz="2400" dirty="0"/>
              <a:t>In Access there are a couple of ways to sort data in ascending or descending order. What we sort in Access are fields. You can sort by one field or by many fields, but the fields must be adjacent.  Note  that if you sort by multiple fields, Access will sort data from left to right  i.e. it will sort by whichever field is furthest from left and move right.</a:t>
            </a:r>
          </a:p>
          <a:p>
            <a:pPr fontAlgn="auto">
              <a:spcAft>
                <a:spcPts val="0"/>
              </a:spcAft>
              <a:buNone/>
              <a:defRPr/>
            </a:pPr>
            <a:endParaRPr lang="en-US" dirty="0">
              <a:latin typeface="Calibri" panose="020F0502020204030204" pitchFamily="34" charset="0"/>
            </a:endParaRPr>
          </a:p>
          <a:p>
            <a:pPr fontAlgn="auto">
              <a:spcAft>
                <a:spcPts val="0"/>
              </a:spcAft>
              <a:buNone/>
              <a:defRPr/>
            </a:pPr>
            <a:br>
              <a:rPr lang="en-US" b="1" u="sng" dirty="0"/>
            </a:br>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333"/>
          <a:stretch/>
        </p:blipFill>
        <p:spPr bwMode="auto">
          <a:xfrm>
            <a:off x="228600" y="1752600"/>
            <a:ext cx="85026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15547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76274"/>
            <a:ext cx="9144000" cy="5653126"/>
          </a:xfrm>
        </p:spPr>
        <p:txBody>
          <a:bodyPr/>
          <a:lstStyle/>
          <a:p>
            <a:pPr fontAlgn="auto">
              <a:spcAft>
                <a:spcPts val="0"/>
              </a:spcAft>
              <a:buNone/>
              <a:defRPr/>
            </a:pPr>
            <a:r>
              <a:rPr lang="en-US" b="1" dirty="0"/>
              <a:t>Sorting by one field(Quick Sort)</a:t>
            </a:r>
          </a:p>
          <a:p>
            <a:pPr fontAlgn="auto">
              <a:spcAft>
                <a:spcPts val="0"/>
              </a:spcAft>
              <a:buNone/>
              <a:defRPr/>
            </a:pPr>
            <a:r>
              <a:rPr lang="en-US" dirty="0"/>
              <a:t>To sort by one field:</a:t>
            </a:r>
          </a:p>
          <a:p>
            <a:pPr marL="514350" indent="-514350" fontAlgn="auto">
              <a:spcAft>
                <a:spcPts val="0"/>
              </a:spcAft>
              <a:buFont typeface="+mj-lt"/>
              <a:buAutoNum type="arabicPeriod"/>
              <a:defRPr/>
            </a:pPr>
            <a:r>
              <a:rPr lang="en-US" dirty="0"/>
              <a:t>Place the cursor anywhere in the column on which you want  the sort performed.</a:t>
            </a:r>
          </a:p>
          <a:p>
            <a:pPr marL="514350" indent="-514350" fontAlgn="auto">
              <a:spcBef>
                <a:spcPts val="900"/>
              </a:spcBef>
              <a:spcAft>
                <a:spcPts val="0"/>
              </a:spcAft>
              <a:buFont typeface="+mj-lt"/>
              <a:buAutoNum type="arabicPeriod"/>
              <a:defRPr/>
            </a:pPr>
            <a:r>
              <a:rPr lang="en-US" dirty="0"/>
              <a:t>Open the </a:t>
            </a:r>
            <a:r>
              <a:rPr lang="en-US" b="1" dirty="0"/>
              <a:t>Records</a:t>
            </a:r>
            <a:r>
              <a:rPr lang="en-US" dirty="0"/>
              <a:t> menu, select Sort and choose Sort Ascending, or Sort Descending on the submenu. You can also click the quick sort buttons(           )on the database toolbar. Access sorts the table based upon the data in the selected column.</a:t>
            </a:r>
          </a:p>
          <a:p>
            <a:pPr marL="514350" indent="-514350" fontAlgn="auto">
              <a:spcAft>
                <a:spcPts val="0"/>
              </a:spcAft>
              <a:buFont typeface="+mj-lt"/>
              <a:buAutoNum type="arabicPeriod"/>
              <a:defRPr/>
            </a:pPr>
            <a:r>
              <a:rPr lang="en-US" dirty="0"/>
              <a:t>To undo the sort,  Open the </a:t>
            </a:r>
            <a:r>
              <a:rPr lang="en-US" b="1" dirty="0"/>
              <a:t>Records</a:t>
            </a:r>
            <a:r>
              <a:rPr lang="en-US" dirty="0"/>
              <a:t> menu and select </a:t>
            </a:r>
            <a:r>
              <a:rPr lang="en-US" b="1" dirty="0"/>
              <a:t>Remove Filter/Sort</a:t>
            </a:r>
            <a:r>
              <a:rPr lang="en-US" dirty="0"/>
              <a:t>.</a:t>
            </a:r>
          </a:p>
          <a:p>
            <a:pPr marL="514350" indent="-514350" fontAlgn="auto">
              <a:spcAft>
                <a:spcPts val="0"/>
              </a:spcAft>
              <a:buFont typeface="+mj-lt"/>
              <a:buAutoNum type="arabicPeriod"/>
              <a:defRPr/>
            </a:pPr>
            <a:endParaRPr lang="en-US" dirty="0"/>
          </a:p>
          <a:p>
            <a:pPr marL="514350" indent="-514350" fontAlgn="auto">
              <a:spcAft>
                <a:spcPts val="0"/>
              </a:spcAft>
              <a:buFont typeface="+mj-lt"/>
              <a:buAutoNum type="arabicPeriod"/>
              <a:defRPr/>
            </a:pPr>
            <a:endParaRPr lang="en-US" dirty="0"/>
          </a:p>
          <a:p>
            <a:pPr marL="514350" indent="-514350" fontAlgn="auto">
              <a:spcAft>
                <a:spcPts val="0"/>
              </a:spcAft>
              <a:buFont typeface="+mj-lt"/>
              <a:buAutoNum type="arabicPeriod"/>
              <a:defRPr/>
            </a:pPr>
            <a:endParaRPr lang="en-US" dirty="0"/>
          </a:p>
          <a:p>
            <a:pPr fontAlgn="auto">
              <a:spcAft>
                <a:spcPts val="0"/>
              </a:spcAft>
              <a:buNone/>
              <a:defRPr/>
            </a:pP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886200"/>
            <a:ext cx="778930" cy="42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50783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0" y="976274"/>
            <a:ext cx="9144000" cy="5653126"/>
          </a:xfrm>
        </p:spPr>
        <p:txBody>
          <a:bodyPr/>
          <a:lstStyle/>
          <a:p>
            <a:pPr fontAlgn="auto">
              <a:spcAft>
                <a:spcPts val="0"/>
              </a:spcAft>
              <a:buNone/>
              <a:defRPr/>
            </a:pPr>
            <a:r>
              <a:rPr lang="en-US" b="1" dirty="0"/>
              <a:t>Sorting by multiple fields</a:t>
            </a:r>
          </a:p>
          <a:p>
            <a:pPr fontAlgn="auto">
              <a:spcAft>
                <a:spcPts val="0"/>
              </a:spcAft>
              <a:buNone/>
              <a:defRPr/>
            </a:pPr>
            <a:r>
              <a:rPr lang="en-US" dirty="0"/>
              <a:t>To sort across multiple fields, do the following:</a:t>
            </a:r>
          </a:p>
          <a:p>
            <a:pPr marL="514350" indent="-514350" fontAlgn="auto">
              <a:spcAft>
                <a:spcPts val="0"/>
              </a:spcAft>
              <a:buFont typeface="+mj-lt"/>
              <a:buAutoNum type="arabicPeriod"/>
              <a:defRPr/>
            </a:pPr>
            <a:r>
              <a:rPr lang="en-US" dirty="0"/>
              <a:t>Select multiple columns by clicking and dragging across the column headings of the column you want to sort.</a:t>
            </a:r>
          </a:p>
          <a:p>
            <a:pPr marL="514350" indent="-514350" fontAlgn="auto">
              <a:spcAft>
                <a:spcPts val="0"/>
              </a:spcAft>
              <a:buFont typeface="+mj-lt"/>
              <a:buAutoNum type="arabicPeriod"/>
              <a:defRPr/>
            </a:pPr>
            <a:r>
              <a:rPr lang="en-US" dirty="0"/>
              <a:t>On the Records menu, select </a:t>
            </a:r>
            <a:br>
              <a:rPr lang="en-US" dirty="0"/>
            </a:br>
            <a:r>
              <a:rPr lang="en-US" dirty="0"/>
              <a:t>Sort, and then choose Sort </a:t>
            </a:r>
            <a:br>
              <a:rPr lang="en-US" dirty="0"/>
            </a:br>
            <a:r>
              <a:rPr lang="en-US" dirty="0"/>
              <a:t>Ascending or Sort Descending. </a:t>
            </a:r>
            <a:br>
              <a:rPr lang="en-US" dirty="0"/>
            </a:br>
            <a:r>
              <a:rPr lang="en-US" dirty="0"/>
              <a:t>You can also click the quick sort </a:t>
            </a:r>
            <a:br>
              <a:rPr lang="en-US" dirty="0"/>
            </a:br>
            <a:r>
              <a:rPr lang="en-US" dirty="0"/>
              <a:t>buttons on the database toolbar. </a:t>
            </a:r>
          </a:p>
          <a:p>
            <a:pPr marL="514350" indent="-514350" fontAlgn="auto">
              <a:spcAft>
                <a:spcPts val="0"/>
              </a:spcAft>
              <a:buFont typeface="+mj-lt"/>
              <a:buAutoNum type="arabicPeriod"/>
              <a:defRPr/>
            </a:pPr>
            <a:r>
              <a:rPr lang="en-US" dirty="0"/>
              <a:t>Access sorts by the leftmost column first, then performs secondary sorts ( where there are duplicate values) on the remaining selected columns to the right.</a:t>
            </a:r>
          </a:p>
          <a:p>
            <a:pPr marL="514350" indent="-514350" fontAlgn="auto">
              <a:spcAft>
                <a:spcPts val="0"/>
              </a:spcAft>
              <a:buFont typeface="+mj-lt"/>
              <a:buAutoNum type="arabicPeriod"/>
              <a:defRPr/>
            </a:pPr>
            <a:endParaRPr lang="en-US" dirty="0"/>
          </a:p>
          <a:p>
            <a:pPr marL="514350" indent="-514350" fontAlgn="auto">
              <a:spcAft>
                <a:spcPts val="0"/>
              </a:spcAft>
              <a:buFont typeface="+mj-lt"/>
              <a:buAutoNum type="arabicPeriod"/>
              <a:defRPr/>
            </a:pPr>
            <a:endParaRPr lang="en-US" dirty="0"/>
          </a:p>
          <a:p>
            <a:pPr fontAlgn="auto">
              <a:spcAft>
                <a:spcPts val="0"/>
              </a:spcAft>
              <a:buNone/>
              <a:defRPr/>
            </a:pPr>
            <a:endParaRPr lang="en-US" dirty="0"/>
          </a:p>
        </p:txBody>
      </p:sp>
      <p:pic>
        <p:nvPicPr>
          <p:cNvPr id="4" name="Picture 3"/>
          <p:cNvPicPr>
            <a:picLocks noChangeAspect="1"/>
          </p:cNvPicPr>
          <p:nvPr/>
        </p:nvPicPr>
        <p:blipFill>
          <a:blip r:embed="rId2"/>
          <a:stretch>
            <a:fillRect/>
          </a:stretch>
        </p:blipFill>
        <p:spPr>
          <a:xfrm>
            <a:off x="5523798" y="2819400"/>
            <a:ext cx="3620202" cy="2438400"/>
          </a:xfrm>
          <a:prstGeom prst="rect">
            <a:avLst/>
          </a:prstGeom>
        </p:spPr>
      </p:pic>
    </p:spTree>
    <p:extLst>
      <p:ext uri="{BB962C8B-B14F-4D97-AF65-F5344CB8AC3E}">
        <p14:creationId xmlns:p14="http://schemas.microsoft.com/office/powerpoint/2010/main" val="99544045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14.2.1 Tables</a:t>
            </a:r>
            <a:endParaRPr lang="en-US" dirty="0"/>
          </a:p>
        </p:txBody>
      </p:sp>
      <p:sp>
        <p:nvSpPr>
          <p:cNvPr id="3" name="Content Placeholder 2"/>
          <p:cNvSpPr>
            <a:spLocks noGrp="1"/>
          </p:cNvSpPr>
          <p:nvPr>
            <p:ph sz="half" idx="1"/>
          </p:nvPr>
        </p:nvSpPr>
        <p:spPr>
          <a:xfrm>
            <a:off x="-12879" y="1022646"/>
            <a:ext cx="3594279" cy="5500726"/>
          </a:xfrm>
        </p:spPr>
        <p:txBody>
          <a:bodyPr/>
          <a:lstStyle/>
          <a:p>
            <a:pPr>
              <a:buNone/>
            </a:pPr>
            <a:r>
              <a:rPr lang="en-GB" sz="2400" b="1" dirty="0"/>
              <a:t>Editing and deleting tables and other objects</a:t>
            </a:r>
            <a:endParaRPr lang="en-US" sz="2400" dirty="0"/>
          </a:p>
          <a:p>
            <a:pPr lvl="0"/>
            <a:r>
              <a:rPr lang="en-GB" sz="2300" b="1" dirty="0"/>
              <a:t>To Modify an Object: </a:t>
            </a:r>
            <a:r>
              <a:rPr lang="en-GB" sz="2300" dirty="0"/>
              <a:t>Open the object or click its tab in the window, click the Format tab on the Ribbon, click the </a:t>
            </a:r>
            <a:r>
              <a:rPr lang="en-GB" sz="2300" b="1" dirty="0"/>
              <a:t>View </a:t>
            </a:r>
            <a:r>
              <a:rPr lang="en-GB" sz="2300" dirty="0"/>
              <a:t>button in the Views group and select </a:t>
            </a:r>
            <a:r>
              <a:rPr lang="en-GB" sz="2300" b="1" dirty="0"/>
              <a:t>Design View </a:t>
            </a:r>
            <a:r>
              <a:rPr lang="en-GB" sz="2300" dirty="0"/>
              <a:t>or </a:t>
            </a:r>
            <a:r>
              <a:rPr lang="en-GB" sz="2300" b="1" dirty="0"/>
              <a:t>Layout View</a:t>
            </a:r>
            <a:r>
              <a:rPr lang="en-GB" sz="2300" dirty="0"/>
              <a:t>. </a:t>
            </a:r>
            <a:endParaRPr lang="en-US" sz="2300" dirty="0"/>
          </a:p>
          <a:p>
            <a:pPr lvl="0"/>
            <a:r>
              <a:rPr lang="en-GB" sz="2300" b="1" dirty="0"/>
              <a:t>To Delete an Object: </a:t>
            </a:r>
            <a:r>
              <a:rPr lang="en-GB" sz="2300" dirty="0"/>
              <a:t>Select the object and press </a:t>
            </a:r>
            <a:r>
              <a:rPr lang="en-GB" sz="2300" b="1" dirty="0"/>
              <a:t>&lt;Delete&gt;</a:t>
            </a:r>
            <a:r>
              <a:rPr lang="en-GB" sz="2300" dirty="0"/>
              <a:t>. Click </a:t>
            </a:r>
            <a:r>
              <a:rPr lang="en-GB" sz="2300" b="1" dirty="0"/>
              <a:t>Yes</a:t>
            </a:r>
            <a:r>
              <a:rPr lang="en-GB" sz="2300" dirty="0"/>
              <a:t>. </a:t>
            </a:r>
            <a:endParaRPr lang="en-US" sz="2300" dirty="0"/>
          </a:p>
        </p:txBody>
      </p:sp>
      <p:sp>
        <p:nvSpPr>
          <p:cNvPr id="5" name="Content Placeholder 4"/>
          <p:cNvSpPr>
            <a:spLocks noGrp="1"/>
          </p:cNvSpPr>
          <p:nvPr>
            <p:ph sz="half" idx="2"/>
          </p:nvPr>
        </p:nvSpPr>
        <p:spPr>
          <a:xfrm>
            <a:off x="3581400" y="4643438"/>
            <a:ext cx="5562600" cy="1928834"/>
          </a:xfrm>
        </p:spPr>
        <p:txBody>
          <a:bodyPr/>
          <a:lstStyle/>
          <a:p>
            <a:pPr lvl="0"/>
            <a:r>
              <a:rPr lang="en-GB" b="1" dirty="0"/>
              <a:t>To Rename an Object: </a:t>
            </a:r>
            <a:r>
              <a:rPr lang="en-GB" dirty="0"/>
              <a:t>Right-click the object, select </a:t>
            </a:r>
            <a:r>
              <a:rPr lang="en-GB" b="1" dirty="0"/>
              <a:t>Rename </a:t>
            </a:r>
            <a:r>
              <a:rPr lang="en-GB" dirty="0"/>
              <a:t>from the contextual menu, enter the new name, and press </a:t>
            </a:r>
            <a:r>
              <a:rPr lang="en-GB" b="1" dirty="0"/>
              <a:t>&lt;Enter&gt;</a:t>
            </a:r>
            <a:r>
              <a:rPr lang="en-GB" dirty="0"/>
              <a:t>. </a:t>
            </a:r>
            <a:endParaRPr lang="en-US" dirty="0"/>
          </a:p>
          <a:p>
            <a:pPr marL="0" indent="0">
              <a:buNone/>
            </a:pPr>
            <a:endParaRPr lang="en-US" dirty="0"/>
          </a:p>
        </p:txBody>
      </p:sp>
      <p:pic>
        <p:nvPicPr>
          <p:cNvPr id="6" name="Picture 5"/>
          <p:cNvPicPr>
            <a:picLocks noChangeAspect="1"/>
          </p:cNvPicPr>
          <p:nvPr/>
        </p:nvPicPr>
        <p:blipFill rotWithShape="1">
          <a:blip r:embed="rId2"/>
          <a:srcRect t="18750" r="68155" b="45834"/>
          <a:stretch/>
        </p:blipFill>
        <p:spPr>
          <a:xfrm>
            <a:off x="3475224" y="1071546"/>
            <a:ext cx="5598153" cy="3500454"/>
          </a:xfrm>
          <a:prstGeom prst="rect">
            <a:avLst/>
          </a:prstGeom>
        </p:spPr>
      </p:pic>
    </p:spTree>
    <p:extLst>
      <p:ext uri="{BB962C8B-B14F-4D97-AF65-F5344CB8AC3E}">
        <p14:creationId xmlns:p14="http://schemas.microsoft.com/office/powerpoint/2010/main" val="283941433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14.2.2 Forms</a:t>
            </a:r>
            <a:endParaRPr lang="en-US" dirty="0"/>
          </a:p>
        </p:txBody>
      </p:sp>
      <p:sp>
        <p:nvSpPr>
          <p:cNvPr id="3" name="Content Placeholder 2"/>
          <p:cNvSpPr>
            <a:spLocks noGrp="1"/>
          </p:cNvSpPr>
          <p:nvPr>
            <p:ph sz="half" idx="1"/>
          </p:nvPr>
        </p:nvSpPr>
        <p:spPr/>
        <p:txBody>
          <a:bodyPr/>
          <a:lstStyle/>
          <a:p>
            <a:r>
              <a:rPr lang="en-GB" sz="2200" dirty="0"/>
              <a:t>A form is a database object that you can use to enter, edit, or display data from a table or a query. You can use forms to control access to data, such as which fields or rows of data are displayed. </a:t>
            </a:r>
          </a:p>
          <a:p>
            <a:r>
              <a:rPr lang="en-GB" sz="2200" dirty="0"/>
              <a:t>For example, certain users might need to see only a few fields in a table with many fields. Providing those users with a form that contains just those fields makes it easier for them to use the database. You can also add buttons and other functionality to a form to automate frequently performed actions.</a:t>
            </a:r>
            <a:endParaRPr lang="en-US" sz="2200" dirty="0"/>
          </a:p>
        </p:txBody>
      </p:sp>
      <p:sp>
        <p:nvSpPr>
          <p:cNvPr id="5" name="Content Placeholder 4"/>
          <p:cNvSpPr>
            <a:spLocks noGrp="1"/>
          </p:cNvSpPr>
          <p:nvPr>
            <p:ph sz="half" idx="2"/>
          </p:nvPr>
        </p:nvSpPr>
        <p:spPr>
          <a:xfrm>
            <a:off x="4643438" y="3505200"/>
            <a:ext cx="4500562" cy="3067072"/>
          </a:xfrm>
        </p:spPr>
        <p:txBody>
          <a:bodyPr/>
          <a:lstStyle/>
          <a:p>
            <a:r>
              <a:rPr lang="en-GB" sz="2000" dirty="0"/>
              <a:t>Think of forms as windows through which people see and reach your database. An effective form speeds the use of your database, because people don't have to search for what they need. A visually attractive form makes working with the database more pleasant and more efficient, and it can also help prevent incorrect data from being entered.</a:t>
            </a: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05400" y="838200"/>
            <a:ext cx="3733800" cy="2590800"/>
          </a:xfrm>
          <a:prstGeom prst="rect">
            <a:avLst/>
          </a:prstGeom>
        </p:spPr>
      </p:pic>
    </p:spTree>
    <p:extLst>
      <p:ext uri="{BB962C8B-B14F-4D97-AF65-F5344CB8AC3E}">
        <p14:creationId xmlns:p14="http://schemas.microsoft.com/office/powerpoint/2010/main" val="154895052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14.2.2 Forms</a:t>
            </a:r>
            <a:endParaRPr lang="en-US" dirty="0"/>
          </a:p>
        </p:txBody>
      </p:sp>
      <p:sp>
        <p:nvSpPr>
          <p:cNvPr id="3" name="Content Placeholder 2"/>
          <p:cNvSpPr>
            <a:spLocks noGrp="1"/>
          </p:cNvSpPr>
          <p:nvPr>
            <p:ph sz="half" idx="1"/>
          </p:nvPr>
        </p:nvSpPr>
        <p:spPr>
          <a:xfrm>
            <a:off x="0" y="1071546"/>
            <a:ext cx="3810000" cy="5500726"/>
          </a:xfrm>
        </p:spPr>
        <p:txBody>
          <a:bodyPr/>
          <a:lstStyle/>
          <a:p>
            <a:pPr marL="0" indent="0">
              <a:buNone/>
            </a:pPr>
            <a:r>
              <a:rPr lang="en-US" sz="2400" b="1" dirty="0"/>
              <a:t>Create a form by using the Form tool</a:t>
            </a:r>
          </a:p>
          <a:p>
            <a:r>
              <a:rPr lang="en-GB" sz="2400" dirty="0"/>
              <a:t>You can use the Form tool to create a form with a single mouse-click. When you use this tool, all the fields from the underlying data source are placed on the form. You can begin using the new form immediately, or you can modify it in Layout view or Design view to better suit your needs.</a:t>
            </a:r>
            <a:endParaRPr lang="en-US" sz="2400" dirty="0"/>
          </a:p>
          <a:p>
            <a:endParaRPr lang="en-US" sz="2400" dirty="0"/>
          </a:p>
        </p:txBody>
      </p:sp>
      <p:sp>
        <p:nvSpPr>
          <p:cNvPr id="7" name="Content Placeholder 6"/>
          <p:cNvSpPr>
            <a:spLocks noGrp="1"/>
          </p:cNvSpPr>
          <p:nvPr>
            <p:ph sz="half" idx="2"/>
          </p:nvPr>
        </p:nvSpPr>
        <p:spPr>
          <a:xfrm>
            <a:off x="3917950" y="990600"/>
            <a:ext cx="5226050" cy="5500726"/>
          </a:xfrm>
        </p:spPr>
        <p:txBody>
          <a:bodyPr/>
          <a:lstStyle/>
          <a:p>
            <a:pPr lvl="0"/>
            <a:r>
              <a:rPr lang="en-GB" sz="2400" dirty="0"/>
              <a:t>In the Navigation Pane, click the table or query that contains the data you want to see on your form. </a:t>
            </a:r>
            <a:endParaRPr lang="en-US" sz="2400" dirty="0"/>
          </a:p>
          <a:p>
            <a:pPr lvl="0"/>
            <a:r>
              <a:rPr lang="en-GB" sz="2400" dirty="0"/>
              <a:t>On the Create tab, in the Forms group, click Form. </a:t>
            </a:r>
          </a:p>
          <a:p>
            <a:pPr lvl="0"/>
            <a:endParaRPr lang="en-GB" sz="2400" dirty="0"/>
          </a:p>
          <a:p>
            <a:pPr lvl="0"/>
            <a:endParaRPr lang="en-GB" sz="2400" dirty="0"/>
          </a:p>
          <a:p>
            <a:pPr lvl="0"/>
            <a:endParaRPr lang="en-GB" sz="2400" dirty="0"/>
          </a:p>
          <a:p>
            <a:pPr lvl="0"/>
            <a:endParaRPr lang="en-GB" sz="2400" dirty="0"/>
          </a:p>
          <a:p>
            <a:r>
              <a:rPr lang="en-GB" sz="2000" dirty="0"/>
              <a:t>Access creates the form and displays it in Layout view. In Layout view, you can make design changes to the form while it is displaying data. For example, you can adjust the size of the text boxes to fit the data, if necessary.</a:t>
            </a:r>
            <a:endParaRPr lang="en-US" sz="2000" dirty="0"/>
          </a:p>
          <a:p>
            <a:pPr lvl="0"/>
            <a:endParaRPr lang="en-US" sz="2400" dirty="0"/>
          </a:p>
          <a:p>
            <a:endParaRPr lang="en-US" sz="2400" dirty="0"/>
          </a:p>
        </p:txBody>
      </p:sp>
      <p:pic>
        <p:nvPicPr>
          <p:cNvPr id="5" name="Picture 4" descr="Access Ribbon Image"/>
          <p:cNvPicPr/>
          <p:nvPr/>
        </p:nvPicPr>
        <p:blipFill>
          <a:blip r:embed="rId2">
            <a:extLst>
              <a:ext uri="{28A0092B-C50C-407E-A947-70E740481C1C}">
                <a14:useLocalDpi xmlns:a14="http://schemas.microsoft.com/office/drawing/2010/main" val="0"/>
              </a:ext>
            </a:extLst>
          </a:blip>
          <a:srcRect/>
          <a:stretch>
            <a:fillRect/>
          </a:stretch>
        </p:blipFill>
        <p:spPr bwMode="auto">
          <a:xfrm>
            <a:off x="3914730" y="3014345"/>
            <a:ext cx="5226050" cy="1710055"/>
          </a:xfrm>
          <a:prstGeom prst="rect">
            <a:avLst/>
          </a:prstGeom>
          <a:noFill/>
          <a:ln>
            <a:noFill/>
          </a:ln>
        </p:spPr>
      </p:pic>
    </p:spTree>
    <p:extLst>
      <p:ext uri="{BB962C8B-B14F-4D97-AF65-F5344CB8AC3E}">
        <p14:creationId xmlns:p14="http://schemas.microsoft.com/office/powerpoint/2010/main" val="117394773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3: Practical Database Project</a:t>
            </a:r>
          </a:p>
        </p:txBody>
      </p:sp>
      <p:sp>
        <p:nvSpPr>
          <p:cNvPr id="3075" name="Subtitle 2"/>
          <p:cNvSpPr>
            <a:spLocks noGrp="1"/>
          </p:cNvSpPr>
          <p:nvPr>
            <p:ph idx="1"/>
          </p:nvPr>
        </p:nvSpPr>
        <p:spPr/>
        <p:txBody>
          <a:bodyPr/>
          <a:lstStyle/>
          <a:p>
            <a:pPr marL="0" indent="0">
              <a:buNone/>
            </a:pPr>
            <a:r>
              <a:rPr lang="en-US" sz="4000" b="1" dirty="0"/>
              <a:t>Sub topic Objectives:</a:t>
            </a:r>
          </a:p>
          <a:p>
            <a:pPr marL="0" indent="0">
              <a:buNone/>
            </a:pPr>
            <a:r>
              <a:rPr lang="en-GB" dirty="0"/>
              <a:t>14.3.1 General Steps of developing a database</a:t>
            </a:r>
          </a:p>
          <a:p>
            <a:pPr marL="1143000" indent="-1143000">
              <a:buNone/>
            </a:pPr>
            <a:r>
              <a:rPr lang="en-GB" dirty="0"/>
              <a:t>14.3.2 Project: School Students Registration / marks / reports database management system </a:t>
            </a:r>
          </a:p>
          <a:p>
            <a:pPr lvl="1"/>
            <a:r>
              <a:rPr lang="en-GB" dirty="0"/>
              <a:t>Create a sample school database</a:t>
            </a:r>
          </a:p>
          <a:p>
            <a:pPr lvl="1"/>
            <a:r>
              <a:rPr lang="en-GB" dirty="0"/>
              <a:t>Create related students and results tables</a:t>
            </a:r>
          </a:p>
          <a:p>
            <a:pPr lvl="1"/>
            <a:r>
              <a:rPr lang="en-GB" dirty="0"/>
              <a:t>Create mark entry forms</a:t>
            </a:r>
          </a:p>
          <a:p>
            <a:pPr lvl="1"/>
            <a:r>
              <a:rPr lang="en-GB" dirty="0"/>
              <a:t>Generate queries for results, totals, age and average</a:t>
            </a:r>
          </a:p>
          <a:p>
            <a:pPr lvl="1"/>
            <a:r>
              <a:rPr lang="en-GB" dirty="0"/>
              <a:t>Design summative students’ reports.</a:t>
            </a:r>
          </a:p>
        </p:txBody>
      </p:sp>
    </p:spTree>
    <p:extLst>
      <p:ext uri="{BB962C8B-B14F-4D97-AF65-F5344CB8AC3E}">
        <p14:creationId xmlns:p14="http://schemas.microsoft.com/office/powerpoint/2010/main" val="2271130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14.3.1 General Steps of developing a database</a:t>
            </a:r>
          </a:p>
        </p:txBody>
      </p:sp>
      <p:sp>
        <p:nvSpPr>
          <p:cNvPr id="3" name="Content Placeholder 2"/>
          <p:cNvSpPr>
            <a:spLocks noGrp="1"/>
          </p:cNvSpPr>
          <p:nvPr>
            <p:ph idx="1"/>
          </p:nvPr>
        </p:nvSpPr>
        <p:spPr>
          <a:xfrm>
            <a:off x="0" y="1124744"/>
            <a:ext cx="9144000" cy="5472608"/>
          </a:xfrm>
        </p:spPr>
        <p:txBody>
          <a:bodyPr/>
          <a:lstStyle/>
          <a:p>
            <a:pPr marL="514350" indent="-514350">
              <a:lnSpc>
                <a:spcPct val="80000"/>
              </a:lnSpc>
              <a:buFont typeface="Calibri" panose="020F0502020204030204" pitchFamily="34" charset="0"/>
              <a:buAutoNum type="arabicPeriod"/>
            </a:pPr>
            <a:r>
              <a:rPr lang="en-US" sz="2800" dirty="0"/>
              <a:t>Establish the purpose/objectives of creating the database.</a:t>
            </a:r>
          </a:p>
          <a:p>
            <a:pPr marL="514350" indent="-514350">
              <a:lnSpc>
                <a:spcPct val="80000"/>
              </a:lnSpc>
              <a:buFont typeface="Calibri" panose="020F0502020204030204" pitchFamily="34" charset="0"/>
              <a:buAutoNum type="arabicPeriod"/>
            </a:pPr>
            <a:r>
              <a:rPr lang="en-US" sz="2800" dirty="0"/>
              <a:t>Starting with the database as a whole, identify the data objects (commonly known as </a:t>
            </a:r>
            <a:r>
              <a:rPr lang="en-US" sz="2800" b="1" dirty="0"/>
              <a:t>tables</a:t>
            </a:r>
            <a:r>
              <a:rPr lang="en-US" sz="2800" dirty="0"/>
              <a:t>) that will be part of your database. The purpose of the database determines the number of tables in your database and their relationships.</a:t>
            </a:r>
          </a:p>
          <a:p>
            <a:pPr marL="609600" indent="-609600">
              <a:lnSpc>
                <a:spcPct val="80000"/>
              </a:lnSpc>
              <a:buFont typeface="Calibri" panose="020F0502020204030204" pitchFamily="34" charset="0"/>
              <a:buAutoNum type="arabicPeriod" startAt="3"/>
            </a:pPr>
            <a:r>
              <a:rPr lang="en-US" sz="2800" dirty="0"/>
              <a:t>Design each table as follows:</a:t>
            </a:r>
          </a:p>
          <a:p>
            <a:pPr marL="990600" lvl="1" indent="-533400">
              <a:lnSpc>
                <a:spcPct val="80000"/>
              </a:lnSpc>
            </a:pPr>
            <a:r>
              <a:rPr lang="en-US" sz="2700" dirty="0"/>
              <a:t>For each table, specify the attributes or fields.  Field names serve as column headings in your tables. Note that each field will have values of a specific data type e.g. numbers, dates, text  etc.</a:t>
            </a:r>
          </a:p>
          <a:p>
            <a:pPr marL="990600" lvl="1" indent="-533400">
              <a:lnSpc>
                <a:spcPct val="80000"/>
              </a:lnSpc>
            </a:pPr>
            <a:r>
              <a:rPr lang="en-US" sz="2700" dirty="0"/>
              <a:t>Identify one or more fields having unique values (e.g. </a:t>
            </a:r>
            <a:r>
              <a:rPr lang="en-US" sz="2700" dirty="0" err="1"/>
              <a:t>indexNumbers</a:t>
            </a:r>
            <a:r>
              <a:rPr lang="en-US" sz="2700" dirty="0"/>
              <a:t>, NSSF numbers </a:t>
            </a:r>
            <a:r>
              <a:rPr lang="en-US" sz="2700" dirty="0" err="1"/>
              <a:t>etc</a:t>
            </a:r>
            <a:r>
              <a:rPr lang="en-US" sz="2700" dirty="0"/>
              <a:t>). A unique  field will  serve as the </a:t>
            </a:r>
            <a:r>
              <a:rPr lang="en-US" sz="2700" b="1" u="sng" dirty="0"/>
              <a:t>primary key </a:t>
            </a:r>
            <a:r>
              <a:rPr lang="en-US" sz="2700" dirty="0"/>
              <a:t>of the table.</a:t>
            </a:r>
          </a:p>
          <a:p>
            <a:pPr marL="514350" indent="-514350">
              <a:lnSpc>
                <a:spcPct val="80000"/>
              </a:lnSpc>
              <a:buFont typeface="Calibri" panose="020F0502020204030204" pitchFamily="34" charset="0"/>
              <a:buAutoNum type="arabicPeriod"/>
            </a:pPr>
            <a:endParaRPr lang="en-US" sz="2700" dirty="0"/>
          </a:p>
          <a:p>
            <a:pPr marL="514350" indent="-514350">
              <a:lnSpc>
                <a:spcPct val="80000"/>
              </a:lnSpc>
              <a:buFont typeface="Calibri" panose="020F0502020204030204" pitchFamily="34" charset="0"/>
              <a:buAutoNum type="arabicPeriod"/>
            </a:pPr>
            <a:endParaRPr lang="en-US" sz="2800" dirty="0"/>
          </a:p>
          <a:p>
            <a:pPr marL="514350" indent="-514350">
              <a:lnSpc>
                <a:spcPct val="80000"/>
              </a:lnSpc>
              <a:buFont typeface="Calibri" panose="020F0502020204030204" pitchFamily="34" charset="0"/>
              <a:buAutoNum type="arabicPeriod"/>
            </a:pPr>
            <a:endParaRPr lang="en-US" sz="2800" dirty="0"/>
          </a:p>
          <a:p>
            <a:endParaRPr lang="en-US" sz="2800" dirty="0"/>
          </a:p>
        </p:txBody>
      </p:sp>
    </p:spTree>
    <p:extLst>
      <p:ext uri="{BB962C8B-B14F-4D97-AF65-F5344CB8AC3E}">
        <p14:creationId xmlns:p14="http://schemas.microsoft.com/office/powerpoint/2010/main" val="866818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14.3.1 General Steps of developing a database</a:t>
            </a:r>
          </a:p>
        </p:txBody>
      </p:sp>
      <p:sp>
        <p:nvSpPr>
          <p:cNvPr id="3" name="Content Placeholder 2"/>
          <p:cNvSpPr>
            <a:spLocks noGrp="1"/>
          </p:cNvSpPr>
          <p:nvPr>
            <p:ph idx="1"/>
          </p:nvPr>
        </p:nvSpPr>
        <p:spPr>
          <a:xfrm>
            <a:off x="0" y="980728"/>
            <a:ext cx="2555776" cy="5616624"/>
          </a:xfrm>
        </p:spPr>
        <p:txBody>
          <a:bodyPr/>
          <a:lstStyle/>
          <a:p>
            <a:pPr marL="514350" indent="-514350">
              <a:buFont typeface="Calibri" panose="020F0502020204030204" pitchFamily="34" charset="0"/>
              <a:buAutoNum type="arabicPeriod" startAt="4"/>
            </a:pPr>
            <a:r>
              <a:rPr lang="en-US" dirty="0"/>
              <a:t>Identify fields that are shared between tables and create </a:t>
            </a:r>
            <a:r>
              <a:rPr lang="en-US" u="sng" dirty="0"/>
              <a:t>relationships</a:t>
            </a:r>
            <a:r>
              <a:rPr lang="en-US" dirty="0"/>
              <a:t> between the tables. </a:t>
            </a:r>
          </a:p>
          <a:p>
            <a:pPr marL="609600" indent="-609600"/>
            <a:endParaRPr lang="en-US" sz="2800" dirty="0"/>
          </a:p>
          <a:p>
            <a:pPr marL="514350" indent="-514350">
              <a:buFont typeface="Calibri" panose="020F0502020204030204" pitchFamily="34" charset="0"/>
              <a:buAutoNum type="arabicPeriod" startAt="4"/>
            </a:pPr>
            <a:endParaRPr lang="en-US" sz="2800"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9783" t="22280" r="37759" b="27320"/>
          <a:stretch/>
        </p:blipFill>
        <p:spPr>
          <a:xfrm>
            <a:off x="2555776" y="1412776"/>
            <a:ext cx="6516216" cy="4350836"/>
          </a:xfrm>
          <a:prstGeom prst="rect">
            <a:avLst/>
          </a:prstGeom>
        </p:spPr>
      </p:pic>
      <p:sp>
        <p:nvSpPr>
          <p:cNvPr id="5" name="Rectangle 4"/>
          <p:cNvSpPr/>
          <p:nvPr/>
        </p:nvSpPr>
        <p:spPr>
          <a:xfrm>
            <a:off x="3474159" y="5589240"/>
            <a:ext cx="568863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Sample Database Structure/Schema for a School Database</a:t>
            </a:r>
          </a:p>
        </p:txBody>
      </p:sp>
    </p:spTree>
    <p:extLst>
      <p:ext uri="{BB962C8B-B14F-4D97-AF65-F5344CB8AC3E}">
        <p14:creationId xmlns:p14="http://schemas.microsoft.com/office/powerpoint/2010/main" val="176644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62136"/>
            <a:ext cx="7848600" cy="990600"/>
          </a:xfrm>
        </p:spPr>
        <p:txBody>
          <a:bodyPr/>
          <a:lstStyle/>
          <a:p>
            <a:pPr eaLnBrk="1" hangingPunct="1"/>
            <a:r>
              <a:rPr lang="en-US" sz="6000" b="1" i="1" dirty="0"/>
              <a:t>Presentation Outline</a:t>
            </a:r>
          </a:p>
        </p:txBody>
      </p:sp>
      <p:sp>
        <p:nvSpPr>
          <p:cNvPr id="3075" name="Subtitle 2"/>
          <p:cNvSpPr>
            <a:spLocks noGrp="1"/>
          </p:cNvSpPr>
          <p:nvPr>
            <p:ph idx="1"/>
          </p:nvPr>
        </p:nvSpPr>
        <p:spPr/>
        <p:txBody>
          <a:bodyPr/>
          <a:lstStyle/>
          <a:p>
            <a:pPr marL="0" indent="0">
              <a:buNone/>
            </a:pPr>
            <a:r>
              <a:rPr lang="en-US" sz="3600" b="1" i="1" dirty="0"/>
              <a:t>UACE Sub – ICT </a:t>
            </a:r>
            <a:r>
              <a:rPr lang="en-US" sz="3600" b="1" dirty="0"/>
              <a:t>Topic </a:t>
            </a:r>
            <a:r>
              <a:rPr lang="en-GB" sz="3600" b="1" dirty="0"/>
              <a:t>14</a:t>
            </a:r>
            <a:r>
              <a:rPr lang="en-US" sz="3600" b="1" dirty="0"/>
              <a:t>: </a:t>
            </a:r>
          </a:p>
          <a:p>
            <a:pPr marL="0" indent="0">
              <a:buNone/>
            </a:pPr>
            <a:r>
              <a:rPr lang="en-GB" sz="4000" b="1" dirty="0"/>
              <a:t>Databases</a:t>
            </a:r>
          </a:p>
          <a:p>
            <a:r>
              <a:rPr lang="en-US" sz="3600" dirty="0"/>
              <a:t>Sub Topic 14.</a:t>
            </a:r>
            <a:r>
              <a:rPr lang="en-GB" sz="3600" dirty="0"/>
              <a:t>1: </a:t>
            </a:r>
            <a:r>
              <a:rPr lang="en-US" sz="3600" dirty="0"/>
              <a:t>Introduction to Databases</a:t>
            </a:r>
            <a:endParaRPr lang="en-GB" sz="3600" dirty="0"/>
          </a:p>
          <a:p>
            <a:r>
              <a:rPr lang="en-US" sz="3600" dirty="0"/>
              <a:t>Sub Topic 14.</a:t>
            </a:r>
            <a:r>
              <a:rPr lang="en-GB" sz="3600" dirty="0"/>
              <a:t>2: </a:t>
            </a:r>
            <a:r>
              <a:rPr lang="en-US" sz="3600" dirty="0"/>
              <a:t>Database Objects</a:t>
            </a:r>
          </a:p>
          <a:p>
            <a:r>
              <a:rPr lang="en-US" sz="3600" dirty="0"/>
              <a:t>Sub Topic 14.</a:t>
            </a:r>
            <a:r>
              <a:rPr lang="en-GB" sz="3600" dirty="0"/>
              <a:t>3:</a:t>
            </a:r>
            <a:r>
              <a:rPr lang="en-GB" sz="3600" b="1" i="1" dirty="0"/>
              <a:t> </a:t>
            </a:r>
            <a:r>
              <a:rPr lang="en-GB" sz="3600" i="1" dirty="0"/>
              <a:t>(Practical Project) Creating a Complete School Database</a:t>
            </a:r>
            <a:endParaRPr lang="en-GB" sz="3600" dirty="0"/>
          </a:p>
        </p:txBody>
      </p:sp>
    </p:spTree>
    <p:extLst>
      <p:ext uri="{BB962C8B-B14F-4D97-AF65-F5344CB8AC3E}">
        <p14:creationId xmlns:p14="http://schemas.microsoft.com/office/powerpoint/2010/main" val="2322259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GB" sz="3600" dirty="0"/>
              <a:t>14.3.1 General Steps of developing a database</a:t>
            </a:r>
          </a:p>
        </p:txBody>
      </p:sp>
      <p:sp>
        <p:nvSpPr>
          <p:cNvPr id="3" name="Content Placeholder 2"/>
          <p:cNvSpPr>
            <a:spLocks noGrp="1"/>
          </p:cNvSpPr>
          <p:nvPr>
            <p:ph idx="1"/>
          </p:nvPr>
        </p:nvSpPr>
        <p:spPr>
          <a:xfrm>
            <a:off x="0" y="980728"/>
            <a:ext cx="9144000" cy="5616624"/>
          </a:xfrm>
        </p:spPr>
        <p:txBody>
          <a:bodyPr/>
          <a:lstStyle/>
          <a:p>
            <a:pPr marL="514350" indent="-514350">
              <a:buFont typeface="+mj-lt"/>
              <a:buAutoNum type="arabicParenR" startAt="5"/>
            </a:pPr>
            <a:r>
              <a:rPr lang="en-US" sz="2800" dirty="0"/>
              <a:t>Refine your database design by removing or adding more fields. When the design of the database structure has been completed, you can now choose a DBMS to use.</a:t>
            </a:r>
          </a:p>
          <a:p>
            <a:pPr marL="514350" indent="-514350">
              <a:buFont typeface="+mj-lt"/>
              <a:buAutoNum type="arabicParenR" startAt="5"/>
            </a:pPr>
            <a:r>
              <a:rPr lang="en-US" sz="2800" dirty="0"/>
              <a:t>Use your DBMS such as Microsoft Access to create your electronic database and enter some data into the tables of the database. </a:t>
            </a:r>
          </a:p>
          <a:p>
            <a:pPr marL="609600" indent="-609600">
              <a:buFont typeface="+mj-lt"/>
              <a:buAutoNum type="arabicParenR" startAt="5"/>
            </a:pPr>
            <a:r>
              <a:rPr lang="en-US" sz="2800" dirty="0"/>
              <a:t>Thereafter, the data can be retrieved and manipulated in various ways by database objects, such as queries, forms and reports, or other computer programs. </a:t>
            </a:r>
          </a:p>
          <a:p>
            <a:pPr marL="609600" indent="-609600"/>
            <a:endParaRPr lang="en-US" sz="2800" dirty="0"/>
          </a:p>
          <a:p>
            <a:pPr marL="514350" indent="-514350">
              <a:buFont typeface="Calibri" panose="020F0502020204030204" pitchFamily="34" charset="0"/>
              <a:buAutoNum type="arabicPeriod" startAt="4"/>
            </a:pPr>
            <a:endParaRPr lang="en-US" sz="2800" dirty="0"/>
          </a:p>
        </p:txBody>
      </p:sp>
    </p:spTree>
    <p:extLst>
      <p:ext uri="{BB962C8B-B14F-4D97-AF65-F5344CB8AC3E}">
        <p14:creationId xmlns:p14="http://schemas.microsoft.com/office/powerpoint/2010/main" val="3996756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0" indent="-1143000">
              <a:buNone/>
            </a:pPr>
            <a:r>
              <a:rPr lang="en-GB" sz="2800" dirty="0"/>
              <a:t>14.3.2 Project: School Students Registration / marks / reports database</a:t>
            </a:r>
          </a:p>
        </p:txBody>
      </p:sp>
      <p:sp>
        <p:nvSpPr>
          <p:cNvPr id="3" name="Content Placeholder 2"/>
          <p:cNvSpPr>
            <a:spLocks noGrp="1"/>
          </p:cNvSpPr>
          <p:nvPr>
            <p:ph idx="1"/>
          </p:nvPr>
        </p:nvSpPr>
        <p:spPr>
          <a:xfrm>
            <a:off x="0" y="980728"/>
            <a:ext cx="9144000" cy="5616624"/>
          </a:xfrm>
        </p:spPr>
        <p:txBody>
          <a:bodyPr/>
          <a:lstStyle/>
          <a:p>
            <a:pPr marL="971550" lvl="1" indent="-514350">
              <a:buFont typeface="+mj-lt"/>
              <a:buAutoNum type="arabicPeriod"/>
            </a:pPr>
            <a:r>
              <a:rPr lang="en-GB" dirty="0"/>
              <a:t>Create a sample school database</a:t>
            </a:r>
          </a:p>
          <a:p>
            <a:pPr marL="971550" lvl="1" indent="-514350">
              <a:buFont typeface="+mj-lt"/>
              <a:buAutoNum type="arabicPeriod"/>
            </a:pPr>
            <a:r>
              <a:rPr lang="en-GB" dirty="0"/>
              <a:t>Create related students and results tables</a:t>
            </a:r>
          </a:p>
          <a:p>
            <a:pPr marL="971550" lvl="1" indent="-514350">
              <a:buFont typeface="+mj-lt"/>
              <a:buAutoNum type="arabicPeriod"/>
            </a:pPr>
            <a:r>
              <a:rPr lang="en-GB" dirty="0"/>
              <a:t>Create mark entry forms</a:t>
            </a:r>
          </a:p>
          <a:p>
            <a:pPr marL="971550" lvl="1" indent="-514350">
              <a:buFont typeface="+mj-lt"/>
              <a:buAutoNum type="arabicPeriod"/>
            </a:pPr>
            <a:r>
              <a:rPr lang="en-GB" dirty="0"/>
              <a:t>Generate queries for results, totals, age and average</a:t>
            </a:r>
          </a:p>
          <a:p>
            <a:pPr marL="971550" lvl="1" indent="-514350">
              <a:buFont typeface="+mj-lt"/>
              <a:buAutoNum type="arabicPeriod"/>
            </a:pPr>
            <a:r>
              <a:rPr lang="en-GB" dirty="0"/>
              <a:t>Design summative students’ reports.</a:t>
            </a:r>
          </a:p>
        </p:txBody>
      </p:sp>
    </p:spTree>
    <p:extLst>
      <p:ext uri="{BB962C8B-B14F-4D97-AF65-F5344CB8AC3E}">
        <p14:creationId xmlns:p14="http://schemas.microsoft.com/office/powerpoint/2010/main" val="1855037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43174" y="1066800"/>
            <a:ext cx="3729026" cy="1858144"/>
          </a:xfrm>
        </p:spPr>
        <p:txBody>
          <a:bodyPr/>
          <a:lstStyle/>
          <a:p>
            <a:r>
              <a:rPr lang="en-US" sz="4000" b="1" i="1" dirty="0">
                <a:solidFill>
                  <a:schemeClr val="tx1">
                    <a:lumMod val="95000"/>
                    <a:lumOff val="5000"/>
                  </a:schemeClr>
                </a:solidFill>
              </a:rPr>
              <a:t>Subsidiary ICT for Uganda</a:t>
            </a:r>
            <a:endParaRPr lang="en-US" sz="4000" b="1" dirty="0">
              <a:solidFill>
                <a:schemeClr val="tx1">
                  <a:lumMod val="95000"/>
                  <a:lumOff val="5000"/>
                </a:schemeClr>
              </a:solidFill>
            </a:endParaRPr>
          </a:p>
        </p:txBody>
      </p:sp>
      <p:sp>
        <p:nvSpPr>
          <p:cNvPr id="4" name="Subtitle 3"/>
          <p:cNvSpPr>
            <a:spLocks noGrp="1"/>
          </p:cNvSpPr>
          <p:nvPr>
            <p:ph type="subTitle" idx="1"/>
          </p:nvPr>
        </p:nvSpPr>
        <p:spPr/>
        <p:txBody>
          <a:bodyPr/>
          <a:lstStyle/>
          <a:p>
            <a:r>
              <a:rPr lang="en-US" b="1" dirty="0">
                <a:solidFill>
                  <a:schemeClr val="tx1">
                    <a:lumMod val="95000"/>
                    <a:lumOff val="5000"/>
                  </a:schemeClr>
                </a:solidFill>
              </a:rPr>
              <a:t>End of Topic </a:t>
            </a:r>
          </a:p>
          <a:p>
            <a:r>
              <a:rPr lang="en-US" b="1" dirty="0">
                <a:solidFill>
                  <a:schemeClr val="tx1">
                    <a:lumMod val="95000"/>
                    <a:lumOff val="5000"/>
                  </a:schemeClr>
                </a:solidFill>
              </a:rPr>
              <a:t>14: Databases</a:t>
            </a:r>
          </a:p>
          <a:p>
            <a:endParaRPr lang="en-US" b="1" dirty="0">
              <a:solidFill>
                <a:schemeClr val="tx1">
                  <a:lumMod val="95000"/>
                  <a:lumOff val="5000"/>
                </a:schemeClr>
              </a:solidFill>
            </a:endParaRPr>
          </a:p>
          <a:p>
            <a:r>
              <a:rPr lang="en-US" b="1" dirty="0">
                <a:solidFill>
                  <a:schemeClr val="tx1">
                    <a:lumMod val="95000"/>
                    <a:lumOff val="5000"/>
                  </a:schemeClr>
                </a:solidFill>
              </a:rPr>
              <a:t>Next </a:t>
            </a:r>
            <a:r>
              <a:rPr lang="en-GB" b="1" dirty="0">
                <a:solidFill>
                  <a:schemeClr val="tx1">
                    <a:lumMod val="95000"/>
                    <a:lumOff val="5000"/>
                  </a:schemeClr>
                </a:solidFill>
              </a:rPr>
              <a:t>Topic 15: System Security, ICT Ethical Issues and Emerging Technologies</a:t>
            </a:r>
            <a:endParaRPr lang="en-US" dirty="0">
              <a:solidFill>
                <a:schemeClr val="tx1">
                  <a:lumMod val="95000"/>
                  <a:lumOff val="5000"/>
                </a:schemeClr>
              </a:solidFill>
            </a:endParaRPr>
          </a:p>
        </p:txBody>
      </p:sp>
    </p:spTree>
    <p:extLst>
      <p:ext uri="{BB962C8B-B14F-4D97-AF65-F5344CB8AC3E}">
        <p14:creationId xmlns:p14="http://schemas.microsoft.com/office/powerpoint/2010/main" val="169062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14.1: Introduction to Databases</a:t>
            </a:r>
          </a:p>
        </p:txBody>
      </p:sp>
      <p:sp>
        <p:nvSpPr>
          <p:cNvPr id="3075" name="Subtitle 2"/>
          <p:cNvSpPr>
            <a:spLocks noGrp="1"/>
          </p:cNvSpPr>
          <p:nvPr>
            <p:ph idx="1"/>
          </p:nvPr>
        </p:nvSpPr>
        <p:spPr>
          <a:xfrm>
            <a:off x="0" y="1124744"/>
            <a:ext cx="9144000" cy="5519736"/>
          </a:xfrm>
        </p:spPr>
        <p:txBody>
          <a:bodyPr/>
          <a:lstStyle/>
          <a:p>
            <a:pPr marL="0" indent="0">
              <a:buNone/>
            </a:pPr>
            <a:r>
              <a:rPr lang="en-US" sz="4000" b="1" dirty="0"/>
              <a:t>Sub topic Objectives:</a:t>
            </a:r>
          </a:p>
          <a:p>
            <a:pPr marL="0" indent="0">
              <a:buNone/>
            </a:pPr>
            <a:r>
              <a:rPr lang="en-GB" sz="4000" dirty="0"/>
              <a:t>14.1.1 Meaning of a database </a:t>
            </a:r>
          </a:p>
          <a:p>
            <a:pPr marL="0" indent="0">
              <a:buNone/>
            </a:pPr>
            <a:r>
              <a:rPr lang="en-GB" sz="4000" dirty="0"/>
              <a:t>14.1.2 </a:t>
            </a:r>
            <a:r>
              <a:rPr lang="en-US" sz="4000" dirty="0"/>
              <a:t>Examples of Database Management Systems </a:t>
            </a:r>
          </a:p>
          <a:p>
            <a:pPr marL="0" indent="0">
              <a:buNone/>
            </a:pPr>
            <a:r>
              <a:rPr lang="en-GB" sz="4000" dirty="0"/>
              <a:t>14.1.3 Features of Database Management System interface</a:t>
            </a:r>
          </a:p>
          <a:p>
            <a:pPr marL="0" indent="0">
              <a:buNone/>
            </a:pPr>
            <a:r>
              <a:rPr lang="en-GB" sz="4000" dirty="0"/>
              <a:t>14.1.4 Creating and saving a database</a:t>
            </a:r>
          </a:p>
        </p:txBody>
      </p:sp>
    </p:spTree>
    <p:extLst>
      <p:ext uri="{BB962C8B-B14F-4D97-AF65-F5344CB8AC3E}">
        <p14:creationId xmlns:p14="http://schemas.microsoft.com/office/powerpoint/2010/main" val="209754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14.1.1 Meaning of a database </a:t>
            </a:r>
            <a:endParaRPr lang="en-US" dirty="0"/>
          </a:p>
        </p:txBody>
      </p:sp>
      <p:sp>
        <p:nvSpPr>
          <p:cNvPr id="3" name="Content Placeholder 2"/>
          <p:cNvSpPr>
            <a:spLocks noGrp="1"/>
          </p:cNvSpPr>
          <p:nvPr>
            <p:ph idx="1"/>
          </p:nvPr>
        </p:nvSpPr>
        <p:spPr>
          <a:xfrm>
            <a:off x="0" y="980728"/>
            <a:ext cx="9144000" cy="5519736"/>
          </a:xfrm>
        </p:spPr>
        <p:txBody>
          <a:bodyPr/>
          <a:lstStyle/>
          <a:p>
            <a:r>
              <a:rPr lang="en-GB" sz="2800" dirty="0"/>
              <a:t>A database is  structured collection of logically related data that is stored so that it can easily be accessed / retrieved. </a:t>
            </a:r>
          </a:p>
          <a:p>
            <a:r>
              <a:rPr lang="en-GB" sz="2800" dirty="0"/>
              <a:t>Logically related data comprises entities, attributes, and relationships of an organization’s information. </a:t>
            </a:r>
            <a:endParaRPr lang="en-US" sz="2800" dirty="0"/>
          </a:p>
          <a:p>
            <a:r>
              <a:rPr lang="en-GB" sz="2800" b="1" dirty="0"/>
              <a:t>Examples of databases include:</a:t>
            </a:r>
            <a:endParaRPr lang="en-US" sz="2800" dirty="0"/>
          </a:p>
          <a:p>
            <a:pPr lvl="1"/>
            <a:r>
              <a:rPr lang="en-GB" sz="2400" dirty="0"/>
              <a:t>Phone Address Book</a:t>
            </a:r>
            <a:endParaRPr lang="en-US" sz="2400" dirty="0"/>
          </a:p>
          <a:p>
            <a:pPr lvl="1"/>
            <a:r>
              <a:rPr lang="en-GB" sz="2400" dirty="0"/>
              <a:t>Business Customer Lists</a:t>
            </a:r>
            <a:endParaRPr lang="en-US" sz="2400" dirty="0"/>
          </a:p>
          <a:p>
            <a:pPr lvl="1"/>
            <a:r>
              <a:rPr lang="en-GB" sz="2400" dirty="0"/>
              <a:t>Club Membership Lists</a:t>
            </a:r>
            <a:endParaRPr lang="en-US" sz="2400" dirty="0"/>
          </a:p>
          <a:p>
            <a:pPr lvl="1"/>
            <a:r>
              <a:rPr lang="en-US" sz="2400" dirty="0"/>
              <a:t>Company’s Employee</a:t>
            </a:r>
            <a:br>
              <a:rPr lang="en-US" sz="2400" dirty="0"/>
            </a:br>
            <a:r>
              <a:rPr lang="en-US" sz="2400" dirty="0"/>
              <a:t> Database.</a:t>
            </a:r>
          </a:p>
          <a:p>
            <a:pPr lvl="1"/>
            <a:r>
              <a:rPr lang="en-GB" sz="2400" dirty="0"/>
              <a:t>The library database</a:t>
            </a:r>
            <a:endParaRPr lang="en-US" sz="2400" dirty="0"/>
          </a:p>
          <a:p>
            <a:pPr lvl="1"/>
            <a:r>
              <a:rPr lang="en-GB" sz="2400" dirty="0"/>
              <a:t>Video Library, etc.</a:t>
            </a:r>
            <a:endParaRPr lang="en-US" sz="2400" dirty="0"/>
          </a:p>
        </p:txBody>
      </p:sp>
      <p:pic>
        <p:nvPicPr>
          <p:cNvPr id="4" name="Content Placeholder 4" descr="Telephone Directory.jpg"/>
          <p:cNvPicPr>
            <a:picLocks noChangeAspect="1"/>
          </p:cNvPicPr>
          <p:nvPr/>
        </p:nvPicPr>
        <p:blipFill rotWithShape="1">
          <a:blip r:embed="rId2">
            <a:extLst>
              <a:ext uri="{28A0092B-C50C-407E-A947-70E740481C1C}">
                <a14:useLocalDpi xmlns:a14="http://schemas.microsoft.com/office/drawing/2010/main" val="0"/>
              </a:ext>
            </a:extLst>
          </a:blip>
          <a:srcRect l="68384" b="72614"/>
          <a:stretch/>
        </p:blipFill>
        <p:spPr bwMode="auto">
          <a:xfrm>
            <a:off x="4305224" y="3284984"/>
            <a:ext cx="4803280" cy="32901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03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14.1.1 Meaning of a database </a:t>
            </a:r>
            <a:endParaRPr lang="en-US" dirty="0"/>
          </a:p>
        </p:txBody>
      </p:sp>
      <p:sp>
        <p:nvSpPr>
          <p:cNvPr id="3" name="Content Placeholder 2"/>
          <p:cNvSpPr>
            <a:spLocks noGrp="1"/>
          </p:cNvSpPr>
          <p:nvPr>
            <p:ph idx="1"/>
          </p:nvPr>
        </p:nvSpPr>
        <p:spPr>
          <a:xfrm>
            <a:off x="110387" y="1412776"/>
            <a:ext cx="2370026" cy="2160240"/>
          </a:xfrm>
        </p:spPr>
        <p:txBody>
          <a:bodyPr/>
          <a:lstStyle/>
          <a:p>
            <a:pPr marL="0" indent="0">
              <a:buNone/>
            </a:pPr>
            <a:r>
              <a:rPr lang="en-GB" sz="4000" b="1" dirty="0"/>
              <a:t>Electronic</a:t>
            </a:r>
            <a:r>
              <a:rPr lang="en-GB" sz="4000" dirty="0"/>
              <a:t> </a:t>
            </a:r>
            <a:r>
              <a:rPr lang="en-GB" sz="4000" dirty="0" err="1"/>
              <a:t>Vs</a:t>
            </a:r>
            <a:r>
              <a:rPr lang="en-GB" sz="4000" dirty="0"/>
              <a:t> </a:t>
            </a:r>
            <a:r>
              <a:rPr lang="en-GB" sz="4000" b="1" dirty="0"/>
              <a:t>Manual</a:t>
            </a:r>
            <a:r>
              <a:rPr lang="en-GB" sz="4000" dirty="0"/>
              <a:t> </a:t>
            </a:r>
            <a:r>
              <a:rPr lang="en-GB" sz="4000" b="1" dirty="0"/>
              <a:t>Databases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310" y="1124744"/>
            <a:ext cx="6384690" cy="3079284"/>
          </a:xfrm>
          <a:prstGeom prst="rect">
            <a:avLst/>
          </a:prstGeom>
        </p:spPr>
      </p:pic>
      <p:sp>
        <p:nvSpPr>
          <p:cNvPr id="6" name="Rectangle 5"/>
          <p:cNvSpPr/>
          <p:nvPr/>
        </p:nvSpPr>
        <p:spPr>
          <a:xfrm>
            <a:off x="110386" y="4204029"/>
            <a:ext cx="9033613" cy="2308324"/>
          </a:xfrm>
          <a:prstGeom prst="rect">
            <a:avLst/>
          </a:prstGeom>
        </p:spPr>
        <p:txBody>
          <a:bodyPr wrap="square">
            <a:spAutoFit/>
          </a:bodyPr>
          <a:lstStyle/>
          <a:p>
            <a:r>
              <a:rPr lang="en-GB" sz="2400" dirty="0"/>
              <a:t>A </a:t>
            </a:r>
            <a:r>
              <a:rPr lang="en-GB" sz="2400" b="1" dirty="0"/>
              <a:t>manual database </a:t>
            </a:r>
            <a:r>
              <a:rPr lang="en-GB" sz="2400" dirty="0"/>
              <a:t>is one that is not computerised – i.e. not available in electronic format. A </a:t>
            </a:r>
            <a:r>
              <a:rPr lang="en-GB" sz="2400" b="1" dirty="0"/>
              <a:t>telephone</a:t>
            </a:r>
            <a:r>
              <a:rPr lang="en-GB" sz="2400" dirty="0"/>
              <a:t> directory, an organiser or printed </a:t>
            </a:r>
            <a:r>
              <a:rPr lang="en-GB" sz="2400" b="1" dirty="0"/>
              <a:t>address</a:t>
            </a:r>
            <a:r>
              <a:rPr lang="en-GB" sz="2400" dirty="0"/>
              <a:t> book are examples of manual  databases.</a:t>
            </a:r>
          </a:p>
          <a:p>
            <a:endParaRPr lang="en-GB" sz="2400" dirty="0"/>
          </a:p>
          <a:p>
            <a:r>
              <a:rPr lang="en-GB" sz="2400" dirty="0"/>
              <a:t>An </a:t>
            </a:r>
            <a:r>
              <a:rPr lang="en-GB" sz="2400" b="1" dirty="0"/>
              <a:t>electronic database </a:t>
            </a:r>
            <a:r>
              <a:rPr lang="en-GB" sz="2400" dirty="0"/>
              <a:t>is one that is computerised, and can be accessed/manipulated using  computer applications.</a:t>
            </a:r>
          </a:p>
        </p:txBody>
      </p:sp>
    </p:spTree>
    <p:extLst>
      <p:ext uri="{BB962C8B-B14F-4D97-AF65-F5344CB8AC3E}">
        <p14:creationId xmlns:p14="http://schemas.microsoft.com/office/powerpoint/2010/main" val="59383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14.1.1 Meaning of a database </a:t>
            </a:r>
            <a:endParaRPr lang="en-US" dirty="0"/>
          </a:p>
        </p:txBody>
      </p:sp>
      <p:sp>
        <p:nvSpPr>
          <p:cNvPr id="3" name="Content Placeholder 2"/>
          <p:cNvSpPr>
            <a:spLocks noGrp="1"/>
          </p:cNvSpPr>
          <p:nvPr>
            <p:ph idx="1"/>
          </p:nvPr>
        </p:nvSpPr>
        <p:spPr/>
        <p:txBody>
          <a:bodyPr/>
          <a:lstStyle/>
          <a:p>
            <a:pPr marL="0" indent="0">
              <a:buNone/>
            </a:pPr>
            <a:r>
              <a:rPr lang="en-GB" b="1" dirty="0"/>
              <a:t>Advantages of Electronic Databases over Manual databases</a:t>
            </a:r>
          </a:p>
          <a:p>
            <a:pPr marL="914400" lvl="1" indent="-457200">
              <a:buFont typeface="+mj-lt"/>
              <a:buAutoNum type="arabicPeriod"/>
            </a:pPr>
            <a:r>
              <a:rPr lang="en-GB" dirty="0"/>
              <a:t>Electronic databases store very large amounts of data</a:t>
            </a:r>
            <a:endParaRPr lang="en-US" sz="3200" dirty="0"/>
          </a:p>
          <a:p>
            <a:pPr marL="914400" lvl="1" indent="-457200">
              <a:buFont typeface="+mj-lt"/>
              <a:buAutoNum type="arabicPeriod"/>
            </a:pPr>
            <a:r>
              <a:rPr lang="en-GB" dirty="0"/>
              <a:t>Electronic databases allow easy input and editing of data</a:t>
            </a:r>
            <a:endParaRPr lang="en-US" sz="3200" dirty="0"/>
          </a:p>
          <a:p>
            <a:pPr marL="914400" lvl="1" indent="-457200">
              <a:buFont typeface="+mj-lt"/>
              <a:buAutoNum type="arabicPeriod"/>
            </a:pPr>
            <a:r>
              <a:rPr lang="en-GB" dirty="0"/>
              <a:t>Electronic databases enable automatic updating and recalculating of data</a:t>
            </a:r>
            <a:endParaRPr lang="en-US" sz="3200" dirty="0"/>
          </a:p>
          <a:p>
            <a:pPr marL="914400" lvl="1" indent="-457200">
              <a:buFont typeface="+mj-lt"/>
              <a:buAutoNum type="arabicPeriod"/>
            </a:pPr>
            <a:r>
              <a:rPr lang="en-GB" dirty="0"/>
              <a:t>Electronic databases make it easier to query, search, filter and retrieve required data.</a:t>
            </a:r>
          </a:p>
          <a:p>
            <a:pPr marL="914400" lvl="1" indent="-457200">
              <a:buFont typeface="+mj-lt"/>
              <a:buAutoNum type="arabicPeriod" startAt="5"/>
            </a:pPr>
            <a:r>
              <a:rPr lang="en-GB" dirty="0"/>
              <a:t>Electronic databases format, arrange and present information in </a:t>
            </a:r>
            <a:r>
              <a:rPr lang="en-US" dirty="0"/>
              <a:t>customizable ways</a:t>
            </a:r>
            <a:endParaRPr lang="en-US" sz="3200" dirty="0"/>
          </a:p>
        </p:txBody>
      </p:sp>
    </p:spTree>
    <p:extLst>
      <p:ext uri="{BB962C8B-B14F-4D97-AF65-F5344CB8AC3E}">
        <p14:creationId xmlns:p14="http://schemas.microsoft.com/office/powerpoint/2010/main" val="20989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14.1.1 Meaning of a database </a:t>
            </a:r>
            <a:endParaRPr lang="en-US" dirty="0"/>
          </a:p>
        </p:txBody>
      </p:sp>
      <p:sp>
        <p:nvSpPr>
          <p:cNvPr id="3" name="Content Placeholder 2"/>
          <p:cNvSpPr>
            <a:spLocks noGrp="1"/>
          </p:cNvSpPr>
          <p:nvPr>
            <p:ph idx="1"/>
          </p:nvPr>
        </p:nvSpPr>
        <p:spPr>
          <a:xfrm>
            <a:off x="0" y="980728"/>
            <a:ext cx="9144000" cy="5519736"/>
          </a:xfrm>
        </p:spPr>
        <p:txBody>
          <a:bodyPr/>
          <a:lstStyle/>
          <a:p>
            <a:pPr marL="0" indent="0">
              <a:buNone/>
            </a:pPr>
            <a:r>
              <a:rPr lang="en-GB" b="1" dirty="0"/>
              <a:t>Advantages of Electronic Databases over Manual databases</a:t>
            </a:r>
          </a:p>
          <a:p>
            <a:pPr marL="971550" lvl="1" indent="-514350">
              <a:buFont typeface="+mj-lt"/>
              <a:buAutoNum type="arabicPeriod" startAt="6"/>
            </a:pPr>
            <a:r>
              <a:rPr lang="en-GB" dirty="0"/>
              <a:t>Electronic databases can easily share the information with other software applications/programs </a:t>
            </a:r>
            <a:endParaRPr lang="en-US" sz="3200" dirty="0"/>
          </a:p>
          <a:p>
            <a:pPr marL="971550" lvl="1" indent="-514350">
              <a:buFont typeface="+mj-lt"/>
              <a:buAutoNum type="arabicPeriod" startAt="6"/>
            </a:pPr>
            <a:r>
              <a:rPr lang="en-GB" dirty="0"/>
              <a:t>Electronic databases allow centralised use of information amongst many users over a network and therefore reduce duplication, </a:t>
            </a:r>
            <a:r>
              <a:rPr lang="en-GB" dirty="0" err="1"/>
              <a:t>e.g</a:t>
            </a:r>
            <a:r>
              <a:rPr lang="en-GB" dirty="0"/>
              <a:t> in banks.</a:t>
            </a:r>
          </a:p>
          <a:p>
            <a:pPr marL="971550" lvl="1" indent="-514350">
              <a:buFont typeface="+mj-lt"/>
              <a:buAutoNum type="arabicPeriod" startAt="6"/>
            </a:pPr>
            <a:r>
              <a:rPr lang="en-US" dirty="0"/>
              <a:t>Data is validated before it is entered in electronic databases. Errors created during data entry are minimized</a:t>
            </a:r>
          </a:p>
          <a:p>
            <a:pPr marL="971550" lvl="1" indent="-514350">
              <a:buFont typeface="+mj-lt"/>
              <a:buAutoNum type="arabicPeriod" startAt="6"/>
            </a:pPr>
            <a:r>
              <a:rPr lang="en-US" dirty="0"/>
              <a:t>Many built-in functions are available to in </a:t>
            </a:r>
            <a:r>
              <a:rPr lang="en-GB" dirty="0"/>
              <a:t>Electronic databases </a:t>
            </a:r>
            <a:r>
              <a:rPr lang="en-US" dirty="0"/>
              <a:t>simplify calculations.</a:t>
            </a:r>
          </a:p>
          <a:p>
            <a:pPr marL="971550" lvl="1" indent="-514350">
              <a:buFont typeface="+mj-lt"/>
              <a:buAutoNum type="arabicPeriod" startAt="6"/>
            </a:pPr>
            <a:endParaRPr lang="en-US" dirty="0"/>
          </a:p>
          <a:p>
            <a:pPr marL="914400" lvl="1" indent="-457200">
              <a:buFont typeface="+mj-lt"/>
              <a:buAutoNum type="arabicPeriod"/>
            </a:pPr>
            <a:endParaRPr lang="en-US" sz="3200" dirty="0"/>
          </a:p>
        </p:txBody>
      </p:sp>
    </p:spTree>
    <p:extLst>
      <p:ext uri="{BB962C8B-B14F-4D97-AF65-F5344CB8AC3E}">
        <p14:creationId xmlns:p14="http://schemas.microsoft.com/office/powerpoint/2010/main" val="3496484350"/>
      </p:ext>
    </p:extLst>
  </p:cSld>
  <p:clrMapOvr>
    <a:masterClrMapping/>
  </p:clrMapOvr>
</p:sld>
</file>

<file path=ppt/theme/theme1.xml><?xml version="1.0" encoding="utf-8"?>
<a:theme xmlns:a="http://schemas.openxmlformats.org/drawingml/2006/main" name="SubICTForUganda">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bICTForUganda" id="{6CE2E6CA-FC79-4C56-9866-484B5A2A06D1}" vid="{D6DA320D-04A1-47D3-A43E-D719D2AB46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4188</TotalTime>
  <Words>4003</Words>
  <Application>Microsoft Office PowerPoint</Application>
  <PresentationFormat>On-screen Show (4:3)</PresentationFormat>
  <Paragraphs>319</Paragraphs>
  <Slides>42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Arial</vt:lpstr>
      <vt:lpstr>Arial Rounded MT Bold</vt:lpstr>
      <vt:lpstr>Book Antiqua</vt:lpstr>
      <vt:lpstr>Calibri</vt:lpstr>
      <vt:lpstr>Cambria</vt:lpstr>
      <vt:lpstr>Tw Cen MT Condensed</vt:lpstr>
      <vt:lpstr>SubICTForUganda</vt:lpstr>
      <vt:lpstr>Subsidiary ICT for Uganda</vt:lpstr>
      <vt:lpstr>Background</vt:lpstr>
      <vt:lpstr>Background</vt:lpstr>
      <vt:lpstr>Presentation Outline</vt:lpstr>
      <vt:lpstr>Sub Topic 14.1: Introduction to Databases</vt:lpstr>
      <vt:lpstr>14.1.1 Meaning of a database </vt:lpstr>
      <vt:lpstr>14.1.1 Meaning of a database </vt:lpstr>
      <vt:lpstr>14.1.1 Meaning of a database </vt:lpstr>
      <vt:lpstr>14.1.1 Meaning of a database </vt:lpstr>
      <vt:lpstr>14.1.1 Meaning of a database </vt:lpstr>
      <vt:lpstr>14.1.1 Meaning of a database </vt:lpstr>
      <vt:lpstr>14.1.1 Meaning of a database </vt:lpstr>
      <vt:lpstr>14.1.2 Examples of Database Management Systems </vt:lpstr>
      <vt:lpstr>14.1.3 Features of Database Management Systems </vt:lpstr>
      <vt:lpstr>14.1.3 Features of Database Management Systems </vt:lpstr>
      <vt:lpstr>14.1.3 Features of Database Management Systems</vt:lpstr>
      <vt:lpstr>14.1.4 Creating and saving a database</vt:lpstr>
      <vt:lpstr>14.1.4 Creating and saving a database</vt:lpstr>
      <vt:lpstr>Sub Topic 14.2: Database Objects</vt:lpstr>
      <vt:lpstr>Sub Topic 14.2: Database Objects</vt:lpstr>
      <vt:lpstr>14.2.1 Tables</vt:lpstr>
      <vt:lpstr>14.2.1 Tables</vt:lpstr>
      <vt:lpstr>14.2.1 Tables</vt:lpstr>
      <vt:lpstr>14.2.1 Tables</vt:lpstr>
      <vt:lpstr>14.2.1 Tables</vt:lpstr>
      <vt:lpstr>14.2.1 Tables</vt:lpstr>
      <vt:lpstr>14.2.1 Tables</vt:lpstr>
      <vt:lpstr>14.2.1 Tables</vt:lpstr>
      <vt:lpstr>14.2.1 Tables</vt:lpstr>
      <vt:lpstr>14.2.1 Tables</vt:lpstr>
      <vt:lpstr>14.2.1 Tables</vt:lpstr>
      <vt:lpstr>14.2.1 Tables</vt:lpstr>
      <vt:lpstr>14.2.1 Tables</vt:lpstr>
      <vt:lpstr>14.2.1 Tables</vt:lpstr>
      <vt:lpstr>14.2.2 Forms</vt:lpstr>
      <vt:lpstr>14.2.2 Forms</vt:lpstr>
      <vt:lpstr>Sub Topic 3: Practical Database Project</vt:lpstr>
      <vt:lpstr>14.3.1 General Steps of developing a database</vt:lpstr>
      <vt:lpstr>14.3.1 General Steps of developing a database</vt:lpstr>
      <vt:lpstr>14.3.1 General Steps of developing a database</vt:lpstr>
      <vt:lpstr>14.3.2 Project: School Students Registration / marks / reports database</vt:lpstr>
      <vt:lpstr>Subsidiary ICT for Uganda</vt:lpstr>
    </vt:vector>
  </TitlesOfParts>
  <Company>Sharebility Uganda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Databases - Subsidiary ICT for Uganda by Mukalele Rogers</dc:title>
  <dc:subject>UACE Subsidiary ICT 850</dc:subject>
  <dc:creator>Rogers Mukalele</dc:creator>
  <cp:keywords>UACE, UNEB,ICT,SHAREBILITY UGANDA</cp:keywords>
  <cp:lastModifiedBy>Kakuru Benard</cp:lastModifiedBy>
  <cp:revision>225</cp:revision>
  <dcterms:created xsi:type="dcterms:W3CDTF">2012-08-28T13:36:21Z</dcterms:created>
  <dcterms:modified xsi:type="dcterms:W3CDTF">2024-03-26T17:38:27Z</dcterms:modified>
</cp:coreProperties>
</file>