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62"/>
  </p:notesMasterIdLst>
  <p:sldIdLst>
    <p:sldId id="303" r:id="rId2"/>
    <p:sldId id="304" r:id="rId3"/>
    <p:sldId id="300" r:id="rId4"/>
    <p:sldId id="283" r:id="rId5"/>
    <p:sldId id="312" r:id="rId6"/>
    <p:sldId id="313" r:id="rId7"/>
    <p:sldId id="322" r:id="rId8"/>
    <p:sldId id="314" r:id="rId9"/>
    <p:sldId id="315" r:id="rId10"/>
    <p:sldId id="316" r:id="rId11"/>
    <p:sldId id="317" r:id="rId12"/>
    <p:sldId id="318" r:id="rId13"/>
    <p:sldId id="319" r:id="rId14"/>
    <p:sldId id="320" r:id="rId15"/>
    <p:sldId id="321" r:id="rId16"/>
    <p:sldId id="308" r:id="rId17"/>
    <p:sldId id="323" r:id="rId18"/>
    <p:sldId id="324" r:id="rId19"/>
    <p:sldId id="325" r:id="rId20"/>
    <p:sldId id="326" r:id="rId21"/>
    <p:sldId id="327" r:id="rId22"/>
    <p:sldId id="328" r:id="rId23"/>
    <p:sldId id="329" r:id="rId24"/>
    <p:sldId id="330" r:id="rId25"/>
    <p:sldId id="331" r:id="rId26"/>
    <p:sldId id="332" r:id="rId27"/>
    <p:sldId id="333" r:id="rId28"/>
    <p:sldId id="335" r:id="rId29"/>
    <p:sldId id="334" r:id="rId30"/>
    <p:sldId id="336" r:id="rId31"/>
    <p:sldId id="337" r:id="rId32"/>
    <p:sldId id="338" r:id="rId33"/>
    <p:sldId id="309" r:id="rId34"/>
    <p:sldId id="339" r:id="rId35"/>
    <p:sldId id="340" r:id="rId36"/>
    <p:sldId id="341" r:id="rId37"/>
    <p:sldId id="342" r:id="rId38"/>
    <p:sldId id="343" r:id="rId39"/>
    <p:sldId id="310" r:id="rId40"/>
    <p:sldId id="344" r:id="rId41"/>
    <p:sldId id="345" r:id="rId42"/>
    <p:sldId id="346" r:id="rId43"/>
    <p:sldId id="347" r:id="rId44"/>
    <p:sldId id="348" r:id="rId45"/>
    <p:sldId id="349" r:id="rId46"/>
    <p:sldId id="350" r:id="rId47"/>
    <p:sldId id="311" r:id="rId48"/>
    <p:sldId id="351" r:id="rId49"/>
    <p:sldId id="353" r:id="rId50"/>
    <p:sldId id="352" r:id="rId51"/>
    <p:sldId id="355" r:id="rId52"/>
    <p:sldId id="354" r:id="rId53"/>
    <p:sldId id="356" r:id="rId54"/>
    <p:sldId id="357" r:id="rId55"/>
    <p:sldId id="358" r:id="rId56"/>
    <p:sldId id="362" r:id="rId57"/>
    <p:sldId id="359" r:id="rId58"/>
    <p:sldId id="360" r:id="rId59"/>
    <p:sldId id="361" r:id="rId60"/>
    <p:sldId id="299"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53" autoAdjust="0"/>
  </p:normalViewPr>
  <p:slideViewPr>
    <p:cSldViewPr>
      <p:cViewPr varScale="1">
        <p:scale>
          <a:sx n="40" d="100"/>
          <a:sy n="40" d="100"/>
        </p:scale>
        <p:origin x="2040" y="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u="none" strike="noStrike" kern="1200" baseline="0" dirty="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You are advised to give the learners an activity or set of activities to develop skills in word processing.</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Use of track changes accepting and rejecting changes is expected.</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You are advised to introduce each skill at a time to allow time for effective acquisition.</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Use of short cuts to navigate through a big document is encouraged</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Image positioning should be practised with different text wrappings.</a:t>
            </a:r>
          </a:p>
          <a:p>
            <a:pPr marL="0" indent="0">
              <a:buFont typeface="Arial" panose="020B0604020202020204" pitchFamily="34" charset="0"/>
              <a:buNone/>
            </a:pPr>
            <a:r>
              <a:rPr lang="en-GB" sz="1200" b="1" i="0" u="none" strike="noStrike" kern="1200" baseline="0" dirty="0">
                <a:solidFill>
                  <a:schemeClr val="tx1"/>
                </a:solidFill>
                <a:latin typeface="+mn-lt"/>
                <a:ea typeface="+mn-ea"/>
                <a:cs typeface="+mn-cs"/>
              </a:rPr>
              <a:t>Suggested Competences for Assessment</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Assess the learners’ ability to adjust page layout, check document</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accuracy, insert and use objects in word processed documents, use mail</a:t>
            </a:r>
          </a:p>
          <a:p>
            <a:pPr marL="17145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merge features of the word processing software.</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11</a:t>
            </a:fld>
            <a:endParaRPr lang="en-US"/>
          </a:p>
        </p:txBody>
      </p:sp>
    </p:spTree>
    <p:extLst>
      <p:ext uri="{BB962C8B-B14F-4D97-AF65-F5344CB8AC3E}">
        <p14:creationId xmlns:p14="http://schemas.microsoft.com/office/powerpoint/2010/main" val="368479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12</a:t>
            </a:fld>
            <a:endParaRPr lang="en-US"/>
          </a:p>
        </p:txBody>
      </p:sp>
    </p:spTree>
    <p:extLst>
      <p:ext uri="{BB962C8B-B14F-4D97-AF65-F5344CB8AC3E}">
        <p14:creationId xmlns:p14="http://schemas.microsoft.com/office/powerpoint/2010/main" val="2213580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13</a:t>
            </a:fld>
            <a:endParaRPr lang="en-US"/>
          </a:p>
        </p:txBody>
      </p:sp>
    </p:spTree>
    <p:extLst>
      <p:ext uri="{BB962C8B-B14F-4D97-AF65-F5344CB8AC3E}">
        <p14:creationId xmlns:p14="http://schemas.microsoft.com/office/powerpoint/2010/main" val="167880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14</a:t>
            </a:fld>
            <a:endParaRPr lang="en-US"/>
          </a:p>
        </p:txBody>
      </p:sp>
    </p:spTree>
    <p:extLst>
      <p:ext uri="{BB962C8B-B14F-4D97-AF65-F5344CB8AC3E}">
        <p14:creationId xmlns:p14="http://schemas.microsoft.com/office/powerpoint/2010/main" val="1157156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15</a:t>
            </a:fld>
            <a:endParaRPr lang="en-US"/>
          </a:p>
        </p:txBody>
      </p:sp>
    </p:spTree>
    <p:extLst>
      <p:ext uri="{BB962C8B-B14F-4D97-AF65-F5344CB8AC3E}">
        <p14:creationId xmlns:p14="http://schemas.microsoft.com/office/powerpoint/2010/main" val="207969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16</a:t>
            </a:fld>
            <a:endParaRPr lang="en-US"/>
          </a:p>
        </p:txBody>
      </p:sp>
    </p:spTree>
    <p:extLst>
      <p:ext uri="{BB962C8B-B14F-4D97-AF65-F5344CB8AC3E}">
        <p14:creationId xmlns:p14="http://schemas.microsoft.com/office/powerpoint/2010/main" val="162672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33</a:t>
            </a:fld>
            <a:endParaRPr lang="en-US"/>
          </a:p>
        </p:txBody>
      </p:sp>
    </p:spTree>
    <p:extLst>
      <p:ext uri="{BB962C8B-B14F-4D97-AF65-F5344CB8AC3E}">
        <p14:creationId xmlns:p14="http://schemas.microsoft.com/office/powerpoint/2010/main" val="692214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34</a:t>
            </a:fld>
            <a:endParaRPr lang="en-US"/>
          </a:p>
        </p:txBody>
      </p:sp>
    </p:spTree>
    <p:extLst>
      <p:ext uri="{BB962C8B-B14F-4D97-AF65-F5344CB8AC3E}">
        <p14:creationId xmlns:p14="http://schemas.microsoft.com/office/powerpoint/2010/main" val="171683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35</a:t>
            </a:fld>
            <a:endParaRPr lang="en-US"/>
          </a:p>
        </p:txBody>
      </p:sp>
    </p:spTree>
    <p:extLst>
      <p:ext uri="{BB962C8B-B14F-4D97-AF65-F5344CB8AC3E}">
        <p14:creationId xmlns:p14="http://schemas.microsoft.com/office/powerpoint/2010/main" val="97411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36</a:t>
            </a:fld>
            <a:endParaRPr lang="en-US"/>
          </a:p>
        </p:txBody>
      </p:sp>
    </p:spTree>
    <p:extLst>
      <p:ext uri="{BB962C8B-B14F-4D97-AF65-F5344CB8AC3E}">
        <p14:creationId xmlns:p14="http://schemas.microsoft.com/office/powerpoint/2010/main" val="247927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a:t>
            </a:fld>
            <a:endParaRPr lang="en-US"/>
          </a:p>
        </p:txBody>
      </p:sp>
    </p:spTree>
    <p:extLst>
      <p:ext uri="{BB962C8B-B14F-4D97-AF65-F5344CB8AC3E}">
        <p14:creationId xmlns:p14="http://schemas.microsoft.com/office/powerpoint/2010/main" val="2267366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37</a:t>
            </a:fld>
            <a:endParaRPr lang="en-US"/>
          </a:p>
        </p:txBody>
      </p:sp>
    </p:spTree>
    <p:extLst>
      <p:ext uri="{BB962C8B-B14F-4D97-AF65-F5344CB8AC3E}">
        <p14:creationId xmlns:p14="http://schemas.microsoft.com/office/powerpoint/2010/main" val="1488190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first select all of them</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38</a:t>
            </a:fld>
            <a:endParaRPr lang="en-US"/>
          </a:p>
        </p:txBody>
      </p:sp>
    </p:spTree>
    <p:extLst>
      <p:ext uri="{BB962C8B-B14F-4D97-AF65-F5344CB8AC3E}">
        <p14:creationId xmlns:p14="http://schemas.microsoft.com/office/powerpoint/2010/main" val="1225592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39</a:t>
            </a:fld>
            <a:endParaRPr lang="en-US"/>
          </a:p>
        </p:txBody>
      </p:sp>
    </p:spTree>
    <p:extLst>
      <p:ext uri="{BB962C8B-B14F-4D97-AF65-F5344CB8AC3E}">
        <p14:creationId xmlns:p14="http://schemas.microsoft.com/office/powerpoint/2010/main" val="2729783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40</a:t>
            </a:fld>
            <a:endParaRPr lang="en-US"/>
          </a:p>
        </p:txBody>
      </p:sp>
    </p:spTree>
    <p:extLst>
      <p:ext uri="{BB962C8B-B14F-4D97-AF65-F5344CB8AC3E}">
        <p14:creationId xmlns:p14="http://schemas.microsoft.com/office/powerpoint/2010/main" val="1391439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41</a:t>
            </a:fld>
            <a:endParaRPr lang="en-US"/>
          </a:p>
        </p:txBody>
      </p:sp>
    </p:spTree>
    <p:extLst>
      <p:ext uri="{BB962C8B-B14F-4D97-AF65-F5344CB8AC3E}">
        <p14:creationId xmlns:p14="http://schemas.microsoft.com/office/powerpoint/2010/main" val="1642225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42</a:t>
            </a:fld>
            <a:endParaRPr lang="en-US"/>
          </a:p>
        </p:txBody>
      </p:sp>
    </p:spTree>
    <p:extLst>
      <p:ext uri="{BB962C8B-B14F-4D97-AF65-F5344CB8AC3E}">
        <p14:creationId xmlns:p14="http://schemas.microsoft.com/office/powerpoint/2010/main" val="3616143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43</a:t>
            </a:fld>
            <a:endParaRPr lang="en-US"/>
          </a:p>
        </p:txBody>
      </p:sp>
    </p:spTree>
    <p:extLst>
      <p:ext uri="{BB962C8B-B14F-4D97-AF65-F5344CB8AC3E}">
        <p14:creationId xmlns:p14="http://schemas.microsoft.com/office/powerpoint/2010/main" val="1888745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44</a:t>
            </a:fld>
            <a:endParaRPr lang="en-US"/>
          </a:p>
        </p:txBody>
      </p:sp>
    </p:spTree>
    <p:extLst>
      <p:ext uri="{BB962C8B-B14F-4D97-AF65-F5344CB8AC3E}">
        <p14:creationId xmlns:p14="http://schemas.microsoft.com/office/powerpoint/2010/main" val="990319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47</a:t>
            </a:fld>
            <a:endParaRPr lang="en-US"/>
          </a:p>
        </p:txBody>
      </p:sp>
    </p:spTree>
    <p:extLst>
      <p:ext uri="{BB962C8B-B14F-4D97-AF65-F5344CB8AC3E}">
        <p14:creationId xmlns:p14="http://schemas.microsoft.com/office/powerpoint/2010/main" val="3654385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60</a:t>
            </a:fld>
            <a:endParaRPr lang="en-US"/>
          </a:p>
        </p:txBody>
      </p:sp>
    </p:spTree>
    <p:extLst>
      <p:ext uri="{BB962C8B-B14F-4D97-AF65-F5344CB8AC3E}">
        <p14:creationId xmlns:p14="http://schemas.microsoft.com/office/powerpoint/2010/main" val="27412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a:t>
            </a:fld>
            <a:endParaRPr lang="en-US"/>
          </a:p>
        </p:txBody>
      </p:sp>
    </p:spTree>
    <p:extLst>
      <p:ext uri="{BB962C8B-B14F-4D97-AF65-F5344CB8AC3E}">
        <p14:creationId xmlns:p14="http://schemas.microsoft.com/office/powerpoint/2010/main" val="86671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a:t>
            </a:fld>
            <a:endParaRPr lang="en-US"/>
          </a:p>
        </p:txBody>
      </p:sp>
    </p:spTree>
    <p:extLst>
      <p:ext uri="{BB962C8B-B14F-4D97-AF65-F5344CB8AC3E}">
        <p14:creationId xmlns:p14="http://schemas.microsoft.com/office/powerpoint/2010/main" val="225546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a:t>
            </a:fld>
            <a:endParaRPr lang="en-US"/>
          </a:p>
        </p:txBody>
      </p:sp>
    </p:spTree>
    <p:extLst>
      <p:ext uri="{BB962C8B-B14F-4D97-AF65-F5344CB8AC3E}">
        <p14:creationId xmlns:p14="http://schemas.microsoft.com/office/powerpoint/2010/main" val="328346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7</a:t>
            </a:fld>
            <a:endParaRPr lang="en-US"/>
          </a:p>
        </p:txBody>
      </p:sp>
    </p:spTree>
    <p:extLst>
      <p:ext uri="{BB962C8B-B14F-4D97-AF65-F5344CB8AC3E}">
        <p14:creationId xmlns:p14="http://schemas.microsoft.com/office/powerpoint/2010/main" val="1733121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8</a:t>
            </a:fld>
            <a:endParaRPr lang="en-US"/>
          </a:p>
        </p:txBody>
      </p:sp>
    </p:spTree>
    <p:extLst>
      <p:ext uri="{BB962C8B-B14F-4D97-AF65-F5344CB8AC3E}">
        <p14:creationId xmlns:p14="http://schemas.microsoft.com/office/powerpoint/2010/main" val="353260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9</a:t>
            </a:fld>
            <a:endParaRPr lang="en-US"/>
          </a:p>
        </p:txBody>
      </p:sp>
    </p:spTree>
    <p:extLst>
      <p:ext uri="{BB962C8B-B14F-4D97-AF65-F5344CB8AC3E}">
        <p14:creationId xmlns:p14="http://schemas.microsoft.com/office/powerpoint/2010/main" val="41082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10</a:t>
            </a:fld>
            <a:endParaRPr lang="en-US"/>
          </a:p>
        </p:txBody>
      </p:sp>
    </p:spTree>
    <p:extLst>
      <p:ext uri="{BB962C8B-B14F-4D97-AF65-F5344CB8AC3E}">
        <p14:creationId xmlns:p14="http://schemas.microsoft.com/office/powerpoint/2010/main" val="3498379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a:t>Click to edit Master title style</a:t>
            </a:r>
            <a:endParaRPr lang="en-US" b="1" i="1" dirty="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60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a:t>Click icon to add clip art</a:t>
            </a:r>
            <a:endParaRPr lang="en-GB"/>
          </a:p>
        </p:txBody>
      </p:sp>
    </p:spTree>
    <p:extLst>
      <p:ext uri="{BB962C8B-B14F-4D97-AF65-F5344CB8AC3E}">
        <p14:creationId xmlns:p14="http://schemas.microsoft.com/office/powerpoint/2010/main" val="47934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a:solidFill>
                  <a:srgbClr val="FFFF00"/>
                </a:solidFill>
                <a:effectLst/>
              </a:rPr>
              <a:t> </a:t>
            </a:r>
            <a:r>
              <a:rPr lang="en-US" sz="1200" b="1" i="1" dirty="0">
                <a:solidFill>
                  <a:schemeClr val="bg1"/>
                </a:solidFill>
                <a:effectLst/>
                <a:latin typeface="Book Antiqua" panose="02040602050305030304" pitchFamily="18" charset="0"/>
              </a:rPr>
              <a:t>UACE SUB-ICT</a:t>
            </a:r>
            <a:r>
              <a:rPr lang="en-US" sz="1200" b="1" i="1" baseline="0" dirty="0">
                <a:solidFill>
                  <a:schemeClr val="bg1"/>
                </a:solidFill>
                <a:effectLst/>
                <a:latin typeface="Book Antiqua" panose="02040602050305030304" pitchFamily="18" charset="0"/>
              </a:rPr>
              <a:t> </a:t>
            </a:r>
            <a:r>
              <a:rPr lang="en-GB" sz="1200" b="1" i="1" dirty="0">
                <a:solidFill>
                  <a:srgbClr val="FFFF00"/>
                </a:solidFill>
                <a:effectLst/>
              </a:rPr>
              <a:t>9: Computer Word Processing II</a:t>
            </a:r>
          </a:p>
        </p:txBody>
      </p:sp>
      <p:sp>
        <p:nvSpPr>
          <p:cNvPr id="4" name="Rectangle 3"/>
          <p:cNvSpPr/>
          <p:nvPr/>
        </p:nvSpPr>
        <p:spPr>
          <a:xfrm>
            <a:off x="7770873" y="6537601"/>
            <a:ext cx="1402948" cy="369332"/>
          </a:xfrm>
          <a:prstGeom prst="rect">
            <a:avLst/>
          </a:prstGeom>
        </p:spPr>
        <p:txBody>
          <a:bodyPr wrap="none">
            <a:spAutoFit/>
          </a:bodyPr>
          <a:lstStyle/>
          <a:p>
            <a:pPr algn="r"/>
            <a:r>
              <a:rPr lang="en-US" b="1" dirty="0">
                <a:solidFill>
                  <a:schemeClr val="bg1"/>
                </a:solidFill>
              </a:rPr>
              <a:t>Slide </a:t>
            </a:r>
            <a:fld id="{7E23E9C8-2E5D-4F4F-BD82-724F2546A123}" type="slidenum">
              <a:rPr lang="en-US" b="1" smtClean="0">
                <a:solidFill>
                  <a:schemeClr val="bg1"/>
                </a:solidFill>
              </a:rPr>
              <a:pPr algn="r"/>
              <a:t>‹#›</a:t>
            </a:fld>
            <a:r>
              <a:rPr lang="en-US" b="1" dirty="0">
                <a:solidFill>
                  <a:schemeClr val="bg1"/>
                </a:solidFill>
              </a:rPr>
              <a:t>/60</a:t>
            </a: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upport.office.com/en-us/article/updated-6c727329-d8fd-44fe-83b7-fa7fe3d8ac7a"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www.mukalele.net/"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a:t>Curriculum Topic </a:t>
            </a:r>
            <a:r>
              <a:rPr lang="en-GB" b="1" dirty="0"/>
              <a:t>9</a:t>
            </a:r>
            <a:r>
              <a:rPr lang="en-GB" sz="3200" b="1" dirty="0"/>
              <a:t> out of 15: </a:t>
            </a:r>
            <a:br>
              <a:rPr lang="en-GB" sz="3200" b="1" dirty="0"/>
            </a:br>
            <a:r>
              <a:rPr lang="en-GB" sz="3600" b="1" dirty="0">
                <a:solidFill>
                  <a:srgbClr val="C00000"/>
                </a:solidFill>
              </a:rPr>
              <a:t> Computer Word Processing II</a:t>
            </a:r>
          </a:p>
          <a:p>
            <a:r>
              <a:rPr lang="en-GB" sz="2000" b="1" i="1" dirty="0"/>
              <a:t>Recommended Coverage Duration: 20 periods (3 </a:t>
            </a:r>
            <a:r>
              <a:rPr lang="en-GB" sz="2000" b="1" i="1" baseline="30000" dirty="0"/>
              <a:t>1</a:t>
            </a:r>
            <a:r>
              <a:rPr lang="en-GB" sz="2000" b="1" i="1" dirty="0"/>
              <a:t>/</a:t>
            </a:r>
            <a:r>
              <a:rPr lang="en-GB" sz="2000" b="1" i="1" baseline="-25000" dirty="0"/>
              <a:t>3</a:t>
            </a:r>
            <a:r>
              <a:rPr lang="en-GB" sz="2000" b="1" i="1" dirty="0"/>
              <a:t> weeks)</a:t>
            </a:r>
          </a:p>
          <a:p>
            <a:r>
              <a:rPr lang="en-GB" sz="1600" b="1" i="1" dirty="0"/>
              <a:t>Senior Five Term III</a:t>
            </a:r>
            <a:br>
              <a:rPr lang="en-GB" sz="1600" b="1" i="1" dirty="0"/>
            </a:br>
            <a:endParaRPr lang="en-GB" sz="1800" b="1" i="1" dirty="0"/>
          </a:p>
        </p:txBody>
      </p:sp>
    </p:spTree>
    <p:extLst>
      <p:ext uri="{BB962C8B-B14F-4D97-AF65-F5344CB8AC3E}">
        <p14:creationId xmlns:p14="http://schemas.microsoft.com/office/powerpoint/2010/main" val="83373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9.1.2 </a:t>
            </a:r>
            <a:r>
              <a:rPr lang="en-GB" b="1" dirty="0"/>
              <a:t>Document view features</a:t>
            </a:r>
          </a:p>
        </p:txBody>
      </p:sp>
      <p:sp>
        <p:nvSpPr>
          <p:cNvPr id="3" name="Content Placeholder 2"/>
          <p:cNvSpPr>
            <a:spLocks noGrp="1"/>
          </p:cNvSpPr>
          <p:nvPr>
            <p:ph sz="half" idx="1"/>
          </p:nvPr>
        </p:nvSpPr>
        <p:spPr>
          <a:xfrm>
            <a:off x="0" y="1071546"/>
            <a:ext cx="5652120" cy="5500726"/>
          </a:xfrm>
        </p:spPr>
        <p:txBody>
          <a:bodyPr/>
          <a:lstStyle/>
          <a:p>
            <a:pPr marL="0" indent="0">
              <a:buNone/>
            </a:pPr>
            <a:r>
              <a:rPr lang="en-GB" sz="2400" b="1" dirty="0"/>
              <a:t>(b) Viewing modes. </a:t>
            </a:r>
            <a:r>
              <a:rPr lang="en-GB" sz="2000" dirty="0"/>
              <a:t>Viewing modes are used when you want to read or move around in a document. They include:</a:t>
            </a:r>
          </a:p>
          <a:p>
            <a:r>
              <a:rPr lang="en-GB" sz="2400" b="1" dirty="0"/>
              <a:t>(</a:t>
            </a:r>
            <a:r>
              <a:rPr lang="en-GB" sz="2400" b="1" dirty="0" err="1"/>
              <a:t>i</a:t>
            </a:r>
            <a:r>
              <a:rPr lang="en-GB" sz="2400" b="1" dirty="0"/>
              <a:t>) Read Mode</a:t>
            </a:r>
            <a:endParaRPr lang="en-GB" sz="2400" dirty="0"/>
          </a:p>
          <a:p>
            <a:r>
              <a:rPr lang="en-GB" sz="2300" dirty="0"/>
              <a:t>A view that is designed for reading documents on a computer screen with optimum readability, with minimum eye strain . The document is resized to fit the screen and most toolbars are removed, but commands are available for navigating, commenting, and looking up words plus a document map and thumbnails. Text may appear larger than expected, and the page breaks do not necessarily correspond to breaks between printed pages. </a:t>
            </a:r>
          </a:p>
        </p:txBody>
      </p:sp>
      <p:sp>
        <p:nvSpPr>
          <p:cNvPr id="4" name="Content Placeholder 3"/>
          <p:cNvSpPr>
            <a:spLocks noGrp="1"/>
          </p:cNvSpPr>
          <p:nvPr>
            <p:ph sz="half" idx="2"/>
          </p:nvPr>
        </p:nvSpPr>
        <p:spPr>
          <a:xfrm>
            <a:off x="5220072" y="1071546"/>
            <a:ext cx="3923928" cy="5500726"/>
          </a:xfrm>
        </p:spPr>
        <p:txBody>
          <a:bodyPr/>
          <a:lstStyle/>
          <a:p>
            <a:r>
              <a:rPr lang="en-GB" sz="2000" dirty="0"/>
              <a:t>A </a:t>
            </a:r>
            <a:r>
              <a:rPr lang="en-GB" sz="2000" b="1" dirty="0"/>
              <a:t>Document Map</a:t>
            </a:r>
            <a:r>
              <a:rPr lang="en-GB" sz="2000" dirty="0"/>
              <a:t> is vertical pane along the left edge of the document window that displays an outline of the document's headings. </a:t>
            </a:r>
          </a:p>
          <a:p>
            <a:r>
              <a:rPr lang="en-GB" sz="2000" b="1" dirty="0"/>
              <a:t>Thumbnails</a:t>
            </a:r>
            <a:r>
              <a:rPr lang="en-GB" sz="2000" dirty="0"/>
              <a:t> are small renderings of each page in your document, displayed in a separate. Thumbnails give you a visual impression of the content of each page. You can click a thumbnail image to jump directly to a page. Thumbnails are available in, normal view, print layout view, outline view, and reading layout view. They are not available in Web layout view.</a:t>
            </a:r>
          </a:p>
          <a:p>
            <a:endParaRPr lang="en-GB" sz="2000" dirty="0"/>
          </a:p>
        </p:txBody>
      </p:sp>
    </p:spTree>
    <p:extLst>
      <p:ext uri="{BB962C8B-B14F-4D97-AF65-F5344CB8AC3E}">
        <p14:creationId xmlns:p14="http://schemas.microsoft.com/office/powerpoint/2010/main" val="74119489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9.1.2 </a:t>
            </a:r>
            <a:r>
              <a:rPr lang="en-GB" b="1" dirty="0"/>
              <a:t>Document view features</a:t>
            </a:r>
          </a:p>
        </p:txBody>
      </p:sp>
      <p:sp>
        <p:nvSpPr>
          <p:cNvPr id="3" name="Content Placeholder 2"/>
          <p:cNvSpPr>
            <a:spLocks noGrp="1"/>
          </p:cNvSpPr>
          <p:nvPr>
            <p:ph idx="1"/>
          </p:nvPr>
        </p:nvSpPr>
        <p:spPr>
          <a:xfrm>
            <a:off x="0" y="933600"/>
            <a:ext cx="9144000" cy="5519736"/>
          </a:xfrm>
        </p:spPr>
        <p:txBody>
          <a:bodyPr/>
          <a:lstStyle/>
          <a:p>
            <a:pPr marL="0" indent="0">
              <a:buNone/>
            </a:pPr>
            <a:r>
              <a:rPr lang="en-GB" sz="2400" b="1" dirty="0"/>
              <a:t> (c)Previews</a:t>
            </a:r>
          </a:p>
          <a:p>
            <a:pPr marL="0" indent="0">
              <a:buNone/>
            </a:pPr>
            <a:r>
              <a:rPr lang="en-GB" sz="2400" dirty="0"/>
              <a:t>Previews are used to see how the document will look like in its published form. Word has two previews: </a:t>
            </a:r>
          </a:p>
          <a:p>
            <a:pPr marL="0" indent="0">
              <a:buNone/>
            </a:pPr>
            <a:r>
              <a:rPr lang="en-GB" sz="2400" b="1" dirty="0"/>
              <a:t>(</a:t>
            </a:r>
            <a:r>
              <a:rPr lang="en-GB" sz="2400" b="1" dirty="0" err="1"/>
              <a:t>i</a:t>
            </a:r>
            <a:r>
              <a:rPr lang="en-GB" sz="2400" b="1" dirty="0"/>
              <a:t>) Web Page Preview</a:t>
            </a:r>
          </a:p>
          <a:p>
            <a:pPr marL="0" indent="0">
              <a:buNone/>
            </a:pPr>
            <a:r>
              <a:rPr lang="en-GB" sz="2300" dirty="0"/>
              <a:t>In Web page preview, you can see how your document will look in a Web browser. If your Web browser is not running, Word starts it automatically.  </a:t>
            </a:r>
          </a:p>
          <a:p>
            <a:pPr marL="0" indent="0">
              <a:buNone/>
            </a:pPr>
            <a:r>
              <a:rPr lang="en-GB" sz="2400" b="1" dirty="0"/>
              <a:t> (ii) Print Preview</a:t>
            </a:r>
          </a:p>
          <a:p>
            <a:pPr marL="0" indent="0">
              <a:buNone/>
            </a:pPr>
            <a:r>
              <a:rPr lang="en-GB" sz="2300" dirty="0"/>
              <a:t>In this view, you can see a preview of how each page will appear in on printed paper. You can see all see page breaks and watermarks. A page break is the point at which one page ends and another begins. Microsoft Word inserts an "automatic" (or soft) page break for you, or you can force a page break at a specific location by inserting a "manual" (or hard) page break.) A watermark is any graphic or text, such as "Confidential," that when printed appears either on top of or behind existing document text.</a:t>
            </a:r>
          </a:p>
        </p:txBody>
      </p:sp>
    </p:spTree>
    <p:extLst>
      <p:ext uri="{BB962C8B-B14F-4D97-AF65-F5344CB8AC3E}">
        <p14:creationId xmlns:p14="http://schemas.microsoft.com/office/powerpoint/2010/main" val="324442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9.1.3 PAGE NUMBERS, PAGE AND SECTION BREAKS, THEMES AND EFFECTS</a:t>
            </a:r>
            <a:endParaRPr lang="en-GB" sz="3600" b="1" dirty="0"/>
          </a:p>
        </p:txBody>
      </p:sp>
      <p:sp>
        <p:nvSpPr>
          <p:cNvPr id="3" name="Content Placeholder 2"/>
          <p:cNvSpPr>
            <a:spLocks noGrp="1"/>
          </p:cNvSpPr>
          <p:nvPr>
            <p:ph idx="1"/>
          </p:nvPr>
        </p:nvSpPr>
        <p:spPr>
          <a:xfrm>
            <a:off x="0" y="933600"/>
            <a:ext cx="9144000" cy="5519736"/>
          </a:xfrm>
        </p:spPr>
        <p:txBody>
          <a:bodyPr/>
          <a:lstStyle/>
          <a:p>
            <a:pPr marL="0" indent="0">
              <a:buNone/>
            </a:pPr>
            <a:r>
              <a:rPr lang="en-US" sz="2400" b="1" dirty="0"/>
              <a:t>Page Numbers</a:t>
            </a:r>
            <a:endParaRPr lang="en-GB" sz="2400" dirty="0"/>
          </a:p>
          <a:p>
            <a:r>
              <a:rPr lang="en-US" sz="2400" dirty="0"/>
              <a:t>You can add page numbers, which are associated with headers and footers. Information that is stored in headers and footers or margins appears dimmed, and it cannot be changed at the same time as the information in the body of the document.</a:t>
            </a:r>
            <a:endParaRPr lang="en-GB" sz="2400" dirty="0"/>
          </a:p>
          <a:p>
            <a:r>
              <a:rPr lang="en-US" sz="2400" dirty="0"/>
              <a:t>To change the header or footer or the information in the page margins, do the following: Double-click the header or footer, and then click the Headers &amp; Footers tab under Header &amp; Footer Tools.</a:t>
            </a:r>
            <a:endParaRPr lang="en-GB" sz="2400" dirty="0"/>
          </a:p>
          <a:p>
            <a:r>
              <a:rPr lang="en-US" sz="2400" dirty="0"/>
              <a:t>You can choose from various page numbering designs that are available in the gallery.</a:t>
            </a:r>
            <a:endParaRPr lang="en-GB" sz="2400" dirty="0"/>
          </a:p>
        </p:txBody>
      </p:sp>
      <p:pic>
        <p:nvPicPr>
          <p:cNvPr id="4" name="Picture 3" descr="Word Ribbon Image"/>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509120"/>
            <a:ext cx="2915816" cy="1931268"/>
          </a:xfrm>
          <a:prstGeom prst="rect">
            <a:avLst/>
          </a:prstGeom>
          <a:noFill/>
          <a:ln>
            <a:noFill/>
          </a:ln>
        </p:spPr>
      </p:pic>
    </p:spTree>
    <p:extLst>
      <p:ext uri="{BB962C8B-B14F-4D97-AF65-F5344CB8AC3E}">
        <p14:creationId xmlns:p14="http://schemas.microsoft.com/office/powerpoint/2010/main" val="250326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9.1.3 Page numbers, page and section breaks, themes and effects</a:t>
            </a:r>
            <a:endParaRPr lang="en-GB" sz="3600" b="1" dirty="0"/>
          </a:p>
        </p:txBody>
      </p:sp>
      <p:sp>
        <p:nvSpPr>
          <p:cNvPr id="3" name="Content Placeholder 2"/>
          <p:cNvSpPr>
            <a:spLocks noGrp="1"/>
          </p:cNvSpPr>
          <p:nvPr>
            <p:ph idx="1"/>
          </p:nvPr>
        </p:nvSpPr>
        <p:spPr>
          <a:xfrm>
            <a:off x="0" y="933600"/>
            <a:ext cx="9144000" cy="5519736"/>
          </a:xfrm>
        </p:spPr>
        <p:txBody>
          <a:bodyPr/>
          <a:lstStyle/>
          <a:p>
            <a:r>
              <a:rPr lang="en-US" sz="2800" b="1" dirty="0"/>
              <a:t>Insert Page X of Y page numbers</a:t>
            </a:r>
            <a:endParaRPr lang="en-GB" sz="2800" dirty="0"/>
          </a:p>
          <a:p>
            <a:pPr lvl="1"/>
            <a:r>
              <a:rPr lang="en-US" sz="2400" dirty="0"/>
              <a:t>On the Insert tab, in the Header &amp; Footer group, click Page Number. </a:t>
            </a:r>
          </a:p>
          <a:p>
            <a:pPr lvl="1"/>
            <a:r>
              <a:rPr lang="en-US" sz="2400" dirty="0"/>
              <a:t>Click Top of Page, Bottom of Page, or Page Margins, depending on where you want page numbers to appear in your document. </a:t>
            </a:r>
            <a:endParaRPr lang="en-GB" sz="2400" dirty="0"/>
          </a:p>
          <a:p>
            <a:pPr lvl="1"/>
            <a:r>
              <a:rPr lang="en-US" sz="2400" dirty="0"/>
              <a:t>Choose a page numbering design from the gallery of designs. The gallery includes Page X of Y options.</a:t>
            </a:r>
            <a:endParaRPr lang="en-GB" sz="2400" dirty="0"/>
          </a:p>
          <a:p>
            <a:r>
              <a:rPr lang="en-US" sz="2800" b="1" dirty="0"/>
              <a:t>Change the page-number format, such as 1, </a:t>
            </a:r>
            <a:r>
              <a:rPr lang="en-US" sz="2800" b="1" dirty="0" err="1"/>
              <a:t>i</a:t>
            </a:r>
            <a:r>
              <a:rPr lang="en-US" sz="2800" b="1" dirty="0"/>
              <a:t>, or a</a:t>
            </a:r>
            <a:endParaRPr lang="en-GB" sz="2800" dirty="0"/>
          </a:p>
          <a:p>
            <a:pPr lvl="1"/>
            <a:r>
              <a:rPr lang="en-US" sz="2400" dirty="0"/>
              <a:t>Double-click the header or footer of one of your document pages. </a:t>
            </a:r>
            <a:endParaRPr lang="en-GB" sz="2400" dirty="0"/>
          </a:p>
          <a:p>
            <a:pPr lvl="1"/>
            <a:r>
              <a:rPr lang="en-US" sz="2400" dirty="0"/>
              <a:t>Under Header &amp; Footer Tools, on the Design tab, in the Header &amp; Footer group, click Page Number, and then click Format Page Numbers. </a:t>
            </a:r>
            <a:endParaRPr lang="en-GB" sz="2400" dirty="0"/>
          </a:p>
          <a:p>
            <a:pPr lvl="1"/>
            <a:r>
              <a:rPr lang="en-US" sz="2400" dirty="0"/>
              <a:t>In the Number format box, click a numbering style, and click OK.</a:t>
            </a:r>
            <a:endParaRPr lang="en-GB" sz="2400" dirty="0"/>
          </a:p>
          <a:p>
            <a:endParaRPr lang="en-GB" sz="2800" dirty="0"/>
          </a:p>
        </p:txBody>
      </p:sp>
    </p:spTree>
    <p:extLst>
      <p:ext uri="{BB962C8B-B14F-4D97-AF65-F5344CB8AC3E}">
        <p14:creationId xmlns:p14="http://schemas.microsoft.com/office/powerpoint/2010/main" val="222071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9.1.3 Page numbers, page and section breaks, themes and effects</a:t>
            </a:r>
            <a:endParaRPr lang="en-GB" sz="3600" b="1" dirty="0"/>
          </a:p>
        </p:txBody>
      </p:sp>
      <p:sp>
        <p:nvSpPr>
          <p:cNvPr id="3" name="Content Placeholder 2"/>
          <p:cNvSpPr>
            <a:spLocks noGrp="1"/>
          </p:cNvSpPr>
          <p:nvPr>
            <p:ph idx="1"/>
          </p:nvPr>
        </p:nvSpPr>
        <p:spPr>
          <a:xfrm>
            <a:off x="0" y="933600"/>
            <a:ext cx="9144000" cy="5519736"/>
          </a:xfrm>
        </p:spPr>
        <p:txBody>
          <a:bodyPr/>
          <a:lstStyle/>
          <a:p>
            <a:r>
              <a:rPr lang="en-US" sz="2500" b="1" dirty="0"/>
              <a:t>Page breaks</a:t>
            </a:r>
            <a:endParaRPr lang="en-GB" sz="2500" dirty="0"/>
          </a:p>
          <a:p>
            <a:r>
              <a:rPr lang="en-US" sz="2500" dirty="0"/>
              <a:t>Word knows how many lines will fit onto a page and so as you near the limit; it will insert an automatic (soft) page break. To insert a manual (hard) page break before the end of a page, Press </a:t>
            </a:r>
            <a:r>
              <a:rPr lang="en-US" sz="2500" dirty="0" err="1"/>
              <a:t>Ctrl+Enter</a:t>
            </a:r>
            <a:r>
              <a:rPr lang="en-US" sz="2500" dirty="0"/>
              <a:t> or Choose Page break from page layout session.</a:t>
            </a:r>
          </a:p>
          <a:p>
            <a:r>
              <a:rPr lang="en-US" sz="2500" b="1" dirty="0"/>
              <a:t>Section breaks</a:t>
            </a:r>
            <a:endParaRPr lang="en-GB" sz="2500" dirty="0"/>
          </a:p>
          <a:p>
            <a:r>
              <a:rPr lang="en-US" sz="2500" dirty="0"/>
              <a:t>A section is a portion of a document in which you set certain page formatting options. You create a new section when you want to change such properties as line numbering, number of columns, or headers and footers.</a:t>
            </a:r>
            <a:endParaRPr lang="en-GB" sz="2500" dirty="0"/>
          </a:p>
          <a:p>
            <a:r>
              <a:rPr lang="en-US" sz="2500" dirty="0"/>
              <a:t>For example, you can separate the chapters in your document so that the page numbering for each chapter begins at 1. You can also create a different header or footer for a section of your document.</a:t>
            </a:r>
            <a:endParaRPr lang="en-GB" sz="2500" dirty="0"/>
          </a:p>
        </p:txBody>
      </p:sp>
    </p:spTree>
    <p:extLst>
      <p:ext uri="{BB962C8B-B14F-4D97-AF65-F5344CB8AC3E}">
        <p14:creationId xmlns:p14="http://schemas.microsoft.com/office/powerpoint/2010/main" val="228922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9.1.3 Page numbers, page and section breaks, themes and effects</a:t>
            </a:r>
            <a:endParaRPr lang="en-GB" sz="3600" b="1" dirty="0"/>
          </a:p>
        </p:txBody>
      </p:sp>
      <p:sp>
        <p:nvSpPr>
          <p:cNvPr id="3" name="Content Placeholder 2"/>
          <p:cNvSpPr>
            <a:spLocks noGrp="1"/>
          </p:cNvSpPr>
          <p:nvPr>
            <p:ph sz="half" idx="1"/>
          </p:nvPr>
        </p:nvSpPr>
        <p:spPr>
          <a:xfrm>
            <a:off x="0" y="1071546"/>
            <a:ext cx="4643438" cy="5500726"/>
          </a:xfrm>
        </p:spPr>
        <p:txBody>
          <a:bodyPr/>
          <a:lstStyle/>
          <a:p>
            <a:r>
              <a:rPr lang="en-US" sz="2400" dirty="0"/>
              <a:t>Section breaks are used to create layout or formatting changes in a portion of a document. You can change the following formats for individual sections:</a:t>
            </a:r>
            <a:endParaRPr lang="en-GB" sz="2400" dirty="0"/>
          </a:p>
          <a:p>
            <a:pPr lvl="0"/>
            <a:r>
              <a:rPr lang="en-US" sz="2400" dirty="0"/>
              <a:t>Margins</a:t>
            </a:r>
            <a:endParaRPr lang="en-GB" sz="2400" dirty="0"/>
          </a:p>
          <a:p>
            <a:pPr lvl="0"/>
            <a:r>
              <a:rPr lang="en-US" sz="2400" dirty="0"/>
              <a:t>Paper size or orientation</a:t>
            </a:r>
            <a:endParaRPr lang="en-GB" sz="2400" dirty="0"/>
          </a:p>
          <a:p>
            <a:pPr lvl="0"/>
            <a:r>
              <a:rPr lang="en-US" sz="2400" dirty="0"/>
              <a:t>Page borders</a:t>
            </a:r>
            <a:endParaRPr lang="en-GB" sz="2400" dirty="0"/>
          </a:p>
          <a:p>
            <a:pPr lvl="0"/>
            <a:r>
              <a:rPr lang="en-US" sz="2400" dirty="0"/>
              <a:t>Headers and footers </a:t>
            </a:r>
            <a:endParaRPr lang="en-GB" sz="2400" dirty="0"/>
          </a:p>
          <a:p>
            <a:pPr lvl="0"/>
            <a:r>
              <a:rPr lang="en-US" sz="2400" dirty="0"/>
              <a:t>Columns</a:t>
            </a:r>
            <a:endParaRPr lang="en-GB" sz="2400" dirty="0"/>
          </a:p>
          <a:p>
            <a:pPr lvl="0"/>
            <a:r>
              <a:rPr lang="en-US" sz="2400" dirty="0"/>
              <a:t>Page numbering</a:t>
            </a:r>
            <a:endParaRPr lang="en-GB" sz="2400" dirty="0"/>
          </a:p>
          <a:p>
            <a:pPr lvl="0"/>
            <a:r>
              <a:rPr lang="en-US" sz="2400" dirty="0"/>
              <a:t>Line numbering</a:t>
            </a:r>
            <a:endParaRPr lang="en-GB" sz="2400" dirty="0"/>
          </a:p>
          <a:p>
            <a:pPr lvl="0"/>
            <a:r>
              <a:rPr lang="en-US" sz="2400" dirty="0"/>
              <a:t>Footnotes and endnotes, etc.</a:t>
            </a:r>
            <a:endParaRPr lang="en-GB" sz="2400" dirty="0"/>
          </a:p>
        </p:txBody>
      </p:sp>
      <p:sp>
        <p:nvSpPr>
          <p:cNvPr id="4" name="Content Placeholder 3"/>
          <p:cNvSpPr>
            <a:spLocks noGrp="1"/>
          </p:cNvSpPr>
          <p:nvPr>
            <p:ph sz="half" idx="2"/>
          </p:nvPr>
        </p:nvSpPr>
        <p:spPr/>
        <p:txBody>
          <a:bodyPr/>
          <a:lstStyle/>
          <a:p>
            <a:r>
              <a:rPr lang="en-US" dirty="0"/>
              <a:t>To insert a section break:</a:t>
            </a:r>
            <a:endParaRPr lang="en-GB" dirty="0"/>
          </a:p>
          <a:p>
            <a:r>
              <a:rPr lang="en-US" dirty="0"/>
              <a:t>On the Page Layout tab, in the Page Setup group, click Breaks. </a:t>
            </a:r>
          </a:p>
          <a:p>
            <a:endParaRPr lang="en-US" dirty="0"/>
          </a:p>
          <a:p>
            <a:endParaRPr lang="en-US" dirty="0"/>
          </a:p>
          <a:p>
            <a:endParaRPr lang="en-US" dirty="0"/>
          </a:p>
          <a:p>
            <a:r>
              <a:rPr lang="en-US" dirty="0"/>
              <a:t>In the Section Breaks group, click the section break type that fits the type of formatting that you want to make.</a:t>
            </a:r>
            <a:endParaRPr lang="en-GB" dirty="0"/>
          </a:p>
          <a:p>
            <a:endParaRPr lang="en-GB" dirty="0"/>
          </a:p>
        </p:txBody>
      </p:sp>
      <p:pic>
        <p:nvPicPr>
          <p:cNvPr id="5" name="Picture 4" descr="Word Ribbon image"/>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899740"/>
            <a:ext cx="5004048" cy="1609380"/>
          </a:xfrm>
          <a:prstGeom prst="rect">
            <a:avLst/>
          </a:prstGeom>
          <a:noFill/>
          <a:ln>
            <a:noFill/>
          </a:ln>
        </p:spPr>
      </p:pic>
    </p:spTree>
    <p:extLst>
      <p:ext uri="{BB962C8B-B14F-4D97-AF65-F5344CB8AC3E}">
        <p14:creationId xmlns:p14="http://schemas.microsoft.com/office/powerpoint/2010/main" val="68741905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9.2: Data Tabulation</a:t>
            </a:r>
          </a:p>
        </p:txBody>
      </p:sp>
      <p:sp>
        <p:nvSpPr>
          <p:cNvPr id="3075" name="Subtitle 2"/>
          <p:cNvSpPr>
            <a:spLocks noGrp="1"/>
          </p:cNvSpPr>
          <p:nvPr>
            <p:ph idx="1"/>
          </p:nvPr>
        </p:nvSpPr>
        <p:spPr/>
        <p:txBody>
          <a:bodyPr/>
          <a:lstStyle/>
          <a:p>
            <a:pPr marL="0" indent="0">
              <a:buNone/>
            </a:pPr>
            <a:r>
              <a:rPr lang="en-US" sz="3600" b="1" dirty="0"/>
              <a:t>Sub topic Objectives:</a:t>
            </a:r>
          </a:p>
          <a:p>
            <a:pPr marL="0" indent="0">
              <a:buNone/>
            </a:pPr>
            <a:r>
              <a:rPr lang="en-GB" sz="3600" dirty="0"/>
              <a:t>Tables</a:t>
            </a:r>
          </a:p>
          <a:p>
            <a:r>
              <a:rPr lang="en-US" dirty="0"/>
              <a:t>9.2.1 Inserting and drawing a table in a document</a:t>
            </a:r>
            <a:endParaRPr lang="en-GB" sz="4800" dirty="0"/>
          </a:p>
          <a:p>
            <a:r>
              <a:rPr lang="en-US" dirty="0"/>
              <a:t>9.2.2 Navigating table cells, entering and manipulating text</a:t>
            </a:r>
            <a:endParaRPr lang="en-GB" sz="4800" dirty="0"/>
          </a:p>
          <a:p>
            <a:r>
              <a:rPr lang="en-US" dirty="0"/>
              <a:t>9.2.3 Inserting rows and columns</a:t>
            </a:r>
            <a:endParaRPr lang="en-GB" sz="4800" dirty="0"/>
          </a:p>
          <a:p>
            <a:r>
              <a:rPr lang="en-US" dirty="0"/>
              <a:t>9.2.4 Formatting table cells by cell merging, resizing and splitting</a:t>
            </a:r>
            <a:endParaRPr lang="en-GB" sz="4800" dirty="0"/>
          </a:p>
          <a:p>
            <a:r>
              <a:rPr lang="en-US" dirty="0"/>
              <a:t>9.2.5 Doing basic data calculations in a table</a:t>
            </a:r>
            <a:endParaRPr lang="en-GB" sz="4800" dirty="0"/>
          </a:p>
        </p:txBody>
      </p:sp>
    </p:spTree>
    <p:extLst>
      <p:ext uri="{BB962C8B-B14F-4D97-AF65-F5344CB8AC3E}">
        <p14:creationId xmlns:p14="http://schemas.microsoft.com/office/powerpoint/2010/main" val="12056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9.2.1 Inserting and drawing a table in a document</a:t>
            </a:r>
            <a:endParaRPr lang="en-GB" sz="3600" dirty="0"/>
          </a:p>
        </p:txBody>
      </p:sp>
      <p:sp>
        <p:nvSpPr>
          <p:cNvPr id="3" name="Content Placeholder 2"/>
          <p:cNvSpPr>
            <a:spLocks noGrp="1"/>
          </p:cNvSpPr>
          <p:nvPr>
            <p:ph idx="1"/>
          </p:nvPr>
        </p:nvSpPr>
        <p:spPr>
          <a:xfrm>
            <a:off x="-1" y="990600"/>
            <a:ext cx="6425805" cy="5595936"/>
          </a:xfrm>
        </p:spPr>
        <p:txBody>
          <a:bodyPr/>
          <a:lstStyle/>
          <a:p>
            <a:pPr marL="0" indent="0">
              <a:spcBef>
                <a:spcPts val="0"/>
              </a:spcBef>
              <a:buNone/>
            </a:pPr>
            <a:r>
              <a:rPr lang="en-GB" b="1" dirty="0"/>
              <a:t>Creating a Table </a:t>
            </a:r>
            <a:endParaRPr lang="en-GB" dirty="0"/>
          </a:p>
          <a:p>
            <a:pPr>
              <a:spcBef>
                <a:spcPts val="0"/>
              </a:spcBef>
            </a:pPr>
            <a:r>
              <a:rPr lang="en-GB" dirty="0"/>
              <a:t>Several different ways to create a table - you can:  </a:t>
            </a:r>
          </a:p>
          <a:p>
            <a:pPr lvl="1">
              <a:spcBef>
                <a:spcPts val="0"/>
              </a:spcBef>
            </a:pPr>
            <a:r>
              <a:rPr lang="en-GB" dirty="0"/>
              <a:t>Drag out a Table of the required size using the </a:t>
            </a:r>
            <a:r>
              <a:rPr lang="en-GB" b="1" dirty="0"/>
              <a:t>Table</a:t>
            </a:r>
            <a:r>
              <a:rPr lang="en-GB" dirty="0"/>
              <a:t> Icon </a:t>
            </a:r>
            <a:r>
              <a:rPr lang="en-GB" sz="2400" dirty="0"/>
              <a:t>(the easiest way).</a:t>
            </a:r>
          </a:p>
          <a:p>
            <a:pPr lvl="1">
              <a:spcBef>
                <a:spcPts val="0"/>
              </a:spcBef>
            </a:pPr>
            <a:r>
              <a:rPr lang="en-GB" dirty="0"/>
              <a:t>Use the </a:t>
            </a:r>
            <a:r>
              <a:rPr lang="en-GB" b="1" dirty="0"/>
              <a:t>Insert Table </a:t>
            </a:r>
            <a:r>
              <a:rPr lang="en-GB" dirty="0"/>
              <a:t>Command and , enter the Number of columns and rows required in the dialog box.</a:t>
            </a:r>
          </a:p>
          <a:p>
            <a:pPr lvl="1">
              <a:spcBef>
                <a:spcPts val="0"/>
              </a:spcBef>
            </a:pPr>
            <a:r>
              <a:rPr lang="en-GB" dirty="0"/>
              <a:t>Draw the table using the Draw Table option </a:t>
            </a:r>
          </a:p>
          <a:p>
            <a:pPr lvl="1">
              <a:spcBef>
                <a:spcPts val="0"/>
              </a:spcBef>
            </a:pPr>
            <a:r>
              <a:rPr lang="en-GB" dirty="0"/>
              <a:t>Use a Quick Table for a pre-defined layout </a:t>
            </a:r>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425805" y="795336"/>
            <a:ext cx="2718195" cy="5791200"/>
          </a:xfrm>
          <a:prstGeom prst="rect">
            <a:avLst/>
          </a:prstGeom>
        </p:spPr>
      </p:pic>
    </p:spTree>
    <p:extLst>
      <p:ext uri="{BB962C8B-B14F-4D97-AF65-F5344CB8AC3E}">
        <p14:creationId xmlns:p14="http://schemas.microsoft.com/office/powerpoint/2010/main" val="399159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9.2.2 Navigating table cells, entering and manipulating text</a:t>
            </a:r>
            <a:endParaRPr lang="en-GB" sz="3600" dirty="0"/>
          </a:p>
        </p:txBody>
      </p:sp>
      <p:sp>
        <p:nvSpPr>
          <p:cNvPr id="3" name="Content Placeholder 2"/>
          <p:cNvSpPr>
            <a:spLocks noGrp="1"/>
          </p:cNvSpPr>
          <p:nvPr>
            <p:ph idx="1"/>
          </p:nvPr>
        </p:nvSpPr>
        <p:spPr>
          <a:xfrm>
            <a:off x="-1" y="990600"/>
            <a:ext cx="9144001" cy="5595936"/>
          </a:xfrm>
        </p:spPr>
        <p:txBody>
          <a:bodyPr/>
          <a:lstStyle/>
          <a:p>
            <a:pPr marL="0" indent="0">
              <a:buNone/>
            </a:pPr>
            <a:r>
              <a:rPr lang="en-GB" sz="2400" dirty="0"/>
              <a:t>It's useful to know about the various ways of moving between the cells. Try out the following:  </a:t>
            </a:r>
          </a:p>
          <a:p>
            <a:pPr lvl="0"/>
            <a:r>
              <a:rPr lang="en-GB" sz="2400" dirty="0"/>
              <a:t>Click on a cell to move the Insertion Point into it </a:t>
            </a:r>
          </a:p>
          <a:p>
            <a:pPr lvl="0"/>
            <a:r>
              <a:rPr lang="en-GB" sz="2400" dirty="0"/>
              <a:t>Press &lt;Tab&gt; to move to the next cell to the right </a:t>
            </a:r>
          </a:p>
          <a:p>
            <a:pPr lvl="0"/>
            <a:r>
              <a:rPr lang="en-GB" sz="2400" dirty="0"/>
              <a:t>Press &lt;Tab&gt; at the end of the row to move to the first cell in the next row </a:t>
            </a:r>
          </a:p>
          <a:p>
            <a:pPr lvl="0"/>
            <a:r>
              <a:rPr lang="en-GB" sz="2400" dirty="0"/>
              <a:t>Press &lt;Shift Tab&gt; (i.e. hold down &lt;Shift&gt; and press &lt;Tab&gt;) to move backwards </a:t>
            </a:r>
          </a:p>
          <a:p>
            <a:pPr lvl="0"/>
            <a:r>
              <a:rPr lang="en-GB" sz="2400" dirty="0"/>
              <a:t>Press &lt;Alt Home/End&gt; to move to the first/last cell in a row </a:t>
            </a:r>
          </a:p>
          <a:p>
            <a:pPr lvl="0"/>
            <a:r>
              <a:rPr lang="en-GB" sz="2400" dirty="0"/>
              <a:t>Press &lt;Alt Page Up/Down&gt; to move to the top/bottom cell in a column </a:t>
            </a:r>
          </a:p>
          <a:p>
            <a:pPr lvl="0"/>
            <a:r>
              <a:rPr lang="en-GB" sz="2400" dirty="0"/>
              <a:t>Use the &lt;arrow&gt; keys to move to the next cell in the direction of the arrow </a:t>
            </a:r>
          </a:p>
        </p:txBody>
      </p:sp>
    </p:spTree>
    <p:extLst>
      <p:ext uri="{BB962C8B-B14F-4D97-AF65-F5344CB8AC3E}">
        <p14:creationId xmlns:p14="http://schemas.microsoft.com/office/powerpoint/2010/main" val="31376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9.2.2 Navigating table cells, entering and manipulating text</a:t>
            </a:r>
            <a:endParaRPr lang="en-GB" sz="3600" dirty="0"/>
          </a:p>
        </p:txBody>
      </p:sp>
      <p:sp>
        <p:nvSpPr>
          <p:cNvPr id="3" name="Content Placeholder 2"/>
          <p:cNvSpPr>
            <a:spLocks noGrp="1"/>
          </p:cNvSpPr>
          <p:nvPr>
            <p:ph idx="1"/>
          </p:nvPr>
        </p:nvSpPr>
        <p:spPr>
          <a:xfrm>
            <a:off x="-1" y="990600"/>
            <a:ext cx="9144001" cy="5595936"/>
          </a:xfrm>
        </p:spPr>
        <p:txBody>
          <a:bodyPr/>
          <a:lstStyle/>
          <a:p>
            <a:pPr marL="0" indent="0">
              <a:spcBef>
                <a:spcPts val="0"/>
              </a:spcBef>
              <a:buNone/>
            </a:pPr>
            <a:r>
              <a:rPr lang="en-GB" sz="2050" b="1" dirty="0"/>
              <a:t>Selecting Parts of a Table </a:t>
            </a:r>
            <a:endParaRPr lang="en-GB" sz="2050" dirty="0"/>
          </a:p>
          <a:p>
            <a:pPr>
              <a:spcBef>
                <a:spcPts val="0"/>
              </a:spcBef>
            </a:pPr>
            <a:r>
              <a:rPr lang="en-GB" sz="2050" dirty="0"/>
              <a:t>There are various ways to select a table or parts of a table - try out the following:  </a:t>
            </a:r>
          </a:p>
          <a:p>
            <a:pPr lvl="0">
              <a:spcBef>
                <a:spcPts val="0"/>
              </a:spcBef>
            </a:pPr>
            <a:r>
              <a:rPr lang="en-GB" sz="2050" dirty="0"/>
              <a:t>A row: move the cursor to the left of the row (outside the table) and click once </a:t>
            </a:r>
          </a:p>
          <a:p>
            <a:pPr lvl="0">
              <a:spcBef>
                <a:spcPts val="0"/>
              </a:spcBef>
            </a:pPr>
            <a:r>
              <a:rPr lang="en-GB" sz="2050" dirty="0"/>
              <a:t>A column: move the cursor to the top line of the column (it shows as a down arrow) then click once </a:t>
            </a:r>
          </a:p>
          <a:p>
            <a:pPr lvl="0">
              <a:spcBef>
                <a:spcPts val="0"/>
              </a:spcBef>
            </a:pPr>
            <a:r>
              <a:rPr lang="en-GB" sz="2050" dirty="0"/>
              <a:t>Several columns/rows: drag across/down with the cursor positioned as above </a:t>
            </a:r>
          </a:p>
          <a:p>
            <a:pPr lvl="0">
              <a:spcBef>
                <a:spcPts val="0"/>
              </a:spcBef>
            </a:pPr>
            <a:r>
              <a:rPr lang="en-GB" sz="2050" dirty="0"/>
              <a:t>A cell: move the cursor to the far left of the cell (it becomes a black arrow) then click once </a:t>
            </a:r>
          </a:p>
          <a:p>
            <a:pPr lvl="0">
              <a:spcBef>
                <a:spcPts val="0"/>
              </a:spcBef>
            </a:pPr>
            <a:r>
              <a:rPr lang="en-GB" sz="2050" dirty="0"/>
              <a:t>Several cells: drag through them (across and/or down) starting at the far left of the first cell </a:t>
            </a:r>
          </a:p>
          <a:p>
            <a:pPr lvl="0">
              <a:spcBef>
                <a:spcPts val="0"/>
              </a:spcBef>
            </a:pPr>
            <a:r>
              <a:rPr lang="en-GB" sz="2050" dirty="0"/>
              <a:t>A block of cells: select the top left cell in the block then hold down &lt;Shift&gt; and click in the bottom right cell - you can also do this for a block of rows/columns </a:t>
            </a:r>
          </a:p>
          <a:p>
            <a:pPr lvl="0">
              <a:spcBef>
                <a:spcPts val="0"/>
              </a:spcBef>
            </a:pPr>
            <a:r>
              <a:rPr lang="en-GB" sz="2050" dirty="0"/>
              <a:t>Non-adjacent cells/columns/rows: hold down &lt;Ctrl&gt; as you make your selection </a:t>
            </a:r>
          </a:p>
          <a:p>
            <a:pPr lvl="0">
              <a:spcBef>
                <a:spcPts val="0"/>
              </a:spcBef>
            </a:pPr>
            <a:r>
              <a:rPr lang="en-GB" sz="2050" dirty="0"/>
              <a:t>All the cells: click on the table's Move or Resize handles - these are usually displayed  immediately before and after a table, respectively.</a:t>
            </a:r>
          </a:p>
          <a:p>
            <a:pPr lvl="0">
              <a:spcBef>
                <a:spcPts val="0"/>
              </a:spcBef>
            </a:pPr>
            <a:r>
              <a:rPr lang="en-GB" sz="2050" dirty="0"/>
              <a:t>By holding down &lt;Shift&gt; and using the &lt;arrow&gt; keys, you can extend or contract a prior selection</a:t>
            </a:r>
          </a:p>
        </p:txBody>
      </p:sp>
    </p:spTree>
    <p:extLst>
      <p:ext uri="{BB962C8B-B14F-4D97-AF65-F5344CB8AC3E}">
        <p14:creationId xmlns:p14="http://schemas.microsoft.com/office/powerpoint/2010/main" val="39709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sp>
        <p:nvSpPr>
          <p:cNvPr id="3" name="Content Placeholder 2"/>
          <p:cNvSpPr>
            <a:spLocks noGrp="1"/>
          </p:cNvSpPr>
          <p:nvPr>
            <p:ph idx="1"/>
          </p:nvPr>
        </p:nvSpPr>
        <p:spPr>
          <a:xfrm>
            <a:off x="0" y="933600"/>
            <a:ext cx="9144000" cy="5663752"/>
          </a:xfrm>
        </p:spPr>
        <p:txBody>
          <a:bodyPr/>
          <a:lstStyle/>
          <a:p>
            <a:pPr marL="0" indent="0">
              <a:buNone/>
            </a:pPr>
            <a:r>
              <a:rPr lang="en-GB" sz="2400" dirty="0"/>
              <a:t>In computer word processing we looked at the different word processing software and how they can be used to prepare documents. In different professions, institutions or organisations, some documents need to have specific features (look and fill) with relevant images, illustrations and tabulated data.</a:t>
            </a:r>
          </a:p>
          <a:p>
            <a:pPr marL="0" indent="0">
              <a:buNone/>
            </a:pPr>
            <a:r>
              <a:rPr lang="en-GB" sz="2400" dirty="0"/>
              <a:t>In word processing II, you will learn how to prepare and mail documents with different specifications in mind.</a:t>
            </a:r>
          </a:p>
          <a:p>
            <a:pPr marL="0" indent="0">
              <a:buNone/>
            </a:pPr>
            <a:r>
              <a:rPr lang="en-GB" sz="2400" b="1" dirty="0"/>
              <a:t>Learning Outcomes</a:t>
            </a:r>
          </a:p>
          <a:p>
            <a:pPr marL="0" indent="0">
              <a:buNone/>
            </a:pPr>
            <a:r>
              <a:rPr lang="en-GB" sz="2400" dirty="0"/>
              <a:t>The learner should be able to prepare documents with tabulated data and objects with varied document layout and prepare documents using mail merge features of word processing software.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9.2.3 Inserting rows and columns</a:t>
            </a:r>
            <a:endParaRPr lang="en-GB" sz="3600" dirty="0"/>
          </a:p>
        </p:txBody>
      </p:sp>
      <p:sp>
        <p:nvSpPr>
          <p:cNvPr id="3" name="Content Placeholder 2"/>
          <p:cNvSpPr>
            <a:spLocks noGrp="1"/>
          </p:cNvSpPr>
          <p:nvPr>
            <p:ph idx="1"/>
          </p:nvPr>
        </p:nvSpPr>
        <p:spPr>
          <a:xfrm>
            <a:off x="-1" y="990600"/>
            <a:ext cx="9144001" cy="5595936"/>
          </a:xfrm>
        </p:spPr>
        <p:txBody>
          <a:bodyPr/>
          <a:lstStyle/>
          <a:p>
            <a:pPr marL="0" indent="0">
              <a:buNone/>
            </a:pPr>
            <a:r>
              <a:rPr lang="en-GB" sz="2400" dirty="0"/>
              <a:t>You've already seen how extra rows are added at the end of a table automatically if you press &lt;Tab&gt; in the final cell. What if you want a new row or extra column in the middle of your table? One way is to use the Draw Table tools (these work even where cells contain text):  </a:t>
            </a:r>
          </a:p>
          <a:p>
            <a:pPr lvl="0"/>
            <a:r>
              <a:rPr lang="en-GB" sz="2400" dirty="0"/>
              <a:t>Move to the LAYOUT tab </a:t>
            </a:r>
          </a:p>
          <a:p>
            <a:pPr lvl="0"/>
            <a:r>
              <a:rPr lang="en-GB" sz="2400" dirty="0"/>
              <a:t>Turn on the pen by clicking on the [Draw Table] button  </a:t>
            </a:r>
          </a:p>
          <a:p>
            <a:pPr lvl="0"/>
            <a:r>
              <a:rPr lang="en-GB" sz="2400" dirty="0"/>
              <a:t>Move the drawing pen to a column containing text and draw a vertical line through it - you'll find the column splits with all the text moving to the left of the two columns </a:t>
            </a:r>
          </a:p>
          <a:p>
            <a:pPr lvl="0"/>
            <a:r>
              <a:rPr lang="en-GB" sz="2400" dirty="0"/>
              <a:t>Press &lt;Ctrl z&gt; for [Undo] then repeat step 3 but draw a horizontal line through a row - this time the text splits between the two rows </a:t>
            </a:r>
          </a:p>
          <a:p>
            <a:pPr lvl="0"/>
            <a:r>
              <a:rPr lang="en-GB" sz="2400" dirty="0"/>
              <a:t>Here, press &lt;Ctrl z&gt; for [Undo] again to restore your original table </a:t>
            </a:r>
          </a:p>
          <a:p>
            <a:pPr lvl="0"/>
            <a:r>
              <a:rPr lang="en-GB" sz="2400" dirty="0"/>
              <a:t>Click on [Draw Table] to turn off the drawing pen </a:t>
            </a:r>
          </a:p>
        </p:txBody>
      </p:sp>
    </p:spTree>
    <p:extLst>
      <p:ext uri="{BB962C8B-B14F-4D97-AF65-F5344CB8AC3E}">
        <p14:creationId xmlns:p14="http://schemas.microsoft.com/office/powerpoint/2010/main" val="1271373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9.2.3 Inserting rows and columns</a:t>
            </a:r>
            <a:endParaRPr lang="en-GB" sz="3600" dirty="0"/>
          </a:p>
        </p:txBody>
      </p:sp>
      <p:sp>
        <p:nvSpPr>
          <p:cNvPr id="3" name="Content Placeholder 2"/>
          <p:cNvSpPr>
            <a:spLocks noGrp="1"/>
          </p:cNvSpPr>
          <p:nvPr>
            <p:ph idx="1"/>
          </p:nvPr>
        </p:nvSpPr>
        <p:spPr>
          <a:xfrm>
            <a:off x="-1" y="929408"/>
            <a:ext cx="9144001" cy="5595936"/>
          </a:xfrm>
        </p:spPr>
        <p:txBody>
          <a:bodyPr/>
          <a:lstStyle/>
          <a:p>
            <a:r>
              <a:rPr lang="en-GB" sz="2400" dirty="0"/>
              <a:t>Another method is to use the buttons on the LAYOUT tab - with this, you can insert a blank row or column:  </a:t>
            </a:r>
          </a:p>
          <a:p>
            <a:pPr lvl="0"/>
            <a:r>
              <a:rPr lang="en-GB" sz="2400" dirty="0"/>
              <a:t>Move to the LAYOUT tab then click in any cell next to where you want to insert the row </a:t>
            </a:r>
          </a:p>
          <a:p>
            <a:pPr lvl="0"/>
            <a:r>
              <a:rPr lang="en-GB" sz="2400" dirty="0"/>
              <a:t>In the Rows &amp; Columns group,  choose [Insert Above] or [Insert Below] as required </a:t>
            </a:r>
          </a:p>
          <a:p>
            <a:pPr lvl="0"/>
            <a:r>
              <a:rPr lang="en-GB" sz="2400" dirty="0"/>
              <a:t>Press &lt;Ctrl z&gt; for [Undo] then repeat step 8 for an extra column (using [Insert Left] or [Insert Right]) </a:t>
            </a:r>
          </a:p>
          <a:p>
            <a:pPr lvl="0"/>
            <a:r>
              <a:rPr lang="en-GB" sz="2400" dirty="0"/>
              <a:t>Tip: If you want to insert several rows/columns then select the number of rows/columns required before using the relevant Insert command.</a:t>
            </a:r>
          </a:p>
          <a:p>
            <a:r>
              <a:rPr lang="en-GB" sz="2400" dirty="0"/>
              <a:t>You can also insert a single cell via the Rows &amp; Columns group arrow: </a:t>
            </a:r>
          </a:p>
          <a:p>
            <a:pPr lvl="0"/>
            <a:r>
              <a:rPr lang="en-GB" sz="2400" dirty="0"/>
              <a:t>Press &lt;Ctrl z&gt; for [Undo] then click on the group arrow (the arrow to the right of Rows &amp; Columns)  to launch the Insert Cells dialog box.</a:t>
            </a:r>
          </a:p>
          <a:p>
            <a:pPr lvl="0"/>
            <a:endParaRPr lang="en-GB" sz="2400" dirty="0"/>
          </a:p>
        </p:txBody>
      </p:sp>
    </p:spTree>
    <p:extLst>
      <p:ext uri="{BB962C8B-B14F-4D97-AF65-F5344CB8AC3E}">
        <p14:creationId xmlns:p14="http://schemas.microsoft.com/office/powerpoint/2010/main" val="373994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9.2.3 Inserting rows and columns</a:t>
            </a:r>
            <a:endParaRPr lang="en-GB" sz="3600" dirty="0"/>
          </a:p>
        </p:txBody>
      </p:sp>
      <p:sp>
        <p:nvSpPr>
          <p:cNvPr id="3" name="Content Placeholder 2"/>
          <p:cNvSpPr>
            <a:spLocks noGrp="1"/>
          </p:cNvSpPr>
          <p:nvPr>
            <p:ph idx="1"/>
          </p:nvPr>
        </p:nvSpPr>
        <p:spPr>
          <a:xfrm>
            <a:off x="-1" y="929408"/>
            <a:ext cx="6804249" cy="5595936"/>
          </a:xfrm>
        </p:spPr>
        <p:txBody>
          <a:bodyPr/>
          <a:lstStyle/>
          <a:p>
            <a:pPr marL="0" indent="0">
              <a:buNone/>
            </a:pPr>
            <a:r>
              <a:rPr lang="en-GB" sz="2800" b="1" dirty="0"/>
              <a:t>Deleting all or parts of a table works in exactly the same way:  </a:t>
            </a:r>
          </a:p>
          <a:p>
            <a:pPr lvl="0"/>
            <a:r>
              <a:rPr lang="en-GB" sz="2400" dirty="0"/>
              <a:t>Click on any cell in the row/column to be deleted </a:t>
            </a:r>
          </a:p>
          <a:p>
            <a:pPr lvl="0"/>
            <a:r>
              <a:rPr lang="en-GB" sz="2400" dirty="0"/>
              <a:t>Next click on the [Delete] button on the LAYOUT tab and choose Delete Columns or Delete Rows </a:t>
            </a:r>
          </a:p>
          <a:p>
            <a:pPr lvl="0"/>
            <a:r>
              <a:rPr lang="en-GB" sz="2400" dirty="0"/>
              <a:t>Press &lt;Ctrl z&gt; for [Undo] then repeat step 2 and choose Delete Cells... </a:t>
            </a:r>
          </a:p>
          <a:p>
            <a:r>
              <a:rPr lang="en-GB" sz="2400" dirty="0"/>
              <a:t>The Delete Cells dialog box appears: </a:t>
            </a:r>
          </a:p>
          <a:p>
            <a:r>
              <a:rPr lang="en-GB" sz="2400" dirty="0"/>
              <a:t>This also appears if you right click on any cell and select Delete Cells... from the pop-up menu. You can also right click to the left of a row or at the top of a column for Delete Rows and Delete Columns.  </a:t>
            </a:r>
          </a:p>
          <a:p>
            <a:pPr lvl="0"/>
            <a:r>
              <a:rPr lang="en-GB" sz="2400" dirty="0"/>
              <a:t>Pick the option required then press &lt;Enter&gt; for [OK]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16216" y="2396034"/>
            <a:ext cx="2615208" cy="2218902"/>
          </a:xfrm>
          <a:prstGeom prst="rect">
            <a:avLst/>
          </a:prstGeom>
        </p:spPr>
      </p:pic>
    </p:spTree>
    <p:extLst>
      <p:ext uri="{BB962C8B-B14F-4D97-AF65-F5344CB8AC3E}">
        <p14:creationId xmlns:p14="http://schemas.microsoft.com/office/powerpoint/2010/main" val="303717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0" y="990600"/>
            <a:ext cx="6572210" cy="5534744"/>
          </a:xfrm>
        </p:spPr>
        <p:txBody>
          <a:bodyPr/>
          <a:lstStyle/>
          <a:p>
            <a:pPr marL="0" indent="0">
              <a:buNone/>
            </a:pPr>
            <a:r>
              <a:rPr lang="en-GB" sz="2400" dirty="0"/>
              <a:t>Cells can be split horizontally or vertically - either by drawing borders using the Draw Table pen or as follows:</a:t>
            </a:r>
          </a:p>
          <a:p>
            <a:pPr marL="0" lvl="0" indent="0">
              <a:buNone/>
            </a:pPr>
            <a:r>
              <a:rPr lang="en-GB" sz="2000" dirty="0"/>
              <a:t>Click on the cell to be split then on the [Split Cells...] button on the LAYOUT tab: </a:t>
            </a:r>
          </a:p>
          <a:p>
            <a:pPr lvl="0"/>
            <a:r>
              <a:rPr lang="en-GB" sz="2000" dirty="0"/>
              <a:t>You can split more than one cell at a time by first selecting them:  </a:t>
            </a:r>
          </a:p>
          <a:p>
            <a:pPr lvl="0"/>
            <a:r>
              <a:rPr lang="en-GB" sz="2000" dirty="0"/>
              <a:t>Drag through the two new cells to select them. </a:t>
            </a:r>
          </a:p>
          <a:p>
            <a:pPr lvl="0"/>
            <a:r>
              <a:rPr lang="en-GB" sz="2000" dirty="0"/>
              <a:t>Repeat step 1 - note that the Merge cells before split option is set on.</a:t>
            </a:r>
          </a:p>
          <a:p>
            <a:pPr lvl="0"/>
            <a:r>
              <a:rPr lang="en-GB" sz="2000" dirty="0"/>
              <a:t>Set the Number of columns to 3 then press &lt;Enter&gt; for [OK]. </a:t>
            </a:r>
          </a:p>
          <a:p>
            <a:pPr lvl="0"/>
            <a:r>
              <a:rPr lang="en-US" sz="2000" dirty="0"/>
              <a:t>To merge cells, select two or more cells, right click on them and select Merge cells or click on the Merge cells button.</a:t>
            </a:r>
            <a:endParaRPr lang="en-GB"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572209" y="2852936"/>
            <a:ext cx="2571791" cy="1944216"/>
          </a:xfrm>
          <a:prstGeom prst="rect">
            <a:avLst/>
          </a:prstGeom>
        </p:spPr>
      </p:pic>
    </p:spTree>
    <p:extLst>
      <p:ext uri="{BB962C8B-B14F-4D97-AF65-F5344CB8AC3E}">
        <p14:creationId xmlns:p14="http://schemas.microsoft.com/office/powerpoint/2010/main" val="257559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buNone/>
            </a:pPr>
            <a:r>
              <a:rPr lang="en-GB" sz="3600" dirty="0"/>
              <a:t>Exercise</a:t>
            </a:r>
          </a:p>
          <a:p>
            <a:pPr marL="0" indent="0">
              <a:buNone/>
            </a:pPr>
            <a:r>
              <a:rPr lang="en-GB" dirty="0"/>
              <a:t>As an exercise, see if you can create the following layout, starting from a table with just 3 columns and 3 rows: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GB" dirty="0"/>
              <a:t>Try moving through the table (pressing &lt;Tab&gt;) and note how the cell order is defined. </a:t>
            </a:r>
          </a:p>
          <a:p>
            <a:pPr marL="0" indent="0">
              <a:buNone/>
            </a:pPr>
            <a:endParaRPr lang="en-GB" dirty="0"/>
          </a:p>
          <a:p>
            <a:pPr marL="0" indent="0">
              <a:buNone/>
            </a:pPr>
            <a:endParaRPr lang="en-GB" dirty="0"/>
          </a:p>
        </p:txBody>
      </p:sp>
      <p:pic>
        <p:nvPicPr>
          <p:cNvPr id="6" name="Picture 5"/>
          <p:cNvPicPr/>
          <p:nvPr/>
        </p:nvPicPr>
        <p:blipFill>
          <a:blip r:embed="rId2"/>
          <a:stretch>
            <a:fillRect/>
          </a:stretch>
        </p:blipFill>
        <p:spPr>
          <a:xfrm>
            <a:off x="34652" y="3356992"/>
            <a:ext cx="9109348" cy="1728192"/>
          </a:xfrm>
          <a:prstGeom prst="rect">
            <a:avLst/>
          </a:prstGeom>
        </p:spPr>
      </p:pic>
    </p:spTree>
    <p:extLst>
      <p:ext uri="{BB962C8B-B14F-4D97-AF65-F5344CB8AC3E}">
        <p14:creationId xmlns:p14="http://schemas.microsoft.com/office/powerpoint/2010/main" val="1393583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buNone/>
            </a:pPr>
            <a:r>
              <a:rPr lang="en-GB" b="1" dirty="0"/>
              <a:t>Adjusting the Width of Columns and Height of Rows </a:t>
            </a:r>
            <a:endParaRPr lang="en-GB" dirty="0"/>
          </a:p>
          <a:p>
            <a:r>
              <a:rPr lang="en-GB" dirty="0"/>
              <a:t>You can at any time adjust the width of the columns to your own requirements. This is done by dragging the column border sideways. The settings for each column are shown on the Ruler.  </a:t>
            </a:r>
          </a:p>
          <a:p>
            <a:endParaRPr lang="en-US" dirty="0"/>
          </a:p>
          <a:p>
            <a:pPr lvl="0"/>
            <a:r>
              <a:rPr lang="en-GB" sz="2000" dirty="0"/>
              <a:t>First, turn on the Ruler  - go to the VIEW tab and turn on [Ruler] in the Show/Hide group </a:t>
            </a:r>
          </a:p>
          <a:p>
            <a:pPr lvl="0"/>
            <a:r>
              <a:rPr lang="en-GB" sz="2000" dirty="0"/>
              <a:t>Working with your first table, move the mouse cursor onto the border of the column you want to alter (the cursor becomes a double-headed arrow) </a:t>
            </a:r>
          </a:p>
          <a:p>
            <a:pPr lvl="0"/>
            <a:r>
              <a:rPr lang="en-GB" sz="2000" dirty="0"/>
              <a:t>Hold down the mouse button and drag the border sideways - note what happens on the Ruler. You can also adjust the width using the ruler itself.</a:t>
            </a:r>
          </a:p>
          <a:p>
            <a:pPr lvl="0"/>
            <a:r>
              <a:rPr lang="en-GB" sz="2000" dirty="0"/>
              <a:t>Release the mouse button when the border is in the required position </a:t>
            </a:r>
          </a:p>
          <a:p>
            <a:endParaRPr lang="en-GB" dirty="0"/>
          </a:p>
          <a:p>
            <a:pPr marL="0" indent="0">
              <a:buNone/>
            </a:pPr>
            <a:endParaRPr lang="en-GB" dirty="0"/>
          </a:p>
        </p:txBody>
      </p:sp>
      <p:pic>
        <p:nvPicPr>
          <p:cNvPr id="5" name="Picture 4"/>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504" y="3537080"/>
            <a:ext cx="9072000" cy="612000"/>
          </a:xfrm>
          <a:prstGeom prst="rect">
            <a:avLst/>
          </a:prstGeom>
        </p:spPr>
      </p:pic>
    </p:spTree>
    <p:extLst>
      <p:ext uri="{BB962C8B-B14F-4D97-AF65-F5344CB8AC3E}">
        <p14:creationId xmlns:p14="http://schemas.microsoft.com/office/powerpoint/2010/main" val="308298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spcBef>
                <a:spcPts val="0"/>
              </a:spcBef>
              <a:buNone/>
            </a:pPr>
            <a:r>
              <a:rPr lang="en-GB" sz="2400" b="1" dirty="0"/>
              <a:t>Changing the Borders </a:t>
            </a:r>
            <a:endParaRPr lang="en-GB" sz="2400" dirty="0"/>
          </a:p>
          <a:p>
            <a:pPr>
              <a:spcBef>
                <a:spcPts val="0"/>
              </a:spcBef>
            </a:pPr>
            <a:r>
              <a:rPr lang="en-GB" sz="2400" dirty="0"/>
              <a:t>The easiest way to format the borders of a table, cell or group of cells within the table is to use the [Borders] button on the TABLE TOOLS DESIGN tab. If you want a different type of border (e.g. dotted, double or coloured) then you have to set up the required characteristics using the buttons in the Borders group. When changing borders (or drawing them) the basic steps are:  </a:t>
            </a:r>
          </a:p>
          <a:p>
            <a:pPr lvl="1">
              <a:spcBef>
                <a:spcPts val="0"/>
              </a:spcBef>
            </a:pPr>
            <a:r>
              <a:rPr lang="en-GB" sz="2400" dirty="0"/>
              <a:t>Select the required line type using the [Line Style] button </a:t>
            </a:r>
          </a:p>
          <a:p>
            <a:pPr lvl="1">
              <a:spcBef>
                <a:spcPts val="0"/>
              </a:spcBef>
            </a:pPr>
            <a:r>
              <a:rPr lang="en-GB" sz="2400" dirty="0"/>
              <a:t>Select the required line weight using the [Line Weight] button </a:t>
            </a:r>
          </a:p>
          <a:p>
            <a:pPr lvl="1">
              <a:spcBef>
                <a:spcPts val="0"/>
              </a:spcBef>
            </a:pPr>
            <a:r>
              <a:rPr lang="en-GB" sz="2400" dirty="0"/>
              <a:t>Select the required line colour using the [Pen </a:t>
            </a:r>
            <a:r>
              <a:rPr lang="en-GB" sz="2400" dirty="0" err="1"/>
              <a:t>Color</a:t>
            </a:r>
            <a:r>
              <a:rPr lang="en-GB" sz="2400" dirty="0"/>
              <a:t>] button </a:t>
            </a:r>
          </a:p>
          <a:p>
            <a:pPr lvl="1">
              <a:spcBef>
                <a:spcPts val="0"/>
              </a:spcBef>
            </a:pPr>
            <a:r>
              <a:rPr lang="en-GB" sz="2400" dirty="0"/>
              <a:t>Select the cells to which the border is to be applied </a:t>
            </a:r>
          </a:p>
          <a:p>
            <a:pPr lvl="1">
              <a:spcBef>
                <a:spcPts val="0"/>
              </a:spcBef>
            </a:pPr>
            <a:r>
              <a:rPr lang="en-GB" sz="2400" dirty="0"/>
              <a:t>Set/unset the border by choosing the required border via the down arrow under the [Borders] button </a:t>
            </a:r>
          </a:p>
          <a:p>
            <a:pPr lvl="1">
              <a:spcBef>
                <a:spcPts val="0"/>
              </a:spcBef>
            </a:pPr>
            <a:r>
              <a:rPr lang="en-GB" sz="2400" dirty="0"/>
              <a:t>Use the drawing pen to change the existing outside borders for your table cells.</a:t>
            </a:r>
          </a:p>
          <a:p>
            <a:pPr>
              <a:spcBef>
                <a:spcPts val="0"/>
              </a:spcBef>
            </a:pPr>
            <a:endParaRPr lang="en-GB" sz="2400" dirty="0"/>
          </a:p>
        </p:txBody>
      </p:sp>
    </p:spTree>
    <p:extLst>
      <p:ext uri="{BB962C8B-B14F-4D97-AF65-F5344CB8AC3E}">
        <p14:creationId xmlns:p14="http://schemas.microsoft.com/office/powerpoint/2010/main" val="278135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spcBef>
                <a:spcPts val="300"/>
              </a:spcBef>
              <a:buNone/>
            </a:pPr>
            <a:r>
              <a:rPr lang="en-GB" sz="2400" b="1" dirty="0"/>
              <a:t>Changing the Borders</a:t>
            </a:r>
          </a:p>
          <a:p>
            <a:pPr marL="0" indent="0">
              <a:spcBef>
                <a:spcPts val="300"/>
              </a:spcBef>
              <a:buNone/>
            </a:pPr>
            <a:r>
              <a:rPr lang="en-GB" sz="2400" dirty="0"/>
              <a:t>You may well find this method tedious, as each border element is distinct. You can perform the same action on the whole table by displaying the Borders and Shading dialog box</a:t>
            </a:r>
            <a:r>
              <a:rPr lang="en-GB" sz="2400" b="1" dirty="0"/>
              <a:t>.</a:t>
            </a:r>
            <a:endParaRPr lang="en-GB"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151643" y="2708920"/>
            <a:ext cx="4956861" cy="3816424"/>
          </a:xfrm>
          <a:prstGeom prst="rect">
            <a:avLst/>
          </a:prstGeom>
        </p:spPr>
      </p:pic>
      <p:sp>
        <p:nvSpPr>
          <p:cNvPr id="5" name="Rectangle 4"/>
          <p:cNvSpPr/>
          <p:nvPr/>
        </p:nvSpPr>
        <p:spPr>
          <a:xfrm>
            <a:off x="107504" y="2851189"/>
            <a:ext cx="3816424" cy="3170099"/>
          </a:xfrm>
          <a:prstGeom prst="rect">
            <a:avLst/>
          </a:prstGeom>
        </p:spPr>
        <p:txBody>
          <a:bodyPr wrap="square">
            <a:spAutoFit/>
          </a:bodyPr>
          <a:lstStyle/>
          <a:p>
            <a:pPr marL="11430" marR="187325" algn="just">
              <a:spcAft>
                <a:spcPts val="0"/>
              </a:spcAft>
            </a:pPr>
            <a:r>
              <a:rPr lang="en-GB" sz="2000" dirty="0">
                <a:solidFill>
                  <a:srgbClr val="000000"/>
                </a:solidFill>
                <a:latin typeface="Mangal" panose="02040503050203030202" pitchFamily="18" charset="0"/>
                <a:ea typeface="Calibri" panose="020F0502020204030204" pitchFamily="34" charset="0"/>
                <a:cs typeface="Times New Roman" panose="02020603050405020304" pitchFamily="18" charset="0"/>
              </a:rPr>
              <a:t>To do this: 9.</a:t>
            </a:r>
            <a:r>
              <a:rPr lang="en-GB" sz="2000" b="1" dirty="0">
                <a:solidFill>
                  <a:srgbClr val="000000"/>
                </a:solidFill>
                <a:latin typeface="Mangal" panose="02040503050203030202" pitchFamily="18" charset="0"/>
                <a:ea typeface="Arial" panose="020B0604020202020204" pitchFamily="34" charset="0"/>
              </a:rPr>
              <a:t> </a:t>
            </a:r>
            <a:r>
              <a:rPr lang="en-GB" sz="2000" dirty="0">
                <a:solidFill>
                  <a:srgbClr val="000000"/>
                </a:solidFill>
                <a:latin typeface="Mangal" panose="02040503050203030202" pitchFamily="18" charset="0"/>
                <a:ea typeface="Calibri" panose="020F0502020204030204" pitchFamily="34" charset="0"/>
                <a:cs typeface="Times New Roman" panose="02020603050405020304" pitchFamily="18" charset="0"/>
              </a:rPr>
              <a:t>Click on the Borders group arrow.</a:t>
            </a:r>
            <a:endParaRPr lang="en-GB" sz="2400" dirty="0">
              <a:latin typeface="Mangal" panose="02040503050203030202" pitchFamily="18" charset="0"/>
              <a:ea typeface="Calibri" panose="020F0502020204030204" pitchFamily="34" charset="0"/>
              <a:cs typeface="Times New Roman" panose="02020603050405020304" pitchFamily="18" charset="0"/>
            </a:endParaRPr>
          </a:p>
          <a:p>
            <a:pPr marL="270510" indent="-225425">
              <a:spcAft>
                <a:spcPts val="0"/>
              </a:spcAft>
            </a:pPr>
            <a:r>
              <a:rPr lang="en-GB" sz="2000" dirty="0">
                <a:solidFill>
                  <a:srgbClr val="000000"/>
                </a:solidFill>
                <a:latin typeface="Mangal" panose="02040503050203030202" pitchFamily="18" charset="0"/>
                <a:ea typeface="Calibri" panose="020F0502020204030204" pitchFamily="34" charset="0"/>
                <a:cs typeface="Times New Roman" panose="02020603050405020304" pitchFamily="18" charset="0"/>
              </a:rPr>
              <a:t>10. Choose the required Style:, </a:t>
            </a:r>
            <a:r>
              <a:rPr lang="en-GB" sz="2000" dirty="0" err="1">
                <a:solidFill>
                  <a:srgbClr val="000000"/>
                </a:solidFill>
                <a:latin typeface="Mangal" panose="02040503050203030202" pitchFamily="18" charset="0"/>
                <a:ea typeface="Calibri" panose="020F0502020204030204" pitchFamily="34" charset="0"/>
                <a:cs typeface="Times New Roman" panose="02020603050405020304" pitchFamily="18" charset="0"/>
              </a:rPr>
              <a:t>Color</a:t>
            </a:r>
            <a:r>
              <a:rPr lang="en-GB" sz="2000" dirty="0">
                <a:solidFill>
                  <a:srgbClr val="000000"/>
                </a:solidFill>
                <a:latin typeface="Mangal" panose="02040503050203030202" pitchFamily="18" charset="0"/>
                <a:ea typeface="Calibri" panose="020F0502020204030204" pitchFamily="34" charset="0"/>
                <a:cs typeface="Times New Roman" panose="02020603050405020304" pitchFamily="18" charset="0"/>
              </a:rPr>
              <a:t>: and Width: then choose the Grid setting and press &lt;Enter&gt; for [OK] </a:t>
            </a:r>
            <a:endParaRPr lang="en-GB" sz="2400" dirty="0">
              <a:latin typeface="Mangal" panose="02040503050203030202" pitchFamily="18" charset="0"/>
              <a:ea typeface="Calibri" panose="020F0502020204030204" pitchFamily="34" charset="0"/>
              <a:cs typeface="Times New Roman" panose="02020603050405020304" pitchFamily="18" charset="0"/>
            </a:endParaRPr>
          </a:p>
          <a:p>
            <a:r>
              <a:rPr lang="en-GB" sz="2000" dirty="0">
                <a:solidFill>
                  <a:srgbClr val="000000"/>
                </a:solidFill>
                <a:latin typeface="Mangal" panose="02040503050203030202" pitchFamily="18" charset="0"/>
                <a:ea typeface="Calibri" panose="020F0502020204030204" pitchFamily="34" charset="0"/>
                <a:cs typeface="Times New Roman" panose="02020603050405020304" pitchFamily="18" charset="0"/>
              </a:rPr>
              <a:t>Note that Apply to: is set to Table – so the outer border is applied to the whole table. </a:t>
            </a:r>
            <a:endParaRPr lang="en-GB" sz="2000" dirty="0"/>
          </a:p>
        </p:txBody>
      </p:sp>
    </p:spTree>
    <p:extLst>
      <p:ext uri="{BB962C8B-B14F-4D97-AF65-F5344CB8AC3E}">
        <p14:creationId xmlns:p14="http://schemas.microsoft.com/office/powerpoint/2010/main" val="74027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buNone/>
            </a:pPr>
            <a:r>
              <a:rPr lang="en-GB" sz="2400" b="1" dirty="0"/>
              <a:t>Colouring/Shading Cells </a:t>
            </a:r>
            <a:endParaRPr lang="en-GB" sz="2400" dirty="0"/>
          </a:p>
          <a:p>
            <a:pPr marL="0" indent="0">
              <a:buNone/>
            </a:pPr>
            <a:r>
              <a:rPr lang="en-GB" sz="2800" dirty="0"/>
              <a:t>If you want to add shading or colour to cells in a table you can do so by using the [Shading] button. To obtain a grey fill, select one of the grey shades provided on the left of the selection (the ToolTip will tell you the percentage - 5% or 15% is adequate if printing out on a laser printer).  </a:t>
            </a:r>
          </a:p>
          <a:p>
            <a:pPr marL="0" indent="0">
              <a:buNone/>
            </a:pPr>
            <a:r>
              <a:rPr lang="en-GB" sz="2800" dirty="0"/>
              <a:t>Try shading the top row of </a:t>
            </a:r>
            <a:r>
              <a:rPr lang="en-GB" sz="2800"/>
              <a:t>your table:  </a:t>
            </a:r>
            <a:endParaRPr lang="en-GB" sz="2800" dirty="0"/>
          </a:p>
          <a:p>
            <a:pPr marL="457200" lvl="0" indent="-457200">
              <a:buFont typeface="+mj-lt"/>
              <a:buAutoNum type="arabicPeriod"/>
            </a:pPr>
            <a:r>
              <a:rPr lang="en-GB" sz="2400" dirty="0"/>
              <a:t>Select the top row by clicking at the left (outside the table border) </a:t>
            </a:r>
          </a:p>
          <a:p>
            <a:pPr marL="457200" lvl="0" indent="-457200">
              <a:buFont typeface="+mj-lt"/>
              <a:buAutoNum type="arabicPeriod"/>
            </a:pPr>
            <a:r>
              <a:rPr lang="en-GB" sz="2400" dirty="0"/>
              <a:t>Click on the list arrow attached to the [Shading] button </a:t>
            </a:r>
          </a:p>
          <a:p>
            <a:pPr marL="457200" lvl="0" indent="-457200">
              <a:buFont typeface="+mj-lt"/>
              <a:buAutoNum type="arabicPeriod"/>
            </a:pPr>
            <a:r>
              <a:rPr lang="en-GB" sz="2400" dirty="0"/>
              <a:t>Choose the second shading in the white theme White, Background1, Darker15% </a:t>
            </a:r>
          </a:p>
          <a:p>
            <a:pPr marL="457200" lvl="0" indent="-457200">
              <a:buFont typeface="+mj-lt"/>
              <a:buAutoNum type="arabicPeriod"/>
            </a:pPr>
            <a:r>
              <a:rPr lang="en-GB" sz="2400" dirty="0"/>
              <a:t>Click on a cell elsewhere in the table to release the selection and see the effect </a:t>
            </a:r>
          </a:p>
        </p:txBody>
      </p:sp>
    </p:spTree>
    <p:extLst>
      <p:ext uri="{BB962C8B-B14F-4D97-AF65-F5344CB8AC3E}">
        <p14:creationId xmlns:p14="http://schemas.microsoft.com/office/powerpoint/2010/main" val="22813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buNone/>
            </a:pPr>
            <a:r>
              <a:rPr lang="en-GB" sz="2400" b="1" dirty="0"/>
              <a:t>Hiding the Borders and Gridlines </a:t>
            </a:r>
            <a:endParaRPr lang="en-GB" sz="2400" dirty="0"/>
          </a:p>
          <a:p>
            <a:r>
              <a:rPr lang="en-GB" sz="2400" dirty="0"/>
              <a:t>Sometimes you want to create a table without any borders. If you want some text alongside a figure, it’s easiest to have a 2-cell table with the text in one cell and the figure in the other. You might also have no borders when creating something like a CV (Curriculum Vitae), where your text should be lined up on the page on a clear background. You could do this by using the &lt;Tab&gt; key but it's much easier to use a table.</a:t>
            </a:r>
          </a:p>
          <a:p>
            <a:r>
              <a:rPr lang="en-GB" sz="2400" dirty="0"/>
              <a:t>Tip: Show/hide gridline is a setting for Word itself and will apply to all tables in all documents. If you want to insure the gridlines are hidden for a specific table, select the table, turn on All Borders and colour them white. </a:t>
            </a:r>
          </a:p>
          <a:p>
            <a:endParaRPr lang="en-GB" sz="2400" dirty="0"/>
          </a:p>
        </p:txBody>
      </p:sp>
    </p:spTree>
    <p:extLst>
      <p:ext uri="{BB962C8B-B14F-4D97-AF65-F5344CB8AC3E}">
        <p14:creationId xmlns:p14="http://schemas.microsoft.com/office/powerpoint/2010/main" val="18936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62136"/>
            <a:ext cx="7848600" cy="990600"/>
          </a:xfrm>
        </p:spPr>
        <p:txBody>
          <a:bodyPr/>
          <a:lstStyle/>
          <a:p>
            <a:pPr eaLnBrk="1" hangingPunct="1"/>
            <a:r>
              <a:rPr lang="en-US" sz="6000" b="1" i="1" dirty="0"/>
              <a:t>Presentation Outline</a:t>
            </a:r>
          </a:p>
        </p:txBody>
      </p:sp>
      <p:sp>
        <p:nvSpPr>
          <p:cNvPr id="3075" name="Subtitle 2"/>
          <p:cNvSpPr>
            <a:spLocks noGrp="1"/>
          </p:cNvSpPr>
          <p:nvPr>
            <p:ph idx="1"/>
          </p:nvPr>
        </p:nvSpPr>
        <p:spPr/>
        <p:txBody>
          <a:bodyPr/>
          <a:lstStyle/>
          <a:p>
            <a:pPr marL="0" indent="0">
              <a:buNone/>
            </a:pPr>
            <a:r>
              <a:rPr lang="en-US" sz="3600" b="1" i="1" dirty="0"/>
              <a:t>UACE Sub – ICT </a:t>
            </a:r>
            <a:r>
              <a:rPr lang="en-US" sz="3600" b="1" dirty="0"/>
              <a:t>Topic 9: </a:t>
            </a:r>
          </a:p>
          <a:p>
            <a:pPr marL="0" indent="0">
              <a:buNone/>
            </a:pPr>
            <a:r>
              <a:rPr lang="en-GB" sz="3600" b="1" dirty="0"/>
              <a:t>Computer Word Processing II</a:t>
            </a:r>
          </a:p>
          <a:p>
            <a:r>
              <a:rPr lang="en-US" sz="3600" dirty="0"/>
              <a:t>Sub Topic 9.</a:t>
            </a:r>
            <a:r>
              <a:rPr lang="en-GB" sz="3600" dirty="0"/>
              <a:t>1: Page Layout</a:t>
            </a:r>
          </a:p>
          <a:p>
            <a:r>
              <a:rPr lang="en-US" sz="3600" dirty="0"/>
              <a:t>Sub Topic 9.2: Data Tabulation</a:t>
            </a:r>
          </a:p>
          <a:p>
            <a:r>
              <a:rPr lang="en-US" sz="3600" dirty="0"/>
              <a:t>Sub Topic 9.</a:t>
            </a:r>
            <a:r>
              <a:rPr lang="en-GB" sz="3600" dirty="0"/>
              <a:t>3: Use of other Software Objects</a:t>
            </a:r>
          </a:p>
          <a:p>
            <a:r>
              <a:rPr lang="en-US" sz="3600" dirty="0"/>
              <a:t>Sub Topic 9.4: Document Accuracy</a:t>
            </a:r>
          </a:p>
          <a:p>
            <a:r>
              <a:rPr lang="en-US" sz="3600" dirty="0"/>
              <a:t>Sub Topic 9.</a:t>
            </a:r>
            <a:r>
              <a:rPr lang="en-GB" sz="3600" dirty="0"/>
              <a:t>5: Mail Merge, Document Referencing, and Printing</a:t>
            </a:r>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dirty="0"/>
              <a:t>9.2.4 Formatting table cells by cell merging, resizing and splitting</a:t>
            </a:r>
            <a:endParaRPr lang="en-GB" sz="3600" dirty="0"/>
          </a:p>
        </p:txBody>
      </p:sp>
      <p:sp>
        <p:nvSpPr>
          <p:cNvPr id="3" name="Content Placeholder 2"/>
          <p:cNvSpPr>
            <a:spLocks noGrp="1"/>
          </p:cNvSpPr>
          <p:nvPr>
            <p:ph idx="1"/>
          </p:nvPr>
        </p:nvSpPr>
        <p:spPr>
          <a:xfrm>
            <a:off x="-1" y="990600"/>
            <a:ext cx="9144001" cy="5534744"/>
          </a:xfrm>
        </p:spPr>
        <p:txBody>
          <a:bodyPr/>
          <a:lstStyle/>
          <a:p>
            <a:pPr marL="0" indent="0">
              <a:buNone/>
            </a:pPr>
            <a:r>
              <a:rPr lang="en-GB" sz="2800" b="1" dirty="0"/>
              <a:t>Text Positioning and Direction </a:t>
            </a:r>
            <a:endParaRPr lang="en-GB" sz="2800" dirty="0"/>
          </a:p>
          <a:p>
            <a:r>
              <a:rPr lang="en-GB" sz="2700" dirty="0"/>
              <a:t>When you enter text into a cell in a table, the default positioning is for it to start at the top left with the direction horizontal. You can, however, change both of these settings:  </a:t>
            </a:r>
          </a:p>
          <a:p>
            <a:pPr lvl="0"/>
            <a:r>
              <a:rPr lang="en-GB" sz="2700" dirty="0"/>
              <a:t>Click on the row heading Address: in your CV table then move to the LAYOUT tab </a:t>
            </a:r>
          </a:p>
          <a:p>
            <a:pPr lvl="0"/>
            <a:r>
              <a:rPr lang="en-GB" sz="2700" dirty="0"/>
              <a:t>Investigate the nine buttons on the left of the Alignment group, ending with [Align Top Left] </a:t>
            </a:r>
          </a:p>
          <a:p>
            <a:pPr lvl="0"/>
            <a:r>
              <a:rPr lang="en-GB" sz="2700" dirty="0"/>
              <a:t>Now click on the [Text Direction] button to see what happens </a:t>
            </a:r>
          </a:p>
          <a:p>
            <a:r>
              <a:rPr lang="en-GB" sz="2700" dirty="0"/>
              <a:t>Click on the same button twice more to reset the direction to normal 	</a:t>
            </a:r>
            <a:r>
              <a:rPr lang="en-GB" sz="2700" b="1" dirty="0"/>
              <a:t> </a:t>
            </a:r>
            <a:endParaRPr lang="en-GB" sz="2700" dirty="0"/>
          </a:p>
        </p:txBody>
      </p:sp>
    </p:spTree>
    <p:extLst>
      <p:ext uri="{BB962C8B-B14F-4D97-AF65-F5344CB8AC3E}">
        <p14:creationId xmlns:p14="http://schemas.microsoft.com/office/powerpoint/2010/main" val="3830753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b="1" dirty="0"/>
              <a:t>9.2.5 Doing basic data calculations in a table</a:t>
            </a:r>
            <a:endParaRPr lang="en-GB" sz="3600" b="1" dirty="0"/>
          </a:p>
        </p:txBody>
      </p:sp>
      <p:sp>
        <p:nvSpPr>
          <p:cNvPr id="3" name="Content Placeholder 2"/>
          <p:cNvSpPr>
            <a:spLocks noGrp="1"/>
          </p:cNvSpPr>
          <p:nvPr>
            <p:ph idx="1"/>
          </p:nvPr>
        </p:nvSpPr>
        <p:spPr>
          <a:xfrm>
            <a:off x="-1" y="908720"/>
            <a:ext cx="5868145" cy="5760640"/>
          </a:xfrm>
        </p:spPr>
        <p:txBody>
          <a:bodyPr/>
          <a:lstStyle/>
          <a:p>
            <a:r>
              <a:rPr lang="en-GB" sz="2400" dirty="0"/>
              <a:t>You can perform simple calculations in a table. Here, you are going to sum up the costs in your table of expenses. This even works if you have several values in a single cell (on separate lines):  </a:t>
            </a:r>
          </a:p>
          <a:p>
            <a:pPr lvl="0"/>
            <a:r>
              <a:rPr lang="en-GB" sz="2400" dirty="0"/>
              <a:t>Press &lt;Tab&gt; to create a new row in your table </a:t>
            </a:r>
          </a:p>
          <a:p>
            <a:pPr lvl="0"/>
            <a:r>
              <a:rPr lang="en-GB" sz="2400" dirty="0"/>
              <a:t>Press &lt;Tab&gt; again to move to the second column and type: Total: </a:t>
            </a:r>
          </a:p>
          <a:p>
            <a:pPr lvl="0"/>
            <a:r>
              <a:rPr lang="en-GB" sz="2400" dirty="0"/>
              <a:t>Press &lt;Tab&gt; to move to the last column then move to the TABLE TOOLS LAYOUT tab and click on the [Formula] button - the following window appears: </a:t>
            </a:r>
          </a:p>
          <a:p>
            <a:pPr lvl="0"/>
            <a:r>
              <a:rPr lang="en-GB" sz="2400" dirty="0"/>
              <a:t>Press &lt;Enter&gt; for [OK] - the total cost appears </a:t>
            </a:r>
          </a:p>
          <a:p>
            <a:endParaRPr lang="en-GB" sz="2400"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52119" y="2924944"/>
            <a:ext cx="3491881" cy="2016224"/>
          </a:xfrm>
          <a:prstGeom prst="rect">
            <a:avLst/>
          </a:prstGeom>
        </p:spPr>
      </p:pic>
    </p:spTree>
    <p:extLst>
      <p:ext uri="{BB962C8B-B14F-4D97-AF65-F5344CB8AC3E}">
        <p14:creationId xmlns:p14="http://schemas.microsoft.com/office/powerpoint/2010/main" val="255118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990600"/>
          </a:xfrm>
        </p:spPr>
        <p:txBody>
          <a:bodyPr/>
          <a:lstStyle/>
          <a:p>
            <a:r>
              <a:rPr lang="en-US" sz="3600" b="1" dirty="0"/>
              <a:t>9.2.5 Doing basic data calculations in a table</a:t>
            </a:r>
            <a:endParaRPr lang="en-GB" sz="3600" b="1" dirty="0"/>
          </a:p>
        </p:txBody>
      </p:sp>
      <p:sp>
        <p:nvSpPr>
          <p:cNvPr id="3" name="Content Placeholder 2"/>
          <p:cNvSpPr>
            <a:spLocks noGrp="1"/>
          </p:cNvSpPr>
          <p:nvPr>
            <p:ph idx="1"/>
          </p:nvPr>
        </p:nvSpPr>
        <p:spPr>
          <a:xfrm>
            <a:off x="-1" y="908720"/>
            <a:ext cx="9144001" cy="5760640"/>
          </a:xfrm>
        </p:spPr>
        <p:txBody>
          <a:bodyPr/>
          <a:lstStyle/>
          <a:p>
            <a:r>
              <a:rPr lang="en-GB" sz="2400" dirty="0"/>
              <a:t>Word does not claim to be a spreadsheet, so the total cost will not be updated automatically if one of the values changes.</a:t>
            </a:r>
          </a:p>
          <a:p>
            <a:pPr lvl="0"/>
            <a:r>
              <a:rPr lang="en-GB" sz="2400" dirty="0"/>
              <a:t>To recalculate it, right click on the total figure and choose Update Field from the pop-up menu - the revised figure </a:t>
            </a:r>
            <a:r>
              <a:rPr lang="en-GB" sz="2400"/>
              <a:t>appears. Note</a:t>
            </a:r>
            <a:r>
              <a:rPr lang="en-GB" sz="2400" dirty="0"/>
              <a:t>: The figure isn't even revised when the file is saved and reopened.  </a:t>
            </a:r>
          </a:p>
          <a:p>
            <a:r>
              <a:rPr lang="en-GB" sz="2400" dirty="0"/>
              <a:t>You can also create formulae like =SUM(LEFT) or =SUM(BELOW), AVERAGE(ABOVE))  </a:t>
            </a:r>
            <a:r>
              <a:rPr lang="en-GB" sz="2400" dirty="0" err="1"/>
              <a:t>etc</a:t>
            </a:r>
            <a:r>
              <a:rPr lang="en-GB" sz="2400" dirty="0"/>
              <a:t> by amending the formula accordingly. You can also perform other calculations, such as working out an average value. </a:t>
            </a:r>
          </a:p>
          <a:p>
            <a:r>
              <a:rPr lang="en-GB" sz="2400" dirty="0"/>
              <a:t>Tip: For a formula which works on certain cells only, use the cell references. The rows in a table are denoted by numbers, the columns by letters - in exactly the same way as Excel. Examples of valid formulae are: =SUM(A2,A3,A4), =SUM(A2:B4), =SUM(2:2) (i.e. all cells in the second row), =SUM(C:D) (all the cells in both the third and fourth columns).  </a:t>
            </a:r>
          </a:p>
          <a:p>
            <a:endParaRPr lang="en-GB" sz="2400" b="1" dirty="0"/>
          </a:p>
        </p:txBody>
      </p:sp>
    </p:spTree>
    <p:extLst>
      <p:ext uri="{BB962C8B-B14F-4D97-AF65-F5344CB8AC3E}">
        <p14:creationId xmlns:p14="http://schemas.microsoft.com/office/powerpoint/2010/main" val="11412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2800" b="1" i="1" dirty="0"/>
              <a:t>Sub Topic 9.3: Use of other Software Objects</a:t>
            </a:r>
          </a:p>
        </p:txBody>
      </p:sp>
      <p:sp>
        <p:nvSpPr>
          <p:cNvPr id="3075" name="Subtitle 2"/>
          <p:cNvSpPr>
            <a:spLocks noGrp="1"/>
          </p:cNvSpPr>
          <p:nvPr>
            <p:ph idx="1"/>
          </p:nvPr>
        </p:nvSpPr>
        <p:spPr/>
        <p:txBody>
          <a:bodyPr/>
          <a:lstStyle/>
          <a:p>
            <a:pPr marL="0" indent="0">
              <a:buNone/>
            </a:pPr>
            <a:r>
              <a:rPr lang="en-US" sz="3600" b="1" dirty="0"/>
              <a:t>Sub topic Objectives:</a:t>
            </a:r>
          </a:p>
          <a:p>
            <a:pPr marL="514350" indent="-514350">
              <a:buFont typeface="+mj-lt"/>
              <a:buAutoNum type="arabicPeriod"/>
            </a:pPr>
            <a:r>
              <a:rPr lang="en-GB" sz="3600" dirty="0"/>
              <a:t>Text boxes: inserting and manipulating text boxes, lines and colour fill.  </a:t>
            </a:r>
          </a:p>
          <a:p>
            <a:pPr marL="514350" indent="-514350">
              <a:buFont typeface="+mj-lt"/>
              <a:buAutoNum type="arabicPeriod"/>
            </a:pPr>
            <a:r>
              <a:rPr lang="en-GB" sz="3600" dirty="0"/>
              <a:t>Using the character map.</a:t>
            </a:r>
          </a:p>
          <a:p>
            <a:pPr marL="514350" indent="-514350">
              <a:buFont typeface="+mj-lt"/>
              <a:buAutoNum type="arabicPeriod"/>
            </a:pPr>
            <a:r>
              <a:rPr lang="en-GB" sz="3600" dirty="0"/>
              <a:t>Word processor objects: Using basic lines, shapes, arrows and flow charts.</a:t>
            </a:r>
          </a:p>
          <a:p>
            <a:pPr marL="514350" indent="-514350">
              <a:buFont typeface="+mj-lt"/>
              <a:buAutoNum type="arabicPeriod"/>
            </a:pPr>
            <a:r>
              <a:rPr lang="en-GB" sz="3600" dirty="0"/>
              <a:t>Grouping and ungrouping objects.</a:t>
            </a:r>
          </a:p>
        </p:txBody>
      </p:sp>
    </p:spTree>
    <p:extLst>
      <p:ext uri="{BB962C8B-B14F-4D97-AF65-F5344CB8AC3E}">
        <p14:creationId xmlns:p14="http://schemas.microsoft.com/office/powerpoint/2010/main" val="2271130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9.3.1 Text boxes </a:t>
            </a:r>
            <a:endParaRPr lang="en-GB" sz="3200" b="1" dirty="0"/>
          </a:p>
        </p:txBody>
      </p:sp>
      <p:sp>
        <p:nvSpPr>
          <p:cNvPr id="3075" name="Subtitle 2"/>
          <p:cNvSpPr>
            <a:spLocks noGrp="1"/>
          </p:cNvSpPr>
          <p:nvPr>
            <p:ph sz="half" idx="1"/>
          </p:nvPr>
        </p:nvSpPr>
        <p:spPr>
          <a:xfrm>
            <a:off x="0" y="952610"/>
            <a:ext cx="3941777" cy="5619662"/>
          </a:xfrm>
        </p:spPr>
        <p:txBody>
          <a:bodyPr/>
          <a:lstStyle/>
          <a:p>
            <a:r>
              <a:rPr lang="en-GB" dirty="0"/>
              <a:t>A textbox lets you add text anywhere in your file. For example, you can create pull quotes or sidebars that call attention to important information.</a:t>
            </a:r>
          </a:p>
          <a:p>
            <a:r>
              <a:rPr lang="en-GB" dirty="0"/>
              <a:t>On the </a:t>
            </a:r>
            <a:r>
              <a:rPr lang="en-GB" b="1" dirty="0"/>
              <a:t>Insert</a:t>
            </a:r>
            <a:r>
              <a:rPr lang="en-GB" dirty="0"/>
              <a:t> tab, in the </a:t>
            </a:r>
            <a:r>
              <a:rPr lang="en-GB" b="1" dirty="0"/>
              <a:t>Text</a:t>
            </a:r>
            <a:r>
              <a:rPr lang="en-GB" dirty="0"/>
              <a:t> group, click </a:t>
            </a:r>
            <a:r>
              <a:rPr lang="en-GB" b="1" dirty="0"/>
              <a:t>Text Box</a:t>
            </a:r>
            <a:r>
              <a:rPr lang="en-GB" dirty="0"/>
              <a:t>, and then select one of the pre-formatted text boxes from the list or click </a:t>
            </a:r>
          </a:p>
        </p:txBody>
      </p:sp>
      <p:sp>
        <p:nvSpPr>
          <p:cNvPr id="2" name="Content Placeholder 1"/>
          <p:cNvSpPr>
            <a:spLocks noGrp="1"/>
          </p:cNvSpPr>
          <p:nvPr>
            <p:ph sz="half" idx="2"/>
          </p:nvPr>
        </p:nvSpPr>
        <p:spPr>
          <a:xfrm>
            <a:off x="4139952" y="1071546"/>
            <a:ext cx="5004048" cy="5500726"/>
          </a:xfrm>
        </p:spPr>
        <p:txBody>
          <a:bodyPr/>
          <a:lstStyle/>
          <a:p>
            <a:pPr marL="0" indent="0">
              <a:buNone/>
            </a:pPr>
            <a:r>
              <a:rPr lang="en-GB" b="1" dirty="0"/>
              <a:t>Draw Text Box</a:t>
            </a:r>
            <a:r>
              <a:rPr lang="en-GB" dirty="0"/>
              <a:t>.</a:t>
            </a:r>
          </a:p>
          <a:p>
            <a:r>
              <a:rPr lang="en-GB" dirty="0"/>
              <a:t>If you click </a:t>
            </a:r>
            <a:r>
              <a:rPr lang="en-GB" b="1" dirty="0"/>
              <a:t>Draw Text Box</a:t>
            </a:r>
            <a:r>
              <a:rPr lang="en-GB" dirty="0"/>
              <a:t>, click in the document, and then drag to draw the text box the size that you want.</a:t>
            </a:r>
          </a:p>
          <a:p>
            <a:r>
              <a:rPr lang="en-GB" dirty="0"/>
              <a:t>To add text, click inside the box and type or your paste text.</a:t>
            </a:r>
          </a:p>
          <a:p>
            <a:endParaRPr lang="en-GB" dirty="0"/>
          </a:p>
        </p:txBody>
      </p:sp>
      <p:pic>
        <p:nvPicPr>
          <p:cNvPr id="4" name="Picture 3" descr="Text Box button in the Text group"/>
          <p:cNvPicPr/>
          <p:nvPr/>
        </p:nvPicPr>
        <p:blipFill>
          <a:blip r:embed="rId3">
            <a:extLst>
              <a:ext uri="{28A0092B-C50C-407E-A947-70E740481C1C}">
                <a14:useLocalDpi xmlns:a14="http://schemas.microsoft.com/office/drawing/2010/main" val="0"/>
              </a:ext>
            </a:extLst>
          </a:blip>
          <a:srcRect/>
          <a:stretch>
            <a:fillRect/>
          </a:stretch>
        </p:blipFill>
        <p:spPr bwMode="auto">
          <a:xfrm>
            <a:off x="3941777" y="4719638"/>
            <a:ext cx="5184576" cy="1877714"/>
          </a:xfrm>
          <a:prstGeom prst="rect">
            <a:avLst/>
          </a:prstGeom>
          <a:noFill/>
          <a:ln>
            <a:noFill/>
          </a:ln>
        </p:spPr>
      </p:pic>
    </p:spTree>
    <p:extLst>
      <p:ext uri="{BB962C8B-B14F-4D97-AF65-F5344CB8AC3E}">
        <p14:creationId xmlns:p14="http://schemas.microsoft.com/office/powerpoint/2010/main" val="249571431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sz="3200" b="1" dirty="0"/>
              <a:t>9.3.2 Using the character map</a:t>
            </a:r>
            <a:endParaRPr lang="en-GB" sz="3200" b="1" dirty="0"/>
          </a:p>
        </p:txBody>
      </p:sp>
      <p:sp>
        <p:nvSpPr>
          <p:cNvPr id="3075" name="Subtitle 2"/>
          <p:cNvSpPr>
            <a:spLocks noGrp="1"/>
          </p:cNvSpPr>
          <p:nvPr>
            <p:ph sz="half" idx="1"/>
          </p:nvPr>
        </p:nvSpPr>
        <p:spPr>
          <a:xfrm>
            <a:off x="0" y="952610"/>
            <a:ext cx="3347864" cy="5619662"/>
          </a:xfrm>
        </p:spPr>
        <p:txBody>
          <a:bodyPr/>
          <a:lstStyle/>
          <a:p>
            <a:r>
              <a:rPr lang="en-GB" sz="2400" dirty="0"/>
              <a:t>Your computer keyboard has plenty of keys, but eventually you’ll need a special character that isn’t there. That’s when you can turn to Windows’ built-in Character Map program.</a:t>
            </a:r>
          </a:p>
          <a:p>
            <a:r>
              <a:rPr lang="en-GB" sz="2400" dirty="0"/>
              <a:t>Click the Start menu, type </a:t>
            </a:r>
            <a:r>
              <a:rPr lang="en-GB" sz="2400" dirty="0" err="1"/>
              <a:t>charmap</a:t>
            </a:r>
            <a:r>
              <a:rPr lang="en-GB" sz="2400" dirty="0"/>
              <a:t> in the Search box, and press Enter. The Character Map program appears.</a:t>
            </a:r>
          </a:p>
        </p:txBody>
      </p:sp>
      <p:sp>
        <p:nvSpPr>
          <p:cNvPr id="2" name="Content Placeholder 1"/>
          <p:cNvSpPr>
            <a:spLocks noGrp="1"/>
          </p:cNvSpPr>
          <p:nvPr>
            <p:ph sz="half" idx="2"/>
          </p:nvPr>
        </p:nvSpPr>
        <p:spPr>
          <a:xfrm>
            <a:off x="3347864" y="3861048"/>
            <a:ext cx="5796136" cy="2711224"/>
          </a:xfrm>
        </p:spPr>
        <p:txBody>
          <a:bodyPr/>
          <a:lstStyle/>
          <a:p>
            <a:r>
              <a:rPr lang="en-GB" sz="2400" dirty="0"/>
              <a:t>Examine the Character Map’s symbols until you spot the symbol you need, and then double-click that symbol.</a:t>
            </a:r>
          </a:p>
          <a:p>
            <a:r>
              <a:rPr lang="en-GB" sz="2400" dirty="0"/>
              <a:t>Click the Copy button to copy the character to the Clipboard, and go ahead and paste (</a:t>
            </a:r>
            <a:r>
              <a:rPr lang="en-GB" sz="2400" dirty="0" err="1"/>
              <a:t>Ctr+V</a:t>
            </a:r>
            <a:r>
              <a:rPr lang="en-GB" sz="2400" dirty="0"/>
              <a:t>) it where you want such as in a word document or email program</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139952" y="1000108"/>
            <a:ext cx="3848910" cy="2877176"/>
          </a:xfrm>
          <a:prstGeom prst="rect">
            <a:avLst/>
          </a:prstGeom>
        </p:spPr>
      </p:pic>
    </p:spTree>
    <p:extLst>
      <p:ext uri="{BB962C8B-B14F-4D97-AF65-F5344CB8AC3E}">
        <p14:creationId xmlns:p14="http://schemas.microsoft.com/office/powerpoint/2010/main" val="389275850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0"/>
            <a:ext cx="6084912" cy="1000108"/>
          </a:xfrm>
        </p:spPr>
        <p:txBody>
          <a:bodyPr/>
          <a:lstStyle/>
          <a:p>
            <a:r>
              <a:rPr lang="en-US" sz="3200" b="1" dirty="0"/>
              <a:t>9.3.3 Using basic lines, shapes, arrows and flow charts</a:t>
            </a:r>
            <a:endParaRPr lang="en-GB" sz="3200" b="1" dirty="0"/>
          </a:p>
        </p:txBody>
      </p:sp>
      <p:sp>
        <p:nvSpPr>
          <p:cNvPr id="3" name="Content Placeholder 2"/>
          <p:cNvSpPr>
            <a:spLocks noGrp="1"/>
          </p:cNvSpPr>
          <p:nvPr>
            <p:ph sz="half" idx="1"/>
          </p:nvPr>
        </p:nvSpPr>
        <p:spPr/>
        <p:txBody>
          <a:bodyPr/>
          <a:lstStyle/>
          <a:p>
            <a:r>
              <a:rPr lang="en-GB" sz="2400" dirty="0"/>
              <a:t>You can add shapes, such as boxes, circles, and arrows, to your documents, email messages, slide shows, and spreadsheets. To add a shape, click </a:t>
            </a:r>
            <a:r>
              <a:rPr lang="en-GB" sz="2400" b="1" dirty="0"/>
              <a:t>Insert</a:t>
            </a:r>
            <a:r>
              <a:rPr lang="en-GB" sz="2400" dirty="0"/>
              <a:t>, click </a:t>
            </a:r>
            <a:r>
              <a:rPr lang="en-GB" sz="2400" b="1" dirty="0"/>
              <a:t>Shapes</a:t>
            </a:r>
            <a:r>
              <a:rPr lang="en-GB" sz="2400" dirty="0"/>
              <a:t>, select a shape, and then click and drag to draw the shape.</a:t>
            </a:r>
          </a:p>
          <a:p>
            <a:r>
              <a:rPr lang="en-GB" sz="2400" dirty="0"/>
              <a:t>After you add one or more shapes, you can add text, bullets, and numbering to them, and you can change their fill, outline, and other effects on the </a:t>
            </a:r>
            <a:r>
              <a:rPr lang="en-GB" sz="2400" b="1" dirty="0"/>
              <a:t>Format</a:t>
            </a:r>
            <a:r>
              <a:rPr lang="en-GB" sz="2400" dirty="0"/>
              <a:t> tab.</a:t>
            </a:r>
          </a:p>
          <a:p>
            <a:endParaRPr lang="en-GB" sz="2400" dirty="0"/>
          </a:p>
        </p:txBody>
      </p:sp>
      <p:sp>
        <p:nvSpPr>
          <p:cNvPr id="4" name="Content Placeholder 3"/>
          <p:cNvSpPr>
            <a:spLocks noGrp="1"/>
          </p:cNvSpPr>
          <p:nvPr>
            <p:ph sz="half" idx="2"/>
          </p:nvPr>
        </p:nvSpPr>
        <p:spPr>
          <a:xfrm>
            <a:off x="4643438" y="4248052"/>
            <a:ext cx="4500562" cy="2324220"/>
          </a:xfrm>
        </p:spPr>
        <p:txBody>
          <a:bodyPr/>
          <a:lstStyle/>
          <a:p>
            <a:r>
              <a:rPr lang="en-GB" dirty="0"/>
              <a:t>To create a perfect square or circle (or constrain the dimensions of other shapes), press and hold Shift while you drag.</a:t>
            </a:r>
          </a:p>
        </p:txBody>
      </p:sp>
      <p:pic>
        <p:nvPicPr>
          <p:cNvPr id="8" name="Picture 7" descr="Insert Shapes button"/>
          <p:cNvPicPr/>
          <p:nvPr/>
        </p:nvPicPr>
        <p:blipFill>
          <a:blip r:embed="rId3">
            <a:extLst>
              <a:ext uri="{28A0092B-C50C-407E-A947-70E740481C1C}">
                <a14:useLocalDpi xmlns:a14="http://schemas.microsoft.com/office/drawing/2010/main" val="0"/>
              </a:ext>
            </a:extLst>
          </a:blip>
          <a:srcRect/>
          <a:stretch>
            <a:fillRect/>
          </a:stretch>
        </p:blipFill>
        <p:spPr bwMode="auto">
          <a:xfrm>
            <a:off x="8026496" y="-91776"/>
            <a:ext cx="1117504" cy="1720576"/>
          </a:xfrm>
          <a:prstGeom prst="rect">
            <a:avLst/>
          </a:prstGeom>
          <a:noFill/>
          <a:ln>
            <a:noFill/>
          </a:ln>
        </p:spPr>
      </p:pic>
      <p:pic>
        <p:nvPicPr>
          <p:cNvPr id="10" name="Picture 9" descr="Drawing a shape"/>
          <p:cNvPicPr/>
          <p:nvPr/>
        </p:nvPicPr>
        <p:blipFill>
          <a:blip r:embed="rId4">
            <a:extLst>
              <a:ext uri="{28A0092B-C50C-407E-A947-70E740481C1C}">
                <a14:useLocalDpi xmlns:a14="http://schemas.microsoft.com/office/drawing/2010/main" val="0"/>
              </a:ext>
            </a:extLst>
          </a:blip>
          <a:srcRect/>
          <a:stretch>
            <a:fillRect/>
          </a:stretch>
        </p:blipFill>
        <p:spPr bwMode="auto">
          <a:xfrm>
            <a:off x="6413561" y="1700932"/>
            <a:ext cx="2730439" cy="2547120"/>
          </a:xfrm>
          <a:prstGeom prst="rect">
            <a:avLst/>
          </a:prstGeom>
          <a:noFill/>
          <a:ln>
            <a:noFill/>
          </a:ln>
        </p:spPr>
      </p:pic>
    </p:spTree>
    <p:extLst>
      <p:ext uri="{BB962C8B-B14F-4D97-AF65-F5344CB8AC3E}">
        <p14:creationId xmlns:p14="http://schemas.microsoft.com/office/powerpoint/2010/main" val="320310173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0"/>
            <a:ext cx="6084912" cy="1000108"/>
          </a:xfrm>
        </p:spPr>
        <p:txBody>
          <a:bodyPr/>
          <a:lstStyle/>
          <a:p>
            <a:r>
              <a:rPr lang="en-US" sz="3200" b="1" dirty="0"/>
              <a:t>9.3.3 Using basic lines, shapes, arrows and flow charts</a:t>
            </a:r>
            <a:endParaRPr lang="en-GB" sz="3200" b="1" dirty="0"/>
          </a:p>
        </p:txBody>
      </p:sp>
      <p:sp>
        <p:nvSpPr>
          <p:cNvPr id="3" name="Content Placeholder 2"/>
          <p:cNvSpPr>
            <a:spLocks noGrp="1"/>
          </p:cNvSpPr>
          <p:nvPr>
            <p:ph sz="half" idx="1"/>
          </p:nvPr>
        </p:nvSpPr>
        <p:spPr>
          <a:xfrm>
            <a:off x="-1" y="908720"/>
            <a:ext cx="9144001" cy="5760640"/>
          </a:xfrm>
        </p:spPr>
        <p:txBody>
          <a:bodyPr/>
          <a:lstStyle/>
          <a:p>
            <a:pPr marL="0" indent="0">
              <a:buNone/>
            </a:pPr>
            <a:r>
              <a:rPr lang="en-GB" b="1" dirty="0"/>
              <a:t>Creating multi-shape drawings like flow charts</a:t>
            </a:r>
            <a:endParaRPr lang="en-GB" dirty="0"/>
          </a:p>
          <a:p>
            <a:r>
              <a:rPr lang="en-GB" sz="2400" dirty="0"/>
              <a:t>Word flowcharts are best contained within a Drawing Canvas. You can insert shapes directly into a Word document, but using a canvas has several advantages:</a:t>
            </a:r>
          </a:p>
          <a:p>
            <a:pPr lvl="1"/>
            <a:r>
              <a:rPr lang="en-GB" sz="2300" dirty="0"/>
              <a:t>They act as a container for the shapes, making it easier to position (or re-position) a flowchart in a document.</a:t>
            </a:r>
          </a:p>
          <a:p>
            <a:pPr lvl="1"/>
            <a:r>
              <a:rPr lang="en-GB" sz="2300" dirty="0"/>
              <a:t>Certain features, like arrows that connect to shapes, only work in a canvas.</a:t>
            </a:r>
          </a:p>
          <a:p>
            <a:pPr lvl="1"/>
            <a:r>
              <a:rPr lang="en-GB" sz="2300" dirty="0"/>
              <a:t>You can add formatting to the canvas itself, giving the flowchart an attractive backdrop.</a:t>
            </a:r>
          </a:p>
          <a:p>
            <a:r>
              <a:rPr lang="en-GB" dirty="0"/>
              <a:t>To insert a canvas, click the Insert tab on the Word ribbon and click the Shapes dropdown button. Below the gallery of shape types, select the bottom menu item </a:t>
            </a:r>
            <a:r>
              <a:rPr lang="en-GB" dirty="0" err="1"/>
              <a:t>labeled</a:t>
            </a:r>
            <a:r>
              <a:rPr lang="en-GB" dirty="0"/>
              <a:t> New Drawing Canvas</a:t>
            </a:r>
          </a:p>
        </p:txBody>
      </p:sp>
    </p:spTree>
    <p:extLst>
      <p:ext uri="{BB962C8B-B14F-4D97-AF65-F5344CB8AC3E}">
        <p14:creationId xmlns:p14="http://schemas.microsoft.com/office/powerpoint/2010/main" val="13267075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0"/>
            <a:ext cx="7848600" cy="1000108"/>
          </a:xfrm>
        </p:spPr>
        <p:txBody>
          <a:bodyPr/>
          <a:lstStyle/>
          <a:p>
            <a:r>
              <a:rPr lang="en-US" sz="3200" b="1" dirty="0"/>
              <a:t>9.3.4 Grouping and ungrouping objects</a:t>
            </a:r>
            <a:endParaRPr lang="en-GB" sz="3200" b="1" dirty="0"/>
          </a:p>
        </p:txBody>
      </p:sp>
      <p:sp>
        <p:nvSpPr>
          <p:cNvPr id="3" name="Content Placeholder 2"/>
          <p:cNvSpPr>
            <a:spLocks noGrp="1"/>
          </p:cNvSpPr>
          <p:nvPr>
            <p:ph sz="half" idx="1"/>
          </p:nvPr>
        </p:nvSpPr>
        <p:spPr>
          <a:xfrm>
            <a:off x="-1" y="980728"/>
            <a:ext cx="9144001" cy="5760640"/>
          </a:xfrm>
        </p:spPr>
        <p:txBody>
          <a:bodyPr/>
          <a:lstStyle/>
          <a:p>
            <a:r>
              <a:rPr lang="en-GB" sz="2400" dirty="0"/>
              <a:t>Grouping lets you rotate, flip, move, or resize all shapes or objects at the same time as though they were a single shape or object.</a:t>
            </a:r>
          </a:p>
          <a:p>
            <a:r>
              <a:rPr lang="en-GB" sz="2400" dirty="0"/>
              <a:t>To group shapes and other objects, first select all of them, then on the </a:t>
            </a:r>
            <a:r>
              <a:rPr lang="en-GB" sz="2400" b="1" dirty="0"/>
              <a:t>Drawing Tools Format</a:t>
            </a:r>
            <a:r>
              <a:rPr lang="en-GB" sz="2400" dirty="0"/>
              <a:t> tab, click </a:t>
            </a:r>
            <a:r>
              <a:rPr lang="en-GB" sz="2400" b="1" dirty="0"/>
              <a:t>Group</a:t>
            </a:r>
            <a:r>
              <a:rPr lang="en-GB" sz="2400" dirty="0"/>
              <a:t> &gt; </a:t>
            </a:r>
            <a:r>
              <a:rPr lang="en-GB" sz="2400" b="1" dirty="0"/>
              <a:t>Group. </a:t>
            </a:r>
            <a:r>
              <a:rPr lang="en-GB" sz="2400" dirty="0"/>
              <a:t>To group pictures, on the </a:t>
            </a:r>
            <a:r>
              <a:rPr lang="en-GB" sz="2400" b="1" dirty="0"/>
              <a:t>Picture Tools Format</a:t>
            </a:r>
            <a:r>
              <a:rPr lang="en-GB" sz="2400" dirty="0"/>
              <a:t> tab, click </a:t>
            </a:r>
            <a:r>
              <a:rPr lang="en-GB" sz="2400" b="1" dirty="0"/>
              <a:t>Group</a:t>
            </a:r>
            <a:r>
              <a:rPr lang="en-GB" sz="2400" dirty="0"/>
              <a:t> &gt; </a:t>
            </a:r>
            <a:r>
              <a:rPr lang="en-GB" sz="2400" b="1" dirty="0"/>
              <a:t>Group.</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GB" sz="2400" dirty="0"/>
              <a:t>To group pictures, the </a:t>
            </a:r>
            <a:r>
              <a:rPr lang="en-GB" sz="2400" b="1" dirty="0"/>
              <a:t>Wrap Text</a:t>
            </a:r>
            <a:r>
              <a:rPr lang="en-GB" sz="2400" dirty="0"/>
              <a:t> option must be set to something other than </a:t>
            </a:r>
            <a:r>
              <a:rPr lang="en-GB" sz="2400" b="1" dirty="0"/>
              <a:t>In line with Text</a:t>
            </a:r>
            <a:r>
              <a:rPr lang="en-GB" sz="2400" dirty="0"/>
              <a:t> for all pictures you want to group</a:t>
            </a:r>
          </a:p>
        </p:txBody>
      </p:sp>
      <p:pic>
        <p:nvPicPr>
          <p:cNvPr id="11" name="Picture 10" descr="Group button on the Drawing Tools Format tab"/>
          <p:cNvPicPr/>
          <p:nvPr/>
        </p:nvPicPr>
        <p:blipFill>
          <a:blip r:embed="rId3">
            <a:extLst>
              <a:ext uri="{28A0092B-C50C-407E-A947-70E740481C1C}">
                <a14:useLocalDpi xmlns:a14="http://schemas.microsoft.com/office/drawing/2010/main" val="0"/>
              </a:ext>
            </a:extLst>
          </a:blip>
          <a:srcRect/>
          <a:stretch>
            <a:fillRect/>
          </a:stretch>
        </p:blipFill>
        <p:spPr bwMode="auto">
          <a:xfrm>
            <a:off x="1" y="2924944"/>
            <a:ext cx="5292080" cy="2606370"/>
          </a:xfrm>
          <a:prstGeom prst="rect">
            <a:avLst/>
          </a:prstGeom>
          <a:noFill/>
          <a:ln>
            <a:noFill/>
          </a:ln>
        </p:spPr>
      </p:pic>
      <p:pic>
        <p:nvPicPr>
          <p:cNvPr id="12" name="Picture 11" descr="Group button found on the Picture Tools Format tab"/>
          <p:cNvPicPr/>
          <p:nvPr/>
        </p:nvPicPr>
        <p:blipFill>
          <a:blip r:embed="rId4">
            <a:extLst>
              <a:ext uri="{28A0092B-C50C-407E-A947-70E740481C1C}">
                <a14:useLocalDpi xmlns:a14="http://schemas.microsoft.com/office/drawing/2010/main" val="0"/>
              </a:ext>
            </a:extLst>
          </a:blip>
          <a:srcRect/>
          <a:stretch>
            <a:fillRect/>
          </a:stretch>
        </p:blipFill>
        <p:spPr bwMode="auto">
          <a:xfrm>
            <a:off x="5272539" y="3056021"/>
            <a:ext cx="3871462" cy="2389203"/>
          </a:xfrm>
          <a:prstGeom prst="rect">
            <a:avLst/>
          </a:prstGeom>
          <a:noFill/>
          <a:ln>
            <a:noFill/>
          </a:ln>
        </p:spPr>
      </p:pic>
    </p:spTree>
    <p:extLst>
      <p:ext uri="{BB962C8B-B14F-4D97-AF65-F5344CB8AC3E}">
        <p14:creationId xmlns:p14="http://schemas.microsoft.com/office/powerpoint/2010/main" val="254270457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9.4: Document Accuracy</a:t>
            </a:r>
          </a:p>
        </p:txBody>
      </p:sp>
      <p:sp>
        <p:nvSpPr>
          <p:cNvPr id="3075" name="Subtitle 2"/>
          <p:cNvSpPr>
            <a:spLocks noGrp="1"/>
          </p:cNvSpPr>
          <p:nvPr>
            <p:ph idx="1"/>
          </p:nvPr>
        </p:nvSpPr>
        <p:spPr/>
        <p:txBody>
          <a:bodyPr/>
          <a:lstStyle/>
          <a:p>
            <a:pPr marL="0" indent="0">
              <a:buNone/>
            </a:pPr>
            <a:r>
              <a:rPr lang="en-US" sz="4000" b="1" dirty="0"/>
              <a:t>Sub topic Objectives:</a:t>
            </a:r>
          </a:p>
          <a:p>
            <a:pPr marL="0" lvl="0" indent="0">
              <a:buNone/>
            </a:pPr>
            <a:r>
              <a:rPr lang="en-GB" sz="4000" dirty="0"/>
              <a:t>Extra document edit features </a:t>
            </a:r>
          </a:p>
          <a:p>
            <a:r>
              <a:rPr lang="en-US" sz="4000" b="1" dirty="0"/>
              <a:t>9.4.1 Spell checker</a:t>
            </a:r>
            <a:endParaRPr lang="en-GB" sz="4000" b="1" dirty="0"/>
          </a:p>
          <a:p>
            <a:r>
              <a:rPr lang="en-US" sz="4000" b="1" dirty="0"/>
              <a:t>9.4.2 Inserting comments</a:t>
            </a:r>
            <a:endParaRPr lang="en-GB" sz="4000" b="1" dirty="0"/>
          </a:p>
          <a:p>
            <a:r>
              <a:rPr lang="en-US" sz="4000" b="1" dirty="0"/>
              <a:t>9.4.3 Track changes</a:t>
            </a:r>
            <a:endParaRPr lang="en-GB" sz="4000" b="1" dirty="0"/>
          </a:p>
          <a:p>
            <a:r>
              <a:rPr lang="en-US" sz="4000" b="1" dirty="0"/>
              <a:t>9.4.4 Thesaurus, and synonyms</a:t>
            </a:r>
            <a:endParaRPr lang="en-GB" sz="4000" b="1" dirty="0"/>
          </a:p>
          <a:p>
            <a:pPr marL="0" indent="0">
              <a:buNone/>
            </a:pPr>
            <a:endParaRPr lang="en-US" sz="4000" b="1" dirty="0"/>
          </a:p>
        </p:txBody>
      </p:sp>
    </p:spTree>
    <p:extLst>
      <p:ext uri="{BB962C8B-B14F-4D97-AF65-F5344CB8AC3E}">
        <p14:creationId xmlns:p14="http://schemas.microsoft.com/office/powerpoint/2010/main" val="99020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9.1: Page Layout</a:t>
            </a:r>
          </a:p>
        </p:txBody>
      </p:sp>
      <p:sp>
        <p:nvSpPr>
          <p:cNvPr id="3075" name="Subtitle 2"/>
          <p:cNvSpPr>
            <a:spLocks noGrp="1"/>
          </p:cNvSpPr>
          <p:nvPr>
            <p:ph idx="1"/>
          </p:nvPr>
        </p:nvSpPr>
        <p:spPr/>
        <p:txBody>
          <a:bodyPr/>
          <a:lstStyle/>
          <a:p>
            <a:pPr marL="0" indent="0">
              <a:buNone/>
            </a:pPr>
            <a:r>
              <a:rPr lang="en-US" sz="3600" b="1" dirty="0"/>
              <a:t>Sub topic Objectives:</a:t>
            </a:r>
          </a:p>
          <a:p>
            <a:pPr marL="514350" indent="-514350">
              <a:buFont typeface="+mj-lt"/>
              <a:buAutoNum type="arabicPeriod"/>
            </a:pPr>
            <a:r>
              <a:rPr lang="en-GB" sz="3600" dirty="0"/>
              <a:t>Page setup: </a:t>
            </a:r>
            <a:r>
              <a:rPr lang="en-GB" sz="3200" dirty="0"/>
              <a:t>Adjusting document page setup for margins, orientation and columns. </a:t>
            </a:r>
          </a:p>
          <a:p>
            <a:pPr marL="742950" indent="-742950">
              <a:buFont typeface="+mj-lt"/>
              <a:buAutoNum type="arabicPeriod"/>
            </a:pPr>
            <a:r>
              <a:rPr lang="en-GB" sz="3600" dirty="0"/>
              <a:t>Using different document view features. </a:t>
            </a:r>
          </a:p>
          <a:p>
            <a:pPr marL="742950" indent="-742950">
              <a:buFont typeface="+mj-lt"/>
              <a:buAutoNum type="arabicPeriod"/>
            </a:pPr>
            <a:r>
              <a:rPr lang="en-GB" sz="3600" dirty="0"/>
              <a:t>Inserting page numbers, page and section breaks, themes and effects.</a:t>
            </a:r>
          </a:p>
        </p:txBody>
      </p:sp>
    </p:spTree>
    <p:extLst>
      <p:ext uri="{BB962C8B-B14F-4D97-AF65-F5344CB8AC3E}">
        <p14:creationId xmlns:p14="http://schemas.microsoft.com/office/powerpoint/2010/main" val="2097540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b="1" dirty="0"/>
              <a:t>9.4.1 Spell checker</a:t>
            </a:r>
            <a:endParaRPr lang="en-GB" sz="3600" b="1" dirty="0"/>
          </a:p>
        </p:txBody>
      </p:sp>
      <p:sp>
        <p:nvSpPr>
          <p:cNvPr id="3075" name="Subtitle 2"/>
          <p:cNvSpPr>
            <a:spLocks noGrp="1"/>
          </p:cNvSpPr>
          <p:nvPr>
            <p:ph sz="half" idx="1"/>
          </p:nvPr>
        </p:nvSpPr>
        <p:spPr>
          <a:xfrm>
            <a:off x="0" y="980727"/>
            <a:ext cx="5580112" cy="5591543"/>
          </a:xfrm>
        </p:spPr>
        <p:txBody>
          <a:bodyPr/>
          <a:lstStyle/>
          <a:p>
            <a:r>
              <a:rPr lang="en-GB" sz="2400" dirty="0"/>
              <a:t>You can check spelling and grammar all at once by running the spelling and grammar checker, or you can check spelling and grammar automatically and make corrections as you work.</a:t>
            </a:r>
          </a:p>
          <a:p>
            <a:r>
              <a:rPr lang="en-GB" b="1" dirty="0"/>
              <a:t>To run the spelling and grammar checker</a:t>
            </a:r>
            <a:endParaRPr lang="en-GB" dirty="0"/>
          </a:p>
          <a:p>
            <a:pPr lvl="1"/>
            <a:r>
              <a:rPr lang="en-GB" dirty="0"/>
              <a:t>Click the </a:t>
            </a:r>
            <a:r>
              <a:rPr lang="en-GB" b="1" dirty="0"/>
              <a:t>Review</a:t>
            </a:r>
            <a:r>
              <a:rPr lang="en-GB" dirty="0"/>
              <a:t> tab on the ribbon. </a:t>
            </a:r>
          </a:p>
          <a:p>
            <a:pPr lvl="1"/>
            <a:r>
              <a:rPr lang="en-GB" dirty="0"/>
              <a:t>Click </a:t>
            </a:r>
            <a:r>
              <a:rPr lang="en-GB" b="1" dirty="0"/>
              <a:t>Spelling</a:t>
            </a:r>
            <a:r>
              <a:rPr lang="en-GB" dirty="0"/>
              <a:t> or </a:t>
            </a:r>
            <a:r>
              <a:rPr lang="en-GB" b="1" dirty="0"/>
              <a:t>Spelling &amp; Grammar</a:t>
            </a:r>
            <a:r>
              <a:rPr lang="en-GB" dirty="0"/>
              <a:t>.</a:t>
            </a:r>
          </a:p>
          <a:p>
            <a:pPr lvl="1"/>
            <a:r>
              <a:rPr lang="en-GB" dirty="0"/>
              <a:t>If the program finds spelling mistakes, a dialog box appears with the first misspelled word found by the spelling checker.</a:t>
            </a:r>
          </a:p>
          <a:p>
            <a:endParaRPr lang="en-US" b="1" dirty="0"/>
          </a:p>
        </p:txBody>
      </p:sp>
      <p:sp>
        <p:nvSpPr>
          <p:cNvPr id="2" name="Content Placeholder 1"/>
          <p:cNvSpPr>
            <a:spLocks noGrp="1"/>
          </p:cNvSpPr>
          <p:nvPr>
            <p:ph sz="half" idx="2"/>
          </p:nvPr>
        </p:nvSpPr>
        <p:spPr>
          <a:xfrm>
            <a:off x="5364088" y="3841466"/>
            <a:ext cx="3779912" cy="2730805"/>
          </a:xfrm>
        </p:spPr>
        <p:txBody>
          <a:bodyPr/>
          <a:lstStyle/>
          <a:p>
            <a:r>
              <a:rPr lang="en-GB" sz="2400" dirty="0"/>
              <a:t>After you decide how to resolve the misspelling (ignoring it, adding it to the program’s dictionary, or changing it), the program moves to the next misspelled word.</a:t>
            </a:r>
          </a:p>
          <a:p>
            <a:pPr lvl="0"/>
            <a:endParaRPr lang="en-GB" sz="2400" dirty="0"/>
          </a:p>
        </p:txBody>
      </p:sp>
      <p:pic>
        <p:nvPicPr>
          <p:cNvPr id="5" name="Picture 4" descr="Spelling and grammar button on the Review ribbon"/>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052533"/>
            <a:ext cx="3443232" cy="2736508"/>
          </a:xfrm>
          <a:prstGeom prst="rect">
            <a:avLst/>
          </a:prstGeom>
          <a:noFill/>
          <a:ln>
            <a:noFill/>
          </a:ln>
        </p:spPr>
      </p:pic>
    </p:spTree>
    <p:extLst>
      <p:ext uri="{BB962C8B-B14F-4D97-AF65-F5344CB8AC3E}">
        <p14:creationId xmlns:p14="http://schemas.microsoft.com/office/powerpoint/2010/main" val="312650108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b="1" dirty="0"/>
              <a:t>9.4.2 Inserting comments</a:t>
            </a:r>
            <a:endParaRPr lang="en-GB" sz="3600" b="1" dirty="0"/>
          </a:p>
        </p:txBody>
      </p:sp>
      <p:sp>
        <p:nvSpPr>
          <p:cNvPr id="3075" name="Subtitle 2"/>
          <p:cNvSpPr>
            <a:spLocks noGrp="1"/>
          </p:cNvSpPr>
          <p:nvPr>
            <p:ph sz="half" idx="1"/>
          </p:nvPr>
        </p:nvSpPr>
        <p:spPr>
          <a:xfrm>
            <a:off x="0" y="980727"/>
            <a:ext cx="5580112" cy="5591543"/>
          </a:xfrm>
        </p:spPr>
        <p:txBody>
          <a:bodyPr/>
          <a:lstStyle/>
          <a:p>
            <a:r>
              <a:rPr lang="en-GB" sz="2400" dirty="0"/>
              <a:t>You can insert a comment inside a balloon or a box that appears in the document margins. You also can show or hide comments from view.</a:t>
            </a:r>
          </a:p>
          <a:p>
            <a:pPr lvl="0"/>
            <a:r>
              <a:rPr lang="en-GB" sz="2400" dirty="0"/>
              <a:t>Select the text or item that you want to comment on, or click at the end of the text.</a:t>
            </a:r>
          </a:p>
          <a:p>
            <a:pPr lvl="0"/>
            <a:r>
              <a:rPr lang="en-GB" sz="2400" dirty="0"/>
              <a:t>On the </a:t>
            </a:r>
            <a:r>
              <a:rPr lang="en-GB" sz="2400" b="1" dirty="0"/>
              <a:t>Review</a:t>
            </a:r>
            <a:r>
              <a:rPr lang="en-GB" sz="2400" dirty="0"/>
              <a:t> tab, in the </a:t>
            </a:r>
            <a:r>
              <a:rPr lang="en-GB" sz="2400" b="1" dirty="0"/>
              <a:t>Comments</a:t>
            </a:r>
            <a:r>
              <a:rPr lang="en-GB" sz="2400" dirty="0"/>
              <a:t> group, choose </a:t>
            </a:r>
            <a:r>
              <a:rPr lang="en-GB" sz="2400" b="1" dirty="0"/>
              <a:t>New Comment</a:t>
            </a:r>
            <a:r>
              <a:rPr lang="en-GB" sz="2400" dirty="0"/>
              <a:t>.</a:t>
            </a:r>
          </a:p>
        </p:txBody>
      </p:sp>
      <p:sp>
        <p:nvSpPr>
          <p:cNvPr id="2" name="Content Placeholder 1"/>
          <p:cNvSpPr>
            <a:spLocks noGrp="1"/>
          </p:cNvSpPr>
          <p:nvPr>
            <p:ph sz="half" idx="2"/>
          </p:nvPr>
        </p:nvSpPr>
        <p:spPr>
          <a:xfrm>
            <a:off x="5364088" y="1000108"/>
            <a:ext cx="3779912" cy="5572163"/>
          </a:xfrm>
        </p:spPr>
        <p:txBody>
          <a:bodyPr/>
          <a:lstStyle/>
          <a:p>
            <a:r>
              <a:rPr lang="en-GB" b="1" dirty="0"/>
              <a:t>Deleting a single comment</a:t>
            </a:r>
            <a:r>
              <a:rPr lang="en-GB" dirty="0"/>
              <a:t> </a:t>
            </a:r>
          </a:p>
          <a:p>
            <a:pPr lvl="1"/>
            <a:r>
              <a:rPr lang="en-GB" dirty="0"/>
              <a:t>Right-click the comment, and then choose </a:t>
            </a:r>
            <a:r>
              <a:rPr lang="en-GB" b="1" dirty="0"/>
              <a:t>Delete Comment</a:t>
            </a:r>
            <a:r>
              <a:rPr lang="en-GB" dirty="0"/>
              <a:t>.</a:t>
            </a:r>
          </a:p>
          <a:p>
            <a:r>
              <a:rPr lang="en-GB" sz="2400" b="1" dirty="0"/>
              <a:t>Deleting </a:t>
            </a:r>
            <a:r>
              <a:rPr lang="en-GB" b="1" dirty="0"/>
              <a:t>all comments</a:t>
            </a:r>
            <a:r>
              <a:rPr lang="en-GB" dirty="0"/>
              <a:t> </a:t>
            </a:r>
          </a:p>
          <a:p>
            <a:pPr lvl="1"/>
            <a:r>
              <a:rPr lang="en-GB" dirty="0"/>
              <a:t>Click a comment in the document. </a:t>
            </a:r>
          </a:p>
          <a:p>
            <a:pPr lvl="1"/>
            <a:r>
              <a:rPr lang="en-GB" dirty="0"/>
              <a:t>In the </a:t>
            </a:r>
            <a:r>
              <a:rPr lang="en-GB" b="1" dirty="0"/>
              <a:t>Delete</a:t>
            </a:r>
            <a:r>
              <a:rPr lang="en-GB" dirty="0"/>
              <a:t> list, choose </a:t>
            </a:r>
            <a:r>
              <a:rPr lang="en-GB" b="1" dirty="0"/>
              <a:t>Delete All Comments in Document</a:t>
            </a:r>
            <a:r>
              <a:rPr lang="en-GB" dirty="0"/>
              <a:t>.</a:t>
            </a:r>
          </a:p>
        </p:txBody>
      </p:sp>
      <p:pic>
        <p:nvPicPr>
          <p:cNvPr id="6" name="Picture 5" descr="Office 2010 ribbon"/>
          <p:cNvPicPr/>
          <p:nvPr/>
        </p:nvPicPr>
        <p:blipFill>
          <a:blip r:embed="rId3">
            <a:extLst>
              <a:ext uri="{28A0092B-C50C-407E-A947-70E740481C1C}">
                <a14:useLocalDpi xmlns:a14="http://schemas.microsoft.com/office/drawing/2010/main" val="0"/>
              </a:ext>
            </a:extLst>
          </a:blip>
          <a:srcRect/>
          <a:stretch>
            <a:fillRect/>
          </a:stretch>
        </p:blipFill>
        <p:spPr bwMode="auto">
          <a:xfrm>
            <a:off x="323528" y="4509120"/>
            <a:ext cx="4464496" cy="2021458"/>
          </a:xfrm>
          <a:prstGeom prst="rect">
            <a:avLst/>
          </a:prstGeom>
          <a:noFill/>
          <a:ln>
            <a:noFill/>
          </a:ln>
        </p:spPr>
      </p:pic>
    </p:spTree>
    <p:extLst>
      <p:ext uri="{BB962C8B-B14F-4D97-AF65-F5344CB8AC3E}">
        <p14:creationId xmlns:p14="http://schemas.microsoft.com/office/powerpoint/2010/main" val="352757627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b="1" dirty="0"/>
              <a:t>9.4.3 Track changes</a:t>
            </a:r>
            <a:endParaRPr lang="en-GB" sz="3600" b="1" dirty="0"/>
          </a:p>
        </p:txBody>
      </p:sp>
      <p:sp>
        <p:nvSpPr>
          <p:cNvPr id="3075" name="Subtitle 2"/>
          <p:cNvSpPr>
            <a:spLocks noGrp="1"/>
          </p:cNvSpPr>
          <p:nvPr>
            <p:ph sz="half" idx="1"/>
          </p:nvPr>
        </p:nvSpPr>
        <p:spPr>
          <a:xfrm>
            <a:off x="0" y="1071546"/>
            <a:ext cx="5436096" cy="5500726"/>
          </a:xfrm>
        </p:spPr>
        <p:txBody>
          <a:bodyPr/>
          <a:lstStyle/>
          <a:p>
            <a:r>
              <a:rPr lang="en-GB" sz="2400" dirty="0"/>
              <a:t>When you want to see who’s been making changes to your document, turn on the Track Changes feature. You can also choose which changes to accept or reject, and you can view and delete comments.</a:t>
            </a:r>
          </a:p>
          <a:p>
            <a:r>
              <a:rPr lang="en-GB" sz="2400" b="1" dirty="0"/>
              <a:t>Turn Track Changes on or off</a:t>
            </a:r>
            <a:endParaRPr lang="en-GB" sz="2400" dirty="0"/>
          </a:p>
          <a:p>
            <a:pPr lvl="1"/>
            <a:r>
              <a:rPr lang="en-GB" sz="2000" dirty="0"/>
              <a:t>On the </a:t>
            </a:r>
            <a:r>
              <a:rPr lang="en-GB" sz="2000" b="1" dirty="0"/>
              <a:t>Review</a:t>
            </a:r>
            <a:r>
              <a:rPr lang="en-GB" sz="2000" dirty="0"/>
              <a:t> tab, in the </a:t>
            </a:r>
            <a:r>
              <a:rPr lang="en-GB" sz="2000" b="1" dirty="0"/>
              <a:t>Tracking</a:t>
            </a:r>
            <a:r>
              <a:rPr lang="en-GB" sz="2000" dirty="0"/>
              <a:t> group, choose </a:t>
            </a:r>
            <a:r>
              <a:rPr lang="en-GB" sz="2000" b="1" dirty="0"/>
              <a:t>Track Changes</a:t>
            </a:r>
            <a:r>
              <a:rPr lang="en-GB" sz="2000" dirty="0"/>
              <a:t>.</a:t>
            </a:r>
          </a:p>
        </p:txBody>
      </p:sp>
      <p:sp>
        <p:nvSpPr>
          <p:cNvPr id="3" name="Content Placeholder 2"/>
          <p:cNvSpPr>
            <a:spLocks noGrp="1"/>
          </p:cNvSpPr>
          <p:nvPr>
            <p:ph sz="half" idx="2"/>
          </p:nvPr>
        </p:nvSpPr>
        <p:spPr>
          <a:xfrm>
            <a:off x="5292080" y="1071546"/>
            <a:ext cx="3851920" cy="5500726"/>
          </a:xfrm>
        </p:spPr>
        <p:txBody>
          <a:bodyPr/>
          <a:lstStyle/>
          <a:p>
            <a:pPr marL="433388" lvl="1" indent="-342900"/>
            <a:r>
              <a:rPr lang="en-GB" sz="2600" dirty="0"/>
              <a:t>When you turn on Track Changes, Word marks up new changes made to the document. </a:t>
            </a:r>
          </a:p>
          <a:p>
            <a:pPr marL="433388" lvl="1" indent="-342900"/>
            <a:r>
              <a:rPr lang="en-GB" sz="2600" dirty="0"/>
              <a:t>When you turn off Track Changes, Word stops marking up new changes. Any changes that were already tracked remain marked up in the document until you remove them.</a:t>
            </a:r>
          </a:p>
          <a:p>
            <a:pPr marL="547688" indent="-457200"/>
            <a:endParaRPr lang="en-GB" sz="2600" dirty="0"/>
          </a:p>
        </p:txBody>
      </p:sp>
      <p:pic>
        <p:nvPicPr>
          <p:cNvPr id="7" name="Picture 6" descr="Track changes on the Word ribbon"/>
          <p:cNvPicPr/>
          <p:nvPr/>
        </p:nvPicPr>
        <p:blipFill>
          <a:blip r:embed="rId3">
            <a:extLst>
              <a:ext uri="{28A0092B-C50C-407E-A947-70E740481C1C}">
                <a14:useLocalDpi xmlns:a14="http://schemas.microsoft.com/office/drawing/2010/main" val="0"/>
              </a:ext>
            </a:extLst>
          </a:blip>
          <a:srcRect/>
          <a:stretch>
            <a:fillRect/>
          </a:stretch>
        </p:blipFill>
        <p:spPr bwMode="auto">
          <a:xfrm>
            <a:off x="35496" y="4556386"/>
            <a:ext cx="5430210" cy="2030149"/>
          </a:xfrm>
          <a:prstGeom prst="rect">
            <a:avLst/>
          </a:prstGeom>
          <a:noFill/>
          <a:ln>
            <a:noFill/>
          </a:ln>
        </p:spPr>
      </p:pic>
    </p:spTree>
    <p:extLst>
      <p:ext uri="{BB962C8B-B14F-4D97-AF65-F5344CB8AC3E}">
        <p14:creationId xmlns:p14="http://schemas.microsoft.com/office/powerpoint/2010/main" val="373725872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b="1" dirty="0"/>
              <a:t>9.4.3 Track changes</a:t>
            </a:r>
            <a:endParaRPr lang="en-GB" sz="3600" b="1" dirty="0"/>
          </a:p>
        </p:txBody>
      </p:sp>
      <p:sp>
        <p:nvSpPr>
          <p:cNvPr id="3075" name="Subtitle 2"/>
          <p:cNvSpPr>
            <a:spLocks noGrp="1"/>
          </p:cNvSpPr>
          <p:nvPr>
            <p:ph idx="1"/>
          </p:nvPr>
        </p:nvSpPr>
        <p:spPr/>
        <p:txBody>
          <a:bodyPr/>
          <a:lstStyle/>
          <a:p>
            <a:r>
              <a:rPr lang="en-GB" sz="2800" dirty="0"/>
              <a:t>When you turn on Track Changes, Word marks up and shows any changes that anyone makes to the document. </a:t>
            </a:r>
          </a:p>
        </p:txBody>
      </p:sp>
      <p:pic>
        <p:nvPicPr>
          <p:cNvPr id="6" name="Picture 5" descr="Hero image of revisions inline in Word"/>
          <p:cNvPicPr/>
          <p:nvPr/>
        </p:nvPicPr>
        <p:blipFill>
          <a:blip r:embed="rId3">
            <a:extLst>
              <a:ext uri="{28A0092B-C50C-407E-A947-70E740481C1C}">
                <a14:useLocalDpi xmlns:a14="http://schemas.microsoft.com/office/drawing/2010/main" val="0"/>
              </a:ext>
            </a:extLst>
          </a:blip>
          <a:srcRect/>
          <a:stretch>
            <a:fillRect/>
          </a:stretch>
        </p:blipFill>
        <p:spPr bwMode="auto">
          <a:xfrm>
            <a:off x="439369" y="2060848"/>
            <a:ext cx="8381103" cy="4464496"/>
          </a:xfrm>
          <a:prstGeom prst="rect">
            <a:avLst/>
          </a:prstGeom>
          <a:noFill/>
          <a:ln>
            <a:noFill/>
          </a:ln>
        </p:spPr>
      </p:pic>
    </p:spTree>
    <p:extLst>
      <p:ext uri="{BB962C8B-B14F-4D97-AF65-F5344CB8AC3E}">
        <p14:creationId xmlns:p14="http://schemas.microsoft.com/office/powerpoint/2010/main" val="853004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b="1" dirty="0"/>
              <a:t>9.4.3 Track changes</a:t>
            </a:r>
            <a:endParaRPr lang="en-GB" sz="3600" b="1" dirty="0"/>
          </a:p>
        </p:txBody>
      </p:sp>
      <p:sp>
        <p:nvSpPr>
          <p:cNvPr id="3075" name="Subtitle 2"/>
          <p:cNvSpPr>
            <a:spLocks noGrp="1"/>
          </p:cNvSpPr>
          <p:nvPr>
            <p:ph sz="half" idx="1"/>
          </p:nvPr>
        </p:nvSpPr>
        <p:spPr>
          <a:xfrm>
            <a:off x="0" y="980728"/>
            <a:ext cx="5508104" cy="5500726"/>
          </a:xfrm>
        </p:spPr>
        <p:txBody>
          <a:bodyPr/>
          <a:lstStyle/>
          <a:p>
            <a:pPr marL="0" indent="0">
              <a:buNone/>
            </a:pPr>
            <a:r>
              <a:rPr lang="en-GB" sz="2800" b="1" dirty="0"/>
              <a:t>Removing tracked changes</a:t>
            </a:r>
            <a:endParaRPr lang="en-GB" sz="2800" dirty="0"/>
          </a:p>
          <a:p>
            <a:r>
              <a:rPr lang="en-GB" sz="2800" dirty="0"/>
              <a:t>The only way to remove tracked changes in a document is to accept or reject them. </a:t>
            </a:r>
          </a:p>
          <a:p>
            <a:r>
              <a:rPr lang="en-GB" sz="2800" dirty="0"/>
              <a:t>Choosing </a:t>
            </a:r>
            <a:r>
              <a:rPr lang="en-GB" sz="2800" b="1" dirty="0"/>
              <a:t>No </a:t>
            </a:r>
            <a:r>
              <a:rPr lang="en-GB" sz="2800" b="1" dirty="0" err="1"/>
              <a:t>Markup</a:t>
            </a:r>
            <a:r>
              <a:rPr lang="en-GB" sz="2800" dirty="0"/>
              <a:t> in the </a:t>
            </a:r>
            <a:r>
              <a:rPr lang="en-GB" sz="2800" b="1" dirty="0"/>
              <a:t>Display for Review</a:t>
            </a:r>
            <a:r>
              <a:rPr lang="en-GB" sz="2800" dirty="0"/>
              <a:t> box helps you see what the final document will look like—but it only hides tracked changes temporarily. </a:t>
            </a:r>
          </a:p>
          <a:p>
            <a:r>
              <a:rPr lang="en-GB" sz="2800" dirty="0"/>
              <a:t>The changes are not deleted, and they’ll show up again the next time anyone opens the document. </a:t>
            </a:r>
          </a:p>
        </p:txBody>
      </p:sp>
      <p:sp>
        <p:nvSpPr>
          <p:cNvPr id="2" name="Content Placeholder 1"/>
          <p:cNvSpPr>
            <a:spLocks noGrp="1"/>
          </p:cNvSpPr>
          <p:nvPr>
            <p:ph sz="half" idx="2"/>
          </p:nvPr>
        </p:nvSpPr>
        <p:spPr>
          <a:xfrm>
            <a:off x="5364088" y="1071546"/>
            <a:ext cx="3779912" cy="5500726"/>
          </a:xfrm>
        </p:spPr>
        <p:txBody>
          <a:bodyPr/>
          <a:lstStyle/>
          <a:p>
            <a:r>
              <a:rPr lang="en-GB" dirty="0"/>
              <a:t>To delete the tracked changes permanently, accept or reject them.</a:t>
            </a:r>
          </a:p>
          <a:p>
            <a:r>
              <a:rPr lang="en-GB" b="1" dirty="0"/>
              <a:t>Accept or delete a single tracked change</a:t>
            </a:r>
            <a:r>
              <a:rPr lang="en-GB" dirty="0"/>
              <a:t> </a:t>
            </a:r>
          </a:p>
          <a:p>
            <a:pPr lvl="1"/>
            <a:r>
              <a:rPr lang="en-GB" dirty="0"/>
              <a:t>Open your document.</a:t>
            </a:r>
          </a:p>
          <a:p>
            <a:pPr lvl="1"/>
            <a:r>
              <a:rPr lang="en-GB" dirty="0"/>
              <a:t>On the </a:t>
            </a:r>
            <a:r>
              <a:rPr lang="en-GB" b="1" dirty="0"/>
              <a:t>Review</a:t>
            </a:r>
            <a:r>
              <a:rPr lang="en-GB" dirty="0"/>
              <a:t> tab, in the </a:t>
            </a:r>
            <a:r>
              <a:rPr lang="en-GB" b="1" dirty="0"/>
              <a:t>Changes</a:t>
            </a:r>
            <a:r>
              <a:rPr lang="en-GB" dirty="0"/>
              <a:t> group, choose </a:t>
            </a:r>
            <a:r>
              <a:rPr lang="en-GB" b="1" dirty="0"/>
              <a:t>Next</a:t>
            </a:r>
            <a:r>
              <a:rPr lang="en-GB" dirty="0"/>
              <a:t> or </a:t>
            </a:r>
            <a:r>
              <a:rPr lang="en-GB" b="1" dirty="0"/>
              <a:t>Previous</a:t>
            </a:r>
            <a:r>
              <a:rPr lang="en-GB" dirty="0"/>
              <a:t>. </a:t>
            </a:r>
          </a:p>
          <a:p>
            <a:pPr lvl="1"/>
            <a:r>
              <a:rPr lang="en-GB" dirty="0"/>
              <a:t>Choose </a:t>
            </a:r>
            <a:r>
              <a:rPr lang="en-GB" b="1" dirty="0"/>
              <a:t>Accept</a:t>
            </a:r>
            <a:r>
              <a:rPr lang="en-GB" dirty="0"/>
              <a:t> or </a:t>
            </a:r>
            <a:r>
              <a:rPr lang="en-GB" b="1" dirty="0"/>
              <a:t>Reject</a:t>
            </a:r>
            <a:r>
              <a:rPr lang="en-GB" dirty="0"/>
              <a:t>.</a:t>
            </a:r>
          </a:p>
          <a:p>
            <a:endParaRPr lang="en-GB" dirty="0"/>
          </a:p>
        </p:txBody>
      </p:sp>
    </p:spTree>
    <p:extLst>
      <p:ext uri="{BB962C8B-B14F-4D97-AF65-F5344CB8AC3E}">
        <p14:creationId xmlns:p14="http://schemas.microsoft.com/office/powerpoint/2010/main" val="37667705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9.4.4 Thesaurus, and synonyms</a:t>
            </a:r>
            <a:endParaRPr lang="en-GB" sz="4000" b="1" dirty="0"/>
          </a:p>
        </p:txBody>
      </p:sp>
      <p:sp>
        <p:nvSpPr>
          <p:cNvPr id="5" name="Content Placeholder 4"/>
          <p:cNvSpPr>
            <a:spLocks noGrp="1"/>
          </p:cNvSpPr>
          <p:nvPr>
            <p:ph idx="1"/>
          </p:nvPr>
        </p:nvSpPr>
        <p:spPr/>
        <p:txBody>
          <a:bodyPr/>
          <a:lstStyle/>
          <a:p>
            <a:r>
              <a:rPr lang="en-GB" dirty="0"/>
              <a:t>Using the thesaurus, you can look up synonyms (different words with the same meaning) and antonyms (words with the opposite meaning).</a:t>
            </a:r>
          </a:p>
          <a:p>
            <a:r>
              <a:rPr lang="en-GB" dirty="0"/>
              <a:t>To open the thesaurus,</a:t>
            </a:r>
          </a:p>
          <a:p>
            <a:pPr lvl="1"/>
            <a:r>
              <a:rPr lang="en-GB" dirty="0"/>
              <a:t>Click a word in your document that you want to look up.</a:t>
            </a:r>
          </a:p>
          <a:p>
            <a:pPr lvl="1"/>
            <a:r>
              <a:rPr lang="en-GB" dirty="0"/>
              <a:t>On the </a:t>
            </a:r>
            <a:r>
              <a:rPr lang="en-GB" b="1" dirty="0"/>
              <a:t>Review</a:t>
            </a:r>
            <a:r>
              <a:rPr lang="en-GB" dirty="0"/>
              <a:t> tab, click </a:t>
            </a:r>
            <a:r>
              <a:rPr lang="en-GB" b="1" dirty="0"/>
              <a:t>Thesaurus</a:t>
            </a:r>
            <a:r>
              <a:rPr lang="en-GB" dirty="0"/>
              <a:t>.</a:t>
            </a:r>
          </a:p>
          <a:p>
            <a:pPr lvl="1"/>
            <a:endParaRPr lang="en-GB" dirty="0"/>
          </a:p>
        </p:txBody>
      </p:sp>
      <p:pic>
        <p:nvPicPr>
          <p:cNvPr id="6" name="Picture 5" descr="Thesaurus command on Review tab"/>
          <p:cNvPicPr/>
          <p:nvPr/>
        </p:nvPicPr>
        <p:blipFill>
          <a:blip r:embed="rId2">
            <a:extLst>
              <a:ext uri="{28A0092B-C50C-407E-A947-70E740481C1C}">
                <a14:useLocalDpi xmlns:a14="http://schemas.microsoft.com/office/drawing/2010/main" val="0"/>
              </a:ext>
            </a:extLst>
          </a:blip>
          <a:srcRect/>
          <a:stretch>
            <a:fillRect/>
          </a:stretch>
        </p:blipFill>
        <p:spPr bwMode="auto">
          <a:xfrm>
            <a:off x="310338" y="4221088"/>
            <a:ext cx="8726158" cy="2293440"/>
          </a:xfrm>
          <a:prstGeom prst="rect">
            <a:avLst/>
          </a:prstGeom>
          <a:noFill/>
          <a:ln>
            <a:noFill/>
          </a:ln>
        </p:spPr>
      </p:pic>
    </p:spTree>
    <p:extLst>
      <p:ext uri="{BB962C8B-B14F-4D97-AF65-F5344CB8AC3E}">
        <p14:creationId xmlns:p14="http://schemas.microsoft.com/office/powerpoint/2010/main" val="1700494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9.4.4 Thesaurus, and synonyms</a:t>
            </a:r>
            <a:endParaRPr lang="en-GB" sz="4000" b="1" dirty="0"/>
          </a:p>
        </p:txBody>
      </p:sp>
      <p:sp>
        <p:nvSpPr>
          <p:cNvPr id="5" name="Content Placeholder 4"/>
          <p:cNvSpPr>
            <a:spLocks noGrp="1"/>
          </p:cNvSpPr>
          <p:nvPr>
            <p:ph idx="1"/>
          </p:nvPr>
        </p:nvSpPr>
        <p:spPr/>
        <p:txBody>
          <a:bodyPr/>
          <a:lstStyle/>
          <a:p>
            <a:pPr marL="0" indent="0">
              <a:buNone/>
            </a:pPr>
            <a:r>
              <a:rPr lang="en-GB" sz="2800" dirty="0"/>
              <a:t>To use one of the words in the list of results or to search for more words, do one of the following:</a:t>
            </a:r>
          </a:p>
          <a:p>
            <a:pPr lvl="1"/>
            <a:r>
              <a:rPr lang="en-GB" sz="2400" dirty="0"/>
              <a:t>To replace your selected word with one of the words from the list, point to it, click the down arrow, then click </a:t>
            </a:r>
            <a:r>
              <a:rPr lang="en-GB" sz="2400" b="1" dirty="0"/>
              <a:t>Insert</a:t>
            </a:r>
            <a:r>
              <a:rPr lang="en-GB" sz="2400" dirty="0"/>
              <a:t>.</a:t>
            </a:r>
          </a:p>
          <a:p>
            <a:pPr lvl="1"/>
            <a:r>
              <a:rPr lang="en-GB" sz="2400" dirty="0"/>
              <a:t>To copy and paste a word from the list, point to it, click the down arrow, then click </a:t>
            </a:r>
            <a:r>
              <a:rPr lang="en-GB" sz="2400" b="1" dirty="0"/>
              <a:t>Copy</a:t>
            </a:r>
            <a:r>
              <a:rPr lang="en-GB" sz="2400" dirty="0"/>
              <a:t>. You can then paste the word anywhere that you like.</a:t>
            </a:r>
          </a:p>
          <a:p>
            <a:pPr lvl="1"/>
            <a:r>
              <a:rPr lang="en-GB" sz="2400" dirty="0"/>
              <a:t>To look up additional related words, click a word in the list of results.</a:t>
            </a:r>
          </a:p>
          <a:p>
            <a:r>
              <a:rPr lang="en-GB" sz="2800" b="1" dirty="0"/>
              <a:t>Tip:</a:t>
            </a:r>
            <a:r>
              <a:rPr lang="en-GB" sz="2800" dirty="0"/>
              <a:t> You can look up a word quickly if you right-click on a word anywhere in the document, presentation, open message, or previewed message in the Reading Pane, and then click </a:t>
            </a:r>
            <a:r>
              <a:rPr lang="en-GB" sz="2800" b="1" dirty="0"/>
              <a:t>Synonyms</a:t>
            </a:r>
            <a:r>
              <a:rPr lang="en-GB" sz="2800" dirty="0"/>
              <a:t> on the shortcut menu.</a:t>
            </a:r>
          </a:p>
        </p:txBody>
      </p:sp>
    </p:spTree>
    <p:extLst>
      <p:ext uri="{BB962C8B-B14F-4D97-AF65-F5344CB8AC3E}">
        <p14:creationId xmlns:p14="http://schemas.microsoft.com/office/powerpoint/2010/main" val="1735550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5: Mail Merge, Document Referencing and Printing </a:t>
            </a:r>
          </a:p>
        </p:txBody>
      </p:sp>
      <p:sp>
        <p:nvSpPr>
          <p:cNvPr id="3075" name="Subtitle 2"/>
          <p:cNvSpPr>
            <a:spLocks noGrp="1"/>
          </p:cNvSpPr>
          <p:nvPr>
            <p:ph idx="1"/>
          </p:nvPr>
        </p:nvSpPr>
        <p:spPr/>
        <p:txBody>
          <a:bodyPr/>
          <a:lstStyle/>
          <a:p>
            <a:pPr marL="0" indent="0">
              <a:buNone/>
            </a:pPr>
            <a:r>
              <a:rPr lang="en-US" sz="4000" b="1" dirty="0"/>
              <a:t>Sub topic Objectives:</a:t>
            </a:r>
          </a:p>
          <a:p>
            <a:pPr marL="514350" indent="-514350">
              <a:buFont typeface="+mj-lt"/>
              <a:buAutoNum type="arabicPeriod"/>
            </a:pPr>
            <a:r>
              <a:rPr lang="en-GB" sz="3600" dirty="0"/>
              <a:t>Linking content through </a:t>
            </a:r>
          </a:p>
          <a:p>
            <a:pPr marL="914400" lvl="1" indent="-514350"/>
            <a:r>
              <a:rPr lang="en-GB" dirty="0"/>
              <a:t>mail merge</a:t>
            </a:r>
          </a:p>
          <a:p>
            <a:pPr marL="914400" lvl="1" indent="-514350"/>
            <a:r>
              <a:rPr lang="en-GB" dirty="0"/>
              <a:t>table of contents and </a:t>
            </a:r>
          </a:p>
          <a:p>
            <a:pPr marL="914400" lvl="1" indent="-514350"/>
            <a:r>
              <a:rPr lang="en-GB" dirty="0"/>
              <a:t>hyperlinks.</a:t>
            </a:r>
          </a:p>
          <a:p>
            <a:pPr marL="514350" indent="-514350">
              <a:buFont typeface="+mj-lt"/>
              <a:buAutoNum type="arabicPeriod"/>
            </a:pPr>
            <a:r>
              <a:rPr lang="en-GB" sz="3600" dirty="0"/>
              <a:t>Document and content referencing using footnotes and end notes.</a:t>
            </a:r>
          </a:p>
          <a:p>
            <a:pPr marL="514350" indent="-514350">
              <a:buFont typeface="+mj-lt"/>
              <a:buAutoNum type="arabicPeriod"/>
            </a:pPr>
            <a:r>
              <a:rPr lang="en-GB" sz="3600" dirty="0"/>
              <a:t>Printing typeset text and documents.</a:t>
            </a:r>
          </a:p>
        </p:txBody>
      </p:sp>
    </p:spTree>
    <p:extLst>
      <p:ext uri="{BB962C8B-B14F-4D97-AF65-F5344CB8AC3E}">
        <p14:creationId xmlns:p14="http://schemas.microsoft.com/office/powerpoint/2010/main" val="79763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3" name="Content Placeholder 2"/>
          <p:cNvSpPr>
            <a:spLocks noGrp="1"/>
          </p:cNvSpPr>
          <p:nvPr>
            <p:ph sz="half" idx="1"/>
          </p:nvPr>
        </p:nvSpPr>
        <p:spPr>
          <a:xfrm>
            <a:off x="0" y="952610"/>
            <a:ext cx="5076056" cy="5500726"/>
          </a:xfrm>
        </p:spPr>
        <p:txBody>
          <a:bodyPr/>
          <a:lstStyle/>
          <a:p>
            <a:pPr marL="179388" indent="-179388"/>
            <a:r>
              <a:rPr lang="en-GB" sz="2400" dirty="0"/>
              <a:t>With Mail merge, a single document (often a letter) is merged with a data set (often a mailing list with names and addresses) to produce several documents, each of which is personalised using information from the data set.</a:t>
            </a:r>
          </a:p>
        </p:txBody>
      </p:sp>
      <p:sp>
        <p:nvSpPr>
          <p:cNvPr id="6" name="Content Placeholder 5"/>
          <p:cNvSpPr>
            <a:spLocks noGrp="1"/>
          </p:cNvSpPr>
          <p:nvPr>
            <p:ph sz="half" idx="2"/>
          </p:nvPr>
        </p:nvSpPr>
        <p:spPr>
          <a:xfrm>
            <a:off x="4858484" y="980728"/>
            <a:ext cx="4285515" cy="5688632"/>
          </a:xfrm>
        </p:spPr>
        <p:txBody>
          <a:bodyPr/>
          <a:lstStyle/>
          <a:p>
            <a:pPr marL="90488" indent="-90488"/>
            <a:r>
              <a:rPr lang="en-GB" sz="2400" dirty="0"/>
              <a:t>For example, a secretary at the bank/hospital doesn’t type out letters to patients personally; instead, they use a mail merge to combine a standard letter and patient details to produce many letters at the same time. </a:t>
            </a:r>
          </a:p>
          <a:p>
            <a:pPr marL="90488" indent="-90488"/>
            <a:r>
              <a:rPr lang="en-GB" sz="2400" dirty="0"/>
              <a:t>The mailing list data may be held in a database, in a spreadsheet, in a table in a document or even a simple text file. This is then combined with a Word document which contains fields.</a:t>
            </a:r>
          </a:p>
          <a:p>
            <a:pPr marL="90488" indent="-90488"/>
            <a:endParaRPr lang="en-GB" sz="2400"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18" t="21217" r="3625" b="5680"/>
          <a:stretch/>
        </p:blipFill>
        <p:spPr>
          <a:xfrm>
            <a:off x="64189" y="3717032"/>
            <a:ext cx="4730107" cy="2801147"/>
          </a:xfrm>
          <a:prstGeom prst="rect">
            <a:avLst/>
          </a:prstGeom>
        </p:spPr>
      </p:pic>
    </p:spTree>
    <p:extLst>
      <p:ext uri="{BB962C8B-B14F-4D97-AF65-F5344CB8AC3E}">
        <p14:creationId xmlns:p14="http://schemas.microsoft.com/office/powerpoint/2010/main" val="254220222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5" name="Content Placeholder 4"/>
          <p:cNvSpPr>
            <a:spLocks noGrp="1"/>
          </p:cNvSpPr>
          <p:nvPr>
            <p:ph idx="1"/>
          </p:nvPr>
        </p:nvSpPr>
        <p:spPr/>
        <p:txBody>
          <a:bodyPr/>
          <a:lstStyle/>
          <a:p>
            <a:r>
              <a:rPr lang="en-GB" sz="2800" dirty="0"/>
              <a:t>As an introduction to mail merge,</a:t>
            </a:r>
            <a:r>
              <a:rPr lang="en-GB" sz="2800" b="1" dirty="0"/>
              <a:t> create a simple dataset </a:t>
            </a:r>
            <a:r>
              <a:rPr lang="en-GB" sz="2800" dirty="0"/>
              <a:t>as follows: </a:t>
            </a:r>
          </a:p>
          <a:p>
            <a:pPr marL="914400" lvl="1" indent="-457200">
              <a:buFont typeface="+mj-lt"/>
              <a:buAutoNum type="arabicPeriod"/>
            </a:pPr>
            <a:r>
              <a:rPr lang="en-GB" sz="2400" dirty="0"/>
              <a:t>Start-up </a:t>
            </a:r>
            <a:r>
              <a:rPr lang="en-GB" sz="2400" i="1" dirty="0"/>
              <a:t>Microsoft Word</a:t>
            </a:r>
            <a:r>
              <a:rPr lang="en-GB" sz="2400" dirty="0"/>
              <a:t> as usual (or press </a:t>
            </a:r>
            <a:r>
              <a:rPr lang="en-GB" sz="2400" b="1" dirty="0"/>
              <a:t>&lt;Ctrl n&gt;</a:t>
            </a:r>
            <a:r>
              <a:rPr lang="en-GB" sz="2400" dirty="0"/>
              <a:t> for a new document if it’s already running) </a:t>
            </a:r>
          </a:p>
          <a:p>
            <a:pPr marL="914400" lvl="1" indent="-457200">
              <a:buFont typeface="+mj-lt"/>
              <a:buAutoNum type="arabicPeriod"/>
            </a:pPr>
            <a:r>
              <a:rPr lang="en-GB" sz="2400" dirty="0"/>
              <a:t>Type in the following field headings, pressing </a:t>
            </a:r>
            <a:r>
              <a:rPr lang="en-GB" sz="2400" b="1" dirty="0"/>
              <a:t>&lt;</a:t>
            </a:r>
            <a:r>
              <a:rPr lang="en-GB" sz="2400" b="1" i="1" dirty="0"/>
              <a:t>,</a:t>
            </a:r>
            <a:r>
              <a:rPr lang="en-GB" sz="2400" b="1" dirty="0"/>
              <a:t>&gt;</a:t>
            </a:r>
            <a:r>
              <a:rPr lang="en-GB" sz="2400" dirty="0"/>
              <a:t>  (or </a:t>
            </a:r>
            <a:r>
              <a:rPr lang="en-GB" sz="2400" b="1" dirty="0"/>
              <a:t>&lt;Tab&gt;</a:t>
            </a:r>
            <a:r>
              <a:rPr lang="en-GB" sz="2400" dirty="0"/>
              <a:t>) between each entry: </a:t>
            </a:r>
            <a:br>
              <a:rPr lang="en-GB" sz="2400" dirty="0"/>
            </a:br>
            <a:r>
              <a:rPr lang="en-GB" sz="2400" b="1" dirty="0"/>
              <a:t> Title, First Name, Family Name, Department</a:t>
            </a:r>
            <a:r>
              <a:rPr lang="en-GB" sz="2400" dirty="0"/>
              <a:t> </a:t>
            </a:r>
          </a:p>
          <a:p>
            <a:pPr marL="914400" lvl="1" indent="-457200">
              <a:buFont typeface="+mj-lt"/>
              <a:buAutoNum type="arabicPeriod"/>
            </a:pPr>
            <a:r>
              <a:rPr lang="en-GB" sz="2400" dirty="0"/>
              <a:t>Press </a:t>
            </a:r>
            <a:r>
              <a:rPr lang="en-GB" sz="2400" b="1" dirty="0"/>
              <a:t>&lt;Enter&gt;</a:t>
            </a:r>
            <a:r>
              <a:rPr lang="en-GB" sz="2400" dirty="0"/>
              <a:t> for a new line then type in a row of data (</a:t>
            </a:r>
            <a:r>
              <a:rPr lang="en-GB" sz="2400" dirty="0" err="1"/>
              <a:t>eg</a:t>
            </a:r>
            <a:r>
              <a:rPr lang="en-GB" sz="2400" dirty="0"/>
              <a:t> your own details) pressing </a:t>
            </a:r>
            <a:r>
              <a:rPr lang="en-GB" sz="2400" b="1" dirty="0"/>
              <a:t>&lt;,&gt;</a:t>
            </a:r>
            <a:r>
              <a:rPr lang="en-GB" sz="2400" dirty="0"/>
              <a:t> between each field (</a:t>
            </a:r>
            <a:r>
              <a:rPr lang="en-GB" sz="2400" dirty="0" err="1"/>
              <a:t>ie</a:t>
            </a:r>
            <a:r>
              <a:rPr lang="en-GB" sz="2400" dirty="0"/>
              <a:t> </a:t>
            </a:r>
            <a:r>
              <a:rPr lang="en-GB" sz="2400" b="1" dirty="0"/>
              <a:t>Mr, John, Smith, French</a:t>
            </a:r>
            <a:r>
              <a:rPr lang="en-GB" sz="2400" dirty="0"/>
              <a:t>) </a:t>
            </a:r>
          </a:p>
          <a:p>
            <a:pPr marL="914400" lvl="1" indent="-457200">
              <a:buFont typeface="+mj-lt"/>
              <a:buAutoNum type="arabicPeriod"/>
            </a:pPr>
            <a:r>
              <a:rPr lang="en-GB" sz="2400" dirty="0"/>
              <a:t>Repeat step </a:t>
            </a:r>
            <a:r>
              <a:rPr lang="en-GB" sz="2400" b="1" dirty="0"/>
              <a:t>3</a:t>
            </a:r>
            <a:r>
              <a:rPr lang="en-GB" sz="2400" dirty="0"/>
              <a:t> with the details of one of your friends/colleagues </a:t>
            </a:r>
          </a:p>
          <a:p>
            <a:pPr marL="914400" lvl="1" indent="-457200">
              <a:buFont typeface="+mj-lt"/>
              <a:buAutoNum type="arabicPeriod"/>
            </a:pPr>
            <a:r>
              <a:rPr lang="en-GB" sz="2400" dirty="0"/>
              <a:t>Press </a:t>
            </a:r>
            <a:r>
              <a:rPr lang="en-GB" sz="2400" b="1" dirty="0"/>
              <a:t>&lt;Ctrl s&gt;</a:t>
            </a:r>
            <a:r>
              <a:rPr lang="en-GB" sz="2400" dirty="0"/>
              <a:t> for </a:t>
            </a:r>
            <a:r>
              <a:rPr lang="en-GB" sz="2400" b="1" dirty="0"/>
              <a:t>[Save]</a:t>
            </a:r>
            <a:r>
              <a:rPr lang="en-GB" sz="2400" dirty="0"/>
              <a:t> and call your file </a:t>
            </a:r>
            <a:r>
              <a:rPr lang="en-GB" sz="2400" b="1" dirty="0"/>
              <a:t>data </a:t>
            </a:r>
            <a:r>
              <a:rPr lang="en-GB" sz="2400" dirty="0"/>
              <a:t> and close it.</a:t>
            </a:r>
          </a:p>
        </p:txBody>
      </p:sp>
    </p:spTree>
    <p:extLst>
      <p:ext uri="{BB962C8B-B14F-4D97-AF65-F5344CB8AC3E}">
        <p14:creationId xmlns:p14="http://schemas.microsoft.com/office/powerpoint/2010/main" val="335165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PAGE SETUP</a:t>
            </a:r>
            <a:endParaRPr lang="en-GB" dirty="0"/>
          </a:p>
        </p:txBody>
      </p:sp>
      <p:sp>
        <p:nvSpPr>
          <p:cNvPr id="3" name="Content Placeholder 2"/>
          <p:cNvSpPr>
            <a:spLocks noGrp="1"/>
          </p:cNvSpPr>
          <p:nvPr>
            <p:ph idx="1"/>
          </p:nvPr>
        </p:nvSpPr>
        <p:spPr>
          <a:xfrm>
            <a:off x="-1" y="980727"/>
            <a:ext cx="5796137" cy="5604185"/>
          </a:xfrm>
        </p:spPr>
        <p:txBody>
          <a:bodyPr/>
          <a:lstStyle/>
          <a:p>
            <a:pPr marL="0" indent="0">
              <a:buNone/>
            </a:pPr>
            <a:r>
              <a:rPr lang="en-GB" sz="2800" dirty="0"/>
              <a:t>Page Setup in Word lets you change the structure and layout of pages in a Microsoft Word document. </a:t>
            </a:r>
          </a:p>
          <a:p>
            <a:pPr marL="0" indent="0">
              <a:buNone/>
            </a:pPr>
            <a:r>
              <a:rPr lang="en-GB" sz="2800" dirty="0"/>
              <a:t>The “Page Setup” group on the “Page Layout” tab of the Ribbon contains buttons that let you make changes to the page setup of the document. In addition to these buttons, you can also click the dialog box launcher in the lower right corner of the “Page Setup” group to open the </a:t>
            </a:r>
            <a:r>
              <a:rPr lang="en-GB" sz="2800" b="1" dirty="0"/>
              <a:t>Page Setup dialog box.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96136" y="879758"/>
            <a:ext cx="3347864" cy="5705155"/>
          </a:xfrm>
          <a:prstGeom prst="rect">
            <a:avLst/>
          </a:prstGeom>
        </p:spPr>
      </p:pic>
    </p:spTree>
    <p:extLst>
      <p:ext uri="{BB962C8B-B14F-4D97-AF65-F5344CB8AC3E}">
        <p14:creationId xmlns:p14="http://schemas.microsoft.com/office/powerpoint/2010/main" val="3627164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5" name="Content Placeholder 4"/>
          <p:cNvSpPr>
            <a:spLocks noGrp="1"/>
          </p:cNvSpPr>
          <p:nvPr>
            <p:ph idx="1"/>
          </p:nvPr>
        </p:nvSpPr>
        <p:spPr/>
        <p:txBody>
          <a:bodyPr/>
          <a:lstStyle/>
          <a:p>
            <a:pPr marL="0" indent="0">
              <a:buNone/>
            </a:pPr>
            <a:r>
              <a:rPr lang="en-GB" sz="2400" b="1" dirty="0"/>
              <a:t>Creating the Main Document </a:t>
            </a:r>
            <a:endParaRPr lang="en-GB" sz="2400" dirty="0"/>
          </a:p>
          <a:p>
            <a:r>
              <a:rPr lang="en-GB" sz="2000" dirty="0"/>
              <a:t>You next need to create the merge document – such as, a memo to be sent out to all those in your data file. You can, of course use an existing document and then add the codes later. Let's do that here: </a:t>
            </a:r>
          </a:p>
          <a:p>
            <a:pPr lvl="0"/>
            <a:r>
              <a:rPr lang="en-GB" sz="2000" dirty="0"/>
              <a:t>Press </a:t>
            </a:r>
            <a:r>
              <a:rPr lang="en-GB" sz="2000" b="1" dirty="0"/>
              <a:t>&lt;Ctrl n&gt;</a:t>
            </a:r>
            <a:r>
              <a:rPr lang="en-GB" sz="2000" dirty="0"/>
              <a:t> to create a new blank document </a:t>
            </a:r>
          </a:p>
          <a:p>
            <a:pPr lvl="0"/>
            <a:r>
              <a:rPr lang="en-GB" sz="2000" dirty="0"/>
              <a:t>Type </a:t>
            </a:r>
            <a:r>
              <a:rPr lang="en-GB" sz="2000" b="1" dirty="0"/>
              <a:t>Memo to:</a:t>
            </a:r>
            <a:r>
              <a:rPr lang="en-GB" sz="2000" dirty="0"/>
              <a:t> then press </a:t>
            </a:r>
            <a:r>
              <a:rPr lang="en-GB" sz="2000" b="1" dirty="0"/>
              <a:t>&lt;Tab&gt;</a:t>
            </a:r>
            <a:r>
              <a:rPr lang="en-GB" sz="2000" dirty="0"/>
              <a:t> followed by </a:t>
            </a:r>
            <a:r>
              <a:rPr lang="en-GB" sz="2000" b="1" dirty="0"/>
              <a:t>&lt;Enter&gt;</a:t>
            </a:r>
            <a:r>
              <a:rPr lang="en-GB" sz="2000" dirty="0"/>
              <a:t> </a:t>
            </a:r>
          </a:p>
          <a:p>
            <a:pPr lvl="0"/>
            <a:r>
              <a:rPr lang="en-GB" sz="2000" dirty="0"/>
              <a:t>Type </a:t>
            </a:r>
            <a:r>
              <a:rPr lang="en-GB" sz="2000" b="1" dirty="0"/>
              <a:t>Department:</a:t>
            </a:r>
            <a:r>
              <a:rPr lang="en-GB" sz="2000" dirty="0"/>
              <a:t> then press </a:t>
            </a:r>
            <a:r>
              <a:rPr lang="en-GB" sz="2000" b="1" dirty="0"/>
              <a:t>&lt;Tab&gt;</a:t>
            </a:r>
            <a:r>
              <a:rPr lang="en-GB" sz="2000" dirty="0"/>
              <a:t> followed by </a:t>
            </a:r>
            <a:r>
              <a:rPr lang="en-GB" sz="2000" b="1" dirty="0"/>
              <a:t>&lt;Enter&gt;</a:t>
            </a:r>
            <a:r>
              <a:rPr lang="en-GB" sz="2000" dirty="0"/>
              <a:t> </a:t>
            </a:r>
          </a:p>
          <a:p>
            <a:pPr lvl="0"/>
            <a:r>
              <a:rPr lang="en-GB" sz="2000" dirty="0"/>
              <a:t>Press </a:t>
            </a:r>
            <a:r>
              <a:rPr lang="en-GB" sz="2000" b="1" dirty="0"/>
              <a:t>&lt;Ctrl r&gt; </a:t>
            </a:r>
            <a:r>
              <a:rPr lang="en-GB" sz="2000" dirty="0"/>
              <a:t>(for </a:t>
            </a:r>
            <a:r>
              <a:rPr lang="en-GB" sz="2000" b="1" dirty="0"/>
              <a:t>[Align Right]</a:t>
            </a:r>
            <a:r>
              <a:rPr lang="en-GB" sz="2000" dirty="0"/>
              <a:t>) then move to the </a:t>
            </a:r>
            <a:r>
              <a:rPr lang="en-GB" sz="2000" b="1" dirty="0"/>
              <a:t>Insert</a:t>
            </a:r>
            <a:r>
              <a:rPr lang="en-GB" sz="2000" dirty="0"/>
              <a:t> tab and click </a:t>
            </a:r>
            <a:r>
              <a:rPr lang="en-GB" sz="2000" b="1" dirty="0"/>
              <a:t>[Date &amp; Time]</a:t>
            </a:r>
            <a:r>
              <a:rPr lang="en-GB" sz="2000" dirty="0"/>
              <a:t> in the </a:t>
            </a:r>
            <a:r>
              <a:rPr lang="en-GB" sz="2000" i="1" dirty="0"/>
              <a:t>Text</a:t>
            </a:r>
            <a:r>
              <a:rPr lang="en-GB" sz="2000" dirty="0"/>
              <a:t> group – turn on the </a:t>
            </a:r>
            <a:r>
              <a:rPr lang="en-GB" sz="2000" i="1" dirty="0"/>
              <a:t>Update automatically </a:t>
            </a:r>
          </a:p>
          <a:p>
            <a:pPr lvl="0"/>
            <a:r>
              <a:rPr lang="en-GB" sz="2000" dirty="0"/>
              <a:t>Press </a:t>
            </a:r>
            <a:r>
              <a:rPr lang="en-GB" sz="2000" b="1" dirty="0"/>
              <a:t>&lt;Enter&gt;</a:t>
            </a:r>
            <a:r>
              <a:rPr lang="en-GB" sz="2000" dirty="0"/>
              <a:t> for a new line, press </a:t>
            </a:r>
            <a:r>
              <a:rPr lang="en-GB" sz="2000" b="1" dirty="0"/>
              <a:t>&lt;Ctrl l&gt;</a:t>
            </a:r>
            <a:r>
              <a:rPr lang="en-GB" sz="2000" dirty="0"/>
              <a:t> (for </a:t>
            </a:r>
            <a:r>
              <a:rPr lang="en-GB" sz="2000" b="1" dirty="0"/>
              <a:t>[Align Left]</a:t>
            </a:r>
            <a:r>
              <a:rPr lang="en-GB" sz="2000" dirty="0"/>
              <a:t>) then press </a:t>
            </a:r>
            <a:r>
              <a:rPr lang="en-GB" sz="2000" b="1" dirty="0"/>
              <a:t>&lt;Enter&gt;</a:t>
            </a:r>
            <a:r>
              <a:rPr lang="en-GB" sz="2000" dirty="0"/>
              <a:t> again </a:t>
            </a:r>
          </a:p>
          <a:p>
            <a:r>
              <a:rPr lang="en-GB" sz="2000" dirty="0"/>
              <a:t>Now type in the following memo (or something similar): </a:t>
            </a:r>
            <a:br>
              <a:rPr lang="en-GB" sz="2000" dirty="0"/>
            </a:br>
            <a:r>
              <a:rPr lang="en-GB" sz="2000" b="1" dirty="0"/>
              <a:t>The next meeting of the Committee is on Friday at 2:00pm. </a:t>
            </a:r>
            <a:r>
              <a:rPr lang="en-GB" sz="2000" dirty="0"/>
              <a:t> </a:t>
            </a:r>
          </a:p>
          <a:p>
            <a:pPr lvl="0"/>
            <a:r>
              <a:rPr lang="en-GB" sz="2000" dirty="0"/>
              <a:t>Press </a:t>
            </a:r>
            <a:r>
              <a:rPr lang="en-GB" sz="2000" b="1" dirty="0"/>
              <a:t>&lt;Enter&gt;</a:t>
            </a:r>
            <a:r>
              <a:rPr lang="en-GB" sz="2000" dirty="0"/>
              <a:t> then sign off with your name </a:t>
            </a:r>
          </a:p>
          <a:p>
            <a:r>
              <a:rPr lang="en-GB" sz="2000" dirty="0"/>
              <a:t>Your document is now ready for data field codes to be added and for the merge to be carried out. </a:t>
            </a:r>
          </a:p>
        </p:txBody>
      </p:sp>
    </p:spTree>
    <p:extLst>
      <p:ext uri="{BB962C8B-B14F-4D97-AF65-F5344CB8AC3E}">
        <p14:creationId xmlns:p14="http://schemas.microsoft.com/office/powerpoint/2010/main" val="5425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5" name="Content Placeholder 4"/>
          <p:cNvSpPr>
            <a:spLocks noGrp="1"/>
          </p:cNvSpPr>
          <p:nvPr>
            <p:ph idx="1"/>
          </p:nvPr>
        </p:nvSpPr>
        <p:spPr>
          <a:xfrm>
            <a:off x="0" y="1066800"/>
            <a:ext cx="9144000" cy="4378424"/>
          </a:xfrm>
        </p:spPr>
        <p:txBody>
          <a:bodyPr/>
          <a:lstStyle/>
          <a:p>
            <a:pPr marL="0" indent="0">
              <a:buNone/>
            </a:pPr>
            <a:r>
              <a:rPr lang="en-GB" sz="2400" b="1" dirty="0"/>
              <a:t>Merging the documents</a:t>
            </a:r>
            <a:endParaRPr lang="en-GB" sz="2400" dirty="0"/>
          </a:p>
          <a:p>
            <a:pPr marL="0" indent="0">
              <a:buNone/>
            </a:pPr>
            <a:r>
              <a:rPr lang="en-GB" sz="2400" dirty="0"/>
              <a:t>There are two ways to carry out the mail merge - you can take command of the process yourself using the buttons on the </a:t>
            </a:r>
            <a:r>
              <a:rPr lang="en-GB" sz="2400" i="1" dirty="0"/>
              <a:t>Mailings</a:t>
            </a:r>
            <a:r>
              <a:rPr lang="en-GB" sz="2400" dirty="0"/>
              <a:t> tab on the </a:t>
            </a:r>
            <a:r>
              <a:rPr lang="en-GB" sz="2400" i="1" dirty="0"/>
              <a:t>Ribbon</a:t>
            </a:r>
            <a:r>
              <a:rPr lang="en-GB" sz="2400" dirty="0"/>
              <a:t> or you can seek the help of a </a:t>
            </a:r>
            <a:r>
              <a:rPr lang="en-GB" sz="2400" i="1" dirty="0"/>
              <a:t>Wizard</a:t>
            </a:r>
            <a:r>
              <a:rPr lang="en-GB" sz="2400" dirty="0"/>
              <a:t>.  Try using the buttons first (working across the </a:t>
            </a:r>
            <a:r>
              <a:rPr lang="en-GB" sz="2400" i="1" dirty="0"/>
              <a:t>Ribbon </a:t>
            </a:r>
            <a:r>
              <a:rPr lang="en-GB" sz="2400" dirty="0"/>
              <a:t>from left to right). </a:t>
            </a:r>
          </a:p>
          <a:p>
            <a:pPr marL="457200" lvl="0" indent="-457200">
              <a:buFont typeface="+mj-lt"/>
              <a:buAutoNum type="arabicPeriod"/>
            </a:pPr>
            <a:r>
              <a:rPr lang="en-GB" sz="2000" dirty="0"/>
              <a:t>Move to the</a:t>
            </a:r>
            <a:r>
              <a:rPr lang="en-GB" sz="2000" b="1" dirty="0"/>
              <a:t> MAILINGS</a:t>
            </a:r>
            <a:r>
              <a:rPr lang="en-GB" sz="2000" dirty="0"/>
              <a:t> tab then click on the </a:t>
            </a:r>
            <a:r>
              <a:rPr lang="en-GB" sz="2000" b="1" dirty="0"/>
              <a:t>[Start Mail Merge]</a:t>
            </a:r>
            <a:r>
              <a:rPr lang="en-GB" sz="2000" dirty="0"/>
              <a:t> button and choose which type of mail merge you want – here, choose </a:t>
            </a:r>
            <a:r>
              <a:rPr lang="en-GB" sz="2000" b="1" dirty="0"/>
              <a:t>Letters</a:t>
            </a:r>
            <a:r>
              <a:rPr lang="en-GB" sz="2000" dirty="0"/>
              <a:t> </a:t>
            </a:r>
          </a:p>
          <a:p>
            <a:pPr marL="457200" lvl="0" indent="-457200">
              <a:buFont typeface="+mj-lt"/>
              <a:buAutoNum type="arabicPeriod"/>
            </a:pPr>
            <a:r>
              <a:rPr lang="en-GB" sz="2000" dirty="0"/>
              <a:t>Click on the </a:t>
            </a:r>
            <a:r>
              <a:rPr lang="en-GB" sz="2000" b="1" dirty="0"/>
              <a:t>[Select Recipients]</a:t>
            </a:r>
            <a:r>
              <a:rPr lang="en-GB" sz="2000" dirty="0"/>
              <a:t> button and choose </a:t>
            </a:r>
            <a:r>
              <a:rPr lang="en-GB" sz="2000" b="1" dirty="0"/>
              <a:t>Use Existing List …</a:t>
            </a:r>
            <a:r>
              <a:rPr lang="en-GB" sz="2000" dirty="0"/>
              <a:t> </a:t>
            </a:r>
          </a:p>
          <a:p>
            <a:pPr marL="457200" lvl="0" indent="-457200">
              <a:buFont typeface="+mj-lt"/>
              <a:buAutoNum type="arabicPeriod"/>
            </a:pPr>
            <a:r>
              <a:rPr lang="en-GB" sz="2000" dirty="0"/>
              <a:t>Click on the </a:t>
            </a:r>
            <a:r>
              <a:rPr lang="en-GB" sz="2000" b="1" dirty="0"/>
              <a:t>Documents</a:t>
            </a:r>
            <a:r>
              <a:rPr lang="en-GB" sz="2000" dirty="0"/>
              <a:t> button on the left side of the </a:t>
            </a:r>
            <a:r>
              <a:rPr lang="en-GB" sz="2000" i="1" dirty="0"/>
              <a:t>Select Data Source</a:t>
            </a:r>
            <a:r>
              <a:rPr lang="en-GB" sz="2000" dirty="0"/>
              <a:t> window </a:t>
            </a:r>
          </a:p>
          <a:p>
            <a:pPr marL="457200" lvl="0" indent="-457200">
              <a:buFont typeface="+mj-lt"/>
              <a:buAutoNum type="arabicPeriod"/>
            </a:pPr>
            <a:r>
              <a:rPr lang="en-GB" sz="2000" dirty="0"/>
              <a:t>Select the file </a:t>
            </a:r>
            <a:r>
              <a:rPr lang="en-GB" sz="2000" b="1" dirty="0"/>
              <a:t>data.docx</a:t>
            </a:r>
            <a:r>
              <a:rPr lang="en-GB" sz="2000" dirty="0"/>
              <a:t> then press </a:t>
            </a:r>
            <a:r>
              <a:rPr lang="en-GB" sz="2000" b="1" dirty="0"/>
              <a:t>&lt;Enter&gt;</a:t>
            </a:r>
            <a:r>
              <a:rPr lang="en-GB" sz="2000" dirty="0"/>
              <a:t> for </a:t>
            </a:r>
            <a:r>
              <a:rPr lang="en-GB" sz="2000" b="1" dirty="0"/>
              <a:t>[Open]</a:t>
            </a:r>
            <a:r>
              <a:rPr lang="en-GB" sz="2000" dirty="0"/>
              <a:t> </a:t>
            </a:r>
          </a:p>
          <a:p>
            <a:pPr marL="457200" indent="-457200">
              <a:buFont typeface="+mj-lt"/>
              <a:buAutoNum type="arabicPeriod"/>
            </a:pPr>
            <a:r>
              <a:rPr lang="en-GB" sz="2000" dirty="0"/>
              <a:t>Nothing appears to have happened but your data file is now associated with the current document.  </a:t>
            </a:r>
          </a:p>
        </p:txBody>
      </p:sp>
      <p:pic>
        <p:nvPicPr>
          <p:cNvPr id="4" name="Picture 3"/>
          <p:cNvPicPr/>
          <p:nvPr/>
        </p:nvPicPr>
        <p:blipFill>
          <a:blip r:embed="rId2"/>
          <a:stretch>
            <a:fillRect/>
          </a:stretch>
        </p:blipFill>
        <p:spPr>
          <a:xfrm>
            <a:off x="78582" y="5521424"/>
            <a:ext cx="9065418" cy="1006723"/>
          </a:xfrm>
          <a:prstGeom prst="rect">
            <a:avLst/>
          </a:prstGeom>
        </p:spPr>
      </p:pic>
    </p:spTree>
    <p:extLst>
      <p:ext uri="{BB962C8B-B14F-4D97-AF65-F5344CB8AC3E}">
        <p14:creationId xmlns:p14="http://schemas.microsoft.com/office/powerpoint/2010/main" val="3703461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5" name="Content Placeholder 4"/>
          <p:cNvSpPr>
            <a:spLocks noGrp="1"/>
          </p:cNvSpPr>
          <p:nvPr>
            <p:ph sz="half" idx="1"/>
          </p:nvPr>
        </p:nvSpPr>
        <p:spPr>
          <a:xfrm>
            <a:off x="0" y="1071546"/>
            <a:ext cx="3707904" cy="5500726"/>
          </a:xfrm>
        </p:spPr>
        <p:txBody>
          <a:bodyPr/>
          <a:lstStyle/>
          <a:p>
            <a:pPr marL="268288" indent="-268288">
              <a:buNone/>
            </a:pPr>
            <a:r>
              <a:rPr lang="en-GB" sz="1800" b="1" dirty="0"/>
              <a:t>Merging the documents</a:t>
            </a:r>
            <a:endParaRPr lang="en-GB" sz="1800" dirty="0"/>
          </a:p>
          <a:p>
            <a:pPr marL="268288" lvl="0" indent="-268288">
              <a:buFont typeface="+mj-lt"/>
              <a:buAutoNum type="arabicPeriod" startAt="6"/>
            </a:pPr>
            <a:r>
              <a:rPr lang="en-GB" sz="1800" dirty="0"/>
              <a:t>Move the typing position after </a:t>
            </a:r>
            <a:r>
              <a:rPr lang="en-GB" sz="1800" b="1" i="1" dirty="0"/>
              <a:t>Memo to</a:t>
            </a:r>
            <a:r>
              <a:rPr lang="en-GB" sz="1800" i="1" dirty="0"/>
              <a:t>:</a:t>
            </a:r>
            <a:r>
              <a:rPr lang="en-GB" sz="1800" dirty="0"/>
              <a:t> </a:t>
            </a:r>
          </a:p>
          <a:p>
            <a:pPr marL="268288" lvl="0" indent="-268288">
              <a:buFont typeface="+mj-lt"/>
              <a:buAutoNum type="arabicPeriod" startAt="6"/>
            </a:pPr>
            <a:r>
              <a:rPr lang="en-GB" sz="1800" dirty="0"/>
              <a:t>Click on the words of the </a:t>
            </a:r>
            <a:r>
              <a:rPr lang="en-GB" sz="1800" b="1" dirty="0"/>
              <a:t>[Insert Merge Field] </a:t>
            </a:r>
            <a:r>
              <a:rPr lang="en-GB" sz="1800" dirty="0"/>
              <a:t>button in the </a:t>
            </a:r>
            <a:r>
              <a:rPr lang="en-GB" sz="1800" i="1" dirty="0"/>
              <a:t>Write &amp; Insert Fields </a:t>
            </a:r>
            <a:r>
              <a:rPr lang="en-GB" sz="1800" dirty="0"/>
              <a:t>group and select </a:t>
            </a:r>
            <a:r>
              <a:rPr lang="en-GB" sz="1800" b="1" dirty="0"/>
              <a:t>Title</a:t>
            </a:r>
            <a:r>
              <a:rPr lang="en-GB" sz="1800" dirty="0"/>
              <a:t>  </a:t>
            </a:r>
          </a:p>
          <a:p>
            <a:pPr marL="268288" lvl="0" indent="-268288">
              <a:buFont typeface="+mj-lt"/>
              <a:buAutoNum type="arabicPeriod" startAt="6"/>
            </a:pPr>
            <a:r>
              <a:rPr lang="en-GB" sz="1800" dirty="0"/>
              <a:t>Repeat step </a:t>
            </a:r>
            <a:r>
              <a:rPr lang="en-GB" sz="1800" b="1" dirty="0"/>
              <a:t>6</a:t>
            </a:r>
            <a:r>
              <a:rPr lang="en-GB" sz="1800" dirty="0"/>
              <a:t>, choosing </a:t>
            </a:r>
            <a:r>
              <a:rPr lang="en-GB" sz="1800" b="1" dirty="0"/>
              <a:t>First Name </a:t>
            </a:r>
            <a:r>
              <a:rPr lang="en-GB" sz="1800" dirty="0"/>
              <a:t>then </a:t>
            </a:r>
            <a:r>
              <a:rPr lang="en-GB" sz="1800" b="1" dirty="0"/>
              <a:t>Family Name</a:t>
            </a:r>
            <a:r>
              <a:rPr lang="en-GB" sz="1800" dirty="0"/>
              <a:t>  </a:t>
            </a:r>
          </a:p>
          <a:p>
            <a:pPr marL="268288" lvl="0" indent="-268288">
              <a:buFont typeface="+mj-lt"/>
              <a:buAutoNum type="arabicPeriod" startAt="6"/>
            </a:pPr>
            <a:r>
              <a:rPr lang="en-GB" sz="1800" dirty="0"/>
              <a:t>Press </a:t>
            </a:r>
            <a:r>
              <a:rPr lang="en-GB" sz="1800" b="1" dirty="0"/>
              <a:t>&lt;Esc&gt; </a:t>
            </a:r>
            <a:r>
              <a:rPr lang="en-GB" sz="1800" dirty="0"/>
              <a:t>to </a:t>
            </a:r>
            <a:r>
              <a:rPr lang="en-GB" sz="1800" b="1" dirty="0"/>
              <a:t>[Close] </a:t>
            </a:r>
            <a:r>
              <a:rPr lang="en-GB" sz="1800" dirty="0"/>
              <a:t>the </a:t>
            </a:r>
            <a:r>
              <a:rPr lang="en-GB" sz="1800" i="1" dirty="0"/>
              <a:t>Insert Merge Field </a:t>
            </a:r>
            <a:r>
              <a:rPr lang="en-GB" sz="1800" dirty="0"/>
              <a:t>window then type in spaces between the fields </a:t>
            </a:r>
          </a:p>
          <a:p>
            <a:pPr marL="268288" lvl="0" indent="-268288">
              <a:buFont typeface="+mj-lt"/>
              <a:buAutoNum type="arabicPeriod" startAt="6"/>
            </a:pPr>
            <a:r>
              <a:rPr lang="en-GB" sz="1800" dirty="0"/>
              <a:t>Press </a:t>
            </a:r>
            <a:r>
              <a:rPr lang="en-GB" sz="1800" b="1" dirty="0"/>
              <a:t>&lt;</a:t>
            </a:r>
            <a:r>
              <a:rPr lang="en-GB" sz="1800" b="1" i="1" dirty="0"/>
              <a:t>down arrow</a:t>
            </a:r>
            <a:r>
              <a:rPr lang="en-GB" sz="1800" b="1" dirty="0"/>
              <a:t>&gt;</a:t>
            </a:r>
            <a:r>
              <a:rPr lang="en-GB" sz="1800" dirty="0"/>
              <a:t> to move down to </a:t>
            </a:r>
            <a:r>
              <a:rPr lang="en-GB" sz="1800" i="1" dirty="0"/>
              <a:t>Department: </a:t>
            </a:r>
            <a:r>
              <a:rPr lang="en-GB" sz="1800" dirty="0"/>
              <a:t>then repeat step </a:t>
            </a:r>
            <a:r>
              <a:rPr lang="en-GB" sz="1800" b="1" dirty="0"/>
              <a:t>6</a:t>
            </a:r>
            <a:r>
              <a:rPr lang="en-GB" sz="1800" dirty="0"/>
              <a:t>, this time choosing </a:t>
            </a:r>
            <a:r>
              <a:rPr lang="en-GB" sz="1800" b="1" dirty="0"/>
              <a:t>Department</a:t>
            </a:r>
            <a:r>
              <a:rPr lang="en-GB" sz="1800" dirty="0"/>
              <a:t>  </a:t>
            </a:r>
          </a:p>
          <a:p>
            <a:pPr marL="268288" indent="-268288">
              <a:buFont typeface="+mj-lt"/>
              <a:buAutoNum type="arabicPeriod" startAt="6"/>
            </a:pPr>
            <a:r>
              <a:rPr lang="en-GB" sz="1800" dirty="0"/>
              <a:t>Move the typing position down to the start of the first (blank) line of the memo (before </a:t>
            </a:r>
            <a:r>
              <a:rPr lang="en-GB" sz="1800" i="1" dirty="0"/>
              <a:t>The...</a:t>
            </a:r>
            <a:r>
              <a:rPr lang="en-GB" sz="1800" dirty="0"/>
              <a:t>) </a:t>
            </a:r>
          </a:p>
          <a:p>
            <a:pPr marL="268288" lvl="0" indent="-268288">
              <a:buFont typeface="+mj-lt"/>
              <a:buAutoNum type="arabicPeriod" startAt="6"/>
            </a:pPr>
            <a:endParaRPr lang="en-GB" sz="1800" dirty="0"/>
          </a:p>
        </p:txBody>
      </p:sp>
      <p:sp>
        <p:nvSpPr>
          <p:cNvPr id="3" name="Content Placeholder 2"/>
          <p:cNvSpPr>
            <a:spLocks noGrp="1"/>
          </p:cNvSpPr>
          <p:nvPr>
            <p:ph sz="half" idx="2"/>
          </p:nvPr>
        </p:nvSpPr>
        <p:spPr>
          <a:xfrm>
            <a:off x="3707904" y="1071546"/>
            <a:ext cx="5436096" cy="5500726"/>
          </a:xfrm>
        </p:spPr>
        <p:txBody>
          <a:bodyPr/>
          <a:lstStyle/>
          <a:p>
            <a:pPr marL="457200" lvl="0" indent="-457200">
              <a:buFont typeface="+mj-lt"/>
              <a:buAutoNum type="arabicPeriod" startAt="12"/>
            </a:pPr>
            <a:r>
              <a:rPr lang="en-GB" sz="2000" dirty="0"/>
              <a:t>Repeat step </a:t>
            </a:r>
            <a:r>
              <a:rPr lang="en-GB" sz="2000" b="1" dirty="0"/>
              <a:t>6</a:t>
            </a:r>
            <a:r>
              <a:rPr lang="en-GB" sz="2000" dirty="0"/>
              <a:t> again for the </a:t>
            </a:r>
            <a:r>
              <a:rPr lang="en-GB" sz="2000" b="1" dirty="0"/>
              <a:t>First Name</a:t>
            </a:r>
            <a:r>
              <a:rPr lang="en-GB" sz="2000" dirty="0"/>
              <a:t> then press </a:t>
            </a:r>
            <a:r>
              <a:rPr lang="en-GB" sz="2000" b="1" dirty="0"/>
              <a:t>&lt;Esc&gt; </a:t>
            </a:r>
            <a:r>
              <a:rPr lang="en-GB" sz="2000" dirty="0"/>
              <a:t>and type a comma</a:t>
            </a:r>
            <a:r>
              <a:rPr lang="en-GB" sz="2000" b="1" dirty="0"/>
              <a:t>,</a:t>
            </a:r>
            <a:r>
              <a:rPr lang="en-GB" sz="2000" dirty="0"/>
              <a:t> </a:t>
            </a:r>
          </a:p>
          <a:p>
            <a:pPr marL="457200" lvl="0" indent="-457200">
              <a:buFont typeface="+mj-lt"/>
              <a:buAutoNum type="arabicPeriod" startAt="12"/>
            </a:pPr>
            <a:r>
              <a:rPr lang="en-GB" sz="2000" dirty="0"/>
              <a:t>Your document is now ready for the merge - click on the </a:t>
            </a:r>
            <a:r>
              <a:rPr lang="en-GB" sz="2000" b="1" dirty="0"/>
              <a:t>[Preview Results]</a:t>
            </a:r>
            <a:r>
              <a:rPr lang="en-GB" sz="2000" dirty="0"/>
              <a:t> button  </a:t>
            </a:r>
          </a:p>
          <a:p>
            <a:pPr marL="457200" indent="-457200">
              <a:buFont typeface="+mj-lt"/>
              <a:buAutoNum type="arabicPeriod" startAt="12"/>
            </a:pPr>
            <a:r>
              <a:rPr lang="en-GB" sz="2000" dirty="0"/>
              <a:t>Your data fields are now replaced by real data</a:t>
            </a:r>
          </a:p>
          <a:p>
            <a:pPr marL="457200" lvl="0" indent="-457200">
              <a:buFont typeface="+mj-lt"/>
              <a:buAutoNum type="arabicPeriod" startAt="12"/>
            </a:pPr>
            <a:r>
              <a:rPr lang="en-GB" sz="2000" dirty="0"/>
              <a:t>Use the </a:t>
            </a:r>
            <a:r>
              <a:rPr lang="en-GB" sz="2000" b="1" dirty="0"/>
              <a:t>[Next Record] </a:t>
            </a:r>
            <a:r>
              <a:rPr lang="en-GB" sz="2000" dirty="0"/>
              <a:t>and</a:t>
            </a:r>
            <a:r>
              <a:rPr lang="en-GB" sz="2000" b="1" dirty="0"/>
              <a:t> [Previous Record]</a:t>
            </a:r>
            <a:r>
              <a:rPr lang="en-GB" sz="2000" dirty="0"/>
              <a:t> buttons to view the other memos </a:t>
            </a:r>
          </a:p>
          <a:p>
            <a:pPr marL="457200" indent="-457200">
              <a:buFont typeface="+mj-lt"/>
              <a:buAutoNum type="arabicPeriod" startAt="12"/>
            </a:pPr>
            <a:r>
              <a:rPr lang="en-GB" sz="2000" dirty="0"/>
              <a:t>Click on </a:t>
            </a:r>
            <a:r>
              <a:rPr lang="en-GB" sz="2000" b="1" dirty="0"/>
              <a:t>[Finish &amp; Merge] </a:t>
            </a:r>
            <a:r>
              <a:rPr lang="en-GB" sz="2000" dirty="0"/>
              <a:t>then choose </a:t>
            </a:r>
            <a:r>
              <a:rPr lang="en-GB" sz="2000" b="1" dirty="0"/>
              <a:t>Edit Individual Documents…</a:t>
            </a:r>
            <a:r>
              <a:rPr lang="en-GB" sz="2000" dirty="0"/>
              <a:t> - the following window appears: </a:t>
            </a:r>
          </a:p>
          <a:p>
            <a:endParaRPr lang="en-GB" sz="2000" dirty="0"/>
          </a:p>
          <a:p>
            <a:endParaRPr lang="en-GB" sz="20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33205" y="4445785"/>
            <a:ext cx="3084808" cy="2103531"/>
          </a:xfrm>
          <a:prstGeom prst="rect">
            <a:avLst/>
          </a:prstGeom>
        </p:spPr>
      </p:pic>
    </p:spTree>
    <p:extLst>
      <p:ext uri="{BB962C8B-B14F-4D97-AF65-F5344CB8AC3E}">
        <p14:creationId xmlns:p14="http://schemas.microsoft.com/office/powerpoint/2010/main" val="197055884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9.5.1 Mail merge</a:t>
            </a:r>
            <a:endParaRPr lang="en-GB" dirty="0"/>
          </a:p>
        </p:txBody>
      </p:sp>
      <p:sp>
        <p:nvSpPr>
          <p:cNvPr id="5" name="Content Placeholder 4"/>
          <p:cNvSpPr>
            <a:spLocks noGrp="1"/>
          </p:cNvSpPr>
          <p:nvPr>
            <p:ph sz="half" idx="1"/>
          </p:nvPr>
        </p:nvSpPr>
        <p:spPr>
          <a:xfrm>
            <a:off x="0" y="1071546"/>
            <a:ext cx="3923928" cy="5500726"/>
          </a:xfrm>
        </p:spPr>
        <p:txBody>
          <a:bodyPr/>
          <a:lstStyle/>
          <a:p>
            <a:pPr marL="457200" lvl="0" indent="-457200">
              <a:buFont typeface="+mj-lt"/>
              <a:buAutoNum type="arabicPeriod" startAt="17"/>
            </a:pPr>
            <a:r>
              <a:rPr lang="en-GB" sz="2400" dirty="0"/>
              <a:t>Accept the </a:t>
            </a:r>
            <a:r>
              <a:rPr lang="en-GB" sz="2400" i="1" dirty="0"/>
              <a:t>All </a:t>
            </a:r>
            <a:r>
              <a:rPr lang="en-GB" sz="2400" dirty="0"/>
              <a:t>option - press </a:t>
            </a:r>
            <a:r>
              <a:rPr lang="en-GB" sz="2400" b="1" dirty="0"/>
              <a:t>&lt;Enter&gt;</a:t>
            </a:r>
            <a:r>
              <a:rPr lang="en-GB" sz="2400" dirty="0"/>
              <a:t> for </a:t>
            </a:r>
            <a:r>
              <a:rPr lang="en-GB" sz="2400" b="1" dirty="0"/>
              <a:t>[OK]</a:t>
            </a:r>
            <a:r>
              <a:rPr lang="en-GB" sz="2400" dirty="0"/>
              <a:t> </a:t>
            </a:r>
          </a:p>
          <a:p>
            <a:pPr marL="457200" indent="-457200">
              <a:buFont typeface="+mj-lt"/>
              <a:buAutoNum type="arabicPeriod" startAt="17"/>
            </a:pPr>
            <a:r>
              <a:rPr lang="en-GB" sz="2400" dirty="0"/>
              <a:t>A new document called </a:t>
            </a:r>
            <a:r>
              <a:rPr lang="en-GB" sz="2400" i="1" dirty="0"/>
              <a:t>Letters1</a:t>
            </a:r>
            <a:r>
              <a:rPr lang="en-GB" sz="2400" dirty="0"/>
              <a:t> appears, with each memo on its own page (a </a:t>
            </a:r>
            <a:r>
              <a:rPr lang="en-GB" sz="2400" i="1" dirty="0"/>
              <a:t>Section Break (New Page)</a:t>
            </a:r>
            <a:r>
              <a:rPr lang="en-GB" sz="2400" dirty="0"/>
              <a:t> separates them). You can edit the individual memos if you need to - try adding a </a:t>
            </a:r>
            <a:r>
              <a:rPr lang="en-GB" sz="2400" i="1" dirty="0"/>
              <a:t>postscript</a:t>
            </a:r>
            <a:r>
              <a:rPr lang="en-GB" sz="2400" dirty="0"/>
              <a:t> to one. </a:t>
            </a:r>
          </a:p>
          <a:p>
            <a:pPr marL="457200" lvl="0" indent="-457200">
              <a:buFont typeface="+mj-lt"/>
              <a:buAutoNum type="arabicPeriod" startAt="17"/>
            </a:pPr>
            <a:r>
              <a:rPr lang="en-GB" sz="2400" dirty="0"/>
              <a:t>Press </a:t>
            </a:r>
            <a:r>
              <a:rPr lang="en-GB" sz="2400" b="1" dirty="0"/>
              <a:t>&lt;Ctrl F4&gt; </a:t>
            </a:r>
            <a:r>
              <a:rPr lang="en-GB" sz="2400" dirty="0"/>
              <a:t>to </a:t>
            </a:r>
            <a:r>
              <a:rPr lang="en-GB" sz="2400" b="1" dirty="0"/>
              <a:t>[Close]</a:t>
            </a:r>
            <a:r>
              <a:rPr lang="en-GB" sz="2400" dirty="0"/>
              <a:t> the merged document, saving it as</a:t>
            </a:r>
            <a:r>
              <a:rPr lang="en-GB" sz="2400" b="1" dirty="0"/>
              <a:t> invites</a:t>
            </a:r>
            <a:r>
              <a:rPr lang="en-GB" sz="2400" dirty="0"/>
              <a:t> </a:t>
            </a:r>
          </a:p>
        </p:txBody>
      </p:sp>
      <p:sp>
        <p:nvSpPr>
          <p:cNvPr id="3" name="Content Placeholder 2"/>
          <p:cNvSpPr>
            <a:spLocks noGrp="1"/>
          </p:cNvSpPr>
          <p:nvPr>
            <p:ph sz="half" idx="2"/>
          </p:nvPr>
        </p:nvSpPr>
        <p:spPr>
          <a:xfrm>
            <a:off x="3707904" y="1071546"/>
            <a:ext cx="5436096" cy="5500726"/>
          </a:xfrm>
        </p:spPr>
        <p:txBody>
          <a:bodyPr/>
          <a:lstStyle/>
          <a:p>
            <a:pPr marL="0" indent="0">
              <a:buNone/>
            </a:pPr>
            <a:r>
              <a:rPr lang="en-GB" b="1" dirty="0"/>
              <a:t>Modifying the List of Recipients </a:t>
            </a:r>
            <a:endParaRPr lang="en-GB" dirty="0"/>
          </a:p>
          <a:p>
            <a:r>
              <a:rPr lang="en-GB" sz="2000" dirty="0"/>
              <a:t>If you don't want all the records in your data file used in the merge (or, indeed, if you want to add further people), you can select the records you do want via the </a:t>
            </a:r>
            <a:r>
              <a:rPr lang="en-GB" sz="2000" b="1" dirty="0"/>
              <a:t>[Edit Recipients List]</a:t>
            </a:r>
            <a:r>
              <a:rPr lang="en-GB" sz="2000" dirty="0"/>
              <a:t> button: </a:t>
            </a:r>
            <a:r>
              <a:rPr lang="en-GB" sz="2000" b="1" dirty="0"/>
              <a:t>1. </a:t>
            </a:r>
            <a:r>
              <a:rPr lang="en-GB" sz="2000" dirty="0"/>
              <a:t>Click on </a:t>
            </a:r>
            <a:r>
              <a:rPr lang="en-GB" sz="2000" b="1" dirty="0"/>
              <a:t>[Edit Recipients List]</a:t>
            </a:r>
            <a:r>
              <a:rPr lang="en-GB" sz="2000" dirty="0"/>
              <a:t> - the third button in the </a:t>
            </a:r>
            <a:r>
              <a:rPr lang="en-GB" sz="2000" i="1" dirty="0"/>
              <a:t>Start Mail Merge</a:t>
            </a:r>
            <a:r>
              <a:rPr lang="en-GB" sz="2000" dirty="0"/>
              <a:t> group </a:t>
            </a:r>
          </a:p>
          <a:p>
            <a:endParaRPr lang="en-GB" sz="20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057883" y="3491034"/>
            <a:ext cx="5086117" cy="3070694"/>
          </a:xfrm>
          <a:prstGeom prst="rect">
            <a:avLst/>
          </a:prstGeom>
        </p:spPr>
      </p:pic>
    </p:spTree>
    <p:extLst>
      <p:ext uri="{BB962C8B-B14F-4D97-AF65-F5344CB8AC3E}">
        <p14:creationId xmlns:p14="http://schemas.microsoft.com/office/powerpoint/2010/main" val="249494017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9.5.2 Table of contents and hyperlinks</a:t>
            </a:r>
            <a:endParaRPr lang="en-GB" sz="3600" b="1" dirty="0"/>
          </a:p>
        </p:txBody>
      </p:sp>
      <p:sp>
        <p:nvSpPr>
          <p:cNvPr id="5" name="Content Placeholder 4"/>
          <p:cNvSpPr>
            <a:spLocks noGrp="1"/>
          </p:cNvSpPr>
          <p:nvPr>
            <p:ph sz="half" idx="1"/>
          </p:nvPr>
        </p:nvSpPr>
        <p:spPr>
          <a:xfrm>
            <a:off x="0" y="1071546"/>
            <a:ext cx="2267744" cy="5500726"/>
          </a:xfrm>
        </p:spPr>
        <p:txBody>
          <a:bodyPr/>
          <a:lstStyle/>
          <a:p>
            <a:pPr marL="0" indent="0">
              <a:buNone/>
            </a:pPr>
            <a:r>
              <a:rPr lang="en-GB" sz="2400" dirty="0"/>
              <a:t>To create a table of contents that’s easy to keep up-to-date, apply heading styles to the text you want to include in the table of contents. After that, Word will build it automatically, from those headings.</a:t>
            </a:r>
          </a:p>
          <a:p>
            <a:endParaRPr lang="en-GB" sz="2400" dirty="0"/>
          </a:p>
        </p:txBody>
      </p:sp>
      <p:sp>
        <p:nvSpPr>
          <p:cNvPr id="3" name="Content Placeholder 2"/>
          <p:cNvSpPr>
            <a:spLocks noGrp="1"/>
          </p:cNvSpPr>
          <p:nvPr>
            <p:ph sz="half" idx="2"/>
          </p:nvPr>
        </p:nvSpPr>
        <p:spPr>
          <a:xfrm>
            <a:off x="2267744" y="1071546"/>
            <a:ext cx="6876256" cy="5500726"/>
          </a:xfrm>
        </p:spPr>
        <p:txBody>
          <a:bodyPr/>
          <a:lstStyle/>
          <a:p>
            <a:pPr marL="0" indent="0">
              <a:buNone/>
            </a:pPr>
            <a:r>
              <a:rPr lang="en-GB" sz="2400" b="1" dirty="0"/>
              <a:t>Apply heading styles</a:t>
            </a:r>
            <a:endParaRPr lang="en-GB" sz="2400" dirty="0"/>
          </a:p>
          <a:p>
            <a:r>
              <a:rPr lang="en-GB" sz="2400" dirty="0"/>
              <a:t>Select the text you want to include in the table of contents, and then on the </a:t>
            </a:r>
            <a:r>
              <a:rPr lang="en-GB" sz="2400" b="1" dirty="0"/>
              <a:t>Home</a:t>
            </a:r>
            <a:r>
              <a:rPr lang="en-GB" sz="2400" dirty="0"/>
              <a:t> tab, click a heading style, such as </a:t>
            </a:r>
            <a:r>
              <a:rPr lang="en-GB" sz="2400" b="1" dirty="0"/>
              <a:t>Heading 1</a:t>
            </a:r>
            <a:r>
              <a:rPr lang="en-GB" sz="2400" dirty="0"/>
              <a:t>.</a:t>
            </a:r>
          </a:p>
          <a:p>
            <a:endParaRPr lang="en-US" sz="2400" dirty="0"/>
          </a:p>
          <a:p>
            <a:endParaRPr lang="en-US" sz="2400" dirty="0"/>
          </a:p>
          <a:p>
            <a:endParaRPr lang="en-US" sz="2400" dirty="0"/>
          </a:p>
          <a:p>
            <a:endParaRPr lang="en-US" sz="2400" dirty="0"/>
          </a:p>
          <a:p>
            <a:r>
              <a:rPr lang="en-GB" sz="2400" dirty="0"/>
              <a:t>Do this for all of the text you want to show up in the table of contents.</a:t>
            </a:r>
          </a:p>
          <a:p>
            <a:pPr lvl="1"/>
            <a:r>
              <a:rPr lang="en-GB" sz="2000" dirty="0"/>
              <a:t> For example: If you are writing a book with chapters you could apply the </a:t>
            </a:r>
            <a:r>
              <a:rPr lang="en-GB" sz="2000" b="1" dirty="0"/>
              <a:t>Heading 1</a:t>
            </a:r>
            <a:r>
              <a:rPr lang="en-GB" sz="2000" dirty="0"/>
              <a:t> style to each of your chapter titles. You might apply the </a:t>
            </a:r>
            <a:r>
              <a:rPr lang="en-GB" sz="2000" b="1" dirty="0"/>
              <a:t>Heading 2</a:t>
            </a:r>
            <a:r>
              <a:rPr lang="en-GB" sz="2000" dirty="0"/>
              <a:t> style to each of your sub titles within those chapters.</a:t>
            </a:r>
            <a:endParaRPr lang="en-US" sz="2000" dirty="0"/>
          </a:p>
          <a:p>
            <a:endParaRPr lang="en-GB" sz="2400" dirty="0"/>
          </a:p>
          <a:p>
            <a:endParaRPr lang="en-GB" sz="2400" dirty="0"/>
          </a:p>
        </p:txBody>
      </p:sp>
      <p:pic>
        <p:nvPicPr>
          <p:cNvPr id="6" name="Picture 5" descr="Heading 1 is highlighted on the Home tab."/>
          <p:cNvPicPr/>
          <p:nvPr/>
        </p:nvPicPr>
        <p:blipFill>
          <a:blip r:embed="rId2">
            <a:extLst>
              <a:ext uri="{28A0092B-C50C-407E-A947-70E740481C1C}">
                <a14:useLocalDpi xmlns:a14="http://schemas.microsoft.com/office/drawing/2010/main" val="0"/>
              </a:ext>
            </a:extLst>
          </a:blip>
          <a:srcRect/>
          <a:stretch>
            <a:fillRect/>
          </a:stretch>
        </p:blipFill>
        <p:spPr bwMode="auto">
          <a:xfrm>
            <a:off x="2674937" y="2708920"/>
            <a:ext cx="5497463" cy="1700303"/>
          </a:xfrm>
          <a:prstGeom prst="rect">
            <a:avLst/>
          </a:prstGeom>
          <a:noFill/>
          <a:ln>
            <a:noFill/>
          </a:ln>
        </p:spPr>
      </p:pic>
    </p:spTree>
    <p:extLst>
      <p:ext uri="{BB962C8B-B14F-4D97-AF65-F5344CB8AC3E}">
        <p14:creationId xmlns:p14="http://schemas.microsoft.com/office/powerpoint/2010/main" val="73457017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9.5.2 Table of contents and hyperlinks</a:t>
            </a:r>
            <a:endParaRPr lang="en-GB" sz="3600" b="1" dirty="0"/>
          </a:p>
        </p:txBody>
      </p:sp>
      <p:sp>
        <p:nvSpPr>
          <p:cNvPr id="5" name="Content Placeholder 4"/>
          <p:cNvSpPr>
            <a:spLocks noGrp="1"/>
          </p:cNvSpPr>
          <p:nvPr>
            <p:ph idx="1"/>
          </p:nvPr>
        </p:nvSpPr>
        <p:spPr>
          <a:xfrm>
            <a:off x="0" y="980728"/>
            <a:ext cx="6876256" cy="5519736"/>
          </a:xfrm>
        </p:spPr>
        <p:txBody>
          <a:bodyPr/>
          <a:lstStyle/>
          <a:p>
            <a:pPr marL="0" indent="0">
              <a:buNone/>
            </a:pPr>
            <a:r>
              <a:rPr lang="en-GB" sz="2400" b="1" dirty="0"/>
              <a:t>Adding the table of contents</a:t>
            </a:r>
            <a:endParaRPr lang="en-GB" sz="2400" dirty="0"/>
          </a:p>
          <a:p>
            <a:pPr lvl="0"/>
            <a:r>
              <a:rPr lang="en-GB" sz="2000" dirty="0"/>
              <a:t>Word uses the headings in your document to build an automatic table of contents that can be </a:t>
            </a:r>
            <a:r>
              <a:rPr lang="en-GB" sz="2000" u="sng" dirty="0">
                <a:hlinkClick r:id="rId2"/>
              </a:rPr>
              <a:t>updated</a:t>
            </a:r>
            <a:r>
              <a:rPr lang="en-GB" sz="2000" dirty="0"/>
              <a:t> when you change the heading text.</a:t>
            </a:r>
          </a:p>
          <a:p>
            <a:pPr lvl="0"/>
            <a:r>
              <a:rPr lang="en-GB" sz="2000" dirty="0"/>
              <a:t>Click where you want to insert the table of contents – usually near the beginning of a document.</a:t>
            </a:r>
          </a:p>
          <a:p>
            <a:pPr lvl="0"/>
            <a:r>
              <a:rPr lang="en-GB" sz="2000" dirty="0"/>
              <a:t>Click </a:t>
            </a:r>
            <a:r>
              <a:rPr lang="en-GB" sz="2000" b="1" dirty="0"/>
              <a:t>References</a:t>
            </a:r>
            <a:r>
              <a:rPr lang="en-GB" sz="2000" dirty="0"/>
              <a:t> &gt; </a:t>
            </a:r>
            <a:r>
              <a:rPr lang="en-GB" sz="2000" b="1" dirty="0"/>
              <a:t>Table of Contents</a:t>
            </a:r>
            <a:r>
              <a:rPr lang="en-GB" sz="2000" dirty="0"/>
              <a:t>, and then choose an </a:t>
            </a:r>
            <a:r>
              <a:rPr lang="en-GB" sz="2000" b="1" dirty="0"/>
              <a:t>Automatic Table of Contents</a:t>
            </a:r>
            <a:r>
              <a:rPr lang="en-GB" sz="2000" dirty="0"/>
              <a:t> style from the list.</a:t>
            </a:r>
          </a:p>
          <a:p>
            <a:r>
              <a:rPr lang="en-GB" sz="2000" b="1" dirty="0"/>
              <a:t>Note:</a:t>
            </a:r>
            <a:r>
              <a:rPr lang="en-GB" sz="2000" dirty="0"/>
              <a:t> If you use a </a:t>
            </a:r>
            <a:r>
              <a:rPr lang="en-GB" sz="2000" b="1" dirty="0"/>
              <a:t>Manual Table of Contents</a:t>
            </a:r>
            <a:r>
              <a:rPr lang="en-GB" sz="2000" dirty="0"/>
              <a:t> style, Word won't use your headings to create a table of contents and won't be able to update it automatically. Instead, Word will use placeholder text to create a dummy table of contents, and you'll need to manually type each entry into it.</a:t>
            </a:r>
          </a:p>
          <a:p>
            <a:r>
              <a:rPr lang="en-GB" sz="2000" dirty="0"/>
              <a:t>In word, </a:t>
            </a:r>
            <a:r>
              <a:rPr lang="en-GB" sz="2000" b="1" u="sng" dirty="0">
                <a:solidFill>
                  <a:srgbClr val="C00000"/>
                </a:solidFill>
              </a:rPr>
              <a:t>hyperlinks</a:t>
            </a:r>
            <a:r>
              <a:rPr lang="en-GB" sz="2000" dirty="0">
                <a:solidFill>
                  <a:srgbClr val="C00000"/>
                </a:solidFill>
              </a:rPr>
              <a:t> </a:t>
            </a:r>
            <a:r>
              <a:rPr lang="en-GB" sz="2000" dirty="0"/>
              <a:t>are also created that link the headings in the table of contents to the headings in your document. To follow the link, just hold the Ctrl key and click on the heading in the table of contents.</a:t>
            </a:r>
          </a:p>
          <a:p>
            <a:endParaRPr lang="en-GB" sz="2000" dirty="0"/>
          </a:p>
        </p:txBody>
      </p:sp>
      <p:pic>
        <p:nvPicPr>
          <p:cNvPr id="7" name="Picture 6" descr="Table of Contents options are shown on the References tab"/>
          <p:cNvPicPr/>
          <p:nvPr/>
        </p:nvPicPr>
        <p:blipFill rotWithShape="1">
          <a:blip r:embed="rId3">
            <a:extLst>
              <a:ext uri="{28A0092B-C50C-407E-A947-70E740481C1C}">
                <a14:useLocalDpi xmlns:a14="http://schemas.microsoft.com/office/drawing/2010/main" val="0"/>
              </a:ext>
            </a:extLst>
          </a:blip>
          <a:srcRect r="37153"/>
          <a:stretch/>
        </p:blipFill>
        <p:spPr bwMode="auto">
          <a:xfrm>
            <a:off x="6876256" y="990599"/>
            <a:ext cx="2287886" cy="5617237"/>
          </a:xfrm>
          <a:prstGeom prst="rect">
            <a:avLst/>
          </a:prstGeom>
          <a:noFill/>
          <a:ln>
            <a:noFill/>
          </a:ln>
        </p:spPr>
      </p:pic>
    </p:spTree>
    <p:extLst>
      <p:ext uri="{BB962C8B-B14F-4D97-AF65-F5344CB8AC3E}">
        <p14:creationId xmlns:p14="http://schemas.microsoft.com/office/powerpoint/2010/main" val="3232321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9.5.2 Table of contents and hyperlinks</a:t>
            </a:r>
            <a:endParaRPr lang="en-GB" sz="3600" b="1" dirty="0"/>
          </a:p>
        </p:txBody>
      </p:sp>
      <p:sp>
        <p:nvSpPr>
          <p:cNvPr id="5" name="Content Placeholder 4"/>
          <p:cNvSpPr>
            <a:spLocks noGrp="1"/>
          </p:cNvSpPr>
          <p:nvPr>
            <p:ph idx="1"/>
          </p:nvPr>
        </p:nvSpPr>
        <p:spPr>
          <a:xfrm>
            <a:off x="0" y="980728"/>
            <a:ext cx="9144000" cy="5519736"/>
          </a:xfrm>
        </p:spPr>
        <p:txBody>
          <a:bodyPr/>
          <a:lstStyle/>
          <a:p>
            <a:pPr marL="0" indent="0">
              <a:buNone/>
            </a:pPr>
            <a:r>
              <a:rPr lang="en-GB" sz="2400" b="1" dirty="0"/>
              <a:t>Hyperlinks</a:t>
            </a:r>
          </a:p>
          <a:p>
            <a:pPr marL="0" indent="0">
              <a:buNone/>
            </a:pPr>
            <a:r>
              <a:rPr lang="en-GB" sz="2000" dirty="0"/>
              <a:t>Microsoft Office Word auto creates a hyperlink for you when you press ENTER or the SPACEBAR after you type the address of an existing Web page, such as </a:t>
            </a:r>
            <a:r>
              <a:rPr lang="en-GB" sz="2000" dirty="0">
                <a:hlinkClick r:id="rId2"/>
              </a:rPr>
              <a:t>www.mukalele.net</a:t>
            </a:r>
            <a:r>
              <a:rPr lang="en-GB" sz="2000" dirty="0"/>
              <a:t>, but you can create a customized hyperlink to a document, file, or Web page:</a:t>
            </a:r>
          </a:p>
          <a:p>
            <a:r>
              <a:rPr lang="en-GB" sz="2000" dirty="0"/>
              <a:t>Select the text or picture that you want to display as the hyperlink.</a:t>
            </a:r>
          </a:p>
          <a:p>
            <a:r>
              <a:rPr lang="en-GB" sz="2000" dirty="0"/>
              <a:t>On the Insert tab, in the Links group, click Hyperlink or press </a:t>
            </a:r>
            <a:r>
              <a:rPr lang="en-GB" sz="2000" dirty="0" err="1"/>
              <a:t>Ctrl+K</a:t>
            </a:r>
            <a:endParaRPr lang="en-GB" sz="2000" dirty="0"/>
          </a:p>
          <a:p>
            <a:r>
              <a:rPr lang="en-GB" sz="2000" dirty="0"/>
              <a:t>You can also right-click the text or picture and then click Hyperlink on the shortcut menu.</a:t>
            </a:r>
          </a:p>
          <a:p>
            <a:r>
              <a:rPr lang="en-GB" sz="2000" dirty="0"/>
              <a:t>Do one of the following: </a:t>
            </a:r>
          </a:p>
          <a:p>
            <a:pPr lvl="1"/>
            <a:r>
              <a:rPr lang="en-GB" sz="1600" dirty="0"/>
              <a:t>To link to an existing file or Web page, click Existing File or Web Page under Link to, and then type the address that you want to link to in the Address box. If you don't know the address for a file, click the arrow in the Look in list, and then navigate to the file that you want.</a:t>
            </a:r>
          </a:p>
          <a:p>
            <a:pPr lvl="1"/>
            <a:r>
              <a:rPr lang="en-GB" sz="1600" dirty="0"/>
              <a:t>Under Link to, click E-mail Address. Either type the e-mail address that you want in the E-mail address box, or select an e-mail address in the Recently used e-mail addresses list. In the Subject box, type the subject of the e-mail message. </a:t>
            </a:r>
          </a:p>
          <a:p>
            <a:r>
              <a:rPr lang="en-US" sz="2000" dirty="0"/>
              <a:t>To remove the hyperlink, right click on it an select </a:t>
            </a:r>
            <a:r>
              <a:rPr lang="en-US" sz="2000" b="1" i="1" dirty="0"/>
              <a:t>Remove hyperlink</a:t>
            </a:r>
            <a:r>
              <a:rPr lang="en-US" sz="2000" dirty="0"/>
              <a:t>.</a:t>
            </a:r>
            <a:endParaRPr lang="en-GB" sz="1600" dirty="0"/>
          </a:p>
        </p:txBody>
      </p:sp>
    </p:spTree>
    <p:extLst>
      <p:ext uri="{BB962C8B-B14F-4D97-AF65-F5344CB8AC3E}">
        <p14:creationId xmlns:p14="http://schemas.microsoft.com/office/powerpoint/2010/main" val="1841997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9.5.3 Referencing using footnotes and end notes</a:t>
            </a:r>
            <a:endParaRPr lang="en-GB" sz="3600" b="1" dirty="0"/>
          </a:p>
        </p:txBody>
      </p:sp>
      <p:sp>
        <p:nvSpPr>
          <p:cNvPr id="5" name="Content Placeholder 4"/>
          <p:cNvSpPr>
            <a:spLocks noGrp="1"/>
          </p:cNvSpPr>
          <p:nvPr>
            <p:ph sz="half" idx="1"/>
          </p:nvPr>
        </p:nvSpPr>
        <p:spPr>
          <a:xfrm>
            <a:off x="0" y="1071546"/>
            <a:ext cx="4636179" cy="5500726"/>
          </a:xfrm>
        </p:spPr>
        <p:txBody>
          <a:bodyPr/>
          <a:lstStyle/>
          <a:p>
            <a:pPr marL="0" indent="0">
              <a:buNone/>
            </a:pPr>
            <a:r>
              <a:rPr lang="en-GB" sz="2400" dirty="0"/>
              <a:t>Footnotes and endnotes are used to explain, comment on, or provide references to something mentioned in a document. Usually, footnotes appear at the bottom of the page and endnotes come at the end of the document or section.</a:t>
            </a:r>
          </a:p>
          <a:p>
            <a:r>
              <a:rPr lang="en-GB" sz="2400" b="1" dirty="0"/>
              <a:t>Add a footnote</a:t>
            </a:r>
            <a:endParaRPr lang="en-GB" sz="2400" dirty="0"/>
          </a:p>
          <a:p>
            <a:r>
              <a:rPr lang="en-GB" sz="2400" dirty="0"/>
              <a:t>Word inserts a reference mark in the text and adds the footnote at the bottom of the page.</a:t>
            </a:r>
          </a:p>
          <a:p>
            <a:pPr lvl="0"/>
            <a:r>
              <a:rPr lang="en-GB" sz="2400" dirty="0"/>
              <a:t>Click where you want to add the footnote.</a:t>
            </a:r>
          </a:p>
          <a:p>
            <a:endParaRPr lang="en-GB" sz="2400" dirty="0"/>
          </a:p>
        </p:txBody>
      </p:sp>
      <p:sp>
        <p:nvSpPr>
          <p:cNvPr id="3" name="Content Placeholder 2"/>
          <p:cNvSpPr>
            <a:spLocks noGrp="1"/>
          </p:cNvSpPr>
          <p:nvPr>
            <p:ph sz="half" idx="2"/>
          </p:nvPr>
        </p:nvSpPr>
        <p:spPr>
          <a:xfrm>
            <a:off x="4636179" y="1071546"/>
            <a:ext cx="4507821" cy="5500726"/>
          </a:xfrm>
        </p:spPr>
        <p:txBody>
          <a:bodyPr/>
          <a:lstStyle/>
          <a:p>
            <a:pPr marL="179388" lvl="0" indent="-179388"/>
            <a:r>
              <a:rPr lang="en-GB" sz="2000" dirty="0"/>
              <a:t>Click </a:t>
            </a:r>
            <a:r>
              <a:rPr lang="en-GB" sz="2000" b="1" dirty="0"/>
              <a:t>References</a:t>
            </a:r>
            <a:r>
              <a:rPr lang="en-GB" sz="2000" dirty="0"/>
              <a:t> &gt; </a:t>
            </a:r>
            <a:r>
              <a:rPr lang="en-GB" sz="2000" b="1" dirty="0"/>
              <a:t>Insert Footnote</a:t>
            </a:r>
            <a:r>
              <a:rPr lang="en-GB" sz="2000" dirty="0"/>
              <a:t>.</a:t>
            </a:r>
          </a:p>
          <a:p>
            <a:pPr marL="179388" lvl="0" indent="-179388"/>
            <a:endParaRPr lang="en-US" sz="2000" dirty="0"/>
          </a:p>
          <a:p>
            <a:pPr marL="179388" lvl="0" indent="-179388"/>
            <a:endParaRPr lang="en-US" sz="2000" dirty="0"/>
          </a:p>
          <a:p>
            <a:pPr marL="179388" lvl="0" indent="-179388"/>
            <a:endParaRPr lang="en-US" sz="2000" dirty="0"/>
          </a:p>
          <a:p>
            <a:pPr marL="179388" lvl="0" indent="-179388"/>
            <a:endParaRPr lang="en-US" sz="2000" dirty="0"/>
          </a:p>
          <a:p>
            <a:pPr marL="179388" lvl="0" indent="-179388"/>
            <a:endParaRPr lang="en-US" sz="2000" dirty="0"/>
          </a:p>
          <a:p>
            <a:pPr lvl="0"/>
            <a:r>
              <a:rPr lang="en-GB" sz="2000" dirty="0"/>
              <a:t>Then type the </a:t>
            </a:r>
            <a:r>
              <a:rPr lang="en-GB" sz="2000" i="1" dirty="0"/>
              <a:t>footnote text</a:t>
            </a:r>
            <a:r>
              <a:rPr lang="en-GB" sz="2000" dirty="0"/>
              <a:t>.</a:t>
            </a:r>
          </a:p>
          <a:p>
            <a:r>
              <a:rPr lang="en-GB" sz="2000" b="1" dirty="0"/>
              <a:t>Tip:</a:t>
            </a:r>
            <a:r>
              <a:rPr lang="en-GB" sz="2000" dirty="0"/>
              <a:t> You also can press </a:t>
            </a:r>
            <a:r>
              <a:rPr lang="en-GB" sz="2000" dirty="0" err="1"/>
              <a:t>Ctrl+Alt+F</a:t>
            </a:r>
            <a:r>
              <a:rPr lang="en-GB" sz="2000" dirty="0"/>
              <a:t> to insert a footnote. To return to your place in the document, double-click the footnote mark.</a:t>
            </a:r>
          </a:p>
          <a:p>
            <a:r>
              <a:rPr lang="en-GB" sz="2000" dirty="0"/>
              <a:t>NB Same procedure applies for adding an endnote, but Word inserts a reference mark in the text and adds the endnote at the end of the document.</a:t>
            </a:r>
          </a:p>
          <a:p>
            <a:pPr marL="179388" lvl="0" indent="-179388"/>
            <a:endParaRPr lang="en-GB" sz="2000" dirty="0"/>
          </a:p>
          <a:p>
            <a:endParaRPr lang="en-GB" dirty="0"/>
          </a:p>
        </p:txBody>
      </p:sp>
      <p:pic>
        <p:nvPicPr>
          <p:cNvPr id="6" name="Picture 5" descr="Insert Footnote command"/>
          <p:cNvPicPr/>
          <p:nvPr/>
        </p:nvPicPr>
        <p:blipFill>
          <a:blip r:embed="rId2">
            <a:extLst>
              <a:ext uri="{28A0092B-C50C-407E-A947-70E740481C1C}">
                <a14:useLocalDpi xmlns:a14="http://schemas.microsoft.com/office/drawing/2010/main" val="0"/>
              </a:ext>
            </a:extLst>
          </a:blip>
          <a:srcRect/>
          <a:stretch>
            <a:fillRect/>
          </a:stretch>
        </p:blipFill>
        <p:spPr bwMode="auto">
          <a:xfrm>
            <a:off x="4795283" y="1484784"/>
            <a:ext cx="4355976" cy="1631147"/>
          </a:xfrm>
          <a:prstGeom prst="rect">
            <a:avLst/>
          </a:prstGeom>
          <a:noFill/>
          <a:ln>
            <a:noFill/>
          </a:ln>
        </p:spPr>
      </p:pic>
    </p:spTree>
    <p:extLst>
      <p:ext uri="{BB962C8B-B14F-4D97-AF65-F5344CB8AC3E}">
        <p14:creationId xmlns:p14="http://schemas.microsoft.com/office/powerpoint/2010/main" val="232965492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9.5.3 Referencing using footnotes and end notes</a:t>
            </a:r>
            <a:endParaRPr lang="en-GB" sz="3600" b="1" dirty="0"/>
          </a:p>
        </p:txBody>
      </p:sp>
      <p:sp>
        <p:nvSpPr>
          <p:cNvPr id="5" name="Content Placeholder 4"/>
          <p:cNvSpPr>
            <a:spLocks noGrp="1"/>
          </p:cNvSpPr>
          <p:nvPr>
            <p:ph idx="1"/>
          </p:nvPr>
        </p:nvSpPr>
        <p:spPr/>
        <p:txBody>
          <a:bodyPr/>
          <a:lstStyle/>
          <a:p>
            <a:pPr marL="0" indent="0">
              <a:buNone/>
            </a:pPr>
            <a:r>
              <a:rPr lang="en-GB" sz="2800" b="1" dirty="0"/>
              <a:t>Delete a footnote or an endnote</a:t>
            </a:r>
            <a:endParaRPr lang="en-GB" sz="2800" dirty="0"/>
          </a:p>
          <a:p>
            <a:r>
              <a:rPr lang="en-GB" sz="2800" dirty="0"/>
              <a:t>You don't delete the footnote itself at the bottom of your page or an endnote at the end of your document. It is the </a:t>
            </a:r>
            <a:r>
              <a:rPr lang="en-GB" sz="2800" i="1" dirty="0"/>
              <a:t>reference number</a:t>
            </a:r>
            <a:r>
              <a:rPr lang="en-GB" sz="2800" dirty="0"/>
              <a:t> or mark* in the body of the which text you delete. And if you delete a reference number for a footnote or endnote, Word renumbers the existing notes. </a:t>
            </a:r>
          </a:p>
          <a:p>
            <a:pPr lvl="0"/>
            <a:r>
              <a:rPr lang="en-US" sz="2800" dirty="0"/>
              <a:t>Alternatively:</a:t>
            </a:r>
            <a:endParaRPr lang="en-GB" sz="2800" dirty="0"/>
          </a:p>
          <a:p>
            <a:pPr lvl="1"/>
            <a:r>
              <a:rPr lang="en-GB" sz="2400" dirty="0"/>
              <a:t>Open your document. </a:t>
            </a:r>
          </a:p>
          <a:p>
            <a:pPr lvl="1"/>
            <a:r>
              <a:rPr lang="en-GB" sz="2400" dirty="0"/>
              <a:t>On the </a:t>
            </a:r>
            <a:r>
              <a:rPr lang="en-GB" sz="2400" b="1" dirty="0"/>
              <a:t>References</a:t>
            </a:r>
            <a:r>
              <a:rPr lang="en-GB" sz="2400" dirty="0"/>
              <a:t> tab, in the </a:t>
            </a:r>
            <a:r>
              <a:rPr lang="en-GB" sz="2400" b="1" dirty="0"/>
              <a:t>Footnotes</a:t>
            </a:r>
            <a:r>
              <a:rPr lang="en-GB" sz="2400" dirty="0"/>
              <a:t> group, choose </a:t>
            </a:r>
            <a:r>
              <a:rPr lang="en-GB" sz="2400" b="1" dirty="0"/>
              <a:t>Next Footnote</a:t>
            </a:r>
            <a:r>
              <a:rPr lang="en-GB" sz="2400" dirty="0"/>
              <a:t> (default setting) or choose the drop-down arrow and choose </a:t>
            </a:r>
            <a:r>
              <a:rPr lang="en-GB" sz="2400" b="1" dirty="0"/>
              <a:t>Next Endnote</a:t>
            </a:r>
            <a:r>
              <a:rPr lang="en-GB" sz="2400" dirty="0"/>
              <a:t>.</a:t>
            </a:r>
          </a:p>
          <a:p>
            <a:pPr lvl="1"/>
            <a:r>
              <a:rPr lang="en-GB" sz="2400" dirty="0"/>
              <a:t>Select the footnote or endnote and then press Delete.</a:t>
            </a:r>
          </a:p>
        </p:txBody>
      </p:sp>
    </p:spTree>
    <p:extLst>
      <p:ext uri="{BB962C8B-B14F-4D97-AF65-F5344CB8AC3E}">
        <p14:creationId xmlns:p14="http://schemas.microsoft.com/office/powerpoint/2010/main" val="163950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9.6 Word processing practice exercises</a:t>
            </a:r>
            <a:endParaRPr lang="en-GB" sz="3600" b="1" dirty="0"/>
          </a:p>
        </p:txBody>
      </p:sp>
      <p:sp>
        <p:nvSpPr>
          <p:cNvPr id="5" name="Content Placeholder 4"/>
          <p:cNvSpPr>
            <a:spLocks noGrp="1"/>
          </p:cNvSpPr>
          <p:nvPr>
            <p:ph idx="1"/>
          </p:nvPr>
        </p:nvSpPr>
        <p:spPr/>
        <p:txBody>
          <a:bodyPr/>
          <a:lstStyle/>
          <a:p>
            <a:pPr marL="0" indent="0">
              <a:buNone/>
            </a:pPr>
            <a:r>
              <a:rPr lang="en-GB" dirty="0"/>
              <a:t>Experience is the best teacher! You need to do lots of practice exercises to discover and gain more skills in word processing.</a:t>
            </a:r>
          </a:p>
          <a:p>
            <a:pPr marL="0" indent="0">
              <a:buNone/>
            </a:pPr>
            <a:endParaRPr lang="en-US" sz="2800" dirty="0"/>
          </a:p>
          <a:p>
            <a:r>
              <a:rPr lang="en-GB" sz="2800" i="1" dirty="0"/>
              <a:t>Some practical exercises are included in the Subsidiary ICT for Uganda book at the end of each practical chapter, but for more on the support files approach, practical questions, lab activities, and over twenty sets of standard full past papers and their support files, get a copy of the book entitled “FOR COMPUTER PRACTICAL APPLICATIONS LAB ACTIVITIES  for Uganda”  - Second Edition 2018 by Mukalele Rogers.</a:t>
            </a:r>
          </a:p>
        </p:txBody>
      </p:sp>
    </p:spTree>
    <p:extLst>
      <p:ext uri="{BB962C8B-B14F-4D97-AF65-F5344CB8AC3E}">
        <p14:creationId xmlns:p14="http://schemas.microsoft.com/office/powerpoint/2010/main" val="41054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Page setup</a:t>
            </a:r>
            <a:endParaRPr lang="en-GB" dirty="0"/>
          </a:p>
        </p:txBody>
      </p:sp>
      <p:sp>
        <p:nvSpPr>
          <p:cNvPr id="3" name="Content Placeholder 2"/>
          <p:cNvSpPr>
            <a:spLocks noGrp="1"/>
          </p:cNvSpPr>
          <p:nvPr>
            <p:ph idx="1"/>
          </p:nvPr>
        </p:nvSpPr>
        <p:spPr>
          <a:xfrm>
            <a:off x="-1" y="908720"/>
            <a:ext cx="5796137" cy="5839706"/>
          </a:xfrm>
        </p:spPr>
        <p:txBody>
          <a:bodyPr/>
          <a:lstStyle/>
          <a:p>
            <a:pPr marL="0" indent="0">
              <a:buNone/>
            </a:pPr>
            <a:r>
              <a:rPr lang="en-GB" sz="2800" dirty="0"/>
              <a:t>Here you can change any aspect of the document setup you choose. This dialog box consists of three tabs: “Margins,” “Paper,” and “Layout.”</a:t>
            </a:r>
          </a:p>
          <a:p>
            <a:pPr marL="0" indent="0">
              <a:buNone/>
            </a:pPr>
            <a:r>
              <a:rPr lang="en-GB" sz="2800" dirty="0"/>
              <a:t>In the “Orientation” section, select either a portrait or landscape page orientation for your document or document section.</a:t>
            </a:r>
          </a:p>
          <a:p>
            <a:pPr marL="0" indent="0">
              <a:buNone/>
            </a:pPr>
            <a:r>
              <a:rPr lang="en-GB" sz="2800" dirty="0"/>
              <a:t>On the “Paper” tab in the “Page Setup” dialog box, select the size of the paper onto which you will be printing this document.</a:t>
            </a:r>
          </a:p>
          <a:p>
            <a:pPr marL="0" indent="0">
              <a:buNone/>
            </a:pPr>
            <a:endParaRPr lang="en-GB" sz="28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796136" y="882554"/>
            <a:ext cx="3347864" cy="5705155"/>
          </a:xfrm>
          <a:prstGeom prst="rect">
            <a:avLst/>
          </a:prstGeom>
        </p:spPr>
      </p:pic>
    </p:spTree>
    <p:extLst>
      <p:ext uri="{BB962C8B-B14F-4D97-AF65-F5344CB8AC3E}">
        <p14:creationId xmlns:p14="http://schemas.microsoft.com/office/powerpoint/2010/main" val="18522074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43174" y="1066800"/>
            <a:ext cx="3729026" cy="1858144"/>
          </a:xfrm>
        </p:spPr>
        <p:txBody>
          <a:bodyPr/>
          <a:lstStyle/>
          <a:p>
            <a:r>
              <a:rPr lang="en-US" sz="4000" b="1" i="1" dirty="0">
                <a:solidFill>
                  <a:schemeClr val="tx1">
                    <a:lumMod val="95000"/>
                    <a:lumOff val="5000"/>
                  </a:schemeClr>
                </a:solidFill>
              </a:rPr>
              <a:t>Subsidiary ICT for Uganda</a:t>
            </a:r>
            <a:endParaRPr lang="en-US" sz="4000" b="1" dirty="0">
              <a:solidFill>
                <a:schemeClr val="tx1">
                  <a:lumMod val="95000"/>
                  <a:lumOff val="5000"/>
                </a:schemeClr>
              </a:solidFill>
            </a:endParaRPr>
          </a:p>
        </p:txBody>
      </p:sp>
      <p:sp>
        <p:nvSpPr>
          <p:cNvPr id="4" name="Subtitle 3"/>
          <p:cNvSpPr>
            <a:spLocks noGrp="1"/>
          </p:cNvSpPr>
          <p:nvPr>
            <p:ph type="subTitle" idx="1"/>
          </p:nvPr>
        </p:nvSpPr>
        <p:spPr/>
        <p:txBody>
          <a:bodyPr/>
          <a:lstStyle/>
          <a:p>
            <a:r>
              <a:rPr lang="en-US" b="1" dirty="0">
                <a:solidFill>
                  <a:schemeClr val="tx1">
                    <a:lumMod val="95000"/>
                    <a:lumOff val="5000"/>
                  </a:schemeClr>
                </a:solidFill>
              </a:rPr>
              <a:t>End of Topic 9:</a:t>
            </a:r>
          </a:p>
          <a:p>
            <a:r>
              <a:rPr lang="en-US" b="1" dirty="0">
                <a:solidFill>
                  <a:schemeClr val="tx1">
                    <a:lumMod val="95000"/>
                    <a:lumOff val="5000"/>
                  </a:schemeClr>
                </a:solidFill>
              </a:rPr>
              <a:t> Computer Word Processing II</a:t>
            </a:r>
          </a:p>
          <a:p>
            <a:r>
              <a:rPr lang="en-US" b="1">
                <a:solidFill>
                  <a:schemeClr val="tx1">
                    <a:lumMod val="95000"/>
                    <a:lumOff val="5000"/>
                  </a:schemeClr>
                </a:solidFill>
              </a:rPr>
              <a:t>Next Topic </a:t>
            </a:r>
            <a:r>
              <a:rPr lang="en-GB" b="1" dirty="0">
                <a:solidFill>
                  <a:schemeClr val="tx1">
                    <a:lumMod val="95000"/>
                    <a:lumOff val="5000"/>
                  </a:schemeClr>
                </a:solidFill>
              </a:rPr>
              <a:t>10: Electronic Presentation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69062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Page setup</a:t>
            </a:r>
            <a:endParaRPr lang="en-GB" dirty="0"/>
          </a:p>
        </p:txBody>
      </p:sp>
      <p:sp>
        <p:nvSpPr>
          <p:cNvPr id="3" name="Content Placeholder 2"/>
          <p:cNvSpPr>
            <a:spLocks noGrp="1"/>
          </p:cNvSpPr>
          <p:nvPr>
            <p:ph idx="1"/>
          </p:nvPr>
        </p:nvSpPr>
        <p:spPr>
          <a:xfrm>
            <a:off x="-1" y="1055550"/>
            <a:ext cx="9144001" cy="5757826"/>
          </a:xfrm>
        </p:spPr>
        <p:txBody>
          <a:bodyPr/>
          <a:lstStyle/>
          <a:p>
            <a:pPr marL="0" indent="0">
              <a:buNone/>
            </a:pPr>
            <a:r>
              <a:rPr lang="en-GB" sz="2000" dirty="0"/>
              <a:t>To split a page or section into two or more columns, click on the columns button under page layout ribbon and choose the desired option from the drop down, or click on </a:t>
            </a:r>
            <a:r>
              <a:rPr lang="en-GB" sz="2000" b="1" i="1" dirty="0"/>
              <a:t>More Columns </a:t>
            </a:r>
            <a:r>
              <a:rPr lang="en-GB" sz="2000" dirty="0"/>
              <a:t>to display the columns dialog where you can set advanced options including column width and spacing, and applying a line between the columns.</a:t>
            </a:r>
          </a:p>
        </p:txBody>
      </p:sp>
      <p:pic>
        <p:nvPicPr>
          <p:cNvPr id="6" name="Picture 5"/>
          <p:cNvPicPr>
            <a:picLocks noChangeAspect="1"/>
          </p:cNvPicPr>
          <p:nvPr/>
        </p:nvPicPr>
        <p:blipFill rotWithShape="1">
          <a:blip r:embed="rId3"/>
          <a:srcRect b="4601"/>
          <a:stretch/>
        </p:blipFill>
        <p:spPr>
          <a:xfrm>
            <a:off x="-23615" y="2348880"/>
            <a:ext cx="3734606" cy="4259088"/>
          </a:xfrm>
          <a:prstGeom prst="rect">
            <a:avLst/>
          </a:prstGeom>
        </p:spPr>
      </p:pic>
      <p:pic>
        <p:nvPicPr>
          <p:cNvPr id="7" name="Picture 6"/>
          <p:cNvPicPr>
            <a:picLocks noChangeAspect="1"/>
          </p:cNvPicPr>
          <p:nvPr/>
        </p:nvPicPr>
        <p:blipFill>
          <a:blip r:embed="rId4"/>
          <a:stretch>
            <a:fillRect/>
          </a:stretch>
        </p:blipFill>
        <p:spPr>
          <a:xfrm>
            <a:off x="4427984" y="2391667"/>
            <a:ext cx="4663058" cy="4133677"/>
          </a:xfrm>
          <a:prstGeom prst="rect">
            <a:avLst/>
          </a:prstGeom>
        </p:spPr>
      </p:pic>
    </p:spTree>
    <p:extLst>
      <p:ext uri="{BB962C8B-B14F-4D97-AF65-F5344CB8AC3E}">
        <p14:creationId xmlns:p14="http://schemas.microsoft.com/office/powerpoint/2010/main" val="160872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9.1.2 </a:t>
            </a:r>
            <a:r>
              <a:rPr lang="en-GB" b="1" dirty="0"/>
              <a:t>DOCUMENT VIEW FEATURES</a:t>
            </a:r>
          </a:p>
        </p:txBody>
      </p:sp>
      <p:sp>
        <p:nvSpPr>
          <p:cNvPr id="3" name="Content Placeholder 2"/>
          <p:cNvSpPr>
            <a:spLocks noGrp="1"/>
          </p:cNvSpPr>
          <p:nvPr>
            <p:ph idx="1"/>
          </p:nvPr>
        </p:nvSpPr>
        <p:spPr>
          <a:xfrm>
            <a:off x="-1" y="908720"/>
            <a:ext cx="9131008" cy="5839706"/>
          </a:xfrm>
        </p:spPr>
        <p:txBody>
          <a:bodyPr/>
          <a:lstStyle/>
          <a:p>
            <a:pPr marL="0" indent="0">
              <a:buNone/>
            </a:pPr>
            <a:r>
              <a:rPr lang="en-GB" sz="2800" dirty="0"/>
              <a:t>Microsoft Word has different ways for you to get a good view of your work, depending on the task at hand. The views are in three categories: Layout, Viewing modes and previews. </a:t>
            </a:r>
          </a:p>
        </p:txBody>
      </p:sp>
      <p:pic>
        <p:nvPicPr>
          <p:cNvPr id="5" name="Picture 4"/>
          <p:cNvPicPr/>
          <p:nvPr/>
        </p:nvPicPr>
        <p:blipFill rotWithShape="1">
          <a:blip r:embed="rId3">
            <a:extLst>
              <a:ext uri="{28A0092B-C50C-407E-A947-70E740481C1C}">
                <a14:useLocalDpi xmlns:a14="http://schemas.microsoft.com/office/drawing/2010/main" val="0"/>
              </a:ext>
            </a:extLst>
          </a:blip>
          <a:srcRect r="31066"/>
          <a:stretch/>
        </p:blipFill>
        <p:spPr bwMode="auto">
          <a:xfrm>
            <a:off x="467544" y="2780928"/>
            <a:ext cx="7920880" cy="3312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546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9.1.2 </a:t>
            </a:r>
            <a:r>
              <a:rPr lang="en-GB" b="1" dirty="0"/>
              <a:t>Document view features</a:t>
            </a:r>
          </a:p>
        </p:txBody>
      </p:sp>
      <p:sp>
        <p:nvSpPr>
          <p:cNvPr id="3" name="Content Placeholder 2"/>
          <p:cNvSpPr>
            <a:spLocks noGrp="1"/>
          </p:cNvSpPr>
          <p:nvPr>
            <p:ph idx="1"/>
          </p:nvPr>
        </p:nvSpPr>
        <p:spPr>
          <a:xfrm>
            <a:off x="-1" y="908720"/>
            <a:ext cx="9131008" cy="5839706"/>
          </a:xfrm>
        </p:spPr>
        <p:txBody>
          <a:bodyPr/>
          <a:lstStyle/>
          <a:p>
            <a:pPr marL="0" indent="0">
              <a:buNone/>
            </a:pPr>
            <a:r>
              <a:rPr lang="en-GB" sz="2400" b="1" dirty="0"/>
              <a:t>(a)Layout views. </a:t>
            </a:r>
            <a:r>
              <a:rPr lang="en-GB" sz="2400" dirty="0"/>
              <a:t>Layout views are used while still working on the document. They include:</a:t>
            </a:r>
          </a:p>
          <a:p>
            <a:pPr marL="0" indent="0">
              <a:buNone/>
            </a:pPr>
            <a:r>
              <a:rPr lang="en-GB" sz="2400" b="1" dirty="0"/>
              <a:t>(</a:t>
            </a:r>
            <a:r>
              <a:rPr lang="en-GB" sz="2400" b="1" dirty="0" err="1"/>
              <a:t>i</a:t>
            </a:r>
            <a:r>
              <a:rPr lang="en-GB" sz="2400" b="1" dirty="0"/>
              <a:t>) Print Layout: </a:t>
            </a:r>
            <a:r>
              <a:rPr lang="en-GB" sz="2400" dirty="0"/>
              <a:t>A view of a document as it will appear when you print it. Items such as headers, footnotes, columns, drawings, and text boxes appear in their actual positions. You can save screen space by hiding white space at the top and bottom of the page.</a:t>
            </a:r>
          </a:p>
          <a:p>
            <a:pPr marL="0" indent="0">
              <a:buNone/>
            </a:pPr>
            <a:r>
              <a:rPr lang="en-GB" sz="2400" b="1" dirty="0"/>
              <a:t>(ii) Web Layout: </a:t>
            </a:r>
            <a:r>
              <a:rPr lang="en-GB" sz="2400" dirty="0"/>
              <a:t>A view of a document as it will appear in a Web browser. For example, the document appears as one long page (without page breaks) and text and tables wrap to fit in the window.) </a:t>
            </a:r>
          </a:p>
          <a:p>
            <a:pPr marL="0" indent="0">
              <a:buNone/>
            </a:pPr>
            <a:r>
              <a:rPr lang="en-GB" sz="2400" b="1" dirty="0"/>
              <a:t>(iii) Draft / Normal view: </a:t>
            </a:r>
            <a:r>
              <a:rPr lang="en-GB" sz="2400" dirty="0"/>
              <a:t>A view that simplifies the layout of the page so that you can type and edit quickly. NB: In normal view, page boundaries, headers and footers, backgrounds, drawing objects, and pictures that do not have the </a:t>
            </a:r>
            <a:r>
              <a:rPr lang="en-GB" sz="2400" i="1" dirty="0"/>
              <a:t>‘In line with text wrapping style’</a:t>
            </a:r>
            <a:r>
              <a:rPr lang="en-GB" sz="2400" dirty="0"/>
              <a:t> do not appear. </a:t>
            </a:r>
          </a:p>
          <a:p>
            <a:pPr marL="0" indent="0">
              <a:buNone/>
            </a:pPr>
            <a:r>
              <a:rPr lang="en-GB" sz="2400" b="1" dirty="0"/>
              <a:t>(iv)Outline: </a:t>
            </a:r>
            <a:r>
              <a:rPr lang="en-GB" sz="2400" dirty="0"/>
              <a:t>A view that shows the headings of a document indented to represent their level in the document's structure. </a:t>
            </a:r>
          </a:p>
          <a:p>
            <a:pPr marL="0" indent="0">
              <a:buNone/>
            </a:pPr>
            <a:endParaRPr lang="en-GB" sz="2400" dirty="0"/>
          </a:p>
        </p:txBody>
      </p:sp>
    </p:spTree>
    <p:extLst>
      <p:ext uri="{BB962C8B-B14F-4D97-AF65-F5344CB8AC3E}">
        <p14:creationId xmlns:p14="http://schemas.microsoft.com/office/powerpoint/2010/main" val="2148170026"/>
      </p:ext>
    </p:extLst>
  </p:cSld>
  <p:clrMapOvr>
    <a:masterClrMapping/>
  </p:clrMapOvr>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TotalTime>
  <Words>7441</Words>
  <Application>Microsoft Office PowerPoint</Application>
  <PresentationFormat>On-screen Show (4:3)</PresentationFormat>
  <Paragraphs>460</Paragraphs>
  <Slides>60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 Antiqua</vt:lpstr>
      <vt:lpstr>Calibri</vt:lpstr>
      <vt:lpstr>Cambria</vt:lpstr>
      <vt:lpstr>Mangal</vt:lpstr>
      <vt:lpstr>Tw Cen MT Condensed</vt:lpstr>
      <vt:lpstr>SubICTForUganda</vt:lpstr>
      <vt:lpstr>Subsidiary ICT for Uganda</vt:lpstr>
      <vt:lpstr>Background</vt:lpstr>
      <vt:lpstr>Presentation Outline</vt:lpstr>
      <vt:lpstr>Sub Topic 9.1: Page Layout</vt:lpstr>
      <vt:lpstr>9.1.1 PAGE SETUP</vt:lpstr>
      <vt:lpstr>9.1.1 Page setup</vt:lpstr>
      <vt:lpstr>9.1.1 Page setup</vt:lpstr>
      <vt:lpstr>9.1.2 DOCUMENT VIEW FEATURES</vt:lpstr>
      <vt:lpstr>9.1.2 Document view features</vt:lpstr>
      <vt:lpstr>9.1.2 Document view features</vt:lpstr>
      <vt:lpstr>9.1.2 Document view features</vt:lpstr>
      <vt:lpstr>9.1.3 PAGE NUMBERS, PAGE AND SECTION BREAKS, THEMES AND EFFECTS</vt:lpstr>
      <vt:lpstr>9.1.3 Page numbers, page and section breaks, themes and effects</vt:lpstr>
      <vt:lpstr>9.1.3 Page numbers, page and section breaks, themes and effects</vt:lpstr>
      <vt:lpstr>9.1.3 Page numbers, page and section breaks, themes and effects</vt:lpstr>
      <vt:lpstr>Sub Topic 9.2: Data Tabulation</vt:lpstr>
      <vt:lpstr>9.2.1 Inserting and drawing a table in a document</vt:lpstr>
      <vt:lpstr>9.2.2 Navigating table cells, entering and manipulating text</vt:lpstr>
      <vt:lpstr>9.2.2 Navigating table cells, entering and manipulating text</vt:lpstr>
      <vt:lpstr>9.2.3 Inserting rows and columns</vt:lpstr>
      <vt:lpstr>9.2.3 Inserting rows and columns</vt:lpstr>
      <vt:lpstr>9.2.3 Inserting rows and columns</vt:lpstr>
      <vt:lpstr>9.2.4 Formatting table cells by cell merging, resizing and splitting</vt:lpstr>
      <vt:lpstr>9.2.4 Formatting table cells by cell merging, resizing and splitting</vt:lpstr>
      <vt:lpstr>9.2.4 Formatting table cells by cell merging, resizing and splitting</vt:lpstr>
      <vt:lpstr>9.2.4 Formatting table cells by cell merging, resizing and splitting</vt:lpstr>
      <vt:lpstr>9.2.4 Formatting table cells by cell merging, resizing and splitting</vt:lpstr>
      <vt:lpstr>9.2.4 Formatting table cells by cell merging, resizing and splitting</vt:lpstr>
      <vt:lpstr>9.2.4 Formatting table cells by cell merging, resizing and splitting</vt:lpstr>
      <vt:lpstr>9.2.4 Formatting table cells by cell merging, resizing and splitting</vt:lpstr>
      <vt:lpstr>9.2.5 Doing basic data calculations in a table</vt:lpstr>
      <vt:lpstr>9.2.5 Doing basic data calculations in a table</vt:lpstr>
      <vt:lpstr>Sub Topic 9.3: Use of other Software Objects</vt:lpstr>
      <vt:lpstr>9.3.1 Text boxes </vt:lpstr>
      <vt:lpstr>9.3.2 Using the character map</vt:lpstr>
      <vt:lpstr>9.3.3 Using basic lines, shapes, arrows and flow charts</vt:lpstr>
      <vt:lpstr>9.3.3 Using basic lines, shapes, arrows and flow charts</vt:lpstr>
      <vt:lpstr>9.3.4 Grouping and ungrouping objects</vt:lpstr>
      <vt:lpstr>Sub Topic 9.4: Document Accuracy</vt:lpstr>
      <vt:lpstr>9.4.1 Spell checker</vt:lpstr>
      <vt:lpstr>9.4.2 Inserting comments</vt:lpstr>
      <vt:lpstr>9.4.3 Track changes</vt:lpstr>
      <vt:lpstr>9.4.3 Track changes</vt:lpstr>
      <vt:lpstr>9.4.3 Track changes</vt:lpstr>
      <vt:lpstr>9.4.4 Thesaurus, and synonyms</vt:lpstr>
      <vt:lpstr>9.4.4 Thesaurus, and synonyms</vt:lpstr>
      <vt:lpstr>Sub Topic 5: Mail Merge, Document Referencing and Printing </vt:lpstr>
      <vt:lpstr>9.5.1 Mail merge</vt:lpstr>
      <vt:lpstr>9.5.1 Mail merge</vt:lpstr>
      <vt:lpstr>9.5.1 Mail merge</vt:lpstr>
      <vt:lpstr>9.5.1 Mail merge</vt:lpstr>
      <vt:lpstr>9.5.1 Mail merge</vt:lpstr>
      <vt:lpstr>9.5.1 Mail merge</vt:lpstr>
      <vt:lpstr>9.5.2 Table of contents and hyperlinks</vt:lpstr>
      <vt:lpstr>9.5.2 Table of contents and hyperlinks</vt:lpstr>
      <vt:lpstr>9.5.2 Table of contents and hyperlinks</vt:lpstr>
      <vt:lpstr>9.5.3 Referencing using footnotes and end notes</vt:lpstr>
      <vt:lpstr>9.5.3 Referencing using footnotes and end notes</vt:lpstr>
      <vt:lpstr>9.6 Word processing practice exercises</vt:lpstr>
      <vt:lpstr>Subsidiary ICT for Uganda</vt:lpstr>
    </vt:vector>
  </TitlesOfParts>
  <Company>Sharebility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Computer Word Processing II - Subsidiary ICT for Uganda by Mukalele Rogers</dc:title>
  <dc:subject>UACE Subsidiary ICT 850</dc:subject>
  <dc:creator>Rogers Mukalele</dc:creator>
  <cp:keywords>UACE, UNEB,ICT,SHAREBILITY UGANDA</cp:keywords>
  <cp:lastModifiedBy>Kakuru Benard</cp:lastModifiedBy>
  <cp:revision>158</cp:revision>
  <dcterms:created xsi:type="dcterms:W3CDTF">2012-08-28T13:36:21Z</dcterms:created>
  <dcterms:modified xsi:type="dcterms:W3CDTF">2024-03-26T17:27:15Z</dcterms:modified>
</cp:coreProperties>
</file>