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8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5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0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4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4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3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3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54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3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8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7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Exploration based on the environment 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3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3944" y="682580"/>
            <a:ext cx="10844011" cy="5674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Containers and Collectors: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Beakers, Flasks, and Test Tubes: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Used to collect and measure liquids.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Buckets and Containers: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Collect samples of soil, water, or other materials.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Sieves: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Separate particles of different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sizes.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Testing Kits: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Measure parameters like pH, dissolved oxygen, and water hardness.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Soil Testing Kits: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Assess soil composition, pH, and nutrient levels.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Probes: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Probes: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 real-time temperature data.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 Probes: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Measure the acidity or alkalinity of a substance.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 Sensors: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Measure the intensity of light.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/>
              <a:t>Cameras and Video Recorders:</a:t>
            </a:r>
            <a:endParaRPr lang="en-US" sz="1600" dirty="0"/>
          </a:p>
          <a:p>
            <a:pPr lvl="1"/>
            <a:r>
              <a:rPr lang="en-US" b="1" dirty="0"/>
              <a:t>Digital Cameras:</a:t>
            </a:r>
            <a:r>
              <a:rPr lang="en-US" dirty="0"/>
              <a:t> Capture visual documentation of observations.</a:t>
            </a:r>
            <a:endParaRPr lang="en-US" sz="1600" dirty="0"/>
          </a:p>
          <a:p>
            <a:pPr lvl="1"/>
            <a:r>
              <a:rPr lang="en-US" b="1" dirty="0"/>
              <a:t>Video Recorders:</a:t>
            </a:r>
            <a:r>
              <a:rPr lang="en-US" dirty="0"/>
              <a:t> Record dynamic processes or experiments.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8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1217" y="798490"/>
            <a:ext cx="10805375" cy="503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Magnets and Compasses: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Magnets: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Explore magnetic properties.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Compasses: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Determine direction and explore Earth's magnetic field.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Stopwatches and Timers: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Stopwatches: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Measure the duration of events.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Timers: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the timing of experiments or observations.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Surveying Equipment: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Clinometers: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Measure slope angles.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Surveying Compasses: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Determine direction and angle.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3944" y="695460"/>
            <a:ext cx="10921284" cy="380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Safety Equipment: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Safety Goggles: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Ensure eye protection during experiments.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Gloves: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Protect hands when handling materials.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Notebooks and Writing Tools: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Notebooks or Science Journals: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Allow students to record observations, data, and reflections.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Pencils, Pens, and Markers: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Essential for recording information.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5457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sz="3200" dirty="0" smtClean="0"/>
              <a:t>mportance of </a:t>
            </a:r>
            <a:r>
              <a:rPr lang="en-US" dirty="0" smtClean="0"/>
              <a:t>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1" y="2704562"/>
            <a:ext cx="9601196" cy="3474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Fostering Curiosity: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Promoting Learning and Discovery: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Critical Thinking and Problem Solving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Confidence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Expanding Horizons: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Inspiring Innovation: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Growth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associated with 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Risk and Uncertainty</a:t>
            </a:r>
            <a:endParaRPr lang="en-US" dirty="0"/>
          </a:p>
          <a:p>
            <a:r>
              <a:rPr lang="en-US" b="1" dirty="0"/>
              <a:t>Resource Limitations</a:t>
            </a:r>
            <a:endParaRPr lang="en-US" dirty="0"/>
          </a:p>
          <a:p>
            <a:r>
              <a:rPr lang="en-US" b="1" dirty="0"/>
              <a:t>Safety Concerns:</a:t>
            </a:r>
            <a:r>
              <a:rPr lang="en-US" dirty="0"/>
              <a:t> </a:t>
            </a:r>
          </a:p>
          <a:p>
            <a:r>
              <a:rPr lang="en-US" b="1" dirty="0"/>
              <a:t>Ethical Considerations</a:t>
            </a:r>
            <a:endParaRPr lang="en-US" dirty="0"/>
          </a:p>
          <a:p>
            <a:r>
              <a:rPr lang="en-US" b="1" dirty="0"/>
              <a:t>Financial Constraints</a:t>
            </a:r>
            <a:endParaRPr lang="en-US" dirty="0"/>
          </a:p>
          <a:p>
            <a:r>
              <a:rPr lang="en-US" b="1" dirty="0"/>
              <a:t>Communication and </a:t>
            </a:r>
            <a:r>
              <a:rPr lang="en-US" b="1" dirty="0" smtClean="0"/>
              <a:t>Documentation</a:t>
            </a:r>
          </a:p>
          <a:p>
            <a:r>
              <a:rPr lang="en-US" b="1" dirty="0" smtClean="0"/>
              <a:t>Time consuming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Precautions to be taken when dealing with 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Risk Assessment</a:t>
            </a:r>
            <a:endParaRPr lang="en-US" dirty="0"/>
          </a:p>
          <a:p>
            <a:pPr lvl="0"/>
            <a:r>
              <a:rPr lang="en-US" b="1" dirty="0"/>
              <a:t>Safety Guidelines:</a:t>
            </a:r>
            <a:endParaRPr lang="en-US" dirty="0"/>
          </a:p>
          <a:p>
            <a:pPr lvl="0"/>
            <a:r>
              <a:rPr lang="en-US" b="1" dirty="0"/>
              <a:t>Supervision:</a:t>
            </a:r>
            <a:endParaRPr lang="en-US" dirty="0"/>
          </a:p>
          <a:p>
            <a:pPr lvl="0"/>
            <a:r>
              <a:rPr lang="en-US" b="1" dirty="0"/>
              <a:t>Emergency Procedures:</a:t>
            </a:r>
            <a:endParaRPr lang="en-US" dirty="0"/>
          </a:p>
          <a:p>
            <a:r>
              <a:rPr lang="en-US" b="1" dirty="0"/>
              <a:t>First Aid</a:t>
            </a:r>
            <a:endParaRPr lang="en-US" dirty="0"/>
          </a:p>
          <a:p>
            <a:r>
              <a:rPr lang="en-US" b="1" dirty="0"/>
              <a:t>Protective Gear</a:t>
            </a:r>
            <a:endParaRPr lang="en-US" dirty="0"/>
          </a:p>
          <a:p>
            <a:r>
              <a:rPr lang="en-US" b="1" dirty="0"/>
              <a:t>Chemical Safety</a:t>
            </a:r>
            <a:endParaRPr lang="en-US" dirty="0"/>
          </a:p>
          <a:p>
            <a:r>
              <a:rPr lang="en-US" b="1" dirty="0"/>
              <a:t>Equipment Checks</a:t>
            </a:r>
            <a:endParaRPr lang="en-US" dirty="0"/>
          </a:p>
          <a:p>
            <a:r>
              <a:rPr lang="en-US" b="1" dirty="0"/>
              <a:t>Workspace Organization</a:t>
            </a:r>
            <a:endParaRPr lang="en-US" dirty="0"/>
          </a:p>
          <a:p>
            <a:r>
              <a:rPr lang="en-US" b="1" dirty="0"/>
              <a:t>Electrical Safety</a:t>
            </a:r>
            <a:endParaRPr lang="en-US" dirty="0"/>
          </a:p>
          <a:p>
            <a:pPr lvl="0"/>
            <a:r>
              <a:rPr lang="en-US" b="1" dirty="0"/>
              <a:t>Fire Safety: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</a:t>
            </a:r>
            <a:r>
              <a:rPr lang="en-US" dirty="0" smtClean="0"/>
              <a:t>xploration </a:t>
            </a:r>
            <a:r>
              <a:rPr lang="en-US" dirty="0"/>
              <a:t>refers to the process of actively and experientially engaging </a:t>
            </a:r>
            <a:r>
              <a:rPr lang="en-US" dirty="0" smtClean="0"/>
              <a:t>learners </a:t>
            </a:r>
            <a:r>
              <a:rPr lang="en-US" dirty="0"/>
              <a:t>in discovering, investigating, and understanding scientific concepts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Exploration is a hands-on, inquiry-based approach that encourages </a:t>
            </a:r>
            <a:r>
              <a:rPr lang="en-US" dirty="0" smtClean="0"/>
              <a:t>learners </a:t>
            </a:r>
            <a:r>
              <a:rPr lang="en-US" dirty="0"/>
              <a:t>to explore the natural world, make observations, ask questions, and draw conclusions through direct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8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11369"/>
            <a:ext cx="9601196" cy="978794"/>
          </a:xfrm>
        </p:spPr>
        <p:txBody>
          <a:bodyPr>
            <a:normAutofit fontScale="90000"/>
          </a:bodyPr>
          <a:lstStyle/>
          <a:p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aspects of exploration in the teaching and learning of primary school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2266682"/>
            <a:ext cx="10265532" cy="360918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Hands-On Activities:</a:t>
            </a:r>
            <a:r>
              <a:rPr lang="en-US" dirty="0"/>
              <a:t> </a:t>
            </a:r>
          </a:p>
          <a:p>
            <a:r>
              <a:rPr lang="en-US" b="1" dirty="0"/>
              <a:t>Inquiry-Based Learning</a:t>
            </a:r>
            <a:endParaRPr lang="en-US" dirty="0"/>
          </a:p>
          <a:p>
            <a:r>
              <a:rPr lang="en-US" b="1" dirty="0"/>
              <a:t>Curiosity and Wonder:</a:t>
            </a:r>
            <a:r>
              <a:rPr lang="en-US" dirty="0"/>
              <a:t> </a:t>
            </a:r>
          </a:p>
          <a:p>
            <a:r>
              <a:rPr lang="en-US" b="1" dirty="0"/>
              <a:t>Real-World Connections</a:t>
            </a:r>
            <a:endParaRPr lang="en-US" dirty="0"/>
          </a:p>
          <a:p>
            <a:r>
              <a:rPr lang="en-US" b="1" dirty="0"/>
              <a:t>Observation </a:t>
            </a:r>
            <a:r>
              <a:rPr lang="en-US" b="1" dirty="0" smtClean="0"/>
              <a:t>Skills</a:t>
            </a:r>
          </a:p>
          <a:p>
            <a:r>
              <a:rPr lang="en-US" b="1" dirty="0"/>
              <a:t>Use of Tools and Instruments</a:t>
            </a:r>
            <a:endParaRPr lang="en-US" dirty="0"/>
          </a:p>
          <a:p>
            <a:r>
              <a:rPr lang="en-US" b="1" dirty="0"/>
              <a:t>Collaborative Learning</a:t>
            </a:r>
            <a:endParaRPr lang="en-US" dirty="0"/>
          </a:p>
          <a:p>
            <a:r>
              <a:rPr lang="en-US" b="1" dirty="0"/>
              <a:t>Experiential Learning:</a:t>
            </a:r>
            <a:r>
              <a:rPr lang="en-US" dirty="0"/>
              <a:t> </a:t>
            </a:r>
          </a:p>
          <a:p>
            <a:r>
              <a:rPr lang="en-US" b="1" dirty="0"/>
              <a:t>Process-Oriented Learning:</a:t>
            </a:r>
            <a:r>
              <a:rPr lang="en-US" dirty="0"/>
              <a:t> </a:t>
            </a:r>
          </a:p>
          <a:p>
            <a:r>
              <a:rPr lang="en-US" b="1" dirty="0"/>
              <a:t>Open-Ended Challenges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9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stages/ phases </a:t>
            </a:r>
            <a:r>
              <a:rPr lang="en-US" dirty="0"/>
              <a:t>of an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2556932"/>
            <a:ext cx="10407200" cy="3318936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Pre-Visit:</a:t>
            </a:r>
            <a:endParaRPr lang="en-US" dirty="0"/>
          </a:p>
          <a:p>
            <a:r>
              <a:rPr lang="en-US" b="1" dirty="0"/>
              <a:t>Objectives:</a:t>
            </a:r>
            <a:endParaRPr lang="en-US" dirty="0"/>
          </a:p>
          <a:p>
            <a:pPr lvl="0"/>
            <a:r>
              <a:rPr lang="en-US" dirty="0"/>
              <a:t>Define clear learning objectives and goals for the visit. What specific knowledge or skills should students gain?</a:t>
            </a:r>
          </a:p>
          <a:p>
            <a:pPr lvl="0"/>
            <a:r>
              <a:rPr lang="en-US" dirty="0"/>
              <a:t>Establish connections between the upcoming experience and the curriculum.</a:t>
            </a:r>
          </a:p>
          <a:p>
            <a:pPr lvl="0"/>
            <a:r>
              <a:rPr lang="en-US" dirty="0"/>
              <a:t>Prepare students for the upcoming visit by providing background information.</a:t>
            </a:r>
          </a:p>
          <a:p>
            <a:r>
              <a:rPr lang="en-US" b="1" dirty="0"/>
              <a:t>Activities:</a:t>
            </a:r>
            <a:endParaRPr lang="en-US" dirty="0"/>
          </a:p>
          <a:p>
            <a:pPr lvl="0"/>
            <a:r>
              <a:rPr lang="en-US" dirty="0"/>
              <a:t>Conduct a pre-visit orientation where the teacher discusses the purpose of the visit, what students can expect, and any safety guidelines.</a:t>
            </a:r>
          </a:p>
          <a:p>
            <a:pPr lvl="0"/>
            <a:r>
              <a:rPr lang="en-US" dirty="0"/>
              <a:t>Introduce relevant concepts or topics that students will encounter during the visit. This could involve a brief lesson or discussion.</a:t>
            </a:r>
          </a:p>
          <a:p>
            <a:pPr lvl="0"/>
            <a:r>
              <a:rPr lang="en-US" dirty="0"/>
              <a:t>Encourage students to brainstorm questions they might have during the visit.</a:t>
            </a:r>
          </a:p>
          <a:p>
            <a:r>
              <a:rPr lang="en-US" b="1" dirty="0"/>
              <a:t>Logistics:</a:t>
            </a:r>
            <a:endParaRPr lang="en-US" dirty="0"/>
          </a:p>
          <a:p>
            <a:pPr lvl="0"/>
            <a:r>
              <a:rPr lang="en-US" dirty="0"/>
              <a:t>Coordinate transportation, permissions, and any necessary logistics well in advance.</a:t>
            </a:r>
          </a:p>
          <a:p>
            <a:pPr lvl="0"/>
            <a:r>
              <a:rPr lang="en-US" dirty="0"/>
              <a:t>Provide students with any required materials, such as notebooks, cameras, or specific clothing.</a:t>
            </a:r>
          </a:p>
          <a:p>
            <a:pPr lvl="0"/>
            <a:r>
              <a:rPr lang="en-US" dirty="0"/>
              <a:t>Communicate with parents about the visit, including any necessary forms or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17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Ways in which exploration can be done in teaching and learning science: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2556931"/>
            <a:ext cx="10304169" cy="362492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Hands-On Experiments:</a:t>
            </a:r>
            <a:endParaRPr lang="en-US" dirty="0"/>
          </a:p>
          <a:p>
            <a:pPr lvl="0"/>
            <a:r>
              <a:rPr lang="en-US" b="1" dirty="0"/>
              <a:t>Inquiry-Based Projects:</a:t>
            </a:r>
            <a:endParaRPr lang="en-US" dirty="0"/>
          </a:p>
          <a:p>
            <a:r>
              <a:rPr lang="en-US" b="1" dirty="0"/>
              <a:t>Field Trips</a:t>
            </a:r>
            <a:endParaRPr lang="en-US" dirty="0"/>
          </a:p>
          <a:p>
            <a:r>
              <a:rPr lang="en-US" b="1" dirty="0"/>
              <a:t>Observation and Documentation</a:t>
            </a:r>
            <a:endParaRPr lang="en-US" dirty="0"/>
          </a:p>
          <a:p>
            <a:pPr lvl="0"/>
            <a:r>
              <a:rPr lang="en-US" b="1" dirty="0"/>
              <a:t>Problem-Solving Scenarios:</a:t>
            </a:r>
            <a:endParaRPr lang="en-US" dirty="0"/>
          </a:p>
          <a:p>
            <a:r>
              <a:rPr lang="en-US" b="1" dirty="0"/>
              <a:t>Interactive Demonstrations</a:t>
            </a:r>
            <a:endParaRPr lang="en-US" dirty="0"/>
          </a:p>
          <a:p>
            <a:r>
              <a:rPr lang="en-US" b="1" dirty="0"/>
              <a:t>Modeling and Simulations</a:t>
            </a:r>
            <a:endParaRPr lang="en-US" dirty="0"/>
          </a:p>
          <a:p>
            <a:r>
              <a:rPr lang="en-US" b="1" dirty="0"/>
              <a:t>Collaborative Learning Groups</a:t>
            </a:r>
            <a:endParaRPr lang="en-US" dirty="0"/>
          </a:p>
          <a:p>
            <a:pPr lvl="0"/>
            <a:r>
              <a:rPr lang="en-US" b="1" dirty="0"/>
              <a:t>Use of Educational Kits:</a:t>
            </a:r>
            <a:endParaRPr lang="en-US" dirty="0"/>
          </a:p>
          <a:p>
            <a:r>
              <a:rPr lang="en-US" sz="3400" dirty="0" smtClean="0"/>
              <a:t>Inviting guest speakers or resource persons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243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2428" y="463640"/>
            <a:ext cx="11204620" cy="580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Pre-Visit: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clear learning objectives and goals for the visit. What specific knowledge or skills should students gain?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Establish connections between the upcoming experience and the curriculum.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students for the upcoming visit by providing background information.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a pre-visit orientation where the teacher discusses the purpose of the visit, what students can expect, and any safety guidelines.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 relevant concepts or topics that students will encounter during the visit. This could involve a brief lesson or discussion.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Encourage students to brainstorm questions they might have during the visit.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 transportation, permissions, and any necessary logistics well in advance.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students with any required materials, such as notebooks, cameras, or specific clothing.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Communicate with parents about the visit, including any necessary forms or information.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2" y="643944"/>
            <a:ext cx="10972800" cy="550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the Visit: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Guidance: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 students to the location, pointing out key features and explaining any safety guidelines.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 students' engagement with exhibits, experiments, or activities. Encourage hands-on exploration and inquiry.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questions and guide students in making observations. Foster a sense of curiosity and wonder.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Hands-On Activities: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that students actively participate in hands-on activities or experiments.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opportunities for students to collaborate with each other and discuss their observations.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the experience through photos, sketches, or notes.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Pause at various points to allow students to reflect on what they are learning.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Encourage discussions among students, promoting the sharing of observations and insights.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 activities that prompt students to relate what they are experiencing to their prior knowledge.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034" y="656827"/>
            <a:ext cx="11062952" cy="550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the Visit: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Debriefing: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what they learned, observed, and any questions that arose.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 the visit to classroom learning and curriculum goals.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any misconceptions and reinforce key concepts.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Follow-Up Activities: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follow-up activities or projects that build on the visit.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the experience into subsequent lessons, connecting it to the broader curriculum.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Assessment: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 students' understanding through informal discussions, reflections, or more formal assessments if applicable.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feedback on students' engagement, participation, and the depth of their understanding.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Documentation: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the experience through photos, videos, or written reflections. This documentation can be shared with parents, used in class discussions, or incorporated into future lessons.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823" y="751344"/>
            <a:ext cx="108955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Measuring Tools:</a:t>
            </a:r>
            <a:endParaRPr lang="en-US" sz="2400" dirty="0"/>
          </a:p>
          <a:p>
            <a:pPr lvl="1"/>
            <a:r>
              <a:rPr lang="en-US" sz="2400" b="1" dirty="0"/>
              <a:t>Rulers and Tape Measures:</a:t>
            </a:r>
            <a:r>
              <a:rPr lang="en-US" sz="2400" dirty="0"/>
              <a:t> Used to measure length and height.</a:t>
            </a:r>
          </a:p>
          <a:p>
            <a:pPr lvl="1"/>
            <a:r>
              <a:rPr lang="en-US" sz="2400" b="1" dirty="0"/>
              <a:t>Meter Sticks:</a:t>
            </a:r>
            <a:r>
              <a:rPr lang="en-US" sz="2400" dirty="0"/>
              <a:t> Provide a longer measuring tool for larger objects.</a:t>
            </a:r>
          </a:p>
          <a:p>
            <a:pPr lvl="1"/>
            <a:r>
              <a:rPr lang="en-US" sz="2400" b="1" dirty="0"/>
              <a:t>Calipers:</a:t>
            </a:r>
            <a:r>
              <a:rPr lang="en-US" sz="2400" dirty="0"/>
              <a:t> Measure the internal or external dimensions of objects.</a:t>
            </a:r>
          </a:p>
          <a:p>
            <a:pPr lvl="0"/>
            <a:r>
              <a:rPr lang="en-US" sz="2400" b="1" dirty="0"/>
              <a:t>Observation Tools:</a:t>
            </a:r>
            <a:endParaRPr lang="en-US" sz="2400" dirty="0"/>
          </a:p>
          <a:p>
            <a:pPr lvl="1"/>
            <a:r>
              <a:rPr lang="en-US" sz="2400" b="1" dirty="0"/>
              <a:t>Magnifying Glasses:</a:t>
            </a:r>
            <a:r>
              <a:rPr lang="en-US" sz="2400" dirty="0"/>
              <a:t> Enhance close-up observation of small details.</a:t>
            </a:r>
          </a:p>
          <a:p>
            <a:pPr lvl="1"/>
            <a:r>
              <a:rPr lang="en-US" sz="2400" b="1" dirty="0"/>
              <a:t>Binoculars:</a:t>
            </a:r>
            <a:r>
              <a:rPr lang="en-US" sz="2400" dirty="0"/>
              <a:t> Useful for observing objects at a distance during outdoor explorations.</a:t>
            </a:r>
          </a:p>
          <a:p>
            <a:pPr lvl="1"/>
            <a:r>
              <a:rPr lang="en-US" sz="2400" b="1" dirty="0"/>
              <a:t>Microscopes:</a:t>
            </a:r>
            <a:r>
              <a:rPr lang="en-US" sz="2400" dirty="0"/>
              <a:t> Allow for detailed examination of small specimens.</a:t>
            </a:r>
          </a:p>
          <a:p>
            <a:pPr lvl="0"/>
            <a:r>
              <a:rPr lang="en-US" sz="2400" b="1" dirty="0"/>
              <a:t>Weather Instruments:</a:t>
            </a:r>
            <a:endParaRPr lang="en-US" sz="2400" dirty="0"/>
          </a:p>
          <a:p>
            <a:pPr lvl="1"/>
            <a:r>
              <a:rPr lang="en-US" sz="2400" b="1" dirty="0"/>
              <a:t>Thermometers:</a:t>
            </a:r>
            <a:r>
              <a:rPr lang="en-US" sz="2400" dirty="0"/>
              <a:t> Measure temperature.</a:t>
            </a:r>
          </a:p>
          <a:p>
            <a:pPr lvl="1"/>
            <a:r>
              <a:rPr lang="en-US" sz="2400" b="1" dirty="0"/>
              <a:t>Barometers:</a:t>
            </a:r>
            <a:r>
              <a:rPr lang="en-US" sz="2400" dirty="0"/>
              <a:t> Measure atmospheric pressure.</a:t>
            </a:r>
          </a:p>
          <a:p>
            <a:pPr lvl="1"/>
            <a:r>
              <a:rPr lang="en-US" sz="2400" b="1" dirty="0"/>
              <a:t>Anemometers:</a:t>
            </a:r>
            <a:r>
              <a:rPr lang="en-US" sz="2400" dirty="0"/>
              <a:t> Measure wind speed.</a:t>
            </a:r>
          </a:p>
          <a:p>
            <a:r>
              <a:rPr lang="en-US" sz="2400" b="1" dirty="0"/>
              <a:t>Rain Gauges:</a:t>
            </a:r>
            <a:r>
              <a:rPr lang="en-US" sz="2400" dirty="0"/>
              <a:t> Collect and measure precipitation</a:t>
            </a:r>
          </a:p>
        </p:txBody>
      </p:sp>
    </p:spTree>
    <p:extLst>
      <p:ext uri="{BB962C8B-B14F-4D97-AF65-F5344CB8AC3E}">
        <p14:creationId xmlns:p14="http://schemas.microsoft.com/office/powerpoint/2010/main" val="8869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273</TotalTime>
  <Words>1138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Garamond</vt:lpstr>
      <vt:lpstr>Symbol</vt:lpstr>
      <vt:lpstr>Times New Roman</vt:lpstr>
      <vt:lpstr>Organic</vt:lpstr>
      <vt:lpstr>Exploration based on the environment  </vt:lpstr>
      <vt:lpstr>Understanding exploration </vt:lpstr>
      <vt:lpstr>Key aspects of exploration in the teaching and learning of primary school science</vt:lpstr>
      <vt:lpstr>The stages/ phases of an exploration</vt:lpstr>
      <vt:lpstr> Ways in which exploration can be done in teaching and learning science: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Importance of exploration </vt:lpstr>
      <vt:lpstr>Challenges associated with exploration </vt:lpstr>
      <vt:lpstr>Precautions to be taken when dealing with exploration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based on the environment</dc:title>
  <dc:creator>USER</dc:creator>
  <cp:lastModifiedBy>USER</cp:lastModifiedBy>
  <cp:revision>13</cp:revision>
  <dcterms:created xsi:type="dcterms:W3CDTF">2024-01-18T06:22:41Z</dcterms:created>
  <dcterms:modified xsi:type="dcterms:W3CDTF">2024-01-18T10:56:35Z</dcterms:modified>
</cp:coreProperties>
</file>