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8" r:id="rId2"/>
    <p:sldId id="259" r:id="rId3"/>
    <p:sldId id="264" r:id="rId4"/>
    <p:sldId id="265" r:id="rId5"/>
    <p:sldId id="266" r:id="rId6"/>
    <p:sldId id="267" r:id="rId7"/>
    <p:sldId id="277" r:id="rId8"/>
    <p:sldId id="268" r:id="rId9"/>
    <p:sldId id="269" r:id="rId10"/>
    <p:sldId id="270" r:id="rId11"/>
    <p:sldId id="271" r:id="rId12"/>
    <p:sldId id="272" r:id="rId13"/>
    <p:sldId id="273" r:id="rId14"/>
    <p:sldId id="274" r:id="rId15"/>
    <p:sldId id="260" r:id="rId16"/>
    <p:sldId id="263" r:id="rId17"/>
    <p:sldId id="278" r:id="rId18"/>
    <p:sldId id="279" r:id="rId19"/>
    <p:sldId id="280" r:id="rId20"/>
    <p:sldId id="281"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9" autoAdjust="0"/>
    <p:restoredTop sz="94579" autoAdjust="0"/>
  </p:normalViewPr>
  <p:slideViewPr>
    <p:cSldViewPr snapToGrid="0">
      <p:cViewPr varScale="1">
        <p:scale>
          <a:sx n="71" d="100"/>
          <a:sy n="71" d="100"/>
        </p:scale>
        <p:origin x="1138" y="62"/>
      </p:cViewPr>
      <p:guideLst/>
    </p:cSldViewPr>
  </p:slideViewPr>
  <p:outlineViewPr>
    <p:cViewPr>
      <p:scale>
        <a:sx n="33" d="100"/>
        <a:sy n="33" d="100"/>
      </p:scale>
      <p:origin x="0" y="-20741"/>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B3B8F-366A-4A7A-8DF8-E4210E70C199}" type="datetimeFigureOut">
              <a:rPr lang="en-US" smtClean="0"/>
              <a:t>3/16/2023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8F23D6-7519-407B-80E8-CBD842C59CF7}" type="slidenum">
              <a:rPr lang="en-US" smtClean="0"/>
              <a:t>‹#›</a:t>
            </a:fld>
            <a:endParaRPr lang="en-US"/>
          </a:p>
        </p:txBody>
      </p:sp>
    </p:spTree>
    <p:extLst>
      <p:ext uri="{BB962C8B-B14F-4D97-AF65-F5344CB8AC3E}">
        <p14:creationId xmlns:p14="http://schemas.microsoft.com/office/powerpoint/2010/main" val="2496183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8F23D6-7519-407B-80E8-CBD842C59CF7}" type="slidenum">
              <a:rPr lang="en-US" smtClean="0"/>
              <a:t>17</a:t>
            </a:fld>
            <a:endParaRPr lang="en-US"/>
          </a:p>
        </p:txBody>
      </p:sp>
    </p:spTree>
    <p:extLst>
      <p:ext uri="{BB962C8B-B14F-4D97-AF65-F5344CB8AC3E}">
        <p14:creationId xmlns:p14="http://schemas.microsoft.com/office/powerpoint/2010/main" val="2911229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EAB15F-E3DE-4E34-8672-460E4708882F}"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8962F-3CD9-4FB0-B5CF-59E82B511FC9}" type="slidenum">
              <a:rPr lang="en-US" smtClean="0"/>
              <a:t>‹#›</a:t>
            </a:fld>
            <a:endParaRPr lang="en-US"/>
          </a:p>
        </p:txBody>
      </p:sp>
    </p:spTree>
    <p:extLst>
      <p:ext uri="{BB962C8B-B14F-4D97-AF65-F5344CB8AC3E}">
        <p14:creationId xmlns:p14="http://schemas.microsoft.com/office/powerpoint/2010/main" val="3286511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EAB15F-E3DE-4E34-8672-460E4708882F}"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8962F-3CD9-4FB0-B5CF-59E82B511FC9}" type="slidenum">
              <a:rPr lang="en-US" smtClean="0"/>
              <a:t>‹#›</a:t>
            </a:fld>
            <a:endParaRPr lang="en-US"/>
          </a:p>
        </p:txBody>
      </p:sp>
    </p:spTree>
    <p:extLst>
      <p:ext uri="{BB962C8B-B14F-4D97-AF65-F5344CB8AC3E}">
        <p14:creationId xmlns:p14="http://schemas.microsoft.com/office/powerpoint/2010/main" val="3891309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EAB15F-E3DE-4E34-8672-460E4708882F}"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8962F-3CD9-4FB0-B5CF-59E82B511FC9}" type="slidenum">
              <a:rPr lang="en-US" smtClean="0"/>
              <a:t>‹#›</a:t>
            </a:fld>
            <a:endParaRPr lang="en-US"/>
          </a:p>
        </p:txBody>
      </p:sp>
    </p:spTree>
    <p:extLst>
      <p:ext uri="{BB962C8B-B14F-4D97-AF65-F5344CB8AC3E}">
        <p14:creationId xmlns:p14="http://schemas.microsoft.com/office/powerpoint/2010/main" val="4009014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7EAB15F-E3DE-4E34-8672-460E4708882F}"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8962F-3CD9-4FB0-B5CF-59E82B511FC9}" type="slidenum">
              <a:rPr lang="en-US" smtClean="0"/>
              <a:t>‹#›</a:t>
            </a:fld>
            <a:endParaRPr lang="en-US"/>
          </a:p>
        </p:txBody>
      </p:sp>
    </p:spTree>
    <p:extLst>
      <p:ext uri="{BB962C8B-B14F-4D97-AF65-F5344CB8AC3E}">
        <p14:creationId xmlns:p14="http://schemas.microsoft.com/office/powerpoint/2010/main" val="2250651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7EAB15F-E3DE-4E34-8672-460E4708882F}" type="datetimeFigureOut">
              <a:rPr lang="en-US" smtClean="0"/>
              <a:t>3/16/2023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8962F-3CD9-4FB0-B5CF-59E82B511FC9}" type="slidenum">
              <a:rPr lang="en-US" smtClean="0"/>
              <a:t>‹#›</a:t>
            </a:fld>
            <a:endParaRPr lang="en-US"/>
          </a:p>
        </p:txBody>
      </p:sp>
    </p:spTree>
    <p:extLst>
      <p:ext uri="{BB962C8B-B14F-4D97-AF65-F5344CB8AC3E}">
        <p14:creationId xmlns:p14="http://schemas.microsoft.com/office/powerpoint/2010/main" val="1513671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7EAB15F-E3DE-4E34-8672-460E4708882F}"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8962F-3CD9-4FB0-B5CF-59E82B511FC9}" type="slidenum">
              <a:rPr lang="en-US" smtClean="0"/>
              <a:t>‹#›</a:t>
            </a:fld>
            <a:endParaRPr lang="en-US"/>
          </a:p>
        </p:txBody>
      </p:sp>
    </p:spTree>
    <p:extLst>
      <p:ext uri="{BB962C8B-B14F-4D97-AF65-F5344CB8AC3E}">
        <p14:creationId xmlns:p14="http://schemas.microsoft.com/office/powerpoint/2010/main" val="2705802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7EAB15F-E3DE-4E34-8672-460E4708882F}" type="datetimeFigureOut">
              <a:rPr lang="en-US" smtClean="0"/>
              <a:t>3/16/2023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38962F-3CD9-4FB0-B5CF-59E82B511FC9}" type="slidenum">
              <a:rPr lang="en-US" smtClean="0"/>
              <a:t>‹#›</a:t>
            </a:fld>
            <a:endParaRPr lang="en-US"/>
          </a:p>
        </p:txBody>
      </p:sp>
    </p:spTree>
    <p:extLst>
      <p:ext uri="{BB962C8B-B14F-4D97-AF65-F5344CB8AC3E}">
        <p14:creationId xmlns:p14="http://schemas.microsoft.com/office/powerpoint/2010/main" val="1163006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7EAB15F-E3DE-4E34-8672-460E4708882F}" type="datetimeFigureOut">
              <a:rPr lang="en-US" smtClean="0"/>
              <a:t>3/16/2023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38962F-3CD9-4FB0-B5CF-59E82B511FC9}" type="slidenum">
              <a:rPr lang="en-US" smtClean="0"/>
              <a:t>‹#›</a:t>
            </a:fld>
            <a:endParaRPr lang="en-US"/>
          </a:p>
        </p:txBody>
      </p:sp>
    </p:spTree>
    <p:extLst>
      <p:ext uri="{BB962C8B-B14F-4D97-AF65-F5344CB8AC3E}">
        <p14:creationId xmlns:p14="http://schemas.microsoft.com/office/powerpoint/2010/main" val="52833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EAB15F-E3DE-4E34-8672-460E4708882F}" type="datetimeFigureOut">
              <a:rPr lang="en-US" smtClean="0"/>
              <a:t>3/16/2023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38962F-3CD9-4FB0-B5CF-59E82B511FC9}" type="slidenum">
              <a:rPr lang="en-US" smtClean="0"/>
              <a:t>‹#›</a:t>
            </a:fld>
            <a:endParaRPr lang="en-US"/>
          </a:p>
        </p:txBody>
      </p:sp>
    </p:spTree>
    <p:extLst>
      <p:ext uri="{BB962C8B-B14F-4D97-AF65-F5344CB8AC3E}">
        <p14:creationId xmlns:p14="http://schemas.microsoft.com/office/powerpoint/2010/main" val="534293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EAB15F-E3DE-4E34-8672-460E4708882F}"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8962F-3CD9-4FB0-B5CF-59E82B511FC9}" type="slidenum">
              <a:rPr lang="en-US" smtClean="0"/>
              <a:t>‹#›</a:t>
            </a:fld>
            <a:endParaRPr lang="en-US"/>
          </a:p>
        </p:txBody>
      </p:sp>
    </p:spTree>
    <p:extLst>
      <p:ext uri="{BB962C8B-B14F-4D97-AF65-F5344CB8AC3E}">
        <p14:creationId xmlns:p14="http://schemas.microsoft.com/office/powerpoint/2010/main" val="4140869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EAB15F-E3DE-4E34-8672-460E4708882F}" type="datetimeFigureOut">
              <a:rPr lang="en-US" smtClean="0"/>
              <a:t>3/16/2023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8962F-3CD9-4FB0-B5CF-59E82B511FC9}" type="slidenum">
              <a:rPr lang="en-US" smtClean="0"/>
              <a:t>‹#›</a:t>
            </a:fld>
            <a:endParaRPr lang="en-US"/>
          </a:p>
        </p:txBody>
      </p:sp>
    </p:spTree>
    <p:extLst>
      <p:ext uri="{BB962C8B-B14F-4D97-AF65-F5344CB8AC3E}">
        <p14:creationId xmlns:p14="http://schemas.microsoft.com/office/powerpoint/2010/main" val="3966662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EAB15F-E3DE-4E34-8672-460E4708882F}" type="datetimeFigureOut">
              <a:rPr lang="en-US" smtClean="0"/>
              <a:t>3/16/2023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38962F-3CD9-4FB0-B5CF-59E82B511FC9}" type="slidenum">
              <a:rPr lang="en-US" smtClean="0"/>
              <a:t>‹#›</a:t>
            </a:fld>
            <a:endParaRPr lang="en-US"/>
          </a:p>
        </p:txBody>
      </p:sp>
    </p:spTree>
    <p:extLst>
      <p:ext uri="{BB962C8B-B14F-4D97-AF65-F5344CB8AC3E}">
        <p14:creationId xmlns:p14="http://schemas.microsoft.com/office/powerpoint/2010/main" val="4130401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2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800" b="1" dirty="0" smtClean="0">
                <a:solidFill>
                  <a:prstClr val="black"/>
                </a:solidFill>
                <a:latin typeface="Gill Sans MT Condensed" panose="020B0506020104020203" pitchFamily="34" charset="0"/>
                <a:ea typeface="Tahoma" panose="020B0604030504040204" pitchFamily="34" charset="0"/>
                <a:cs typeface="Tahoma" panose="020B0604030504040204" pitchFamily="34" charset="0"/>
              </a:rPr>
              <a:t>METHODOLOGIES AND TECHNIQUES TO TEACH NEW CURRICULUM IN LOWER SECONDARY SCHOOL IN ENTREPRENEURSHIP.</a:t>
            </a:r>
            <a:endParaRPr lang="en-US" dirty="0"/>
          </a:p>
        </p:txBody>
      </p:sp>
      <p:sp>
        <p:nvSpPr>
          <p:cNvPr id="3" name="Text Placeholder 2"/>
          <p:cNvSpPr>
            <a:spLocks noGrp="1"/>
          </p:cNvSpPr>
          <p:nvPr>
            <p:ph type="body" idx="1"/>
          </p:nvPr>
        </p:nvSpPr>
        <p:spPr>
          <a:xfrm>
            <a:off x="494852" y="1681163"/>
            <a:ext cx="5502723" cy="823912"/>
          </a:xfrm>
        </p:spPr>
        <p:txBody>
          <a:bodyPr>
            <a:normAutofit fontScale="92500"/>
          </a:bodyPr>
          <a:lstStyle/>
          <a:p>
            <a:pPr algn="ctr"/>
            <a:r>
              <a:rPr lang="en-US" sz="3600" dirty="0" smtClean="0"/>
              <a:t>BUDDO SECONDARY SCHOOL. </a:t>
            </a:r>
            <a:endParaRPr lang="en-US" sz="3600" dirty="0"/>
          </a:p>
        </p:txBody>
      </p:sp>
      <p:sp>
        <p:nvSpPr>
          <p:cNvPr id="5" name="Text Placeholder 4"/>
          <p:cNvSpPr>
            <a:spLocks noGrp="1"/>
          </p:cNvSpPr>
          <p:nvPr>
            <p:ph type="body" sz="quarter" idx="3"/>
          </p:nvPr>
        </p:nvSpPr>
        <p:spPr/>
        <p:txBody>
          <a:bodyPr>
            <a:normAutofit/>
          </a:bodyPr>
          <a:lstStyle/>
          <a:p>
            <a:pPr algn="ctr"/>
            <a:r>
              <a:rPr lang="en-US" sz="4800" dirty="0" smtClean="0"/>
              <a:t>Facilitators </a:t>
            </a:r>
            <a:endParaRPr lang="en-US" sz="4800"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99540" y="2505075"/>
            <a:ext cx="3638282" cy="3684588"/>
          </a:xfrm>
          <a:effectLst>
            <a:glow rad="101600">
              <a:schemeClr val="accent2">
                <a:satMod val="175000"/>
                <a:alpha val="40000"/>
              </a:schemeClr>
            </a:glow>
            <a:reflection stA="45000" endPos="1000" dist="50800" dir="5400000" sy="-100000" algn="bl" rotWithShape="0"/>
          </a:effectLst>
          <a:scene3d>
            <a:camera prst="obliqueTopRight"/>
            <a:lightRig rig="threePt" dir="t"/>
          </a:scene3d>
          <a:sp3d>
            <a:bevelT/>
          </a:sp3d>
        </p:spPr>
      </p:pic>
      <p:sp>
        <p:nvSpPr>
          <p:cNvPr id="6" name="Content Placeholder 5"/>
          <p:cNvSpPr>
            <a:spLocks noGrp="1"/>
          </p:cNvSpPr>
          <p:nvPr>
            <p:ph sz="quarter" idx="4"/>
          </p:nvPr>
        </p:nvSpPr>
        <p:spPr>
          <a:scene3d>
            <a:camera prst="orthographicFront"/>
            <a:lightRig rig="threePt" dir="t"/>
          </a:scene3d>
          <a:sp3d prstMaterial="dkEdge"/>
        </p:spPr>
        <p:txBody>
          <a:bodyPr>
            <a:normAutofit/>
          </a:bodyPr>
          <a:lstStyle/>
          <a:p>
            <a:r>
              <a:rPr lang="en-US" sz="4800" dirty="0" smtClean="0"/>
              <a:t>Tonny Sekamatte</a:t>
            </a:r>
          </a:p>
          <a:p>
            <a:r>
              <a:rPr lang="en-US" sz="4800" dirty="0"/>
              <a:t>K</a:t>
            </a:r>
            <a:r>
              <a:rPr lang="en-US" sz="4800" dirty="0" smtClean="0"/>
              <a:t>imuli Fred </a:t>
            </a:r>
            <a:endParaRPr lang="en-US" sz="4800" dirty="0"/>
          </a:p>
          <a:p>
            <a:r>
              <a:rPr lang="en-US" sz="4800" dirty="0"/>
              <a:t>J</a:t>
            </a:r>
            <a:r>
              <a:rPr lang="en-US" sz="4800" dirty="0" smtClean="0"/>
              <a:t>aggwe Ronald.</a:t>
            </a:r>
            <a:endParaRPr lang="en-US" sz="4800" dirty="0"/>
          </a:p>
        </p:txBody>
      </p:sp>
    </p:spTree>
    <p:extLst>
      <p:ext uri="{BB962C8B-B14F-4D97-AF65-F5344CB8AC3E}">
        <p14:creationId xmlns:p14="http://schemas.microsoft.com/office/powerpoint/2010/main" val="335063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ROLE-PLAY</a:t>
            </a:r>
            <a:endParaRPr lang="en-US" dirty="0"/>
          </a:p>
        </p:txBody>
      </p:sp>
      <p:sp>
        <p:nvSpPr>
          <p:cNvPr id="3" name="Content Placeholder 2"/>
          <p:cNvSpPr>
            <a:spLocks noGrp="1"/>
          </p:cNvSpPr>
          <p:nvPr>
            <p:ph sz="half" idx="1"/>
          </p:nvPr>
        </p:nvSpPr>
        <p:spPr/>
        <p:txBody>
          <a:bodyPr>
            <a:normAutofit fontScale="85000" lnSpcReduction="20000"/>
          </a:bodyPr>
          <a:lstStyle/>
          <a:p>
            <a:pPr algn="just"/>
            <a:r>
              <a:rPr lang="en-US" dirty="0" smtClean="0"/>
              <a:t>Learners are presented with a situation they are expected to explore by acting out the roles of those represented in this situation. </a:t>
            </a:r>
          </a:p>
          <a:p>
            <a:pPr algn="just"/>
            <a:r>
              <a:rPr lang="en-US" dirty="0" smtClean="0"/>
              <a:t>The role-play learners should be carefully selected and should be properly prepared for their roles. </a:t>
            </a:r>
          </a:p>
          <a:p>
            <a:pPr algn="just"/>
            <a:r>
              <a:rPr lang="en-US" dirty="0" smtClean="0"/>
              <a:t>The remaining learners should be equally prepared for the role-play by briefing them on how they are to act during the role-play presentation. </a:t>
            </a:r>
          </a:p>
          <a:p>
            <a:pPr algn="just"/>
            <a:r>
              <a:rPr lang="en-US" dirty="0" smtClean="0"/>
              <a:t>The players should try to behave naturally during the role-play presentation. </a:t>
            </a:r>
          </a:p>
          <a:p>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25625"/>
            <a:ext cx="5181600" cy="3902869"/>
          </a:xfrm>
        </p:spPr>
      </p:pic>
    </p:spTree>
    <p:extLst>
      <p:ext uri="{BB962C8B-B14F-4D97-AF65-F5344CB8AC3E}">
        <p14:creationId xmlns:p14="http://schemas.microsoft.com/office/powerpoint/2010/main" val="5082125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GUIDED DISCOVERY</a:t>
            </a:r>
            <a:endParaRPr lang="en-US" dirty="0"/>
          </a:p>
        </p:txBody>
      </p:sp>
      <p:sp>
        <p:nvSpPr>
          <p:cNvPr id="3" name="Content Placeholder 2"/>
          <p:cNvSpPr>
            <a:spLocks noGrp="1"/>
          </p:cNvSpPr>
          <p:nvPr>
            <p:ph sz="half" idx="1"/>
          </p:nvPr>
        </p:nvSpPr>
        <p:spPr/>
        <p:txBody>
          <a:bodyPr>
            <a:normAutofit fontScale="77500" lnSpcReduction="20000"/>
          </a:bodyPr>
          <a:lstStyle/>
          <a:p>
            <a:r>
              <a:rPr lang="en-US" dirty="0" smtClean="0"/>
              <a:t>This helps learners to personalize the concepts under study.</a:t>
            </a:r>
          </a:p>
          <a:p>
            <a:endParaRPr lang="en-US" dirty="0" smtClean="0"/>
          </a:p>
          <a:p>
            <a:r>
              <a:rPr lang="en-US" dirty="0" smtClean="0"/>
              <a:t>creating an understanding that cannot be matched using any other method of instruction. </a:t>
            </a:r>
          </a:p>
          <a:p>
            <a:endParaRPr lang="en-US" dirty="0" smtClean="0"/>
          </a:p>
          <a:p>
            <a:r>
              <a:rPr lang="en-US" dirty="0" smtClean="0"/>
              <a:t>The teacher must guide the learners toward the discovery. </a:t>
            </a:r>
          </a:p>
          <a:p>
            <a:endParaRPr lang="en-US" dirty="0" smtClean="0"/>
          </a:p>
          <a:p>
            <a:r>
              <a:rPr lang="en-US" dirty="0" smtClean="0"/>
              <a:t>This can be accomplished by providing appropriate materials, a conducive environment, and allotting time for learners to discover.</a:t>
            </a:r>
          </a:p>
          <a:p>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25625"/>
            <a:ext cx="5181600" cy="4241688"/>
          </a:xfrm>
        </p:spPr>
      </p:pic>
    </p:spTree>
    <p:extLst>
      <p:ext uri="{BB962C8B-B14F-4D97-AF65-F5344CB8AC3E}">
        <p14:creationId xmlns:p14="http://schemas.microsoft.com/office/powerpoint/2010/main" val="16259320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27931"/>
          </a:xfrm>
        </p:spPr>
        <p:txBody>
          <a:bodyPr>
            <a:normAutofit fontScale="90000"/>
          </a:bodyPr>
          <a:lstStyle/>
          <a:p>
            <a:pPr lvl="0">
              <a:lnSpc>
                <a:spcPct val="100000"/>
              </a:lnSpc>
              <a:spcBef>
                <a:spcPct val="20000"/>
              </a:spcBef>
              <a:spcAft>
                <a:spcPts val="600"/>
              </a:spcAft>
            </a:pPr>
            <a:r>
              <a:rPr lang="en-GB" sz="3600" b="1" cap="all" spc="120" dirty="0">
                <a:solidFill>
                  <a:srgbClr val="424456"/>
                </a:solidFill>
                <a:latin typeface="Gill Sans MT"/>
              </a:rPr>
              <a:t>FIELD TRIP /STUDY TOUR</a:t>
            </a:r>
            <a:r>
              <a:rPr lang="en-GB" sz="3600" cap="all" spc="120" dirty="0">
                <a:solidFill>
                  <a:srgbClr val="424456"/>
                </a:solidFill>
                <a:latin typeface="Gill Sans MT"/>
              </a:rPr>
              <a:t/>
            </a:r>
            <a:br>
              <a:rPr lang="en-GB" sz="3600" cap="all" spc="120" dirty="0">
                <a:solidFill>
                  <a:srgbClr val="424456"/>
                </a:solidFill>
                <a:latin typeface="Gill Sans MT"/>
              </a:rPr>
            </a:br>
            <a:endParaRPr lang="en-US" dirty="0"/>
          </a:p>
        </p:txBody>
      </p:sp>
      <p:sp>
        <p:nvSpPr>
          <p:cNvPr id="3" name="Content Placeholder 2"/>
          <p:cNvSpPr>
            <a:spLocks noGrp="1"/>
          </p:cNvSpPr>
          <p:nvPr>
            <p:ph sz="half" idx="1"/>
          </p:nvPr>
        </p:nvSpPr>
        <p:spPr/>
        <p:txBody>
          <a:bodyPr>
            <a:normAutofit fontScale="85000" lnSpcReduction="20000"/>
          </a:bodyPr>
          <a:lstStyle/>
          <a:p>
            <a:pPr algn="just"/>
            <a:r>
              <a:rPr lang="en-US" sz="2600" dirty="0" smtClean="0"/>
              <a:t>This involves learners going out to the field to learn. </a:t>
            </a:r>
          </a:p>
          <a:p>
            <a:pPr algn="just"/>
            <a:r>
              <a:rPr lang="en-US" sz="2600" dirty="0" smtClean="0"/>
              <a:t>The Instructor should:</a:t>
            </a:r>
          </a:p>
          <a:p>
            <a:pPr algn="just"/>
            <a:r>
              <a:rPr lang="en-US" sz="2600" dirty="0" smtClean="0"/>
              <a:t>Brief the learners on the details of the trip they are to make stating location, time, purpose/outcomes and expectations.</a:t>
            </a:r>
          </a:p>
          <a:p>
            <a:pPr algn="just"/>
            <a:endParaRPr lang="en-US" sz="2600" dirty="0" smtClean="0"/>
          </a:p>
          <a:p>
            <a:pPr algn="just"/>
            <a:r>
              <a:rPr lang="en-US" sz="2600" dirty="0" smtClean="0"/>
              <a:t>Develop a list of questions and requirements</a:t>
            </a:r>
          </a:p>
          <a:p>
            <a:pPr algn="just"/>
            <a:r>
              <a:rPr lang="en-US" sz="2600" dirty="0" smtClean="0"/>
              <a:t>Encourage other staff to accompany the learners.</a:t>
            </a:r>
          </a:p>
          <a:p>
            <a:pPr algn="just"/>
            <a:r>
              <a:rPr lang="en-US" sz="2600" dirty="0" smtClean="0"/>
              <a:t>Have a follow up to discuss and critique the trip.</a:t>
            </a:r>
          </a:p>
          <a:p>
            <a:endParaRPr lang="en-US"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9800" y="1825625"/>
            <a:ext cx="5334000" cy="4118769"/>
          </a:xfrm>
        </p:spPr>
      </p:pic>
    </p:spTree>
    <p:extLst>
      <p:ext uri="{BB962C8B-B14F-4D97-AF65-F5344CB8AC3E}">
        <p14:creationId xmlns:p14="http://schemas.microsoft.com/office/powerpoint/2010/main" val="21734286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FIELD ATTACHMENT </a:t>
            </a:r>
            <a:br>
              <a:rPr lang="en-US" dirty="0" smtClean="0"/>
            </a:br>
            <a:endParaRPr lang="en-US" dirty="0"/>
          </a:p>
        </p:txBody>
      </p:sp>
      <p:sp>
        <p:nvSpPr>
          <p:cNvPr id="3" name="Content Placeholder 2"/>
          <p:cNvSpPr>
            <a:spLocks noGrp="1"/>
          </p:cNvSpPr>
          <p:nvPr>
            <p:ph sz="half" idx="1"/>
          </p:nvPr>
        </p:nvSpPr>
        <p:spPr/>
        <p:txBody>
          <a:bodyPr/>
          <a:lstStyle/>
          <a:p>
            <a:r>
              <a:rPr lang="en-US" dirty="0" smtClean="0"/>
              <a:t>An important component of teaching</a:t>
            </a:r>
          </a:p>
          <a:p>
            <a:r>
              <a:rPr lang="en-US" dirty="0" smtClean="0"/>
              <a:t>It requires participants to get attached to organizations working on task being learnt or business issues. </a:t>
            </a:r>
          </a:p>
          <a:p>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602889"/>
            <a:ext cx="5181600" cy="3916451"/>
          </a:xfrm>
        </p:spPr>
      </p:pic>
    </p:spTree>
    <p:extLst>
      <p:ext uri="{BB962C8B-B14F-4D97-AF65-F5344CB8AC3E}">
        <p14:creationId xmlns:p14="http://schemas.microsoft.com/office/powerpoint/2010/main" val="1404276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ctr">
              <a:lnSpc>
                <a:spcPct val="100000"/>
              </a:lnSpc>
              <a:spcBef>
                <a:spcPct val="20000"/>
              </a:spcBef>
              <a:spcAft>
                <a:spcPts val="600"/>
              </a:spcAft>
            </a:pPr>
            <a:r>
              <a:rPr lang="en-GB" sz="4000" b="1" cap="all" spc="120" dirty="0">
                <a:solidFill>
                  <a:srgbClr val="424456"/>
                </a:solidFill>
                <a:latin typeface="Gill Sans MT"/>
              </a:rPr>
              <a:t>TRANSECT</a:t>
            </a:r>
            <a:r>
              <a:rPr lang="en-GB" sz="4000" cap="all" spc="120" dirty="0">
                <a:solidFill>
                  <a:srgbClr val="424456"/>
                </a:solidFill>
                <a:latin typeface="Gill Sans MT"/>
              </a:rPr>
              <a:t/>
            </a:r>
            <a:br>
              <a:rPr lang="en-GB" sz="4000" cap="all" spc="120" dirty="0">
                <a:solidFill>
                  <a:srgbClr val="424456"/>
                </a:solidFill>
                <a:latin typeface="Gill Sans MT"/>
              </a:rPr>
            </a:br>
            <a:endParaRPr lang="en-US" dirty="0"/>
          </a:p>
        </p:txBody>
      </p:sp>
      <p:sp>
        <p:nvSpPr>
          <p:cNvPr id="3" name="Content Placeholder 2"/>
          <p:cNvSpPr>
            <a:spLocks noGrp="1"/>
          </p:cNvSpPr>
          <p:nvPr>
            <p:ph sz="half" idx="1"/>
          </p:nvPr>
        </p:nvSpPr>
        <p:spPr/>
        <p:txBody>
          <a:bodyPr>
            <a:normAutofit fontScale="70000" lnSpcReduction="20000"/>
          </a:bodyPr>
          <a:lstStyle/>
          <a:p>
            <a:pPr algn="just"/>
            <a:r>
              <a:rPr lang="en-US" dirty="0" smtClean="0"/>
              <a:t>This is similar to field trips where participants are instructed and coordinated by their teacher to start from the same point to take different directions. </a:t>
            </a:r>
          </a:p>
          <a:p>
            <a:pPr algn="just"/>
            <a:r>
              <a:rPr lang="en-US" dirty="0" smtClean="0"/>
              <a:t>Participants observe and note characteristics of environment such as population, businesses operating, social infrastructure, social services available, etc. </a:t>
            </a:r>
          </a:p>
          <a:p>
            <a:pPr algn="just"/>
            <a:r>
              <a:rPr lang="en-US" dirty="0" smtClean="0"/>
              <a:t>The participants come back using the same routes to where they started and then report.</a:t>
            </a:r>
          </a:p>
          <a:p>
            <a:pPr algn="just"/>
            <a:r>
              <a:rPr lang="en-US" dirty="0" smtClean="0"/>
              <a:t>observations that can be turned into opportunities or that illustrate gaps operation in the market that they can then create enterprises to fill for example a school, car park, clinic, restaurant, etc. </a:t>
            </a:r>
          </a:p>
          <a:p>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690688"/>
            <a:ext cx="5181600" cy="3978592"/>
          </a:xfrm>
        </p:spPr>
      </p:pic>
    </p:spTree>
    <p:extLst>
      <p:ext uri="{BB962C8B-B14F-4D97-AF65-F5344CB8AC3E}">
        <p14:creationId xmlns:p14="http://schemas.microsoft.com/office/powerpoint/2010/main" val="166380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pPr lvl="0" algn="ctr">
              <a:lnSpc>
                <a:spcPct val="100000"/>
              </a:lnSpc>
              <a:spcBef>
                <a:spcPct val="20000"/>
              </a:spcBef>
              <a:spcAft>
                <a:spcPts val="600"/>
              </a:spcAft>
            </a:pPr>
            <a:r>
              <a:rPr lang="en-US" sz="2800" b="1" cap="all" spc="120" dirty="0">
                <a:solidFill>
                  <a:srgbClr val="0070C0"/>
                </a:solidFill>
                <a:latin typeface="Gill Sans MT"/>
              </a:rPr>
              <a:t>Factors that determine the choice of the Teaching-learning </a:t>
            </a:r>
            <a:r>
              <a:rPr lang="en-US" sz="2800" b="1" cap="all" spc="120" dirty="0" smtClean="0">
                <a:solidFill>
                  <a:srgbClr val="0070C0"/>
                </a:solidFill>
                <a:latin typeface="Gill Sans MT"/>
              </a:rPr>
              <a:t>methodologies</a:t>
            </a:r>
            <a:endParaRPr lang="en-US" sz="2800" dirty="0">
              <a:solidFill>
                <a:srgbClr val="0070C0"/>
              </a:solidFill>
            </a:endParaRPr>
          </a:p>
        </p:txBody>
      </p:sp>
      <p:sp>
        <p:nvSpPr>
          <p:cNvPr id="3" name="Content Placeholder 2"/>
          <p:cNvSpPr>
            <a:spLocks noGrp="1"/>
          </p:cNvSpPr>
          <p:nvPr>
            <p:ph sz="half" idx="1"/>
          </p:nvPr>
        </p:nvSpPr>
        <p:spPr/>
        <p:txBody>
          <a:bodyPr>
            <a:normAutofit lnSpcReduction="10000"/>
          </a:bodyPr>
          <a:lstStyle/>
          <a:p>
            <a:r>
              <a:rPr lang="en-US" sz="2400" b="1" spc="-80" dirty="0">
                <a:solidFill>
                  <a:srgbClr val="000000"/>
                </a:solidFill>
                <a:latin typeface="Gill Sans MT"/>
              </a:rPr>
              <a:t>Instructional competences. </a:t>
            </a:r>
            <a:r>
              <a:rPr lang="en-US" sz="2400" b="1" spc="-80" dirty="0" smtClean="0">
                <a:solidFill>
                  <a:srgbClr val="000000"/>
                </a:solidFill>
                <a:latin typeface="Gill Sans MT"/>
              </a:rPr>
              <a:t> </a:t>
            </a:r>
            <a:r>
              <a:rPr lang="en-US" sz="2400" spc="-80" dirty="0" smtClean="0">
                <a:solidFill>
                  <a:srgbClr val="000000"/>
                </a:solidFill>
                <a:latin typeface="Gill Sans MT"/>
              </a:rPr>
              <a:t>For </a:t>
            </a:r>
            <a:r>
              <a:rPr lang="en-US" sz="2400" spc="-80" dirty="0">
                <a:solidFill>
                  <a:srgbClr val="000000"/>
                </a:solidFill>
                <a:latin typeface="Gill Sans MT"/>
              </a:rPr>
              <a:t>example, if the competences need the student to make soap, then the teaching-learning methods should be experimental and </a:t>
            </a:r>
            <a:r>
              <a:rPr lang="en-US" sz="2400" spc="-80" dirty="0" smtClean="0">
                <a:solidFill>
                  <a:srgbClr val="000000"/>
                </a:solidFill>
                <a:latin typeface="Gill Sans MT"/>
              </a:rPr>
              <a:t>demonstration.</a:t>
            </a:r>
          </a:p>
          <a:p>
            <a:r>
              <a:rPr lang="en-US" sz="2000" b="1" spc="-80" dirty="0" smtClean="0">
                <a:solidFill>
                  <a:srgbClr val="000000"/>
                </a:solidFill>
                <a:latin typeface="Gill Sans MT"/>
              </a:rPr>
              <a:t>Availability </a:t>
            </a:r>
            <a:r>
              <a:rPr lang="en-US" sz="2000" b="1" spc="-80" dirty="0">
                <a:solidFill>
                  <a:srgbClr val="000000"/>
                </a:solidFill>
                <a:latin typeface="Gill Sans MT"/>
              </a:rPr>
              <a:t>of teaching and learning aids. </a:t>
            </a:r>
            <a:r>
              <a:rPr lang="en-US" sz="2000" spc="-80" dirty="0">
                <a:solidFill>
                  <a:srgbClr val="000000"/>
                </a:solidFill>
                <a:latin typeface="Gill Sans MT"/>
              </a:rPr>
              <a:t>Example, if the teacher uses a model of a restaurant the method could be demonstration, observation and group </a:t>
            </a:r>
            <a:r>
              <a:rPr lang="en-US" sz="2000" spc="-80" dirty="0" smtClean="0">
                <a:solidFill>
                  <a:srgbClr val="000000"/>
                </a:solidFill>
                <a:latin typeface="Gill Sans MT"/>
              </a:rPr>
              <a:t>discussion.</a:t>
            </a:r>
            <a:endParaRPr lang="en-US" sz="2000" b="1" spc="-80" dirty="0" smtClean="0">
              <a:solidFill>
                <a:srgbClr val="000000"/>
              </a:solidFill>
              <a:latin typeface="Gill Sans MT"/>
            </a:endParaRPr>
          </a:p>
          <a:p>
            <a:r>
              <a:rPr lang="en-US" sz="2000" b="1" spc="-80" dirty="0" smtClean="0">
                <a:solidFill>
                  <a:srgbClr val="000000"/>
                </a:solidFill>
                <a:latin typeface="Gill Sans MT"/>
              </a:rPr>
              <a:t>The </a:t>
            </a:r>
            <a:r>
              <a:rPr lang="en-US" sz="2000" b="1" spc="-80" dirty="0">
                <a:solidFill>
                  <a:srgbClr val="000000"/>
                </a:solidFill>
                <a:latin typeface="Gill Sans MT"/>
              </a:rPr>
              <a:t>age and interest of learners. </a:t>
            </a:r>
            <a:r>
              <a:rPr lang="en-US" sz="2000" spc="-80" dirty="0">
                <a:solidFill>
                  <a:srgbClr val="000000"/>
                </a:solidFill>
                <a:latin typeface="Gill Sans MT"/>
              </a:rPr>
              <a:t>For example, teenagers are much interested with experimentation and demonstration while lecturing bores them. </a:t>
            </a:r>
            <a:br>
              <a:rPr lang="en-US" sz="2000" spc="-80" dirty="0">
                <a:solidFill>
                  <a:srgbClr val="000000"/>
                </a:solidFill>
                <a:latin typeface="Gill Sans MT"/>
              </a:rPr>
            </a:br>
            <a:endParaRPr lang="en-US" sz="24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070338"/>
            <a:ext cx="5181600" cy="3861911"/>
          </a:xfrm>
        </p:spPr>
      </p:pic>
    </p:spTree>
    <p:extLst>
      <p:ext uri="{BB962C8B-B14F-4D97-AF65-F5344CB8AC3E}">
        <p14:creationId xmlns:p14="http://schemas.microsoft.com/office/powerpoint/2010/main" val="30585599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lstStyle/>
          <a:p>
            <a:pPr algn="ctr"/>
            <a:r>
              <a:rPr lang="en-US" sz="2800" b="1" cap="all" spc="120" dirty="0">
                <a:solidFill>
                  <a:srgbClr val="0070C0"/>
                </a:solidFill>
                <a:latin typeface="Gill Sans MT"/>
              </a:rPr>
              <a:t>Factors that determine the choice of the Teaching-learning methodologies</a:t>
            </a:r>
            <a:endParaRPr lang="en-US" dirty="0">
              <a:solidFill>
                <a:srgbClr val="0070C0"/>
              </a:solidFill>
            </a:endParaRPr>
          </a:p>
        </p:txBody>
      </p:sp>
      <p:sp>
        <p:nvSpPr>
          <p:cNvPr id="3" name="Content Placeholder 2"/>
          <p:cNvSpPr>
            <a:spLocks noGrp="1"/>
          </p:cNvSpPr>
          <p:nvPr>
            <p:ph sz="half" idx="1"/>
          </p:nvPr>
        </p:nvSpPr>
        <p:spPr/>
        <p:txBody>
          <a:bodyPr>
            <a:normAutofit/>
          </a:bodyPr>
          <a:lstStyle/>
          <a:p>
            <a:pPr algn="just"/>
            <a:r>
              <a:rPr lang="en-US" sz="2000" b="1" spc="-80" dirty="0">
                <a:solidFill>
                  <a:srgbClr val="000000"/>
                </a:solidFill>
                <a:latin typeface="Gill Sans MT"/>
              </a:rPr>
              <a:t>The size of the class .</a:t>
            </a:r>
            <a:r>
              <a:rPr lang="en-US" sz="2000" spc="-80" dirty="0">
                <a:solidFill>
                  <a:srgbClr val="000000"/>
                </a:solidFill>
                <a:latin typeface="Gill Sans MT"/>
              </a:rPr>
              <a:t> for example, large numbers affect classroom control and mobility of the teacher and </a:t>
            </a:r>
            <a:r>
              <a:rPr lang="en-US" sz="2000" spc="-80" dirty="0" smtClean="0">
                <a:solidFill>
                  <a:srgbClr val="000000"/>
                </a:solidFill>
                <a:latin typeface="Gill Sans MT"/>
              </a:rPr>
              <a:t>learners.</a:t>
            </a:r>
          </a:p>
          <a:p>
            <a:pPr algn="just"/>
            <a:r>
              <a:rPr lang="en-US" sz="2000" b="1" spc="-80" dirty="0" smtClean="0">
                <a:solidFill>
                  <a:srgbClr val="000000"/>
                </a:solidFill>
                <a:latin typeface="Gill Sans MT"/>
              </a:rPr>
              <a:t>Time</a:t>
            </a:r>
            <a:r>
              <a:rPr lang="en-US" sz="2000" b="1" spc="-80" dirty="0">
                <a:solidFill>
                  <a:srgbClr val="000000"/>
                </a:solidFill>
                <a:latin typeface="Gill Sans MT"/>
              </a:rPr>
              <a:t>.  </a:t>
            </a:r>
            <a:r>
              <a:rPr lang="en-US" sz="2000" spc="-80" dirty="0">
                <a:solidFill>
                  <a:srgbClr val="000000"/>
                </a:solidFill>
                <a:latin typeface="Gill Sans MT"/>
              </a:rPr>
              <a:t>Learner </a:t>
            </a:r>
            <a:r>
              <a:rPr lang="en-US" sz="2000" spc="-80" dirty="0" smtClean="0">
                <a:solidFill>
                  <a:srgbClr val="000000"/>
                </a:solidFill>
                <a:latin typeface="Gill Sans MT"/>
              </a:rPr>
              <a:t>centered </a:t>
            </a:r>
            <a:r>
              <a:rPr lang="en-US" sz="2000" spc="-80" dirty="0">
                <a:solidFill>
                  <a:srgbClr val="000000"/>
                </a:solidFill>
                <a:latin typeface="Gill Sans MT"/>
              </a:rPr>
              <a:t>methods require more time and therefore when there is less time they may be difficult to </a:t>
            </a:r>
            <a:r>
              <a:rPr lang="en-US" sz="2000" spc="-80" dirty="0" smtClean="0">
                <a:solidFill>
                  <a:srgbClr val="000000"/>
                </a:solidFill>
                <a:latin typeface="Gill Sans MT"/>
              </a:rPr>
              <a:t>use.</a:t>
            </a:r>
            <a:endParaRPr lang="en-GB" sz="2000" spc="-80" dirty="0" smtClean="0">
              <a:solidFill>
                <a:srgbClr val="000000"/>
              </a:solidFill>
              <a:latin typeface="Gill Sans MT"/>
            </a:endParaRPr>
          </a:p>
          <a:p>
            <a:pPr algn="just"/>
            <a:r>
              <a:rPr lang="en-US" sz="2000" b="1" spc="-80" dirty="0" smtClean="0">
                <a:solidFill>
                  <a:srgbClr val="000000"/>
                </a:solidFill>
                <a:latin typeface="Gill Sans MT"/>
              </a:rPr>
              <a:t>The </a:t>
            </a:r>
            <a:r>
              <a:rPr lang="en-US" sz="2000" b="1" spc="-80" dirty="0">
                <a:solidFill>
                  <a:srgbClr val="000000"/>
                </a:solidFill>
                <a:latin typeface="Gill Sans MT"/>
              </a:rPr>
              <a:t>learners ‘ characteristics.</a:t>
            </a:r>
            <a:r>
              <a:rPr lang="en-US" sz="2000" spc="-80" dirty="0">
                <a:solidFill>
                  <a:srgbClr val="000000"/>
                </a:solidFill>
                <a:latin typeface="Gill Sans MT"/>
              </a:rPr>
              <a:t> The teaching- learning methodology should take care of all the abilities of the </a:t>
            </a:r>
            <a:r>
              <a:rPr lang="en-US" sz="2000" spc="-80" dirty="0" smtClean="0">
                <a:solidFill>
                  <a:srgbClr val="000000"/>
                </a:solidFill>
                <a:latin typeface="Gill Sans MT"/>
              </a:rPr>
              <a:t>learners.</a:t>
            </a:r>
          </a:p>
          <a:p>
            <a:pPr algn="just"/>
            <a:r>
              <a:rPr lang="en-US" sz="2000" b="1" spc="-80" dirty="0" smtClean="0">
                <a:solidFill>
                  <a:srgbClr val="000000"/>
                </a:solidFill>
                <a:latin typeface="Gill Sans MT"/>
              </a:rPr>
              <a:t>The </a:t>
            </a:r>
            <a:r>
              <a:rPr lang="en-US" sz="2000" b="1" spc="-80" dirty="0">
                <a:solidFill>
                  <a:srgbClr val="000000"/>
                </a:solidFill>
                <a:latin typeface="Gill Sans MT"/>
              </a:rPr>
              <a:t>content.</a:t>
            </a:r>
            <a:r>
              <a:rPr lang="en-US" sz="2000" spc="-80" dirty="0">
                <a:solidFill>
                  <a:srgbClr val="000000"/>
                </a:solidFill>
                <a:latin typeface="Gill Sans MT"/>
              </a:rPr>
              <a:t> The method you choose should be one that can enable the teacher in ensuring that content is well delivered to the learners.</a:t>
            </a:r>
            <a:r>
              <a:rPr lang="en-GB" sz="2000" spc="-80" dirty="0">
                <a:solidFill>
                  <a:srgbClr val="000000"/>
                </a:solidFill>
                <a:latin typeface="Gill Sans MT"/>
              </a:rPr>
              <a:t/>
            </a:r>
            <a:br>
              <a:rPr lang="en-GB" sz="2000" spc="-80" dirty="0">
                <a:solidFill>
                  <a:srgbClr val="000000"/>
                </a:solidFill>
                <a:latin typeface="Gill Sans MT"/>
              </a:rPr>
            </a:br>
            <a:endParaRPr lang="en-US" sz="2000"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25625"/>
            <a:ext cx="5181600" cy="3794919"/>
          </a:xfrm>
        </p:spPr>
      </p:pic>
    </p:spTree>
    <p:extLst>
      <p:ext uri="{BB962C8B-B14F-4D97-AF65-F5344CB8AC3E}">
        <p14:creationId xmlns:p14="http://schemas.microsoft.com/office/powerpoint/2010/main" val="3540334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100" b="1" u="sng" dirty="0">
                <a:solidFill>
                  <a:srgbClr val="000000"/>
                </a:solidFill>
                <a:effectLst>
                  <a:outerShdw blurRad="50800" dist="50800" dir="5400000" sx="0" sy="0" algn="ctr">
                    <a:srgbClr val="000000"/>
                  </a:outerShdw>
                </a:effectLst>
                <a:latin typeface="Algerian" panose="04020705040A02060702" pitchFamily="82" charset="0"/>
                <a:ea typeface="Calibri" panose="020F0502020204030204" pitchFamily="34" charset="0"/>
                <a:cs typeface="Times New Roman" panose="02020603050405020304" pitchFamily="18" charset="0"/>
              </a:rPr>
              <a:t>TECHNIQUES TO TEACH NEW CURRICULUM IN ENTREPRENUERSHIP LOWER SECONDARY SCHOOL</a:t>
            </a:r>
            <a:r>
              <a:rPr lang="en-US" sz="2200" b="1" u="sng" dirty="0">
                <a:solidFill>
                  <a:srgbClr val="000000"/>
                </a:solidFill>
                <a:effectLst>
                  <a:outerShdw blurRad="50800" dist="50800" dir="5400000" sx="0" sy="0" algn="ctr">
                    <a:srgbClr val="000000"/>
                  </a:outerShdw>
                </a:effectLst>
                <a:latin typeface="Algerian" panose="04020705040A02060702" pitchFamily="82" charset="0"/>
                <a:ea typeface="Calibri" panose="020F0502020204030204" pitchFamily="34" charset="0"/>
                <a:cs typeface="Times New Roman" panose="02020603050405020304" pitchFamily="18" charset="0"/>
              </a:rPr>
              <a:t>.</a:t>
            </a:r>
            <a:r>
              <a:rPr lang="en-US" sz="2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r>
            <a:br>
              <a:rPr lang="en-US" sz="2200" dirty="0">
                <a:solidFill>
                  <a:prstClr val="black"/>
                </a:solidFill>
                <a:latin typeface="Calibri" panose="020F0502020204030204" pitchFamily="34" charset="0"/>
                <a:ea typeface="Calibri" panose="020F0502020204030204" pitchFamily="34" charset="0"/>
                <a:cs typeface="Times New Roman" panose="02020603050405020304" pitchFamily="18" charset="0"/>
              </a:rPr>
            </a:br>
            <a:endParaRPr lang="en-US" sz="2200" dirty="0"/>
          </a:p>
        </p:txBody>
      </p:sp>
      <p:sp>
        <p:nvSpPr>
          <p:cNvPr id="3" name="Content Placeholder 2"/>
          <p:cNvSpPr>
            <a:spLocks noGrp="1"/>
          </p:cNvSpPr>
          <p:nvPr>
            <p:ph sz="half" idx="1"/>
          </p:nvPr>
        </p:nvSpPr>
        <p:spPr/>
        <p:txBody>
          <a:bodyPr>
            <a:normAutofit fontScale="62500" lnSpcReduction="20000"/>
          </a:bodyPr>
          <a:lstStyle/>
          <a:p>
            <a:pPr lvl="0">
              <a:lnSpc>
                <a:spcPct val="150000"/>
              </a:lnSpc>
              <a:spcAft>
                <a:spcPts val="800"/>
              </a:spcAft>
              <a:buFont typeface="Wingdings" panose="05000000000000000000" pitchFamily="2" charset="2"/>
              <a:buChar char="Ø"/>
            </a:pPr>
            <a:r>
              <a:rPr lang="en-US" sz="3200" b="1" dirty="0">
                <a:solidFill>
                  <a:prstClr val="black"/>
                </a:solidFill>
                <a:latin typeface="Arial" panose="020B0604020202020204" pitchFamily="34" charset="0"/>
                <a:ea typeface="Calibri" panose="020F0502020204030204" pitchFamily="34" charset="0"/>
                <a:cs typeface="Times New Roman" panose="02020603050405020304" pitchFamily="18" charset="0"/>
              </a:rPr>
              <a:t>Using simplified reading materials. </a:t>
            </a:r>
            <a:r>
              <a:rPr lang="en-US" sz="3200" dirty="0">
                <a:solidFill>
                  <a:prstClr val="black"/>
                </a:solidFill>
                <a:latin typeface="Arial" panose="020B0604020202020204" pitchFamily="34" charset="0"/>
                <a:ea typeface="Calibri" panose="020F0502020204030204" pitchFamily="34" charset="0"/>
                <a:cs typeface="Times New Roman" panose="02020603050405020304" pitchFamily="18" charset="0"/>
              </a:rPr>
              <a:t>This can be done through getting a syllabus book and teacher’s guide and other resourceful reading materials in order to get detailed and well researched content. </a:t>
            </a:r>
            <a:r>
              <a:rPr lang="en-US" sz="3200" b="1" dirty="0">
                <a:solidFill>
                  <a:prstClr val="black"/>
                </a:solidFill>
                <a:latin typeface="Arial" panose="020B0604020202020204" pitchFamily="34" charset="0"/>
                <a:ea typeface="Calibri" panose="020F0502020204030204" pitchFamily="34" charset="0"/>
                <a:cs typeface="Times New Roman" panose="02020603050405020304" pitchFamily="18" charset="0"/>
              </a:rPr>
              <a:t>NOTE</a:t>
            </a:r>
            <a:r>
              <a:rPr lang="en-US" sz="3200" dirty="0">
                <a:solidFill>
                  <a:prstClr val="black"/>
                </a:solidFill>
                <a:latin typeface="Arial" panose="020B0604020202020204" pitchFamily="34" charset="0"/>
                <a:ea typeface="Calibri" panose="020F0502020204030204" pitchFamily="34" charset="0"/>
                <a:cs typeface="Times New Roman" panose="02020603050405020304" pitchFamily="18" charset="0"/>
              </a:rPr>
              <a:t>; some teachers have a tendency to only stick on the points in the reference books, that’s very dangerous. These reference books are designed simply to give you a guidance and direction to take.</a:t>
            </a:r>
            <a:endParaRPr lang="en-US"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Content Placeholder 3"/>
          <p:cNvSpPr>
            <a:spLocks noGrp="1"/>
          </p:cNvSpPr>
          <p:nvPr>
            <p:ph sz="half" idx="2"/>
          </p:nvPr>
        </p:nvSpPr>
        <p:spPr/>
        <p:txBody>
          <a:bodyPr>
            <a:normAutofit fontScale="62500" lnSpcReduction="20000"/>
          </a:bodyPr>
          <a:lstStyle/>
          <a:p>
            <a:pPr lvl="0">
              <a:lnSpc>
                <a:spcPct val="150000"/>
              </a:lnSpc>
              <a:buFont typeface="Wingdings" panose="05000000000000000000" pitchFamily="2" charset="2"/>
              <a:buChar char="Ø"/>
            </a:pPr>
            <a:r>
              <a:rPr lang="en-US" sz="3200" dirty="0">
                <a:solidFill>
                  <a:prstClr val="black"/>
                </a:solidFill>
                <a:latin typeface="Arial" panose="020B0604020202020204" pitchFamily="34" charset="0"/>
                <a:ea typeface="Calibri" panose="020F0502020204030204" pitchFamily="34" charset="0"/>
                <a:cs typeface="Times New Roman" panose="02020603050405020304" pitchFamily="18" charset="0"/>
              </a:rPr>
              <a:t>Integrating old content in the new content of new curriculum </a:t>
            </a:r>
            <a:endParaRPr lang="en-US"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800"/>
              </a:spcAft>
              <a:buFont typeface="Wingdings" panose="05000000000000000000" pitchFamily="2" charset="2"/>
              <a:buChar char="Ø"/>
            </a:pPr>
            <a:r>
              <a:rPr lang="en-US" sz="3200" dirty="0">
                <a:solidFill>
                  <a:prstClr val="black"/>
                </a:solidFill>
                <a:latin typeface="Arial" panose="020B0604020202020204" pitchFamily="34" charset="0"/>
                <a:ea typeface="Calibri" panose="020F0502020204030204" pitchFamily="34" charset="0"/>
                <a:cs typeface="Times New Roman" panose="02020603050405020304" pitchFamily="18" charset="0"/>
              </a:rPr>
              <a:t>Some teachers have completely dropped out the content, that’s wrong some is still relevant For example; </a:t>
            </a:r>
            <a:r>
              <a:rPr lang="en-US" sz="32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Quality maintenance under </a:t>
            </a:r>
            <a:r>
              <a:rPr lang="en-US" sz="32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production.</a:t>
            </a:r>
            <a:endParaRPr lang="en-US" sz="3200" b="1" dirty="0" smtClean="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nSpc>
                <a:spcPct val="150000"/>
              </a:lnSpc>
              <a:spcAft>
                <a:spcPts val="800"/>
              </a:spcAft>
              <a:buFont typeface="Wingdings" panose="05000000000000000000" pitchFamily="2" charset="2"/>
              <a:buChar char="Ø"/>
            </a:pPr>
            <a:r>
              <a:rPr lang="en-US" sz="32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This </a:t>
            </a:r>
            <a:r>
              <a:rPr lang="en-US" sz="3200" dirty="0">
                <a:solidFill>
                  <a:prstClr val="black"/>
                </a:solidFill>
                <a:latin typeface="Arial" panose="020B0604020202020204" pitchFamily="34" charset="0"/>
                <a:ea typeface="Calibri" panose="020F0502020204030204" pitchFamily="34" charset="0"/>
                <a:cs typeface="Times New Roman" panose="02020603050405020304" pitchFamily="18" charset="0"/>
              </a:rPr>
              <a:t>is because you cannot manage and carryout production without observing quality . </a:t>
            </a:r>
            <a:endParaRPr lang="en-US" sz="32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4531277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3100" b="1" u="sng" dirty="0">
                <a:solidFill>
                  <a:srgbClr val="000000"/>
                </a:solidFill>
                <a:effectLst>
                  <a:outerShdw blurRad="50800" dist="50800" dir="5400000" sx="0" sy="0" algn="ctr">
                    <a:srgbClr val="000000"/>
                  </a:outerShdw>
                </a:effectLst>
                <a:latin typeface="Algerian" panose="04020705040A02060702" pitchFamily="82" charset="0"/>
                <a:ea typeface="Calibri" panose="020F0502020204030204" pitchFamily="34" charset="0"/>
                <a:cs typeface="Times New Roman" panose="02020603050405020304" pitchFamily="18" charset="0"/>
              </a:rPr>
              <a:t>TECHNIQUES TO TEACH NEW CURRICULUM IN ENTREPRENUERSHIP LOWER SECONDARY SCHOOL</a:t>
            </a:r>
            <a:r>
              <a:rPr lang="en-US" sz="2200" b="1" u="sng" dirty="0" smtClean="0">
                <a:solidFill>
                  <a:srgbClr val="000000"/>
                </a:solidFill>
                <a:effectLst>
                  <a:outerShdw blurRad="50800" dist="50800" dir="5400000" sx="0" sy="0" algn="ctr">
                    <a:srgbClr val="000000"/>
                  </a:outerShdw>
                </a:effectLst>
                <a:latin typeface="Algerian" panose="04020705040A02060702" pitchFamily="82" charset="0"/>
                <a:ea typeface="Calibri" panose="020F0502020204030204" pitchFamily="34" charset="0"/>
                <a:cs typeface="Times New Roman" panose="02020603050405020304" pitchFamily="18" charset="0"/>
              </a:rPr>
              <a:t>.</a:t>
            </a:r>
            <a:endParaRPr lang="en-US" dirty="0"/>
          </a:p>
        </p:txBody>
      </p:sp>
      <p:sp>
        <p:nvSpPr>
          <p:cNvPr id="3" name="Content Placeholder 2"/>
          <p:cNvSpPr>
            <a:spLocks noGrp="1"/>
          </p:cNvSpPr>
          <p:nvPr>
            <p:ph sz="half" idx="1"/>
          </p:nvPr>
        </p:nvSpPr>
        <p:spPr/>
        <p:txBody>
          <a:bodyPr>
            <a:noAutofit/>
          </a:bodyPr>
          <a:lstStyle/>
          <a:p>
            <a:pPr lvl="0" algn="just">
              <a:buFont typeface="Wingdings" panose="05000000000000000000" pitchFamily="2" charset="2"/>
              <a:buChar char="Ø"/>
            </a:pPr>
            <a:r>
              <a:rPr lang="en-US" sz="2000" b="1" dirty="0">
                <a:solidFill>
                  <a:prstClr val="black"/>
                </a:solidFill>
                <a:latin typeface="Arial" panose="020B0604020202020204" pitchFamily="34" charset="0"/>
                <a:cs typeface="Arial" panose="020B0604020202020204" pitchFamily="34" charset="0"/>
              </a:rPr>
              <a:t>Avoid duplicating content. </a:t>
            </a:r>
            <a:r>
              <a:rPr lang="en-US" sz="2000" dirty="0">
                <a:solidFill>
                  <a:prstClr val="black"/>
                </a:solidFill>
                <a:latin typeface="Arial" panose="020B0604020202020204" pitchFamily="34" charset="0"/>
                <a:cs typeface="Arial" panose="020B0604020202020204" pitchFamily="34" charset="0"/>
              </a:rPr>
              <a:t>Some content has been duplicated, you can have it once in one respective topic and class instead of splitting it. The issue is all about covering it. For example instead of splitting taxation since form one you can cover it once in form two</a:t>
            </a:r>
            <a:r>
              <a:rPr lang="en-US" sz="2000" dirty="0" smtClean="0">
                <a:solidFill>
                  <a:prstClr val="black"/>
                </a:solidFill>
                <a:latin typeface="Arial" panose="020B0604020202020204" pitchFamily="34" charset="0"/>
                <a:cs typeface="Arial" panose="020B0604020202020204" pitchFamily="34" charset="0"/>
              </a:rPr>
              <a:t>.</a:t>
            </a:r>
            <a:endParaRPr lang="en-US" sz="2000" dirty="0">
              <a:solidFill>
                <a:prstClr val="black"/>
              </a:solidFill>
              <a:latin typeface="Arial" panose="020B0604020202020204" pitchFamily="34" charset="0"/>
              <a:cs typeface="Arial" panose="020B0604020202020204" pitchFamily="34" charset="0"/>
            </a:endParaRPr>
          </a:p>
          <a:p>
            <a:pPr lvl="0" algn="just">
              <a:buFont typeface="Wingdings" panose="05000000000000000000" pitchFamily="2" charset="2"/>
              <a:buChar char="Ø"/>
              <a:defRPr/>
            </a:pPr>
            <a:r>
              <a:rPr lang="en-US" sz="2000" dirty="0">
                <a:solidFill>
                  <a:prstClr val="black"/>
                </a:solidFill>
                <a:latin typeface="Arial" panose="020B0604020202020204" pitchFamily="34" charset="0"/>
                <a:cs typeface="Arial" panose="020B0604020202020204" pitchFamily="34" charset="0"/>
              </a:rPr>
              <a:t> </a:t>
            </a:r>
            <a:r>
              <a:rPr lang="en-US" sz="2000" dirty="0">
                <a:solidFill>
                  <a:prstClr val="black"/>
                </a:solidFill>
                <a:latin typeface="Arial" panose="020B0604020202020204" pitchFamily="34" charset="0"/>
                <a:ea typeface="Calibri" panose="020F0502020204030204" pitchFamily="34" charset="0"/>
                <a:cs typeface="Arial" panose="020B0604020202020204" pitchFamily="34" charset="0"/>
              </a:rPr>
              <a:t>Instead of covering market survey in form one you can have it once in form two under marketing management. There is also budgeting under form one, you can give this a hold and present it once when teaching business planning in form three (3).</a:t>
            </a:r>
          </a:p>
          <a:p>
            <a:endParaRPr lang="en-US" sz="2000" dirty="0"/>
          </a:p>
        </p:txBody>
      </p:sp>
      <p:sp>
        <p:nvSpPr>
          <p:cNvPr id="4" name="Content Placeholder 3"/>
          <p:cNvSpPr>
            <a:spLocks noGrp="1"/>
          </p:cNvSpPr>
          <p:nvPr>
            <p:ph sz="half" idx="2"/>
          </p:nvPr>
        </p:nvSpPr>
        <p:spPr/>
        <p:txBody>
          <a:bodyPr>
            <a:normAutofit fontScale="47500" lnSpcReduction="20000"/>
          </a:bodyPr>
          <a:lstStyle/>
          <a:p>
            <a:pPr lvl="0" algn="just">
              <a:lnSpc>
                <a:spcPct val="150000"/>
              </a:lnSpc>
              <a:spcAft>
                <a:spcPts val="800"/>
              </a:spcAft>
              <a:buFont typeface="Wingdings" panose="05000000000000000000" pitchFamily="2" charset="2"/>
              <a:buChar char="Ø"/>
            </a:pPr>
            <a:r>
              <a:rPr lang="en-US" sz="3600" dirty="0">
                <a:solidFill>
                  <a:prstClr val="black"/>
                </a:solidFill>
                <a:latin typeface="Arial" panose="020B0604020202020204" pitchFamily="34" charset="0"/>
                <a:ea typeface="Calibri" panose="020F0502020204030204" pitchFamily="34" charset="0"/>
                <a:cs typeface="Times New Roman" panose="02020603050405020304" pitchFamily="18" charset="0"/>
              </a:rPr>
              <a:t>Try to use local examples which learners are familiar with. E.g. When teaching them innovation and you want to give them an example of innovation, tell them some bakers make bread but using different flavors and shapes e.g. Egg flavor, vanilla flavor, oval shape, circle shape etc. and that is innovation </a:t>
            </a:r>
            <a:endParaRPr lang="en-US" sz="3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Ø"/>
            </a:pPr>
            <a:r>
              <a:rPr lang="en-US" sz="3600" dirty="0">
                <a:solidFill>
                  <a:prstClr val="black"/>
                </a:solidFill>
                <a:latin typeface="Arial" panose="020B0604020202020204" pitchFamily="34" charset="0"/>
                <a:ea typeface="Calibri" panose="020F0502020204030204" pitchFamily="34" charset="0"/>
                <a:cs typeface="Times New Roman" panose="02020603050405020304" pitchFamily="18" charset="0"/>
              </a:rPr>
              <a:t>When teaching them E-business you can talk about using ATM as an example of E-Banking which is a form of E-Business, online shopping e.g. Jumia Uganda, </a:t>
            </a:r>
            <a:r>
              <a:rPr lang="en-US" sz="36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Jiji</a:t>
            </a:r>
            <a:r>
              <a:rPr lang="en-US" sz="3600" dirty="0">
                <a:solidFill>
                  <a:prstClr val="black"/>
                </a:solidFill>
                <a:latin typeface="Arial" panose="020B0604020202020204" pitchFamily="34" charset="0"/>
                <a:ea typeface="Calibri" panose="020F0502020204030204" pitchFamily="34" charset="0"/>
                <a:cs typeface="Times New Roman" panose="02020603050405020304" pitchFamily="18" charset="0"/>
              </a:rPr>
              <a:t> Uganda. </a:t>
            </a:r>
            <a:endParaRPr lang="en-US" sz="36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400634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7308"/>
          </a:xfrm>
        </p:spPr>
        <p:txBody>
          <a:bodyPr>
            <a:normAutofit fontScale="90000"/>
          </a:bodyPr>
          <a:lstStyle/>
          <a:p>
            <a:r>
              <a:rPr lang="en-US" sz="3100" b="1" u="sng" dirty="0">
                <a:solidFill>
                  <a:srgbClr val="000000"/>
                </a:solidFill>
                <a:effectLst>
                  <a:outerShdw blurRad="50800" dist="50800" dir="5400000" sx="0" sy="0" algn="ctr">
                    <a:srgbClr val="000000"/>
                  </a:outerShdw>
                </a:effectLst>
                <a:latin typeface="Algerian" panose="04020705040A02060702" pitchFamily="82" charset="0"/>
                <a:ea typeface="Calibri" panose="020F0502020204030204" pitchFamily="34" charset="0"/>
                <a:cs typeface="Times New Roman" panose="02020603050405020304" pitchFamily="18" charset="0"/>
              </a:rPr>
              <a:t>TECHNIQUES TO TEACH NEW CURRICULUM IN ENTREPRENUERSHIP LOWER SECONDARY SCHOOL</a:t>
            </a:r>
            <a:r>
              <a:rPr lang="en-US" sz="2200" b="1" u="sng" dirty="0">
                <a:solidFill>
                  <a:srgbClr val="000000"/>
                </a:solidFill>
                <a:effectLst>
                  <a:outerShdw blurRad="50800" dist="50800" dir="5400000" sx="0" sy="0" algn="ctr">
                    <a:srgbClr val="000000"/>
                  </a:outerShdw>
                </a:effectLst>
                <a:latin typeface="Algerian" panose="04020705040A02060702" pitchFamily="82" charset="0"/>
                <a:ea typeface="Calibri" panose="020F0502020204030204" pitchFamily="34" charset="0"/>
                <a:cs typeface="Times New Roman" panose="02020603050405020304" pitchFamily="18" charset="0"/>
              </a:rPr>
              <a:t>.</a:t>
            </a:r>
            <a:r>
              <a:rPr lang="en-US" sz="2200" dirty="0">
                <a:solidFill>
                  <a:prstClr val="black"/>
                </a:solidFill>
                <a:latin typeface="Calibri" panose="020F0502020204030204" pitchFamily="34" charset="0"/>
                <a:ea typeface="Calibri" panose="020F0502020204030204" pitchFamily="34" charset="0"/>
                <a:cs typeface="Times New Roman" panose="02020603050405020304" pitchFamily="18" charset="0"/>
              </a:rPr>
              <a:t/>
            </a:r>
            <a:br>
              <a:rPr lang="en-US" sz="2200" dirty="0">
                <a:solidFill>
                  <a:prstClr val="black"/>
                </a:solidFill>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sz="half" idx="1"/>
          </p:nvPr>
        </p:nvSpPr>
        <p:spPr>
          <a:xfrm>
            <a:off x="838200" y="1054249"/>
            <a:ext cx="5181600" cy="4303059"/>
          </a:xfrm>
        </p:spPr>
        <p:txBody>
          <a:bodyPr>
            <a:noAutofit/>
          </a:bodyPr>
          <a:lstStyle/>
          <a:p>
            <a:pPr lvl="0" algn="just">
              <a:lnSpc>
                <a:spcPct val="100000"/>
              </a:lnSpc>
              <a:buFont typeface="Wingdings" panose="05000000000000000000" pitchFamily="2" charset="2"/>
              <a:buChar char="Ø"/>
            </a:pPr>
            <a:r>
              <a:rPr lang="en-US" sz="2000" b="1" dirty="0">
                <a:solidFill>
                  <a:prstClr val="black"/>
                </a:solidFill>
                <a:ea typeface="Calibri" panose="020F0502020204030204" pitchFamily="34" charset="0"/>
                <a:cs typeface="Times New Roman" panose="02020603050405020304" pitchFamily="18" charset="0"/>
              </a:rPr>
              <a:t>Using videos and images through integrating ICT. </a:t>
            </a:r>
            <a:r>
              <a:rPr lang="en-US" sz="2000" dirty="0">
                <a:solidFill>
                  <a:prstClr val="black"/>
                </a:solidFill>
                <a:ea typeface="Calibri" panose="020F0502020204030204" pitchFamily="34" charset="0"/>
                <a:cs typeface="Times New Roman" panose="02020603050405020304" pitchFamily="18" charset="0"/>
              </a:rPr>
              <a:t>This can be supported by using projectors. This makes learning very interesting, supports wide coverage, makes learning real and less tiresome to both learners and teachers</a:t>
            </a:r>
          </a:p>
          <a:p>
            <a:pPr lvl="0" algn="just">
              <a:lnSpc>
                <a:spcPct val="100000"/>
              </a:lnSpc>
              <a:buFont typeface="Wingdings" panose="05000000000000000000" pitchFamily="2" charset="2"/>
              <a:buChar char="Ø"/>
            </a:pPr>
            <a:r>
              <a:rPr lang="en-US" sz="2000" b="1" dirty="0">
                <a:solidFill>
                  <a:prstClr val="black"/>
                </a:solidFill>
                <a:ea typeface="Calibri" panose="020F0502020204030204" pitchFamily="34" charset="0"/>
                <a:cs typeface="Times New Roman" panose="02020603050405020304" pitchFamily="18" charset="0"/>
              </a:rPr>
              <a:t>Engaging learners in learning or teaching process. </a:t>
            </a:r>
            <a:r>
              <a:rPr lang="en-US" sz="2000" dirty="0">
                <a:solidFill>
                  <a:prstClr val="black"/>
                </a:solidFill>
                <a:ea typeface="Calibri" panose="020F0502020204030204" pitchFamily="34" charset="0"/>
                <a:cs typeface="Times New Roman" panose="02020603050405020304" pitchFamily="18" charset="0"/>
              </a:rPr>
              <a:t>Let your teaching be learner’s centered. Leave them to raise their ideas you will get shocked after realizing that they are knowledgeable and informed. They just need support. </a:t>
            </a:r>
          </a:p>
          <a:p>
            <a:endParaRPr lang="en-US" sz="2000" dirty="0"/>
          </a:p>
        </p:txBody>
      </p:sp>
      <p:sp>
        <p:nvSpPr>
          <p:cNvPr id="4" name="Content Placeholder 3"/>
          <p:cNvSpPr>
            <a:spLocks noGrp="1"/>
          </p:cNvSpPr>
          <p:nvPr>
            <p:ph sz="half" idx="2"/>
          </p:nvPr>
        </p:nvSpPr>
        <p:spPr>
          <a:xfrm>
            <a:off x="6172200" y="1054249"/>
            <a:ext cx="5181600" cy="4206240"/>
          </a:xfrm>
        </p:spPr>
        <p:txBody>
          <a:bodyPr>
            <a:normAutofit fontScale="25000" lnSpcReduction="20000"/>
          </a:bodyPr>
          <a:lstStyle/>
          <a:p>
            <a:pPr lvl="0" algn="just">
              <a:lnSpc>
                <a:spcPct val="150000"/>
              </a:lnSpc>
              <a:spcAft>
                <a:spcPts val="800"/>
              </a:spcAft>
              <a:buFont typeface="Wingdings" panose="05000000000000000000" pitchFamily="2" charset="2"/>
              <a:buChar char="Ø"/>
              <a:defRPr/>
            </a:pPr>
            <a:r>
              <a:rPr lang="en-US" sz="5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Do not leave learners a task of generating all </a:t>
            </a:r>
            <a:r>
              <a:rPr lang="en-US" sz="8000" b="1" dirty="0">
                <a:solidFill>
                  <a:prstClr val="black"/>
                </a:solidFill>
                <a:ea typeface="Calibri" panose="020F0502020204030204" pitchFamily="34" charset="0"/>
                <a:cs typeface="Times New Roman" panose="02020603050405020304" pitchFamily="18" charset="0"/>
              </a:rPr>
              <a:t>information on their own. </a:t>
            </a:r>
            <a:r>
              <a:rPr lang="en-US" sz="8000" dirty="0">
                <a:solidFill>
                  <a:prstClr val="black"/>
                </a:solidFill>
                <a:ea typeface="Calibri" panose="020F0502020204030204" pitchFamily="34" charset="0"/>
                <a:cs typeface="Times New Roman" panose="02020603050405020304" pitchFamily="18" charset="0"/>
              </a:rPr>
              <a:t>They need to be supported. This is because some learners cannot access support materials for research. Such as. Internet, Newspapers, library etc. therefore supplement their research by giving items like well researched notes.</a:t>
            </a:r>
          </a:p>
          <a:p>
            <a:pPr lvl="0" algn="just">
              <a:lnSpc>
                <a:spcPct val="150000"/>
              </a:lnSpc>
              <a:spcAft>
                <a:spcPts val="800"/>
              </a:spcAft>
              <a:buFont typeface="Wingdings" panose="05000000000000000000" pitchFamily="2" charset="2"/>
              <a:buChar char="Ø"/>
              <a:defRPr/>
            </a:pPr>
            <a:r>
              <a:rPr lang="en-US" sz="8000" b="1" dirty="0">
                <a:solidFill>
                  <a:prstClr val="black"/>
                </a:solidFill>
                <a:ea typeface="Calibri" panose="020F0502020204030204" pitchFamily="34" charset="0"/>
                <a:cs typeface="Times New Roman" panose="02020603050405020304" pitchFamily="18" charset="0"/>
              </a:rPr>
              <a:t>Always give these learners tasks or assignments and activities in groups. </a:t>
            </a:r>
            <a:r>
              <a:rPr lang="en-US" sz="8000" dirty="0">
                <a:solidFill>
                  <a:prstClr val="black"/>
                </a:solidFill>
                <a:ea typeface="Calibri" panose="020F0502020204030204" pitchFamily="34" charset="0"/>
                <a:cs typeface="Times New Roman" panose="02020603050405020304" pitchFamily="18" charset="0"/>
              </a:rPr>
              <a:t>This will give them an opportunity to brain storm.</a:t>
            </a:r>
          </a:p>
          <a:p>
            <a:endParaRPr lang="en-US" dirty="0"/>
          </a:p>
        </p:txBody>
      </p:sp>
    </p:spTree>
    <p:extLst>
      <p:ext uri="{BB962C8B-B14F-4D97-AF65-F5344CB8AC3E}">
        <p14:creationId xmlns:p14="http://schemas.microsoft.com/office/powerpoint/2010/main" val="14199079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42720" y="365125"/>
            <a:ext cx="9911080" cy="1325563"/>
          </a:xfrm>
          <a:pattFill prst="pct25">
            <a:fgClr>
              <a:schemeClr val="accent1"/>
            </a:fgClr>
            <a:bgClr>
              <a:schemeClr val="bg1"/>
            </a:bgClr>
          </a:pattFill>
        </p:spPr>
        <p:txBody>
          <a:bodyPr/>
          <a:lstStyle/>
          <a:p>
            <a:pPr algn="ctr"/>
            <a:r>
              <a:rPr lang="en-GB" sz="3600" b="1" cap="all" spc="-60" dirty="0">
                <a:solidFill>
                  <a:srgbClr val="424456"/>
                </a:solidFill>
                <a:latin typeface="Gill Sans MT"/>
              </a:rPr>
              <a:t>TEACHING AND LEARNING METHODOLOGIES</a:t>
            </a:r>
            <a:endParaRPr lang="en-US" dirty="0"/>
          </a:p>
        </p:txBody>
      </p:sp>
      <p:sp>
        <p:nvSpPr>
          <p:cNvPr id="3" name="Rectangle 2"/>
          <p:cNvSpPr/>
          <p:nvPr/>
        </p:nvSpPr>
        <p:spPr>
          <a:xfrm>
            <a:off x="1442720" y="1605829"/>
            <a:ext cx="9911080" cy="4607415"/>
          </a:xfrm>
          <a:prstGeom prst="rect">
            <a:avLst/>
          </a:prstGeom>
        </p:spPr>
        <p:txBody>
          <a:bodyPr wrap="square">
            <a:spAutoFit/>
          </a:bodyPr>
          <a:lstStyle/>
          <a:p>
            <a:pPr lvl="0" algn="just">
              <a:spcBef>
                <a:spcPct val="20000"/>
              </a:spcBef>
              <a:spcAft>
                <a:spcPts val="600"/>
              </a:spcAft>
            </a:pPr>
            <a:r>
              <a:rPr lang="en-US" sz="2400" dirty="0">
                <a:solidFill>
                  <a:srgbClr val="000000"/>
                </a:solidFill>
                <a:latin typeface="Gill Sans MT" panose="020B0502020104020203" pitchFamily="34" charset="0"/>
              </a:rPr>
              <a:t>Teaching-learning methodology is a systematic way in which a teacher/facilitator transfers, receives or shares information with learners. </a:t>
            </a:r>
          </a:p>
          <a:p>
            <a:pPr lvl="0" algn="just">
              <a:spcBef>
                <a:spcPct val="20000"/>
              </a:spcBef>
              <a:spcAft>
                <a:spcPts val="600"/>
              </a:spcAft>
            </a:pPr>
            <a:r>
              <a:rPr lang="en-US" sz="2400" dirty="0">
                <a:solidFill>
                  <a:srgbClr val="000000"/>
                </a:solidFill>
                <a:latin typeface="Gill Sans MT" panose="020B0502020104020203" pitchFamily="34" charset="0"/>
              </a:rPr>
              <a:t>It can also be defined as the process of imparting knowledge and skills which is used by a teacher in the classroom. It implies the use of principles and theories of instructions; it can include class participation, demonstrations, recitation, discussion, etc.</a:t>
            </a:r>
            <a:endParaRPr lang="en-GB" sz="2400" dirty="0">
              <a:solidFill>
                <a:srgbClr val="000000"/>
              </a:solidFill>
              <a:latin typeface="Gill Sans MT" panose="020B0502020104020203" pitchFamily="34" charset="0"/>
              <a:ea typeface="Cambria" panose="02040503050406030204" pitchFamily="18" charset="0"/>
              <a:cs typeface="Times New Roman" panose="02020603050405020304" pitchFamily="18" charset="0"/>
            </a:endParaRPr>
          </a:p>
          <a:p>
            <a:pPr lvl="0" algn="just">
              <a:spcBef>
                <a:spcPct val="20000"/>
              </a:spcBef>
              <a:spcAft>
                <a:spcPts val="600"/>
              </a:spcAft>
            </a:pPr>
            <a:r>
              <a:rPr lang="en-GB" sz="2400" dirty="0">
                <a:solidFill>
                  <a:srgbClr val="000000"/>
                </a:solidFill>
                <a:latin typeface="Gill Sans MT" panose="020B0502020104020203" pitchFamily="34" charset="0"/>
                <a:ea typeface="Cambria" panose="02040503050406030204" pitchFamily="18" charset="0"/>
                <a:cs typeface="Times New Roman" panose="02020603050405020304" pitchFamily="18" charset="0"/>
              </a:rPr>
              <a:t>A learner-centred methodology is one in which the learners are more active than the instructor and vice versa.</a:t>
            </a:r>
          </a:p>
          <a:p>
            <a:pPr lvl="0" algn="just">
              <a:spcBef>
                <a:spcPct val="20000"/>
              </a:spcBef>
              <a:spcAft>
                <a:spcPts val="600"/>
              </a:spcAft>
            </a:pPr>
            <a:r>
              <a:rPr lang="en-US" sz="2400" dirty="0"/>
              <a:t>Your choice of teaching method depends on what fits you — your educational philosophy, classroom demographic, subject area(s) and school mission statement</a:t>
            </a:r>
            <a:r>
              <a:rPr lang="en-US" sz="2400" dirty="0">
                <a:solidFill>
                  <a:srgbClr val="333333"/>
                </a:solidFill>
                <a:latin typeface="Open Sans"/>
              </a:rPr>
              <a:t>.</a:t>
            </a:r>
            <a:endParaRPr lang="en-GB" sz="2400" dirty="0">
              <a:solidFill>
                <a:srgbClr val="000000"/>
              </a:solidFill>
              <a:latin typeface="Gill Sans MT" panose="020B0502020104020203" pitchFamily="34"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9508421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100" b="1" u="sng" dirty="0">
                <a:solidFill>
                  <a:srgbClr val="000000"/>
                </a:solidFill>
                <a:effectLst>
                  <a:outerShdw blurRad="50800" dist="50800" dir="5400000" sx="0" sy="0" algn="ctr">
                    <a:srgbClr val="000000"/>
                  </a:outerShdw>
                </a:effectLst>
                <a:latin typeface="Algerian" panose="04020705040A02060702" pitchFamily="82" charset="0"/>
                <a:ea typeface="Calibri" panose="020F0502020204030204" pitchFamily="34" charset="0"/>
                <a:cs typeface="Times New Roman" panose="02020603050405020304" pitchFamily="18" charset="0"/>
              </a:rPr>
              <a:t>TECHNIQUES TO TEACH NEW CURRICULUM IN ENTREPRENUERSHIP LOWER SECONDARY SCHOOL</a:t>
            </a:r>
            <a:r>
              <a:rPr lang="en-US" sz="2200" b="1" u="sng" dirty="0">
                <a:solidFill>
                  <a:srgbClr val="000000"/>
                </a:solidFill>
                <a:effectLst>
                  <a:outerShdw blurRad="50800" dist="50800" dir="5400000" sx="0" sy="0" algn="ctr">
                    <a:srgbClr val="000000"/>
                  </a:outerShdw>
                </a:effectLst>
                <a:latin typeface="Algerian" panose="04020705040A02060702" pitchFamily="82" charset="0"/>
                <a:ea typeface="Calibri" panose="020F0502020204030204" pitchFamily="34" charset="0"/>
                <a:cs typeface="Times New Roman" panose="02020603050405020304" pitchFamily="18" charset="0"/>
              </a:rPr>
              <a:t>.</a:t>
            </a:r>
            <a:endParaRPr lang="en-US" dirty="0"/>
          </a:p>
        </p:txBody>
      </p:sp>
      <p:sp>
        <p:nvSpPr>
          <p:cNvPr id="3" name="Content Placeholder 2"/>
          <p:cNvSpPr>
            <a:spLocks noGrp="1"/>
          </p:cNvSpPr>
          <p:nvPr>
            <p:ph sz="half" idx="1"/>
          </p:nvPr>
        </p:nvSpPr>
        <p:spPr/>
        <p:txBody>
          <a:bodyPr>
            <a:normAutofit fontScale="77500" lnSpcReduction="20000"/>
          </a:bodyPr>
          <a:lstStyle/>
          <a:p>
            <a:pPr lvl="0" algn="just">
              <a:lnSpc>
                <a:spcPct val="150000"/>
              </a:lnSpc>
              <a:spcAft>
                <a:spcPts val="800"/>
              </a:spcAft>
              <a:buFont typeface="Wingdings" panose="05000000000000000000" pitchFamily="2" charset="2"/>
              <a:buChar char="Ø"/>
            </a:pPr>
            <a:r>
              <a:rPr lang="en-US" sz="2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Always teach from the simplest to the complex. </a:t>
            </a:r>
            <a:r>
              <a:rPr lang="en-US" sz="2000" dirty="0">
                <a:solidFill>
                  <a:prstClr val="black"/>
                </a:solidFill>
                <a:latin typeface="Arial" panose="020B0604020202020204" pitchFamily="34" charset="0"/>
                <a:ea typeface="Calibri" panose="020F0502020204030204" pitchFamily="34" charset="0"/>
                <a:cs typeface="Times New Roman" panose="02020603050405020304" pitchFamily="18" charset="0"/>
              </a:rPr>
              <a:t>Start with some topics which learners can easily grasp and understand. For example instead of starting with creativity in senior one, you can start with business risks because that one learners can easily relate it with their day to day life experience being in form one and later creativity can come in .</a:t>
            </a:r>
            <a:endParaRPr lang="en-US"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Ø"/>
            </a:pPr>
            <a:r>
              <a:rPr lang="en-US" sz="2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Always set questions that can test critical thinking. </a:t>
            </a:r>
            <a:r>
              <a:rPr lang="en-US" sz="2000" dirty="0">
                <a:solidFill>
                  <a:prstClr val="black"/>
                </a:solidFill>
                <a:latin typeface="Arial" panose="020B0604020202020204" pitchFamily="34" charset="0"/>
                <a:ea typeface="Calibri" panose="020F0502020204030204" pitchFamily="34" charset="0"/>
                <a:cs typeface="Times New Roman" panose="02020603050405020304" pitchFamily="18" charset="0"/>
              </a:rPr>
              <a:t>Avoid knowledge based questions. E.g. It has been observed that there is great poor performance of </a:t>
            </a:r>
            <a:r>
              <a:rPr lang="en-US" sz="2000" dirty="0" err="1">
                <a:solidFill>
                  <a:prstClr val="black"/>
                </a:solidFill>
                <a:latin typeface="Arial" panose="020B0604020202020204" pitchFamily="34" charset="0"/>
                <a:ea typeface="Calibri" panose="020F0502020204030204" pitchFamily="34" charset="0"/>
                <a:cs typeface="Times New Roman" panose="02020603050405020304" pitchFamily="18" charset="0"/>
              </a:rPr>
              <a:t>saccos</a:t>
            </a:r>
            <a:r>
              <a:rPr lang="en-US" sz="2000" dirty="0">
                <a:solidFill>
                  <a:prstClr val="black"/>
                </a:solidFill>
                <a:latin typeface="Arial" panose="020B0604020202020204" pitchFamily="34" charset="0"/>
                <a:ea typeface="Calibri" panose="020F0502020204030204" pitchFamily="34" charset="0"/>
                <a:cs typeface="Times New Roman" panose="02020603050405020304" pitchFamily="18" charset="0"/>
              </a:rPr>
              <a:t> in your community. Analyze the possible causes of such poor performance:</a:t>
            </a:r>
            <a:endParaRPr lang="en-US" sz="2000" dirty="0">
              <a:solidFill>
                <a:prstClr val="black"/>
              </a:solidFill>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
        <p:nvSpPr>
          <p:cNvPr id="4" name="Content Placeholder 3"/>
          <p:cNvSpPr>
            <a:spLocks noGrp="1"/>
          </p:cNvSpPr>
          <p:nvPr>
            <p:ph sz="half" idx="2"/>
          </p:nvPr>
        </p:nvSpPr>
        <p:spPr/>
        <p:txBody>
          <a:bodyPr>
            <a:noAutofit/>
          </a:bodyPr>
          <a:lstStyle/>
          <a:p>
            <a:pPr lvl="0" algn="just">
              <a:lnSpc>
                <a:spcPct val="150000"/>
              </a:lnSpc>
              <a:buFont typeface="Wingdings" panose="05000000000000000000" pitchFamily="2" charset="2"/>
              <a:buChar char="Ø"/>
            </a:pPr>
            <a:r>
              <a:rPr lang="en-US" sz="2000" b="1" dirty="0" smtClean="0">
                <a:solidFill>
                  <a:prstClr val="black"/>
                </a:solidFill>
                <a:ea typeface="Calibri" panose="020F0502020204030204" pitchFamily="34" charset="0"/>
                <a:cs typeface="Times New Roman" panose="02020603050405020304" pitchFamily="18" charset="0"/>
              </a:rPr>
              <a:t>Taking </a:t>
            </a:r>
            <a:r>
              <a:rPr lang="en-US" sz="2000" b="1" dirty="0">
                <a:solidFill>
                  <a:prstClr val="black"/>
                </a:solidFill>
                <a:ea typeface="Calibri" panose="020F0502020204030204" pitchFamily="34" charset="0"/>
                <a:cs typeface="Times New Roman" panose="02020603050405020304" pitchFamily="18" charset="0"/>
              </a:rPr>
              <a:t>learners to the field to relate the theory with practical. </a:t>
            </a:r>
            <a:r>
              <a:rPr lang="en-US" sz="2000" dirty="0">
                <a:solidFill>
                  <a:prstClr val="black"/>
                </a:solidFill>
                <a:ea typeface="Calibri" panose="020F0502020204030204" pitchFamily="34" charset="0"/>
                <a:cs typeface="Times New Roman" panose="02020603050405020304" pitchFamily="18" charset="0"/>
              </a:rPr>
              <a:t>This makes learning relevant in the day to day life experience.</a:t>
            </a:r>
          </a:p>
          <a:p>
            <a:pPr lvl="0" algn="just">
              <a:lnSpc>
                <a:spcPct val="150000"/>
              </a:lnSpc>
              <a:spcAft>
                <a:spcPts val="800"/>
              </a:spcAft>
              <a:buFont typeface="Wingdings" panose="05000000000000000000" pitchFamily="2" charset="2"/>
              <a:buChar char="Ø"/>
            </a:pPr>
            <a:r>
              <a:rPr lang="en-US" sz="2000" dirty="0">
                <a:solidFill>
                  <a:prstClr val="black"/>
                </a:solidFill>
                <a:ea typeface="Calibri" panose="020F0502020204030204" pitchFamily="34" charset="0"/>
                <a:cs typeface="Times New Roman" panose="02020603050405020304" pitchFamily="18" charset="0"/>
              </a:rPr>
              <a:t>Ensuring timely completion of the syllabus coverage to create enough time for discussion and content consolidation.</a:t>
            </a:r>
          </a:p>
          <a:p>
            <a:pPr algn="just"/>
            <a:endParaRPr lang="en-US" sz="2000" dirty="0"/>
          </a:p>
        </p:txBody>
      </p:sp>
    </p:spTree>
    <p:extLst>
      <p:ext uri="{BB962C8B-B14F-4D97-AF65-F5344CB8AC3E}">
        <p14:creationId xmlns:p14="http://schemas.microsoft.com/office/powerpoint/2010/main" val="17182544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pattFill prst="pct70">
          <a:fgClr>
            <a:schemeClr val="accent1"/>
          </a:fgClr>
          <a:bgClr>
            <a:schemeClr val="bg1"/>
          </a:bgClr>
        </a:pattFill>
        <a:effectLst/>
      </p:bgPr>
    </p:bg>
    <p:spTree>
      <p:nvGrpSpPr>
        <p:cNvPr id="1" name=""/>
        <p:cNvGrpSpPr/>
        <p:nvPr/>
      </p:nvGrpSpPr>
      <p:grpSpPr>
        <a:xfrm>
          <a:off x="0" y="0"/>
          <a:ext cx="0" cy="0"/>
          <a:chOff x="0" y="0"/>
          <a:chExt cx="0" cy="0"/>
        </a:xfrm>
      </p:grpSpPr>
      <p:sp>
        <p:nvSpPr>
          <p:cNvPr id="2" name="Rectangle 1"/>
          <p:cNvSpPr/>
          <p:nvPr/>
        </p:nvSpPr>
        <p:spPr>
          <a:xfrm>
            <a:off x="3048000" y="2413338"/>
            <a:ext cx="6096000" cy="2031325"/>
          </a:xfrm>
          <a:prstGeom prst="rect">
            <a:avLst/>
          </a:prstGeom>
          <a:pattFill prst="pct5">
            <a:fgClr>
              <a:schemeClr val="accent1"/>
            </a:fgClr>
            <a:bgClr>
              <a:schemeClr val="bg1"/>
            </a:bgClr>
          </a:pattFill>
        </p:spPr>
        <p:txBody>
          <a:bodyPr>
            <a:spAutoFit/>
          </a:bodyPr>
          <a:lstStyle/>
          <a:p>
            <a:pPr marL="457200" marR="0" lvl="0" indent="0" algn="ctr" defTabSz="914400" eaLnBrk="1" fontAlgn="auto" latinLnBrk="0" hangingPunct="1">
              <a:lnSpc>
                <a:spcPct val="150000"/>
              </a:lnSpc>
              <a:spcBef>
                <a:spcPts val="1000"/>
              </a:spcBef>
              <a:spcAft>
                <a:spcPts val="800"/>
              </a:spcAft>
              <a:buClrTx/>
              <a:buSzTx/>
              <a:buFontTx/>
              <a:buNone/>
              <a:tabLst/>
              <a:defRPr/>
            </a:pPr>
            <a:r>
              <a:rPr kumimoji="0" lang="en-US" sz="2800" b="1" i="0" u="none" strike="noStrike" kern="0" cap="none" spc="0" normalizeH="0" baseline="0" noProof="0" dirty="0" smtClean="0">
                <a:ln>
                  <a:noFill/>
                </a:ln>
                <a:solidFill>
                  <a:prstClr val="black"/>
                </a:solidFill>
                <a:effectLst/>
                <a:uLnTx/>
                <a:uFillTx/>
                <a:latin typeface="Arial Black" panose="020B0A04020102020204" pitchFamily="34" charset="0"/>
                <a:ea typeface="Calibri" panose="020F0502020204030204" pitchFamily="34" charset="0"/>
                <a:cs typeface="Arial" panose="020B0604020202020204" pitchFamily="34" charset="0"/>
              </a:rPr>
              <a:t>END OF PRESENTATION.</a:t>
            </a:r>
          </a:p>
          <a:p>
            <a:pPr marL="457200" marR="0" lvl="0" indent="0" algn="ctr" defTabSz="914400" eaLnBrk="1" fontAlgn="auto" latinLnBrk="0" hangingPunct="1">
              <a:lnSpc>
                <a:spcPct val="150000"/>
              </a:lnSpc>
              <a:spcBef>
                <a:spcPts val="1000"/>
              </a:spcBef>
              <a:spcAft>
                <a:spcPts val="800"/>
              </a:spcAft>
              <a:buClrTx/>
              <a:buSzTx/>
              <a:buFontTx/>
              <a:buNone/>
              <a:tabLst/>
              <a:defRPr/>
            </a:pPr>
            <a:r>
              <a:rPr kumimoji="0" lang="en-US" sz="2800" b="1" i="0" u="none" strike="noStrike" kern="0" cap="none" spc="0" normalizeH="0" baseline="0" noProof="0" dirty="0" smtClean="0">
                <a:ln>
                  <a:noFill/>
                </a:ln>
                <a:solidFill>
                  <a:prstClr val="black"/>
                </a:solidFill>
                <a:effectLst/>
                <a:uLnTx/>
                <a:uFillTx/>
                <a:latin typeface="Arial Black" panose="020B0A04020102020204" pitchFamily="34" charset="0"/>
                <a:ea typeface="Calibri" panose="020F0502020204030204" pitchFamily="34" charset="0"/>
                <a:cs typeface="Arial" panose="020B0604020202020204" pitchFamily="34" charset="0"/>
              </a:rPr>
              <a:t>THANK YOU.</a:t>
            </a:r>
            <a:br>
              <a:rPr kumimoji="0" lang="en-US" sz="2800" b="1" i="0" u="none" strike="noStrike" kern="0" cap="none" spc="0" normalizeH="0" baseline="0" noProof="0" dirty="0" smtClean="0">
                <a:ln>
                  <a:noFill/>
                </a:ln>
                <a:solidFill>
                  <a:prstClr val="black"/>
                </a:solidFill>
                <a:effectLst/>
                <a:uLnTx/>
                <a:uFillTx/>
                <a:latin typeface="Arial Black" panose="020B0A04020102020204" pitchFamily="34" charset="0"/>
                <a:ea typeface="Calibri" panose="020F0502020204030204" pitchFamily="34" charset="0"/>
                <a:cs typeface="Arial" panose="020B0604020202020204" pitchFamily="34" charset="0"/>
              </a:rPr>
            </a:br>
            <a:endParaRPr kumimoji="0" lang="en-US" sz="1800" b="0" i="0" u="none" strike="noStrike" kern="0" cap="none" spc="0" normalizeH="0" baseline="0" noProof="0" dirty="0" smtClean="0">
              <a:ln>
                <a:noFill/>
              </a:ln>
              <a:solidFill>
                <a:sysClr val="windowText" lastClr="000000"/>
              </a:solidFill>
              <a:effectLst/>
              <a:uLnTx/>
              <a:uFillTx/>
            </a:endParaRPr>
          </a:p>
        </p:txBody>
      </p:sp>
    </p:spTree>
    <p:extLst>
      <p:ext uri="{BB962C8B-B14F-4D97-AF65-F5344CB8AC3E}">
        <p14:creationId xmlns:p14="http://schemas.microsoft.com/office/powerpoint/2010/main" val="1089559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1976" y="365125"/>
            <a:ext cx="10331824" cy="1325563"/>
          </a:xfrm>
          <a:pattFill prst="pct60">
            <a:fgClr>
              <a:schemeClr val="bg2">
                <a:lumMod val="75000"/>
              </a:schemeClr>
            </a:fgClr>
            <a:bgClr>
              <a:schemeClr val="bg1"/>
            </a:bgClr>
          </a:pattFill>
        </p:spPr>
        <p:txBody>
          <a:bodyPr/>
          <a:lstStyle/>
          <a:p>
            <a:pPr lvl="0" algn="ctr">
              <a:lnSpc>
                <a:spcPct val="100000"/>
              </a:lnSpc>
              <a:spcBef>
                <a:spcPct val="20000"/>
              </a:spcBef>
              <a:spcAft>
                <a:spcPts val="600"/>
              </a:spcAft>
            </a:pPr>
            <a:r>
              <a:rPr lang="en-GB" sz="3200" b="1" cap="all" spc="120" dirty="0">
                <a:solidFill>
                  <a:srgbClr val="424456"/>
                </a:solidFill>
                <a:latin typeface="Gill Sans MT"/>
              </a:rPr>
              <a:t>Discussion method</a:t>
            </a:r>
            <a:r>
              <a:rPr lang="en-GB" sz="3200" cap="all" spc="120" dirty="0">
                <a:solidFill>
                  <a:srgbClr val="424456"/>
                </a:solidFill>
                <a:latin typeface="Gill Sans MT"/>
              </a:rPr>
              <a:t/>
            </a:r>
            <a:br>
              <a:rPr lang="en-GB" sz="3200" cap="all" spc="120" dirty="0">
                <a:solidFill>
                  <a:srgbClr val="424456"/>
                </a:solidFill>
                <a:latin typeface="Gill Sans MT"/>
              </a:rPr>
            </a:br>
            <a:endParaRPr lang="en-US" dirty="0"/>
          </a:p>
        </p:txBody>
      </p:sp>
      <p:sp>
        <p:nvSpPr>
          <p:cNvPr id="3" name="Content Placeholder 2"/>
          <p:cNvSpPr>
            <a:spLocks noGrp="1"/>
          </p:cNvSpPr>
          <p:nvPr>
            <p:ph sz="half" idx="1"/>
          </p:nvPr>
        </p:nvSpPr>
        <p:spPr>
          <a:pattFill prst="pct5">
            <a:fgClr>
              <a:schemeClr val="accent1">
                <a:lumMod val="40000"/>
                <a:lumOff val="60000"/>
              </a:schemeClr>
            </a:fgClr>
            <a:bgClr>
              <a:schemeClr val="bg1"/>
            </a:bgClr>
          </a:pattFill>
        </p:spPr>
        <p:txBody>
          <a:bodyPr>
            <a:normAutofit fontScale="92500" lnSpcReduction="20000"/>
          </a:bodyPr>
          <a:lstStyle/>
          <a:p>
            <a:r>
              <a:rPr lang="en-US" dirty="0" smtClean="0"/>
              <a:t>The discussion method provides an opportunity to monitor  learning. The answers provided by learners and the questions they ask, reveal the extent and quality of learning taking place. </a:t>
            </a:r>
          </a:p>
          <a:p>
            <a:r>
              <a:rPr lang="en-US" dirty="0" smtClean="0"/>
              <a:t>Facilitators can use this information to repeat or modify an explanation to improve learning. </a:t>
            </a:r>
          </a:p>
          <a:p>
            <a:r>
              <a:rPr lang="en-US" dirty="0" smtClean="0"/>
              <a:t>They can also provide feedback to trainees, thereby helping to reinforce learning that has taken place. </a:t>
            </a:r>
          </a:p>
          <a:p>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825625"/>
            <a:ext cx="5181600" cy="4351337"/>
          </a:xfrm>
        </p:spPr>
      </p:pic>
    </p:spTree>
    <p:extLst>
      <p:ext uri="{BB962C8B-B14F-4D97-AF65-F5344CB8AC3E}">
        <p14:creationId xmlns:p14="http://schemas.microsoft.com/office/powerpoint/2010/main" val="3835361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narHorz">
          <a:fgClr>
            <a:schemeClr val="bg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pattFill prst="pct70">
            <a:fgClr>
              <a:schemeClr val="accent1"/>
            </a:fgClr>
            <a:bgClr>
              <a:schemeClr val="bg1"/>
            </a:bgClr>
          </a:pattFill>
        </p:spPr>
        <p:txBody>
          <a:bodyPr/>
          <a:lstStyle/>
          <a:p>
            <a:pPr lvl="0" algn="ctr">
              <a:lnSpc>
                <a:spcPct val="100000"/>
              </a:lnSpc>
              <a:spcBef>
                <a:spcPct val="20000"/>
              </a:spcBef>
              <a:spcAft>
                <a:spcPts val="600"/>
              </a:spcAft>
            </a:pPr>
            <a:r>
              <a:rPr lang="en-GB" sz="3600" b="1" cap="all" spc="120" dirty="0">
                <a:solidFill>
                  <a:srgbClr val="424456"/>
                </a:solidFill>
                <a:latin typeface="Gill Sans MT"/>
              </a:rPr>
              <a:t>CASE STUDIES</a:t>
            </a:r>
            <a:r>
              <a:rPr lang="en-GB" sz="3600" cap="all" spc="120" dirty="0">
                <a:solidFill>
                  <a:srgbClr val="424456"/>
                </a:solidFill>
                <a:latin typeface="Gill Sans MT"/>
              </a:rPr>
              <a:t/>
            </a:r>
            <a:br>
              <a:rPr lang="en-GB" sz="3600" cap="all" spc="120" dirty="0">
                <a:solidFill>
                  <a:srgbClr val="424456"/>
                </a:solidFill>
                <a:latin typeface="Gill Sans MT"/>
              </a:rPr>
            </a:br>
            <a:endParaRPr lang="en-US" dirty="0"/>
          </a:p>
        </p:txBody>
      </p:sp>
      <p:sp>
        <p:nvSpPr>
          <p:cNvPr id="3" name="Content Placeholder 2"/>
          <p:cNvSpPr>
            <a:spLocks noGrp="1"/>
          </p:cNvSpPr>
          <p:nvPr>
            <p:ph sz="half" idx="1"/>
          </p:nvPr>
        </p:nvSpPr>
        <p:spPr>
          <a:pattFill prst="pct25">
            <a:fgClr>
              <a:schemeClr val="accent1"/>
            </a:fgClr>
            <a:bgClr>
              <a:schemeClr val="bg1"/>
            </a:bgClr>
          </a:pattFill>
        </p:spPr>
        <p:txBody>
          <a:bodyPr>
            <a:noAutofit/>
          </a:bodyPr>
          <a:lstStyle/>
          <a:p>
            <a:pPr algn="just"/>
            <a:r>
              <a:rPr lang="en-US" sz="2400" dirty="0" smtClean="0"/>
              <a:t>This is a teaching technique where learners are given information about a situation and they have to come to decisions or solutions to a problem concerning the situation.</a:t>
            </a:r>
          </a:p>
          <a:p>
            <a:pPr lvl="0" algn="just"/>
            <a:r>
              <a:rPr lang="en-US" sz="2400" dirty="0" smtClean="0">
                <a:solidFill>
                  <a:srgbClr val="040C28"/>
                </a:solidFill>
              </a:rPr>
              <a:t>assigned </a:t>
            </a:r>
            <a:r>
              <a:rPr lang="en-US" sz="2400" dirty="0">
                <a:solidFill>
                  <a:srgbClr val="040C28"/>
                </a:solidFill>
              </a:rPr>
              <a:t>scenarios based on situations in which students observe, analyze, record, implement, conclude, summarize, or recommend</a:t>
            </a:r>
            <a:r>
              <a:rPr lang="en-US" sz="2400" dirty="0">
                <a:solidFill>
                  <a:srgbClr val="202124"/>
                </a:solidFill>
              </a:rPr>
              <a:t>. Case studies are created and used as a tool for analysis and discussion</a:t>
            </a:r>
            <a:r>
              <a:rPr lang="en-US" sz="2400" dirty="0" smtClean="0">
                <a:solidFill>
                  <a:srgbClr val="202124"/>
                </a:solidFill>
              </a:rPr>
              <a:t>.</a:t>
            </a:r>
            <a:endParaRPr lang="en-US" sz="2400" dirty="0" smtClean="0"/>
          </a:p>
          <a:p>
            <a:pPr algn="just"/>
            <a:r>
              <a:rPr lang="en-US" sz="2400" dirty="0" smtClean="0"/>
              <a:t>The cases given  should be as close to reality as possible</a:t>
            </a:r>
            <a:endParaRPr lang="en-US" sz="2400" dirty="0"/>
          </a:p>
        </p:txBody>
      </p:sp>
      <p:pic>
        <p:nvPicPr>
          <p:cNvPr id="5" name="Content Placeholder 4"/>
          <p:cNvPicPr>
            <a:picLocks noGrp="1" noChangeAspect="1"/>
          </p:cNvPicPr>
          <p:nvPr>
            <p:ph sz="half" idx="2"/>
          </p:nvPr>
        </p:nvPicPr>
        <p:blipFill>
          <a:blip r:embed="rId2"/>
          <a:stretch>
            <a:fillRect/>
          </a:stretch>
        </p:blipFill>
        <p:spPr>
          <a:xfrm>
            <a:off x="6251006" y="1825625"/>
            <a:ext cx="5102794" cy="4249280"/>
          </a:xfrm>
          <a:prstGeom prst="rect">
            <a:avLst/>
          </a:prstGeom>
          <a:pattFill prst="pct25">
            <a:fgClr>
              <a:schemeClr val="accent1"/>
            </a:fgClr>
            <a:bgClr>
              <a:schemeClr val="bg1"/>
            </a:bgClr>
          </a:pattFill>
        </p:spPr>
      </p:pic>
    </p:spTree>
    <p:extLst>
      <p:ext uri="{BB962C8B-B14F-4D97-AF65-F5344CB8AC3E}">
        <p14:creationId xmlns:p14="http://schemas.microsoft.com/office/powerpoint/2010/main" val="15586703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ctr">
              <a:lnSpc>
                <a:spcPct val="100000"/>
              </a:lnSpc>
              <a:spcBef>
                <a:spcPct val="20000"/>
              </a:spcBef>
              <a:spcAft>
                <a:spcPts val="600"/>
              </a:spcAft>
            </a:pPr>
            <a:r>
              <a:rPr lang="en-GB" sz="4000" b="1" spc="120" dirty="0" smtClean="0">
                <a:solidFill>
                  <a:srgbClr val="424456"/>
                </a:solidFill>
                <a:latin typeface="Gill Sans MT"/>
              </a:rPr>
              <a:t>BRAINSTORMING  </a:t>
            </a:r>
            <a:r>
              <a:rPr lang="en-US" sz="3600" b="0" i="0" dirty="0" smtClean="0">
                <a:solidFill>
                  <a:srgbClr val="202124"/>
                </a:solidFill>
                <a:effectLst/>
                <a:latin typeface="arial" panose="020B0604020202020204" pitchFamily="34" charset="0"/>
              </a:rPr>
              <a:t>FOR STUDENTS</a:t>
            </a:r>
            <a:r>
              <a:rPr lang="en-GB" sz="4000" spc="120" dirty="0" smtClean="0">
                <a:solidFill>
                  <a:srgbClr val="424456"/>
                </a:solidFill>
                <a:latin typeface="Gill Sans MT"/>
              </a:rPr>
              <a:t/>
            </a:r>
            <a:br>
              <a:rPr lang="en-GB" sz="4000" spc="120" dirty="0" smtClean="0">
                <a:solidFill>
                  <a:srgbClr val="424456"/>
                </a:solidFill>
                <a:latin typeface="Gill Sans MT"/>
              </a:rPr>
            </a:br>
            <a:endParaRPr lang="en-US" dirty="0"/>
          </a:p>
        </p:txBody>
      </p:sp>
      <p:sp>
        <p:nvSpPr>
          <p:cNvPr id="3" name="Content Placeholder 2"/>
          <p:cNvSpPr>
            <a:spLocks noGrp="1"/>
          </p:cNvSpPr>
          <p:nvPr>
            <p:ph sz="half" idx="1"/>
          </p:nvPr>
        </p:nvSpPr>
        <p:spPr/>
        <p:txBody>
          <a:bodyPr>
            <a:normAutofit fontScale="77500" lnSpcReduction="20000"/>
          </a:bodyPr>
          <a:lstStyle/>
          <a:p>
            <a:pPr algn="just"/>
            <a:r>
              <a:rPr lang="en-US" dirty="0" smtClean="0">
                <a:ea typeface="Tahoma" panose="020B0604030504040204" pitchFamily="34" charset="0"/>
                <a:cs typeface="Tahoma" panose="020B0604030504040204" pitchFamily="34" charset="0"/>
              </a:rPr>
              <a:t>The purpose of a brainstorming session is to discover new ideas and responses very quickly.</a:t>
            </a:r>
          </a:p>
          <a:p>
            <a:pPr algn="just"/>
            <a:r>
              <a:rPr lang="en-US" b="0" i="0" dirty="0" smtClean="0">
                <a:solidFill>
                  <a:srgbClr val="202124"/>
                </a:solidFill>
                <a:effectLst/>
                <a:ea typeface="Tahoma" panose="020B0604030504040204" pitchFamily="34" charset="0"/>
                <a:cs typeface="Tahoma" panose="020B0604030504040204" pitchFamily="34" charset="0"/>
              </a:rPr>
              <a:t>Brainstorming </a:t>
            </a:r>
            <a:r>
              <a:rPr lang="en-US" b="0" i="0" dirty="0" smtClean="0">
                <a:solidFill>
                  <a:srgbClr val="040C28"/>
                </a:solidFill>
                <a:effectLst/>
                <a:ea typeface="Tahoma" panose="020B0604030504040204" pitchFamily="34" charset="0"/>
                <a:cs typeface="Tahoma" panose="020B0604030504040204" pitchFamily="34" charset="0"/>
              </a:rPr>
              <a:t>allows students to think critically about ideas and solutions, form connections, and share ideas with peers</a:t>
            </a:r>
            <a:r>
              <a:rPr lang="en-US" b="0" i="0" dirty="0" smtClean="0">
                <a:solidFill>
                  <a:srgbClr val="202124"/>
                </a:solidFill>
                <a:effectLst/>
                <a:ea typeface="Tahoma" panose="020B0604030504040204" pitchFamily="34" charset="0"/>
                <a:cs typeface="Tahoma" panose="020B0604030504040204" pitchFamily="34" charset="0"/>
              </a:rPr>
              <a:t>. Often, there are no wrong answers when brainstorming; in this way, students are able to freely express their thoughts without fear of failure.</a:t>
            </a:r>
            <a:endParaRPr lang="en-US" dirty="0" smtClean="0">
              <a:ea typeface="Tahoma" panose="020B0604030504040204" pitchFamily="34" charset="0"/>
              <a:cs typeface="Tahoma" panose="020B0604030504040204" pitchFamily="34" charset="0"/>
            </a:endParaRPr>
          </a:p>
          <a:p>
            <a:pPr algn="just"/>
            <a:r>
              <a:rPr lang="en-US" dirty="0" smtClean="0">
                <a:ea typeface="Tahoma" panose="020B0604030504040204" pitchFamily="34" charset="0"/>
                <a:cs typeface="Tahoma" panose="020B0604030504040204" pitchFamily="34" charset="0"/>
              </a:rPr>
              <a:t>It is particularly a good way of getting bright ideas. It differs from the buzz group discussion in that the focus is on generating as many ideas as possible without judging them</a:t>
            </a:r>
            <a:r>
              <a:rPr lang="en-US" dirty="0" smtClean="0">
                <a:latin typeface="Tahoma" panose="020B0604030504040204" pitchFamily="34" charset="0"/>
                <a:ea typeface="Tahoma" panose="020B0604030504040204" pitchFamily="34" charset="0"/>
                <a:cs typeface="Tahoma" panose="020B0604030504040204" pitchFamily="34" charset="0"/>
              </a:rPr>
              <a:t>.</a:t>
            </a:r>
          </a:p>
          <a:p>
            <a:endParaRPr lang="en-US" dirty="0"/>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74890" y="1825625"/>
            <a:ext cx="4916244" cy="4091081"/>
          </a:xfrm>
        </p:spPr>
      </p:pic>
    </p:spTree>
    <p:extLst>
      <p:ext uri="{BB962C8B-B14F-4D97-AF65-F5344CB8AC3E}">
        <p14:creationId xmlns:p14="http://schemas.microsoft.com/office/powerpoint/2010/main" val="20739722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lgn="ctr">
              <a:spcBef>
                <a:spcPts val="1000"/>
              </a:spcBef>
            </a:pPr>
            <a:r>
              <a:rPr lang="en-GB" sz="4000" b="1" cap="all" spc="120" dirty="0">
                <a:solidFill>
                  <a:srgbClr val="424456"/>
                </a:solidFill>
                <a:latin typeface="Gill Sans MT"/>
              </a:rPr>
              <a:t>BUZZ </a:t>
            </a:r>
            <a:r>
              <a:rPr lang="en-GB" sz="4000" cap="all" spc="120" dirty="0">
                <a:solidFill>
                  <a:srgbClr val="424456"/>
                </a:solidFill>
                <a:latin typeface="Gill Sans MT"/>
              </a:rPr>
              <a:t/>
            </a:r>
            <a:br>
              <a:rPr lang="en-GB" sz="4000" cap="all" spc="120" dirty="0">
                <a:solidFill>
                  <a:srgbClr val="424456"/>
                </a:solidFill>
                <a:latin typeface="Gill Sans MT"/>
              </a:rPr>
            </a:br>
            <a:r>
              <a:rPr lang="en-US" sz="2300" dirty="0">
                <a:solidFill>
                  <a:srgbClr val="040C28"/>
                </a:solidFill>
                <a:latin typeface="Calibri" panose="020F0502020204030204"/>
              </a:rPr>
              <a:t>A very short discussion on a narrow topic that involves simultaneous small group work (usually in pairs) and stimulates contribution from each member of the participant group</a:t>
            </a:r>
            <a:r>
              <a:rPr lang="en-US" sz="2300" dirty="0">
                <a:solidFill>
                  <a:srgbClr val="202124"/>
                </a:solidFill>
                <a:latin typeface="Calibri" panose="020F0502020204030204"/>
              </a:rPr>
              <a:t>.</a:t>
            </a:r>
            <a:br>
              <a:rPr lang="en-US" sz="2300" dirty="0">
                <a:solidFill>
                  <a:srgbClr val="202124"/>
                </a:solidFill>
                <a:latin typeface="Calibri" panose="020F0502020204030204"/>
              </a:rPr>
            </a:br>
            <a:endParaRPr lang="en-US" sz="2300" dirty="0"/>
          </a:p>
        </p:txBody>
      </p:sp>
      <p:sp>
        <p:nvSpPr>
          <p:cNvPr id="3" name="Content Placeholder 2"/>
          <p:cNvSpPr>
            <a:spLocks noGrp="1"/>
          </p:cNvSpPr>
          <p:nvPr>
            <p:ph sz="half" idx="1"/>
          </p:nvPr>
        </p:nvSpPr>
        <p:spPr/>
        <p:txBody>
          <a:bodyPr>
            <a:normAutofit fontScale="92500"/>
          </a:bodyPr>
          <a:lstStyle/>
          <a:p>
            <a:pPr algn="just" fontAlgn="base">
              <a:buFont typeface="+mj-lt"/>
              <a:buAutoNum type="arabicPeriod"/>
            </a:pPr>
            <a:r>
              <a:rPr lang="en-US" sz="2000" b="0" i="0" dirty="0" smtClean="0">
                <a:solidFill>
                  <a:srgbClr val="000000"/>
                </a:solidFill>
                <a:effectLst/>
                <a:latin typeface="inherit"/>
              </a:rPr>
              <a:t>Assign a topic for the groups to discuss. You could have all the groups consider the same idea, or have each group consider a different aspect of the same problem.</a:t>
            </a:r>
          </a:p>
          <a:p>
            <a:pPr algn="just" fontAlgn="base">
              <a:buFont typeface="+mj-lt"/>
              <a:buAutoNum type="arabicPeriod"/>
            </a:pPr>
            <a:r>
              <a:rPr lang="en-US" sz="2000" b="0" i="0" dirty="0" smtClean="0">
                <a:solidFill>
                  <a:srgbClr val="000000"/>
                </a:solidFill>
                <a:effectLst/>
                <a:latin typeface="inherit"/>
              </a:rPr>
              <a:t>Have each group appoint someone to write down the group’s ideas and make sure that all have a chance to express their views.</a:t>
            </a:r>
          </a:p>
          <a:p>
            <a:pPr algn="just" fontAlgn="base">
              <a:buFont typeface="+mj-lt"/>
              <a:buAutoNum type="arabicPeriod"/>
            </a:pPr>
            <a:r>
              <a:rPr lang="en-US" sz="2000" b="0" i="0" dirty="0" smtClean="0">
                <a:solidFill>
                  <a:srgbClr val="000000"/>
                </a:solidFill>
                <a:effectLst/>
                <a:latin typeface="inherit"/>
              </a:rPr>
              <a:t>Tell the groups they will have three or so minutes to discuss their ideas and come to some conclusions.</a:t>
            </a:r>
          </a:p>
          <a:p>
            <a:pPr algn="just" fontAlgn="base">
              <a:buFont typeface="+mj-lt"/>
              <a:buAutoNum type="arabicPeriod"/>
            </a:pPr>
            <a:r>
              <a:rPr lang="en-US" sz="2000" b="0" i="0" dirty="0" smtClean="0">
                <a:solidFill>
                  <a:srgbClr val="000000"/>
                </a:solidFill>
                <a:effectLst/>
                <a:latin typeface="inherit"/>
              </a:rPr>
              <a:t>At the end of the time, call for reports and questions.</a:t>
            </a:r>
          </a:p>
          <a:p>
            <a:pPr algn="just" fontAlgn="base">
              <a:buFont typeface="+mj-lt"/>
              <a:buAutoNum type="arabicPeriod"/>
            </a:pPr>
            <a:r>
              <a:rPr lang="en-US" sz="2000" b="0" i="0" dirty="0" smtClean="0">
                <a:solidFill>
                  <a:srgbClr val="000000"/>
                </a:solidFill>
                <a:effectLst/>
                <a:latin typeface="inherit"/>
              </a:rPr>
              <a:t>Have them listen to each group’s ideas and discuss them briefly.</a:t>
            </a:r>
          </a:p>
          <a:p>
            <a:pPr fontAlgn="base">
              <a:buFont typeface="+mj-lt"/>
              <a:buAutoNum type="arabicPeriod"/>
            </a:pPr>
            <a:endParaRPr lang="en-US" sz="2000" b="0" i="0" dirty="0" smtClean="0">
              <a:solidFill>
                <a:srgbClr val="000000"/>
              </a:solidFill>
              <a:effectLst/>
              <a:latin typeface="inherit"/>
            </a:endParaRPr>
          </a:p>
          <a:p>
            <a:pPr>
              <a:buFont typeface="Wingdings" panose="05000000000000000000" pitchFamily="2" charset="2"/>
              <a:buChar char="§"/>
            </a:pPr>
            <a:endParaRPr lang="en-US" sz="2000"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314740" y="1825625"/>
            <a:ext cx="5039060" cy="4101839"/>
          </a:xfrm>
        </p:spPr>
      </p:pic>
    </p:spTree>
    <p:extLst>
      <p:ext uri="{BB962C8B-B14F-4D97-AF65-F5344CB8AC3E}">
        <p14:creationId xmlns:p14="http://schemas.microsoft.com/office/powerpoint/2010/main" val="2835043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Projects based on Research</a:t>
            </a:r>
          </a:p>
        </p:txBody>
      </p:sp>
      <p:sp>
        <p:nvSpPr>
          <p:cNvPr id="3" name="Content Placeholder 2"/>
          <p:cNvSpPr>
            <a:spLocks noGrp="1"/>
          </p:cNvSpPr>
          <p:nvPr>
            <p:ph sz="half" idx="1"/>
          </p:nvPr>
        </p:nvSpPr>
        <p:spPr/>
        <p:txBody>
          <a:bodyPr>
            <a:normAutofit/>
          </a:bodyPr>
          <a:lstStyle/>
          <a:p>
            <a:pPr algn="just"/>
            <a:r>
              <a:rPr lang="en-US" sz="2200" dirty="0"/>
              <a:t>The learning activities </a:t>
            </a:r>
            <a:r>
              <a:rPr lang="en-US" sz="2200" dirty="0" smtClean="0"/>
              <a:t>based on </a:t>
            </a:r>
            <a:r>
              <a:rPr lang="en-US" sz="2200" dirty="0"/>
              <a:t>the research in any projects provide the opportunities to students to work on the problems that are faced in the real business world. The teachers who are efficient make the project that is relevant to the world outside a classroom and help the students in understanding the link between activities that are conducted in the classroom and a practical </a:t>
            </a:r>
            <a:r>
              <a:rPr lang="en-US" sz="2200" dirty="0" smtClean="0"/>
              <a:t>environment. This type of method can develop the abilities of students in setting their personal goals.</a:t>
            </a:r>
            <a:endParaRPr lang="en-US" sz="2200" dirty="0"/>
          </a:p>
        </p:txBody>
      </p:sp>
      <p:pic>
        <p:nvPicPr>
          <p:cNvPr id="12" name="Content Placeholder 11"/>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72200" y="1825624"/>
            <a:ext cx="5181600" cy="4098925"/>
          </a:xfrm>
        </p:spPr>
      </p:pic>
    </p:spTree>
    <p:extLst>
      <p:ext uri="{BB962C8B-B14F-4D97-AF65-F5344CB8AC3E}">
        <p14:creationId xmlns:p14="http://schemas.microsoft.com/office/powerpoint/2010/main" val="37228734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lnSpc>
                <a:spcPct val="100000"/>
              </a:lnSpc>
              <a:spcBef>
                <a:spcPct val="20000"/>
              </a:spcBef>
              <a:spcAft>
                <a:spcPts val="600"/>
              </a:spcAft>
            </a:pPr>
            <a:r>
              <a:rPr lang="en-GB" sz="3600" b="1" cap="all" spc="120" dirty="0" smtClean="0">
                <a:solidFill>
                  <a:schemeClr val="accent1"/>
                </a:solidFill>
                <a:latin typeface="Gill Sans MT"/>
              </a:rPr>
              <a:t>DEMONSTRATION</a:t>
            </a:r>
            <a:endParaRPr lang="en-US" dirty="0">
              <a:solidFill>
                <a:schemeClr val="accent1"/>
              </a:solidFill>
            </a:endParaRPr>
          </a:p>
        </p:txBody>
      </p:sp>
      <p:sp>
        <p:nvSpPr>
          <p:cNvPr id="3" name="Content Placeholder 2"/>
          <p:cNvSpPr>
            <a:spLocks noGrp="1"/>
          </p:cNvSpPr>
          <p:nvPr>
            <p:ph sz="half" idx="1"/>
          </p:nvPr>
        </p:nvSpPr>
        <p:spPr/>
        <p:txBody>
          <a:bodyPr>
            <a:normAutofit lnSpcReduction="10000"/>
          </a:bodyPr>
          <a:lstStyle/>
          <a:p>
            <a:r>
              <a:rPr lang="en-US" dirty="0" smtClean="0"/>
              <a:t>Demonstration means any planned performance of an occupation skill, scientific principle or experiment. </a:t>
            </a:r>
          </a:p>
          <a:p>
            <a:r>
              <a:rPr lang="en-US" dirty="0" smtClean="0"/>
              <a:t>A method of instruction where the instructor performing an operation or doing a job shows the learners what to do, how to do it, and through explanations brings out why, where, and when it is done.</a:t>
            </a:r>
          </a:p>
          <a:p>
            <a:endParaRPr lang="en-US" dirty="0" smtClean="0"/>
          </a:p>
          <a:p>
            <a:endParaRPr lang="en-US"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690688"/>
            <a:ext cx="5181600" cy="4253706"/>
          </a:xfrm>
        </p:spPr>
      </p:pic>
    </p:spTree>
    <p:extLst>
      <p:ext uri="{BB962C8B-B14F-4D97-AF65-F5344CB8AC3E}">
        <p14:creationId xmlns:p14="http://schemas.microsoft.com/office/powerpoint/2010/main" val="1436008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lnSpc>
                <a:spcPct val="100000"/>
              </a:lnSpc>
              <a:spcBef>
                <a:spcPct val="20000"/>
              </a:spcBef>
              <a:spcAft>
                <a:spcPts val="600"/>
              </a:spcAft>
            </a:pPr>
            <a:r>
              <a:rPr lang="en-GB" sz="3600" b="1" cap="all" spc="120" dirty="0">
                <a:solidFill>
                  <a:srgbClr val="424456"/>
                </a:solidFill>
                <a:latin typeface="Gill Sans MT"/>
              </a:rPr>
              <a:t>GUEST SPEAKER</a:t>
            </a:r>
            <a:r>
              <a:rPr lang="en-GB" sz="3600" cap="all" spc="120" dirty="0">
                <a:solidFill>
                  <a:srgbClr val="424456"/>
                </a:solidFill>
                <a:latin typeface="Gill Sans MT"/>
              </a:rPr>
              <a:t/>
            </a:r>
            <a:br>
              <a:rPr lang="en-GB" sz="3600" cap="all" spc="120" dirty="0">
                <a:solidFill>
                  <a:srgbClr val="424456"/>
                </a:solidFill>
                <a:latin typeface="Gill Sans MT"/>
              </a:rPr>
            </a:br>
            <a:endParaRPr lang="en-US" dirty="0"/>
          </a:p>
        </p:txBody>
      </p:sp>
      <p:sp>
        <p:nvSpPr>
          <p:cNvPr id="3" name="Content Placeholder 2"/>
          <p:cNvSpPr>
            <a:spLocks noGrp="1"/>
          </p:cNvSpPr>
          <p:nvPr>
            <p:ph sz="half" idx="1"/>
          </p:nvPr>
        </p:nvSpPr>
        <p:spPr/>
        <p:txBody>
          <a:bodyPr>
            <a:normAutofit fontScale="92500"/>
          </a:bodyPr>
          <a:lstStyle/>
          <a:p>
            <a:pPr algn="just"/>
            <a:r>
              <a:rPr lang="en-US" sz="2400" dirty="0" smtClean="0">
                <a:ea typeface="Tahoma" panose="020B0604030504040204" pitchFamily="34" charset="0"/>
                <a:cs typeface="Tahoma" panose="020B0604030504040204" pitchFamily="34" charset="0"/>
              </a:rPr>
              <a:t>Guest Speakers could be Professionals, government officials or community leaders.  They add a unique perspective and life experience, provide an expert opinion, have real life experiences, to the workshop. </a:t>
            </a:r>
          </a:p>
          <a:p>
            <a:pPr algn="just"/>
            <a:r>
              <a:rPr lang="en-US" sz="2400" dirty="0" smtClean="0">
                <a:ea typeface="Tahoma" panose="020B0604030504040204" pitchFamily="34" charset="0"/>
                <a:cs typeface="Tahoma" panose="020B0604030504040204" pitchFamily="34" charset="0"/>
              </a:rPr>
              <a:t>Having an outside expert speak to the participants, stimulates both trainer and participants</a:t>
            </a:r>
            <a:r>
              <a:rPr lang="en-US" sz="2400" dirty="0">
                <a:ea typeface="Tahoma" panose="020B0604030504040204" pitchFamily="34" charset="0"/>
                <a:cs typeface="Tahoma" panose="020B0604030504040204" pitchFamily="34" charset="0"/>
              </a:rPr>
              <a:t>.</a:t>
            </a:r>
            <a:endParaRPr lang="en-US" sz="2400" dirty="0" smtClean="0">
              <a:ea typeface="Tahoma" panose="020B0604030504040204" pitchFamily="34" charset="0"/>
              <a:cs typeface="Tahoma" panose="020B0604030504040204" pitchFamily="34" charset="0"/>
            </a:endParaRPr>
          </a:p>
          <a:p>
            <a:pPr algn="just"/>
            <a:r>
              <a:rPr lang="en-US" sz="2400" dirty="0" smtClean="0">
                <a:ea typeface="Tahoma" panose="020B0604030504040204" pitchFamily="34" charset="0"/>
                <a:cs typeface="Tahoma" panose="020B0604030504040204" pitchFamily="34" charset="0"/>
              </a:rPr>
              <a:t>Gives the facilitator a break from presenting, and provides an opportunity to observe the participants and their reaction to the Guest speaker. </a:t>
            </a:r>
          </a:p>
          <a:p>
            <a:endParaRPr lang="en-US" dirty="0"/>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172200" y="1825625"/>
            <a:ext cx="5181600" cy="4037293"/>
          </a:xfrm>
        </p:spPr>
      </p:pic>
    </p:spTree>
    <p:extLst>
      <p:ext uri="{BB962C8B-B14F-4D97-AF65-F5344CB8AC3E}">
        <p14:creationId xmlns:p14="http://schemas.microsoft.com/office/powerpoint/2010/main" val="30596726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649</TotalTime>
  <Words>1738</Words>
  <Application>Microsoft Office PowerPoint</Application>
  <PresentationFormat>Widescreen</PresentationFormat>
  <Paragraphs>99</Paragraphs>
  <Slides>21</Slides>
  <Notes>1</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21</vt:i4>
      </vt:variant>
    </vt:vector>
  </HeadingPairs>
  <TitlesOfParts>
    <vt:vector size="36" baseType="lpstr">
      <vt:lpstr>Algerian</vt:lpstr>
      <vt:lpstr>Arial</vt:lpstr>
      <vt:lpstr>Arial</vt:lpstr>
      <vt:lpstr>Arial Black</vt:lpstr>
      <vt:lpstr>Calibri</vt:lpstr>
      <vt:lpstr>Calibri Light</vt:lpstr>
      <vt:lpstr>Cambria</vt:lpstr>
      <vt:lpstr>Gill Sans MT</vt:lpstr>
      <vt:lpstr>Gill Sans MT Condensed</vt:lpstr>
      <vt:lpstr>inherit</vt:lpstr>
      <vt:lpstr>Open Sans</vt:lpstr>
      <vt:lpstr>Tahoma</vt:lpstr>
      <vt:lpstr>Times New Roman</vt:lpstr>
      <vt:lpstr>Wingdings</vt:lpstr>
      <vt:lpstr>Office Theme</vt:lpstr>
      <vt:lpstr>METHODOLOGIES AND TECHNIQUES TO TEACH NEW CURRICULUM IN LOWER SECONDARY SCHOOL IN ENTREPRENEURSHIP.</vt:lpstr>
      <vt:lpstr>TEACHING AND LEARNING METHODOLOGIES</vt:lpstr>
      <vt:lpstr>Discussion method </vt:lpstr>
      <vt:lpstr>CASE STUDIES </vt:lpstr>
      <vt:lpstr>BRAINSTORMING  FOR STUDENTS </vt:lpstr>
      <vt:lpstr>BUZZ  A very short discussion on a narrow topic that involves simultaneous small group work (usually in pairs) and stimulates contribution from each member of the participant group. </vt:lpstr>
      <vt:lpstr>Projects based on Research</vt:lpstr>
      <vt:lpstr>DEMONSTRATION</vt:lpstr>
      <vt:lpstr>GUEST SPEAKER </vt:lpstr>
      <vt:lpstr>ROLE-PLAY</vt:lpstr>
      <vt:lpstr>GUIDED DISCOVERY</vt:lpstr>
      <vt:lpstr>FIELD TRIP /STUDY TOUR </vt:lpstr>
      <vt:lpstr>FIELD ATTACHMENT  </vt:lpstr>
      <vt:lpstr>TRANSECT </vt:lpstr>
      <vt:lpstr>Factors that determine the choice of the Teaching-learning methodologies</vt:lpstr>
      <vt:lpstr>Factors that determine the choice of the Teaching-learning methodologies</vt:lpstr>
      <vt:lpstr>TECHNIQUES TO TEACH NEW CURRICULUM IN ENTREPRENUERSHIP LOWER SECONDARY SCHOOL. </vt:lpstr>
      <vt:lpstr>TECHNIQUES TO TEACH NEW CURRICULUM IN ENTREPRENUERSHIP LOWER SECONDARY SCHOOL.</vt:lpstr>
      <vt:lpstr>TECHNIQUES TO TEACH NEW CURRICULUM IN ENTREPRENUERSHIP LOWER SECONDARY SCHOOL. </vt:lpstr>
      <vt:lpstr>TECHNIQUES TO TEACH NEW CURRICULUM IN ENTREPRENUERSHIP LOWER SECONDARY SCHOOL.</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Methodologies and techniques to teach new curriculum in lower secondary school in entrepreneurship.</dc:title>
  <dc:creator>Microsoft account</dc:creator>
  <cp:lastModifiedBy>Microsoft account</cp:lastModifiedBy>
  <cp:revision>49</cp:revision>
  <dcterms:created xsi:type="dcterms:W3CDTF">2023-03-13T19:34:59Z</dcterms:created>
  <dcterms:modified xsi:type="dcterms:W3CDTF">2023-03-16T08:50:07Z</dcterms:modified>
</cp:coreProperties>
</file>