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61" r:id="rId4"/>
    <p:sldId id="257" r:id="rId5"/>
    <p:sldId id="258" r:id="rId6"/>
    <p:sldId id="271" r:id="rId7"/>
    <p:sldId id="259" r:id="rId8"/>
    <p:sldId id="264" r:id="rId9"/>
    <p:sldId id="262" r:id="rId10"/>
    <p:sldId id="260" r:id="rId11"/>
    <p:sldId id="272" r:id="rId12"/>
    <p:sldId id="273" r:id="rId13"/>
    <p:sldId id="265" r:id="rId14"/>
    <p:sldId id="266" r:id="rId15"/>
    <p:sldId id="267" r:id="rId16"/>
    <p:sldId id="263" r:id="rId17"/>
    <p:sldId id="269" r:id="rId18"/>
    <p:sldId id="270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091" autoAdjust="0"/>
  </p:normalViewPr>
  <p:slideViewPr>
    <p:cSldViewPr>
      <p:cViewPr varScale="1">
        <p:scale>
          <a:sx n="85" d="100"/>
          <a:sy n="85" d="100"/>
        </p:scale>
        <p:origin x="1590" y="84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11/11/2016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11/11/2016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c.nasa.gov/WWW/K-12/airplane/volume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rc.nasa.gov/WWW/K-12/airplane/motion.ht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c.nasa.gov/WWW/K-12/airplane/vectcomp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rc.nasa.gov/WWW/K-12/airplane/ratio.html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c.nasa.gov/WWW/K-12/airplane/vectadd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 live in a (at least) four-dimensional world governed by the passing of time and three space dimensions; up and down, left and right, and back and forth. We observe that there are some quantities and processes in our world that depend on the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they occur, and there are some quantities that do not depend on direction.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26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represent vector addition graphically, based on the activity above. Draw the vector for the first two steps forward, followed by the vector with the next three steps forward.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297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illustrate the concept of the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resultant vector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considering our two situations in using forces to move the heavy box. In the first case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you and your friend are applying forces in the same direction. The resultant force will be the sum of your two applied forces in that direction.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second case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the forces are applied in opposite directions. The resultant vector will again be the sum of your two applied forces, however after choosing a positive direction, one force will be positive and the other will be negative and the sign of the resultant force will just depend on which direction you chose as positive.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47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the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volume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an object, the three-dimensional space that an object occupies, does not depend on direction. If we have a 5 cubic foot block of iron and we move it up and down and then left and right, we still have a 5 cubic foot block of iron.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other hand, the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location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of an object does depend on direction. If we move the 1 cubic foot block 5 miles to the western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north, the resulting location is very different than if we moved it 5 miles to the east.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Mathematicians and scientists call a quantity which depends on direction a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 quantity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quantity which does not depend on direction is called a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scalar quantity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2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a person buys a tub of margarine which is labelled with a mass of 500 g. The mass of the tub of margarine is a scalar quantity. It only needs one number to describe it, in this case, 500 g.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 of scalar quantities: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has only a value, no direction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electric charge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has only a value, no direction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6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a car is travelling east along a freeway at 100 km·h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What we have here is a vector called the velocity. The car is moving at 100 km·h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(this is the magnitude) and we know where it is going – east (this is the direction). These two quantities, the speed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direction of the car, (a magnitude and a direction) together form a vector we call velocity.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 of vector quantities: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has a value and a direction. You push or pull something with some strength (magnitude) in a particular direction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has a value and a direction. Your weight is proportional to your mass (magnitude) and is always in the direction towards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earth.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8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6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 quantities have two characteristics, a magnitude and a direction. Scalar quantities have only a magnitude.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comparing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two vector quantities of the same type, you have to compare both the magnitude and the direction.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scalars, you only have to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compare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magnitude.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507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doing any mathematical operation on a vector quantity (like adding, subtracting) you have to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consider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both the magnitude and the direction. This makes dealing with vector quantities a little more complicated than scalars.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that’s why we need help from a vector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 directions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simplest way to show direction is with relative directions: to the left, to the right, forward, backward, up and down.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Compass directions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common method of expressing directions is to use the points of a compass: North, South, East, and West. If a vector does not point exactly in one of the compass directions, then we use an angle. For example, we can have a vector pointing 40° North of West. 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Bearing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further method of expressing direction is to use a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bearing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bearing is a direction relative to a fixed point. Given just an angle, the convention is to define the angle clockwise with respect to North. So, a vector with a direction of 110° has been rotated clockwise 110°&gt; relative to North. A bearing is always written as a three digit number.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87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937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represent vector addition graphically, based on the activity above. Draw the vector for the first two steps forward, followed by the vector with the next three steps forward.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6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11/11/2016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11/11/2016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11/11/2016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11/11/2016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11/11/2016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11/11/2016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11/11/2016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11/11/2016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11/11/2016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11/11/2016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11/11/2016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0.png"/><Relationship Id="rId7" Type="http://schemas.openxmlformats.org/officeDocument/2006/relationships/image" Target="../media/image2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Scalars and Vectors</a:t>
            </a:r>
            <a:endParaRPr lang="zh-CN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/>
              <a:t>AS Level Physics</a:t>
            </a:r>
          </a:p>
          <a:p>
            <a:r>
              <a:rPr lang="en-US" altLang="zh-CN" b="1" dirty="0" smtClean="0"/>
              <a:t>2016/5</a:t>
            </a:r>
            <a:endParaRPr lang="zh-CN" b="1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Vectors at a same direction - Subtract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04790" y="3147439"/>
                <a:ext cx="5885891" cy="371056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In this case the two forces are in </a:t>
                </a:r>
                <a:r>
                  <a:rPr lang="en-US" altLang="zh-CN" i="1" dirty="0"/>
                  <a:t>opposite</a:t>
                </a:r>
                <a:r>
                  <a:rPr lang="en-US" altLang="zh-CN" dirty="0"/>
                  <a:t> directions.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If </a:t>
                </a:r>
                <a:r>
                  <a:rPr lang="en-US" altLang="zh-CN" dirty="0"/>
                  <a:t>we define the direction </a:t>
                </a:r>
                <a:r>
                  <a:rPr lang="en-US" altLang="zh-CN" dirty="0" smtClean="0"/>
                  <a:t>pulling </a:t>
                </a:r>
                <a:r>
                  <a:rPr lang="en-US" altLang="zh-CN" dirty="0"/>
                  <a:t>in as </a:t>
                </a:r>
                <a:r>
                  <a:rPr lang="en-US" altLang="zh-CN" i="1" dirty="0"/>
                  <a:t>positive</a:t>
                </a:r>
                <a:r>
                  <a:rPr lang="en-US" altLang="zh-CN" dirty="0"/>
                  <a:t> then the force </a:t>
                </a:r>
                <a:r>
                  <a:rPr lang="en-US" altLang="zh-CN" dirty="0" smtClean="0"/>
                  <a:t>exerting must be </a:t>
                </a:r>
                <a:r>
                  <a:rPr lang="en-US" altLang="zh-CN" i="1" dirty="0" smtClean="0"/>
                  <a:t>negative</a:t>
                </a:r>
                <a:r>
                  <a:rPr lang="en-US" altLang="zh-CN" dirty="0"/>
                  <a:t> since it is in the opposite direction. </a:t>
                </a:r>
                <a:br>
                  <a:rPr lang="en-US" altLang="zh-CN" dirty="0"/>
                </a:br>
                <a:endParaRPr lang="en-US" altLang="zh-CN" sz="4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5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5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5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sz="52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e>
                      </m:acc>
                      <m:r>
                        <a:rPr lang="en-US" altLang="zh-CN" sz="52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altLang="zh-CN" sz="5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5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5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sz="5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zh-CN" sz="52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US" altLang="zh-CN" sz="5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5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5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sz="5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CN" sz="40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+(−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04790" y="3147439"/>
                <a:ext cx="5885891" cy="3710561"/>
              </a:xfrm>
              <a:blipFill rotWithShape="0">
                <a:blip r:embed="rId3"/>
                <a:stretch>
                  <a:fillRect l="-621" t="-2791" r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" y="1691738"/>
            <a:ext cx="321409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3600" i="1" dirty="0" smtClean="0"/>
              <a:t>Displacement:</a:t>
            </a:r>
            <a:endParaRPr lang="zh-CN" altLang="en-US" sz="3600" i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6" y="2279991"/>
            <a:ext cx="11149269" cy="649804"/>
          </a:xfrm>
          <a:prstGeom prst="rect">
            <a:avLst/>
          </a:prstGeom>
        </p:spPr>
      </p:pic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43" y="3717032"/>
            <a:ext cx="5760347" cy="24563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98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1816427"/>
            <a:ext cx="5965498" cy="185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332638" cy="1020762"/>
          </a:xfrm>
        </p:spPr>
        <p:txBody>
          <a:bodyPr>
            <a:normAutofit fontScale="90000"/>
          </a:bodyPr>
          <a:lstStyle/>
          <a:p>
            <a:r>
              <a:rPr lang="en-US" altLang="zh-CN" i="1" dirty="0"/>
              <a:t>The </a:t>
            </a:r>
            <a:r>
              <a:rPr lang="en-US" altLang="zh-CN" b="1" i="1" dirty="0"/>
              <a:t>resultant vector </a:t>
            </a:r>
            <a:r>
              <a:rPr lang="en-US" altLang="zh-CN" i="1" dirty="0"/>
              <a:t>is the single vector whose effect is the same as the individual vectors acting together.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106" y="1816427"/>
            <a:ext cx="4386399" cy="1856909"/>
          </a:xfrm>
        </p:spPr>
      </p:pic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877" y="4091667"/>
            <a:ext cx="2716855" cy="188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4148370"/>
            <a:ext cx="5965498" cy="185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678588" y="5977136"/>
                <a:ext cx="2735520" cy="498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600" i="1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600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=−5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588" y="5977136"/>
                <a:ext cx="2735520" cy="4985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704985" y="3180869"/>
                <a:ext cx="2735520" cy="498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600" i="1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600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=35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985" y="3180869"/>
                <a:ext cx="2735520" cy="4985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0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Resolving Vectors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559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543036" y="1905000"/>
            <a:ext cx="5357428" cy="4921322"/>
            <a:chOff x="543036" y="1905000"/>
            <a:chExt cx="5357428" cy="4921322"/>
          </a:xfrm>
        </p:grpSpPr>
        <p:sp>
          <p:nvSpPr>
            <p:cNvPr id="7" name="等腰三角形 6"/>
            <p:cNvSpPr/>
            <p:nvPr/>
          </p:nvSpPr>
          <p:spPr>
            <a:xfrm>
              <a:off x="549796" y="1905000"/>
              <a:ext cx="4752528" cy="4248472"/>
            </a:xfrm>
            <a:prstGeom prst="triangle">
              <a:avLst>
                <a:gd name="adj" fmla="val 100000"/>
              </a:avLst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弧形 7"/>
            <p:cNvSpPr/>
            <p:nvPr/>
          </p:nvSpPr>
          <p:spPr>
            <a:xfrm rot="2189687">
              <a:off x="543036" y="4930862"/>
              <a:ext cx="1475654" cy="1600624"/>
            </a:xfrm>
            <a:prstGeom prst="arc">
              <a:avLst/>
            </a:prstGeom>
            <a:ln w="38100">
              <a:solidFill>
                <a:srgbClr val="FFFF0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133972" y="5229200"/>
                  <a:ext cx="4320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4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972" y="5229200"/>
                  <a:ext cx="432048" cy="64633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566020" y="3248690"/>
                  <a:ext cx="4320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zh-CN" altLang="en-US" sz="4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6020" y="3248690"/>
                  <a:ext cx="432048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468416" y="3715434"/>
                  <a:ext cx="4320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 sz="4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8416" y="3715434"/>
                  <a:ext cx="432048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0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2796097" y="6179991"/>
                  <a:ext cx="4320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zh-CN" altLang="en-US" sz="4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097" y="6179991"/>
                  <a:ext cx="432048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309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组合 40"/>
          <p:cNvGrpSpPr/>
          <p:nvPr/>
        </p:nvGrpSpPr>
        <p:grpSpPr>
          <a:xfrm>
            <a:off x="549796" y="1916832"/>
            <a:ext cx="4752528" cy="4248472"/>
            <a:chOff x="549796" y="1905000"/>
            <a:chExt cx="4752528" cy="4248472"/>
          </a:xfrm>
        </p:grpSpPr>
        <p:cxnSp>
          <p:nvCxnSpPr>
            <p:cNvPr id="34" name="直接箭头连接符 33"/>
            <p:cNvCxnSpPr>
              <a:stCxn id="7" idx="0"/>
              <a:endCxn id="7" idx="2"/>
            </p:cNvCxnSpPr>
            <p:nvPr/>
          </p:nvCxnSpPr>
          <p:spPr>
            <a:xfrm flipH="1">
              <a:off x="549796" y="1905000"/>
              <a:ext cx="4752528" cy="4248472"/>
            </a:xfrm>
            <a:prstGeom prst="straightConnector1">
              <a:avLst/>
            </a:prstGeom>
            <a:ln w="76200">
              <a:solidFill>
                <a:srgbClr val="FF000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7" idx="3"/>
              <a:endCxn id="7" idx="0"/>
            </p:cNvCxnSpPr>
            <p:nvPr/>
          </p:nvCxnSpPr>
          <p:spPr>
            <a:xfrm flipV="1">
              <a:off x="5302324" y="1905000"/>
              <a:ext cx="0" cy="4248472"/>
            </a:xfrm>
            <a:prstGeom prst="straightConnector1">
              <a:avLst/>
            </a:prstGeom>
            <a:ln w="76200">
              <a:solidFill>
                <a:srgbClr val="FF000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Trigonometric functions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46815" y="1905000"/>
                <a:ext cx="4419598" cy="42672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zh-CN" altLang="en-US" sz="3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altLang="zh-CN" sz="3200" dirty="0" smtClean="0"/>
              </a:p>
              <a:p>
                <a:endParaRPr lang="en-US" altLang="zh-CN" sz="3200" dirty="0" smtClean="0"/>
              </a:p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altLang="zh-CN" sz="3200" dirty="0" smtClean="0"/>
              </a:p>
              <a:p>
                <a:endParaRPr lang="en-US" altLang="zh-CN" sz="3200" dirty="0" smtClean="0"/>
              </a:p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𝑡𝑎𝑛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46815" y="1905000"/>
                <a:ext cx="4419598" cy="4267200"/>
              </a:xfr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9199143" y="4793329"/>
            <a:ext cx="1368152" cy="1082202"/>
            <a:chOff x="549796" y="1905000"/>
            <a:chExt cx="4752528" cy="4248472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5302324" y="1905000"/>
              <a:ext cx="0" cy="4248472"/>
            </a:xfrm>
            <a:prstGeom prst="straightConnector1">
              <a:avLst/>
            </a:prstGeom>
            <a:ln w="76200">
              <a:solidFill>
                <a:srgbClr val="00B05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>
              <a:off x="549796" y="6153472"/>
              <a:ext cx="4752528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621804" y="1840186"/>
            <a:ext cx="4752528" cy="4248472"/>
            <a:chOff x="549796" y="1905000"/>
            <a:chExt cx="4752528" cy="4248472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549796" y="6153472"/>
              <a:ext cx="475252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2"/>
              <a:endCxn id="7" idx="0"/>
            </p:cNvCxnSpPr>
            <p:nvPr/>
          </p:nvCxnSpPr>
          <p:spPr>
            <a:xfrm flipV="1">
              <a:off x="549796" y="1905000"/>
              <a:ext cx="4752528" cy="4248472"/>
            </a:xfrm>
            <a:prstGeom prst="straightConnector1">
              <a:avLst/>
            </a:prstGeom>
            <a:ln w="76200">
              <a:solidFill>
                <a:srgbClr val="FFC00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9266983" y="3162255"/>
            <a:ext cx="1282089" cy="1076672"/>
            <a:chOff x="549796" y="1905000"/>
            <a:chExt cx="4752528" cy="4248472"/>
          </a:xfrm>
        </p:grpSpPr>
        <p:cxnSp>
          <p:nvCxnSpPr>
            <p:cNvPr id="32" name="直接箭头连接符 31"/>
            <p:cNvCxnSpPr/>
            <p:nvPr/>
          </p:nvCxnSpPr>
          <p:spPr>
            <a:xfrm flipH="1">
              <a:off x="549796" y="6153472"/>
              <a:ext cx="475252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V="1">
              <a:off x="549796" y="1905000"/>
              <a:ext cx="4752528" cy="4248472"/>
            </a:xfrm>
            <a:prstGeom prst="straightConnector1">
              <a:avLst/>
            </a:prstGeom>
            <a:ln w="76200">
              <a:solidFill>
                <a:srgbClr val="FFC00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9199143" y="1715326"/>
            <a:ext cx="1282089" cy="1076672"/>
            <a:chOff x="549796" y="1905000"/>
            <a:chExt cx="4752528" cy="4248472"/>
          </a:xfrm>
        </p:grpSpPr>
        <p:cxnSp>
          <p:nvCxnSpPr>
            <p:cNvPr id="43" name="直接箭头连接符 42"/>
            <p:cNvCxnSpPr/>
            <p:nvPr/>
          </p:nvCxnSpPr>
          <p:spPr>
            <a:xfrm flipH="1">
              <a:off x="549796" y="1905000"/>
              <a:ext cx="4752528" cy="4248472"/>
            </a:xfrm>
            <a:prstGeom prst="straightConnector1">
              <a:avLst/>
            </a:prstGeom>
            <a:ln w="76200">
              <a:solidFill>
                <a:srgbClr val="FF000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5302324" y="1905000"/>
              <a:ext cx="0" cy="4248472"/>
            </a:xfrm>
            <a:prstGeom prst="straightConnector1">
              <a:avLst/>
            </a:prstGeom>
            <a:ln w="76200">
              <a:solidFill>
                <a:srgbClr val="FF000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583605" y="1890312"/>
            <a:ext cx="4752528" cy="4248472"/>
            <a:chOff x="549796" y="1905000"/>
            <a:chExt cx="4752528" cy="4248472"/>
          </a:xfrm>
        </p:grpSpPr>
        <p:cxnSp>
          <p:nvCxnSpPr>
            <p:cNvPr id="11" name="直接箭头连接符 10"/>
            <p:cNvCxnSpPr>
              <a:stCxn id="7" idx="0"/>
              <a:endCxn id="7" idx="3"/>
            </p:cNvCxnSpPr>
            <p:nvPr/>
          </p:nvCxnSpPr>
          <p:spPr>
            <a:xfrm>
              <a:off x="5302324" y="1905000"/>
              <a:ext cx="0" cy="4248472"/>
            </a:xfrm>
            <a:prstGeom prst="straightConnector1">
              <a:avLst/>
            </a:prstGeom>
            <a:ln w="76200">
              <a:solidFill>
                <a:srgbClr val="00B05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3"/>
              <a:endCxn id="7" idx="2"/>
            </p:cNvCxnSpPr>
            <p:nvPr/>
          </p:nvCxnSpPr>
          <p:spPr>
            <a:xfrm flipH="1">
              <a:off x="549796" y="6153472"/>
              <a:ext cx="4752528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114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49796" y="1905000"/>
            <a:ext cx="4752528" cy="4248472"/>
            <a:chOff x="549796" y="1905000"/>
            <a:chExt cx="4752528" cy="4248472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549796" y="1905000"/>
              <a:ext cx="475252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5227595" y="1905000"/>
              <a:ext cx="0" cy="4248472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Resolve into Vertical and Horizontal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46814" y="1905000"/>
                <a:ext cx="5536230" cy="42672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Step 1</a:t>
                </a:r>
                <a:r>
                  <a:rPr lang="en-US" altLang="zh-CN" sz="2800" dirty="0"/>
                  <a:t>: Draw a </a:t>
                </a:r>
                <a:r>
                  <a:rPr lang="en-US" altLang="zh-CN" sz="2800" dirty="0" smtClean="0"/>
                  <a:t>parallelogram.</a:t>
                </a:r>
              </a:p>
              <a:p>
                <a:r>
                  <a:rPr lang="en-US" altLang="zh-CN" sz="2800" dirty="0" smtClean="0"/>
                  <a:t>Step 2: Measure the angle</a:t>
                </a:r>
              </a:p>
              <a:p>
                <a:r>
                  <a:rPr lang="en-US" altLang="zh-CN" sz="2800" dirty="0" smtClean="0"/>
                  <a:t>Step 3: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zh-CN" sz="40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𝑉𝑠𝑖𝑛</m:t>
                      </m:r>
                      <m:r>
                        <a:rPr lang="zh-CN" altLang="en-US" sz="4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sz="4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𝑉𝑐𝑜𝑠</m:t>
                      </m:r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46814" y="1905000"/>
                <a:ext cx="5536230" cy="4267200"/>
              </a:xfrm>
              <a:blipFill rotWithShape="0">
                <a:blip r:embed="rId2"/>
                <a:stretch>
                  <a:fillRect l="-1322" t="-2571" r="-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543036" y="4930862"/>
            <a:ext cx="2022984" cy="1600624"/>
            <a:chOff x="543036" y="4930862"/>
            <a:chExt cx="2022984" cy="1600624"/>
          </a:xfrm>
        </p:grpSpPr>
        <p:sp>
          <p:nvSpPr>
            <p:cNvPr id="9" name="弧形 8"/>
            <p:cNvSpPr/>
            <p:nvPr/>
          </p:nvSpPr>
          <p:spPr>
            <a:xfrm rot="2189687">
              <a:off x="543036" y="4930862"/>
              <a:ext cx="1475654" cy="1600624"/>
            </a:xfrm>
            <a:prstGeom prst="arc">
              <a:avLst/>
            </a:prstGeom>
            <a:ln w="38100">
              <a:solidFill>
                <a:srgbClr val="FFFF0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2133972" y="5229200"/>
                  <a:ext cx="4320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4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972" y="5229200"/>
                  <a:ext cx="432048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/>
          <p:cNvGrpSpPr/>
          <p:nvPr/>
        </p:nvGrpSpPr>
        <p:grpSpPr>
          <a:xfrm>
            <a:off x="549796" y="1905000"/>
            <a:ext cx="4752528" cy="4248472"/>
            <a:chOff x="549796" y="1905000"/>
            <a:chExt cx="4752528" cy="4248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2566020" y="3248690"/>
                  <a:ext cx="4320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zh-CN" altLang="en-US" sz="4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6020" y="3248690"/>
                  <a:ext cx="432048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/>
            <p:cNvCxnSpPr/>
            <p:nvPr/>
          </p:nvCxnSpPr>
          <p:spPr>
            <a:xfrm flipV="1">
              <a:off x="549796" y="1905000"/>
              <a:ext cx="4752528" cy="4248472"/>
            </a:xfrm>
            <a:prstGeom prst="straightConnector1">
              <a:avLst/>
            </a:prstGeom>
            <a:ln w="76200">
              <a:solidFill>
                <a:srgbClr val="FF000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97624" y="1844824"/>
            <a:ext cx="598140" cy="4248472"/>
            <a:chOff x="5302324" y="1905000"/>
            <a:chExt cx="598140" cy="4248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468416" y="3715434"/>
                  <a:ext cx="4320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 sz="4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8416" y="3715434"/>
                  <a:ext cx="432048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40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/>
            <p:cNvCxnSpPr/>
            <p:nvPr/>
          </p:nvCxnSpPr>
          <p:spPr>
            <a:xfrm flipV="1">
              <a:off x="5302324" y="1905000"/>
              <a:ext cx="0" cy="4248472"/>
            </a:xfrm>
            <a:prstGeom prst="straightConnector1">
              <a:avLst/>
            </a:prstGeom>
            <a:ln w="762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549796" y="6153472"/>
            <a:ext cx="4752528" cy="672850"/>
            <a:chOff x="549796" y="6153472"/>
            <a:chExt cx="4752528" cy="672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2796097" y="6179991"/>
                  <a:ext cx="4320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zh-CN" altLang="en-US" sz="4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097" y="6179991"/>
                  <a:ext cx="432048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309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/>
            <p:cNvCxnSpPr/>
            <p:nvPr/>
          </p:nvCxnSpPr>
          <p:spPr>
            <a:xfrm>
              <a:off x="549796" y="6153472"/>
              <a:ext cx="4752528" cy="0"/>
            </a:xfrm>
            <a:prstGeom prst="straightConnector1">
              <a:avLst/>
            </a:prstGeom>
            <a:ln w="762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666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2078922" y="5396110"/>
            <a:ext cx="1147966" cy="1057226"/>
          </a:xfrm>
          <a:prstGeom prst="ellipse">
            <a:avLst/>
          </a:prstGeom>
          <a:solidFill>
            <a:schemeClr val="accent2"/>
          </a:solidFill>
          <a:ln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628498" y="3740838"/>
            <a:ext cx="2742907" cy="2181802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Vectors with different angles –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623319" y="1646522"/>
                <a:ext cx="5231733" cy="509484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Step 1: </a:t>
                </a:r>
                <a:r>
                  <a:rPr lang="en-US" altLang="zh-CN" dirty="0"/>
                  <a:t>Measure the </a:t>
                </a:r>
                <a:r>
                  <a:rPr lang="en-US" altLang="zh-CN" dirty="0" smtClean="0"/>
                  <a:t>angle and resolve forces into vertical and horizontal components</a:t>
                </a:r>
                <a:endParaRPr lang="en-US" altLang="zh-CN" sz="36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 smtClean="0"/>
                  <a:t>Step 2, horizontally and vertically…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sz="3600" dirty="0"/>
              </a:p>
              <a:p>
                <a:r>
                  <a:rPr lang="en-US" altLang="zh-CN" dirty="0"/>
                  <a:t>Step </a:t>
                </a:r>
                <a:r>
                  <a:rPr lang="en-US" altLang="zh-CN" dirty="0" smtClean="0"/>
                  <a:t>3, combine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dirty="0" smtClean="0"/>
                  <a:t> to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623319" y="1646522"/>
                <a:ext cx="5231733" cy="5094845"/>
              </a:xfrm>
              <a:blipFill rotWithShape="0">
                <a:blip r:embed="rId3"/>
                <a:stretch>
                  <a:fillRect l="-932" t="-1675" r="-1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H="1" flipV="1">
            <a:off x="1197868" y="4005064"/>
            <a:ext cx="1444068" cy="194835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226888" y="4971378"/>
                <a:ext cx="216024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888" y="4971378"/>
                <a:ext cx="2160240" cy="424732"/>
              </a:xfrm>
              <a:prstGeom prst="rect">
                <a:avLst/>
              </a:prstGeom>
              <a:blipFill rotWithShape="0"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263027" y="1646522"/>
            <a:ext cx="2736304" cy="5909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600" dirty="0" smtClean="0"/>
              <a:t>Force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-81318" y="4190808"/>
                <a:ext cx="216024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318" y="4190808"/>
                <a:ext cx="2160240" cy="424732"/>
              </a:xfrm>
              <a:prstGeom prst="rect">
                <a:avLst/>
              </a:prstGeom>
              <a:blipFill rotWithShape="0">
                <a:blip r:embed="rId5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 flipV="1">
            <a:off x="2628498" y="1905000"/>
            <a:ext cx="1292624" cy="4017640"/>
          </a:xfrm>
          <a:prstGeom prst="straightConnector1">
            <a:avLst/>
          </a:prstGeom>
          <a:ln w="889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919211" y="3456138"/>
                <a:ext cx="216024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11" y="3456138"/>
                <a:ext cx="2160240" cy="424732"/>
              </a:xfrm>
              <a:prstGeom prst="rect">
                <a:avLst/>
              </a:prstGeom>
              <a:blipFill rotWithShape="0">
                <a:blip r:embed="rId6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弧形 19"/>
          <p:cNvSpPr/>
          <p:nvPr/>
        </p:nvSpPr>
        <p:spPr>
          <a:xfrm rot="921902">
            <a:off x="2470032" y="5246870"/>
            <a:ext cx="1124333" cy="1110640"/>
          </a:xfrm>
          <a:prstGeom prst="arc">
            <a:avLst>
              <a:gd name="adj1" fmla="val 17707087"/>
              <a:gd name="adj2" fmla="val 0"/>
            </a:avLst>
          </a:prstGeom>
          <a:ln w="381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721414" y="5254542"/>
                <a:ext cx="358688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14" y="5254542"/>
                <a:ext cx="358688" cy="332399"/>
              </a:xfrm>
              <a:prstGeom prst="rect">
                <a:avLst/>
              </a:prstGeom>
              <a:blipFill rotWithShape="0">
                <a:blip r:embed="rId7"/>
                <a:stretch>
                  <a:fillRect l="-20339" t="-3704" r="-678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/>
          <p:cNvCxnSpPr/>
          <p:nvPr/>
        </p:nvCxnSpPr>
        <p:spPr>
          <a:xfrm flipH="1">
            <a:off x="370286" y="5950127"/>
            <a:ext cx="4481770" cy="27812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弧形 23"/>
          <p:cNvSpPr/>
          <p:nvPr/>
        </p:nvSpPr>
        <p:spPr>
          <a:xfrm rot="16200000">
            <a:off x="1570051" y="5263323"/>
            <a:ext cx="1124333" cy="1110640"/>
          </a:xfrm>
          <a:prstGeom prst="arc">
            <a:avLst>
              <a:gd name="adj1" fmla="val 15700946"/>
              <a:gd name="adj2" fmla="val 0"/>
            </a:avLst>
          </a:prstGeom>
          <a:ln w="381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279202" y="5088287"/>
                <a:ext cx="365805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02" y="5088287"/>
                <a:ext cx="365805" cy="332399"/>
              </a:xfrm>
              <a:prstGeom prst="rect">
                <a:avLst/>
              </a:prstGeom>
              <a:blipFill rotWithShape="0">
                <a:blip r:embed="rId8"/>
                <a:stretch>
                  <a:fillRect l="-21667" t="-3704" r="-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54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 rot="19070630">
            <a:off x="1663336" y="2840588"/>
            <a:ext cx="2182814" cy="110361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What is the frictional force?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842894" y="1905000"/>
                <a:ext cx="5868141" cy="42672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Step 1: Identify the frictional force</a:t>
                </a:r>
              </a:p>
              <a:p>
                <a:r>
                  <a:rPr lang="en-US" altLang="zh-CN" dirty="0" smtClean="0"/>
                  <a:t>Step 2: Resolve the weight G into vertical and horizontal components</a:t>
                </a:r>
              </a:p>
              <a:p>
                <a:r>
                  <a:rPr lang="en-US" altLang="zh-CN" dirty="0" smtClean="0"/>
                  <a:t>Step 3: Determine the acceleration of the box (a=0?)</a:t>
                </a:r>
                <a:endParaRPr lang="en-US" altLang="zh-CN" dirty="0" smtClean="0">
                  <a:sym typeface="Wingdings" panose="05000000000000000000" pitchFamily="2" charset="2"/>
                </a:endParaRPr>
              </a:p>
              <a:p>
                <a:r>
                  <a:rPr lang="en-US" altLang="zh-CN" dirty="0" smtClean="0">
                    <a:sym typeface="Wingdings" panose="05000000000000000000" pitchFamily="2" charset="2"/>
                  </a:rPr>
                  <a:t>Step 4: Equals the horizontal force to the frictional force, hence, get the answer:</a:t>
                </a:r>
                <a:br>
                  <a:rPr lang="en-US" altLang="zh-CN" dirty="0" smtClean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Frictional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Force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zh-CN" altLang="en-US" sz="320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sz="320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42894" y="1905000"/>
                <a:ext cx="5868141" cy="4267200"/>
              </a:xfrm>
              <a:blipFill rotWithShape="0">
                <a:blip r:embed="rId2"/>
                <a:stretch>
                  <a:fillRect l="-727" t="-2000" r="-2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等腰三角形 5"/>
          <p:cNvSpPr/>
          <p:nvPr/>
        </p:nvSpPr>
        <p:spPr>
          <a:xfrm>
            <a:off x="484548" y="1905000"/>
            <a:ext cx="4752528" cy="4248472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/>
          <p:nvPr/>
        </p:nvSpPr>
        <p:spPr>
          <a:xfrm rot="2189687">
            <a:off x="455102" y="5386227"/>
            <a:ext cx="1008585" cy="955699"/>
          </a:xfrm>
          <a:prstGeom prst="arc">
            <a:avLst/>
          </a:prstGeom>
          <a:ln w="381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74342" y="5662989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4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42" y="5662989"/>
                <a:ext cx="43204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860812" y="4497234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812" y="4497234"/>
                <a:ext cx="432048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/>
          <p:cNvCxnSpPr/>
          <p:nvPr/>
        </p:nvCxnSpPr>
        <p:spPr>
          <a:xfrm>
            <a:off x="1594061" y="4570400"/>
            <a:ext cx="1173792" cy="124587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754743" y="4674064"/>
            <a:ext cx="1179429" cy="1168732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767854" y="3419560"/>
            <a:ext cx="13650" cy="2455971"/>
          </a:xfrm>
          <a:prstGeom prst="straightConnector1">
            <a:avLst/>
          </a:prstGeom>
          <a:ln w="76200">
            <a:solidFill>
              <a:srgbClr val="FFC000"/>
            </a:solidFill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252510" y="3419560"/>
            <a:ext cx="3850219" cy="1321871"/>
            <a:chOff x="252510" y="3419560"/>
            <a:chExt cx="3850219" cy="1321871"/>
          </a:xfrm>
        </p:grpSpPr>
        <p:cxnSp>
          <p:nvCxnSpPr>
            <p:cNvPr id="18" name="直接箭头连接符 17"/>
            <p:cNvCxnSpPr/>
            <p:nvPr/>
          </p:nvCxnSpPr>
          <p:spPr>
            <a:xfrm flipH="1">
              <a:off x="1522414" y="3419560"/>
              <a:ext cx="1259091" cy="1227985"/>
            </a:xfrm>
            <a:prstGeom prst="straightConnector1">
              <a:avLst/>
            </a:prstGeom>
            <a:ln w="57150">
              <a:solidFill>
                <a:srgbClr val="FFC00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2781504" y="3419560"/>
              <a:ext cx="1165779" cy="1321871"/>
            </a:xfrm>
            <a:prstGeom prst="straightConnector1">
              <a:avLst/>
            </a:prstGeom>
            <a:ln w="57150">
              <a:solidFill>
                <a:srgbClr val="FFC00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252510" y="3957777"/>
                  <a:ext cx="163981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90000"/>
                    </a:lnSpc>
                    <a:defRPr sz="4000" b="0" i="1">
                      <a:solidFill>
                        <a:srgbClr val="FFC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r>
                    <a:rPr lang="en-US" altLang="zh-CN" dirty="0" smtClean="0"/>
                    <a:t>G</a:t>
                  </a:r>
                  <a14:m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510" y="3957777"/>
                  <a:ext cx="1639818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011" t="-26415" b="-396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3670681" y="3944424"/>
                  <a:ext cx="4320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90000"/>
                    </a:lnSpc>
                    <a:defRPr sz="4000" b="0" i="1">
                      <a:solidFill>
                        <a:srgbClr val="FFC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𝐺𝑐𝑜𝑠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681" y="3944424"/>
                  <a:ext cx="432048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253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组合 56"/>
          <p:cNvGrpSpPr/>
          <p:nvPr/>
        </p:nvGrpSpPr>
        <p:grpSpPr>
          <a:xfrm>
            <a:off x="1697455" y="1909445"/>
            <a:ext cx="2621298" cy="1531588"/>
            <a:chOff x="1697455" y="1909445"/>
            <a:chExt cx="2621298" cy="1531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832579" y="1909445"/>
                  <a:ext cx="4320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4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2579" y="1909445"/>
                  <a:ext cx="432048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3886705" y="2278381"/>
                  <a:ext cx="4320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4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705" y="2278381"/>
                  <a:ext cx="432048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接箭头连接符 50"/>
            <p:cNvCxnSpPr/>
            <p:nvPr/>
          </p:nvCxnSpPr>
          <p:spPr>
            <a:xfrm flipV="1">
              <a:off x="2758184" y="2323532"/>
              <a:ext cx="1183068" cy="111103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 flipV="1">
              <a:off x="1697455" y="2242147"/>
              <a:ext cx="1123703" cy="1198886"/>
            </a:xfrm>
            <a:prstGeom prst="straightConnector1">
              <a:avLst/>
            </a:prstGeom>
            <a:ln w="57150">
              <a:solidFill>
                <a:srgbClr val="FFFF0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157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22412" y="1905000"/>
            <a:ext cx="9612559" cy="2667000"/>
          </a:xfrm>
        </p:spPr>
        <p:txBody>
          <a:bodyPr/>
          <a:lstStyle/>
          <a:p>
            <a:r>
              <a:rPr lang="en-US" altLang="zh-CN" dirty="0" smtClean="0"/>
              <a:t>Homework: All exercises provided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By next lesson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49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 Basic Concept</a:t>
            </a:r>
            <a:endParaRPr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Scalars and Vectors</a:t>
            </a:r>
            <a:endParaRPr lang="zh-CN" altLang="en-US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7894612" y="2780928"/>
            <a:ext cx="2016224" cy="1791072"/>
            <a:chOff x="7894612" y="2780928"/>
            <a:chExt cx="2016224" cy="1791072"/>
          </a:xfrm>
        </p:grpSpPr>
        <p:sp>
          <p:nvSpPr>
            <p:cNvPr id="2" name="立方体 1"/>
            <p:cNvSpPr/>
            <p:nvPr/>
          </p:nvSpPr>
          <p:spPr>
            <a:xfrm>
              <a:off x="7894612" y="2780928"/>
              <a:ext cx="2016224" cy="1791072"/>
            </a:xfrm>
            <a:prstGeom prst="cube">
              <a:avLst/>
            </a:prstGeom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894612" y="3646765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4000" b="1" dirty="0" smtClean="0"/>
                <a:t>IRON</a:t>
              </a:r>
              <a:endParaRPr lang="zh-CN" alt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3544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71E-6 -1.11111E-6 L -0.17427 -1.11111E-6 C -0.25241 -1.11111E-6 -0.34853 -0.09977 -0.34853 -0.18079 L -0.34853 -0.36157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26" y="-1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0800" y="2337365"/>
            <a:ext cx="2335260" cy="340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3900" dirty="0" smtClean="0"/>
              <a:t>S</a:t>
            </a:r>
            <a:endParaRPr lang="zh-CN" altLang="en-US" sz="23900" dirty="0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802568" y="274638"/>
            <a:ext cx="8863844" cy="1020762"/>
          </a:xfrm>
        </p:spPr>
        <p:txBody>
          <a:bodyPr/>
          <a:lstStyle/>
          <a:p>
            <a:r>
              <a:rPr lang="en-US" altLang="zh-CN" b="1" dirty="0" smtClean="0"/>
              <a:t>What are scalar quantities?</a:t>
            </a:r>
            <a:endParaRPr lang="zh-CN" b="1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926060" y="1905000"/>
            <a:ext cx="9001000" cy="426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Definition:</a:t>
            </a:r>
          </a:p>
          <a:p>
            <a:pPr marL="0" indent="0">
              <a:buNone/>
            </a:pPr>
            <a:r>
              <a:rPr lang="en-US" altLang="zh-CN" sz="3600" dirty="0" smtClean="0"/>
              <a:t>A scalar is a physical quantity that has magnitude (size) only.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Examples:</a:t>
            </a:r>
          </a:p>
          <a:p>
            <a:r>
              <a:rPr lang="en-US" altLang="zh-CN" sz="3600" dirty="0" smtClean="0"/>
              <a:t>Mass (kg), Volume (cm</a:t>
            </a:r>
            <a:r>
              <a:rPr lang="en-US" altLang="zh-CN" sz="3600" baseline="30000" dirty="0" smtClean="0"/>
              <a:t>3</a:t>
            </a:r>
            <a:r>
              <a:rPr lang="en-US" altLang="zh-CN" sz="3600" dirty="0" smtClean="0"/>
              <a:t>), Energy (J)</a:t>
            </a:r>
          </a:p>
        </p:txBody>
      </p:sp>
      <p:sp>
        <p:nvSpPr>
          <p:cNvPr id="5" name="笑脸 4"/>
          <p:cNvSpPr/>
          <p:nvPr/>
        </p:nvSpPr>
        <p:spPr>
          <a:xfrm>
            <a:off x="1821398" y="2852936"/>
            <a:ext cx="432048" cy="43204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381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3178 -0.01412 -0.01628 -0.01041 -0.06317 -0.00648 C -0.06486 -0.00625 -0.06643 -0.00509 -0.06799 -0.00439 C -0.07046 -0.003 -0.07515 0 -0.07515 0 C -0.08075 0.00996 -0.07737 0.00278 -0.08232 0.0169 C -0.08466 0.02362 -0.08531 0.02362 -0.08701 0.03172 C -0.08805 0.03588 -0.08948 0.04445 -0.08948 0.04445 C -0.08909 0.05278 -0.08948 0.06158 -0.08831 0.06991 C -0.08727 0.07639 -0.08362 0.0838 -0.07997 0.08681 C -0.07763 0.08866 -0.07515 0.08959 -0.07281 0.09098 C -0.07164 0.09167 -0.07046 0.0926 -0.06916 0.09306 C -0.06317 0.09584 -0.06604 0.09422 -0.06083 0.09746 C -0.04337 0.11806 -0.06174 0.097 -0.04897 0.10996 C -0.04767 0.11135 -0.04663 0.1132 -0.04533 0.11436 C -0.04064 0.11852 -0.04259 0.11366 -0.03816 0.12061 C -0.03569 0.12454 -0.03387 0.1301 -0.031 0.13334 C -0.01824 0.14838 -0.03764 0.125 -0.02384 0.14399 C -0.02162 0.147 -0.0168 0.15232 -0.0168 0.15232 C -0.01277 0.17338 -0.01941 0.14144 -0.01199 0.16505 C -0.01081 0.16899 -0.01042 0.17362 -0.00964 0.17778 C -0.00925 0.17987 -0.00912 0.18241 -0.00847 0.18426 L -0.00599 0.19051 C -0.00599 0.19075 -0.00717 0.20695 -0.00847 0.2095 C -0.00925 0.21158 -0.01081 0.2125 -0.01199 0.21389 C -0.01238 0.21598 -0.01238 0.21852 -0.01316 0.22014 C -0.02175 0.23959 -0.01733 0.22732 -0.02384 0.23704 C -0.02788 0.24306 -0.02657 0.24375 -0.031 0.24769 C -0.03361 0.25 -0.03816 0.25093 -0.04064 0.25186 C -0.0422 0.25255 -0.04376 0.25325 -0.04533 0.25417 C -0.05614 0.25325 -0.06682 0.25325 -0.0775 0.25186 C -0.0801 0.25162 -0.08792 0.2463 -0.08948 0.24561 C -0.09482 0.24329 -0.093 0.24144 -0.09534 0.24561 " pathEditMode="relative" ptsTypes="AA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694812" y="2337365"/>
            <a:ext cx="2335260" cy="340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3900" dirty="0"/>
              <a:t>V</a:t>
            </a:r>
            <a:endParaRPr lang="zh-CN" altLang="en-US" sz="239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What are vector quantities?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812" y="1905000"/>
            <a:ext cx="9505056" cy="426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Definition:</a:t>
            </a:r>
          </a:p>
          <a:p>
            <a:pPr marL="0" indent="0">
              <a:buNone/>
            </a:pPr>
            <a:r>
              <a:rPr lang="en-US" altLang="zh-CN" sz="3600" dirty="0" smtClean="0"/>
              <a:t>A vector is a physical quantity that has both a magnitude and a direction.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Example:</a:t>
            </a:r>
          </a:p>
          <a:p>
            <a:r>
              <a:rPr lang="en-US" altLang="zh-CN" sz="3600" dirty="0" smtClean="0"/>
              <a:t>Force (N), Velocity (ms</a:t>
            </a:r>
            <a:r>
              <a:rPr lang="en-US" altLang="zh-CN" sz="3600" baseline="30000" dirty="0" smtClean="0"/>
              <a:t>-1</a:t>
            </a:r>
            <a:r>
              <a:rPr lang="en-US" altLang="zh-CN" sz="3600" dirty="0" smtClean="0"/>
              <a:t>), </a:t>
            </a:r>
            <a:br>
              <a:rPr lang="en-US" altLang="zh-CN" sz="3600" dirty="0" smtClean="0"/>
            </a:br>
            <a:r>
              <a:rPr lang="en-US" altLang="zh-CN" sz="3600" dirty="0" smtClean="0"/>
              <a:t>Acceleration (ms</a:t>
            </a:r>
            <a:r>
              <a:rPr lang="en-US" altLang="zh-CN" sz="3600" baseline="30000" dirty="0" smtClean="0"/>
              <a:t>-2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7" name="笑脸 6"/>
          <p:cNvSpPr/>
          <p:nvPr/>
        </p:nvSpPr>
        <p:spPr>
          <a:xfrm>
            <a:off x="11206980" y="2708920"/>
            <a:ext cx="432048" cy="432048"/>
          </a:xfrm>
          <a:prstGeom prst="smileyFace">
            <a:avLst/>
          </a:prstGeom>
          <a:solidFill>
            <a:srgbClr val="FFFF00"/>
          </a:solidFill>
          <a:ln w="381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47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3522E-6 1.11111E-6 L -3.23522E-6 1.11111E-6 C -0.00104 0.00347 -0.00195 0.00717 -0.00286 0.01065 C -0.00338 0.01296 -0.00364 0.01551 -0.00429 0.01759 C -0.00482 0.01967 -0.00573 0.0213 -0.00638 0.02315 C -0.0069 0.025 -0.00716 0.02685 -0.00768 0.0287 C -0.01016 0.0368 -0.00976 0.03565 -0.01263 0.04097 C -0.01276 0.04282 -0.01289 0.04491 -0.01328 0.04653 C -0.01354 0.04768 -0.01432 0.04815 -0.01471 0.0493 C -0.0151 0.05092 -0.0151 0.05278 -0.01537 0.05463 C -0.0155 0.05625 -0.01589 0.05741 -0.01602 0.0588 C -0.01628 0.06111 -0.01628 0.06366 -0.0168 0.06574 C -0.01693 0.06713 -0.01771 0.06829 -0.0181 0.06991 C -0.01836 0.07106 -0.01862 0.07268 -0.01875 0.07384 C -0.01927 0.07755 -0.01953 0.08125 -0.02018 0.08495 C -0.02044 0.08634 -0.02044 0.08796 -0.02084 0.08912 C -0.02136 0.09074 -0.02227 0.0919 -0.02292 0.09329 C -0.02396 0.09722 -0.02448 0.09884 -0.025 0.10278 C -0.02618 0.11157 -0.02474 0.10764 -0.02709 0.1125 C -0.0293 0.12963 -0.02644 0.1081 -0.02839 0.12199 C -0.02865 0.12384 -0.02891 0.12569 -0.02917 0.12755 C -0.02956 0.1294 -0.03008 0.13125 -0.03047 0.1331 C -0.03295 0.16088 -0.0293 0.12106 -0.03256 0.14954 C -0.03295 0.15255 -0.03308 0.15602 -0.03334 0.15926 C -0.03347 0.1618 -0.03373 0.16458 -0.03399 0.16736 C -0.03477 0.17592 -0.03438 0.16967 -0.03542 0.17708 C -0.03725 0.19028 -0.03555 0.18449 -0.03816 0.19213 C -0.03842 0.19444 -0.03855 0.19676 -0.03881 0.19907 C -0.03972 0.20648 -0.03959 0.20347 -0.04024 0.21273 C -0.04089 0.22315 -0.0405 0.22477 -0.04167 0.23333 C -0.0418 0.23472 -0.04193 0.23611 -0.04233 0.23727 C -0.04324 0.2412 -0.04415 0.24259 -0.04584 0.2456 C -0.04819 0.25741 -0.04545 0.2493 -0.04988 0.25393 C -0.05053 0.2544 -0.05079 0.25555 -0.05131 0.25671 C -0.05196 0.25833 -0.05327 0.26227 -0.05327 0.2625 " pathEditMode="relative" rAng="0" ptsTypes="AAA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0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Finish Table 1.</a:t>
            </a:r>
          </a:p>
          <a:p>
            <a:r>
              <a:rPr lang="en-US" altLang="zh-CN" dirty="0" smtClean="0"/>
              <a:t>Classify the following as vectors or scalars in table 1:</a:t>
            </a:r>
          </a:p>
          <a:p>
            <a:pPr lvl="1"/>
            <a:r>
              <a:rPr lang="en-US" altLang="zh-CN" sz="3600" dirty="0"/>
              <a:t>Length, </a:t>
            </a:r>
            <a:r>
              <a:rPr lang="en-US" altLang="zh-CN" sz="3600" dirty="0" smtClean="0"/>
              <a:t>Force</a:t>
            </a:r>
            <a:r>
              <a:rPr lang="en-US" altLang="zh-CN" sz="3600" dirty="0"/>
              <a:t>, </a:t>
            </a:r>
            <a:r>
              <a:rPr lang="en-US" altLang="zh-CN" sz="3600" dirty="0" smtClean="0"/>
              <a:t>Direction</a:t>
            </a:r>
            <a:r>
              <a:rPr lang="en-US" altLang="zh-CN" sz="3600" dirty="0"/>
              <a:t>, </a:t>
            </a:r>
            <a:r>
              <a:rPr lang="en-US" altLang="zh-CN" sz="3600" dirty="0" smtClean="0"/>
              <a:t>Height</a:t>
            </a:r>
            <a:r>
              <a:rPr lang="en-US" altLang="zh-CN" sz="3600" dirty="0"/>
              <a:t>, </a:t>
            </a:r>
            <a:r>
              <a:rPr lang="en-US" altLang="zh-CN" sz="3600" dirty="0" smtClean="0"/>
              <a:t>Time</a:t>
            </a:r>
            <a:r>
              <a:rPr lang="en-US" altLang="zh-CN" sz="3600" dirty="0"/>
              <a:t>, </a:t>
            </a:r>
            <a:r>
              <a:rPr lang="en-US" altLang="zh-CN" sz="3600" dirty="0" smtClean="0"/>
              <a:t>Speed</a:t>
            </a:r>
            <a:r>
              <a:rPr lang="en-US" altLang="zh-CN" sz="3600" dirty="0"/>
              <a:t>, </a:t>
            </a:r>
            <a:r>
              <a:rPr lang="en-US" altLang="zh-CN" sz="3600" dirty="0" smtClean="0"/>
              <a:t>Temperature</a:t>
            </a:r>
            <a:r>
              <a:rPr lang="en-US" altLang="zh-CN" sz="3600" dirty="0"/>
              <a:t>, </a:t>
            </a:r>
            <a:r>
              <a:rPr lang="en-US" altLang="zh-CN" sz="3600" dirty="0" smtClean="0"/>
              <a:t>Distance, Speed, Energy, Power, Work, Volume, Temperature, Mass, Displacement, Velocity, Acceleration, Weight, Area, Density, Momentum, Pressure…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84744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Scalar Vs. Vector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950473"/>
              </p:ext>
            </p:extLst>
          </p:nvPr>
        </p:nvGraphicFramePr>
        <p:xfrm>
          <a:off x="405780" y="1628800"/>
          <a:ext cx="11377264" cy="491065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510647"/>
                <a:gridCol w="1754049"/>
                <a:gridCol w="5112568"/>
              </a:tblGrid>
              <a:tr h="6567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Scalars</a:t>
                      </a:r>
                      <a:endParaRPr lang="zh-CN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Vectors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5658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Magnitude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Yes</a:t>
                      </a:r>
                      <a:endParaRPr lang="zh-CN" altLang="en-US" sz="2800" b="1" dirty="0"/>
                    </a:p>
                  </a:txBody>
                  <a:tcPr anchor="ctr"/>
                </a:tc>
              </a:tr>
              <a:tr h="5658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Direction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547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A scalar has magnitude only.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Definition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dirty="0" smtClean="0"/>
                        <a:t>A vector quantity has magnitude and direction.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515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Distance, Speed, Length, Area, Volume, Energy, Power, Work, Temperature, Pressure, Mass, Density, Height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Examples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Displacement, Velocity, Acceleration, Momentum, Force (e.g. Weight)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110568"/>
              </p:ext>
            </p:extLst>
          </p:nvPr>
        </p:nvGraphicFramePr>
        <p:xfrm>
          <a:off x="405780" y="2276872"/>
          <a:ext cx="11377263" cy="1512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464496"/>
                <a:gridCol w="1944216"/>
                <a:gridCol w="4968551"/>
              </a:tblGrid>
              <a:tr h="1512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Only have to compare the magnitude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When comparing 2 values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Have to compare both the magnitude and the direction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94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 Diagram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6246814" y="1905000"/>
            <a:ext cx="5536229" cy="4267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Each vector is represented by an arrow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altLang="zh-CN" dirty="0" smtClean="0"/>
              <a:t>Magnitude = Length of an arrow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altLang="zh-CN" dirty="0" smtClean="0"/>
              <a:t>Direction = Direction of an arrow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3 ways to represent direction: relative direction, compass </a:t>
            </a:r>
            <a:r>
              <a:rPr lang="en-US" altLang="zh-CN" dirty="0"/>
              <a:t>directions, bearing</a:t>
            </a: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2060848"/>
            <a:ext cx="5625010" cy="88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2" y="3172123"/>
            <a:ext cx="2016224" cy="173295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7043" y="5003166"/>
            <a:ext cx="3279302" cy="4801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0070C0"/>
                </a:solidFill>
              </a:rPr>
              <a:t>40° North of West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90" y="3478651"/>
            <a:ext cx="1741134" cy="269354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246814" y="5270179"/>
            <a:ext cx="553622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Drawing Tips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larger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the greater precision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3646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22412" y="1905000"/>
            <a:ext cx="10548663" cy="2667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Add and Subtract Coplanar Vectors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Coplanar Vectors: Vectors lying in the same plane</a:t>
            </a:r>
          </a:p>
        </p:txBody>
      </p:sp>
    </p:spTree>
    <p:extLst>
      <p:ext uri="{BB962C8B-B14F-4D97-AF65-F5344CB8AC3E}">
        <p14:creationId xmlns:p14="http://schemas.microsoft.com/office/powerpoint/2010/main" val="202204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Vectors at a same direction - Add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46815" y="3980673"/>
                <a:ext cx="5248198" cy="24528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The two forces are in the </a:t>
                </a:r>
                <a:r>
                  <a:rPr lang="en-US" altLang="zh-CN" i="1" dirty="0"/>
                  <a:t>same</a:t>
                </a:r>
                <a:r>
                  <a:rPr lang="en-US" altLang="zh-CN" dirty="0"/>
                  <a:t> direction (i.e. forwards) and so the total force acting on the box is</a:t>
                </a:r>
                <a:r>
                  <a:rPr lang="en-US" altLang="zh-CN" dirty="0" smtClean="0"/>
                  <a:t>:</a:t>
                </a:r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46815" y="3980673"/>
                <a:ext cx="5248198" cy="2452863"/>
              </a:xfrm>
              <a:blipFill rotWithShape="0">
                <a:blip r:embed="rId3"/>
                <a:stretch>
                  <a:fillRect l="-929" t="-4975" r="-3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3" y="1844824"/>
            <a:ext cx="10801200" cy="15864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7" y="3947530"/>
            <a:ext cx="5829862" cy="248600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3395" y="2982085"/>
            <a:ext cx="553499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3600" i="1" dirty="0" smtClean="0"/>
              <a:t>Displacement</a:t>
            </a:r>
            <a:endParaRPr lang="zh-CN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27929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852</Words>
  <Application>Microsoft Office PowerPoint</Application>
  <PresentationFormat>Custom</PresentationFormat>
  <Paragraphs>155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微软雅黑</vt:lpstr>
      <vt:lpstr>宋体</vt:lpstr>
      <vt:lpstr>Cambria Math</vt:lpstr>
      <vt:lpstr>Consolas</vt:lpstr>
      <vt:lpstr>Corbel</vt:lpstr>
      <vt:lpstr>Wingdings</vt:lpstr>
      <vt:lpstr>Chalkboard_16x9</vt:lpstr>
      <vt:lpstr>Scalars and Vectors</vt:lpstr>
      <vt:lpstr>1. Basic Concept</vt:lpstr>
      <vt:lpstr>What are scalar quantities?</vt:lpstr>
      <vt:lpstr>What are vector quantities?</vt:lpstr>
      <vt:lpstr>Exercise 1</vt:lpstr>
      <vt:lpstr>Scalar Vs. Vector</vt:lpstr>
      <vt:lpstr>Vector Diagram</vt:lpstr>
      <vt:lpstr>2. Add and Subtract Coplanar Vectors</vt:lpstr>
      <vt:lpstr>Vectors at a same direction - Add</vt:lpstr>
      <vt:lpstr>Vectors at a same direction - Subtract</vt:lpstr>
      <vt:lpstr>The resultant vector is the single vector whose effect is the same as the individual vectors acting together.</vt:lpstr>
      <vt:lpstr>3. Resolving Vectors</vt:lpstr>
      <vt:lpstr>Trigonometric functions</vt:lpstr>
      <vt:lpstr>Resolve into Vertical and Horizontal</vt:lpstr>
      <vt:lpstr>Vectors with different angles – Find N_T</vt:lpstr>
      <vt:lpstr>Example: What is the frictional force?</vt:lpstr>
      <vt:lpstr>Homework: All exercises provided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2016-05-28T13:34:12Z</dcterms:created>
  <dcterms:modified xsi:type="dcterms:W3CDTF">2016-11-11T23:34:20Z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