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03" r:id="rId3"/>
    <p:sldId id="257" r:id="rId4"/>
    <p:sldId id="299" r:id="rId5"/>
    <p:sldId id="258" r:id="rId6"/>
    <p:sldId id="259" r:id="rId7"/>
    <p:sldId id="260" r:id="rId8"/>
    <p:sldId id="261" r:id="rId9"/>
    <p:sldId id="262" r:id="rId10"/>
    <p:sldId id="263" r:id="rId11"/>
    <p:sldId id="264" r:id="rId12"/>
    <p:sldId id="300" r:id="rId13"/>
    <p:sldId id="265" r:id="rId14"/>
    <p:sldId id="296" r:id="rId15"/>
    <p:sldId id="266" r:id="rId16"/>
    <p:sldId id="267" r:id="rId17"/>
    <p:sldId id="268" r:id="rId18"/>
    <p:sldId id="297" r:id="rId19"/>
    <p:sldId id="269" r:id="rId20"/>
    <p:sldId id="301" r:id="rId21"/>
    <p:sldId id="270" r:id="rId22"/>
    <p:sldId id="271" r:id="rId23"/>
    <p:sldId id="272" r:id="rId24"/>
    <p:sldId id="273" r:id="rId25"/>
    <p:sldId id="298" r:id="rId26"/>
    <p:sldId id="274" r:id="rId27"/>
    <p:sldId id="275" r:id="rId28"/>
    <p:sldId id="276" r:id="rId29"/>
    <p:sldId id="277" r:id="rId30"/>
    <p:sldId id="278" r:id="rId31"/>
    <p:sldId id="279" r:id="rId32"/>
    <p:sldId id="280" r:id="rId33"/>
    <p:sldId id="281" r:id="rId34"/>
    <p:sldId id="282" r:id="rId35"/>
    <p:sldId id="284" r:id="rId36"/>
    <p:sldId id="283" r:id="rId37"/>
    <p:sldId id="302" r:id="rId38"/>
    <p:sldId id="285" r:id="rId39"/>
    <p:sldId id="286" r:id="rId40"/>
    <p:sldId id="287" r:id="rId41"/>
    <p:sldId id="288" r:id="rId42"/>
    <p:sldId id="289" r:id="rId43"/>
    <p:sldId id="290" r:id="rId44"/>
    <p:sldId id="291" r:id="rId45"/>
    <p:sldId id="292" r:id="rId46"/>
    <p:sldId id="295" r:id="rId47"/>
    <p:sldId id="293" r:id="rId48"/>
    <p:sldId id="29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3A9E12-13FC-4153-B9B1-03EC69700F6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217136234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A9E12-13FC-4153-B9B1-03EC69700F6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41307992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A9E12-13FC-4153-B9B1-03EC69700F6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152365778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A9E12-13FC-4153-B9B1-03EC69700F6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664707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A9E12-13FC-4153-B9B1-03EC69700F68}" type="datetimeFigureOut">
              <a:rPr lang="en-US" smtClean="0"/>
              <a:pPr/>
              <a:t>3/3/2019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30061356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A9E12-13FC-4153-B9B1-03EC69700F6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31169886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A9E12-13FC-4153-B9B1-03EC69700F68}" type="datetimeFigureOut">
              <a:rPr lang="en-US" smtClean="0"/>
              <a:pPr/>
              <a:t>3/3/2019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12306392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A9E12-13FC-4153-B9B1-03EC69700F68}" type="datetimeFigureOut">
              <a:rPr lang="en-US" smtClean="0"/>
              <a:pPr/>
              <a:t>3/3/2019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213338160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A9E12-13FC-4153-B9B1-03EC69700F68}" type="datetimeFigureOut">
              <a:rPr lang="en-US" smtClean="0"/>
              <a:pPr/>
              <a:t>3/3/2019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25320044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3A9E12-13FC-4153-B9B1-03EC69700F6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25055878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3A9E12-13FC-4153-B9B1-03EC69700F68}" type="datetimeFigureOut">
              <a:rPr lang="en-US" smtClean="0"/>
              <a:pPr/>
              <a:t>3/3/2019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6990D-2956-4569-8DEE-27C9AEF3FAD3}" type="slidenum">
              <a:rPr lang="en-US" smtClean="0"/>
              <a:pPr/>
              <a:t>‹#›</a:t>
            </a:fld>
            <a:endParaRPr lang="en-US"/>
          </a:p>
        </p:txBody>
      </p:sp>
    </p:spTree>
    <p:extLst>
      <p:ext uri="{BB962C8B-B14F-4D97-AF65-F5344CB8AC3E}">
        <p14:creationId xmlns:p14="http://schemas.microsoft.com/office/powerpoint/2010/main" val="39432390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A9E12-13FC-4153-B9B1-03EC69700F68}" type="datetimeFigureOut">
              <a:rPr lang="en-US" smtClean="0"/>
              <a:pPr/>
              <a:t>3/3/2019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6990D-2956-4569-8DEE-27C9AEF3FAD3}" type="slidenum">
              <a:rPr lang="en-US" smtClean="0"/>
              <a:pPr/>
              <a:t>‹#›</a:t>
            </a:fld>
            <a:endParaRPr lang="en-US"/>
          </a:p>
        </p:txBody>
      </p:sp>
    </p:spTree>
    <p:extLst>
      <p:ext uri="{BB962C8B-B14F-4D97-AF65-F5344CB8AC3E}">
        <p14:creationId xmlns:p14="http://schemas.microsoft.com/office/powerpoint/2010/main" val="32326496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hyperlink" Target="http://www.google.co.ke/imgres?q=PICTURES+OF+KWAMME+NKRUMA+OF+GHANA&amp;hl=sw&amp;sa=X&amp;biw=1366&amp;bih=471&amp;tbm=isch&amp;prmd=imvns&amp;tbnid=ZsVI9pOmWLXkIM:&amp;imgrefurl=http://smileyandwest.ning.com/xn/detail/6295872:BlogPost:227612&amp;docid=o65vhYloXvEasM&amp;imgurl=http://api.ning.com/files/9sa9WH9cXOj4RXtfWL6wVisd5m6DGQZFBLSrPSg4ka0NCHmOxEi*-jUUwQYW-D6jRJzzG2hzWY95S6SRTDezvfEA4lymQUuQ/Dr.KwameNkrumah.jpg&amp;w=392&amp;h=601&amp;ei=fZF8T7WaA-ax0AXrrdGtDQ&amp;zoom=1&amp;iact=hc&amp;vpx=92&amp;vpy=7&amp;dur=2251&amp;hovh=278&amp;hovw=181&amp;tx=112&amp;ty=159&amp;sig=112004021734345493064&amp;page=1&amp;tbnh=136&amp;tbnw=88&amp;start=0&amp;ndsp=17&amp;ved=1t:429,r:0,s:0,i:62"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hyperlink" Target="http://en.wikipedia.org/wiki/File:Guebuza2006.jpg"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http://en.wikipedia.org/wiki/File:Samora_Moises_Machel_detail_DF-SC-88-01383.jpg" TargetMode="Externa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305800" cy="4038599"/>
          </a:xfrm>
        </p:spPr>
        <p:txBody>
          <a:bodyPr>
            <a:normAutofit/>
          </a:bodyPr>
          <a:lstStyle/>
          <a:p>
            <a:r>
              <a:rPr lang="en-US" sz="4000" dirty="0">
                <a:latin typeface="Swis721 Hv BT" pitchFamily="34" charset="0"/>
              </a:rPr>
              <a:t>EMERGENCE AND GROWTH OF NATIONALISM IN AFRICA</a:t>
            </a: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04800"/>
            <a:ext cx="7125113" cy="990601"/>
          </a:xfrm>
        </p:spPr>
        <p:txBody>
          <a:bodyPr>
            <a:normAutofit fontScale="90000"/>
          </a:bodyPr>
          <a:lstStyle/>
          <a:p>
            <a:r>
              <a:rPr lang="en-US" sz="3100" dirty="0"/>
              <a:t>Course of Ghanaian Nationalism</a:t>
            </a:r>
            <a:br>
              <a:rPr lang="en-US" sz="3100" dirty="0"/>
            </a:br>
            <a:endParaRPr lang="en-US" dirty="0"/>
          </a:p>
        </p:txBody>
      </p:sp>
      <p:sp>
        <p:nvSpPr>
          <p:cNvPr id="3" name="Content Placeholder 2"/>
          <p:cNvSpPr>
            <a:spLocks noGrp="1"/>
          </p:cNvSpPr>
          <p:nvPr>
            <p:ph idx="1"/>
          </p:nvPr>
        </p:nvSpPr>
        <p:spPr>
          <a:xfrm>
            <a:off x="228600" y="1143000"/>
            <a:ext cx="8763000" cy="5715000"/>
          </a:xfrm>
        </p:spPr>
        <p:txBody>
          <a:bodyPr>
            <a:normAutofit/>
          </a:bodyPr>
          <a:lstStyle/>
          <a:p>
            <a:pPr lvl="0">
              <a:buFont typeface="Wingdings" pitchFamily="2" charset="2"/>
              <a:buChar char="q"/>
            </a:pPr>
            <a:r>
              <a:rPr lang="en-US" sz="3000" dirty="0">
                <a:latin typeface="Times New Roman" pitchFamily="18" charset="0"/>
                <a:cs typeface="Times New Roman" pitchFamily="18" charset="0"/>
              </a:rPr>
              <a:t>Nationalism in Ghana began in 1868 in response to British colonialism</a:t>
            </a:r>
          </a:p>
          <a:p>
            <a:pPr lvl="0">
              <a:buFont typeface="Wingdings" pitchFamily="2" charset="2"/>
              <a:buChar char="q"/>
            </a:pPr>
            <a:r>
              <a:rPr lang="en-US" sz="3000" dirty="0">
                <a:latin typeface="Times New Roman" pitchFamily="18" charset="0"/>
                <a:cs typeface="Times New Roman" pitchFamily="18" charset="0"/>
              </a:rPr>
              <a:t>Before the 2nd world war, Ghana's nationalism was mild but after the 2nd world war it became radical and demanded complete independence</a:t>
            </a:r>
          </a:p>
          <a:p>
            <a:pPr lvl="0">
              <a:buFont typeface="Wingdings" pitchFamily="2" charset="2"/>
              <a:buChar char="q"/>
            </a:pPr>
            <a:r>
              <a:rPr lang="en-US" sz="3000" dirty="0">
                <a:latin typeface="Times New Roman" pitchFamily="18" charset="0"/>
                <a:cs typeface="Times New Roman" pitchFamily="18" charset="0"/>
              </a:rPr>
              <a:t>Nationalism in Ghana was characterized by formation of political parties</a:t>
            </a:r>
          </a:p>
          <a:p>
            <a:pPr lvl="0">
              <a:buFont typeface="Wingdings" pitchFamily="2" charset="2"/>
              <a:buChar char="q"/>
            </a:pPr>
            <a:r>
              <a:rPr lang="en-US" sz="3000" dirty="0">
                <a:latin typeface="Times New Roman" pitchFamily="18" charset="0"/>
                <a:cs typeface="Times New Roman" pitchFamily="18" charset="0"/>
              </a:rPr>
              <a:t>The 1st party was National League of Gold Coast started by </a:t>
            </a:r>
            <a:r>
              <a:rPr lang="en-US" sz="3000" dirty="0" err="1">
                <a:latin typeface="Times New Roman" pitchFamily="18" charset="0"/>
                <a:cs typeface="Times New Roman" pitchFamily="18" charset="0"/>
              </a:rPr>
              <a:t>Akufo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Addo</a:t>
            </a:r>
            <a:r>
              <a:rPr lang="en-US" sz="3000" dirty="0">
                <a:latin typeface="Times New Roman" pitchFamily="18" charset="0"/>
                <a:cs typeface="Times New Roman" pitchFamily="18" charset="0"/>
              </a:rPr>
              <a:t> in 1941</a:t>
            </a:r>
          </a:p>
          <a:p>
            <a:pPr lvl="0">
              <a:buFont typeface="Wingdings" pitchFamily="2" charset="2"/>
              <a:buChar char="q"/>
            </a:pPr>
            <a:r>
              <a:rPr lang="en-US" sz="3000" dirty="0">
                <a:latin typeface="Times New Roman" pitchFamily="18" charset="0"/>
                <a:cs typeface="Times New Roman" pitchFamily="18" charset="0"/>
              </a:rPr>
              <a:t>1947 - several parties merged together to form United Gold Coast Convention (UGCC)</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763000" cy="6324600"/>
          </a:xfrm>
        </p:spPr>
        <p:txBody>
          <a:bodyPr>
            <a:normAutofit lnSpcReduction="10000"/>
          </a:bodyPr>
          <a:lstStyle/>
          <a:p>
            <a:pPr>
              <a:buFont typeface="Wingdings" pitchFamily="2" charset="2"/>
              <a:buChar char="q"/>
            </a:pPr>
            <a:r>
              <a:rPr lang="en-US" sz="2800" dirty="0">
                <a:latin typeface="Times New Roman" pitchFamily="18" charset="0"/>
                <a:cs typeface="Times New Roman" pitchFamily="18" charset="0"/>
              </a:rPr>
              <a:t>During the Accra Riots of 1948, British sol­diers killed people who had marched to present their grievances, it caused riots in Accra which spread to other parts of the country</a:t>
            </a:r>
          </a:p>
          <a:p>
            <a:pPr lvl="0">
              <a:buFont typeface="Wingdings" pitchFamily="2" charset="2"/>
              <a:buChar char="q"/>
            </a:pPr>
            <a:r>
              <a:rPr lang="en-US" sz="2800" dirty="0">
                <a:latin typeface="Times New Roman" pitchFamily="18" charset="0"/>
                <a:cs typeface="Times New Roman" pitchFamily="18" charset="0"/>
              </a:rPr>
              <a:t>Nkrumah and others were arrested</a:t>
            </a:r>
          </a:p>
          <a:p>
            <a:pPr lvl="0">
              <a:buFont typeface="Wingdings" pitchFamily="2" charset="2"/>
              <a:buChar char="q"/>
            </a:pPr>
            <a:r>
              <a:rPr lang="en-US" sz="2800" dirty="0">
                <a:latin typeface="Times New Roman" pitchFamily="18" charset="0"/>
                <a:cs typeface="Times New Roman" pitchFamily="18" charset="0"/>
              </a:rPr>
              <a:t>The Watson Commission was set up and reported that oppressive social, economic and political conditions were the cause of the riots</a:t>
            </a:r>
          </a:p>
          <a:p>
            <a:pPr lvl="0">
              <a:buFont typeface="Wingdings" pitchFamily="2" charset="2"/>
              <a:buChar char="q"/>
            </a:pPr>
            <a:r>
              <a:rPr lang="en-US" sz="2800" dirty="0">
                <a:latin typeface="Times New Roman" pitchFamily="18" charset="0"/>
                <a:cs typeface="Times New Roman" pitchFamily="18" charset="0"/>
              </a:rPr>
              <a:t>A new constitution was recommended to cater for Ghanaian interests, black people to be given more say in the running of the country, reorganization of local government and devel­opment of education be greatly accelerated</a:t>
            </a:r>
          </a:p>
          <a:p>
            <a:pPr lvl="0">
              <a:buFont typeface="Wingdings" pitchFamily="2" charset="2"/>
              <a:buChar char="q"/>
            </a:pPr>
            <a:r>
              <a:rPr lang="en-US" sz="2800" dirty="0">
                <a:latin typeface="Times New Roman" pitchFamily="18" charset="0"/>
                <a:cs typeface="Times New Roman" pitchFamily="18" charset="0"/>
              </a:rPr>
              <a:t>In 1949 the </a:t>
            </a:r>
            <a:r>
              <a:rPr lang="en-US" sz="2800" dirty="0" err="1">
                <a:latin typeface="Times New Roman" pitchFamily="18" charset="0"/>
                <a:cs typeface="Times New Roman" pitchFamily="18" charset="0"/>
              </a:rPr>
              <a:t>Coussey</a:t>
            </a:r>
            <a:r>
              <a:rPr lang="en-US" sz="2800" dirty="0">
                <a:latin typeface="Times New Roman" pitchFamily="18" charset="0"/>
                <a:cs typeface="Times New Roman" pitchFamily="18" charset="0"/>
              </a:rPr>
              <a:t> Commission was appointed to prepare a new constitution for Ghana</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l"/>
            <a:r>
              <a:rPr lang="en-US" dirty="0" err="1"/>
              <a:t>Cont</a:t>
            </a:r>
            <a:r>
              <a:rPr lang="en-US" dirty="0"/>
              <a:t>’</a:t>
            </a:r>
          </a:p>
        </p:txBody>
      </p:sp>
      <p:sp>
        <p:nvSpPr>
          <p:cNvPr id="3" name="Content Placeholder 2"/>
          <p:cNvSpPr>
            <a:spLocks noGrp="1"/>
          </p:cNvSpPr>
          <p:nvPr>
            <p:ph idx="1"/>
          </p:nvPr>
        </p:nvSpPr>
        <p:spPr>
          <a:xfrm>
            <a:off x="304800" y="838200"/>
            <a:ext cx="8610600" cy="5867399"/>
          </a:xfrm>
        </p:spPr>
        <p:txBody>
          <a:bodyPr>
            <a:normAutofit lnSpcReduction="10000"/>
          </a:bodyPr>
          <a:lstStyle/>
          <a:p>
            <a:pPr lvl="0">
              <a:buFont typeface="Wingdings" pitchFamily="2" charset="2"/>
              <a:buChar char="q"/>
            </a:pPr>
            <a:r>
              <a:rPr lang="en-US" sz="2800" dirty="0"/>
              <a:t>African nationalists were included with the exception of Nkrumah who was radical</a:t>
            </a:r>
          </a:p>
          <a:p>
            <a:pPr lvl="0">
              <a:buFont typeface="Wingdings" pitchFamily="2" charset="2"/>
              <a:buChar char="q"/>
            </a:pPr>
            <a:r>
              <a:rPr lang="en-US" sz="2800" dirty="0"/>
              <a:t>The Commission recommended a semi-responsible government, an executive council and a nationally elected assembly with elections to be held in 1951</a:t>
            </a:r>
          </a:p>
          <a:p>
            <a:pPr lvl="0">
              <a:buFont typeface="Wingdings" pitchFamily="2" charset="2"/>
              <a:buChar char="q"/>
            </a:pPr>
            <a:r>
              <a:rPr lang="en-US" sz="2800" dirty="0"/>
              <a:t>In 1949 Kwame Nkrumah formed Convention Peoples Party (CPP)</a:t>
            </a:r>
          </a:p>
          <a:p>
            <a:pPr lvl="0">
              <a:buFont typeface="Wingdings" pitchFamily="2" charset="2"/>
              <a:buChar char="q"/>
            </a:pPr>
            <a:r>
              <a:rPr lang="en-US" sz="2800" dirty="0"/>
              <a:t>He rejected the </a:t>
            </a:r>
            <a:r>
              <a:rPr lang="en-US" sz="2800" dirty="0" err="1"/>
              <a:t>Coussey</a:t>
            </a:r>
            <a:r>
              <a:rPr lang="en-US" sz="2800" dirty="0"/>
              <a:t> constitution , demanded for independence and got support from the masses</a:t>
            </a:r>
          </a:p>
          <a:p>
            <a:pPr lvl="0">
              <a:buFont typeface="Wingdings" pitchFamily="2" charset="2"/>
              <a:buChar char="q"/>
            </a:pPr>
            <a:r>
              <a:rPr lang="en-US" sz="2800" dirty="0"/>
              <a:t>In 1950, he encouraged constitutional strikes, boycotts and non co-operation without the use of violence, but violence broke out</a:t>
            </a:r>
          </a:p>
          <a:p>
            <a:pPr lvl="0">
              <a:buFont typeface="Wingdings" pitchFamily="2" charset="2"/>
              <a:buChar char="q"/>
            </a:pPr>
            <a:r>
              <a:rPr lang="en-US" sz="2800" dirty="0"/>
              <a:t>The government declared a state of emergency</a:t>
            </a:r>
          </a:p>
          <a:p>
            <a:pPr marL="0" lvl="0" indent="0">
              <a:buNone/>
            </a:pPr>
            <a:endParaRPr lang="en-US" dirty="0"/>
          </a:p>
          <a:p>
            <a:endParaRPr lang="en-US" dirty="0"/>
          </a:p>
        </p:txBody>
      </p:sp>
    </p:spTree>
    <p:extLst>
      <p:ext uri="{BB962C8B-B14F-4D97-AF65-F5344CB8AC3E}">
        <p14:creationId xmlns:p14="http://schemas.microsoft.com/office/powerpoint/2010/main" val="529777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9067800" cy="6553200"/>
          </a:xfrm>
        </p:spPr>
        <p:txBody>
          <a:bodyPr>
            <a:noAutofit/>
          </a:bodyPr>
          <a:lstStyle/>
          <a:p>
            <a:pPr lvl="0">
              <a:buFont typeface="Wingdings" pitchFamily="2" charset="2"/>
              <a:buChar char="q"/>
            </a:pPr>
            <a:r>
              <a:rPr lang="en-US" sz="2800" dirty="0">
                <a:latin typeface="Times New Roman" pitchFamily="18" charset="0"/>
                <a:cs typeface="Times New Roman" pitchFamily="18" charset="0"/>
              </a:rPr>
              <a:t>Kwame Nkrumah and officials of CPP were imprisoned</a:t>
            </a:r>
          </a:p>
          <a:p>
            <a:pPr lvl="0">
              <a:buFont typeface="Wingdings" pitchFamily="2" charset="2"/>
              <a:buChar char="q"/>
            </a:pPr>
            <a:r>
              <a:rPr lang="en-US" sz="2800" dirty="0">
                <a:latin typeface="Times New Roman" pitchFamily="18" charset="0"/>
                <a:cs typeface="Times New Roman" pitchFamily="18" charset="0"/>
              </a:rPr>
              <a:t>During his imprisonment newspapers campaigned for independence</a:t>
            </a:r>
          </a:p>
          <a:p>
            <a:pPr lvl="0">
              <a:buFont typeface="Wingdings" pitchFamily="2" charset="2"/>
              <a:buChar char="q"/>
            </a:pPr>
            <a:r>
              <a:rPr lang="en-US" sz="2800" dirty="0">
                <a:latin typeface="Times New Roman" pitchFamily="18" charset="0"/>
                <a:cs typeface="Times New Roman" pitchFamily="18" charset="0"/>
              </a:rPr>
              <a:t>In 1951 a general election was held, CPP won and Nkrumah was allowed to form a govern­ment and he became the leader of government business</a:t>
            </a:r>
          </a:p>
          <a:p>
            <a:pPr lvl="0">
              <a:buFont typeface="Wingdings" pitchFamily="2" charset="2"/>
              <a:buChar char="q"/>
            </a:pPr>
            <a:r>
              <a:rPr lang="en-US" sz="2800" dirty="0">
                <a:latin typeface="Times New Roman" pitchFamily="18" charset="0"/>
                <a:cs typeface="Times New Roman" pitchFamily="18" charset="0"/>
              </a:rPr>
              <a:t>In 1954, NLM (National Liberation Movement) emerged to compete with CPP</a:t>
            </a:r>
          </a:p>
          <a:p>
            <a:pPr lvl="0">
              <a:buFont typeface="Wingdings" pitchFamily="2" charset="2"/>
              <a:buChar char="q"/>
            </a:pPr>
            <a:r>
              <a:rPr lang="en-US" sz="2800" dirty="0">
                <a:latin typeface="Times New Roman" pitchFamily="18" charset="0"/>
                <a:cs typeface="Times New Roman" pitchFamily="18" charset="0"/>
              </a:rPr>
              <a:t>Two more elections were held in 1954 and 1956 but CPP won</a:t>
            </a:r>
          </a:p>
          <a:p>
            <a:pPr lvl="0">
              <a:buFont typeface="Wingdings" pitchFamily="2" charset="2"/>
              <a:buChar char="q"/>
            </a:pPr>
            <a:r>
              <a:rPr lang="en-US" sz="2800" dirty="0">
                <a:latin typeface="Times New Roman" pitchFamily="18" charset="0"/>
                <a:cs typeface="Times New Roman" pitchFamily="18" charset="0"/>
              </a:rPr>
              <a:t>On 5th March 1957, the country attained inde­pendence under CPP and </a:t>
            </a:r>
            <a:r>
              <a:rPr lang="en-US" sz="2800" dirty="0" err="1">
                <a:latin typeface="Times New Roman" pitchFamily="18" charset="0"/>
                <a:cs typeface="Times New Roman" pitchFamily="18" charset="0"/>
              </a:rPr>
              <a:t>Kwame</a:t>
            </a:r>
            <a:r>
              <a:rPr lang="en-US" sz="2800" dirty="0">
                <a:latin typeface="Times New Roman" pitchFamily="18" charset="0"/>
                <a:cs typeface="Times New Roman" pitchFamily="18" charset="0"/>
              </a:rPr>
              <a:t> Nkrumah became the first prime minister and changed the Country's name from Gold coast to Ghana.</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486400"/>
            <a:ext cx="7239000" cy="1143000"/>
          </a:xfrm>
        </p:spPr>
        <p:txBody>
          <a:bodyPr>
            <a:normAutofit/>
          </a:bodyPr>
          <a:lstStyle/>
          <a:p>
            <a:pPr algn="ctr"/>
            <a:r>
              <a:rPr lang="en-US" sz="2000" dirty="0"/>
              <a:t>KWAMME NKRUMA OF GHANA:</a:t>
            </a:r>
            <a:br>
              <a:rPr lang="en-US" sz="2000" dirty="0"/>
            </a:br>
            <a:r>
              <a:rPr lang="en-US" sz="2000" dirty="0"/>
              <a:t>THE FIRST PRESIDENT OF GHANA</a:t>
            </a:r>
          </a:p>
        </p:txBody>
      </p:sp>
      <p:pic>
        <p:nvPicPr>
          <p:cNvPr id="4" name="rg_hi" descr="http://t0.gstatic.com/images?q=tbn:ANd9GcSwdksZWOwp1re_RC-J4jxvWCN5QMCAB_KJaIUvby0Gl-1h8WdD">
            <a:hlinkClick r:id="rId2"/>
          </p:cNvPr>
          <p:cNvPicPr>
            <a:picLocks noGrp="1"/>
          </p:cNvPicPr>
          <p:nvPr>
            <p:ph idx="1"/>
          </p:nvPr>
        </p:nvPicPr>
        <p:blipFill>
          <a:blip r:embed="rId3"/>
          <a:srcRect/>
          <a:stretch>
            <a:fillRect/>
          </a:stretch>
        </p:blipFill>
        <p:spPr bwMode="auto">
          <a:xfrm>
            <a:off x="2133600" y="228600"/>
            <a:ext cx="4191000" cy="5562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924475"/>
          </a:xfrm>
        </p:spPr>
        <p:txBody>
          <a:bodyPr>
            <a:normAutofit fontScale="90000"/>
          </a:bodyPr>
          <a:lstStyle/>
          <a:p>
            <a:pPr algn="ctr"/>
            <a:br>
              <a:rPr lang="en-US" sz="2700" b="1" dirty="0"/>
            </a:br>
            <a:r>
              <a:rPr lang="en-US" sz="2700" b="1" dirty="0"/>
              <a:t>Methods used by Ghanaian nationalists in their struggle for independence</a:t>
            </a:r>
            <a:br>
              <a:rPr lang="en-US" sz="2200" dirty="0"/>
            </a:br>
            <a:endParaRPr lang="en-US" dirty="0"/>
          </a:p>
        </p:txBody>
      </p:sp>
      <p:sp>
        <p:nvSpPr>
          <p:cNvPr id="3" name="Content Placeholder 2"/>
          <p:cNvSpPr>
            <a:spLocks noGrp="1"/>
          </p:cNvSpPr>
          <p:nvPr>
            <p:ph idx="1"/>
          </p:nvPr>
        </p:nvSpPr>
        <p:spPr>
          <a:xfrm>
            <a:off x="228600" y="1066800"/>
            <a:ext cx="8763000" cy="5562600"/>
          </a:xfrm>
        </p:spPr>
        <p:txBody>
          <a:bodyPr>
            <a:normAutofit/>
          </a:bodyPr>
          <a:lstStyle/>
          <a:p>
            <a:pPr lvl="0">
              <a:buFont typeface="Wingdings" pitchFamily="2" charset="2"/>
              <a:buChar char="v"/>
            </a:pPr>
            <a:r>
              <a:rPr lang="en-US" sz="2800" dirty="0"/>
              <a:t>They made use of public rallies</a:t>
            </a:r>
          </a:p>
          <a:p>
            <a:pPr lvl="0">
              <a:buFont typeface="Wingdings" pitchFamily="2" charset="2"/>
              <a:buChar char="v"/>
            </a:pPr>
            <a:r>
              <a:rPr lang="en-US" sz="2800" dirty="0"/>
              <a:t>Channeled their grievances through trade unions</a:t>
            </a:r>
          </a:p>
          <a:p>
            <a:pPr lvl="0">
              <a:buFont typeface="Wingdings" pitchFamily="2" charset="2"/>
              <a:buChar char="v"/>
            </a:pPr>
            <a:r>
              <a:rPr lang="en-US" sz="2800" dirty="0"/>
              <a:t>Used protests and demonstrations against the colonial government</a:t>
            </a:r>
          </a:p>
          <a:p>
            <a:pPr lvl="0">
              <a:buFont typeface="Wingdings" pitchFamily="2" charset="2"/>
              <a:buChar char="v"/>
            </a:pPr>
            <a:r>
              <a:rPr lang="en-US" sz="2800" dirty="0"/>
              <a:t>Use of international forums e.g. UNO</a:t>
            </a:r>
          </a:p>
          <a:p>
            <a:pPr lvl="0">
              <a:buFont typeface="Wingdings" pitchFamily="2" charset="2"/>
              <a:buChar char="v"/>
            </a:pPr>
            <a:r>
              <a:rPr lang="en-US" sz="2800" dirty="0"/>
              <a:t>Participated in constitutional negotiations e.g. </a:t>
            </a:r>
            <a:r>
              <a:rPr lang="en-US" sz="2800" dirty="0" err="1"/>
              <a:t>Coussey</a:t>
            </a:r>
            <a:r>
              <a:rPr lang="en-US" sz="2800" dirty="0"/>
              <a:t> Commission</a:t>
            </a:r>
          </a:p>
          <a:p>
            <a:pPr lvl="0">
              <a:buFont typeface="Wingdings" pitchFamily="2" charset="2"/>
              <a:buChar char="v"/>
            </a:pPr>
            <a:r>
              <a:rPr lang="en-US" sz="2800" dirty="0"/>
              <a:t>Wrote various publications e.g. Accra Evening News' through which they articulated their grievances</a:t>
            </a:r>
          </a:p>
          <a:p>
            <a:pPr lvl="0">
              <a:buFont typeface="Wingdings" pitchFamily="2" charset="2"/>
              <a:buChar char="v"/>
            </a:pPr>
            <a:r>
              <a:rPr lang="en-US" sz="2800" dirty="0"/>
              <a:t>Participated in the pre-independence elections i.e. 1954, 1956.</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a:bodyPr>
          <a:lstStyle/>
          <a:p>
            <a:pPr marL="0" lvl="0" indent="0" algn="ctr">
              <a:buNone/>
            </a:pPr>
            <a:r>
              <a:rPr lang="en-US" b="1" dirty="0">
                <a:solidFill>
                  <a:srgbClr val="FF0000"/>
                </a:solidFill>
              </a:rPr>
              <a:t>Problems faced by Ghanaian nationalists</a:t>
            </a:r>
          </a:p>
          <a:p>
            <a:pPr lvl="0">
              <a:buFont typeface="Wingdings" pitchFamily="2" charset="2"/>
              <a:buChar char="q"/>
            </a:pPr>
            <a:r>
              <a:rPr lang="en-US" dirty="0">
                <a:latin typeface="Times New Roman" pitchFamily="18" charset="0"/>
                <a:cs typeface="Times New Roman" pitchFamily="18" charset="0"/>
              </a:rPr>
              <a:t>Disunity among Africans</a:t>
            </a:r>
          </a:p>
          <a:p>
            <a:pPr lvl="0">
              <a:buFont typeface="Wingdings" pitchFamily="2" charset="2"/>
              <a:buChar char="q"/>
            </a:pPr>
            <a:r>
              <a:rPr lang="en-US" dirty="0">
                <a:latin typeface="Times New Roman" pitchFamily="18" charset="0"/>
                <a:cs typeface="Times New Roman" pitchFamily="18" charset="0"/>
              </a:rPr>
              <a:t>Rivalry among political parties e.g. CPP and UGCC</a:t>
            </a:r>
          </a:p>
          <a:p>
            <a:pPr lvl="0">
              <a:buFont typeface="Wingdings" pitchFamily="2" charset="2"/>
              <a:buChar char="q"/>
            </a:pPr>
            <a:r>
              <a:rPr lang="en-US" dirty="0">
                <a:latin typeface="Times New Roman" pitchFamily="18" charset="0"/>
                <a:cs typeface="Times New Roman" pitchFamily="18" charset="0"/>
              </a:rPr>
              <a:t>Imprisonment and arrest of African nationalists</a:t>
            </a:r>
          </a:p>
          <a:p>
            <a:pPr lvl="0">
              <a:buFont typeface="Wingdings" pitchFamily="2" charset="2"/>
              <a:buChar char="q"/>
            </a:pPr>
            <a:r>
              <a:rPr lang="en-US" dirty="0">
                <a:latin typeface="Times New Roman" pitchFamily="18" charset="0"/>
                <a:cs typeface="Times New Roman" pitchFamily="18" charset="0"/>
              </a:rPr>
              <a:t>Lack of funds to finance their activities</a:t>
            </a:r>
          </a:p>
          <a:p>
            <a:pPr lvl="0">
              <a:buFont typeface="Wingdings" pitchFamily="2" charset="2"/>
              <a:buChar char="q"/>
            </a:pPr>
            <a:r>
              <a:rPr lang="en-US" dirty="0">
                <a:latin typeface="Times New Roman" pitchFamily="18" charset="0"/>
                <a:cs typeface="Times New Roman" pitchFamily="18" charset="0"/>
              </a:rPr>
              <a:t>Brutal killing of Africans e.g. in Accra riots</a:t>
            </a:r>
          </a:p>
          <a:p>
            <a:pPr lvl="0">
              <a:buFont typeface="Wingdings" pitchFamily="2" charset="2"/>
              <a:buChar char="q"/>
            </a:pPr>
            <a:r>
              <a:rPr lang="en-US" dirty="0">
                <a:latin typeface="Times New Roman" pitchFamily="18" charset="0"/>
                <a:cs typeface="Times New Roman" pitchFamily="18" charset="0"/>
              </a:rPr>
              <a:t>Poor means of transport and communications</a:t>
            </a:r>
          </a:p>
          <a:p>
            <a:pPr lvl="0">
              <a:buFont typeface="Wingdings" pitchFamily="2" charset="2"/>
              <a:buChar char="q"/>
            </a:pPr>
            <a:r>
              <a:rPr lang="en-US" dirty="0">
                <a:latin typeface="Times New Roman" pitchFamily="18" charset="0"/>
                <a:cs typeface="Times New Roman" pitchFamily="18" charset="0"/>
              </a:rPr>
              <a:t>Differences in ideologies or policies between political parties e.g. UGCC and CPP which was radical.</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81000"/>
            <a:ext cx="5924550" cy="6263253"/>
          </a:xfrm>
          <a:prstGeom prst="rect">
            <a:avLst/>
          </a:prstGeom>
        </p:spPr>
        <p:txBody>
          <a:bodyPr wrap="square">
            <a:spAutoFit/>
          </a:bodyPr>
          <a:lstStyle/>
          <a:p>
            <a:pPr marL="274320" lvl="0" indent="-274320">
              <a:spcBef>
                <a:spcPts val="600"/>
              </a:spcBef>
              <a:buClr>
                <a:srgbClr val="B13F9A"/>
              </a:buClr>
              <a:buSzPct val="73000"/>
            </a:pPr>
            <a:r>
              <a:rPr lang="en-US" sz="3200" dirty="0">
                <a:solidFill>
                  <a:prstClr val="black"/>
                </a:solidFill>
              </a:rPr>
              <a:t>Nationalism in Mozambique</a:t>
            </a:r>
          </a:p>
          <a:p>
            <a:pPr marL="274320" lvl="0" indent="-274320">
              <a:spcBef>
                <a:spcPts val="600"/>
              </a:spcBef>
              <a:buClr>
                <a:srgbClr val="B13F9A"/>
              </a:buClr>
              <a:buSzPct val="73000"/>
            </a:pPr>
            <a:endParaRPr lang="en-US" sz="3600" dirty="0">
              <a:solidFill>
                <a:prstClr val="black"/>
              </a:solidFill>
            </a:endParaRPr>
          </a:p>
          <a:p>
            <a:pPr marL="274320" lvl="0" indent="-274320">
              <a:spcBef>
                <a:spcPts val="600"/>
              </a:spcBef>
              <a:buClr>
                <a:srgbClr val="B13F9A"/>
              </a:buClr>
              <a:buSzPct val="73000"/>
            </a:pPr>
            <a:endParaRPr lang="en-US" sz="3600" dirty="0">
              <a:solidFill>
                <a:prstClr val="black"/>
              </a:solidFill>
            </a:endParaRPr>
          </a:p>
          <a:p>
            <a:pPr marL="274320" lvl="0" indent="-274320">
              <a:spcBef>
                <a:spcPts val="600"/>
              </a:spcBef>
              <a:buClr>
                <a:srgbClr val="B13F9A"/>
              </a:buClr>
              <a:buSzPct val="73000"/>
            </a:pPr>
            <a:endParaRPr lang="en-US" sz="3600" dirty="0">
              <a:solidFill>
                <a:prstClr val="black"/>
              </a:solidFill>
            </a:endParaRPr>
          </a:p>
          <a:p>
            <a:pPr marL="274320" lvl="0" indent="-274320">
              <a:spcBef>
                <a:spcPts val="600"/>
              </a:spcBef>
              <a:buClr>
                <a:srgbClr val="B13F9A"/>
              </a:buClr>
              <a:buSzPct val="73000"/>
            </a:pPr>
            <a:endParaRPr lang="en-US" sz="3600" dirty="0">
              <a:solidFill>
                <a:prstClr val="black"/>
              </a:solidFill>
            </a:endParaRPr>
          </a:p>
          <a:p>
            <a:pPr marL="274320" lvl="0" indent="-274320">
              <a:spcBef>
                <a:spcPts val="600"/>
              </a:spcBef>
              <a:buClr>
                <a:srgbClr val="B13F9A"/>
              </a:buClr>
              <a:buSzPct val="73000"/>
            </a:pPr>
            <a:endParaRPr lang="en-US" sz="3600" dirty="0">
              <a:solidFill>
                <a:prstClr val="black"/>
              </a:solidFill>
            </a:endParaRPr>
          </a:p>
          <a:p>
            <a:pPr marL="274320" lvl="0" indent="-274320">
              <a:spcBef>
                <a:spcPts val="600"/>
              </a:spcBef>
              <a:buClr>
                <a:srgbClr val="B13F9A"/>
              </a:buClr>
              <a:buSzPct val="73000"/>
            </a:pPr>
            <a:endParaRPr lang="en-US" sz="3600" dirty="0">
              <a:solidFill>
                <a:prstClr val="black"/>
              </a:solidFill>
            </a:endParaRPr>
          </a:p>
          <a:p>
            <a:pPr marL="274320" lvl="0" indent="-274320">
              <a:spcBef>
                <a:spcPts val="600"/>
              </a:spcBef>
              <a:buClr>
                <a:srgbClr val="B13F9A"/>
              </a:buClr>
              <a:buSzPct val="73000"/>
            </a:pPr>
            <a:endParaRPr lang="en-US" sz="3600" dirty="0">
              <a:solidFill>
                <a:prstClr val="black"/>
              </a:solidFill>
            </a:endParaRPr>
          </a:p>
          <a:p>
            <a:pPr marL="274320" lvl="0" indent="-274320" algn="ctr">
              <a:spcBef>
                <a:spcPts val="600"/>
              </a:spcBef>
              <a:buClr>
                <a:srgbClr val="B13F9A"/>
              </a:buClr>
              <a:buSzPct val="73000"/>
            </a:pPr>
            <a:r>
              <a:rPr lang="en-US" sz="2400" dirty="0">
                <a:solidFill>
                  <a:prstClr val="black"/>
                </a:solidFill>
              </a:rPr>
              <a:t>ARMANDO GEUBUZA</a:t>
            </a:r>
          </a:p>
          <a:p>
            <a:pPr marL="274320" lvl="0" indent="-274320" algn="ctr">
              <a:spcBef>
                <a:spcPts val="600"/>
              </a:spcBef>
              <a:buClr>
                <a:srgbClr val="B13F9A"/>
              </a:buClr>
              <a:buSzPct val="73000"/>
            </a:pPr>
            <a:r>
              <a:rPr lang="en-US" sz="2400" dirty="0">
                <a:solidFill>
                  <a:prstClr val="black"/>
                </a:solidFill>
              </a:rPr>
              <a:t>CURRENT PRESIDENT OF MOZAMBIQUE</a:t>
            </a:r>
          </a:p>
        </p:txBody>
      </p:sp>
      <p:pic>
        <p:nvPicPr>
          <p:cNvPr id="8" name="Picture 7" descr="http://upload.wikimedia.org/wikipedia/commons/thumb/4/47/Guebuza2006.jpg/220px-Guebuza2006.jpg">
            <a:hlinkClick r:id="rId2"/>
          </p:cNvPr>
          <p:cNvPicPr/>
          <p:nvPr/>
        </p:nvPicPr>
        <p:blipFill>
          <a:blip r:embed="rId3"/>
          <a:srcRect/>
          <a:stretch>
            <a:fillRect/>
          </a:stretch>
        </p:blipFill>
        <p:spPr bwMode="auto">
          <a:xfrm>
            <a:off x="2286000" y="990600"/>
            <a:ext cx="3276600" cy="4419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924475"/>
          </a:xfrm>
        </p:spPr>
        <p:txBody>
          <a:bodyPr>
            <a:normAutofit fontScale="90000"/>
          </a:bodyPr>
          <a:lstStyle/>
          <a:p>
            <a:pPr algn="ctr"/>
            <a:br>
              <a:rPr lang="en-US" dirty="0"/>
            </a:br>
            <a:r>
              <a:rPr lang="en-US" dirty="0">
                <a:solidFill>
                  <a:srgbClr val="FF0000"/>
                </a:solidFill>
              </a:rPr>
              <a:t>Background</a:t>
            </a:r>
            <a:br>
              <a:rPr lang="en-US" dirty="0"/>
            </a:br>
            <a:endParaRPr lang="en-US" dirty="0"/>
          </a:p>
        </p:txBody>
      </p:sp>
      <p:sp>
        <p:nvSpPr>
          <p:cNvPr id="4" name="Content Placeholder 2"/>
          <p:cNvSpPr>
            <a:spLocks noGrp="1"/>
          </p:cNvSpPr>
          <p:nvPr>
            <p:ph idx="1"/>
          </p:nvPr>
        </p:nvSpPr>
        <p:spPr>
          <a:xfrm>
            <a:off x="304800" y="1066800"/>
            <a:ext cx="8686800" cy="5638799"/>
          </a:xfrm>
        </p:spPr>
        <p:txBody>
          <a:bodyPr>
            <a:normAutofit/>
          </a:bodyPr>
          <a:lstStyle/>
          <a:p>
            <a:pPr lvl="0">
              <a:buFont typeface="Wingdings" pitchFamily="2" charset="2"/>
              <a:buChar char="v"/>
            </a:pPr>
            <a:r>
              <a:rPr lang="en-US" dirty="0">
                <a:latin typeface="Times New Roman" pitchFamily="18" charset="0"/>
                <a:cs typeface="Times New Roman" pitchFamily="18" charset="0"/>
              </a:rPr>
              <a:t>Mozambique was a Portuguese colony</a:t>
            </a:r>
          </a:p>
          <a:p>
            <a:pPr lvl="0">
              <a:buFont typeface="Wingdings" pitchFamily="2" charset="2"/>
              <a:buChar char="v"/>
            </a:pPr>
            <a:r>
              <a:rPr lang="en-US" dirty="0">
                <a:latin typeface="Times New Roman" pitchFamily="18" charset="0"/>
                <a:cs typeface="Times New Roman" pitchFamily="18" charset="0"/>
              </a:rPr>
              <a:t>Formal establishment of Portuguese rule started in 1891 as a result of Anglo-Portuguese treaty</a:t>
            </a:r>
          </a:p>
          <a:p>
            <a:pPr lvl="0">
              <a:buFont typeface="Wingdings" pitchFamily="2" charset="2"/>
              <a:buChar char="v"/>
            </a:pPr>
            <a:r>
              <a:rPr lang="en-US" dirty="0">
                <a:latin typeface="Times New Roman" pitchFamily="18" charset="0"/>
                <a:cs typeface="Times New Roman" pitchFamily="18" charset="0"/>
              </a:rPr>
              <a:t>As early as 1600, the Portuguese Crown (Gover­nment) had granted land in Mozambique to Portuguese settlers</a:t>
            </a:r>
          </a:p>
          <a:p>
            <a:pPr lvl="0">
              <a:buFont typeface="Wingdings" pitchFamily="2" charset="2"/>
              <a:buChar char="v"/>
            </a:pPr>
            <a:r>
              <a:rPr lang="en-US" dirty="0">
                <a:latin typeface="Times New Roman" pitchFamily="18" charset="0"/>
                <a:cs typeface="Times New Roman" pitchFamily="18" charset="0"/>
              </a:rPr>
              <a:t>In 1951, the government of Portugal declared Mozambique its colony and took over the administration from Portuguese companies until 1975.</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762000"/>
          </a:xfrm>
        </p:spPr>
        <p:txBody>
          <a:bodyPr>
            <a:normAutofit fontScale="90000"/>
          </a:bodyPr>
          <a:lstStyle/>
          <a:p>
            <a:pPr algn="ctr"/>
            <a:br>
              <a:rPr lang="en-US" sz="2800" dirty="0"/>
            </a:br>
            <a:r>
              <a:rPr lang="en-US" sz="3100" b="1" dirty="0">
                <a:latin typeface="Times New Roman" pitchFamily="18" charset="0"/>
                <a:cs typeface="Times New Roman" pitchFamily="18" charset="0"/>
              </a:rPr>
              <a:t>Factors for the growth of nationalism</a:t>
            </a:r>
            <a:br>
              <a:rPr lang="en-US" sz="3100" b="1" dirty="0">
                <a:latin typeface="Times New Roman" pitchFamily="18" charset="0"/>
                <a:cs typeface="Times New Roman" pitchFamily="18" charset="0"/>
              </a:rPr>
            </a:br>
            <a:r>
              <a:rPr lang="en-US" sz="3100" b="1" dirty="0">
                <a:latin typeface="Times New Roman" pitchFamily="18" charset="0"/>
                <a:cs typeface="Times New Roman" pitchFamily="18" charset="0"/>
              </a:rPr>
              <a:t> in Mozambique</a:t>
            </a:r>
            <a:br>
              <a:rPr lang="en-US" sz="2000" dirty="0"/>
            </a:br>
            <a:endParaRPr lang="en-US" dirty="0"/>
          </a:p>
        </p:txBody>
      </p:sp>
      <p:sp>
        <p:nvSpPr>
          <p:cNvPr id="3" name="Content Placeholder 2"/>
          <p:cNvSpPr>
            <a:spLocks noGrp="1"/>
          </p:cNvSpPr>
          <p:nvPr>
            <p:ph idx="1"/>
          </p:nvPr>
        </p:nvSpPr>
        <p:spPr>
          <a:xfrm>
            <a:off x="228600" y="1219200"/>
            <a:ext cx="8763000" cy="5248584"/>
          </a:xfrm>
        </p:spPr>
        <p:txBody>
          <a:bodyPr>
            <a:normAutofit fontScale="55000" lnSpcReduction="20000"/>
          </a:bodyPr>
          <a:lstStyle/>
          <a:p>
            <a:pPr>
              <a:buNone/>
            </a:pPr>
            <a:r>
              <a:rPr lang="en-US" sz="5100" b="1" dirty="0">
                <a:latin typeface="Times New Roman" pitchFamily="18" charset="0"/>
                <a:cs typeface="Times New Roman" pitchFamily="18" charset="0"/>
              </a:rPr>
              <a:t>   Internal factors that led to nationalism in Mozambique</a:t>
            </a:r>
          </a:p>
          <a:p>
            <a:pPr>
              <a:buNone/>
            </a:pPr>
            <a:endParaRPr lang="en-US" sz="3800" b="1" dirty="0"/>
          </a:p>
          <a:p>
            <a:pPr lvl="0">
              <a:buFont typeface="Wingdings" pitchFamily="2" charset="2"/>
              <a:buChar char="v"/>
            </a:pPr>
            <a:r>
              <a:rPr lang="en-US" sz="7400" dirty="0">
                <a:latin typeface="Times New Roman" pitchFamily="18" charset="0"/>
                <a:cs typeface="Times New Roman" pitchFamily="18" charset="0"/>
              </a:rPr>
              <a:t>Increased settlement of Portuguese citizens in Mozambique. By 1960 they were about 200,000</a:t>
            </a:r>
          </a:p>
          <a:p>
            <a:pPr lvl="0">
              <a:buFont typeface="Wingdings" pitchFamily="2" charset="2"/>
              <a:buChar char="v"/>
            </a:pPr>
            <a:r>
              <a:rPr lang="en-US" sz="7400" dirty="0">
                <a:latin typeface="Times New Roman" pitchFamily="18" charset="0"/>
                <a:cs typeface="Times New Roman" pitchFamily="18" charset="0"/>
              </a:rPr>
              <a:t>Land alienation by Portuguese settlers</a:t>
            </a:r>
          </a:p>
          <a:p>
            <a:pPr lvl="0">
              <a:buFont typeface="Wingdings" pitchFamily="2" charset="2"/>
              <a:buChar char="v"/>
            </a:pPr>
            <a:r>
              <a:rPr lang="en-US" sz="7400" dirty="0">
                <a:latin typeface="Times New Roman" pitchFamily="18" charset="0"/>
                <a:cs typeface="Times New Roman" pitchFamily="18" charset="0"/>
              </a:rPr>
              <a:t>Forced labour - Africans were forced to work on Portuguese farms</a:t>
            </a:r>
          </a:p>
          <a:p>
            <a:pPr lvl="0">
              <a:buFont typeface="Wingdings" pitchFamily="2" charset="2"/>
              <a:buChar char="v"/>
            </a:pPr>
            <a:r>
              <a:rPr lang="en-US" sz="7400" dirty="0">
                <a:latin typeface="Times New Roman" pitchFamily="18" charset="0"/>
                <a:cs typeface="Times New Roman" pitchFamily="18" charset="0"/>
              </a:rPr>
              <a:t>Poor working conditions for Africans</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marL="0" indent="0" algn="ctr">
              <a:buNone/>
            </a:pPr>
            <a:r>
              <a:rPr lang="en-US" sz="4000" b="1" dirty="0">
                <a:solidFill>
                  <a:srgbClr val="FF0000"/>
                </a:solidFill>
              </a:rPr>
              <a:t>Content </a:t>
            </a:r>
          </a:p>
          <a:p>
            <a:pPr marL="0" indent="0" algn="ctr">
              <a:buNone/>
            </a:pPr>
            <a:r>
              <a:rPr lang="en-US" sz="3600" dirty="0"/>
              <a:t>Rise and growth of African Nationalism in </a:t>
            </a:r>
          </a:p>
          <a:p>
            <a:pPr marL="2628900" lvl="6" indent="0">
              <a:buNone/>
            </a:pPr>
            <a:endParaRPr lang="en-US" sz="3600" dirty="0"/>
          </a:p>
          <a:p>
            <a:pPr marL="2628900" lvl="6" indent="0">
              <a:buNone/>
            </a:pPr>
            <a:r>
              <a:rPr lang="en-US" sz="3600" dirty="0"/>
              <a:t>Ghana, </a:t>
            </a:r>
          </a:p>
          <a:p>
            <a:pPr marL="2628900" lvl="6" indent="0">
              <a:buNone/>
            </a:pPr>
            <a:r>
              <a:rPr lang="en-US" sz="3600" dirty="0"/>
              <a:t>Mozambique and</a:t>
            </a:r>
          </a:p>
          <a:p>
            <a:pPr marL="2628900" lvl="6" indent="0">
              <a:buNone/>
            </a:pPr>
            <a:r>
              <a:rPr lang="en-US" sz="3600" dirty="0"/>
              <a:t>South Africa. </a:t>
            </a:r>
          </a:p>
          <a:p>
            <a:endParaRPr lang="en-US" dirty="0"/>
          </a:p>
        </p:txBody>
      </p:sp>
    </p:spTree>
    <p:extLst>
      <p:ext uri="{BB962C8B-B14F-4D97-AF65-F5344CB8AC3E}">
        <p14:creationId xmlns:p14="http://schemas.microsoft.com/office/powerpoint/2010/main" val="270277987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6" presetClass="path" presetSubtype="0" accel="50000" decel="50000" fill="hold" nodeType="clickEffect">
                                  <p:stCondLst>
                                    <p:cond delay="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6" dur="2000" fill="hold"/>
                                        <p:tgtEl>
                                          <p:spTgt spid="3">
                                            <p:txEl>
                                              <p:pRg st="0" end="0"/>
                                            </p:txEl>
                                          </p:spTgt>
                                        </p:tgtEl>
                                        <p:attrNameLst>
                                          <p:attrName>ppt_x</p:attrName>
                                          <p:attrName>ppt_y</p:attrName>
                                        </p:attrNameLst>
                                      </p:cBhvr>
                                    </p:animMotion>
                                  </p:childTnLst>
                                </p:cTn>
                              </p:par>
                              <p:par>
                                <p:cTn id="7" presetID="46" presetClass="path" presetSubtype="0" accel="50000" decel="50000" fill="hold" nodeType="withEffect">
                                  <p:stCondLst>
                                    <p:cond delay="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8" dur="2000" fill="hold"/>
                                        <p:tgtEl>
                                          <p:spTgt spid="3">
                                            <p:txEl>
                                              <p:pRg st="1" end="1"/>
                                            </p:txEl>
                                          </p:spTgt>
                                        </p:tgtEl>
                                        <p:attrNameLst>
                                          <p:attrName>ppt_x</p:attrName>
                                          <p:attrName>ppt_y</p:attrName>
                                        </p:attrNameLst>
                                      </p:cBhvr>
                                    </p:animMotion>
                                  </p:childTnLst>
                                </p:cTn>
                              </p:par>
                              <p:par>
                                <p:cTn id="9" presetID="46" presetClass="path" presetSubtype="0" accel="50000" decel="50000" fill="hold" nodeType="withEffect">
                                  <p:stCondLst>
                                    <p:cond delay="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10" dur="2000" fill="hold"/>
                                        <p:tgtEl>
                                          <p:spTgt spid="3">
                                            <p:txEl>
                                              <p:pRg st="3" end="3"/>
                                            </p:txEl>
                                          </p:spTgt>
                                        </p:tgtEl>
                                        <p:attrNameLst>
                                          <p:attrName>ppt_x</p:attrName>
                                          <p:attrName>ppt_y</p:attrName>
                                        </p:attrNameLst>
                                      </p:cBhvr>
                                    </p:animMotion>
                                  </p:childTnLst>
                                </p:cTn>
                              </p:par>
                              <p:par>
                                <p:cTn id="11" presetID="46" presetClass="path" presetSubtype="0" accel="50000" decel="50000" fill="hold" nodeType="withEffect">
                                  <p:stCondLst>
                                    <p:cond delay="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12" dur="2000" fill="hold"/>
                                        <p:tgtEl>
                                          <p:spTgt spid="3">
                                            <p:txEl>
                                              <p:pRg st="4" end="4"/>
                                            </p:txEl>
                                          </p:spTgt>
                                        </p:tgtEl>
                                        <p:attrNameLst>
                                          <p:attrName>ppt_x</p:attrName>
                                          <p:attrName>ppt_y</p:attrName>
                                        </p:attrNameLst>
                                      </p:cBhvr>
                                    </p:animMotion>
                                  </p:childTnLst>
                                </p:cTn>
                              </p:par>
                              <p:par>
                                <p:cTn id="13" presetID="46" presetClass="path" presetSubtype="0" accel="50000" decel="50000" fill="hold" nodeType="withEffect">
                                  <p:stCondLst>
                                    <p:cond delay="0"/>
                                  </p:stCondLst>
                                  <p:childTnLst>
                                    <p:animMotion origin="layout" path="M 0 0 C -0.004 -0.067 0.046 -0.125 0.113 -0.129 C 0.177 -0.134 0.237 -0.089 0.241 -0.024 C 0.246 0.036 0.204 0.092 0.144 0.096 C 0.089 0.099 0.037 0.062 0.033 0.006 C 0.029 -0.045 0.064 -0.093 0.115 -0.097 C 0.162 -0.1 0.206 -0.069 0.209 -0.022 C 0.212 0.02 0.184 0.061 0.142 0.063 C 0.104 0.066 0.068 0.042 0.065 0.004 C 0.063 -0.03 0.084 -0.063 0.117 -0.065 C 0.146 -0.067 0.175 -0.049 0.177 -0.02 C 0.179 0.005 0.164 0.029 0.14 0.031 C 0.12 0.033 0.099 0.022 0.098 0.002 C 0.096 -0.014 0.104 -0.031 0.119 -0.033 C 0.131 -0.033 0.143 -0.029 0.145 -0.018 C 0.146 -0.011 0.144 -0.004 0.138 -0.001 C 0.135 0 0.133 0 0.13 -0.001 E" pathEditMode="relative" ptsTypes="">
                                      <p:cBhvr>
                                        <p:cTn id="14" dur="2000" fill="hold"/>
                                        <p:tgtEl>
                                          <p:spTgt spid="3">
                                            <p:txEl>
                                              <p:pRg st="5" end="5"/>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610599" cy="6324600"/>
          </a:xfrm>
        </p:spPr>
        <p:txBody>
          <a:bodyPr>
            <a:normAutofit lnSpcReduction="10000"/>
          </a:bodyPr>
          <a:lstStyle/>
          <a:p>
            <a:pPr lvl="0">
              <a:buFont typeface="Wingdings" pitchFamily="2" charset="2"/>
              <a:buChar char="v"/>
            </a:pPr>
            <a:r>
              <a:rPr lang="en-US" dirty="0">
                <a:latin typeface="Times New Roman" pitchFamily="18" charset="0"/>
                <a:cs typeface="Times New Roman" pitchFamily="18" charset="0"/>
              </a:rPr>
              <a:t>Africans were forced to grow cash crops and sell to particular companies</a:t>
            </a:r>
          </a:p>
          <a:p>
            <a:pPr lvl="0">
              <a:buFont typeface="Wingdings" pitchFamily="2" charset="2"/>
              <a:buChar char="v"/>
            </a:pPr>
            <a:r>
              <a:rPr lang="en-US" dirty="0">
                <a:latin typeface="Times New Roman" pitchFamily="18" charset="0"/>
                <a:cs typeface="Times New Roman" pitchFamily="18" charset="0"/>
              </a:rPr>
              <a:t>Drop in food production leading to famine</a:t>
            </a:r>
          </a:p>
          <a:p>
            <a:pPr lvl="0">
              <a:buFont typeface="Wingdings" pitchFamily="2" charset="2"/>
              <a:buChar char="v"/>
            </a:pPr>
            <a:r>
              <a:rPr lang="en-US" dirty="0">
                <a:latin typeface="Times New Roman" pitchFamily="18" charset="0"/>
                <a:cs typeface="Times New Roman" pitchFamily="18" charset="0"/>
              </a:rPr>
              <a:t>The policy of assimilation of Africans to the Portuguese way of life where many Africans could not qualify</a:t>
            </a:r>
          </a:p>
          <a:p>
            <a:pPr lvl="0">
              <a:buFont typeface="Wingdings" pitchFamily="2" charset="2"/>
              <a:buChar char="v"/>
            </a:pPr>
            <a:r>
              <a:rPr lang="en-US" dirty="0"/>
              <a:t>Low wages and excessive poverty among Africans</a:t>
            </a:r>
          </a:p>
          <a:p>
            <a:pPr lvl="0">
              <a:buFont typeface="Wingdings" pitchFamily="2" charset="2"/>
              <a:buChar char="v"/>
            </a:pPr>
            <a:r>
              <a:rPr lang="en-US" dirty="0"/>
              <a:t>Africans were not allowed to strike, form political associations and trade unions or fight for reforms or even vote</a:t>
            </a:r>
          </a:p>
          <a:p>
            <a:pPr lvl="0">
              <a:buFont typeface="Wingdings" pitchFamily="2" charset="2"/>
              <a:buChar char="v"/>
            </a:pPr>
            <a:r>
              <a:rPr lang="en-US" dirty="0"/>
              <a:t>Inadequate medical facilities for Africans</a:t>
            </a:r>
          </a:p>
          <a:p>
            <a:pPr lvl="0"/>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233890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839200" cy="6074736"/>
          </a:xfrm>
        </p:spPr>
        <p:txBody>
          <a:bodyPr>
            <a:normAutofit/>
          </a:bodyPr>
          <a:lstStyle/>
          <a:p>
            <a:pPr>
              <a:buFont typeface="Wingdings" pitchFamily="2" charset="2"/>
              <a:buChar char="v"/>
            </a:pPr>
            <a:r>
              <a:rPr lang="en-US" dirty="0"/>
              <a:t>Restriction of African movement in and out of Mozambique, hence they were not able to interact with other Africans elsewhere</a:t>
            </a:r>
          </a:p>
          <a:p>
            <a:pPr lvl="0">
              <a:buFont typeface="Wingdings" pitchFamily="2" charset="2"/>
              <a:buChar char="v"/>
            </a:pPr>
            <a:r>
              <a:rPr lang="en-US" dirty="0"/>
              <a:t>Racial discrimination</a:t>
            </a:r>
          </a:p>
          <a:p>
            <a:pPr lvl="0">
              <a:buFont typeface="Wingdings" pitchFamily="2" charset="2"/>
              <a:buChar char="v"/>
            </a:pPr>
            <a:r>
              <a:rPr lang="en-US" dirty="0"/>
              <a:t>Censorship of the press</a:t>
            </a:r>
          </a:p>
          <a:p>
            <a:pPr lvl="0">
              <a:buFont typeface="Wingdings" pitchFamily="2" charset="2"/>
              <a:buChar char="v"/>
            </a:pPr>
            <a:r>
              <a:rPr lang="en-US" dirty="0"/>
              <a:t>Disrespect of African culture and traditional leaders</a:t>
            </a:r>
          </a:p>
          <a:p>
            <a:pPr lvl="0">
              <a:buFont typeface="Wingdings" pitchFamily="2" charset="2"/>
              <a:buChar char="v"/>
            </a:pPr>
            <a:r>
              <a:rPr lang="en-US" dirty="0"/>
              <a:t>Arbitrary replacement of African traditional leaders with Portuguese appointees</a:t>
            </a:r>
          </a:p>
          <a:p>
            <a:pPr lvl="0">
              <a:buFont typeface="Wingdings" pitchFamily="2" charset="2"/>
              <a:buChar char="v"/>
            </a:pPr>
            <a:r>
              <a:rPr lang="en-US" dirty="0"/>
              <a:t>Africans were forced to pay taxes.</a:t>
            </a:r>
          </a:p>
          <a:p>
            <a:pPr lvl="0">
              <a:buFont typeface="Wingdings" pitchFamily="2" charset="2"/>
              <a:buChar char="v"/>
            </a:pPr>
            <a:r>
              <a:rPr lang="en-US" dirty="0"/>
              <a:t>Backward educational facilities for Africans.</a:t>
            </a:r>
          </a:p>
          <a:p>
            <a:endParaRPr lang="en-US"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lgn="ctr"/>
            <a:br>
              <a:rPr lang="en-US" sz="2400" b="1" dirty="0"/>
            </a:br>
            <a:r>
              <a:rPr lang="en-US" sz="3100" b="1" dirty="0"/>
              <a:t>External factors that led to nationalism in Mozambique</a:t>
            </a:r>
            <a:br>
              <a:rPr lang="en-US" sz="2200" dirty="0"/>
            </a:br>
            <a:endParaRPr lang="en-US" dirty="0"/>
          </a:p>
        </p:txBody>
      </p:sp>
      <p:sp>
        <p:nvSpPr>
          <p:cNvPr id="3" name="Content Placeholder 2"/>
          <p:cNvSpPr>
            <a:spLocks noGrp="1"/>
          </p:cNvSpPr>
          <p:nvPr>
            <p:ph idx="1"/>
          </p:nvPr>
        </p:nvSpPr>
        <p:spPr>
          <a:xfrm>
            <a:off x="152400" y="1219200"/>
            <a:ext cx="8686800" cy="5486400"/>
          </a:xfrm>
        </p:spPr>
        <p:txBody>
          <a:bodyPr>
            <a:normAutofit fontScale="92500" lnSpcReduction="10000"/>
          </a:bodyPr>
          <a:lstStyle/>
          <a:p>
            <a:pPr lvl="0">
              <a:buFont typeface="Wingdings" pitchFamily="2" charset="2"/>
              <a:buChar char="v"/>
            </a:pPr>
            <a:r>
              <a:rPr lang="en-US" dirty="0"/>
              <a:t>They were encouraged by independence of India in 1947, Pakistan 1949 and Ghana in 1957</a:t>
            </a:r>
          </a:p>
          <a:p>
            <a:pPr lvl="0">
              <a:buFont typeface="Wingdings" pitchFamily="2" charset="2"/>
              <a:buChar char="v"/>
            </a:pPr>
            <a:r>
              <a:rPr lang="en-US" dirty="0"/>
              <a:t>Rise of cold war, where China a communist country became interested in Mozambique and gave advice and material support to the FRELIMO party</a:t>
            </a:r>
          </a:p>
          <a:p>
            <a:pPr lvl="0">
              <a:buFont typeface="Wingdings" pitchFamily="2" charset="2"/>
              <a:buChar char="v"/>
            </a:pPr>
            <a:r>
              <a:rPr lang="en-US" dirty="0"/>
              <a:t>Pressure from USA asking European powers in Africa to decolonize, to check communism and open Africa for investment and trade</a:t>
            </a:r>
          </a:p>
          <a:p>
            <a:pPr lvl="0">
              <a:buFont typeface="Wingdings" pitchFamily="2" charset="2"/>
              <a:buChar char="v"/>
            </a:pPr>
            <a:r>
              <a:rPr lang="en-US" dirty="0"/>
              <a:t>Formation of OAU (</a:t>
            </a:r>
            <a:r>
              <a:rPr lang="en-US" dirty="0" err="1"/>
              <a:t>Organisation</a:t>
            </a:r>
            <a:r>
              <a:rPr lang="en-US" dirty="0"/>
              <a:t> of African Unity) in 1963, called for the freedom of Africans from colonialism which encouraged Mozambican nationalists and other African countries.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sz="3100" dirty="0"/>
            </a:br>
            <a:r>
              <a:rPr lang="en-US" sz="3100" b="1" dirty="0"/>
              <a:t>Course of nationalism in Mozambique</a:t>
            </a:r>
            <a:br>
              <a:rPr lang="en-US" sz="3100" dirty="0"/>
            </a:br>
            <a:endParaRPr lang="en-US" dirty="0"/>
          </a:p>
        </p:txBody>
      </p:sp>
      <p:sp>
        <p:nvSpPr>
          <p:cNvPr id="3" name="Content Placeholder 2"/>
          <p:cNvSpPr>
            <a:spLocks noGrp="1"/>
          </p:cNvSpPr>
          <p:nvPr>
            <p:ph idx="1"/>
          </p:nvPr>
        </p:nvSpPr>
        <p:spPr>
          <a:xfrm>
            <a:off x="228600" y="914400"/>
            <a:ext cx="8610600" cy="5541336"/>
          </a:xfrm>
        </p:spPr>
        <p:txBody>
          <a:bodyPr>
            <a:normAutofit fontScale="85000" lnSpcReduction="20000"/>
          </a:bodyPr>
          <a:lstStyle/>
          <a:p>
            <a:pPr lvl="0">
              <a:buFont typeface="Wingdings" pitchFamily="2" charset="2"/>
              <a:buChar char="v"/>
            </a:pPr>
            <a:r>
              <a:rPr lang="en-US" dirty="0"/>
              <a:t>In 1960 the </a:t>
            </a:r>
            <a:r>
              <a:rPr lang="en-US" dirty="0" err="1"/>
              <a:t>Makonde</a:t>
            </a:r>
            <a:r>
              <a:rPr lang="en-US" dirty="0"/>
              <a:t> people formed the African National Union (MANU).</a:t>
            </a:r>
          </a:p>
          <a:p>
            <a:pPr lvl="0">
              <a:buFont typeface="Wingdings" pitchFamily="2" charset="2"/>
              <a:buChar char="v"/>
            </a:pPr>
            <a:r>
              <a:rPr lang="en-US" dirty="0"/>
              <a:t>It was the first political organization with its headquarters in Tanganyika</a:t>
            </a:r>
          </a:p>
          <a:p>
            <a:pPr lvl="0">
              <a:buFont typeface="Wingdings" pitchFamily="2" charset="2"/>
              <a:buChar char="v"/>
            </a:pPr>
            <a:r>
              <a:rPr lang="en-US" dirty="0"/>
              <a:t>MANU organized a peaceful protest in June 1960 against forced labour and taxes. When the people resisted arrest, the governor ordered the police to open fire and killed about 600 Africans.</a:t>
            </a:r>
          </a:p>
          <a:p>
            <a:pPr lvl="0">
              <a:buFont typeface="Wingdings" pitchFamily="2" charset="2"/>
              <a:buChar char="v"/>
            </a:pPr>
            <a:r>
              <a:rPr lang="en-US" dirty="0"/>
              <a:t>The government banned all African organiza­tions</a:t>
            </a:r>
          </a:p>
          <a:p>
            <a:pPr lvl="0">
              <a:buFont typeface="Wingdings" pitchFamily="2" charset="2"/>
              <a:buChar char="v"/>
            </a:pPr>
            <a:r>
              <a:rPr lang="en-US" dirty="0"/>
              <a:t>In June 1962, three political organizations unit­ed and formed the Front for the Liberation of Mozambique (FRELIMO). Eduardo </a:t>
            </a:r>
            <a:r>
              <a:rPr lang="en-US" dirty="0" err="1"/>
              <a:t>Mondlane</a:t>
            </a:r>
            <a:r>
              <a:rPr lang="en-US" dirty="0"/>
              <a:t> was its president</a:t>
            </a:r>
          </a:p>
          <a:p>
            <a:pPr lvl="0">
              <a:buFont typeface="Wingdings" pitchFamily="2" charset="2"/>
              <a:buChar char="v"/>
            </a:pPr>
            <a:r>
              <a:rPr lang="en-US" dirty="0"/>
              <a:t>From 1964 FRELIMO started full scale gueril­la warfare in Mozambique, with war breaking out at once in four provinces in the Northwest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553200"/>
          </a:xfrm>
        </p:spPr>
        <p:txBody>
          <a:bodyPr>
            <a:normAutofit fontScale="85000" lnSpcReduction="20000"/>
          </a:bodyPr>
          <a:lstStyle/>
          <a:p>
            <a:pPr lvl="0">
              <a:buFont typeface="Wingdings" pitchFamily="2" charset="2"/>
              <a:buChar char="v"/>
            </a:pPr>
            <a:r>
              <a:rPr lang="en-US" dirty="0"/>
              <a:t>This forced the Portuguese to station their troops all over the country. The war lasted eleven years</a:t>
            </a:r>
          </a:p>
          <a:p>
            <a:pPr lvl="0">
              <a:buFont typeface="Wingdings" pitchFamily="2" charset="2"/>
              <a:buChar char="v"/>
            </a:pPr>
            <a:r>
              <a:rPr lang="en-US" dirty="0"/>
              <a:t>In 1969 Eduardo was assassinated and </a:t>
            </a:r>
            <a:r>
              <a:rPr lang="en-US" dirty="0" err="1"/>
              <a:t>Samora</a:t>
            </a:r>
            <a:r>
              <a:rPr lang="en-US" dirty="0"/>
              <a:t> </a:t>
            </a:r>
            <a:r>
              <a:rPr lang="en-US" dirty="0" err="1"/>
              <a:t>Machel</a:t>
            </a:r>
            <a:r>
              <a:rPr lang="en-US" dirty="0"/>
              <a:t> replaced him in 1970</a:t>
            </a:r>
          </a:p>
          <a:p>
            <a:pPr lvl="0">
              <a:buFont typeface="Wingdings" pitchFamily="2" charset="2"/>
              <a:buChar char="v"/>
            </a:pPr>
            <a:r>
              <a:rPr lang="en-US" dirty="0"/>
              <a:t>In 1972, the Portuguese defeated FRELIMO after getting support from South African and Rhodesia</a:t>
            </a:r>
          </a:p>
          <a:p>
            <a:pPr lvl="0">
              <a:buFont typeface="Wingdings" pitchFamily="2" charset="2"/>
              <a:buChar char="v"/>
            </a:pPr>
            <a:r>
              <a:rPr lang="en-US" dirty="0"/>
              <a:t>FRELIMO got support from ZANU fighters in Zimbabwe and by 1972, FRELIMO had liberated almost the whole of Mozambique. </a:t>
            </a:r>
          </a:p>
          <a:p>
            <a:pPr lvl="0">
              <a:buFont typeface="Wingdings" pitchFamily="2" charset="2"/>
              <a:buChar char="v"/>
            </a:pPr>
            <a:r>
              <a:rPr lang="en-US" dirty="0"/>
              <a:t>In September 1974 the Portuguese government held peace talks with FRELIMO and agreed:-</a:t>
            </a:r>
          </a:p>
          <a:p>
            <a:pPr lvl="1"/>
            <a:r>
              <a:rPr lang="en-US" dirty="0"/>
              <a:t>To establish a provincial government consist­ing of Portuguese and FRELIMO ministers</a:t>
            </a:r>
          </a:p>
          <a:p>
            <a:pPr lvl="1"/>
            <a:r>
              <a:rPr lang="en-US" dirty="0"/>
              <a:t>The provincial government to be in office for nine months in order to oversee smooth transition to independence</a:t>
            </a:r>
          </a:p>
          <a:p>
            <a:pPr lvl="1"/>
            <a:r>
              <a:rPr lang="en-US" dirty="0"/>
              <a:t>On 25 the June 1975 Mozambique attained independence with </a:t>
            </a:r>
            <a:r>
              <a:rPr lang="en-US" dirty="0" err="1"/>
              <a:t>Samora</a:t>
            </a:r>
            <a:r>
              <a:rPr lang="en-US" dirty="0"/>
              <a:t> </a:t>
            </a:r>
            <a:r>
              <a:rPr lang="en-US" dirty="0" err="1"/>
              <a:t>Machel</a:t>
            </a:r>
            <a:r>
              <a:rPr lang="en-US" dirty="0"/>
              <a:t> as the first president.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86400"/>
            <a:ext cx="7239000" cy="1143000"/>
          </a:xfrm>
        </p:spPr>
        <p:txBody>
          <a:bodyPr>
            <a:noAutofit/>
          </a:bodyPr>
          <a:lstStyle/>
          <a:p>
            <a:pPr algn="ctr"/>
            <a:r>
              <a:rPr lang="en-US" sz="2400" dirty="0"/>
              <a:t>SAMORA MACHEL:</a:t>
            </a:r>
            <a:br>
              <a:rPr lang="en-US" sz="2400" dirty="0"/>
            </a:br>
            <a:r>
              <a:rPr lang="en-US" sz="2400" dirty="0"/>
              <a:t> THE FIRST PRESIDENT OF MOZAMBIQUE</a:t>
            </a:r>
          </a:p>
        </p:txBody>
      </p:sp>
      <p:pic>
        <p:nvPicPr>
          <p:cNvPr id="4" name="Content Placeholder 3" descr="http://upload.wikimedia.org/wikipedia/commons/thumb/c/cf/Samora_Moises_Machel_detail_DF-SC-88-01383.jpg/220px-Samora_Moises_Machel_detail_DF-SC-88-01383.jpg">
            <a:hlinkClick r:id="rId2"/>
          </p:cNvPr>
          <p:cNvPicPr>
            <a:picLocks noGrp="1"/>
          </p:cNvPicPr>
          <p:nvPr>
            <p:ph idx="1"/>
          </p:nvPr>
        </p:nvPicPr>
        <p:blipFill>
          <a:blip r:embed="rId3"/>
          <a:srcRect/>
          <a:stretch>
            <a:fillRect/>
          </a:stretch>
        </p:blipFill>
        <p:spPr bwMode="auto">
          <a:xfrm>
            <a:off x="1828800" y="228600"/>
            <a:ext cx="4419600" cy="5410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400800"/>
          </a:xfrm>
        </p:spPr>
        <p:txBody>
          <a:bodyPr>
            <a:normAutofit fontScale="92500" lnSpcReduction="20000"/>
          </a:bodyPr>
          <a:lstStyle/>
          <a:p>
            <a:pPr marL="0" lvl="0" indent="0" algn="ctr">
              <a:buNone/>
            </a:pPr>
            <a:r>
              <a:rPr lang="en-US" dirty="0">
                <a:solidFill>
                  <a:srgbClr val="FF0000"/>
                </a:solidFill>
              </a:rPr>
              <a:t>Reasons why FRELIMO succeeded in its armed struggle against the Portuguese</a:t>
            </a:r>
          </a:p>
          <a:p>
            <a:pPr lvl="0">
              <a:buFont typeface="Wingdings" pitchFamily="2" charset="2"/>
              <a:buChar char="v"/>
            </a:pPr>
            <a:r>
              <a:rPr lang="en-US" dirty="0"/>
              <a:t>It was well organized. </a:t>
            </a:r>
          </a:p>
          <a:p>
            <a:pPr lvl="0">
              <a:buFont typeface="Wingdings" pitchFamily="2" charset="2"/>
              <a:buChar char="v"/>
            </a:pPr>
            <a:r>
              <a:rPr lang="en-US" dirty="0"/>
              <a:t>They used guerilla warfare in the heavily forested areas</a:t>
            </a:r>
          </a:p>
          <a:p>
            <a:pPr lvl="0">
              <a:buFont typeface="Wingdings" pitchFamily="2" charset="2"/>
              <a:buChar char="v"/>
            </a:pPr>
            <a:r>
              <a:rPr lang="en-US" dirty="0"/>
              <a:t>They had support from the local people who joined the war, provided food, information and other necessities</a:t>
            </a:r>
          </a:p>
          <a:p>
            <a:pPr lvl="0">
              <a:buFont typeface="Wingdings" pitchFamily="2" charset="2"/>
              <a:buChar char="v"/>
            </a:pPr>
            <a:r>
              <a:rPr lang="en-US" dirty="0"/>
              <a:t>FRELIMO also cultivated its own food to relieve the locals of the burden</a:t>
            </a:r>
          </a:p>
          <a:p>
            <a:pPr lvl="0">
              <a:buFont typeface="Wingdings" pitchFamily="2" charset="2"/>
              <a:buChar char="v"/>
            </a:pPr>
            <a:r>
              <a:rPr lang="en-US" dirty="0"/>
              <a:t>FRELIMO knew the terrain well unlike the Portuguese who did not</a:t>
            </a:r>
          </a:p>
          <a:p>
            <a:pPr lvl="0">
              <a:buFont typeface="Wingdings" pitchFamily="2" charset="2"/>
              <a:buChar char="v"/>
            </a:pPr>
            <a:r>
              <a:rPr lang="en-US" dirty="0"/>
              <a:t>FRELIMO was also supported by women who mobilized the communities to support the struggle and they also had guerilla units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839200" cy="6074736"/>
          </a:xfrm>
        </p:spPr>
        <p:txBody>
          <a:bodyPr>
            <a:normAutofit fontScale="85000" lnSpcReduction="20000"/>
          </a:bodyPr>
          <a:lstStyle/>
          <a:p>
            <a:pPr lvl="0">
              <a:buFont typeface="Wingdings" pitchFamily="2" charset="2"/>
              <a:buChar char="v"/>
            </a:pPr>
            <a:r>
              <a:rPr lang="en-US" dirty="0"/>
              <a:t>FRELIMO had support from communist countries e.g. USSR and China, in form of train­ing of guerillas, provision of food, medicine, weapons and finances</a:t>
            </a:r>
          </a:p>
          <a:p>
            <a:pPr lvl="0">
              <a:buFont typeface="Wingdings" pitchFamily="2" charset="2"/>
              <a:buChar char="v"/>
            </a:pPr>
            <a:r>
              <a:rPr lang="en-US" dirty="0"/>
              <a:t>It was also supported by independent African countries through OAU</a:t>
            </a:r>
          </a:p>
          <a:p>
            <a:pPr lvl="0">
              <a:buFont typeface="Wingdings" pitchFamily="2" charset="2"/>
              <a:buChar char="v"/>
            </a:pPr>
            <a:r>
              <a:rPr lang="en-US" dirty="0"/>
              <a:t>The unity of Africans in fighting the common enemy</a:t>
            </a:r>
          </a:p>
          <a:p>
            <a:pPr lvl="0">
              <a:buFont typeface="Wingdings" pitchFamily="2" charset="2"/>
              <a:buChar char="v"/>
            </a:pPr>
            <a:r>
              <a:rPr lang="en-US" dirty="0"/>
              <a:t>Coup in Lisbon (Portugal) carried out by officers who were against colonial wars. In September 1974, the army officers signed an agreement with FRELIMO</a:t>
            </a:r>
          </a:p>
          <a:p>
            <a:pPr lvl="0">
              <a:buFont typeface="Wingdings" pitchFamily="2" charset="2"/>
              <a:buChar char="v"/>
            </a:pPr>
            <a:r>
              <a:rPr lang="en-US" dirty="0"/>
              <a:t>FRELIMO system of administration in liber­ated areas. In these areas it abolished:-</a:t>
            </a:r>
          </a:p>
          <a:p>
            <a:pPr lvl="0">
              <a:buFont typeface="Wingdings" pitchFamily="2" charset="2"/>
              <a:buChar char="v"/>
            </a:pPr>
            <a:r>
              <a:rPr lang="en-US" dirty="0"/>
              <a:t>Forced labour, taxes </a:t>
            </a:r>
            <a:r>
              <a:rPr lang="en-US" dirty="0" err="1"/>
              <a:t>e.t.c</a:t>
            </a:r>
            <a:endParaRPr lang="en-US" dirty="0"/>
          </a:p>
          <a:p>
            <a:pPr lvl="0">
              <a:buFont typeface="Wingdings" pitchFamily="2" charset="2"/>
              <a:buChar char="v"/>
            </a:pPr>
            <a:r>
              <a:rPr lang="en-US" dirty="0"/>
              <a:t>Established schools and health </a:t>
            </a:r>
            <a:r>
              <a:rPr lang="en-US" dirty="0" err="1"/>
              <a:t>centres</a:t>
            </a:r>
            <a:endParaRPr lang="en-US" dirty="0"/>
          </a:p>
          <a:p>
            <a:pPr lvl="0">
              <a:buFont typeface="Wingdings" pitchFamily="2" charset="2"/>
              <a:buChar char="v"/>
            </a:pPr>
            <a:r>
              <a:rPr lang="en-US" dirty="0"/>
              <a:t>Abolished forceful cultivation of cash crops and peasants were allowed to form cooperatives. This made FRELIMO very popular and many Africans supported them.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92500" lnSpcReduction="20000"/>
          </a:bodyPr>
          <a:lstStyle/>
          <a:p>
            <a:pPr marL="0" lvl="0" indent="0" algn="ctr">
              <a:buNone/>
            </a:pPr>
            <a:r>
              <a:rPr lang="en-US" b="1" dirty="0">
                <a:solidFill>
                  <a:srgbClr val="FF0000"/>
                </a:solidFill>
              </a:rPr>
              <a:t>Problems faced by FRELIMO in its struggle for independence</a:t>
            </a:r>
          </a:p>
          <a:p>
            <a:pPr lvl="0">
              <a:buFont typeface="Wingdings" pitchFamily="2" charset="2"/>
              <a:buChar char="v"/>
            </a:pPr>
            <a:r>
              <a:rPr lang="en-US" dirty="0"/>
              <a:t>The West European countries did not support them</a:t>
            </a:r>
          </a:p>
          <a:p>
            <a:pPr lvl="0">
              <a:buFont typeface="Wingdings" pitchFamily="2" charset="2"/>
              <a:buChar char="v"/>
            </a:pPr>
            <a:r>
              <a:rPr lang="en-US" dirty="0"/>
              <a:t>The Catholic Church viewed it negatively as a terrorist organization which made African Catholics reluctant to support it</a:t>
            </a:r>
          </a:p>
          <a:p>
            <a:pPr lvl="0">
              <a:buFont typeface="Wingdings" pitchFamily="2" charset="2"/>
              <a:buChar char="v"/>
            </a:pPr>
            <a:r>
              <a:rPr lang="en-US" dirty="0"/>
              <a:t>Assassination of Eduardo on 3rd February 1969 was a setback to the struggle</a:t>
            </a:r>
          </a:p>
          <a:p>
            <a:pPr lvl="0">
              <a:buFont typeface="Wingdings" pitchFamily="2" charset="2"/>
              <a:buChar char="v"/>
            </a:pPr>
            <a:r>
              <a:rPr lang="en-US" dirty="0"/>
              <a:t>Severe shortage of food, clothes, medicine when the war started. The peasants migrated to areas where supplies were available hence withdrawing their support</a:t>
            </a:r>
          </a:p>
          <a:p>
            <a:pPr lvl="0">
              <a:buFont typeface="Wingdings" pitchFamily="2" charset="2"/>
              <a:buChar char="v"/>
            </a:pPr>
            <a:r>
              <a:rPr lang="en-US" dirty="0"/>
              <a:t>Internal division, competition and rivalry with FRELIMO because of ideological differences and selfish ambition among the leaders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400800"/>
          </a:xfrm>
        </p:spPr>
        <p:txBody>
          <a:bodyPr>
            <a:normAutofit/>
          </a:bodyPr>
          <a:lstStyle/>
          <a:p>
            <a:pPr lvl="0">
              <a:buFont typeface="Wingdings" pitchFamily="2" charset="2"/>
              <a:buChar char="v"/>
            </a:pPr>
            <a:r>
              <a:rPr lang="en-US" dirty="0"/>
              <a:t>It was difficult to keep Africans united as they were from different tribes</a:t>
            </a:r>
          </a:p>
          <a:p>
            <a:pPr lvl="0">
              <a:buFont typeface="Wingdings" pitchFamily="2" charset="2"/>
              <a:buChar char="v"/>
            </a:pPr>
            <a:r>
              <a:rPr lang="en-US" dirty="0"/>
              <a:t>The Portuguese also adopted cruel methods in fighting civilians who supported FRELIMO e.g. In December 1972 about -400 African civilians</a:t>
            </a:r>
          </a:p>
          <a:p>
            <a:pPr lvl="0">
              <a:buFont typeface="Wingdings" pitchFamily="2" charset="2"/>
              <a:buChar char="v"/>
            </a:pPr>
            <a:r>
              <a:rPr lang="en-US" dirty="0"/>
              <a:t>were killed.</a:t>
            </a:r>
          </a:p>
          <a:p>
            <a:pPr lvl="0">
              <a:buFont typeface="Wingdings" pitchFamily="2" charset="2"/>
              <a:buChar char="v"/>
            </a:pPr>
            <a:r>
              <a:rPr lang="en-US" dirty="0"/>
              <a:t>The Portuguese got support from South Africa and Southern Rhodesia to fight the nationalist in Mozambique</a:t>
            </a:r>
          </a:p>
          <a:p>
            <a:pPr lvl="0">
              <a:buFont typeface="Wingdings" pitchFamily="2" charset="2"/>
              <a:buChar char="v"/>
            </a:pPr>
            <a:r>
              <a:rPr lang="en-US" dirty="0"/>
              <a:t>In mid 1965 a section of FRELIMO broke off and formed the Revolutionary Committee of Mozambique (COREMO).</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5922336"/>
          </a:xfrm>
        </p:spPr>
        <p:txBody>
          <a:bodyPr>
            <a:normAutofit/>
          </a:bodyPr>
          <a:lstStyle/>
          <a:p>
            <a:pPr>
              <a:buNone/>
            </a:pPr>
            <a:r>
              <a:rPr lang="en-US" b="1" dirty="0"/>
              <a:t>	Definition</a:t>
            </a:r>
          </a:p>
          <a:p>
            <a:pPr>
              <a:buNone/>
            </a:pPr>
            <a:endParaRPr lang="en-US" b="1" dirty="0"/>
          </a:p>
          <a:p>
            <a:pPr lvl="0">
              <a:buNone/>
            </a:pPr>
            <a:r>
              <a:rPr lang="en-US" sz="2800" b="1" dirty="0"/>
              <a:t>Nationalism –</a:t>
            </a:r>
          </a:p>
          <a:p>
            <a:pPr lvl="0">
              <a:buFont typeface="Wingdings" pitchFamily="2" charset="2"/>
              <a:buChar char="Ø"/>
            </a:pPr>
            <a:r>
              <a:rPr lang="en-US" sz="2800" dirty="0"/>
              <a:t>the feeling of national pride, patriotism, and belonging towards one's country.</a:t>
            </a:r>
          </a:p>
          <a:p>
            <a:pPr lvl="0">
              <a:buFont typeface="Wingdings" pitchFamily="2" charset="2"/>
              <a:buChar char="Ø"/>
            </a:pPr>
            <a:r>
              <a:rPr lang="en-US" sz="2800" dirty="0"/>
              <a:t> It is also loyalty and devotion to one's country</a:t>
            </a:r>
          </a:p>
          <a:p>
            <a:pPr lvl="0">
              <a:buFont typeface="Wingdings" pitchFamily="2" charset="2"/>
              <a:buChar char="Ø"/>
            </a:pPr>
            <a:r>
              <a:rPr lang="en-US" sz="2800" dirty="0"/>
              <a:t>It is a feeling based on common cultural char­acteristics that binds a population and produces a policy of national independence.</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Nationalism in South Africa</a:t>
            </a:r>
            <a:br>
              <a:rPr lang="en-US" dirty="0"/>
            </a:br>
            <a:endParaRPr lang="en-US" dirty="0"/>
          </a:p>
        </p:txBody>
      </p:sp>
      <p:sp>
        <p:nvSpPr>
          <p:cNvPr id="3" name="Content Placeholder 2"/>
          <p:cNvSpPr>
            <a:spLocks noGrp="1"/>
          </p:cNvSpPr>
          <p:nvPr>
            <p:ph idx="1"/>
          </p:nvPr>
        </p:nvSpPr>
        <p:spPr>
          <a:xfrm>
            <a:off x="304800" y="914400"/>
            <a:ext cx="8686800" cy="5715000"/>
          </a:xfrm>
        </p:spPr>
        <p:txBody>
          <a:bodyPr>
            <a:normAutofit/>
          </a:bodyPr>
          <a:lstStyle/>
          <a:p>
            <a:pPr marL="0" lvl="0" indent="0">
              <a:buNone/>
            </a:pPr>
            <a:r>
              <a:rPr lang="en-US" dirty="0"/>
              <a:t>The history of South Africa is one of conflict between three competing nationalisms i.e.</a:t>
            </a:r>
          </a:p>
          <a:p>
            <a:pPr lvl="0">
              <a:buFont typeface="Wingdings" pitchFamily="2" charset="2"/>
              <a:buChar char="v"/>
            </a:pPr>
            <a:r>
              <a:rPr lang="en-US" dirty="0"/>
              <a:t>Afrikaner nationalism</a:t>
            </a:r>
          </a:p>
          <a:p>
            <a:pPr lvl="0">
              <a:buFont typeface="Wingdings" pitchFamily="2" charset="2"/>
              <a:buChar char="v"/>
            </a:pPr>
            <a:r>
              <a:rPr lang="en-US" dirty="0"/>
              <a:t>British nationalism</a:t>
            </a:r>
          </a:p>
          <a:p>
            <a:pPr lvl="0">
              <a:buFont typeface="Wingdings" pitchFamily="2" charset="2"/>
              <a:buChar char="v"/>
            </a:pPr>
            <a:r>
              <a:rPr lang="en-US" dirty="0"/>
              <a:t>Indigenous African and other non-whites nationalism</a:t>
            </a:r>
          </a:p>
          <a:p>
            <a:pPr marL="0" lvl="0" indent="0">
              <a:buNone/>
            </a:pPr>
            <a:endParaRPr lang="en-US" dirty="0"/>
          </a:p>
          <a:p>
            <a:pPr marL="0" lvl="0" indent="0">
              <a:buNone/>
            </a:pPr>
            <a:r>
              <a:rPr lang="en-US" dirty="0"/>
              <a:t>The South African problem has been referred to as apartheid or racial discrimination or separate development.</a:t>
            </a:r>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pPr algn="ctr"/>
            <a:br>
              <a:rPr lang="en-US" sz="3200" dirty="0"/>
            </a:br>
            <a:r>
              <a:rPr lang="en-US" sz="3200" dirty="0"/>
              <a:t>Afrikaner nationalism</a:t>
            </a:r>
            <a:br>
              <a:rPr lang="en-US" sz="3200" dirty="0"/>
            </a:br>
            <a:endParaRPr lang="en-US" dirty="0"/>
          </a:p>
        </p:txBody>
      </p:sp>
      <p:sp>
        <p:nvSpPr>
          <p:cNvPr id="3" name="Content Placeholder 2"/>
          <p:cNvSpPr>
            <a:spLocks noGrp="1"/>
          </p:cNvSpPr>
          <p:nvPr>
            <p:ph idx="1"/>
          </p:nvPr>
        </p:nvSpPr>
        <p:spPr>
          <a:xfrm>
            <a:off x="457200" y="1219200"/>
            <a:ext cx="8382000" cy="5236536"/>
          </a:xfrm>
        </p:spPr>
        <p:txBody>
          <a:bodyPr/>
          <a:lstStyle/>
          <a:p>
            <a:pPr lvl="0">
              <a:buFont typeface="Wingdings" pitchFamily="2" charset="2"/>
              <a:buChar char="q"/>
            </a:pPr>
            <a:r>
              <a:rPr lang="en-US" dirty="0"/>
              <a:t>It started as a resistance movement of the Dutch speaking whites against British imperialism</a:t>
            </a:r>
          </a:p>
          <a:p>
            <a:pPr lvl="0">
              <a:buFont typeface="Wingdings" pitchFamily="2" charset="2"/>
              <a:buChar char="q"/>
            </a:pPr>
            <a:r>
              <a:rPr lang="en-US" dirty="0"/>
              <a:t>After the 2nd World War Afrikaner nationalism was transformed to a movement for establishing and defending racial discrimination politically, economically and socially in form of the laws of Apartheid through the national party</a:t>
            </a:r>
          </a:p>
          <a:p>
            <a:pPr>
              <a:buNone/>
            </a:pP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7239000" cy="1203960"/>
          </a:xfrm>
        </p:spPr>
        <p:txBody>
          <a:bodyPr>
            <a:normAutofit fontScale="90000"/>
          </a:bodyPr>
          <a:lstStyle/>
          <a:p>
            <a:pPr algn="ctr"/>
            <a:br>
              <a:rPr lang="en-US" dirty="0"/>
            </a:br>
            <a:r>
              <a:rPr lang="en-US" dirty="0"/>
              <a:t>African nationalism</a:t>
            </a:r>
            <a:br>
              <a:rPr lang="en-US" dirty="0"/>
            </a:br>
            <a:r>
              <a:rPr lang="en-US" sz="2000" i="1" dirty="0"/>
              <a:t>Grievances of the Africans in South Africa</a:t>
            </a:r>
            <a:br>
              <a:rPr lang="en-US" sz="2000" dirty="0"/>
            </a:br>
            <a:endParaRPr lang="en-US" dirty="0"/>
          </a:p>
        </p:txBody>
      </p:sp>
      <p:sp>
        <p:nvSpPr>
          <p:cNvPr id="3" name="Content Placeholder 2"/>
          <p:cNvSpPr>
            <a:spLocks noGrp="1"/>
          </p:cNvSpPr>
          <p:nvPr>
            <p:ph idx="1"/>
          </p:nvPr>
        </p:nvSpPr>
        <p:spPr>
          <a:xfrm>
            <a:off x="152400" y="1295400"/>
            <a:ext cx="8915400" cy="5160336"/>
          </a:xfrm>
        </p:spPr>
        <p:txBody>
          <a:bodyPr>
            <a:normAutofit lnSpcReduction="10000"/>
          </a:bodyPr>
          <a:lstStyle/>
          <a:p>
            <a:pPr lvl="0">
              <a:buFont typeface="Wingdings" pitchFamily="2" charset="2"/>
              <a:buChar char="v"/>
            </a:pPr>
            <a:r>
              <a:rPr lang="en-US" sz="3600" dirty="0"/>
              <a:t>Loss of land. </a:t>
            </a:r>
          </a:p>
          <a:p>
            <a:pPr lvl="0">
              <a:buFont typeface="Wingdings" pitchFamily="2" charset="2"/>
              <a:buChar char="v"/>
            </a:pPr>
            <a:r>
              <a:rPr lang="en-US" sz="3600" dirty="0"/>
              <a:t>Ban on political parties and trade unions</a:t>
            </a:r>
          </a:p>
          <a:p>
            <a:pPr lvl="0">
              <a:buFont typeface="Wingdings" pitchFamily="2" charset="2"/>
              <a:buChar char="v"/>
            </a:pPr>
            <a:r>
              <a:rPr lang="en-US" sz="3600" dirty="0"/>
              <a:t>Suppression of individual rights and liberties freedom of speech, association-conscience </a:t>
            </a:r>
            <a:r>
              <a:rPr lang="en-US" sz="3600" dirty="0" err="1"/>
              <a:t>e.t.c</a:t>
            </a:r>
            <a:r>
              <a:rPr lang="en-US" sz="3600" dirty="0"/>
              <a:t>.</a:t>
            </a:r>
          </a:p>
          <a:p>
            <a:pPr lvl="0">
              <a:buFont typeface="Wingdings" pitchFamily="2" charset="2"/>
              <a:buChar char="v"/>
            </a:pPr>
            <a:r>
              <a:rPr lang="en-US" sz="3600" dirty="0"/>
              <a:t>Poor social facilities </a:t>
            </a:r>
            <a:r>
              <a:rPr lang="en-US" sz="3600" dirty="0" err="1"/>
              <a:t>i.e</a:t>
            </a:r>
            <a:r>
              <a:rPr lang="en-US" sz="3600" dirty="0"/>
              <a:t> education, health </a:t>
            </a:r>
            <a:r>
              <a:rPr lang="en-US" sz="3600" dirty="0" err="1"/>
              <a:t>e.t.c</a:t>
            </a:r>
            <a:r>
              <a:rPr lang="en-US" sz="3600" dirty="0"/>
              <a:t>. Creation of Bantustans i.e. African homelands where life was miserable, there was congestion and poor sanitation</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763000" cy="5769936"/>
          </a:xfrm>
        </p:spPr>
        <p:txBody>
          <a:bodyPr>
            <a:normAutofit/>
          </a:bodyPr>
          <a:lstStyle/>
          <a:p>
            <a:pPr lvl="0">
              <a:buFont typeface="Wingdings" pitchFamily="2" charset="2"/>
              <a:buChar char="v"/>
            </a:pPr>
            <a:r>
              <a:rPr lang="en-US" dirty="0"/>
              <a:t>Unequal distribution of wealth and job opportunities</a:t>
            </a:r>
          </a:p>
          <a:p>
            <a:pPr lvl="0">
              <a:buFont typeface="Wingdings" pitchFamily="2" charset="2"/>
              <a:buChar char="v"/>
            </a:pPr>
            <a:r>
              <a:rPr lang="en-US" dirty="0"/>
              <a:t>Africans were denied parliamentary representation</a:t>
            </a:r>
          </a:p>
          <a:p>
            <a:pPr lvl="0">
              <a:buFont typeface="Wingdings" pitchFamily="2" charset="2"/>
              <a:buChar char="v"/>
            </a:pPr>
            <a:r>
              <a:rPr lang="en-US" dirty="0"/>
              <a:t>Enslavement of blacks by white</a:t>
            </a:r>
          </a:p>
          <a:p>
            <a:pPr lvl="0">
              <a:buFont typeface="Wingdings" pitchFamily="2" charset="2"/>
              <a:buChar char="v"/>
            </a:pPr>
            <a:r>
              <a:rPr lang="en-US" dirty="0"/>
              <a:t>The government controlled the movement of blacks by a system of pass laws (Black labour)</a:t>
            </a:r>
          </a:p>
          <a:p>
            <a:pPr lvl="0">
              <a:buFont typeface="Wingdings" pitchFamily="2" charset="2"/>
              <a:buChar char="v"/>
            </a:pPr>
            <a:r>
              <a:rPr lang="en-US" dirty="0"/>
              <a:t>Payment of taxes</a:t>
            </a:r>
          </a:p>
          <a:p>
            <a:pPr lvl="0">
              <a:buFont typeface="Wingdings" pitchFamily="2" charset="2"/>
              <a:buChar char="v"/>
            </a:pPr>
            <a:r>
              <a:rPr lang="en-US" dirty="0"/>
              <a:t>Black</a:t>
            </a:r>
            <a:r>
              <a:rPr lang="en-US" i="1" dirty="0"/>
              <a:t> </a:t>
            </a:r>
            <a:r>
              <a:rPr lang="en-US" dirty="0"/>
              <a:t>workers were forbidden to strike and were barred</a:t>
            </a:r>
            <a:r>
              <a:rPr lang="en-US" i="1" dirty="0"/>
              <a:t> </a:t>
            </a:r>
            <a:r>
              <a:rPr lang="en-US" dirty="0"/>
              <a:t>from holding skilled jobs.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432560"/>
          </a:xfrm>
        </p:spPr>
        <p:txBody>
          <a:bodyPr>
            <a:normAutofit/>
          </a:bodyPr>
          <a:lstStyle/>
          <a:p>
            <a:pPr algn="ctr"/>
            <a:r>
              <a:rPr lang="en-US" sz="3100" dirty="0"/>
              <a:t>Course African Nationalism in South Africa </a:t>
            </a:r>
            <a:br>
              <a:rPr lang="en-US" sz="3100" dirty="0"/>
            </a:br>
            <a:endParaRPr lang="en-US" dirty="0"/>
          </a:p>
        </p:txBody>
      </p:sp>
      <p:sp>
        <p:nvSpPr>
          <p:cNvPr id="3" name="Content Placeholder 2"/>
          <p:cNvSpPr>
            <a:spLocks noGrp="1"/>
          </p:cNvSpPr>
          <p:nvPr>
            <p:ph idx="1"/>
          </p:nvPr>
        </p:nvSpPr>
        <p:spPr>
          <a:xfrm>
            <a:off x="228600" y="1143000"/>
            <a:ext cx="8610600" cy="5562600"/>
          </a:xfrm>
        </p:spPr>
        <p:txBody>
          <a:bodyPr>
            <a:normAutofit/>
          </a:bodyPr>
          <a:lstStyle/>
          <a:p>
            <a:pPr lvl="0">
              <a:buFont typeface="Wingdings" pitchFamily="2" charset="2"/>
              <a:buChar char="q"/>
            </a:pPr>
            <a:r>
              <a:rPr lang="en-US" dirty="0"/>
              <a:t>African nationalism started way back in 1652 with the arrival of the Dutch at the Cape In 1912 the South African Native Congress SANC) was formed</a:t>
            </a:r>
          </a:p>
          <a:p>
            <a:pPr lvl="0">
              <a:buFont typeface="Wingdings" pitchFamily="2" charset="2"/>
              <a:buChar char="q"/>
            </a:pPr>
            <a:r>
              <a:rPr lang="en-US" dirty="0"/>
              <a:t>In 1923, the organization changed its name to African National Congress (ANC). It pressed for</a:t>
            </a:r>
          </a:p>
          <a:p>
            <a:pPr lvl="0">
              <a:buFont typeface="Wingdings" pitchFamily="2" charset="2"/>
              <a:buChar char="q"/>
            </a:pPr>
            <a:r>
              <a:rPr lang="en-US" dirty="0"/>
              <a:t>End of racial discrimination</a:t>
            </a:r>
          </a:p>
          <a:p>
            <a:pPr lvl="0">
              <a:buFont typeface="Wingdings" pitchFamily="2" charset="2"/>
              <a:buChar char="q"/>
            </a:pPr>
            <a:r>
              <a:rPr lang="en-US" dirty="0"/>
              <a:t>End of economic exploitation</a:t>
            </a:r>
          </a:p>
          <a:p>
            <a:pPr lvl="0">
              <a:buFont typeface="Wingdings" pitchFamily="2" charset="2"/>
              <a:buChar char="q"/>
            </a:pPr>
            <a:r>
              <a:rPr lang="en-US" dirty="0"/>
              <a:t>Improvement of working conditions for African workers</a:t>
            </a:r>
          </a:p>
          <a:p>
            <a:pPr lvl="0"/>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6172200"/>
          </a:xfrm>
        </p:spPr>
        <p:txBody>
          <a:bodyPr/>
          <a:lstStyle/>
          <a:p>
            <a:pPr lvl="0">
              <a:buFont typeface="Wingdings" pitchFamily="2" charset="2"/>
              <a:buChar char="q"/>
            </a:pPr>
            <a:r>
              <a:rPr lang="en-US" dirty="0"/>
              <a:t>The ANC Youth League was formed in 1943. It mobilized the masses to make them politically conscious. They used civil disobedience The government retaliated by passing legisla­tive measures restricting freedom of association</a:t>
            </a:r>
          </a:p>
          <a:p>
            <a:pPr lvl="0">
              <a:buFont typeface="Wingdings" pitchFamily="2" charset="2"/>
              <a:buChar char="q"/>
            </a:pPr>
            <a:r>
              <a:rPr lang="en-US" dirty="0"/>
              <a:t>Bans were imposed on the leaders e.g. Luthuli in 1952</a:t>
            </a:r>
          </a:p>
          <a:p>
            <a:pPr lvl="0">
              <a:buFont typeface="Wingdings" pitchFamily="2" charset="2"/>
              <a:buChar char="q"/>
            </a:pPr>
            <a:r>
              <a:rPr lang="en-US" dirty="0"/>
              <a:t>In 1959 Robert </a:t>
            </a:r>
            <a:r>
              <a:rPr lang="en-US" dirty="0" err="1"/>
              <a:t>Sobukwe</a:t>
            </a:r>
            <a:r>
              <a:rPr lang="en-US" dirty="0"/>
              <a:t> broke away from the ANC and formed the Pan </a:t>
            </a:r>
            <a:r>
              <a:rPr lang="en-US" dirty="0" err="1"/>
              <a:t>Africanist</a:t>
            </a:r>
            <a:r>
              <a:rPr lang="en-US" dirty="0"/>
              <a:t> Congress (PAC)</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074736"/>
          </a:xfrm>
        </p:spPr>
        <p:txBody>
          <a:bodyPr>
            <a:normAutofit fontScale="85000" lnSpcReduction="10000"/>
          </a:bodyPr>
          <a:lstStyle/>
          <a:p>
            <a:pPr lvl="0">
              <a:buFont typeface="Wingdings" pitchFamily="2" charset="2"/>
              <a:buChar char="q"/>
            </a:pPr>
            <a:r>
              <a:rPr lang="en-US" dirty="0"/>
              <a:t>In march 1960, the PAC organized a peaceful demonstration against pass laws The police opened fire on the unarmed and </a:t>
            </a:r>
            <a:r>
              <a:rPr lang="en-US" dirty="0" err="1"/>
              <a:t>defenceless</a:t>
            </a:r>
            <a:r>
              <a:rPr lang="en-US" dirty="0"/>
              <a:t> mob </a:t>
            </a:r>
            <a:r>
              <a:rPr lang="en-US" dirty="0" err="1"/>
              <a:t>i.e</a:t>
            </a:r>
            <a:r>
              <a:rPr lang="en-US" dirty="0"/>
              <a:t> the Sharpeville Massacre In 1960 political parties e.g. ANC, PAC, Indian National Congress of South African (INCS A) and South African Communist Party (SACP) were banned</a:t>
            </a:r>
          </a:p>
          <a:p>
            <a:pPr lvl="0">
              <a:buFont typeface="Wingdings" pitchFamily="2" charset="2"/>
              <a:buChar char="q"/>
            </a:pPr>
            <a:r>
              <a:rPr lang="en-US" dirty="0"/>
              <a:t>From 1960, nationalism was driven under­ground</a:t>
            </a:r>
          </a:p>
          <a:p>
            <a:pPr lvl="0">
              <a:buFont typeface="Wingdings" pitchFamily="2" charset="2"/>
              <a:buChar char="q"/>
            </a:pPr>
            <a:r>
              <a:rPr lang="en-US" dirty="0"/>
              <a:t>Black consciousness movement led by Steve </a:t>
            </a:r>
            <a:r>
              <a:rPr lang="en-US" dirty="0" err="1"/>
              <a:t>Biko</a:t>
            </a:r>
            <a:r>
              <a:rPr lang="en-US" dirty="0"/>
              <a:t> came to the limelight in 1976 when school children demonstrated against apartheid. They were joined by university students and workers</a:t>
            </a:r>
          </a:p>
          <a:p>
            <a:pPr lvl="0">
              <a:buFont typeface="Wingdings" pitchFamily="2" charset="2"/>
              <a:buChar char="q"/>
            </a:pPr>
            <a:r>
              <a:rPr lang="en-US" dirty="0"/>
              <a:t>In 1977 Steve </a:t>
            </a:r>
            <a:r>
              <a:rPr lang="en-US" dirty="0" err="1"/>
              <a:t>Biko</a:t>
            </a:r>
            <a:r>
              <a:rPr lang="en-US" dirty="0"/>
              <a:t> was tortured to death in police custody</a:t>
            </a:r>
          </a:p>
          <a:p>
            <a:pPr lvl="0">
              <a:buFont typeface="Wingdings" pitchFamily="2" charset="2"/>
              <a:buChar char="q"/>
            </a:pPr>
            <a:r>
              <a:rPr lang="en-US" dirty="0"/>
              <a:t>Students were protesting against the poor quality education and imposition of Afrikaans in school as a medium of instruction in the 1980's.</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248400"/>
          </a:xfrm>
        </p:spPr>
        <p:txBody>
          <a:bodyPr>
            <a:normAutofit lnSpcReduction="10000"/>
          </a:bodyPr>
          <a:lstStyle/>
          <a:p>
            <a:pPr lvl="0">
              <a:buFont typeface="Wingdings" pitchFamily="2" charset="2"/>
              <a:buChar char="q"/>
            </a:pPr>
            <a:r>
              <a:rPr lang="en-US" dirty="0"/>
              <a:t> Prime Minister Botha made considerable reforms to the apartheid laws that eventually brought it to an end.</a:t>
            </a:r>
          </a:p>
          <a:p>
            <a:pPr lvl="0">
              <a:buFont typeface="Wingdings" pitchFamily="2" charset="2"/>
              <a:buChar char="q"/>
            </a:pPr>
            <a:r>
              <a:rPr lang="en-US" dirty="0"/>
              <a:t>Blacks were allowed to join trade unions</a:t>
            </a:r>
          </a:p>
          <a:p>
            <a:pPr lvl="0">
              <a:buFont typeface="Wingdings" pitchFamily="2" charset="2"/>
              <a:buChar char="q"/>
            </a:pPr>
            <a:r>
              <a:rPr lang="en-US" dirty="0"/>
              <a:t>Blacks were allowed to elect their own local township councils</a:t>
            </a:r>
          </a:p>
          <a:p>
            <a:pPr lvl="0">
              <a:buFont typeface="Wingdings" pitchFamily="2" charset="2"/>
              <a:buChar char="q"/>
            </a:pPr>
            <a:r>
              <a:rPr lang="en-US" dirty="0"/>
              <a:t>A new constitution set up a bi-cameral legis­lature though Africans were not included</a:t>
            </a:r>
          </a:p>
          <a:p>
            <a:pPr lvl="0">
              <a:buFont typeface="Wingdings" pitchFamily="2" charset="2"/>
              <a:buChar char="q"/>
            </a:pPr>
            <a:r>
              <a:rPr lang="en-US" dirty="0"/>
              <a:t>Sexual relations and marriage were allowed between people of different races in 1985</a:t>
            </a:r>
          </a:p>
          <a:p>
            <a:pPr lvl="0">
              <a:buFont typeface="Wingdings" pitchFamily="2" charset="2"/>
              <a:buChar char="q"/>
            </a:pPr>
            <a:r>
              <a:rPr lang="en-US" dirty="0"/>
              <a:t>Hated pass laws for non-whites were abol­ished.</a:t>
            </a:r>
          </a:p>
          <a:p>
            <a:pPr lvl="0">
              <a:buFont typeface="Wingdings" pitchFamily="2" charset="2"/>
              <a:buChar char="q"/>
            </a:pPr>
            <a:r>
              <a:rPr lang="en-US" dirty="0"/>
              <a:t>These reforms escalated violence</a:t>
            </a:r>
          </a:p>
          <a:p>
            <a:pPr lvl="0"/>
            <a:endParaRPr lang="en-US" dirty="0"/>
          </a:p>
          <a:p>
            <a:endParaRPr lang="en-US" dirty="0"/>
          </a:p>
        </p:txBody>
      </p:sp>
    </p:spTree>
    <p:extLst>
      <p:ext uri="{BB962C8B-B14F-4D97-AF65-F5344CB8AC3E}">
        <p14:creationId xmlns:p14="http://schemas.microsoft.com/office/powerpoint/2010/main" val="1831314149"/>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324600"/>
          </a:xfrm>
        </p:spPr>
        <p:txBody>
          <a:bodyPr>
            <a:normAutofit fontScale="85000" lnSpcReduction="10000"/>
          </a:bodyPr>
          <a:lstStyle/>
          <a:p>
            <a:pPr lvl="0">
              <a:buFont typeface="Wingdings" pitchFamily="2" charset="2"/>
              <a:buChar char="q"/>
            </a:pPr>
            <a:r>
              <a:rPr lang="en-US" dirty="0"/>
              <a:t>Late 1980's international pressure on South increased. In 1986 the US congress agreed on economic sanctions against the apartheid regime. USA stopped American loans to South Africa and cut air links and imports of iron, steel and coal from South Africa</a:t>
            </a:r>
          </a:p>
          <a:p>
            <a:pPr lvl="0">
              <a:buFont typeface="Wingdings" pitchFamily="2" charset="2"/>
              <a:buChar char="q"/>
            </a:pPr>
            <a:r>
              <a:rPr lang="en-US" dirty="0"/>
              <a:t>The number of educated professional blacks was growing e.g. Anglican Archbishop Desmond Tutu</a:t>
            </a:r>
          </a:p>
          <a:p>
            <a:pPr lvl="0">
              <a:buFont typeface="Wingdings" pitchFamily="2" charset="2"/>
              <a:buChar char="q"/>
            </a:pPr>
            <a:r>
              <a:rPr lang="en-US" dirty="0"/>
              <a:t>The Dutch Reformed Church started to con­demn apartheid</a:t>
            </a:r>
          </a:p>
          <a:p>
            <a:pPr lvl="0">
              <a:buFont typeface="Wingdings" pitchFamily="2" charset="2"/>
              <a:buChar char="q"/>
            </a:pPr>
            <a:r>
              <a:rPr lang="en-US" dirty="0"/>
              <a:t>In 1989 F.W. de Clerk was elected as president and he gradually moved the country towards black majority rule</a:t>
            </a:r>
          </a:p>
          <a:p>
            <a:pPr lvl="0">
              <a:buFont typeface="Wingdings" pitchFamily="2" charset="2"/>
              <a:buChar char="q"/>
            </a:pPr>
            <a:r>
              <a:rPr lang="en-US" dirty="0"/>
              <a:t>In 1991 talks began between the government and the ANC to work out a new constitution</a:t>
            </a:r>
          </a:p>
          <a:p>
            <a:pPr lvl="0">
              <a:buFont typeface="Wingdings" pitchFamily="2" charset="2"/>
              <a:buChar char="q"/>
            </a:pPr>
            <a:r>
              <a:rPr lang="en-US" dirty="0"/>
              <a:t>A coalition government of the ANC, National Party and </a:t>
            </a:r>
            <a:r>
              <a:rPr lang="en-US" dirty="0" err="1"/>
              <a:t>Inkhatha</a:t>
            </a:r>
            <a:r>
              <a:rPr lang="en-US" dirty="0"/>
              <a:t> Freedom Party took office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br>
              <a:rPr lang="en-US" dirty="0"/>
            </a:br>
            <a:r>
              <a:rPr lang="en-US" dirty="0"/>
              <a:t>The growth of the ANC</a:t>
            </a:r>
            <a:br>
              <a:rPr lang="en-US" dirty="0"/>
            </a:br>
            <a:endParaRPr lang="en-US" dirty="0"/>
          </a:p>
        </p:txBody>
      </p:sp>
      <p:sp>
        <p:nvSpPr>
          <p:cNvPr id="3" name="Content Placeholder 2"/>
          <p:cNvSpPr>
            <a:spLocks noGrp="1"/>
          </p:cNvSpPr>
          <p:nvPr>
            <p:ph idx="1"/>
          </p:nvPr>
        </p:nvSpPr>
        <p:spPr>
          <a:xfrm>
            <a:off x="228600" y="914400"/>
            <a:ext cx="8686800" cy="5541336"/>
          </a:xfrm>
        </p:spPr>
        <p:txBody>
          <a:bodyPr>
            <a:normAutofit lnSpcReduction="10000"/>
          </a:bodyPr>
          <a:lstStyle/>
          <a:p>
            <a:pPr lvl="0">
              <a:buFont typeface="Wingdings" pitchFamily="2" charset="2"/>
              <a:buChar char="Ø"/>
            </a:pPr>
            <a:r>
              <a:rPr lang="en-US" dirty="0"/>
              <a:t>Initially, the ANC followed moderate policies of protest petitions, delegations and representations.</a:t>
            </a:r>
          </a:p>
          <a:p>
            <a:pPr lvl="0">
              <a:buFont typeface="Wingdings" pitchFamily="2" charset="2"/>
              <a:buChar char="Ø"/>
            </a:pPr>
            <a:r>
              <a:rPr lang="en-US" dirty="0"/>
              <a:t>It changed its moderate stance when Oliver Tambo, Walter </a:t>
            </a:r>
            <a:r>
              <a:rPr lang="en-US" dirty="0" err="1"/>
              <a:t>Sisula</a:t>
            </a:r>
            <a:r>
              <a:rPr lang="en-US" dirty="0"/>
              <a:t> and Nelson Mandela joined the party and it </a:t>
            </a:r>
            <a:r>
              <a:rPr lang="en-US" dirty="0" err="1"/>
              <a:t>organised</a:t>
            </a:r>
            <a:r>
              <a:rPr lang="en-US" dirty="0"/>
              <a:t> job boycotts.</a:t>
            </a:r>
          </a:p>
          <a:p>
            <a:pPr lvl="0">
              <a:buFont typeface="Wingdings" pitchFamily="2" charset="2"/>
              <a:buChar char="Ø"/>
            </a:pPr>
            <a:r>
              <a:rPr lang="en-US" dirty="0"/>
              <a:t>After apartheid was adopted formally in 1948, the ANC tried, without success, to petition the United Nations </a:t>
            </a:r>
            <a:r>
              <a:rPr lang="en-US" dirty="0" err="1"/>
              <a:t>Organisation</a:t>
            </a:r>
            <a:r>
              <a:rPr lang="en-US" dirty="0"/>
              <a:t> to intervene.</a:t>
            </a:r>
          </a:p>
          <a:p>
            <a:pPr lvl="0">
              <a:buFont typeface="Wingdings" pitchFamily="2" charset="2"/>
              <a:buChar char="Ø"/>
            </a:pPr>
            <a:r>
              <a:rPr lang="en-US" dirty="0"/>
              <a:t>The ANC launched a mass campaign of defiance and industrial boycotts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74736"/>
          </a:xfrm>
        </p:spPr>
        <p:txBody>
          <a:bodyPr>
            <a:normAutofit/>
          </a:bodyPr>
          <a:lstStyle/>
          <a:p>
            <a:pPr>
              <a:buNone/>
            </a:pPr>
            <a:r>
              <a:rPr lang="en-US" dirty="0"/>
              <a:t> </a:t>
            </a:r>
            <a:r>
              <a:rPr lang="en-US" sz="2800" dirty="0"/>
              <a:t>	For the purpose of this topic our centre of interest will be on three  African countries      i.e. </a:t>
            </a:r>
          </a:p>
          <a:p>
            <a:pPr>
              <a:buNone/>
            </a:pPr>
            <a:endParaRPr lang="en-US" dirty="0"/>
          </a:p>
          <a:p>
            <a:pPr lvl="5">
              <a:buFont typeface="Wingdings" pitchFamily="2" charset="2"/>
              <a:buChar char="ü"/>
            </a:pPr>
            <a:r>
              <a:rPr lang="en-US" sz="4400" dirty="0"/>
              <a:t>Ghana</a:t>
            </a:r>
          </a:p>
          <a:p>
            <a:pPr lvl="5">
              <a:buFont typeface="Wingdings" pitchFamily="2" charset="2"/>
              <a:buChar char="ü"/>
            </a:pPr>
            <a:r>
              <a:rPr lang="en-US" sz="4400" dirty="0"/>
              <a:t>Mozambique</a:t>
            </a:r>
          </a:p>
          <a:p>
            <a:pPr lvl="5">
              <a:buFont typeface="Wingdings" pitchFamily="2" charset="2"/>
              <a:buChar char="ü"/>
            </a:pPr>
            <a:r>
              <a:rPr lang="en-US" sz="4400" dirty="0"/>
              <a:t>South Africa</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74736"/>
          </a:xfrm>
        </p:spPr>
        <p:txBody>
          <a:bodyPr>
            <a:normAutofit fontScale="85000" lnSpcReduction="20000"/>
          </a:bodyPr>
          <a:lstStyle/>
          <a:p>
            <a:pPr lvl="0">
              <a:buNone/>
            </a:pPr>
            <a:r>
              <a:rPr lang="en-US" b="1" dirty="0"/>
              <a:t>In 1955:</a:t>
            </a:r>
          </a:p>
          <a:p>
            <a:pPr lvl="0">
              <a:buFont typeface="Wingdings" pitchFamily="2" charset="2"/>
              <a:buChar char="ü"/>
            </a:pPr>
            <a:r>
              <a:rPr lang="en-US" dirty="0"/>
              <a:t>the ANC and the South African Congress adopted the Freedom Charter</a:t>
            </a:r>
          </a:p>
          <a:p>
            <a:pPr lvl="0">
              <a:buFont typeface="Wingdings" pitchFamily="2" charset="2"/>
              <a:buChar char="ü"/>
            </a:pPr>
            <a:r>
              <a:rPr lang="en-US" dirty="0"/>
              <a:t>the ANC was still moderate</a:t>
            </a:r>
          </a:p>
          <a:p>
            <a:pPr lvl="0">
              <a:buFont typeface="Wingdings" pitchFamily="2" charset="2"/>
              <a:buChar char="ü"/>
            </a:pPr>
            <a:r>
              <a:rPr lang="en-US" dirty="0"/>
              <a:t>-Robert </a:t>
            </a:r>
            <a:r>
              <a:rPr lang="en-US" dirty="0" err="1"/>
              <a:t>Sobukwe</a:t>
            </a:r>
            <a:r>
              <a:rPr lang="en-US" dirty="0"/>
              <a:t> formed the Pan African Congress (PAC) in 1958, with ANC support</a:t>
            </a:r>
          </a:p>
          <a:p>
            <a:pPr lvl="0">
              <a:buNone/>
            </a:pPr>
            <a:endParaRPr lang="en-US" dirty="0"/>
          </a:p>
          <a:p>
            <a:pPr lvl="0">
              <a:buNone/>
            </a:pPr>
            <a:r>
              <a:rPr lang="en-US" b="1" dirty="0"/>
              <a:t>In March 1960:</a:t>
            </a:r>
          </a:p>
          <a:p>
            <a:pPr lvl="0">
              <a:buFont typeface="Wingdings" pitchFamily="2" charset="2"/>
              <a:buChar char="ü"/>
            </a:pPr>
            <a:r>
              <a:rPr lang="en-US" dirty="0"/>
              <a:t>Albert Luthuli, leader of the ANC, staged a mass demonstration against the pass laws</a:t>
            </a:r>
          </a:p>
          <a:p>
            <a:pPr lvl="0">
              <a:buFont typeface="Wingdings" pitchFamily="2" charset="2"/>
              <a:buChar char="ü"/>
            </a:pPr>
            <a:r>
              <a:rPr lang="en-US" dirty="0"/>
              <a:t>the police opened fire and many were killed</a:t>
            </a:r>
          </a:p>
          <a:p>
            <a:pPr lvl="0">
              <a:buFont typeface="Wingdings" pitchFamily="2" charset="2"/>
              <a:buChar char="ü"/>
            </a:pPr>
            <a:r>
              <a:rPr lang="en-US" dirty="0"/>
              <a:t>this came to be known as the Sharpeville massacre</a:t>
            </a:r>
          </a:p>
          <a:p>
            <a:pPr lvl="0">
              <a:buFont typeface="Wingdings" pitchFamily="2" charset="2"/>
              <a:buChar char="ü"/>
            </a:pPr>
            <a:r>
              <a:rPr lang="en-US" dirty="0"/>
              <a:t>a state of emergency was declared</a:t>
            </a:r>
          </a:p>
          <a:p>
            <a:pPr lvl="0">
              <a:buFont typeface="Wingdings" pitchFamily="2" charset="2"/>
              <a:buChar char="ü"/>
            </a:pPr>
            <a:r>
              <a:rPr lang="en-US" dirty="0"/>
              <a:t>the ANC was banned.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br>
              <a:rPr lang="en-US" sz="2400" dirty="0"/>
            </a:br>
            <a:endParaRPr lang="en-US" dirty="0"/>
          </a:p>
        </p:txBody>
      </p:sp>
      <p:sp>
        <p:nvSpPr>
          <p:cNvPr id="3" name="Content Placeholder 2"/>
          <p:cNvSpPr>
            <a:spLocks noGrp="1"/>
          </p:cNvSpPr>
          <p:nvPr>
            <p:ph idx="1"/>
          </p:nvPr>
        </p:nvSpPr>
        <p:spPr>
          <a:xfrm>
            <a:off x="457200" y="609600"/>
            <a:ext cx="8458200" cy="5846136"/>
          </a:xfrm>
        </p:spPr>
        <p:txBody>
          <a:bodyPr>
            <a:normAutofit fontScale="92500"/>
          </a:bodyPr>
          <a:lstStyle/>
          <a:p>
            <a:pPr lvl="0">
              <a:buNone/>
            </a:pPr>
            <a:r>
              <a:rPr lang="en-US" sz="2800" dirty="0">
                <a:solidFill>
                  <a:srgbClr val="FF0000"/>
                </a:solidFill>
              </a:rPr>
              <a:t>Nationalist political leaders:</a:t>
            </a:r>
          </a:p>
          <a:p>
            <a:pPr lvl="0">
              <a:buFont typeface="Wingdings" pitchFamily="2" charset="2"/>
              <a:buChar char="ü"/>
            </a:pPr>
            <a:r>
              <a:rPr lang="en-US" dirty="0"/>
              <a:t>went underground</a:t>
            </a:r>
          </a:p>
          <a:p>
            <a:pPr lvl="0">
              <a:buFont typeface="Wingdings" pitchFamily="2" charset="2"/>
              <a:buChar char="ü"/>
            </a:pPr>
            <a:r>
              <a:rPr lang="en-US" dirty="0"/>
              <a:t>opened military bases in </a:t>
            </a:r>
            <a:r>
              <a:rPr lang="en-US" dirty="0" err="1"/>
              <a:t>neighbouring</a:t>
            </a:r>
            <a:r>
              <a:rPr lang="en-US" dirty="0"/>
              <a:t> countries</a:t>
            </a:r>
          </a:p>
          <a:p>
            <a:pPr lvl="0">
              <a:buFont typeface="Wingdings" pitchFamily="2" charset="2"/>
              <a:buChar char="ü"/>
            </a:pPr>
            <a:r>
              <a:rPr lang="en-US" dirty="0"/>
              <a:t>used sabotage</a:t>
            </a:r>
          </a:p>
          <a:p>
            <a:pPr lvl="0">
              <a:buFont typeface="Wingdings" pitchFamily="2" charset="2"/>
              <a:buChar char="ü"/>
            </a:pPr>
            <a:r>
              <a:rPr lang="en-US" dirty="0"/>
              <a:t>bombed strategic areas such as military and economic installations.</a:t>
            </a:r>
          </a:p>
          <a:p>
            <a:pPr lvl="0">
              <a:buFont typeface="Wingdings" pitchFamily="2" charset="2"/>
              <a:buChar char="ü"/>
            </a:pPr>
            <a:r>
              <a:rPr lang="en-US" dirty="0"/>
              <a:t>The Black Consciousness Movement:</a:t>
            </a:r>
          </a:p>
          <a:p>
            <a:pPr lvl="0">
              <a:buFont typeface="Wingdings" pitchFamily="2" charset="2"/>
              <a:buChar char="ü"/>
            </a:pPr>
            <a:r>
              <a:rPr lang="en-US" dirty="0"/>
              <a:t>was another form of nationalism</a:t>
            </a:r>
          </a:p>
          <a:p>
            <a:pPr lvl="0">
              <a:buFont typeface="Wingdings" pitchFamily="2" charset="2"/>
              <a:buChar char="ü"/>
            </a:pPr>
            <a:r>
              <a:rPr lang="en-US" dirty="0"/>
              <a:t>led by students and spearheaded by Steve </a:t>
            </a:r>
            <a:r>
              <a:rPr lang="en-US" dirty="0" err="1"/>
              <a:t>Biko</a:t>
            </a:r>
            <a:endParaRPr lang="en-US" dirty="0"/>
          </a:p>
          <a:p>
            <a:pPr lvl="0">
              <a:buFont typeface="Wingdings" pitchFamily="2" charset="2"/>
              <a:buChar char="ü"/>
            </a:pPr>
            <a:r>
              <a:rPr lang="en-US" dirty="0"/>
              <a:t>children demonstrated against carrying pass books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15400" cy="6324600"/>
          </a:xfrm>
        </p:spPr>
        <p:txBody>
          <a:bodyPr>
            <a:normAutofit/>
          </a:bodyPr>
          <a:lstStyle/>
          <a:p>
            <a:pPr marL="0" lvl="0" indent="0" algn="ctr">
              <a:buNone/>
            </a:pPr>
            <a:r>
              <a:rPr lang="en-US" b="1" dirty="0">
                <a:solidFill>
                  <a:srgbClr val="FF0000"/>
                </a:solidFill>
              </a:rPr>
              <a:t>Methods used by the African Nationalists to Fight against Apartheid in South Africa</a:t>
            </a:r>
          </a:p>
          <a:p>
            <a:pPr lvl="0">
              <a:buFont typeface="Wingdings" pitchFamily="2" charset="2"/>
              <a:buChar char="Ø"/>
            </a:pPr>
            <a:r>
              <a:rPr lang="en-US" dirty="0"/>
              <a:t>Through publication or mass media to articulate their grievances e.g. </a:t>
            </a:r>
            <a:r>
              <a:rPr lang="en-US" dirty="0" err="1"/>
              <a:t>Jabavu</a:t>
            </a:r>
            <a:r>
              <a:rPr lang="en-US" dirty="0"/>
              <a:t>  Editor of 'African Opinion' </a:t>
            </a:r>
            <a:r>
              <a:rPr lang="en-US" dirty="0" err="1"/>
              <a:t>Seme</a:t>
            </a:r>
            <a:r>
              <a:rPr lang="en-US" dirty="0"/>
              <a:t> - 'The </a:t>
            </a:r>
            <a:r>
              <a:rPr lang="en-US" dirty="0" err="1"/>
              <a:t>Abantu</a:t>
            </a:r>
            <a:r>
              <a:rPr lang="en-US" dirty="0"/>
              <a:t>‘ Luthuli - 'Let my People Go'</a:t>
            </a:r>
          </a:p>
          <a:p>
            <a:pPr lvl="0">
              <a:buFont typeface="Wingdings" pitchFamily="2" charset="2"/>
              <a:buChar char="Ø"/>
            </a:pPr>
            <a:r>
              <a:rPr lang="en-US" dirty="0"/>
              <a:t>Formation of legal political parties e.g. ANC, PAG, UDF (united Democratic Front) </a:t>
            </a:r>
            <a:r>
              <a:rPr lang="en-US" dirty="0" err="1"/>
              <a:t>e.t.c</a:t>
            </a:r>
            <a:endParaRPr lang="en-US" dirty="0"/>
          </a:p>
          <a:p>
            <a:pPr lvl="0">
              <a:buFont typeface="Wingdings" pitchFamily="2" charset="2"/>
              <a:buChar char="Ø"/>
            </a:pPr>
            <a:r>
              <a:rPr lang="en-US" dirty="0"/>
              <a:t>Job boycotts and strikes/protests</a:t>
            </a:r>
          </a:p>
          <a:p>
            <a:pPr lvl="0">
              <a:buFont typeface="Wingdings" pitchFamily="2" charset="2"/>
              <a:buChar char="Ø"/>
            </a:pPr>
            <a:r>
              <a:rPr lang="en-US" dirty="0"/>
              <a:t>Demonstrations and defiance campaigns</a:t>
            </a:r>
          </a:p>
        </p:txBody>
      </p:sp>
    </p:spTree>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846136"/>
          </a:xfrm>
        </p:spPr>
        <p:txBody>
          <a:bodyPr>
            <a:normAutofit fontScale="92500" lnSpcReduction="10000"/>
          </a:bodyPr>
          <a:lstStyle/>
          <a:p>
            <a:pPr lvl="0">
              <a:buFont typeface="Wingdings" pitchFamily="2" charset="2"/>
              <a:buChar char="Ø"/>
            </a:pPr>
            <a:r>
              <a:rPr lang="en-US" dirty="0"/>
              <a:t>Underground nationalism</a:t>
            </a:r>
          </a:p>
          <a:p>
            <a:pPr lvl="0">
              <a:buFont typeface="Wingdings" pitchFamily="2" charset="2"/>
              <a:buChar char="Ø"/>
            </a:pPr>
            <a:r>
              <a:rPr lang="en-US" dirty="0"/>
              <a:t>Seeking support from friendly countries e.g. Zambia and Tanzania where they opened military bases</a:t>
            </a:r>
          </a:p>
          <a:p>
            <a:pPr lvl="0">
              <a:buFont typeface="Wingdings" pitchFamily="2" charset="2"/>
              <a:buChar char="Ø"/>
            </a:pPr>
            <a:r>
              <a:rPr lang="en-US" dirty="0"/>
              <a:t>Armed resistance or struggle e.g. military guerillas after 1960 by PAC and ANC. </a:t>
            </a:r>
          </a:p>
          <a:p>
            <a:pPr lvl="0">
              <a:buFont typeface="Wingdings" pitchFamily="2" charset="2"/>
              <a:buChar char="Ø"/>
            </a:pPr>
            <a:r>
              <a:rPr lang="en-US" dirty="0"/>
              <a:t>They used international forums e.g. O.A.U, U.N.O and Commonwealth</a:t>
            </a:r>
          </a:p>
          <a:p>
            <a:pPr lvl="0">
              <a:buFont typeface="Wingdings" pitchFamily="2" charset="2"/>
              <a:buChar char="Ø"/>
            </a:pPr>
            <a:r>
              <a:rPr lang="en-US" dirty="0"/>
              <a:t>Hunger strikes by those serving in jail</a:t>
            </a:r>
          </a:p>
          <a:p>
            <a:pPr lvl="0">
              <a:buFont typeface="Wingdings" pitchFamily="2" charset="2"/>
              <a:buChar char="Ø"/>
            </a:pPr>
            <a:r>
              <a:rPr lang="en-US" dirty="0"/>
              <a:t>Church leaders and missionaries spoke out against apartheid, e.g. Desmond Tutu and Trevor Huddleston, a British missionary.</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lnSpcReduction="10000"/>
          </a:bodyPr>
          <a:lstStyle/>
          <a:p>
            <a:pPr marL="0" lvl="0" indent="0" algn="ctr">
              <a:buNone/>
            </a:pPr>
            <a:r>
              <a:rPr lang="en-US" b="1" dirty="0">
                <a:solidFill>
                  <a:srgbClr val="FF0000"/>
                </a:solidFill>
              </a:rPr>
              <a:t>Nelson Mandela's contribution to the fight for freedom and democracy in South Africa</a:t>
            </a:r>
          </a:p>
          <a:p>
            <a:pPr lvl="0">
              <a:buFont typeface="Wingdings" pitchFamily="2" charset="2"/>
              <a:buChar char="q"/>
            </a:pPr>
            <a:r>
              <a:rPr lang="en-US" dirty="0"/>
              <a:t>Nelson Mandela joined the ANC in 1944 and in 1952 he was elected Deputy President of the ANC.</a:t>
            </a:r>
          </a:p>
          <a:p>
            <a:pPr lvl="0">
              <a:buFont typeface="Wingdings" pitchFamily="2" charset="2"/>
              <a:buChar char="q"/>
            </a:pPr>
            <a:r>
              <a:rPr lang="en-US" dirty="0"/>
              <a:t>As a member of the ANC, he was involved in protests and demonstrations against the government.</a:t>
            </a:r>
          </a:p>
          <a:p>
            <a:pPr lvl="0">
              <a:buFont typeface="Wingdings" pitchFamily="2" charset="2"/>
              <a:buChar char="q"/>
            </a:pPr>
            <a:r>
              <a:rPr lang="en-US" dirty="0"/>
              <a:t>In 1953, he was sentenced to a nine month suspended jail term for organizing defiance campaigns against unjust laws in 1952.</a:t>
            </a:r>
          </a:p>
          <a:p>
            <a:pPr lvl="0">
              <a:buFont typeface="Wingdings" pitchFamily="2" charset="2"/>
              <a:buChar char="q"/>
            </a:pPr>
            <a:r>
              <a:rPr lang="en-US" dirty="0"/>
              <a:t> In 1955, Mandela and others formulated the Freedom Charter which called for equal rights for all races.</a:t>
            </a:r>
          </a:p>
          <a:p>
            <a:pPr lvl="0">
              <a:buFont typeface="Wingdings" pitchFamily="2" charset="2"/>
              <a:buChar char="q"/>
            </a:pPr>
            <a:r>
              <a:rPr lang="en-US" dirty="0"/>
              <a:t>In 1956, he was arrested alongside other nationalists and charged with treason.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6172200"/>
          </a:xfrm>
        </p:spPr>
        <p:txBody>
          <a:bodyPr>
            <a:normAutofit fontScale="92500" lnSpcReduction="20000"/>
          </a:bodyPr>
          <a:lstStyle/>
          <a:p>
            <a:pPr lvl="0">
              <a:buFont typeface="Wingdings" pitchFamily="2" charset="2"/>
              <a:buChar char="q"/>
            </a:pPr>
            <a:r>
              <a:rPr lang="en-US" dirty="0"/>
              <a:t>After the Sharpeville massacre in 1960, a state of emergency was declared and the ANC and other freedom movements were banned.</a:t>
            </a:r>
          </a:p>
          <a:p>
            <a:pPr lvl="0">
              <a:buFont typeface="Wingdings" pitchFamily="2" charset="2"/>
              <a:buChar char="q"/>
            </a:pPr>
            <a:r>
              <a:rPr lang="en-US" dirty="0"/>
              <a:t>Mandela and </a:t>
            </a:r>
            <a:r>
              <a:rPr lang="en-US" dirty="0" err="1"/>
              <a:t>Sisulu</a:t>
            </a:r>
            <a:r>
              <a:rPr lang="en-US" dirty="0"/>
              <a:t> went underground.</a:t>
            </a:r>
          </a:p>
          <a:p>
            <a:pPr lvl="0">
              <a:buFont typeface="Wingdings" pitchFamily="2" charset="2"/>
              <a:buChar char="q"/>
            </a:pPr>
            <a:r>
              <a:rPr lang="en-US" dirty="0"/>
              <a:t>In 1961, the military wing of the ANC, </a:t>
            </a:r>
            <a:r>
              <a:rPr lang="en-US" dirty="0" err="1"/>
              <a:t>Umkonto</a:t>
            </a:r>
            <a:r>
              <a:rPr lang="en-US" dirty="0"/>
              <a:t> we </a:t>
            </a:r>
            <a:r>
              <a:rPr lang="en-US" dirty="0" err="1"/>
              <a:t>Sizwe</a:t>
            </a:r>
            <a:r>
              <a:rPr lang="en-US" dirty="0"/>
              <a:t>, meaning the 'spear of the nation', was founded.</a:t>
            </a:r>
          </a:p>
          <a:p>
            <a:pPr lvl="0">
              <a:buFont typeface="Wingdings" pitchFamily="2" charset="2"/>
              <a:buChar char="q"/>
            </a:pPr>
            <a:r>
              <a:rPr lang="en-US" dirty="0"/>
              <a:t>In 1963 Mandela secretly left South Africa to seek military assistance abroad.</a:t>
            </a:r>
          </a:p>
          <a:p>
            <a:pPr lvl="0">
              <a:buFont typeface="Wingdings" pitchFamily="2" charset="2"/>
              <a:buChar char="q"/>
            </a:pPr>
            <a:r>
              <a:rPr lang="en-US" dirty="0"/>
              <a:t>He returned home and continued to operate underground until 5 August 1962.</a:t>
            </a:r>
          </a:p>
          <a:p>
            <a:pPr lvl="0">
              <a:buFont typeface="Wingdings" pitchFamily="2" charset="2"/>
              <a:buChar char="q"/>
            </a:pPr>
            <a:r>
              <a:rPr lang="en-US" dirty="0"/>
              <a:t>He was arrested in 1962 and charged with inciting African workers.</a:t>
            </a:r>
          </a:p>
          <a:p>
            <a:pPr lvl="0">
              <a:buFont typeface="Wingdings" pitchFamily="2" charset="2"/>
              <a:buChar char="q"/>
            </a:pPr>
            <a:r>
              <a:rPr lang="en-US" dirty="0"/>
              <a:t> He was imprisoned for five years with hard labour.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05400"/>
            <a:ext cx="7239000" cy="1143000"/>
          </a:xfrm>
        </p:spPr>
        <p:txBody>
          <a:bodyPr>
            <a:noAutofit/>
          </a:bodyPr>
          <a:lstStyle/>
          <a:p>
            <a:pPr algn="ctr"/>
            <a:r>
              <a:rPr lang="en-US" sz="2400" dirty="0"/>
              <a:t>NELSON MANDELA &amp; HIS WIFE GRACA: </a:t>
            </a:r>
            <a:br>
              <a:rPr lang="en-US" sz="2400" dirty="0"/>
            </a:br>
            <a:r>
              <a:rPr lang="en-US" sz="2400" dirty="0"/>
              <a:t>THE FIRST PRESIDENT OF S. AFRICA</a:t>
            </a:r>
          </a:p>
        </p:txBody>
      </p:sp>
      <p:pic>
        <p:nvPicPr>
          <p:cNvPr id="4" name="Content Placeholder 3" descr="Nelson Mandela and wife Gracha"/>
          <p:cNvPicPr>
            <a:picLocks noGrp="1"/>
          </p:cNvPicPr>
          <p:nvPr>
            <p:ph idx="1"/>
          </p:nvPr>
        </p:nvPicPr>
        <p:blipFill>
          <a:blip r:embed="rId2"/>
          <a:srcRect/>
          <a:stretch>
            <a:fillRect/>
          </a:stretch>
        </p:blipFill>
        <p:spPr bwMode="auto">
          <a:xfrm>
            <a:off x="304800" y="152400"/>
            <a:ext cx="8382000" cy="505539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48400"/>
          </a:xfrm>
        </p:spPr>
        <p:txBody>
          <a:bodyPr>
            <a:normAutofit fontScale="85000" lnSpcReduction="10000"/>
          </a:bodyPr>
          <a:lstStyle/>
          <a:p>
            <a:pPr marL="0" lvl="0" indent="0" algn="ctr">
              <a:buNone/>
            </a:pPr>
            <a:r>
              <a:rPr lang="en-US" b="1" dirty="0">
                <a:solidFill>
                  <a:srgbClr val="FF0000"/>
                </a:solidFill>
              </a:rPr>
              <a:t>Problems encountered by South African Nationalists</a:t>
            </a:r>
          </a:p>
          <a:p>
            <a:pPr lvl="0">
              <a:buFont typeface="Wingdings" pitchFamily="2" charset="2"/>
              <a:buChar char="v"/>
            </a:pPr>
            <a:r>
              <a:rPr lang="en-US" dirty="0"/>
              <a:t>They were harassed, arrested and detained by the authorities e.g. Mandela, Oliver Tambo, and Walter </a:t>
            </a:r>
            <a:r>
              <a:rPr lang="en-US" dirty="0" err="1"/>
              <a:t>Susulu</a:t>
            </a:r>
            <a:r>
              <a:rPr lang="en-US" dirty="0"/>
              <a:t>. They had to flee and live in exile</a:t>
            </a:r>
          </a:p>
          <a:p>
            <a:pPr lvl="0">
              <a:buFont typeface="Wingdings" pitchFamily="2" charset="2"/>
              <a:buChar char="v"/>
            </a:pPr>
            <a:r>
              <a:rPr lang="en-US" dirty="0"/>
              <a:t>Banning of political organizations by the racist regime</a:t>
            </a:r>
          </a:p>
          <a:p>
            <a:pPr lvl="0">
              <a:buFont typeface="Wingdings" pitchFamily="2" charset="2"/>
              <a:buChar char="v"/>
            </a:pPr>
            <a:r>
              <a:rPr lang="en-US" dirty="0"/>
              <a:t>A lot of violence was unleashed on them. Many were killed e.g. 1960 Sharpeville massacre</a:t>
            </a:r>
          </a:p>
          <a:p>
            <a:pPr lvl="0">
              <a:buFont typeface="Wingdings" pitchFamily="2" charset="2"/>
              <a:buChar char="v"/>
            </a:pPr>
            <a:r>
              <a:rPr lang="en-US" dirty="0"/>
              <a:t>Deliberate policy of divide and rule to weak­en African unity e.g. establishment of black homelands</a:t>
            </a:r>
          </a:p>
          <a:p>
            <a:pPr lvl="0">
              <a:buFont typeface="Wingdings" pitchFamily="2" charset="2"/>
              <a:buChar char="v"/>
            </a:pPr>
            <a:r>
              <a:rPr lang="en-US" dirty="0"/>
              <a:t>Use of emergency powers to harass and frustrate nationalist leaders</a:t>
            </a:r>
          </a:p>
          <a:p>
            <a:pPr lvl="0">
              <a:buFont typeface="Wingdings" pitchFamily="2" charset="2"/>
              <a:buChar char="v"/>
            </a:pPr>
            <a:r>
              <a:rPr lang="en-US" dirty="0"/>
              <a:t>Lack of money and other resources slackened the struggle</a:t>
            </a:r>
          </a:p>
          <a:p>
            <a:pPr lvl="0">
              <a:buFont typeface="Wingdings" pitchFamily="2" charset="2"/>
              <a:buChar char="v"/>
            </a:pPr>
            <a:r>
              <a:rPr lang="en-US" dirty="0"/>
              <a:t>Nationalists were denied access to state owned radio and other mass media outlets.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172200"/>
          </a:xfrm>
        </p:spPr>
        <p:txBody>
          <a:bodyPr>
            <a:normAutofit lnSpcReduction="10000"/>
          </a:bodyPr>
          <a:lstStyle/>
          <a:p>
            <a:endParaRPr lang="en-US" dirty="0"/>
          </a:p>
          <a:p>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ctr">
              <a:buNone/>
            </a:pPr>
            <a:r>
              <a:rPr lang="en-US" sz="8800" dirty="0"/>
              <a:t>The End</a:t>
            </a:r>
            <a:r>
              <a:rPr lang="en-US" sz="8800" dirty="0">
                <a:sym typeface="Wingdings"/>
              </a:rPr>
              <a:t></a:t>
            </a:r>
            <a:endParaRPr lang="en-US" sz="8800" dirty="0"/>
          </a:p>
        </p:txBody>
      </p:sp>
      <p:pic>
        <p:nvPicPr>
          <p:cNvPr id="4" name="Picture 3" descr="DSC02155.JPG"/>
          <p:cNvPicPr>
            <a:picLocks noChangeAspect="1"/>
          </p:cNvPicPr>
          <p:nvPr/>
        </p:nvPicPr>
        <p:blipFill>
          <a:blip r:embed="rId2" cstate="print"/>
          <a:stretch>
            <a:fillRect/>
          </a:stretch>
        </p:blipFill>
        <p:spPr>
          <a:xfrm>
            <a:off x="533400" y="914400"/>
            <a:ext cx="8077200" cy="3581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922336"/>
          </a:xfrm>
        </p:spPr>
        <p:txBody>
          <a:bodyPr>
            <a:normAutofit/>
          </a:bodyPr>
          <a:lstStyle/>
          <a:p>
            <a:pPr algn="ctr">
              <a:buNone/>
            </a:pPr>
            <a:r>
              <a:rPr lang="en-US" sz="4000" b="1" dirty="0"/>
              <a:t>African Nationalism</a:t>
            </a:r>
          </a:p>
          <a:p>
            <a:pPr>
              <a:buNone/>
            </a:pPr>
            <a:endParaRPr lang="en-US" sz="4000" b="1" dirty="0"/>
          </a:p>
          <a:p>
            <a:pPr lvl="0">
              <a:buFont typeface="Wingdings" pitchFamily="2" charset="2"/>
              <a:buChar char="q"/>
            </a:pPr>
            <a:r>
              <a:rPr lang="en-US" sz="2800" dirty="0"/>
              <a:t>This is the African reaction and struggle against colonialism</a:t>
            </a:r>
          </a:p>
          <a:p>
            <a:pPr lvl="0">
              <a:buFont typeface="Wingdings" pitchFamily="2" charset="2"/>
              <a:buChar char="q"/>
            </a:pPr>
            <a:r>
              <a:rPr lang="en-US" sz="2800" dirty="0"/>
              <a:t>African desire for independence and self deter­mination</a:t>
            </a:r>
          </a:p>
          <a:p>
            <a:pPr lvl="0">
              <a:buFont typeface="Wingdings" pitchFamily="2" charset="2"/>
              <a:buChar char="q"/>
            </a:pPr>
            <a:r>
              <a:rPr lang="en-US" sz="2800" dirty="0"/>
              <a:t>African desire to determine their own affairs and destiny</a:t>
            </a:r>
          </a:p>
          <a:p>
            <a:pPr>
              <a:buFont typeface="Wingdings" pitchFamily="2" charset="2"/>
              <a:buChar char="q"/>
            </a:pPr>
            <a:r>
              <a:rPr lang="en-US" sz="2800" dirty="0"/>
              <a:t>Desire of different communities to fight for independence from their colonial masters</a:t>
            </a: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305800" cy="1203960"/>
          </a:xfrm>
        </p:spPr>
        <p:txBody>
          <a:bodyPr>
            <a:normAutofit fontScale="90000"/>
          </a:bodyPr>
          <a:lstStyle/>
          <a:p>
            <a:br>
              <a:rPr lang="en-US" sz="2700" b="1" dirty="0"/>
            </a:br>
            <a:r>
              <a:rPr lang="en-US" sz="2700" b="1" dirty="0"/>
              <a:t>Factors for the rise of African Nationalism</a:t>
            </a:r>
            <a:br>
              <a:rPr lang="en-US" dirty="0"/>
            </a:br>
            <a:endParaRPr lang="en-US" dirty="0"/>
          </a:p>
        </p:txBody>
      </p:sp>
      <p:sp>
        <p:nvSpPr>
          <p:cNvPr id="3" name="Content Placeholder 2"/>
          <p:cNvSpPr>
            <a:spLocks noGrp="1"/>
          </p:cNvSpPr>
          <p:nvPr>
            <p:ph idx="1"/>
          </p:nvPr>
        </p:nvSpPr>
        <p:spPr>
          <a:xfrm>
            <a:off x="304800" y="1295401"/>
            <a:ext cx="8686800" cy="5181600"/>
          </a:xfrm>
        </p:spPr>
        <p:txBody>
          <a:bodyPr>
            <a:normAutofit/>
          </a:bodyPr>
          <a:lstStyle/>
          <a:p>
            <a:pPr lvl="0">
              <a:buFont typeface="Wingdings" pitchFamily="2" charset="2"/>
              <a:buChar char="v"/>
            </a:pPr>
            <a:r>
              <a:rPr lang="en-US" sz="2800" dirty="0"/>
              <a:t>Land alienation</a:t>
            </a:r>
          </a:p>
          <a:p>
            <a:pPr lvl="0">
              <a:buFont typeface="Wingdings" pitchFamily="2" charset="2"/>
              <a:buChar char="v"/>
            </a:pPr>
            <a:r>
              <a:rPr lang="en-US" sz="2800" dirty="0"/>
              <a:t>Forced labour</a:t>
            </a:r>
          </a:p>
          <a:p>
            <a:pPr lvl="0">
              <a:buFont typeface="Wingdings" pitchFamily="2" charset="2"/>
              <a:buChar char="v"/>
            </a:pPr>
            <a:r>
              <a:rPr lang="en-US" sz="2800" dirty="0"/>
              <a:t>Over taxation</a:t>
            </a:r>
          </a:p>
          <a:p>
            <a:pPr lvl="0">
              <a:buFont typeface="Wingdings" pitchFamily="2" charset="2"/>
              <a:buChar char="v"/>
            </a:pPr>
            <a:r>
              <a:rPr lang="en-US" sz="2800" dirty="0"/>
              <a:t>Racial segregation</a:t>
            </a:r>
          </a:p>
          <a:p>
            <a:pPr lvl="0">
              <a:buFont typeface="Wingdings" pitchFamily="2" charset="2"/>
              <a:buChar char="v"/>
            </a:pPr>
            <a:r>
              <a:rPr lang="en-US" sz="2800" dirty="0"/>
              <a:t>Western education made Africans aware of their rights</a:t>
            </a:r>
          </a:p>
          <a:p>
            <a:pPr lvl="0">
              <a:buFont typeface="Wingdings" pitchFamily="2" charset="2"/>
              <a:buChar char="v"/>
            </a:pPr>
            <a:r>
              <a:rPr lang="en-US" sz="2800" dirty="0"/>
              <a:t>Urbanization made different communities interact</a:t>
            </a:r>
          </a:p>
          <a:p>
            <a:pPr lvl="0">
              <a:buFont typeface="Wingdings" pitchFamily="2" charset="2"/>
              <a:buChar char="v"/>
            </a:pPr>
            <a:r>
              <a:rPr lang="en-US" sz="2800" dirty="0"/>
              <a:t>Colonial labour laws</a:t>
            </a:r>
          </a:p>
          <a:p>
            <a:pPr lvl="0">
              <a:buFont typeface="Wingdings" pitchFamily="2" charset="2"/>
              <a:buChar char="v"/>
            </a:pPr>
            <a:r>
              <a:rPr lang="en-US" sz="2800" dirty="0"/>
              <a:t>Trade union movements</a:t>
            </a:r>
          </a:p>
          <a:p>
            <a:pPr lvl="0">
              <a:buFont typeface="Wingdings" pitchFamily="2" charset="2"/>
              <a:buChar char="v"/>
            </a:pPr>
            <a:r>
              <a:rPr lang="en-US" sz="2800" dirty="0"/>
              <a:t>Role of independent church movements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846136"/>
          </a:xfrm>
        </p:spPr>
        <p:txBody>
          <a:bodyPr>
            <a:normAutofit fontScale="85000" lnSpcReduction="20000"/>
          </a:bodyPr>
          <a:lstStyle/>
          <a:p>
            <a:pPr lvl="0">
              <a:buFont typeface="Wingdings" pitchFamily="2" charset="2"/>
              <a:buChar char="v"/>
            </a:pPr>
            <a:r>
              <a:rPr lang="en-US" dirty="0"/>
              <a:t>Disregard of traditional rulers by colonialists</a:t>
            </a:r>
          </a:p>
          <a:p>
            <a:pPr lvl="0">
              <a:buFont typeface="Wingdings" pitchFamily="2" charset="2"/>
              <a:buChar char="v"/>
            </a:pPr>
            <a:r>
              <a:rPr lang="en-US" dirty="0"/>
              <a:t>The Africans who participated in the 1st and 2nd world wars met Africans from other coun­tries and exchanged ideas</a:t>
            </a:r>
          </a:p>
          <a:p>
            <a:pPr lvl="0">
              <a:buFont typeface="Wingdings" pitchFamily="2" charset="2"/>
              <a:buChar char="v"/>
            </a:pPr>
            <a:r>
              <a:rPr lang="en-US" dirty="0"/>
              <a:t>The Pan African movement</a:t>
            </a:r>
          </a:p>
          <a:p>
            <a:pPr lvl="0">
              <a:buFont typeface="Wingdings" pitchFamily="2" charset="2"/>
              <a:buChar char="v"/>
            </a:pPr>
            <a:r>
              <a:rPr lang="en-US" dirty="0"/>
              <a:t>UNO after 1945 declared colonization as inhu­man and illegal and called for colonial powers to decolonize</a:t>
            </a:r>
          </a:p>
          <a:p>
            <a:pPr lvl="0">
              <a:buFont typeface="Wingdings" pitchFamily="2" charset="2"/>
              <a:buChar char="v"/>
            </a:pPr>
            <a:r>
              <a:rPr lang="en-US" dirty="0"/>
              <a:t>The independence of India and Pakistan in 1947 inspired African Nationalists to demand for independence</a:t>
            </a:r>
          </a:p>
          <a:p>
            <a:pPr lvl="0">
              <a:buFont typeface="Wingdings" pitchFamily="2" charset="2"/>
              <a:buChar char="v"/>
            </a:pPr>
            <a:r>
              <a:rPr lang="en-US" dirty="0"/>
              <a:t>Emergence of the labour party in Britain which did not </a:t>
            </a:r>
            <a:r>
              <a:rPr lang="en-US" dirty="0" err="1"/>
              <a:t>favour</a:t>
            </a:r>
            <a:r>
              <a:rPr lang="en-US" dirty="0"/>
              <a:t> colonization and began the recess of decolonization after coming to power</a:t>
            </a:r>
          </a:p>
          <a:p>
            <a:pPr lvl="0">
              <a:buFont typeface="Wingdings" pitchFamily="2" charset="2"/>
              <a:buChar char="v"/>
            </a:pPr>
            <a:r>
              <a:rPr lang="en-US" dirty="0"/>
              <a:t>Communists attacked colonialism and argued that it was aimed at economic exploitation the weaker people of the world.</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304801"/>
            <a:ext cx="7125113" cy="685799"/>
          </a:xfrm>
        </p:spPr>
        <p:txBody>
          <a:bodyPr>
            <a:normAutofit fontScale="90000"/>
          </a:bodyPr>
          <a:lstStyle/>
          <a:p>
            <a:pPr algn="ctr"/>
            <a:br>
              <a:rPr lang="en-US" dirty="0"/>
            </a:br>
            <a:br>
              <a:rPr lang="en-US" dirty="0"/>
            </a:br>
            <a:r>
              <a:rPr lang="en-US" b="1" dirty="0"/>
              <a:t>Nationalism in Ghana</a:t>
            </a:r>
            <a:br>
              <a:rPr lang="en-US" dirty="0"/>
            </a:br>
            <a:br>
              <a:rPr lang="en-US" dirty="0"/>
            </a:br>
            <a:endParaRPr lang="en-US" dirty="0"/>
          </a:p>
        </p:txBody>
      </p:sp>
      <p:sp>
        <p:nvSpPr>
          <p:cNvPr id="3" name="Content Placeholder 2"/>
          <p:cNvSpPr>
            <a:spLocks noGrp="1"/>
          </p:cNvSpPr>
          <p:nvPr>
            <p:ph idx="1"/>
          </p:nvPr>
        </p:nvSpPr>
        <p:spPr>
          <a:xfrm>
            <a:off x="304800" y="1219201"/>
            <a:ext cx="8534400" cy="5257800"/>
          </a:xfrm>
        </p:spPr>
        <p:txBody>
          <a:bodyPr>
            <a:normAutofit/>
          </a:bodyPr>
          <a:lstStyle/>
          <a:p>
            <a:pPr algn="ctr">
              <a:buNone/>
            </a:pPr>
            <a:r>
              <a:rPr lang="en-US" b="1" i="1" dirty="0"/>
              <a:t>Factors that facilitated the growth of Ghanaian nationalism</a:t>
            </a:r>
            <a:endParaRPr lang="en-US" b="1" dirty="0"/>
          </a:p>
          <a:p>
            <a:pPr lvl="0">
              <a:buFont typeface="Wingdings" pitchFamily="2" charset="2"/>
              <a:buChar char="v"/>
            </a:pPr>
            <a:r>
              <a:rPr lang="en-US" sz="2400" dirty="0"/>
              <a:t>Discontentment of world war II ex-servicemen. who were not compensated for their services : war, and hence remained unemployed</a:t>
            </a:r>
          </a:p>
          <a:p>
            <a:pPr lvl="0">
              <a:buFont typeface="Wingdings" pitchFamily="2" charset="2"/>
              <a:buChar char="v"/>
            </a:pPr>
            <a:r>
              <a:rPr lang="en-US" sz="2400" dirty="0"/>
              <a:t>Ghanaians who participated in World War II met with different people from other countries, with whom they shared ideas. This exposed them to radical nationalism</a:t>
            </a:r>
          </a:p>
          <a:p>
            <a:pPr lvl="0">
              <a:buFont typeface="Wingdings" pitchFamily="2" charset="2"/>
              <a:buChar char="v"/>
            </a:pPr>
            <a:r>
              <a:rPr lang="en-US" sz="2400" dirty="0"/>
              <a:t>The granting of independence to India inspired Ghanaian nationalists</a:t>
            </a:r>
          </a:p>
          <a:p>
            <a:pPr lvl="0">
              <a:buFont typeface="Wingdings" pitchFamily="2" charset="2"/>
              <a:buChar char="v"/>
            </a:pPr>
            <a:r>
              <a:rPr lang="en-US" sz="2400" dirty="0"/>
              <a:t>The colonial system of education produced many school leavers, who were jobless and frustrated</a:t>
            </a:r>
          </a:p>
          <a:p>
            <a:pPr>
              <a:buFont typeface="Wingdings" pitchFamily="2" charset="2"/>
              <a:buChar char="v"/>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5998536"/>
          </a:xfrm>
        </p:spPr>
        <p:txBody>
          <a:bodyPr>
            <a:normAutofit fontScale="77500" lnSpcReduction="20000"/>
          </a:bodyPr>
          <a:lstStyle/>
          <a:p>
            <a:pPr lvl="0">
              <a:buFont typeface="Wingdings" pitchFamily="2" charset="2"/>
              <a:buChar char="v"/>
            </a:pPr>
            <a:r>
              <a:rPr lang="en-US" sz="4000" dirty="0"/>
              <a:t>The British continued to exploit Ghanaian mineral and agricultural produce</a:t>
            </a:r>
          </a:p>
          <a:p>
            <a:pPr lvl="0">
              <a:buFont typeface="Wingdings" pitchFamily="2" charset="2"/>
              <a:buChar char="v"/>
            </a:pPr>
            <a:r>
              <a:rPr lang="en-US" sz="4000" dirty="0"/>
              <a:t>Ghanaians were forced to cut down their cocoa trees due to the outbreak of the 'swollen shoot" disease</a:t>
            </a:r>
          </a:p>
          <a:p>
            <a:pPr lvl="0">
              <a:buFont typeface="Wingdings" pitchFamily="2" charset="2"/>
              <a:buChar char="v"/>
            </a:pPr>
            <a:r>
              <a:rPr lang="en-US" sz="4000" dirty="0"/>
              <a:t>High prices of essential commodities in the towns</a:t>
            </a:r>
          </a:p>
          <a:p>
            <a:pPr lvl="0">
              <a:buFont typeface="Wingdings" pitchFamily="2" charset="2"/>
              <a:buChar char="v"/>
            </a:pPr>
            <a:r>
              <a:rPr lang="en-US" sz="4000" dirty="0"/>
              <a:t>The African elite resented the fact that they were represented in the </a:t>
            </a:r>
            <a:r>
              <a:rPr lang="en-US" sz="4000" dirty="0" err="1"/>
              <a:t>Legco</a:t>
            </a:r>
            <a:r>
              <a:rPr lang="en-US" sz="4000" dirty="0"/>
              <a:t> by uneducated chiefs</a:t>
            </a:r>
          </a:p>
          <a:p>
            <a:pPr lvl="0">
              <a:buFont typeface="Wingdings" pitchFamily="2" charset="2"/>
              <a:buChar char="v"/>
            </a:pPr>
            <a:r>
              <a:rPr lang="en-US" sz="4000" dirty="0"/>
              <a:t>Africans were denied import and export </a:t>
            </a:r>
            <a:r>
              <a:rPr lang="en-US" sz="4000" dirty="0" err="1"/>
              <a:t>licences</a:t>
            </a:r>
            <a:endParaRPr lang="en-US" sz="4000" dirty="0"/>
          </a:p>
          <a:p>
            <a:pPr lvl="0">
              <a:buFont typeface="Wingdings" pitchFamily="2" charset="2"/>
              <a:buChar char="v"/>
            </a:pPr>
            <a:r>
              <a:rPr lang="en-US" sz="4000" dirty="0"/>
              <a:t>Ghanaians got inspiration from the Pan-African movement</a:t>
            </a:r>
          </a:p>
          <a:p>
            <a:pPr lvl="0">
              <a:buFont typeface="Wingdings" pitchFamily="2" charset="2"/>
              <a:buChar char="v"/>
            </a:pPr>
            <a:r>
              <a:rPr lang="en-US" sz="4000" dirty="0"/>
              <a:t>Their morale was boosted by the UNO, which supported decolonization.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Words>3116</Words>
  <Application>Microsoft Office PowerPoint</Application>
  <PresentationFormat>On-screen Show (4:3)</PresentationFormat>
  <Paragraphs>293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EMERGENCE AND GROWTH OF NATIONALISM IN AFRICA </vt:lpstr>
      <vt:lpstr>PowerPoint Presentation</vt:lpstr>
      <vt:lpstr>PowerPoint Presentation</vt:lpstr>
      <vt:lpstr>PowerPoint Presentation</vt:lpstr>
      <vt:lpstr>PowerPoint Presentation</vt:lpstr>
      <vt:lpstr> Factors for the rise of African Nationalism </vt:lpstr>
      <vt:lpstr>PowerPoint Presentation</vt:lpstr>
      <vt:lpstr>  Nationalism in Ghana  </vt:lpstr>
      <vt:lpstr>PowerPoint Presentation</vt:lpstr>
      <vt:lpstr>Course of Ghanaian Nationalism </vt:lpstr>
      <vt:lpstr>PowerPoint Presentation</vt:lpstr>
      <vt:lpstr>Cont’</vt:lpstr>
      <vt:lpstr>PowerPoint Presentation</vt:lpstr>
      <vt:lpstr>KWAMME NKRUMA OF GHANA: THE FIRST PRESIDENT OF GHANA</vt:lpstr>
      <vt:lpstr> Methods used by Ghanaian nationalists in their struggle for independence </vt:lpstr>
      <vt:lpstr>PowerPoint Presentation</vt:lpstr>
      <vt:lpstr>PowerPoint Presentation</vt:lpstr>
      <vt:lpstr> Background </vt:lpstr>
      <vt:lpstr> Factors for the growth of nationalism  in Mozambique </vt:lpstr>
      <vt:lpstr>PowerPoint Presentation</vt:lpstr>
      <vt:lpstr>PowerPoint Presentation</vt:lpstr>
      <vt:lpstr> External factors that led to nationalism in Mozambique </vt:lpstr>
      <vt:lpstr> Course of nationalism in Mozambique </vt:lpstr>
      <vt:lpstr>PowerPoint Presentation</vt:lpstr>
      <vt:lpstr>SAMORA MACHEL:  THE FIRST PRESIDENT OF MOZAMBIQUE</vt:lpstr>
      <vt:lpstr>PowerPoint Presentation</vt:lpstr>
      <vt:lpstr>PowerPoint Presentation</vt:lpstr>
      <vt:lpstr>PowerPoint Presentation</vt:lpstr>
      <vt:lpstr>PowerPoint Presentation</vt:lpstr>
      <vt:lpstr>Nationalism in South Africa </vt:lpstr>
      <vt:lpstr> Afrikaner nationalism </vt:lpstr>
      <vt:lpstr> African nationalism Grievances of the Africans in South Africa </vt:lpstr>
      <vt:lpstr>PowerPoint Presentation</vt:lpstr>
      <vt:lpstr>Course African Nationalism in South Africa  </vt:lpstr>
      <vt:lpstr>PowerPoint Presentation</vt:lpstr>
      <vt:lpstr>PowerPoint Presentation</vt:lpstr>
      <vt:lpstr>PowerPoint Presentation</vt:lpstr>
      <vt:lpstr>PowerPoint Presentation</vt:lpstr>
      <vt:lpstr> The growth of the ANC </vt:lpstr>
      <vt:lpstr>PowerPoint Presentation</vt:lpstr>
      <vt:lpstr> </vt:lpstr>
      <vt:lpstr>PowerPoint Presentation</vt:lpstr>
      <vt:lpstr>PowerPoint Presentation</vt:lpstr>
      <vt:lpstr>PowerPoint Presentation</vt:lpstr>
      <vt:lpstr>PowerPoint Presentation</vt:lpstr>
      <vt:lpstr>NELSON MANDELA &amp; HIS WIFE GRACA:  THE FIRST PRESIDENT OF S. AFRICA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EMERGENCE AND GROWTH OF NATIONALISM IN AFRICA</dc:title>
  <dc:creator>c66o</dc:creator>
  <cp:lastModifiedBy>benson wamalwa</cp:lastModifiedBy>
  <cp:revision>31</cp:revision>
  <dcterms:created xsi:type="dcterms:W3CDTF">2012-03-23T11:48:04Z</dcterms:created>
  <dcterms:modified xsi:type="dcterms:W3CDTF">2019-03-03T19:58:18Z</dcterms:modified>
</cp:coreProperties>
</file>