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0"/>
  </p:notesMasterIdLst>
  <p:sldIdLst>
    <p:sldId id="416"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8" r:id="rId22"/>
    <p:sldId id="281" r:id="rId23"/>
    <p:sldId id="282" r:id="rId24"/>
    <p:sldId id="284" r:id="rId25"/>
    <p:sldId id="285" r:id="rId26"/>
    <p:sldId id="286" r:id="rId27"/>
    <p:sldId id="287" r:id="rId28"/>
    <p:sldId id="288" r:id="rId29"/>
    <p:sldId id="289" r:id="rId30"/>
    <p:sldId id="290" r:id="rId31"/>
    <p:sldId id="291" r:id="rId32"/>
    <p:sldId id="293" r:id="rId33"/>
    <p:sldId id="294" r:id="rId34"/>
    <p:sldId id="296"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4" r:id="rId60"/>
    <p:sldId id="325"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410" r:id="rId96"/>
    <p:sldId id="361" r:id="rId97"/>
    <p:sldId id="362" r:id="rId98"/>
    <p:sldId id="363" r:id="rId99"/>
    <p:sldId id="364" r:id="rId100"/>
    <p:sldId id="365" r:id="rId101"/>
    <p:sldId id="366" r:id="rId102"/>
    <p:sldId id="367" r:id="rId103"/>
    <p:sldId id="368" r:id="rId104"/>
    <p:sldId id="369" r:id="rId105"/>
    <p:sldId id="411" r:id="rId106"/>
    <p:sldId id="370" r:id="rId107"/>
    <p:sldId id="371" r:id="rId108"/>
    <p:sldId id="412" r:id="rId109"/>
    <p:sldId id="372" r:id="rId110"/>
    <p:sldId id="373" r:id="rId111"/>
    <p:sldId id="374" r:id="rId112"/>
    <p:sldId id="375" r:id="rId113"/>
    <p:sldId id="376" r:id="rId114"/>
    <p:sldId id="413"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408" r:id="rId134"/>
    <p:sldId id="395" r:id="rId135"/>
    <p:sldId id="396" r:id="rId136"/>
    <p:sldId id="409" r:id="rId137"/>
    <p:sldId id="397" r:id="rId138"/>
    <p:sldId id="398" r:id="rId139"/>
    <p:sldId id="407" r:id="rId140"/>
    <p:sldId id="399" r:id="rId141"/>
    <p:sldId id="400" r:id="rId142"/>
    <p:sldId id="401" r:id="rId143"/>
    <p:sldId id="402" r:id="rId144"/>
    <p:sldId id="403" r:id="rId145"/>
    <p:sldId id="404" r:id="rId146"/>
    <p:sldId id="405" r:id="rId147"/>
    <p:sldId id="406" r:id="rId148"/>
    <p:sldId id="415"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3" d="100"/>
          <a:sy n="43" d="100"/>
        </p:scale>
        <p:origin x="-6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CF740-CE1B-4056-B6D8-1F97CBBA776D}" type="datetimeFigureOut">
              <a:rPr lang="en-US" smtClean="0"/>
              <a:pPr/>
              <a:t>8/5/2013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08ACF-5856-48DE-BDE3-3D525661A4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208ACF-5856-48DE-BDE3-3D525661A400}" type="slidenum">
              <a:rPr lang="en-US" smtClean="0"/>
              <a:pPr/>
              <a:t>139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C6268-E61D-4847-9E2F-36B335618D14}" type="datetimeFigureOut">
              <a:rPr lang="en-US" smtClean="0"/>
              <a:pPr/>
              <a:t>8/5/2013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C6268-E61D-4847-9E2F-36B335618D14}" type="datetimeFigureOut">
              <a:rPr lang="en-US" smtClean="0"/>
              <a:pPr/>
              <a:t>8/5/2013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C6268-E61D-4847-9E2F-36B335618D14}" type="datetimeFigureOut">
              <a:rPr lang="en-US" smtClean="0"/>
              <a:pPr/>
              <a:t>8/5/2013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C6268-E61D-4847-9E2F-36B335618D14}" type="datetimeFigureOut">
              <a:rPr lang="en-US" smtClean="0"/>
              <a:pPr/>
              <a:t>8/5/2013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C6268-E61D-4847-9E2F-36B335618D14}" type="datetimeFigureOut">
              <a:rPr lang="en-US" smtClean="0"/>
              <a:pPr/>
              <a:t>8/5/2013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C6268-E61D-4847-9E2F-36B335618D14}" type="datetimeFigureOut">
              <a:rPr lang="en-US" smtClean="0"/>
              <a:pPr/>
              <a:t>8/5/2013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C6268-E61D-4847-9E2F-36B335618D14}" type="datetimeFigureOut">
              <a:rPr lang="en-US" smtClean="0"/>
              <a:pPr/>
              <a:t>8/5/2013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C6268-E61D-4847-9E2F-36B335618D14}" type="datetimeFigureOut">
              <a:rPr lang="en-US" smtClean="0"/>
              <a:pPr/>
              <a:t>8/5/2013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C6268-E61D-4847-9E2F-36B335618D14}" type="datetimeFigureOut">
              <a:rPr lang="en-US" smtClean="0"/>
              <a:pPr/>
              <a:t>8/5/2013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C6268-E61D-4847-9E2F-36B335618D14}" type="datetimeFigureOut">
              <a:rPr lang="en-US" smtClean="0"/>
              <a:pPr/>
              <a:t>8/5/2013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C6268-E61D-4847-9E2F-36B335618D14}" type="datetimeFigureOut">
              <a:rPr lang="en-US" smtClean="0"/>
              <a:pPr/>
              <a:t>8/5/2013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FE17F-08CF-496B-B9F4-97C2AD5904DC}" type="slidenum">
              <a:rPr lang="en-US" smtClean="0"/>
              <a:pPr/>
              <a:t>‹#›</a:t>
            </a:fld>
            <a:endParaRPr lang="en-US"/>
          </a:p>
        </p:txBody>
      </p:sp>
    </p:spTree>
  </p:cSld>
  <p:clrMapOvr>
    <a:masterClrMapping/>
  </p:clrMapOvr>
  <p:transition>
    <p:checke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8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C6268-E61D-4847-9E2F-36B335618D14}" type="datetimeFigureOut">
              <a:rPr lang="en-US" smtClean="0"/>
              <a:pPr/>
              <a:t>8/5/2013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FE17F-08CF-496B-B9F4-97C2AD5904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hecker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Japanese_invasion_of_Malaya" TargetMode="External"/><Relationship Id="rId3" Type="http://schemas.openxmlformats.org/officeDocument/2006/relationships/hyperlink" Target="http://en.wikipedia.org/wiki/Western_Desert_Campaign" TargetMode="External"/><Relationship Id="rId7" Type="http://schemas.openxmlformats.org/officeDocument/2006/relationships/hyperlink" Target="http://en.wikipedia.org/wiki/Attack_on_Pearl_Harbor" TargetMode="External"/><Relationship Id="rId2" Type="http://schemas.openxmlformats.org/officeDocument/2006/relationships/hyperlink" Target="http://en.wikipedia.org/wiki/Commonwealth_of_Nations" TargetMode="External"/><Relationship Id="rId1" Type="http://schemas.openxmlformats.org/officeDocument/2006/relationships/slideLayout" Target="../slideLayouts/slideLayout2.xml"/><Relationship Id="rId6" Type="http://schemas.openxmlformats.org/officeDocument/2006/relationships/hyperlink" Target="http://en.wikipedia.org/wiki/Eastern_Front_(World_War_II)" TargetMode="External"/><Relationship Id="rId5" Type="http://schemas.openxmlformats.org/officeDocument/2006/relationships/hyperlink" Target="http://en.wikipedia.org/wiki/Operation_Barbarossa" TargetMode="External"/><Relationship Id="rId4" Type="http://schemas.openxmlformats.org/officeDocument/2006/relationships/hyperlink" Target="http://en.wikipedia.org/wiki/Battle_of_the_Atlantic" TargetMode="External"/><Relationship Id="rId9" Type="http://schemas.openxmlformats.org/officeDocument/2006/relationships/hyperlink" Target="http://en.wikipedia.org/wiki/Pacific_Ocean" TargetMode="External"/></Relationships>
</file>

<file path=ppt/slides/_rels/slide100.xml.rels><?xml version="1.0" encoding="UTF-8" standalone="yes"?>
<Relationships xmlns="http://schemas.openxmlformats.org/package/2006/relationships"><Relationship Id="rId3" Type="http://schemas.openxmlformats.org/officeDocument/2006/relationships/hyperlink" Target="http://en.wikipedia.org/wiki/Caroline_Islands" TargetMode="External"/><Relationship Id="rId2" Type="http://schemas.openxmlformats.org/officeDocument/2006/relationships/hyperlink" Target="http://en.wikipedia.org/wiki/Operation_Hailstone" TargetMode="External"/><Relationship Id="rId1" Type="http://schemas.openxmlformats.org/officeDocument/2006/relationships/slideLayout" Target="../slideLayouts/slideLayout2.xml"/><Relationship Id="rId5" Type="http://schemas.openxmlformats.org/officeDocument/2006/relationships/hyperlink" Target="http://en.wikipedia.org/wiki/Battle_of_Kursk" TargetMode="External"/><Relationship Id="rId4" Type="http://schemas.openxmlformats.org/officeDocument/2006/relationships/hyperlink" Target="http://en.wikipedia.org/wiki/Western_New_Guinea_campaign" TargetMode="External"/></Relationships>
</file>

<file path=ppt/slides/_rels/slide101.xml.rels><?xml version="1.0" encoding="UTF-8" standalone="yes"?>
<Relationships xmlns="http://schemas.openxmlformats.org/package/2006/relationships"><Relationship Id="rId8" Type="http://schemas.openxmlformats.org/officeDocument/2006/relationships/hyperlink" Target="http://en.wikipedia.org/wiki/Lower_Dnieper_Offensive" TargetMode="External"/><Relationship Id="rId3" Type="http://schemas.openxmlformats.org/officeDocument/2006/relationships/hyperlink" Target="http://en.wikipedia.org/wiki/World_War_II" TargetMode="External"/><Relationship Id="rId7" Type="http://schemas.openxmlformats.org/officeDocument/2006/relationships/hyperlink" Target="http://en.wikipedia.org/wiki/Battle_of_Smolensk_(1943)" TargetMode="External"/><Relationship Id="rId2" Type="http://schemas.openxmlformats.org/officeDocument/2006/relationships/hyperlink" Target="http://en.wikipedia.org/wiki/Allied_invasion_of_Sicily" TargetMode="External"/><Relationship Id="rId1" Type="http://schemas.openxmlformats.org/officeDocument/2006/relationships/slideLayout" Target="../slideLayouts/slideLayout2.xml"/><Relationship Id="rId6" Type="http://schemas.openxmlformats.org/officeDocument/2006/relationships/hyperlink" Target="http://en.wikipedia.org/wiki/Panther-Wotan_line" TargetMode="External"/><Relationship Id="rId5" Type="http://schemas.openxmlformats.org/officeDocument/2006/relationships/hyperlink" Target="http://en.wikipedia.org/wiki/Operation_Kutuzov" TargetMode="External"/><Relationship Id="rId4" Type="http://schemas.openxmlformats.org/officeDocument/2006/relationships/hyperlink" Target="http://en.wikipedia.org/wiki/Bombing_of_Hamburg" TargetMode="External"/></Relationships>
</file>

<file path=ppt/slides/_rels/slide102.xml.rels><?xml version="1.0" encoding="UTF-8" standalone="yes"?>
<Relationships xmlns="http://schemas.openxmlformats.org/package/2006/relationships"><Relationship Id="rId8" Type="http://schemas.openxmlformats.org/officeDocument/2006/relationships/hyperlink" Target="http://en.wikipedia.org/wiki/Franklin_D._Roosevelt" TargetMode="External"/><Relationship Id="rId3" Type="http://schemas.openxmlformats.org/officeDocument/2006/relationships/hyperlink" Target="http://en.wikipedia.org/wiki/Armistice_between_Italy_and_Allied_armed_forces" TargetMode="External"/><Relationship Id="rId7" Type="http://schemas.openxmlformats.org/officeDocument/2006/relationships/hyperlink" Target="http://en.wikipedia.org/wiki/Black_May_(1943)" TargetMode="External"/><Relationship Id="rId2" Type="http://schemas.openxmlformats.org/officeDocument/2006/relationships/hyperlink" Target="http://en.wikipedia.org/wiki/Allied_invasion_of_Italy" TargetMode="External"/><Relationship Id="rId1" Type="http://schemas.openxmlformats.org/officeDocument/2006/relationships/slideLayout" Target="../slideLayouts/slideLayout2.xml"/><Relationship Id="rId6" Type="http://schemas.openxmlformats.org/officeDocument/2006/relationships/hyperlink" Target="http://en.wikipedia.org/wiki/Winter_Line" TargetMode="External"/><Relationship Id="rId11" Type="http://schemas.openxmlformats.org/officeDocument/2006/relationships/hyperlink" Target="http://en.wikipedia.org/wiki/Tehran_Conference" TargetMode="External"/><Relationship Id="rId5" Type="http://schemas.openxmlformats.org/officeDocument/2006/relationships/hyperlink" Target="http://en.wikipedia.org/wiki/Italian_Social_Republic" TargetMode="External"/><Relationship Id="rId10" Type="http://schemas.openxmlformats.org/officeDocument/2006/relationships/hyperlink" Target="http://en.wikipedia.org/wiki/Cairo_Conference_(1943)" TargetMode="External"/><Relationship Id="rId4" Type="http://schemas.openxmlformats.org/officeDocument/2006/relationships/hyperlink" Target="http://en.wikipedia.org/wiki/Gran_Sasso_raid" TargetMode="External"/><Relationship Id="rId9" Type="http://schemas.openxmlformats.org/officeDocument/2006/relationships/hyperlink" Target="http://en.wikipedia.org/wiki/Chiang_Kai-shek" TargetMode="External"/></Relationships>
</file>

<file path=ppt/slides/_rels/slide103.xml.rels><?xml version="1.0" encoding="UTF-8" standalone="yes"?>
<Relationships xmlns="http://schemas.openxmlformats.org/package/2006/relationships"><Relationship Id="rId8" Type="http://schemas.openxmlformats.org/officeDocument/2006/relationships/hyperlink" Target="http://en.wikipedia.org/wiki/Siege_of_Leningrad" TargetMode="External"/><Relationship Id="rId3" Type="http://schemas.openxmlformats.org/officeDocument/2006/relationships/hyperlink" Target="http://en.wikipedia.org/wiki/Battle_of_Imphal" TargetMode="External"/><Relationship Id="rId7" Type="http://schemas.openxmlformats.org/officeDocument/2006/relationships/hyperlink" Target="http://en.wikipedia.org/wiki/Leningrad_Front" TargetMode="External"/><Relationship Id="rId12" Type="http://schemas.openxmlformats.org/officeDocument/2006/relationships/image" Target="../media/image20.jpeg"/><Relationship Id="rId2" Type="http://schemas.openxmlformats.org/officeDocument/2006/relationships/hyperlink" Target="http://en.wikipedia.org/wiki/Mortar_(weapon)" TargetMode="External"/><Relationship Id="rId1" Type="http://schemas.openxmlformats.org/officeDocument/2006/relationships/slideLayout" Target="../slideLayouts/slideLayout2.xml"/><Relationship Id="rId6" Type="http://schemas.openxmlformats.org/officeDocument/2006/relationships/hyperlink" Target="http://en.wikipedia.org/wiki/Operation_Shingle" TargetMode="External"/><Relationship Id="rId11" Type="http://schemas.openxmlformats.org/officeDocument/2006/relationships/hyperlink" Target="http://en.wikipedia.org/wiki/File:IND_004723.jpg" TargetMode="External"/><Relationship Id="rId5" Type="http://schemas.openxmlformats.org/officeDocument/2006/relationships/hyperlink" Target="http://en.wikipedia.org/wiki/Battle_of_Monte_Cassino" TargetMode="External"/><Relationship Id="rId10" Type="http://schemas.openxmlformats.org/officeDocument/2006/relationships/hyperlink" Target="http://en.wikipedia.org/wiki/List_of_battles_by_casualties" TargetMode="External"/><Relationship Id="rId4" Type="http://schemas.openxmlformats.org/officeDocument/2006/relationships/hyperlink" Target="http://en.wikipedia.org/wiki/Battle_of_Changde" TargetMode="External"/><Relationship Id="rId9" Type="http://schemas.openxmlformats.org/officeDocument/2006/relationships/hyperlink" Target="http://en.wikipedia.org/wiki/Leningrad_Oblast" TargetMode="External"/></Relationships>
</file>

<file path=ppt/slides/_rels/slide104.xml.rels><?xml version="1.0" encoding="UTF-8" standalone="yes"?>
<Relationships xmlns="http://schemas.openxmlformats.org/package/2006/relationships"><Relationship Id="rId8" Type="http://schemas.openxmlformats.org/officeDocument/2006/relationships/hyperlink" Target="http://en.wikipedia.org/wiki/Crimean_Offensive" TargetMode="External"/><Relationship Id="rId3" Type="http://schemas.openxmlformats.org/officeDocument/2006/relationships/hyperlink" Target="http://en.wikipedia.org/wiki/Battle_of_Narva_(1944)" TargetMode="External"/><Relationship Id="rId7" Type="http://schemas.openxmlformats.org/officeDocument/2006/relationships/hyperlink" Target="http://en.wikipedia.org/wiki/Baltic_Sea" TargetMode="External"/><Relationship Id="rId12" Type="http://schemas.openxmlformats.org/officeDocument/2006/relationships/hyperlink" Target="http://en.wikipedia.org/wiki/Battle_of_Kohima" TargetMode="External"/><Relationship Id="rId2" Type="http://schemas.openxmlformats.org/officeDocument/2006/relationships/hyperlink" Target="http://en.wikipedia.org/wiki/Leningrad-Novgorod_Offensive" TargetMode="External"/><Relationship Id="rId1" Type="http://schemas.openxmlformats.org/officeDocument/2006/relationships/slideLayout" Target="../slideLayouts/slideLayout2.xml"/><Relationship Id="rId6" Type="http://schemas.openxmlformats.org/officeDocument/2006/relationships/hyperlink" Target="http://en.wikipedia.org/wiki/Estonian_Government_in_Exile" TargetMode="External"/><Relationship Id="rId11" Type="http://schemas.openxmlformats.org/officeDocument/2006/relationships/hyperlink" Target="http://en.wikipedia.org/wiki/Battle_of_Imphal" TargetMode="External"/><Relationship Id="rId5" Type="http://schemas.openxmlformats.org/officeDocument/2006/relationships/hyperlink" Target="http://en.wikipedia.org/wiki/Occupation_of_Estonia_by_Nazi_Germany" TargetMode="External"/><Relationship Id="rId10" Type="http://schemas.openxmlformats.org/officeDocument/2006/relationships/hyperlink" Target="http://en.wikipedia.org/wiki/Operation_U-Go" TargetMode="External"/><Relationship Id="rId4" Type="http://schemas.openxmlformats.org/officeDocument/2006/relationships/hyperlink" Target="http://en.wikipedia.org/wiki/Army_Group_North" TargetMode="External"/><Relationship Id="rId9" Type="http://schemas.openxmlformats.org/officeDocument/2006/relationships/hyperlink" Target="http://en.wikipedia.org/wiki/First_Jassy-Kishinev_Offensive"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en.wikipedia.org/wiki/Operation_Ichi-Go" TargetMode="External"/><Relationship Id="rId2" Type="http://schemas.openxmlformats.org/officeDocument/2006/relationships/hyperlink" Target="http://en.wikipedia.org/wiki/Myitkyina" TargetMode="External"/><Relationship Id="rId1" Type="http://schemas.openxmlformats.org/officeDocument/2006/relationships/slideLayout" Target="../slideLayouts/slideLayout2.xml"/><Relationship Id="rId6" Type="http://schemas.openxmlformats.org/officeDocument/2006/relationships/hyperlink" Target="http://en.wikipedia.org/wiki/Hunan" TargetMode="External"/><Relationship Id="rId5" Type="http://schemas.openxmlformats.org/officeDocument/2006/relationships/hyperlink" Target="http://en.wikipedia.org/wiki/Battle_of_Changsha_(1944)" TargetMode="External"/><Relationship Id="rId4" Type="http://schemas.openxmlformats.org/officeDocument/2006/relationships/hyperlink" Target="http://en.wikipedia.org/wiki/Henan"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en.wikipedia.org/wiki/File:Approaching_Omaha.jpg" TargetMode="External"/><Relationship Id="rId1" Type="http://schemas.openxmlformats.org/officeDocument/2006/relationships/slideLayout" Target="../slideLayouts/slideLayout2.xml"/><Relationship Id="rId6" Type="http://schemas.openxmlformats.org/officeDocument/2006/relationships/hyperlink" Target="http://en.wikipedia.org/wiki/Invasion_of_Normandy" TargetMode="External"/><Relationship Id="rId5" Type="http://schemas.openxmlformats.org/officeDocument/2006/relationships/image" Target="../media/image22.jpeg"/><Relationship Id="rId4" Type="http://schemas.openxmlformats.org/officeDocument/2006/relationships/hyperlink" Target="http://en.wikipedia.org/wiki/File:RIAN_archive_633180_Stream_crossing.jpg" TargetMode="External"/></Relationships>
</file>

<file path=ppt/slides/_rels/slide107.xml.rels><?xml version="1.0" encoding="UTF-8" standalone="yes"?>
<Relationships xmlns="http://schemas.openxmlformats.org/package/2006/relationships"><Relationship Id="rId8" Type="http://schemas.openxmlformats.org/officeDocument/2006/relationships/hyperlink" Target="http://en.wikipedia.org/wiki/Free_French_Forces" TargetMode="External"/><Relationship Id="rId3" Type="http://schemas.openxmlformats.org/officeDocument/2006/relationships/hyperlink" Target="http://en.wikipedia.org/wiki/Invasion_of_Normandy" TargetMode="External"/><Relationship Id="rId7" Type="http://schemas.openxmlformats.org/officeDocument/2006/relationships/hyperlink" Target="http://en.wikipedia.org/wiki/French_Resistance" TargetMode="External"/><Relationship Id="rId2" Type="http://schemas.openxmlformats.org/officeDocument/2006/relationships/hyperlink" Target="http://en.wikipedia.org/wiki/Normandy_landings" TargetMode="External"/><Relationship Id="rId1" Type="http://schemas.openxmlformats.org/officeDocument/2006/relationships/slideLayout" Target="../slideLayouts/slideLayout2.xml"/><Relationship Id="rId6" Type="http://schemas.openxmlformats.org/officeDocument/2006/relationships/hyperlink" Target="http://en.wikipedia.org/wiki/Liberation_of_Paris" TargetMode="External"/><Relationship Id="rId11" Type="http://schemas.openxmlformats.org/officeDocument/2006/relationships/image" Target="../media/image1.jpeg"/><Relationship Id="rId5" Type="http://schemas.openxmlformats.org/officeDocument/2006/relationships/hyperlink" Target="http://en.wikipedia.org/wiki/Falaise_pocket" TargetMode="External"/><Relationship Id="rId10" Type="http://schemas.openxmlformats.org/officeDocument/2006/relationships/hyperlink" Target="http://en.wikipedia.org/wiki/Operation_Market_Garden" TargetMode="External"/><Relationship Id="rId4" Type="http://schemas.openxmlformats.org/officeDocument/2006/relationships/hyperlink" Target="http://en.wikipedia.org/wiki/Operation_Dragoon" TargetMode="External"/><Relationship Id="rId9" Type="http://schemas.openxmlformats.org/officeDocument/2006/relationships/hyperlink" Target="http://en.wikipedia.org/wiki/Allied_advance_from_Paris_to_the_Rhine" TargetMode="External"/></Relationships>
</file>

<file path=ppt/slides/_rels/slide108.xml.rels><?xml version="1.0" encoding="UTF-8" standalone="yes"?>
<Relationships xmlns="http://schemas.openxmlformats.org/package/2006/relationships"><Relationship Id="rId3" Type="http://schemas.openxmlformats.org/officeDocument/2006/relationships/hyperlink" Target="http://en.wikipedia.org/wiki/Gothic_Line" TargetMode="External"/><Relationship Id="rId2" Type="http://schemas.openxmlformats.org/officeDocument/2006/relationships/hyperlink" Target="http://en.wikipedia.org/wiki/Operation_Queen"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Army_Group_Centre" TargetMode="External"/><Relationship Id="rId4" Type="http://schemas.openxmlformats.org/officeDocument/2006/relationships/hyperlink" Target="http://en.wikipedia.org/wiki/Operation_Bagration" TargetMode="External"/></Relationships>
</file>

<file path=ppt/slides/_rels/slide109.xml.rels><?xml version="1.0" encoding="UTF-8" standalone="yes"?>
<Relationships xmlns="http://schemas.openxmlformats.org/package/2006/relationships"><Relationship Id="rId8" Type="http://schemas.openxmlformats.org/officeDocument/2006/relationships/hyperlink" Target="http://en.wikipedia.org/wiki/Army_Group_South_Ukraine" TargetMode="External"/><Relationship Id="rId3" Type="http://schemas.openxmlformats.org/officeDocument/2006/relationships/hyperlink" Target="http://en.wikipedia.org/wiki/Armia_Krajowa" TargetMode="External"/><Relationship Id="rId7" Type="http://schemas.openxmlformats.org/officeDocument/2006/relationships/hyperlink" Target="http://en.wikipedia.org/wiki/Jassy%E2%80%93Kishinev_Offensive" TargetMode="External"/><Relationship Id="rId2" Type="http://schemas.openxmlformats.org/officeDocument/2006/relationships/hyperlink" Target="http://en.wikipedia.org/wiki/Lvov-Sandomierz_Offensive" TargetMode="External"/><Relationship Id="rId1" Type="http://schemas.openxmlformats.org/officeDocument/2006/relationships/slideLayout" Target="../slideLayouts/slideLayout2.xml"/><Relationship Id="rId6" Type="http://schemas.openxmlformats.org/officeDocument/2006/relationships/hyperlink" Target="http://en.wikipedia.org/wiki/Slovak_National_Uprising" TargetMode="External"/><Relationship Id="rId5" Type="http://schemas.openxmlformats.org/officeDocument/2006/relationships/hyperlink" Target="http://en.wikipedia.org/wiki/Warsaw_Uprising" TargetMode="External"/><Relationship Id="rId10" Type="http://schemas.openxmlformats.org/officeDocument/2006/relationships/hyperlink" Target="http://en.wikipedia.org/wiki/Bulgarian_coup_d'%C3%A9tat_of_1944" TargetMode="External"/><Relationship Id="rId4" Type="http://schemas.openxmlformats.org/officeDocument/2006/relationships/hyperlink" Target="http://en.wikipedia.org/wiki/Operation_Tempest" TargetMode="External"/><Relationship Id="rId9" Type="http://schemas.openxmlformats.org/officeDocument/2006/relationships/hyperlink" Target="http://en.wikipedia.org/wiki/King_Michael's_Cou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Imperial_Japanese_Navy" TargetMode="External"/><Relationship Id="rId3" Type="http://schemas.openxmlformats.org/officeDocument/2006/relationships/hyperlink" Target="http://en.wikipedia.org/wiki/Battle_of_Stalingrad" TargetMode="External"/><Relationship Id="rId7" Type="http://schemas.openxmlformats.org/officeDocument/2006/relationships/hyperlink" Target="http://en.wikipedia.org/wiki/Normandy_landings" TargetMode="External"/><Relationship Id="rId2" Type="http://schemas.openxmlformats.org/officeDocument/2006/relationships/hyperlink" Target="http://en.wikipedia.org/wiki/Second_Battle_of_El_Alamein" TargetMode="External"/><Relationship Id="rId1" Type="http://schemas.openxmlformats.org/officeDocument/2006/relationships/slideLayout" Target="../slideLayouts/slideLayout2.xml"/><Relationship Id="rId6" Type="http://schemas.openxmlformats.org/officeDocument/2006/relationships/hyperlink" Target="http://en.wikipedia.org/wiki/Allied_invasion_of_Sicily" TargetMode="External"/><Relationship Id="rId5" Type="http://schemas.openxmlformats.org/officeDocument/2006/relationships/hyperlink" Target="http://en.wikipedia.org/wiki/Eastern_Europe" TargetMode="External"/><Relationship Id="rId4" Type="http://schemas.openxmlformats.org/officeDocument/2006/relationships/hyperlink" Target="http://en.wikipedia.org/wiki/Battle_of_Kursk" TargetMode="External"/></Relationships>
</file>

<file path=ppt/slides/_rels/slide110.xml.rels><?xml version="1.0" encoding="UTF-8" standalone="yes"?>
<Relationships xmlns="http://schemas.openxmlformats.org/package/2006/relationships"><Relationship Id="rId8" Type="http://schemas.openxmlformats.org/officeDocument/2006/relationships/hyperlink" Target="http://en.wikipedia.org/wiki/Albania_under_Nazi_Germany" TargetMode="External"/><Relationship Id="rId13" Type="http://schemas.openxmlformats.org/officeDocument/2006/relationships/hyperlink" Target="http://en.wikipedia.org/wiki/Belgrade_Offensive" TargetMode="External"/><Relationship Id="rId3" Type="http://schemas.openxmlformats.org/officeDocument/2006/relationships/hyperlink" Target="http://en.wikipedia.org/wiki/Red_Army" TargetMode="External"/><Relationship Id="rId7" Type="http://schemas.openxmlformats.org/officeDocument/2006/relationships/hyperlink" Target="http://en.wikipedia.org/wiki/Axis_occupation_of_Greece_during_World_War_II" TargetMode="External"/><Relationship Id="rId12" Type="http://schemas.openxmlformats.org/officeDocument/2006/relationships/hyperlink" Target="http://en.wikipedia.org/wiki/Serbia_(1941%E2%80%931944)" TargetMode="External"/><Relationship Id="rId2" Type="http://schemas.openxmlformats.org/officeDocument/2006/relationships/hyperlink" Target="http://en.wikipedia.org/wiki/Warsaw_Uprising" TargetMode="External"/><Relationship Id="rId1" Type="http://schemas.openxmlformats.org/officeDocument/2006/relationships/slideLayout" Target="../slideLayouts/slideLayout2.xml"/><Relationship Id="rId6" Type="http://schemas.openxmlformats.org/officeDocument/2006/relationships/hyperlink" Target="http://en.wikipedia.org/wiki/Army_Group_F" TargetMode="External"/><Relationship Id="rId11" Type="http://schemas.openxmlformats.org/officeDocument/2006/relationships/hyperlink" Target="http://en.wikipedia.org/wiki/Josip_Broz_Tito" TargetMode="External"/><Relationship Id="rId5" Type="http://schemas.openxmlformats.org/officeDocument/2006/relationships/hyperlink" Target="http://en.wikipedia.org/wiki/Army_Group_E" TargetMode="External"/><Relationship Id="rId15" Type="http://schemas.openxmlformats.org/officeDocument/2006/relationships/image" Target="../media/image23.jpeg"/><Relationship Id="rId10" Type="http://schemas.openxmlformats.org/officeDocument/2006/relationships/hyperlink" Target="http://en.wikipedia.org/wiki/Yugoslav_Partisans" TargetMode="External"/><Relationship Id="rId4" Type="http://schemas.openxmlformats.org/officeDocument/2006/relationships/hyperlink" Target="http://en.wikipedia.org/wiki/Democratic_Federal_Yugoslavia" TargetMode="External"/><Relationship Id="rId9" Type="http://schemas.openxmlformats.org/officeDocument/2006/relationships/hyperlink" Target="http://en.wikipedia.org/wiki/Yugoslav_Front" TargetMode="External"/><Relationship Id="rId14" Type="http://schemas.openxmlformats.org/officeDocument/2006/relationships/hyperlink" Target="http://en.wikipedia.org/wiki/File:Warsaw_Uprising_by_Deczkowki_-_Kolegium_A_-15861.jpg" TargetMode="External"/></Relationships>
</file>

<file path=ppt/slides/_rels/slide111.xml.rels><?xml version="1.0" encoding="UTF-8" standalone="yes"?>
<Relationships xmlns="http://schemas.openxmlformats.org/package/2006/relationships"><Relationship Id="rId8" Type="http://schemas.openxmlformats.org/officeDocument/2006/relationships/hyperlink" Target="http://en.wikipedia.org/wiki/Moscow_Armistice" TargetMode="External"/><Relationship Id="rId3" Type="http://schemas.openxmlformats.org/officeDocument/2006/relationships/hyperlink" Target="http://en.wikipedia.org/wiki/Operation_Panzerfaust" TargetMode="External"/><Relationship Id="rId7" Type="http://schemas.openxmlformats.org/officeDocument/2006/relationships/hyperlink" Target="http://en.wikipedia.org/wiki/Karelian_Isthmus" TargetMode="External"/><Relationship Id="rId12" Type="http://schemas.openxmlformats.org/officeDocument/2006/relationships/hyperlink" Target="http://en.wikipedia.org/wiki/Battle_of_Guilin-Liuzhou" TargetMode="External"/><Relationship Id="rId2" Type="http://schemas.openxmlformats.org/officeDocument/2006/relationships/hyperlink" Target="http://en.wikipedia.org/wiki/Budapest_Offensive" TargetMode="External"/><Relationship Id="rId1" Type="http://schemas.openxmlformats.org/officeDocument/2006/relationships/slideLayout" Target="../slideLayouts/slideLayout2.xml"/><Relationship Id="rId6" Type="http://schemas.openxmlformats.org/officeDocument/2006/relationships/hyperlink" Target="http://en.wikipedia.org/wiki/Vyborg%E2%80%93Petrozavodsk_Offensive" TargetMode="External"/><Relationship Id="rId11" Type="http://schemas.openxmlformats.org/officeDocument/2006/relationships/hyperlink" Target="http://en.wikipedia.org/wiki/Defense_of_Hengyang" TargetMode="External"/><Relationship Id="rId5" Type="http://schemas.openxmlformats.org/officeDocument/2006/relationships/hyperlink" Target="http://en.wikipedia.org/wiki/Continuation_War" TargetMode="External"/><Relationship Id="rId10" Type="http://schemas.openxmlformats.org/officeDocument/2006/relationships/hyperlink" Target="http://en.wikipedia.org/wiki/Chindwin_River" TargetMode="External"/><Relationship Id="rId4" Type="http://schemas.openxmlformats.org/officeDocument/2006/relationships/hyperlink" Target="http://en.wikipedia.org/wiki/Battle_of_Budapest" TargetMode="External"/><Relationship Id="rId9" Type="http://schemas.openxmlformats.org/officeDocument/2006/relationships/hyperlink" Target="http://en.wikipedia.org/wiki/Lapland_War"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http://en.wikipedia.org/wiki/Battle_of_the_Philippine_Sea" TargetMode="External"/><Relationship Id="rId7" Type="http://schemas.openxmlformats.org/officeDocument/2006/relationships/image" Target="../media/image1.jpeg"/><Relationship Id="rId2" Type="http://schemas.openxmlformats.org/officeDocument/2006/relationships/hyperlink" Target="http://en.wikipedia.org/wiki/Mariana_and_Palau_Islands_campaign" TargetMode="External"/><Relationship Id="rId1" Type="http://schemas.openxmlformats.org/officeDocument/2006/relationships/slideLayout" Target="../slideLayouts/slideLayout2.xml"/><Relationship Id="rId6" Type="http://schemas.openxmlformats.org/officeDocument/2006/relationships/hyperlink" Target="http://en.wikipedia.org/wiki/Battle_of_Leyte_Gulf" TargetMode="External"/><Relationship Id="rId5" Type="http://schemas.openxmlformats.org/officeDocument/2006/relationships/hyperlink" Target="http://en.wikipedia.org/wiki/Battle_of_Leyte" TargetMode="External"/><Relationship Id="rId4" Type="http://schemas.openxmlformats.org/officeDocument/2006/relationships/hyperlink" Target="http://en.wikipedia.org/wiki/Hideki_T%C5%8Dj%C5%8D" TargetMode="External"/></Relationships>
</file>

<file path=ppt/slides/_rels/slide1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en.wikipedia.org/wiki/Antwerp" TargetMode="External"/><Relationship Id="rId7" Type="http://schemas.openxmlformats.org/officeDocument/2006/relationships/hyperlink" Target="http://en.wikipedia.org/wiki/Yalta_Conference" TargetMode="External"/><Relationship Id="rId2" Type="http://schemas.openxmlformats.org/officeDocument/2006/relationships/hyperlink" Target="http://en.wikipedia.org/wiki/Battle_of_the_Bulge" TargetMode="External"/><Relationship Id="rId1" Type="http://schemas.openxmlformats.org/officeDocument/2006/relationships/slideLayout" Target="../slideLayouts/slideLayout2.xml"/><Relationship Id="rId6" Type="http://schemas.openxmlformats.org/officeDocument/2006/relationships/hyperlink" Target="http://en.wikipedia.org/wiki/World_War_II" TargetMode="External"/><Relationship Id="rId5" Type="http://schemas.openxmlformats.org/officeDocument/2006/relationships/hyperlink" Target="http://en.wikipedia.org/wiki/East_Prussian_Offensive" TargetMode="External"/><Relationship Id="rId4" Type="http://schemas.openxmlformats.org/officeDocument/2006/relationships/hyperlink" Target="http://en.wikipedia.org/wiki/Vistula-Oder_Offensive" TargetMode="External"/></Relationships>
</file>

<file path=ppt/slides/_rels/slide114.xml.rels><?xml version="1.0" encoding="UTF-8" standalone="yes"?>
<Relationships xmlns="http://schemas.openxmlformats.org/package/2006/relationships"><Relationship Id="rId8" Type="http://schemas.openxmlformats.org/officeDocument/2006/relationships/hyperlink" Target="http://en.wikipedia.org/wiki/Rhine-Ruhr" TargetMode="External"/><Relationship Id="rId13" Type="http://schemas.openxmlformats.org/officeDocument/2006/relationships/hyperlink" Target="http://en.wikipedia.org/wiki/Reichstag_building" TargetMode="External"/><Relationship Id="rId3" Type="http://schemas.openxmlformats.org/officeDocument/2006/relationships/hyperlink" Target="http://en.wikipedia.org/wiki/East_Pomeranian_Offensive" TargetMode="External"/><Relationship Id="rId7" Type="http://schemas.openxmlformats.org/officeDocument/2006/relationships/hyperlink" Target="http://en.wikipedia.org/wiki/Remagen" TargetMode="External"/><Relationship Id="rId12" Type="http://schemas.openxmlformats.org/officeDocument/2006/relationships/hyperlink" Target="http://en.wikipedia.org/wiki/Elbe_Day" TargetMode="External"/><Relationship Id="rId2" Type="http://schemas.openxmlformats.org/officeDocument/2006/relationships/hyperlink" Target="http://en.wikipedia.org/wiki/Silesian_Offensives" TargetMode="External"/><Relationship Id="rId1" Type="http://schemas.openxmlformats.org/officeDocument/2006/relationships/slideLayout" Target="../slideLayouts/slideLayout2.xml"/><Relationship Id="rId6" Type="http://schemas.openxmlformats.org/officeDocument/2006/relationships/hyperlink" Target="http://en.wikipedia.org/wiki/Operation_Plunder" TargetMode="External"/><Relationship Id="rId11" Type="http://schemas.openxmlformats.org/officeDocument/2006/relationships/hyperlink" Target="http://en.wikipedia.org/wiki/Spring_1945_offensive_in_Italy" TargetMode="External"/><Relationship Id="rId5" Type="http://schemas.openxmlformats.org/officeDocument/2006/relationships/hyperlink" Target="http://en.wikipedia.org/wiki/Rhine" TargetMode="External"/><Relationship Id="rId10" Type="http://schemas.openxmlformats.org/officeDocument/2006/relationships/hyperlink" Target="http://en.wikipedia.org/wiki/Vienna" TargetMode="External"/><Relationship Id="rId4" Type="http://schemas.openxmlformats.org/officeDocument/2006/relationships/hyperlink" Target="http://en.wikipedia.org/wiki/Western_Allied_invasion_of_Germany" TargetMode="External"/><Relationship Id="rId9" Type="http://schemas.openxmlformats.org/officeDocument/2006/relationships/hyperlink" Target="http://en.wikipedia.org/wiki/Ruhr_Pocket" TargetMode="External"/><Relationship Id="rId14" Type="http://schemas.openxmlformats.org/officeDocument/2006/relationships/image" Target="../media/image1.jpeg"/></Relationships>
</file>

<file path=ppt/slides/_rels/slide115.xml.rels><?xml version="1.0" encoding="UTF-8" standalone="yes"?>
<Relationships xmlns="http://schemas.openxmlformats.org/package/2006/relationships"><Relationship Id="rId8" Type="http://schemas.openxmlformats.org/officeDocument/2006/relationships/hyperlink" Target="http://en.wikipedia.org/wiki/Victory_in_Europe_Day" TargetMode="External"/><Relationship Id="rId13" Type="http://schemas.openxmlformats.org/officeDocument/2006/relationships/hyperlink" Target="http://en.wikipedia.org/wiki/Battle_of_Leyte" TargetMode="External"/><Relationship Id="rId18" Type="http://schemas.openxmlformats.org/officeDocument/2006/relationships/hyperlink" Target="http://en.wikipedia.org/wiki/Bombing_of_Tokyo" TargetMode="External"/><Relationship Id="rId3" Type="http://schemas.openxmlformats.org/officeDocument/2006/relationships/hyperlink" Target="http://en.wikipedia.org/wiki/Italian_resistance_movement" TargetMode="External"/><Relationship Id="rId7" Type="http://schemas.openxmlformats.org/officeDocument/2006/relationships/hyperlink" Target="http://en.wikipedia.org/wiki/German_instrument_of_surrender" TargetMode="External"/><Relationship Id="rId12" Type="http://schemas.openxmlformats.org/officeDocument/2006/relationships/hyperlink" Target="http://en.wikipedia.org/wiki/Philippines_campaign_(1944%E2%80%9345)" TargetMode="External"/><Relationship Id="rId17" Type="http://schemas.openxmlformats.org/officeDocument/2006/relationships/hyperlink" Target="http://en.wikipedia.org/wiki/End_of_World_War_II_in_Asia" TargetMode="External"/><Relationship Id="rId2" Type="http://schemas.openxmlformats.org/officeDocument/2006/relationships/hyperlink" Target="http://en.wikipedia.org/wiki/Harry_Truman" TargetMode="External"/><Relationship Id="rId16" Type="http://schemas.openxmlformats.org/officeDocument/2006/relationships/hyperlink" Target="http://en.wikipedia.org/wiki/Battle_of_Mindanao" TargetMode="External"/><Relationship Id="rId1" Type="http://schemas.openxmlformats.org/officeDocument/2006/relationships/slideLayout" Target="../slideLayouts/slideLayout2.xml"/><Relationship Id="rId6" Type="http://schemas.openxmlformats.org/officeDocument/2006/relationships/hyperlink" Target="http://en.wikipedia.org/wiki/Karl_D%C3%B6nitz" TargetMode="External"/><Relationship Id="rId11" Type="http://schemas.openxmlformats.org/officeDocument/2006/relationships/hyperlink" Target="http://en.wikipedia.org/wiki/Philippine_Commonwealth" TargetMode="External"/><Relationship Id="rId5" Type="http://schemas.openxmlformats.org/officeDocument/2006/relationships/hyperlink" Target="http://en.wikipedia.org/wiki/Grand_Admiral" TargetMode="External"/><Relationship Id="rId15" Type="http://schemas.openxmlformats.org/officeDocument/2006/relationships/hyperlink" Target="http://en.wikipedia.org/wiki/Battle_of_Manila_(1945)" TargetMode="External"/><Relationship Id="rId10" Type="http://schemas.openxmlformats.org/officeDocument/2006/relationships/hyperlink" Target="http://en.wikipedia.org/wiki/Prague_Offensive" TargetMode="External"/><Relationship Id="rId19" Type="http://schemas.openxmlformats.org/officeDocument/2006/relationships/image" Target="../media/image1.jpeg"/><Relationship Id="rId4" Type="http://schemas.openxmlformats.org/officeDocument/2006/relationships/hyperlink" Target="http://en.wikipedia.org/wiki/Death_of_Adolf_Hitler" TargetMode="External"/><Relationship Id="rId9" Type="http://schemas.openxmlformats.org/officeDocument/2006/relationships/hyperlink" Target="http://en.wikipedia.org/wiki/Victory_Day_(Eastern_Front)" TargetMode="External"/><Relationship Id="rId14" Type="http://schemas.openxmlformats.org/officeDocument/2006/relationships/hyperlink" Target="http://en.wikipedia.org/wiki/Battle_of_Luzon" TargetMode="External"/></Relationships>
</file>

<file path=ppt/slides/_rels/slide116.xml.rels><?xml version="1.0" encoding="UTF-8" standalone="yes"?>
<Relationships xmlns="http://schemas.openxmlformats.org/package/2006/relationships"><Relationship Id="rId8" Type="http://schemas.openxmlformats.org/officeDocument/2006/relationships/hyperlink" Target="http://en.wikipedia.org/wiki/Allied_submarines_in_the_Pacific_War" TargetMode="External"/><Relationship Id="rId13" Type="http://schemas.openxmlformats.org/officeDocument/2006/relationships/image" Target="../media/image1.jpeg"/><Relationship Id="rId3" Type="http://schemas.openxmlformats.org/officeDocument/2006/relationships/hyperlink" Target="http://en.wikipedia.org/wiki/Rangoon" TargetMode="External"/><Relationship Id="rId7" Type="http://schemas.openxmlformats.org/officeDocument/2006/relationships/hyperlink" Target="http://en.wikipedia.org/wiki/Air_raids_on_Japan" TargetMode="External"/><Relationship Id="rId12" Type="http://schemas.openxmlformats.org/officeDocument/2006/relationships/hyperlink" Target="http://en.wikipedia.org/wiki/Clement_Attlee" TargetMode="External"/><Relationship Id="rId2" Type="http://schemas.openxmlformats.org/officeDocument/2006/relationships/hyperlink" Target="http://en.wikipedia.org/wiki/Borneo_campaign_(1945)" TargetMode="External"/><Relationship Id="rId1" Type="http://schemas.openxmlformats.org/officeDocument/2006/relationships/slideLayout" Target="../slideLayouts/slideLayout2.xml"/><Relationship Id="rId6" Type="http://schemas.openxmlformats.org/officeDocument/2006/relationships/hyperlink" Target="http://en.wikipedia.org/wiki/Battle_of_Okinawa" TargetMode="External"/><Relationship Id="rId11" Type="http://schemas.openxmlformats.org/officeDocument/2006/relationships/hyperlink" Target="http://en.wikipedia.org/wiki/United_Kingdom_general_election,_1945" TargetMode="External"/><Relationship Id="rId5" Type="http://schemas.openxmlformats.org/officeDocument/2006/relationships/hyperlink" Target="http://en.wikipedia.org/wiki/Battle_of_Iwo_Jima" TargetMode="External"/><Relationship Id="rId10" Type="http://schemas.openxmlformats.org/officeDocument/2006/relationships/hyperlink" Target="http://en.wikipedia.org/wiki/Potsdam_Agreement" TargetMode="External"/><Relationship Id="rId4" Type="http://schemas.openxmlformats.org/officeDocument/2006/relationships/hyperlink" Target="http://en.wikipedia.org/wiki/Battle_of_West_Hunan" TargetMode="External"/><Relationship Id="rId9" Type="http://schemas.openxmlformats.org/officeDocument/2006/relationships/hyperlink" Target="http://en.wikipedia.org/wiki/Potsdam_Conference" TargetMode="External"/></Relationships>
</file>

<file path=ppt/slides/_rels/slide117.xml.rels><?xml version="1.0" encoding="UTF-8" standalone="yes"?>
<Relationships xmlns="http://schemas.openxmlformats.org/package/2006/relationships"><Relationship Id="rId8" Type="http://schemas.openxmlformats.org/officeDocument/2006/relationships/hyperlink" Target="http://en.wikipedia.org/wiki/Elbe_River" TargetMode="External"/><Relationship Id="rId3" Type="http://schemas.openxmlformats.org/officeDocument/2006/relationships/image" Target="../media/image24.jpeg"/><Relationship Id="rId7" Type="http://schemas.openxmlformats.org/officeDocument/2006/relationships/hyperlink" Target="http://en.wikipedia.org/wiki/Elbe_Day" TargetMode="External"/><Relationship Id="rId2" Type="http://schemas.openxmlformats.org/officeDocument/2006/relationships/hyperlink" Target="http://en.wikipedia.org/wiki/File:AmericanAndSovietAtElbe.jpg" TargetMode="External"/><Relationship Id="rId1" Type="http://schemas.openxmlformats.org/officeDocument/2006/relationships/slideLayout" Target="../slideLayouts/slideLayout2.xml"/><Relationship Id="rId6" Type="http://schemas.openxmlformats.org/officeDocument/2006/relationships/hyperlink" Target="http://en.wikipedia.org/wiki/USSR" TargetMode="External"/><Relationship Id="rId5" Type="http://schemas.openxmlformats.org/officeDocument/2006/relationships/image" Target="../media/image25.jpeg"/><Relationship Id="rId10" Type="http://schemas.openxmlformats.org/officeDocument/2006/relationships/image" Target="../media/image1.jpeg"/><Relationship Id="rId4" Type="http://schemas.openxmlformats.org/officeDocument/2006/relationships/hyperlink" Target="http://en.wikipedia.org/wiki/File:Destruction_in_a_Berlin_street.jpg" TargetMode="External"/><Relationship Id="rId9" Type="http://schemas.openxmlformats.org/officeDocument/2006/relationships/hyperlink" Target="http://en.wikipedia.org/wiki/Battle_of_Berlin" TargetMode="External"/></Relationships>
</file>

<file path=ppt/slides/_rels/slide118.xml.rels><?xml version="1.0" encoding="UTF-8" standalone="yes"?>
<Relationships xmlns="http://schemas.openxmlformats.org/package/2006/relationships"><Relationship Id="rId3" Type="http://schemas.openxmlformats.org/officeDocument/2006/relationships/hyperlink" Target="http://en.wikipedia.org/wiki/Nagasaki" TargetMode="External"/><Relationship Id="rId2" Type="http://schemas.openxmlformats.org/officeDocument/2006/relationships/hyperlink" Target="http://en.wikipedia.org/wiki/Atomic_bombings_of_Hiroshima_and_Nagasaki"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6.jpeg"/><Relationship Id="rId4" Type="http://schemas.openxmlformats.org/officeDocument/2006/relationships/hyperlink" Target="http://en.wikipedia.org/wiki/File:Nagasakibomb.jpg" TargetMode="External"/></Relationships>
</file>

<file path=ppt/slides/_rels/slide119.xml.rels><?xml version="1.0" encoding="UTF-8" standalone="yes"?>
<Relationships xmlns="http://schemas.openxmlformats.org/package/2006/relationships"><Relationship Id="rId3" Type="http://schemas.openxmlformats.org/officeDocument/2006/relationships/hyperlink" Target="http://en.wikipedia.org/wiki/Allied-administered_Austria" TargetMode="External"/><Relationship Id="rId2" Type="http://schemas.openxmlformats.org/officeDocument/2006/relationships/hyperlink" Target="http://en.wikipedia.org/wiki/Aftermath_of_World_War_II" TargetMode="External"/><Relationship Id="rId1" Type="http://schemas.openxmlformats.org/officeDocument/2006/relationships/slideLayout" Target="../slideLayouts/slideLayout2.xml"/><Relationship Id="rId6" Type="http://schemas.openxmlformats.org/officeDocument/2006/relationships/hyperlink" Target="http://en.wikipedia.org/wiki/Nuremberg_Trials" TargetMode="External"/><Relationship Id="rId5" Type="http://schemas.openxmlformats.org/officeDocument/2006/relationships/hyperlink" Target="http://en.wikipedia.org/wiki/Denazification" TargetMode="External"/><Relationship Id="rId4" Type="http://schemas.openxmlformats.org/officeDocument/2006/relationships/hyperlink" Target="http://en.wikipedia.org/wiki/Allied_Occupation_Zones_in_Germany"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Hiroshima" TargetMode="External"/><Relationship Id="rId3" Type="http://schemas.openxmlformats.org/officeDocument/2006/relationships/hyperlink" Target="http://en.wikipedia.org/wiki/Battle_of_Berlin" TargetMode="External"/><Relationship Id="rId7" Type="http://schemas.openxmlformats.org/officeDocument/2006/relationships/hyperlink" Target="http://en.wikipedia.org/wiki/Atomic_bombings_of_Hiroshima_and_Nagasaki" TargetMode="External"/><Relationship Id="rId2" Type="http://schemas.openxmlformats.org/officeDocument/2006/relationships/hyperlink" Target="http://en.wikipedia.org/wiki/Western_Allied_invasion_of_Germany" TargetMode="External"/><Relationship Id="rId1" Type="http://schemas.openxmlformats.org/officeDocument/2006/relationships/slideLayout" Target="../slideLayouts/slideLayout2.xml"/><Relationship Id="rId6" Type="http://schemas.openxmlformats.org/officeDocument/2006/relationships/hyperlink" Target="http://en.wikipedia.org/wiki/Potsdam_Declaration" TargetMode="External"/><Relationship Id="rId5" Type="http://schemas.openxmlformats.org/officeDocument/2006/relationships/hyperlink" Target="http://en.wikipedia.org/wiki/Victory_in_Europe_Day" TargetMode="External"/><Relationship Id="rId4" Type="http://schemas.openxmlformats.org/officeDocument/2006/relationships/hyperlink" Target="http://en.wikipedia.org/wiki/German_Instrument_of_Surrender" TargetMode="External"/><Relationship Id="rId9" Type="http://schemas.openxmlformats.org/officeDocument/2006/relationships/hyperlink" Target="http://en.wikipedia.org/wiki/Nagasaki" TargetMode="External"/></Relationships>
</file>

<file path=ppt/slides/_rels/slide120.xml.rels><?xml version="1.0" encoding="UTF-8" standalone="yes"?>
<Relationships xmlns="http://schemas.openxmlformats.org/package/2006/relationships"><Relationship Id="rId8" Type="http://schemas.openxmlformats.org/officeDocument/2006/relationships/hyperlink" Target="http://en.wikipedia.org/wiki/Expulsion_of_Germans_after_World_War_II" TargetMode="External"/><Relationship Id="rId13" Type="http://schemas.openxmlformats.org/officeDocument/2006/relationships/image" Target="../media/image27.jpeg"/><Relationship Id="rId3" Type="http://schemas.openxmlformats.org/officeDocument/2006/relationships/hyperlink" Target="http://en.wikipedia.org/wiki/Victory_in_Europe_Day" TargetMode="External"/><Relationship Id="rId7" Type="http://schemas.openxmlformats.org/officeDocument/2006/relationships/hyperlink" Target="http://en.wikipedia.org/wiki/East_Prussia" TargetMode="External"/><Relationship Id="rId12" Type="http://schemas.openxmlformats.org/officeDocument/2006/relationships/hyperlink" Target="http://en.wikipedia.org/wiki/File:Churchill_waves_to_crowds.jpg" TargetMode="External"/><Relationship Id="rId2" Type="http://schemas.openxmlformats.org/officeDocument/2006/relationships/hyperlink" Target="http://en.wikipedia.org/wiki/Winston_Churchill" TargetMode="External"/><Relationship Id="rId1" Type="http://schemas.openxmlformats.org/officeDocument/2006/relationships/slideLayout" Target="../slideLayouts/slideLayout2.xml"/><Relationship Id="rId6" Type="http://schemas.openxmlformats.org/officeDocument/2006/relationships/hyperlink" Target="http://en.wikipedia.org/wiki/Pomerania" TargetMode="External"/><Relationship Id="rId11" Type="http://schemas.openxmlformats.org/officeDocument/2006/relationships/hyperlink" Target="http://en.wikipedia.org/wiki/Baltic_countries" TargetMode="External"/><Relationship Id="rId5" Type="http://schemas.openxmlformats.org/officeDocument/2006/relationships/hyperlink" Target="http://en.wikipedia.org/wiki/Neumark" TargetMode="External"/><Relationship Id="rId10" Type="http://schemas.openxmlformats.org/officeDocument/2006/relationships/hyperlink" Target="http://en.wikipedia.org/wiki/Curzon_line" TargetMode="External"/><Relationship Id="rId4" Type="http://schemas.openxmlformats.org/officeDocument/2006/relationships/hyperlink" Target="http://en.wikipedia.org/wiki/Silesia" TargetMode="External"/><Relationship Id="rId9" Type="http://schemas.openxmlformats.org/officeDocument/2006/relationships/hyperlink" Target="http://en.wikipedia.org/wiki/Sudetenland" TargetMode="External"/><Relationship Id="rId14" Type="http://schemas.openxmlformats.org/officeDocument/2006/relationships/image" Target="../media/image1.jpeg"/></Relationships>
</file>

<file path=ppt/slides/_rels/slide121.xml.rels><?xml version="1.0" encoding="UTF-8" standalone="yes"?>
<Relationships xmlns="http://schemas.openxmlformats.org/package/2006/relationships"><Relationship Id="rId8" Type="http://schemas.openxmlformats.org/officeDocument/2006/relationships/hyperlink" Target="http://en.wikipedia.org/wiki/File:Bundesarchiv_Bild_183-14059-0018,_Berlin,_Oberbefehlshaber_der_vier_Verb%C3%BCndeten.jpg" TargetMode="External"/><Relationship Id="rId3" Type="http://schemas.openxmlformats.org/officeDocument/2006/relationships/hyperlink" Target="http://en.wikipedia.org/wiki/Dwight_D._Eisenhower" TargetMode="External"/><Relationship Id="rId7" Type="http://schemas.openxmlformats.org/officeDocument/2006/relationships/hyperlink" Target="http://en.wikipedia.org/wiki/Security_Council" TargetMode="External"/><Relationship Id="rId2" Type="http://schemas.openxmlformats.org/officeDocument/2006/relationships/hyperlink" Target="http://en.wikipedia.org/wiki/Bernard_Montgomery" TargetMode="External"/><Relationship Id="rId1" Type="http://schemas.openxmlformats.org/officeDocument/2006/relationships/slideLayout" Target="../slideLayouts/slideLayout2.xml"/><Relationship Id="rId6" Type="http://schemas.openxmlformats.org/officeDocument/2006/relationships/hyperlink" Target="http://en.wikipedia.org/wiki/Universal_Declaration_of_Human_Rights" TargetMode="External"/><Relationship Id="rId5" Type="http://schemas.openxmlformats.org/officeDocument/2006/relationships/hyperlink" Target="http://en.wikipedia.org/wiki/Jean_de_Lattre_de_Tassigny" TargetMode="External"/><Relationship Id="rId10" Type="http://schemas.openxmlformats.org/officeDocument/2006/relationships/image" Target="../media/image1.jpeg"/><Relationship Id="rId4" Type="http://schemas.openxmlformats.org/officeDocument/2006/relationships/hyperlink" Target="http://en.wikipedia.org/wiki/Georgy_Zhukov" TargetMode="External"/><Relationship Id="rId9" Type="http://schemas.openxmlformats.org/officeDocument/2006/relationships/image" Target="../media/image28.jpeg"/></Relationships>
</file>

<file path=ppt/slides/_rels/slide122.xml.rels><?xml version="1.0" encoding="UTF-8" standalone="yes"?>
<Relationships xmlns="http://schemas.openxmlformats.org/package/2006/relationships"><Relationship Id="rId8" Type="http://schemas.openxmlformats.org/officeDocument/2006/relationships/hyperlink" Target="http://en.wikipedia.org/wiki/People's_Republic_of_Hungary" TargetMode="External"/><Relationship Id="rId13" Type="http://schemas.openxmlformats.org/officeDocument/2006/relationships/hyperlink" Target="http://en.wikipedia.org/wiki/Satellite_state" TargetMode="External"/><Relationship Id="rId3" Type="http://schemas.openxmlformats.org/officeDocument/2006/relationships/hyperlink" Target="http://en.wikipedia.org/wiki/Dissolution_of_the_Soviet_Union" TargetMode="External"/><Relationship Id="rId7" Type="http://schemas.openxmlformats.org/officeDocument/2006/relationships/hyperlink" Target="http://en.wikipedia.org/wiki/People's_Republic_of_Poland" TargetMode="External"/><Relationship Id="rId12" Type="http://schemas.openxmlformats.org/officeDocument/2006/relationships/hyperlink" Target="http://en.wikipedia.org/wiki/People's_Republic_of_Albania" TargetMode="External"/><Relationship Id="rId2" Type="http://schemas.openxmlformats.org/officeDocument/2006/relationships/hyperlink" Target="http://en.wikipedia.org/wiki/United_Nations_General_Assembly_Resolution_2758" TargetMode="External"/><Relationship Id="rId1" Type="http://schemas.openxmlformats.org/officeDocument/2006/relationships/slideLayout" Target="../slideLayouts/slideLayout2.xml"/><Relationship Id="rId6" Type="http://schemas.openxmlformats.org/officeDocument/2006/relationships/hyperlink" Target="http://en.wikipedia.org/wiki/Spheres_of_influence" TargetMode="External"/><Relationship Id="rId11" Type="http://schemas.openxmlformats.org/officeDocument/2006/relationships/hyperlink" Target="http://en.wikipedia.org/wiki/People's_Republic_of_Romania" TargetMode="External"/><Relationship Id="rId5" Type="http://schemas.openxmlformats.org/officeDocument/2006/relationships/hyperlink" Target="http://en.wikipedia.org/wiki/German_Democratic_Republic" TargetMode="External"/><Relationship Id="rId10" Type="http://schemas.openxmlformats.org/officeDocument/2006/relationships/hyperlink" Target="http://en.wikipedia.org/wiki/Czechoslovak_Socialist_Republic" TargetMode="External"/><Relationship Id="rId4" Type="http://schemas.openxmlformats.org/officeDocument/2006/relationships/hyperlink" Target="http://en.wikipedia.org/wiki/West_Germany" TargetMode="External"/><Relationship Id="rId9" Type="http://schemas.openxmlformats.org/officeDocument/2006/relationships/hyperlink" Target="http://en.wikipedia.org/wiki/East_Germany" TargetMode="External"/><Relationship Id="rId14" Type="http://schemas.openxmlformats.org/officeDocument/2006/relationships/hyperlink" Target="http://en.wikipedia.org/wiki/Socialist_Federal_Republic_of_Yugoslavia" TargetMode="External"/></Relationships>
</file>

<file path=ppt/slides/_rels/slide123.xml.rels><?xml version="1.0" encoding="UTF-8" standalone="yes"?>
<Relationships xmlns="http://schemas.openxmlformats.org/package/2006/relationships"><Relationship Id="rId8" Type="http://schemas.openxmlformats.org/officeDocument/2006/relationships/hyperlink" Target="http://en.wikipedia.org/wiki/Kuril_Islands" TargetMode="External"/><Relationship Id="rId3" Type="http://schemas.openxmlformats.org/officeDocument/2006/relationships/hyperlink" Target="http://en.wikipedia.org/wiki/Warsaw_Pact" TargetMode="External"/><Relationship Id="rId7" Type="http://schemas.openxmlformats.org/officeDocument/2006/relationships/hyperlink" Target="http://en.wikipedia.org/wiki/Sakhalin" TargetMode="External"/><Relationship Id="rId12" Type="http://schemas.openxmlformats.org/officeDocument/2006/relationships/hyperlink" Target="http://en.wikipedia.org/wiki/Korean_War" TargetMode="External"/><Relationship Id="rId2" Type="http://schemas.openxmlformats.org/officeDocument/2006/relationships/hyperlink" Target="http://en.wikipedia.org/wiki/NATO" TargetMode="External"/><Relationship Id="rId1" Type="http://schemas.openxmlformats.org/officeDocument/2006/relationships/slideLayout" Target="../slideLayouts/slideLayout2.xml"/><Relationship Id="rId6" Type="http://schemas.openxmlformats.org/officeDocument/2006/relationships/hyperlink" Target="http://en.wikipedia.org/wiki/Trust_Territory_of_the_Pacific_Islands" TargetMode="External"/><Relationship Id="rId11" Type="http://schemas.openxmlformats.org/officeDocument/2006/relationships/hyperlink" Target="http://en.wikipedia.org/wiki/Division_of_Korea" TargetMode="External"/><Relationship Id="rId5" Type="http://schemas.openxmlformats.org/officeDocument/2006/relationships/hyperlink" Target="http://en.wikipedia.org/wiki/Occupation_of_Japan" TargetMode="External"/><Relationship Id="rId10" Type="http://schemas.openxmlformats.org/officeDocument/2006/relationships/hyperlink" Target="http://en.wikipedia.org/wiki/Korea_under_Japanese_rule" TargetMode="External"/><Relationship Id="rId4" Type="http://schemas.openxmlformats.org/officeDocument/2006/relationships/hyperlink" Target="http://en.wikipedia.org/wiki/Cold_War" TargetMode="External"/><Relationship Id="rId9" Type="http://schemas.openxmlformats.org/officeDocument/2006/relationships/hyperlink" Target="http://en.wikipedia.org/wiki/Korea"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en.wikipedia.org/wiki/Decolonization" TargetMode="External"/><Relationship Id="rId3" Type="http://schemas.openxmlformats.org/officeDocument/2006/relationships/hyperlink" Target="http://en.wikipedia.org/wiki/Taiwan" TargetMode="External"/><Relationship Id="rId7" Type="http://schemas.openxmlformats.org/officeDocument/2006/relationships/hyperlink" Target="http://en.wikipedia.org/wiki/Colonial_empire" TargetMode="External"/><Relationship Id="rId2" Type="http://schemas.openxmlformats.org/officeDocument/2006/relationships/hyperlink" Target="http://en.wikipedia.org/wiki/Chinese_Civil_War" TargetMode="External"/><Relationship Id="rId1" Type="http://schemas.openxmlformats.org/officeDocument/2006/relationships/slideLayout" Target="../slideLayouts/slideLayout2.xml"/><Relationship Id="rId6" Type="http://schemas.openxmlformats.org/officeDocument/2006/relationships/hyperlink" Target="http://en.wikipedia.org/wiki/Arab-Israeli_conflict" TargetMode="External"/><Relationship Id="rId5" Type="http://schemas.openxmlformats.org/officeDocument/2006/relationships/hyperlink" Target="http://en.wikipedia.org/wiki/Creation_of_Israel" TargetMode="External"/><Relationship Id="rId10" Type="http://schemas.openxmlformats.org/officeDocument/2006/relationships/hyperlink" Target="http://en.wikipedia.org/wiki/Industrial_plans_for_Germany" TargetMode="External"/><Relationship Id="rId4" Type="http://schemas.openxmlformats.org/officeDocument/2006/relationships/hyperlink" Target="http://en.wikipedia.org/wiki/United_Nations_Partition_Plan_for_Palestine" TargetMode="External"/><Relationship Id="rId9" Type="http://schemas.openxmlformats.org/officeDocument/2006/relationships/hyperlink" Target="http://en.wikipedia.org/wiki/Post-World_War_II_baby_boom" TargetMode="External"/></Relationships>
</file>

<file path=ppt/slides/_rels/slide125.xml.rels><?xml version="1.0" encoding="UTF-8" standalone="yes"?>
<Relationships xmlns="http://schemas.openxmlformats.org/package/2006/relationships"><Relationship Id="rId3" Type="http://schemas.openxmlformats.org/officeDocument/2006/relationships/hyperlink" Target="http://en.wikipedia.org/wiki/Marshall_plan" TargetMode="External"/><Relationship Id="rId2" Type="http://schemas.openxmlformats.org/officeDocument/2006/relationships/hyperlink" Target="http://en.wikipedia.org/wiki/Deutsche_Mark" TargetMode="External"/><Relationship Id="rId1" Type="http://schemas.openxmlformats.org/officeDocument/2006/relationships/slideLayout" Target="../slideLayouts/slideLayout2.xml"/><Relationship Id="rId5" Type="http://schemas.openxmlformats.org/officeDocument/2006/relationships/hyperlink" Target="http://en.wikipedia.org/wiki/Japanese_post-war_economic_miracle" TargetMode="External"/><Relationship Id="rId4" Type="http://schemas.openxmlformats.org/officeDocument/2006/relationships/hyperlink" Target="http://en.wikipedia.org/wiki/German_economic_miracle" TargetMode="External"/></Relationships>
</file>

<file path=ppt/slides/_rels/slide126.xml.rels><?xml version="1.0" encoding="UTF-8" standalone="yes"?>
<Relationships xmlns="http://schemas.openxmlformats.org/package/2006/relationships"><Relationship Id="rId3" Type="http://schemas.openxmlformats.org/officeDocument/2006/relationships/hyperlink" Target="http://en.wikipedia.org/wiki/War_crimes_during_World_War_II" TargetMode="External"/><Relationship Id="rId2" Type="http://schemas.openxmlformats.org/officeDocument/2006/relationships/hyperlink" Target="http://en.wikipedia.org/wiki/World_War_II_casualties"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en.wikipedia.org/wiki/File:World_War_II_Casualties2.svg" TargetMode="External"/></Relationships>
</file>

<file path=ppt/slides/_rels/slide127.xml.rels><?xml version="1.0" encoding="UTF-8" standalone="yes"?>
<Relationships xmlns="http://schemas.openxmlformats.org/package/2006/relationships"><Relationship Id="rId8" Type="http://schemas.openxmlformats.org/officeDocument/2006/relationships/hyperlink" Target="http://en.wikipedia.org/wiki/Russians" TargetMode="External"/><Relationship Id="rId13" Type="http://schemas.openxmlformats.org/officeDocument/2006/relationships/hyperlink" Target="http://en.wikipedia.org/wiki/Romani_people" TargetMode="External"/><Relationship Id="rId3" Type="http://schemas.openxmlformats.org/officeDocument/2006/relationships/hyperlink" Target="http://en.wikipedia.org/wiki/Infectious_disease" TargetMode="External"/><Relationship Id="rId7" Type="http://schemas.openxmlformats.org/officeDocument/2006/relationships/hyperlink" Target="http://en.wikipedia.org/wiki/Genocide" TargetMode="External"/><Relationship Id="rId12" Type="http://schemas.openxmlformats.org/officeDocument/2006/relationships/hyperlink" Target="http://en.wikipedia.org/wiki/The_Holocaust" TargetMode="External"/><Relationship Id="rId2" Type="http://schemas.openxmlformats.org/officeDocument/2006/relationships/hyperlink" Target="http://en.wikipedia.org/wiki/Battle_casualties_of_World_War_II" TargetMode="External"/><Relationship Id="rId1" Type="http://schemas.openxmlformats.org/officeDocument/2006/relationships/slideLayout" Target="../slideLayouts/slideLayout2.xml"/><Relationship Id="rId6" Type="http://schemas.openxmlformats.org/officeDocument/2006/relationships/hyperlink" Target="http://en.wikipedia.org/wiki/Strategic_bombing_during_World_War_II" TargetMode="External"/><Relationship Id="rId11" Type="http://schemas.openxmlformats.org/officeDocument/2006/relationships/hyperlink" Target="http://en.wikipedia.org/wiki/Japanese_war_crimes" TargetMode="External"/><Relationship Id="rId5" Type="http://schemas.openxmlformats.org/officeDocument/2006/relationships/hyperlink" Target="http://en.wikipedia.org/wiki/List_of_massacres" TargetMode="External"/><Relationship Id="rId15" Type="http://schemas.openxmlformats.org/officeDocument/2006/relationships/hyperlink" Target="http://en.wikipedia.org/wiki/Slav" TargetMode="External"/><Relationship Id="rId10" Type="http://schemas.openxmlformats.org/officeDocument/2006/relationships/hyperlink" Target="http://en.wikipedia.org/wiki/War_crimes_of_the_Wehrmacht" TargetMode="External"/><Relationship Id="rId4" Type="http://schemas.openxmlformats.org/officeDocument/2006/relationships/hyperlink" Target="http://en.wikipedia.org/wiki/Starvation" TargetMode="External"/><Relationship Id="rId9" Type="http://schemas.openxmlformats.org/officeDocument/2006/relationships/hyperlink" Target="http://en.wikipedia.org/wiki/Ukrainians" TargetMode="External"/><Relationship Id="rId14" Type="http://schemas.openxmlformats.org/officeDocument/2006/relationships/hyperlink" Target="http://en.wikipedia.org/wiki/History_of_gay_men_in_Nazi_Germany_and_the_Holocaust" TargetMode="External"/></Relationships>
</file>

<file path=ppt/slides/_rels/slide128.xml.rels><?xml version="1.0" encoding="UTF-8" standalone="yes"?>
<Relationships xmlns="http://schemas.openxmlformats.org/package/2006/relationships"><Relationship Id="rId3" Type="http://schemas.openxmlformats.org/officeDocument/2006/relationships/hyperlink" Target="http://en.wikipedia.org/wiki/Usta%C5%A1e" TargetMode="External"/><Relationship Id="rId7" Type="http://schemas.openxmlformats.org/officeDocument/2006/relationships/image" Target="../media/image30.jpeg"/><Relationship Id="rId2" Type="http://schemas.openxmlformats.org/officeDocument/2006/relationships/hyperlink" Target="http://en.wikipedia.org/wiki/Serbs" TargetMode="External"/><Relationship Id="rId1" Type="http://schemas.openxmlformats.org/officeDocument/2006/relationships/slideLayout" Target="../slideLayouts/slideLayout2.xml"/><Relationship Id="rId6" Type="http://schemas.openxmlformats.org/officeDocument/2006/relationships/hyperlink" Target="http://en.wikipedia.org/wiki/File:Chinese_civilians_to_be_buried_alive.jpg" TargetMode="External"/><Relationship Id="rId5" Type="http://schemas.openxmlformats.org/officeDocument/2006/relationships/hyperlink" Target="http://en.wikipedia.org/wiki/Bleiburg_tragedy" TargetMode="External"/><Relationship Id="rId4" Type="http://schemas.openxmlformats.org/officeDocument/2006/relationships/hyperlink" Target="http://en.wikipedia.org/wiki/Yugoslavia" TargetMode="External"/></Relationships>
</file>

<file path=ppt/slides/_rels/slide129.xml.rels><?xml version="1.0" encoding="UTF-8" standalone="yes"?>
<Relationships xmlns="http://schemas.openxmlformats.org/package/2006/relationships"><Relationship Id="rId8" Type="http://schemas.openxmlformats.org/officeDocument/2006/relationships/hyperlink" Target="http://en.wikipedia.org/wiki/Mustard_gas" TargetMode="External"/><Relationship Id="rId13" Type="http://schemas.openxmlformats.org/officeDocument/2006/relationships/hyperlink" Target="http://en.wikipedia.org/wiki/Battle_of_Khalkhin_Gol" TargetMode="External"/><Relationship Id="rId3" Type="http://schemas.openxmlformats.org/officeDocument/2006/relationships/hyperlink" Target="http://en.wikipedia.org/wiki/Three_Alls_Policy" TargetMode="External"/><Relationship Id="rId7" Type="http://schemas.openxmlformats.org/officeDocument/2006/relationships/hyperlink" Target="http://en.wikipedia.org/wiki/Chemical_warfare" TargetMode="External"/><Relationship Id="rId12" Type="http://schemas.openxmlformats.org/officeDocument/2006/relationships/hyperlink" Target="http://en.wikipedia.org/wiki/Unit_731" TargetMode="External"/><Relationship Id="rId2" Type="http://schemas.openxmlformats.org/officeDocument/2006/relationships/hyperlink" Target="http://en.wikipedia.org/wiki/Nanking_Massacre" TargetMode="External"/><Relationship Id="rId1" Type="http://schemas.openxmlformats.org/officeDocument/2006/relationships/slideLayout" Target="../slideLayouts/slideLayout2.xml"/><Relationship Id="rId6" Type="http://schemas.openxmlformats.org/officeDocument/2006/relationships/hyperlink" Target="http://en.wikipedia.org/wiki/Biological_warfare" TargetMode="External"/><Relationship Id="rId11" Type="http://schemas.openxmlformats.org/officeDocument/2006/relationships/hyperlink" Target="http://en.wikipedia.org/wiki/Second_Sino-Japanese_war" TargetMode="External"/><Relationship Id="rId5" Type="http://schemas.openxmlformats.org/officeDocument/2006/relationships/hyperlink" Target="http://en.wikipedia.org/wiki/Shantung" TargetMode="External"/><Relationship Id="rId15" Type="http://schemas.openxmlformats.org/officeDocument/2006/relationships/hyperlink" Target="http://en.wikipedia.org/wiki/Prisoner_of_war" TargetMode="External"/><Relationship Id="rId10" Type="http://schemas.openxmlformats.org/officeDocument/2006/relationships/hyperlink" Target="http://en.wikipedia.org/wiki/Imperial_Japanese_Army" TargetMode="External"/><Relationship Id="rId4" Type="http://schemas.openxmlformats.org/officeDocument/2006/relationships/hyperlink" Target="http://en.wikipedia.org/wiki/Yasuji_Okamura" TargetMode="External"/><Relationship Id="rId9" Type="http://schemas.openxmlformats.org/officeDocument/2006/relationships/hyperlink" Target="http://en.wikipedia.org/wiki/Second_Italo-Abyssinian_War" TargetMode="External"/><Relationship Id="rId14" Type="http://schemas.openxmlformats.org/officeDocument/2006/relationships/hyperlink" Target="http://en.wikipedia.org/wiki/Japanese_human_experimentation_on_the_Chines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Soviet-Japanese_War_(1945)" TargetMode="External"/><Relationship Id="rId2" Type="http://schemas.openxmlformats.org/officeDocument/2006/relationships/hyperlink" Target="http://en.wikipedia.org/wiki/Operation_Downfall" TargetMode="External"/><Relationship Id="rId1" Type="http://schemas.openxmlformats.org/officeDocument/2006/relationships/slideLayout" Target="../slideLayouts/slideLayout2.xml"/><Relationship Id="rId6" Type="http://schemas.openxmlformats.org/officeDocument/2006/relationships/hyperlink" Target="http://en.wikipedia.org/wiki/United_Nations" TargetMode="External"/><Relationship Id="rId5" Type="http://schemas.openxmlformats.org/officeDocument/2006/relationships/hyperlink" Target="http://en.wikipedia.org/wiki/Surrender_of_Japan" TargetMode="External"/><Relationship Id="rId4" Type="http://schemas.openxmlformats.org/officeDocument/2006/relationships/hyperlink" Target="http://en.wikipedia.org/wiki/Soviet_invasion_of_Manchuria" TargetMode="External"/></Relationships>
</file>

<file path=ppt/slides/_rels/slide130.xml.rels><?xml version="1.0" encoding="UTF-8" standalone="yes"?>
<Relationships xmlns="http://schemas.openxmlformats.org/package/2006/relationships"><Relationship Id="rId8" Type="http://schemas.openxmlformats.org/officeDocument/2006/relationships/hyperlink" Target="http://en.wikipedia.org/wiki/Rape_during_the_occupation_of_Germany" TargetMode="External"/><Relationship Id="rId13" Type="http://schemas.openxmlformats.org/officeDocument/2006/relationships/hyperlink" Target="http://en.wikipedia.org/wiki/Strategic_bombing_during_World_War_II" TargetMode="External"/><Relationship Id="rId3" Type="http://schemas.openxmlformats.org/officeDocument/2006/relationships/hyperlink" Target="http://en.wikipedia.org/wiki/Allied_war_crimes_during_World_War_II" TargetMode="External"/><Relationship Id="rId7" Type="http://schemas.openxmlformats.org/officeDocument/2006/relationships/hyperlink" Target="http://en.wikipedia.org/wiki/Expulsion_of_Germans_after_World_War_II" TargetMode="External"/><Relationship Id="rId12" Type="http://schemas.openxmlformats.org/officeDocument/2006/relationships/hyperlink" Target="http://en.wikipedia.org/wiki/J%C3%B6rg_Friedrich_(author)" TargetMode="External"/><Relationship Id="rId17" Type="http://schemas.openxmlformats.org/officeDocument/2006/relationships/hyperlink" Target="http://en.wikipedia.org/wiki/Bombing_of_Cologne_in_World_War_II" TargetMode="External"/><Relationship Id="rId2" Type="http://schemas.openxmlformats.org/officeDocument/2006/relationships/hyperlink" Target="http://en.wikipedia.org/wiki/List_of_Axis_war_crime_trials" TargetMode="External"/><Relationship Id="rId16" Type="http://schemas.openxmlformats.org/officeDocument/2006/relationships/hyperlink" Target="http://en.wikipedia.org/wiki/Bombing_of_Hamburg_in_World_War_II" TargetMode="External"/><Relationship Id="rId1" Type="http://schemas.openxmlformats.org/officeDocument/2006/relationships/slideLayout" Target="../slideLayouts/slideLayout2.xml"/><Relationship Id="rId6" Type="http://schemas.openxmlformats.org/officeDocument/2006/relationships/hyperlink" Target="http://en.wikipedia.org/wiki/Operation_Keelhaul" TargetMode="External"/><Relationship Id="rId11" Type="http://schemas.openxmlformats.org/officeDocument/2006/relationships/hyperlink" Target="http://en.wikipedia.org/wiki/Vietnamese_Famine_of_1945" TargetMode="External"/><Relationship Id="rId5" Type="http://schemas.openxmlformats.org/officeDocument/2006/relationships/hyperlink" Target="http://en.wikipedia.org/wiki/Japanese_American_internment" TargetMode="External"/><Relationship Id="rId15" Type="http://schemas.openxmlformats.org/officeDocument/2006/relationships/hyperlink" Target="http://en.wikipedia.org/wiki/Bombing_of_Dresden" TargetMode="External"/><Relationship Id="rId10" Type="http://schemas.openxmlformats.org/officeDocument/2006/relationships/hyperlink" Target="http://en.wikipedia.org/wiki/Bengal_famine_of_1943" TargetMode="External"/><Relationship Id="rId4" Type="http://schemas.openxmlformats.org/officeDocument/2006/relationships/hyperlink" Target="http://en.wikipedia.org/wiki/Population_transfers_in_the_Soviet_Union" TargetMode="External"/><Relationship Id="rId9" Type="http://schemas.openxmlformats.org/officeDocument/2006/relationships/hyperlink" Target="http://en.wikipedia.org/wiki/Katyn_massacre" TargetMode="External"/><Relationship Id="rId14" Type="http://schemas.openxmlformats.org/officeDocument/2006/relationships/hyperlink" Target="http://en.wikipedia.org/wiki/Bombing_of_Tokyo" TargetMode="External"/></Relationships>
</file>

<file path=ppt/slides/_rels/slide131.xml.rels><?xml version="1.0" encoding="UTF-8" standalone="yes"?>
<Relationships xmlns="http://schemas.openxmlformats.org/package/2006/relationships"><Relationship Id="rId8" Type="http://schemas.openxmlformats.org/officeDocument/2006/relationships/hyperlink" Target="http://en.wikipedia.org/wiki/Life_unworthy_of_life" TargetMode="External"/><Relationship Id="rId13" Type="http://schemas.openxmlformats.org/officeDocument/2006/relationships/hyperlink" Target="http://en.wikipedia.org/wiki/Jehovah's_Witnesses" TargetMode="External"/><Relationship Id="rId3" Type="http://schemas.openxmlformats.org/officeDocument/2006/relationships/hyperlink" Target="http://en.wikipedia.org/wiki/Consequences_of_Nazism" TargetMode="External"/><Relationship Id="rId7" Type="http://schemas.openxmlformats.org/officeDocument/2006/relationships/hyperlink" Target="http://en.wikipedia.org/wiki/Nazi_crimes_against_ethnic_Poles" TargetMode="External"/><Relationship Id="rId12" Type="http://schemas.openxmlformats.org/officeDocument/2006/relationships/hyperlink" Target="http://en.wikipedia.org/wiki/Freemasons" TargetMode="External"/><Relationship Id="rId17" Type="http://schemas.openxmlformats.org/officeDocument/2006/relationships/image" Target="../media/image1.jpeg"/><Relationship Id="rId2" Type="http://schemas.openxmlformats.org/officeDocument/2006/relationships/hyperlink" Target="http://en.wikipedia.org/wiki/The_Holocaust" TargetMode="External"/><Relationship Id="rId16" Type="http://schemas.openxmlformats.org/officeDocument/2006/relationships/hyperlink" Target="http://en.wikipedia.org/wiki/Forced_labor_in_Germany_during_World_War_II" TargetMode="External"/><Relationship Id="rId1" Type="http://schemas.openxmlformats.org/officeDocument/2006/relationships/slideLayout" Target="../slideLayouts/slideLayout2.xml"/><Relationship Id="rId6" Type="http://schemas.openxmlformats.org/officeDocument/2006/relationships/hyperlink" Target="http://en.wikipedia.org/wiki/Ashkenazi_Jews" TargetMode="External"/><Relationship Id="rId11" Type="http://schemas.openxmlformats.org/officeDocument/2006/relationships/hyperlink" Target="http://en.wikipedia.org/wiki/Nazi_crimes_against_Soviet_POWs" TargetMode="External"/><Relationship Id="rId5" Type="http://schemas.openxmlformats.org/officeDocument/2006/relationships/hyperlink" Target="http://en.wikipedia.org/wiki/Allied_war_crimes_during_World_War_II" TargetMode="External"/><Relationship Id="rId15" Type="http://schemas.openxmlformats.org/officeDocument/2006/relationships/hyperlink" Target="http://en.wikipedia.org/wiki/OST-Arbeiter" TargetMode="External"/><Relationship Id="rId10" Type="http://schemas.openxmlformats.org/officeDocument/2006/relationships/hyperlink" Target="http://en.wikipedia.org/wiki/Mental_disorder" TargetMode="External"/><Relationship Id="rId4" Type="http://schemas.openxmlformats.org/officeDocument/2006/relationships/hyperlink" Target="http://en.wikipedia.org/wiki/Japanese_war_crimes" TargetMode="External"/><Relationship Id="rId9" Type="http://schemas.openxmlformats.org/officeDocument/2006/relationships/hyperlink" Target="http://en.wikipedia.org/wiki/Disability" TargetMode="External"/><Relationship Id="rId14" Type="http://schemas.openxmlformats.org/officeDocument/2006/relationships/hyperlink" Target="http://en.wikipedia.org/wiki/Romani_people" TargetMode="External"/></Relationships>
</file>

<file path=ppt/slides/_rels/slide132.xml.rels><?xml version="1.0" encoding="UTF-8" standalone="yes"?>
<Relationships xmlns="http://schemas.openxmlformats.org/package/2006/relationships"><Relationship Id="rId3" Type="http://schemas.openxmlformats.org/officeDocument/2006/relationships/hyperlink" Target="http://en.wikipedia.org/wiki/Gulag" TargetMode="External"/><Relationship Id="rId7" Type="http://schemas.openxmlformats.org/officeDocument/2006/relationships/hyperlink" Target="http://en.wikipedia.org/wiki/Richard_Overy" TargetMode="External"/><Relationship Id="rId2" Type="http://schemas.openxmlformats.org/officeDocument/2006/relationships/hyperlink" Target="http://en.wikipedia.org/wiki/Concentration_camp" TargetMode="External"/><Relationship Id="rId1" Type="http://schemas.openxmlformats.org/officeDocument/2006/relationships/slideLayout" Target="../slideLayouts/slideLayout2.xml"/><Relationship Id="rId6" Type="http://schemas.openxmlformats.org/officeDocument/2006/relationships/hyperlink" Target="http://en.wikipedia.org/wiki/Nazi_crimes_against_Soviet_POWs" TargetMode="External"/><Relationship Id="rId5" Type="http://schemas.openxmlformats.org/officeDocument/2006/relationships/hyperlink" Target="http://en.wikipedia.org/wiki/Prisoner_of_war" TargetMode="External"/><Relationship Id="rId4" Type="http://schemas.openxmlformats.org/officeDocument/2006/relationships/hyperlink" Target="http://en.wikipedia.org/wiki/Labor_camp" TargetMode="External"/></Relationships>
</file>

<file path=ppt/slides/_rels/slide133.xml.rels><?xml version="1.0" encoding="UTF-8" standalone="yes"?>
<Relationships xmlns="http://schemas.openxmlformats.org/package/2006/relationships"><Relationship Id="rId3" Type="http://schemas.openxmlformats.org/officeDocument/2006/relationships/hyperlink" Target="http://en.wikipedia.org/wiki/International_Military_Tribunal_for_the_Far_East" TargetMode="External"/><Relationship Id="rId2" Type="http://schemas.openxmlformats.org/officeDocument/2006/relationships/hyperlink" Target="http://en.wikipedia.org/wiki/Prisoner-of-war_camp"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East_Asia_Development_Board" TargetMode="External"/><Relationship Id="rId4" Type="http://schemas.openxmlformats.org/officeDocument/2006/relationships/hyperlink" Target="http://en.wikipedia.org/wiki/Surrender_of_Japan" TargetMode="External"/></Relationships>
</file>

<file path=ppt/slides/_rels/slide134.xml.rels><?xml version="1.0" encoding="UTF-8" standalone="yes"?>
<Relationships xmlns="http://schemas.openxmlformats.org/package/2006/relationships"><Relationship Id="rId3" Type="http://schemas.openxmlformats.org/officeDocument/2006/relationships/hyperlink" Target="http://en.wikipedia.org/wiki/Romusha" TargetMode="External"/><Relationship Id="rId7" Type="http://schemas.openxmlformats.org/officeDocument/2006/relationships/hyperlink" Target="http://en.wikipedia.org/wiki/Pearl_Harbor" TargetMode="External"/><Relationship Id="rId2" Type="http://schemas.openxmlformats.org/officeDocument/2006/relationships/hyperlink" Target="http://en.wikipedia.org/wiki/Java" TargetMode="External"/><Relationship Id="rId1" Type="http://schemas.openxmlformats.org/officeDocument/2006/relationships/slideLayout" Target="../slideLayouts/slideLayout2.xml"/><Relationship Id="rId6" Type="http://schemas.openxmlformats.org/officeDocument/2006/relationships/hyperlink" Target="http://en.wikipedia.org/wiki/German_Americans" TargetMode="External"/><Relationship Id="rId5" Type="http://schemas.openxmlformats.org/officeDocument/2006/relationships/hyperlink" Target="http://en.wikipedia.org/wiki/Italian_Americans" TargetMode="External"/><Relationship Id="rId4" Type="http://schemas.openxmlformats.org/officeDocument/2006/relationships/hyperlink" Target="http://en.wikipedia.org/wiki/Executive_Order_9066" TargetMode="External"/></Relationships>
</file>

<file path=ppt/slides/_rels/slide135.xml.rels><?xml version="1.0" encoding="UTF-8" standalone="yes"?>
<Relationships xmlns="http://schemas.openxmlformats.org/package/2006/relationships"><Relationship Id="rId3" Type="http://schemas.openxmlformats.org/officeDocument/2006/relationships/hyperlink" Target="http://en.wikipedia.org/wiki/Foreign_forced_labor_in_the_Soviet_Union" TargetMode="External"/><Relationship Id="rId2" Type="http://schemas.openxmlformats.org/officeDocument/2006/relationships/hyperlink" Target="http://en.wikipedia.org/wiki/Yalta_Conference"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en.wikipedia.org/wiki/Forced_labor_of_Hungarians_in_the_Soviet_Union" TargetMode="External"/></Relationships>
</file>

<file path=ppt/slides/_rels/slide1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World_War_II"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en.wikipedia.org/wiki/Strategic_bombing_during_World_War_II" TargetMode="External"/><Relationship Id="rId7" Type="http://schemas.openxmlformats.org/officeDocument/2006/relationships/hyperlink" Target="http://en.wikipedia.org/wiki/Slavery_in_Japan" TargetMode="External"/><Relationship Id="rId2" Type="http://schemas.openxmlformats.org/officeDocument/2006/relationships/hyperlink" Target="http://en.wikipedia.org/wiki/Labour_force" TargetMode="External"/><Relationship Id="rId1" Type="http://schemas.openxmlformats.org/officeDocument/2006/relationships/slideLayout" Target="../slideLayouts/slideLayout2.xml"/><Relationship Id="rId6" Type="http://schemas.openxmlformats.org/officeDocument/2006/relationships/hyperlink" Target="http://en.wikipedia.org/wiki/Forced_labor_in_Germany_during_World_War_II" TargetMode="External"/><Relationship Id="rId5" Type="http://schemas.openxmlformats.org/officeDocument/2006/relationships/hyperlink" Target="http://en.wikipedia.org/wiki/Slave_labour" TargetMode="External"/><Relationship Id="rId4" Type="http://schemas.openxmlformats.org/officeDocument/2006/relationships/hyperlink" Target="http://en.wikipedia.org/wiki/War_economy" TargetMode="External"/></Relationships>
</file>

<file path=ppt/slides/_rels/slide138.xml.rels><?xml version="1.0" encoding="UTF-8" standalone="yes"?>
<Relationships xmlns="http://schemas.openxmlformats.org/package/2006/relationships"><Relationship Id="rId3" Type="http://schemas.openxmlformats.org/officeDocument/2006/relationships/hyperlink" Target="http://en.wikipedia.org/wiki/Resistance_during_World_War_II" TargetMode="External"/><Relationship Id="rId7" Type="http://schemas.openxmlformats.org/officeDocument/2006/relationships/hyperlink" Target="http://en.wikipedia.org/wiki/Nazi_plunder" TargetMode="External"/><Relationship Id="rId2" Type="http://schemas.openxmlformats.org/officeDocument/2006/relationships/hyperlink" Target="http://en.wikipedia.org/wiki/Collaboration_with_the_Axis_Powers_during_World_War_II" TargetMode="External"/><Relationship Id="rId1" Type="http://schemas.openxmlformats.org/officeDocument/2006/relationships/slideLayout" Target="../slideLayouts/slideLayout2.xml"/><Relationship Id="rId6" Type="http://schemas.openxmlformats.org/officeDocument/2006/relationships/hyperlink" Target="http://en.wikipedia.org/wiki/German_Reichsmark" TargetMode="External"/><Relationship Id="rId5" Type="http://schemas.openxmlformats.org/officeDocument/2006/relationships/hyperlink" Target="http://en.wikipedia.org/wiki/Protectorate_of_Bohemia_and_Moravia" TargetMode="External"/><Relationship Id="rId4" Type="http://schemas.openxmlformats.org/officeDocument/2006/relationships/hyperlink" Target="http://en.wikipedia.org/wiki/German-occupied_Europe" TargetMode="External"/></Relationships>
</file>

<file path=ppt/slides/_rels/slide139.xml.rels><?xml version="1.0" encoding="UTF-8" standalone="yes"?>
<Relationships xmlns="http://schemas.openxmlformats.org/package/2006/relationships"><Relationship Id="rId3" Type="http://schemas.openxmlformats.org/officeDocument/2006/relationships/hyperlink" Target="http://en.wikipedia.org/wiki/File:Bundesarchiv_Bild_101I-031-2436-03A,_Russland,_Hinrichtung_von_Partisanen.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Soviet_partisans" TargetMode="External"/><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United_Nations_Security_Council" TargetMode="External"/><Relationship Id="rId2" Type="http://schemas.openxmlformats.org/officeDocument/2006/relationships/hyperlink" Target="http://en.wikipedia.org/wiki/Permanent_members_of_the_United_Nations_Security_Council" TargetMode="External"/><Relationship Id="rId1" Type="http://schemas.openxmlformats.org/officeDocument/2006/relationships/slideLayout" Target="../slideLayouts/slideLayout2.xml"/><Relationship Id="rId6" Type="http://schemas.openxmlformats.org/officeDocument/2006/relationships/hyperlink" Target="http://en.wikipedia.org/wiki/Decolonisation_of_Africa" TargetMode="External"/><Relationship Id="rId5" Type="http://schemas.openxmlformats.org/officeDocument/2006/relationships/hyperlink" Target="http://en.wikipedia.org/wiki/Decolonisation_of_Asia" TargetMode="External"/><Relationship Id="rId4" Type="http://schemas.openxmlformats.org/officeDocument/2006/relationships/hyperlink" Target="http://en.wikipedia.org/wiki/Cold_War" TargetMode="External"/></Relationships>
</file>

<file path=ppt/slides/_rels/slide140.xml.rels><?xml version="1.0" encoding="UTF-8" standalone="yes"?>
<Relationships xmlns="http://schemas.openxmlformats.org/package/2006/relationships"><Relationship Id="rId8" Type="http://schemas.openxmlformats.org/officeDocument/2006/relationships/hyperlink" Target="http://en.wikipedia.org/wiki/Greater_East_Asia_Co-Prosperity_Sphere" TargetMode="External"/><Relationship Id="rId3" Type="http://schemas.openxmlformats.org/officeDocument/2006/relationships/hyperlink" Target="http://en.wikipedia.org/wiki/Scorched_earth" TargetMode="External"/><Relationship Id="rId7" Type="http://schemas.openxmlformats.org/officeDocument/2006/relationships/hyperlink" Target="http://en.wikipedia.org/wiki/Resistance_during_World_War_II" TargetMode="External"/><Relationship Id="rId2" Type="http://schemas.openxmlformats.org/officeDocument/2006/relationships/hyperlink" Target="http://en.wikipedia.org/wiki/Lebensraum" TargetMode="External"/><Relationship Id="rId1" Type="http://schemas.openxmlformats.org/officeDocument/2006/relationships/slideLayout" Target="../slideLayouts/slideLayout2.xml"/><Relationship Id="rId6" Type="http://schemas.openxmlformats.org/officeDocument/2006/relationships/hyperlink" Target="http://en.wikipedia.org/wiki/Generalplan_Ost" TargetMode="External"/><Relationship Id="rId5" Type="http://schemas.openxmlformats.org/officeDocument/2006/relationships/hyperlink" Target="http://en.wikipedia.org/wiki/Untermensch" TargetMode="External"/><Relationship Id="rId4" Type="http://schemas.openxmlformats.org/officeDocument/2006/relationships/hyperlink" Target="http://en.wikipedia.org/wiki/Racial_policy_of_Nazi_Germany" TargetMode="External"/><Relationship Id="rId9" Type="http://schemas.openxmlformats.org/officeDocument/2006/relationships/hyperlink" Target="http://en.wikipedia.org/wiki/Hegemony" TargetMode="External"/></Relationships>
</file>

<file path=ppt/slides/_rels/slide141.xml.rels><?xml version="1.0" encoding="UTF-8" standalone="yes"?>
<Relationships xmlns="http://schemas.openxmlformats.org/package/2006/relationships"><Relationship Id="rId8" Type="http://schemas.openxmlformats.org/officeDocument/2006/relationships/hyperlink" Target="http://en.wikipedia.org/wiki/Anti-aircraft_warfare" TargetMode="External"/><Relationship Id="rId3" Type="http://schemas.openxmlformats.org/officeDocument/2006/relationships/hyperlink" Target="http://en.wikipedia.org/wiki/Fighter_aircraft" TargetMode="External"/><Relationship Id="rId7" Type="http://schemas.openxmlformats.org/officeDocument/2006/relationships/hyperlink" Target="http://en.wikipedia.org/wiki/Strategic_bombing" TargetMode="External"/><Relationship Id="rId12" Type="http://schemas.openxmlformats.org/officeDocument/2006/relationships/image" Target="../media/image1.jpeg"/><Relationship Id="rId2" Type="http://schemas.openxmlformats.org/officeDocument/2006/relationships/hyperlink" Target="http://en.wikipedia.org/wiki/Technology_during_World_War_II" TargetMode="External"/><Relationship Id="rId1" Type="http://schemas.openxmlformats.org/officeDocument/2006/relationships/slideLayout" Target="../slideLayouts/slideLayout2.xml"/><Relationship Id="rId6" Type="http://schemas.openxmlformats.org/officeDocument/2006/relationships/hyperlink" Target="http://en.wikipedia.org/wiki/World_War_II" TargetMode="External"/><Relationship Id="rId11" Type="http://schemas.openxmlformats.org/officeDocument/2006/relationships/hyperlink" Target="http://en.wikipedia.org/wiki/Jet_aircraft" TargetMode="External"/><Relationship Id="rId5" Type="http://schemas.openxmlformats.org/officeDocument/2006/relationships/hyperlink" Target="http://en.wikipedia.org/wiki/Airlift" TargetMode="External"/><Relationship Id="rId10" Type="http://schemas.openxmlformats.org/officeDocument/2006/relationships/hyperlink" Target="http://en.wikipedia.org/wiki/88_mm_gun" TargetMode="External"/><Relationship Id="rId4" Type="http://schemas.openxmlformats.org/officeDocument/2006/relationships/hyperlink" Target="http://en.wikipedia.org/wiki/Bomber" TargetMode="External"/><Relationship Id="rId9" Type="http://schemas.openxmlformats.org/officeDocument/2006/relationships/hyperlink" Target="http://en.wikipedia.org/wiki/Radar" TargetMode="External"/></Relationships>
</file>

<file path=ppt/slides/_rels/slide142.xml.rels><?xml version="1.0" encoding="UTF-8" standalone="yes"?>
<Relationships xmlns="http://schemas.openxmlformats.org/package/2006/relationships"><Relationship Id="rId8" Type="http://schemas.openxmlformats.org/officeDocument/2006/relationships/hyperlink" Target="http://en.wikipedia.org/wiki/Sonar" TargetMode="External"/><Relationship Id="rId13" Type="http://schemas.openxmlformats.org/officeDocument/2006/relationships/hyperlink" Target="http://en.wikipedia.org/wiki/Squid_(weapon)" TargetMode="External"/><Relationship Id="rId3" Type="http://schemas.openxmlformats.org/officeDocument/2006/relationships/hyperlink" Target="http://en.wikipedia.org/wiki/Escort_carrier" TargetMode="External"/><Relationship Id="rId7" Type="http://schemas.openxmlformats.org/officeDocument/2006/relationships/hyperlink" Target="http://en.wikipedia.org/wiki/Anti-submarine_weapon" TargetMode="External"/><Relationship Id="rId12" Type="http://schemas.openxmlformats.org/officeDocument/2006/relationships/hyperlink" Target="http://en.wikipedia.org/wiki/Hedgehog_(weapon)" TargetMode="External"/><Relationship Id="rId2" Type="http://schemas.openxmlformats.org/officeDocument/2006/relationships/hyperlink" Target="http://en.wikipedia.org/wiki/Aeronautics" TargetMode="External"/><Relationship Id="rId1" Type="http://schemas.openxmlformats.org/officeDocument/2006/relationships/slideLayout" Target="../slideLayouts/slideLayout2.xml"/><Relationship Id="rId6" Type="http://schemas.openxmlformats.org/officeDocument/2006/relationships/hyperlink" Target="http://en.wikipedia.org/wiki/Anti-submarine_warfare" TargetMode="External"/><Relationship Id="rId11" Type="http://schemas.openxmlformats.org/officeDocument/2006/relationships/hyperlink" Target="http://en.wikipedia.org/wiki/Leigh_light" TargetMode="External"/><Relationship Id="rId5" Type="http://schemas.openxmlformats.org/officeDocument/2006/relationships/hyperlink" Target="http://en.wikipedia.org/wiki/World_War_II" TargetMode="External"/><Relationship Id="rId10" Type="http://schemas.openxmlformats.org/officeDocument/2006/relationships/hyperlink" Target="http://en.wikipedia.org/wiki/Wolfpack_(naval_tactic)" TargetMode="External"/><Relationship Id="rId4" Type="http://schemas.openxmlformats.org/officeDocument/2006/relationships/hyperlink" Target="http://en.wikipedia.org/wiki/Mid-Atlantic_gap" TargetMode="External"/><Relationship Id="rId9" Type="http://schemas.openxmlformats.org/officeDocument/2006/relationships/hyperlink" Target="http://en.wikipedia.org/wiki/German_Type_VII_submarine" TargetMode="External"/><Relationship Id="rId14" Type="http://schemas.openxmlformats.org/officeDocument/2006/relationships/hyperlink" Target="http://en.wikipedia.org/wiki/Mark_24_FIDO_Torpedo" TargetMode="External"/></Relationships>
</file>

<file path=ppt/slides/_rels/slide143.xml.rels><?xml version="1.0" encoding="UTF-8" standalone="yes"?>
<Relationships xmlns="http://schemas.openxmlformats.org/package/2006/relationships"><Relationship Id="rId8" Type="http://schemas.openxmlformats.org/officeDocument/2006/relationships/hyperlink" Target="http://en.wikipedia.org/wiki/Self-propelled_gun" TargetMode="External"/><Relationship Id="rId3" Type="http://schemas.openxmlformats.org/officeDocument/2006/relationships/hyperlink" Target="http://en.wikipedia.org/wiki/Tank" TargetMode="External"/><Relationship Id="rId7" Type="http://schemas.openxmlformats.org/officeDocument/2006/relationships/hyperlink" Target="http://en.wikipedia.org/wiki/Anti-tank_gun" TargetMode="External"/><Relationship Id="rId2" Type="http://schemas.openxmlformats.org/officeDocument/2006/relationships/hyperlink" Target="http://en.wikipedia.org/wiki/Combined_arms" TargetMode="External"/><Relationship Id="rId1" Type="http://schemas.openxmlformats.org/officeDocument/2006/relationships/slideLayout" Target="../slideLayouts/slideLayout2.xml"/><Relationship Id="rId6" Type="http://schemas.openxmlformats.org/officeDocument/2006/relationships/hyperlink" Target="http://en.wikipedia.org/wiki/Indirect_fire" TargetMode="External"/><Relationship Id="rId5" Type="http://schemas.openxmlformats.org/officeDocument/2006/relationships/hyperlink" Target="http://en.wikipedia.org/wiki/Anti-tank_warfare" TargetMode="External"/><Relationship Id="rId4" Type="http://schemas.openxmlformats.org/officeDocument/2006/relationships/hyperlink" Target="http://en.wikipedia.org/wiki/Tanks_in_World_War_II" TargetMode="External"/><Relationship Id="rId9" Type="http://schemas.openxmlformats.org/officeDocument/2006/relationships/hyperlink" Target="http://en.wikipedia.org/wiki/Anti-tank_mine" TargetMode="External"/></Relationships>
</file>

<file path=ppt/slides/_rels/slide144.xml.rels><?xml version="1.0" encoding="UTF-8" standalone="yes"?>
<Relationships xmlns="http://schemas.openxmlformats.org/package/2006/relationships"><Relationship Id="rId8" Type="http://schemas.openxmlformats.org/officeDocument/2006/relationships/hyperlink" Target="http://en.wikipedia.org/wiki/Enigma_machine" TargetMode="External"/><Relationship Id="rId3" Type="http://schemas.openxmlformats.org/officeDocument/2006/relationships/hyperlink" Target="http://en.wikipedia.org/wiki/Submachine_gun" TargetMode="External"/><Relationship Id="rId7" Type="http://schemas.openxmlformats.org/officeDocument/2006/relationships/hyperlink" Target="http://en.wikipedia.org/wiki/Cipher" TargetMode="External"/><Relationship Id="rId12" Type="http://schemas.openxmlformats.org/officeDocument/2006/relationships/hyperlink" Target="http://en.wikipedia.org/wiki/Polish_Cipher_Bureau" TargetMode="External"/><Relationship Id="rId2" Type="http://schemas.openxmlformats.org/officeDocument/2006/relationships/hyperlink" Target="http://en.wikipedia.org/wiki/MG42" TargetMode="External"/><Relationship Id="rId1" Type="http://schemas.openxmlformats.org/officeDocument/2006/relationships/slideLayout" Target="../slideLayouts/slideLayout2.xml"/><Relationship Id="rId6" Type="http://schemas.openxmlformats.org/officeDocument/2006/relationships/hyperlink" Target="http://en.wikipedia.org/wiki/Cryptography" TargetMode="External"/><Relationship Id="rId11" Type="http://schemas.openxmlformats.org/officeDocument/2006/relationships/hyperlink" Target="http://en.wikipedia.org/wiki/Ultra_(cryptography)" TargetMode="External"/><Relationship Id="rId5" Type="http://schemas.openxmlformats.org/officeDocument/2006/relationships/hyperlink" Target="http://en.wikipedia.org/wiki/Codebook" TargetMode="External"/><Relationship Id="rId10" Type="http://schemas.openxmlformats.org/officeDocument/2006/relationships/hyperlink" Target="http://en.wikipedia.org/wiki/Japanese_naval_codes" TargetMode="External"/><Relationship Id="rId4" Type="http://schemas.openxmlformats.org/officeDocument/2006/relationships/hyperlink" Target="http://en.wikipedia.org/wiki/Assault_rifle" TargetMode="External"/><Relationship Id="rId9" Type="http://schemas.openxmlformats.org/officeDocument/2006/relationships/hyperlink" Target="http://en.wikipedia.org/wiki/SIGINT" TargetMode="External"/></Relationships>
</file>

<file path=ppt/slides/_rels/slide145.xml.rels><?xml version="1.0" encoding="UTF-8" standalone="yes"?>
<Relationships xmlns="http://schemas.openxmlformats.org/package/2006/relationships"><Relationship Id="rId8" Type="http://schemas.openxmlformats.org/officeDocument/2006/relationships/hyperlink" Target="http://en.wikipedia.org/wiki/ENIAC" TargetMode="External"/><Relationship Id="rId13" Type="http://schemas.openxmlformats.org/officeDocument/2006/relationships/hyperlink" Target="http://en.wikipedia.org/wiki/Operations_research" TargetMode="External"/><Relationship Id="rId3" Type="http://schemas.openxmlformats.org/officeDocument/2006/relationships/hyperlink" Target="http://en.wikipedia.org/wiki/Deception" TargetMode="External"/><Relationship Id="rId7" Type="http://schemas.openxmlformats.org/officeDocument/2006/relationships/hyperlink" Target="http://en.wikipedia.org/wiki/Colossus_computer" TargetMode="External"/><Relationship Id="rId12" Type="http://schemas.openxmlformats.org/officeDocument/2006/relationships/hyperlink" Target="http://en.wikipedia.org/wiki/Nuclear_weapon" TargetMode="External"/><Relationship Id="rId2" Type="http://schemas.openxmlformats.org/officeDocument/2006/relationships/hyperlink" Target="http://en.wikipedia.org/wiki/Military_intelligence" TargetMode="External"/><Relationship Id="rId1" Type="http://schemas.openxmlformats.org/officeDocument/2006/relationships/slideLayout" Target="../slideLayouts/slideLayout2.xml"/><Relationship Id="rId6" Type="http://schemas.openxmlformats.org/officeDocument/2006/relationships/hyperlink" Target="http://en.wikipedia.org/wiki/Z3_(computer)" TargetMode="External"/><Relationship Id="rId11" Type="http://schemas.openxmlformats.org/officeDocument/2006/relationships/hyperlink" Target="http://en.wikipedia.org/wiki/Manhattan_Project" TargetMode="External"/><Relationship Id="rId5" Type="http://schemas.openxmlformats.org/officeDocument/2006/relationships/hyperlink" Target="http://en.wikipedia.org/wiki/Operation_Bodyguard" TargetMode="External"/><Relationship Id="rId15" Type="http://schemas.openxmlformats.org/officeDocument/2006/relationships/hyperlink" Target="http://en.wikipedia.org/wiki/Operation_Pluto" TargetMode="External"/><Relationship Id="rId10" Type="http://schemas.openxmlformats.org/officeDocument/2006/relationships/hyperlink" Target="http://en.wikipedia.org/wiki/V-2_rocket" TargetMode="External"/><Relationship Id="rId4" Type="http://schemas.openxmlformats.org/officeDocument/2006/relationships/hyperlink" Target="http://en.wikipedia.org/wiki/Operation_Mincemeat" TargetMode="External"/><Relationship Id="rId9" Type="http://schemas.openxmlformats.org/officeDocument/2006/relationships/hyperlink" Target="http://en.wikipedia.org/wiki/V-1_flying_bomb" TargetMode="External"/><Relationship Id="rId14" Type="http://schemas.openxmlformats.org/officeDocument/2006/relationships/hyperlink" Target="http://en.wikipedia.org/wiki/Mulberry_harbour" TargetMode="External"/></Relationships>
</file>

<file path=ppt/slides/_rels/slide146.xml.rels><?xml version="1.0" encoding="UTF-8" standalone="yes"?>
<Relationships xmlns="http://schemas.openxmlformats.org/package/2006/relationships"><Relationship Id="rId8" Type="http://schemas.openxmlformats.org/officeDocument/2006/relationships/hyperlink" Target="http://en.wikipedia.org/wiki/German_Type_VII_submarine" TargetMode="External"/><Relationship Id="rId3" Type="http://schemas.openxmlformats.org/officeDocument/2006/relationships/image" Target="../media/image32.jpeg"/><Relationship Id="rId7" Type="http://schemas.openxmlformats.org/officeDocument/2006/relationships/image" Target="../media/image33.jpeg"/><Relationship Id="rId2" Type="http://schemas.openxmlformats.org/officeDocument/2006/relationships/hyperlink" Target="http://en.wikipedia.org/wiki/File:Color_Photographed_B-17E_in_Flight.jpg" TargetMode="External"/><Relationship Id="rId1" Type="http://schemas.openxmlformats.org/officeDocument/2006/relationships/slideLayout" Target="../slideLayouts/slideLayout2.xml"/><Relationship Id="rId6" Type="http://schemas.openxmlformats.org/officeDocument/2006/relationships/hyperlink" Target="http://en.wikipedia.org/wiki/File:U995_2004_1.jpg" TargetMode="External"/><Relationship Id="rId5" Type="http://schemas.openxmlformats.org/officeDocument/2006/relationships/hyperlink" Target="http://en.wikipedia.org/wiki/World_War_II" TargetMode="External"/><Relationship Id="rId4" Type="http://schemas.openxmlformats.org/officeDocument/2006/relationships/hyperlink" Target="http://en.wikipedia.org/wiki/B-17_Flying_Fortress" TargetMode="External"/></Relationships>
</file>

<file path=ppt/slides/_rels/slide1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en.wikipedia.org/wiki/File:RIAN_archive_1274_Tanks_going_to_the_front.jpg"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en.wikipedia.org/wiki/T-34" TargetMode="External"/></Relationships>
</file>

<file path=ppt/slides/_rels/slide1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European_integration" TargetMode="External"/><Relationship Id="rId2" Type="http://schemas.openxmlformats.org/officeDocument/2006/relationships/hyperlink" Target="http://en.wikipedia.org/wiki/Post-World_War_II_economic_expansion"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Adolf_Hitler" TargetMode="External"/><Relationship Id="rId2" Type="http://schemas.openxmlformats.org/officeDocument/2006/relationships/hyperlink" Target="http://en.wikipedia.org/wiki/Benito_Mussolini" TargetMode="External"/><Relationship Id="rId1" Type="http://schemas.openxmlformats.org/officeDocument/2006/relationships/slideLayout" Target="../slideLayouts/slideLayout2.xml"/><Relationship Id="rId6" Type="http://schemas.openxmlformats.org/officeDocument/2006/relationships/hyperlink" Target="http://en.wikipedia.org/wiki/European_integration" TargetMode="External"/><Relationship Id="rId5" Type="http://schemas.openxmlformats.org/officeDocument/2006/relationships/hyperlink" Target="http://en.wikipedia.org/wiki/Post-World_War_II_economic_expansion" TargetMode="Externa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lonial_war" TargetMode="External"/><Relationship Id="rId7" Type="http://schemas.openxmlformats.org/officeDocument/2006/relationships/image" Target="../media/image1.jpeg"/><Relationship Id="rId2" Type="http://schemas.openxmlformats.org/officeDocument/2006/relationships/hyperlink" Target="http://en.wikipedia.org/wiki/Second_Italo-Abyssinian_War" TargetMode="External"/><Relationship Id="rId1" Type="http://schemas.openxmlformats.org/officeDocument/2006/relationships/slideLayout" Target="../slideLayouts/slideLayout2.xml"/><Relationship Id="rId6" Type="http://schemas.openxmlformats.org/officeDocument/2006/relationships/hyperlink" Target="http://en.wikipedia.org/wiki/Ethiopia" TargetMode="External"/><Relationship Id="rId5" Type="http://schemas.openxmlformats.org/officeDocument/2006/relationships/hyperlink" Target="http://en.wikipedia.org/wiki/Ethiopian_Empire" TargetMode="External"/><Relationship Id="rId4" Type="http://schemas.openxmlformats.org/officeDocument/2006/relationships/hyperlink" Target="http://en.wikipedia.org/wiki/Kingdom_of_Ital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Annexation" TargetMode="External"/><Relationship Id="rId7" Type="http://schemas.openxmlformats.org/officeDocument/2006/relationships/image" Target="../media/image1.jpeg"/><Relationship Id="rId2" Type="http://schemas.openxmlformats.org/officeDocument/2006/relationships/hyperlink" Target="http://en.wikipedia.org/wiki/Military_occupation" TargetMode="External"/><Relationship Id="rId1" Type="http://schemas.openxmlformats.org/officeDocument/2006/relationships/slideLayout" Target="../slideLayouts/slideLayout2.xml"/><Relationship Id="rId6" Type="http://schemas.openxmlformats.org/officeDocument/2006/relationships/hyperlink" Target="http://en.wikipedia.org/wiki/Article_X_of_the_Covenant_of_the_League_of_Nations" TargetMode="External"/><Relationship Id="rId5" Type="http://schemas.openxmlformats.org/officeDocument/2006/relationships/hyperlink" Target="http://en.wikipedia.org/wiki/League_of_Nations" TargetMode="External"/><Relationship Id="rId4" Type="http://schemas.openxmlformats.org/officeDocument/2006/relationships/hyperlink" Target="http://en.wikipedia.org/wiki/Italian_East_Afric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en.wikipedia.org/wiki/File:Bundesarchiv_Bild_183-H25224,_Guernica,_Ruinen.jp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Spanish_State" TargetMode="External"/><Relationship Id="rId2" Type="http://schemas.openxmlformats.org/officeDocument/2006/relationships/hyperlink" Target="http://en.wikipedia.org/wiki/Bombing_of_Guernica" TargetMode="External"/><Relationship Id="rId1" Type="http://schemas.openxmlformats.org/officeDocument/2006/relationships/slideLayout" Target="../slideLayouts/slideLayout2.xml"/><Relationship Id="rId6" Type="http://schemas.openxmlformats.org/officeDocument/2006/relationships/hyperlink" Target="http://en.wikipedia.org/wiki/International_Brigades" TargetMode="External"/><Relationship Id="rId5" Type="http://schemas.openxmlformats.org/officeDocument/2006/relationships/hyperlink" Target="http://en.wikipedia.org/wiki/Second_Spanish_Republic" TargetMode="External"/><Relationship Id="rId4" Type="http://schemas.openxmlformats.org/officeDocument/2006/relationships/hyperlink" Target="http://en.wikipedia.org/wiki/Francisco_Franco"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Bombing_of_Guernica" TargetMode="External"/><Relationship Id="rId2" Type="http://schemas.openxmlformats.org/officeDocument/2006/relationships/hyperlink" Target="http://en.wikipedia.org/wiki/Proxy_war" TargetMode="External"/><Relationship Id="rId1" Type="http://schemas.openxmlformats.org/officeDocument/2006/relationships/slideLayout" Target="../slideLayouts/slideLayout2.xml"/><Relationship Id="rId5" Type="http://schemas.openxmlformats.org/officeDocument/2006/relationships/hyperlink" Target="http://en.wikipedia.org/wiki/Francisco_Franco" TargetMode="External"/><Relationship Id="rId4" Type="http://schemas.openxmlformats.org/officeDocument/2006/relationships/hyperlink" Target="http://en.wikipedia.org/wiki/Condor_Leg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Marco_Polo_Bridge_Incident" TargetMode="External"/><Relationship Id="rId2" Type="http://schemas.openxmlformats.org/officeDocument/2006/relationships/hyperlink" Target="http://en.wikipedia.org/wiki/Second_Sino-Japanese_War" TargetMode="External"/><Relationship Id="rId1" Type="http://schemas.openxmlformats.org/officeDocument/2006/relationships/slideLayout" Target="../slideLayouts/slideLayout2.xml"/><Relationship Id="rId6" Type="http://schemas.openxmlformats.org/officeDocument/2006/relationships/hyperlink" Target="http://en.wikipedia.org/wiki/Battle_of_Shanghai" TargetMode="External"/><Relationship Id="rId5" Type="http://schemas.openxmlformats.org/officeDocument/2006/relationships/image" Target="../media/image5.jpeg"/><Relationship Id="rId4" Type="http://schemas.openxmlformats.org/officeDocument/2006/relationships/hyperlink" Target="http://en.wikipedia.org/wiki/File:Shanghai1937KMT_machine_gun_nest.jpg"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Battle_of_Shanghai" TargetMode="External"/><Relationship Id="rId3" Type="http://schemas.openxmlformats.org/officeDocument/2006/relationships/hyperlink" Target="http://en.wikipedia.org/wiki/Materiel" TargetMode="External"/><Relationship Id="rId7" Type="http://schemas.openxmlformats.org/officeDocument/2006/relationships/hyperlink" Target="http://en.wikipedia.org/wiki/German-trained_divisions_in_the_National_Revolutionary_Army" TargetMode="External"/><Relationship Id="rId2" Type="http://schemas.openxmlformats.org/officeDocument/2006/relationships/hyperlink" Target="http://en.wikipedia.org/wiki/Sino-Soviet_Non-Aggression_Pact" TargetMode="External"/><Relationship Id="rId1" Type="http://schemas.openxmlformats.org/officeDocument/2006/relationships/slideLayout" Target="../slideLayouts/slideLayout2.xml"/><Relationship Id="rId6" Type="http://schemas.openxmlformats.org/officeDocument/2006/relationships/hyperlink" Target="http://en.wikipedia.org/wiki/Chiang_Kai-shek" TargetMode="External"/><Relationship Id="rId5" Type="http://schemas.openxmlformats.org/officeDocument/2006/relationships/hyperlink" Target="http://en.wikipedia.org/wiki/Generalissimo" TargetMode="External"/><Relationship Id="rId10" Type="http://schemas.openxmlformats.org/officeDocument/2006/relationships/hyperlink" Target="http://en.wikipedia.org/wiki/Nanking_Massacre" TargetMode="External"/><Relationship Id="rId4" Type="http://schemas.openxmlformats.org/officeDocument/2006/relationships/hyperlink" Target="http://en.wikipedia.org/wiki/Sino-German_cooperation_(1911%E2%80%931941)" TargetMode="External"/><Relationship Id="rId9" Type="http://schemas.openxmlformats.org/officeDocument/2006/relationships/hyperlink" Target="http://en.wikipedia.org/wiki/Battle_of_Nankin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Wuhan" TargetMode="External"/><Relationship Id="rId2" Type="http://schemas.openxmlformats.org/officeDocument/2006/relationships/hyperlink" Target="http://en.wikipedia.org/wiki/1938_Yellow_River_flood"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Chongqing" TargetMode="External"/><Relationship Id="rId4" Type="http://schemas.openxmlformats.org/officeDocument/2006/relationships/hyperlink" Target="http://en.wikipedia.org/wiki/Battle_of_Wuhan"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File:Khalkhin_Gol_Soviet_offensive_1939.jpg" TargetMode="External"/><Relationship Id="rId2" Type="http://schemas.openxmlformats.org/officeDocument/2006/relationships/hyperlink" Target="http://en.wikipedia.org/wiki/Battle_of_Khalkhin_Gol"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Battle_of_Moscow" TargetMode="External"/><Relationship Id="rId2" Type="http://schemas.openxmlformats.org/officeDocument/2006/relationships/hyperlink" Target="http://en.wikipedia.org/wiki/Georgy_Zhukov"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8" Type="http://schemas.openxmlformats.org/officeDocument/2006/relationships/hyperlink" Target="http://en.wikipedia.org/wiki/%C3%89douard_Daladier" TargetMode="External"/><Relationship Id="rId3" Type="http://schemas.openxmlformats.org/officeDocument/2006/relationships/hyperlink" Target="http://en.wikipedia.org/wiki/Appeasement" TargetMode="External"/><Relationship Id="rId7" Type="http://schemas.openxmlformats.org/officeDocument/2006/relationships/hyperlink" Target="http://en.wikipedia.org/wiki/Neville_Chamberlain" TargetMode="External"/><Relationship Id="rId12" Type="http://schemas.openxmlformats.org/officeDocument/2006/relationships/image" Target="../media/image7.jpeg"/><Relationship Id="rId2" Type="http://schemas.openxmlformats.org/officeDocument/2006/relationships/hyperlink" Target="http://en.wikipedia.org/wiki/Anschluss" TargetMode="External"/><Relationship Id="rId1" Type="http://schemas.openxmlformats.org/officeDocument/2006/relationships/slideLayout" Target="../slideLayouts/slideLayout2.xml"/><Relationship Id="rId6" Type="http://schemas.openxmlformats.org/officeDocument/2006/relationships/hyperlink" Target="http://en.wikipedia.org/wiki/Molotov-Ribbentrop_Pact" TargetMode="External"/><Relationship Id="rId11" Type="http://schemas.openxmlformats.org/officeDocument/2006/relationships/hyperlink" Target="http://en.wikipedia.org/wiki/File:Bundesarchiv_Bild_183-R69173,_M%C3%BCnchener_Abkommen,_Staatschefs.jpg" TargetMode="External"/><Relationship Id="rId5" Type="http://schemas.openxmlformats.org/officeDocument/2006/relationships/hyperlink" Target="http://en.wikipedia.org/wiki/German_occupation_of_Czechoslovakia" TargetMode="External"/><Relationship Id="rId10" Type="http://schemas.openxmlformats.org/officeDocument/2006/relationships/hyperlink" Target="http://en.wikipedia.org/wiki/Galeazzo_Ciano" TargetMode="External"/><Relationship Id="rId4" Type="http://schemas.openxmlformats.org/officeDocument/2006/relationships/hyperlink" Target="http://en.wikipedia.org/wiki/Munich_Agreement" TargetMode="External"/><Relationship Id="rId9" Type="http://schemas.openxmlformats.org/officeDocument/2006/relationships/hyperlink" Target="http://en.wikipedia.org/wiki/Benito_Mussolini"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en.wikipedia.org/wiki/First_Vienna_Award" TargetMode="External"/><Relationship Id="rId3" Type="http://schemas.openxmlformats.org/officeDocument/2006/relationships/hyperlink" Target="http://en.wikipedia.org/wiki/Appeasement_of_Hitler" TargetMode="External"/><Relationship Id="rId7" Type="http://schemas.openxmlformats.org/officeDocument/2006/relationships/hyperlink" Target="http://en.wikipedia.org/wiki/Munich_Agreement" TargetMode="External"/><Relationship Id="rId2" Type="http://schemas.openxmlformats.org/officeDocument/2006/relationships/hyperlink" Target="http://en.wikipedia.org/wiki/Anschluss" TargetMode="External"/><Relationship Id="rId1" Type="http://schemas.openxmlformats.org/officeDocument/2006/relationships/slideLayout" Target="../slideLayouts/slideLayout2.xml"/><Relationship Id="rId6" Type="http://schemas.openxmlformats.org/officeDocument/2006/relationships/hyperlink" Target="http://en.wikipedia.org/wiki/Ethnic_German" TargetMode="External"/><Relationship Id="rId5" Type="http://schemas.openxmlformats.org/officeDocument/2006/relationships/hyperlink" Target="http://en.wikipedia.org/wiki/Czechoslovakia" TargetMode="External"/><Relationship Id="rId4" Type="http://schemas.openxmlformats.org/officeDocument/2006/relationships/hyperlink" Target="http://en.wikipedia.org/wiki/Sudetenlan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Plan_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Invasion_of_Lingayen_Gulf" TargetMode="External"/><Relationship Id="rId3" Type="http://schemas.openxmlformats.org/officeDocument/2006/relationships/image" Target="../media/image2.png"/><Relationship Id="rId7" Type="http://schemas.openxmlformats.org/officeDocument/2006/relationships/hyperlink" Target="http://en.wikipedia.org/wiki/Eastern_Front_(World_War_II)" TargetMode="External"/><Relationship Id="rId2" Type="http://schemas.openxmlformats.org/officeDocument/2006/relationships/hyperlink" Target="http://en.wikipedia.org/wiki/File:Infobox_collage_for_WWII.PNG" TargetMode="External"/><Relationship Id="rId1" Type="http://schemas.openxmlformats.org/officeDocument/2006/relationships/slideLayout" Target="../slideLayouts/slideLayout2.xml"/><Relationship Id="rId6" Type="http://schemas.openxmlformats.org/officeDocument/2006/relationships/hyperlink" Target="http://en.wikipedia.org/wiki/Junkers_Ju_87" TargetMode="External"/><Relationship Id="rId11" Type="http://schemas.openxmlformats.org/officeDocument/2006/relationships/hyperlink" Target="http://en.wikipedia.org/wiki/Battle_of_Stalingrad" TargetMode="External"/><Relationship Id="rId5" Type="http://schemas.openxmlformats.org/officeDocument/2006/relationships/hyperlink" Target="http://en.wikipedia.org/wiki/First_Battle_of_El_Alamein" TargetMode="External"/><Relationship Id="rId10" Type="http://schemas.openxmlformats.org/officeDocument/2006/relationships/hyperlink" Target="http://en.wikipedia.org/wiki/German_Instrument_of_Surrender" TargetMode="External"/><Relationship Id="rId4" Type="http://schemas.openxmlformats.org/officeDocument/2006/relationships/hyperlink" Target="http://en.wikipedia.org/wiki/Battle_of_Wanjialing" TargetMode="External"/><Relationship Id="rId9" Type="http://schemas.openxmlformats.org/officeDocument/2006/relationships/hyperlink" Target="http://en.wikipedia.org/wiki/Wilhelm_Keitel"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en.wikipedia.org/wiki/Italian_invasion_of_Albania" TargetMode="External"/><Relationship Id="rId3" Type="http://schemas.openxmlformats.org/officeDocument/2006/relationships/hyperlink" Target="http://en.wikipedia.org/wiki/Protectorate_of_Bohemia_and_Moravia" TargetMode="External"/><Relationship Id="rId7" Type="http://schemas.openxmlformats.org/officeDocument/2006/relationships/hyperlink" Target="http://en.wikipedia.org/wiki/Polish-British_Common_Defence_Pact" TargetMode="External"/><Relationship Id="rId2" Type="http://schemas.openxmlformats.org/officeDocument/2006/relationships/hyperlink" Target="http://en.wikipedia.org/wiki/German_occupation_of_Czechoslovakia" TargetMode="External"/><Relationship Id="rId1" Type="http://schemas.openxmlformats.org/officeDocument/2006/relationships/slideLayout" Target="../slideLayouts/slideLayout2.xml"/><Relationship Id="rId6" Type="http://schemas.openxmlformats.org/officeDocument/2006/relationships/hyperlink" Target="http://en.wikipedia.org/wiki/Free_City_of_Danzig" TargetMode="External"/><Relationship Id="rId5" Type="http://schemas.openxmlformats.org/officeDocument/2006/relationships/hyperlink" Target="http://en.wikipedia.org/wiki/Slovak_Republic_(1939%E2%80%931945)" TargetMode="External"/><Relationship Id="rId10" Type="http://schemas.openxmlformats.org/officeDocument/2006/relationships/image" Target="../media/image1.jpeg"/><Relationship Id="rId4" Type="http://schemas.openxmlformats.org/officeDocument/2006/relationships/hyperlink" Target="http://en.wikipedia.org/wiki/Client_state" TargetMode="External"/><Relationship Id="rId9" Type="http://schemas.openxmlformats.org/officeDocument/2006/relationships/hyperlink" Target="http://en.wikipedia.org/wiki/Greec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Pact_of_Steel" TargetMode="External"/><Relationship Id="rId2" Type="http://schemas.openxmlformats.org/officeDocument/2006/relationships/hyperlink" Target="http://en.wikipedia.org/wiki/Franco-Polish_Military_Alliance"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ndex.php?title=German-Polish_non-aggression_pact&amp;action=edit&amp;redlink=1" TargetMode="External"/><Relationship Id="rId4" Type="http://schemas.openxmlformats.org/officeDocument/2006/relationships/hyperlink" Target="http://en.wikipedia.org/w/index.php?title=Anglo-German_naval_agreement&amp;action=edit&amp;redlink=1"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en.wikipedia.org/wiki/Bessarabia" TargetMode="External"/><Relationship Id="rId3" Type="http://schemas.openxmlformats.org/officeDocument/2006/relationships/hyperlink" Target="http://en.wikipedia.org/wiki/World_War_II" TargetMode="External"/><Relationship Id="rId7" Type="http://schemas.openxmlformats.org/officeDocument/2006/relationships/hyperlink" Target="http://en.wikipedia.org/wiki/Estonia" TargetMode="External"/><Relationship Id="rId2" Type="http://schemas.openxmlformats.org/officeDocument/2006/relationships/hyperlink" Target="http://en.wikipedia.org/wiki/Molotov%E2%80%93Ribbentrop_Pact" TargetMode="External"/><Relationship Id="rId1" Type="http://schemas.openxmlformats.org/officeDocument/2006/relationships/slideLayout" Target="../slideLayouts/slideLayout2.xml"/><Relationship Id="rId6" Type="http://schemas.openxmlformats.org/officeDocument/2006/relationships/hyperlink" Target="http://en.wikipedia.org/wiki/Territories_of_Poland_annexed_by_the_Soviet_Union" TargetMode="External"/><Relationship Id="rId5" Type="http://schemas.openxmlformats.org/officeDocument/2006/relationships/hyperlink" Target="http://en.wikipedia.org/wiki/Lithuania" TargetMode="External"/><Relationship Id="rId4" Type="http://schemas.openxmlformats.org/officeDocument/2006/relationships/hyperlink" Target="http://en.wikipedia.org/wiki/Second_Polish_Republi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Count_Ciano" TargetMode="External"/><Relationship Id="rId2" Type="http://schemas.openxmlformats.org/officeDocument/2006/relationships/hyperlink" Target="http://en.wikipedia.org/wiki/World_War_I"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Polish_Corridor" TargetMode="External"/><Relationship Id="rId2" Type="http://schemas.openxmlformats.org/officeDocument/2006/relationships/hyperlink" Target="http://en.wikipedia.org/wiki/Danzi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8" Type="http://schemas.openxmlformats.org/officeDocument/2006/relationships/hyperlink" Target="http://en.wikipedia.org/wiki/Semyon_Krivoshein" TargetMode="External"/><Relationship Id="rId3" Type="http://schemas.openxmlformats.org/officeDocument/2006/relationships/hyperlink" Target="http://en.wikipedia.org/wiki/Wehrmacht" TargetMode="External"/><Relationship Id="rId7" Type="http://schemas.openxmlformats.org/officeDocument/2006/relationships/hyperlink" Target="http://en.wikipedia.org/wiki/Heinz_Guderian" TargetMode="External"/><Relationship Id="rId2" Type="http://schemas.openxmlformats.org/officeDocument/2006/relationships/hyperlink" Target="http://en.wikipedia.org/wiki/Nazi-Soviet_military_parade_in_Brze%C5%9B%C4%87" TargetMode="External"/><Relationship Id="rId1" Type="http://schemas.openxmlformats.org/officeDocument/2006/relationships/slideLayout" Target="../slideLayouts/slideLayout2.xml"/><Relationship Id="rId6" Type="http://schemas.openxmlformats.org/officeDocument/2006/relationships/hyperlink" Target="http://en.wikipedia.org/wiki/Kresy" TargetMode="External"/><Relationship Id="rId5" Type="http://schemas.openxmlformats.org/officeDocument/2006/relationships/hyperlink" Target="http://en.wikipedia.org/wiki/Brest_(Belarus)" TargetMode="External"/><Relationship Id="rId10" Type="http://schemas.openxmlformats.org/officeDocument/2006/relationships/image" Target="../media/image8.jpeg"/><Relationship Id="rId4" Type="http://schemas.openxmlformats.org/officeDocument/2006/relationships/hyperlink" Target="http://en.wikipedia.org/wiki/Red_Army" TargetMode="External"/><Relationship Id="rId9" Type="http://schemas.openxmlformats.org/officeDocument/2006/relationships/hyperlink" Target="http://en.wikipedia.org/wiki/File:Armia_Czerwona,Wehrmacht_23.09.1939_wsp%C3%B3lna_parada.jp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Invasion_of_Poland" TargetMode="External"/><Relationship Id="rId2" Type="http://schemas.openxmlformats.org/officeDocument/2006/relationships/hyperlink" Target="http://en.wikipedia.org/wiki/Slovak_invasion_of_Poland" TargetMode="External"/><Relationship Id="rId1" Type="http://schemas.openxmlformats.org/officeDocument/2006/relationships/slideLayout" Target="../slideLayouts/slideLayout2.xml"/><Relationship Id="rId5" Type="http://schemas.openxmlformats.org/officeDocument/2006/relationships/hyperlink" Target="http://en.wikipedia.org/wiki/Polish_Corridor" TargetMode="External"/><Relationship Id="rId4" Type="http://schemas.openxmlformats.org/officeDocument/2006/relationships/hyperlink" Target="http://en.wikipedia.org/wiki/Danzig"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en.wikipedia.org/wiki/South_Africa" TargetMode="External"/><Relationship Id="rId3" Type="http://schemas.openxmlformats.org/officeDocument/2006/relationships/hyperlink" Target="http://en.wikipedia.org/wiki/World_War_II" TargetMode="External"/><Relationship Id="rId7" Type="http://schemas.openxmlformats.org/officeDocument/2006/relationships/hyperlink" Target="http://en.wikipedia.org/wiki/New_Zealand" TargetMode="External"/><Relationship Id="rId2" Type="http://schemas.openxmlformats.org/officeDocument/2006/relationships/hyperlink" Target="http://en.wikipedia.org/wiki/Dominion" TargetMode="External"/><Relationship Id="rId1" Type="http://schemas.openxmlformats.org/officeDocument/2006/relationships/slideLayout" Target="../slideLayouts/slideLayout2.xml"/><Relationship Id="rId6" Type="http://schemas.openxmlformats.org/officeDocument/2006/relationships/hyperlink" Target="http://en.wikipedia.org/wiki/Canada" TargetMode="External"/><Relationship Id="rId11" Type="http://schemas.openxmlformats.org/officeDocument/2006/relationships/image" Target="../media/image1.jpeg"/><Relationship Id="rId5" Type="http://schemas.openxmlformats.org/officeDocument/2006/relationships/hyperlink" Target="http://en.wikipedia.org/wiki/Australia" TargetMode="External"/><Relationship Id="rId10" Type="http://schemas.openxmlformats.org/officeDocument/2006/relationships/hyperlink" Target="http://en.wikipedia.org/wiki/Saar_Offensive" TargetMode="External"/><Relationship Id="rId4" Type="http://schemas.openxmlformats.org/officeDocument/2006/relationships/hyperlink" Target="http://en.wikipedia.org/wiki/Commonwealth_of_Nations" TargetMode="External"/><Relationship Id="rId9" Type="http://schemas.openxmlformats.org/officeDocument/2006/relationships/hyperlink" Target="http://en.wikipedia.org/wiki/Phoney_war"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Battle_of_the_Atlantic" TargetMode="External"/><Relationship Id="rId2" Type="http://schemas.openxmlformats.org/officeDocument/2006/relationships/hyperlink" Target="http://en.wikipedia.org/wiki/Blockade_of_Germany_(1939%E2%80%931945)"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8" Type="http://schemas.openxmlformats.org/officeDocument/2006/relationships/hyperlink" Target="http://en.wikipedia.org/wiki/Territorial_changes_of_Poland" TargetMode="External"/><Relationship Id="rId3" Type="http://schemas.openxmlformats.org/officeDocument/2006/relationships/hyperlink" Target="http://en.wikipedia.org/wiki/Soviet_invasion_of_Poland" TargetMode="External"/><Relationship Id="rId7" Type="http://schemas.openxmlformats.org/officeDocument/2006/relationships/hyperlink" Target="http://en.wikipedia.org/wiki/Polish_areas_annexed_by_the_Soviet_Union" TargetMode="External"/><Relationship Id="rId12" Type="http://schemas.openxmlformats.org/officeDocument/2006/relationships/hyperlink" Target="http://en.wikipedia.org/wiki/Polish_contribution_to_World_War_II" TargetMode="External"/><Relationship Id="rId2" Type="http://schemas.openxmlformats.org/officeDocument/2006/relationships/hyperlink" Target="http://en.wikipedia.org/wiki/Soviet%E2%80%93Japanese_border_conflicts" TargetMode="External"/><Relationship Id="rId1" Type="http://schemas.openxmlformats.org/officeDocument/2006/relationships/slideLayout" Target="../slideLayouts/slideLayout2.xml"/><Relationship Id="rId6" Type="http://schemas.openxmlformats.org/officeDocument/2006/relationships/hyperlink" Target="http://en.wikipedia.org/wiki/Polish_areas_annexed_by_Nazi_Germany" TargetMode="External"/><Relationship Id="rId11" Type="http://schemas.openxmlformats.org/officeDocument/2006/relationships/hyperlink" Target="http://en.wikipedia.org/wiki/Polish_Home_Army" TargetMode="External"/><Relationship Id="rId5" Type="http://schemas.openxmlformats.org/officeDocument/2006/relationships/hyperlink" Target="http://en.wikipedia.org/wiki/Battle_of_Warsaw_(1939)" TargetMode="External"/><Relationship Id="rId10" Type="http://schemas.openxmlformats.org/officeDocument/2006/relationships/hyperlink" Target="http://en.wikipedia.org/wiki/Polish_Underground_State" TargetMode="External"/><Relationship Id="rId4" Type="http://schemas.openxmlformats.org/officeDocument/2006/relationships/hyperlink" Target="http://en.wikipedia.org/wiki/World_War_II" TargetMode="External"/><Relationship Id="rId9" Type="http://schemas.openxmlformats.org/officeDocument/2006/relationships/hyperlink" Target="http://en.wikipedia.org/wiki/Slovak_invasion_of_Poland_(1939)"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American_Theater_(1939%E2%80%931945)" TargetMode="External"/><Relationship Id="rId13" Type="http://schemas.openxmlformats.org/officeDocument/2006/relationships/hyperlink" Target="http://en.wikipedia.org/wiki/Italian_Empire" TargetMode="External"/><Relationship Id="rId18" Type="http://schemas.openxmlformats.org/officeDocument/2006/relationships/hyperlink" Target="http://en.wikipedia.org/wiki/Cold_War" TargetMode="External"/><Relationship Id="rId3" Type="http://schemas.openxmlformats.org/officeDocument/2006/relationships/hyperlink" Target="http://en.wikipedia.org/wiki/Pacific_War" TargetMode="External"/><Relationship Id="rId7" Type="http://schemas.openxmlformats.org/officeDocument/2006/relationships/hyperlink" Target="http://en.wikipedia.org/wiki/Mediterranean,_Middle_East_and_African_theatres_of_World_War_II" TargetMode="External"/><Relationship Id="rId12" Type="http://schemas.openxmlformats.org/officeDocument/2006/relationships/hyperlink" Target="http://en.wikipedia.org/wiki/Empire_of_Japan" TargetMode="External"/><Relationship Id="rId17" Type="http://schemas.openxmlformats.org/officeDocument/2006/relationships/hyperlink" Target="http://en.wikipedia.org/wiki/Superpower" TargetMode="External"/><Relationship Id="rId2" Type="http://schemas.openxmlformats.org/officeDocument/2006/relationships/hyperlink" Target="http://en.wikipedia.org/wiki/European_Theatre_of_World_War_II" TargetMode="External"/><Relationship Id="rId16" Type="http://schemas.openxmlformats.org/officeDocument/2006/relationships/hyperlink" Target="http://en.wikipedia.org/wiki/Soviet_Union" TargetMode="External"/><Relationship Id="rId1" Type="http://schemas.openxmlformats.org/officeDocument/2006/relationships/slideLayout" Target="../slideLayouts/slideLayout2.xml"/><Relationship Id="rId6" Type="http://schemas.openxmlformats.org/officeDocument/2006/relationships/hyperlink" Target="http://en.wikipedia.org/wiki/Second_Sino-Japanese_War" TargetMode="External"/><Relationship Id="rId11" Type="http://schemas.openxmlformats.org/officeDocument/2006/relationships/hyperlink" Target="http://en.wikipedia.org/wiki/Nazi_Germany" TargetMode="External"/><Relationship Id="rId5" Type="http://schemas.openxmlformats.org/officeDocument/2006/relationships/hyperlink" Target="http://en.wikipedia.org/wiki/South-East_Asian_Theatre_of_World_War_II" TargetMode="External"/><Relationship Id="rId15" Type="http://schemas.openxmlformats.org/officeDocument/2006/relationships/hyperlink" Target="http://en.wikipedia.org/wiki/United_States" TargetMode="External"/><Relationship Id="rId10" Type="http://schemas.openxmlformats.org/officeDocument/2006/relationships/hyperlink" Target="http://en.wikipedia.org/wiki/Allies_of_World_War_II" TargetMode="External"/><Relationship Id="rId19" Type="http://schemas.openxmlformats.org/officeDocument/2006/relationships/image" Target="../media/image1.jpeg"/><Relationship Id="rId4" Type="http://schemas.openxmlformats.org/officeDocument/2006/relationships/hyperlink" Target="http://en.wikipedia.org/wiki/Battle_of_the_Atlantic_(1939%E2%80%931945)" TargetMode="External"/><Relationship Id="rId9" Type="http://schemas.openxmlformats.org/officeDocument/2006/relationships/hyperlink" Target="http://en.wikipedia.org/wiki/Battle_of_the_River_Plate" TargetMode="External"/><Relationship Id="rId14" Type="http://schemas.openxmlformats.org/officeDocument/2006/relationships/hyperlink" Target="http://en.wikipedia.org/wiki/United_Nations"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Biuro_Szyfr%C3%B3w" TargetMode="External"/><Relationship Id="rId2" Type="http://schemas.openxmlformats.org/officeDocument/2006/relationships/hyperlink" Target="http://en.wikipedia.org/wiki/Romanian_Bridgehead" TargetMode="External"/><Relationship Id="rId1" Type="http://schemas.openxmlformats.org/officeDocument/2006/relationships/slideLayout" Target="../slideLayouts/slideLayout2.xml"/><Relationship Id="rId4" Type="http://schemas.openxmlformats.org/officeDocument/2006/relationships/hyperlink" Target="http://en.wikipedia.org/wiki/Battle_of_Changsha_(1939)"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German%E2%80%93Soviet_Treaty_of_Friendship,_Cooperation_and_Demarcation" TargetMode="External"/><Relationship Id="rId2" Type="http://schemas.openxmlformats.org/officeDocument/2006/relationships/hyperlink" Target="http://en.wikipedia.org/wiki/Battle_of_the_River_Plate"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Occupation_of_Baltic_states" TargetMode="External"/><Relationship Id="rId4" Type="http://schemas.openxmlformats.org/officeDocument/2006/relationships/hyperlink" Target="http://en.wikipedia.org/wiki/Baltic_state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Moscow_Peace_Treaty" TargetMode="External"/><Relationship Id="rId2" Type="http://schemas.openxmlformats.org/officeDocument/2006/relationships/hyperlink" Target="http://en.wikipedia.org/wiki/Winter_War"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Arc_de_Triomphe" TargetMode="External"/><Relationship Id="rId7" Type="http://schemas.openxmlformats.org/officeDocument/2006/relationships/hyperlink" Target="http://en.wikipedia.org/wiki/Phoney_War" TargetMode="External"/><Relationship Id="rId2" Type="http://schemas.openxmlformats.org/officeDocument/2006/relationships/hyperlink" Target="http://en.wikipedia.org/wiki/Third_Reich"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en.wikipedia.org/wiki/File:Nazi-parading-in-elysian-fields-paris-desert-1940.png" TargetMode="External"/><Relationship Id="rId4" Type="http://schemas.openxmlformats.org/officeDocument/2006/relationships/hyperlink" Target="http://en.wikipedia.org/wiki/Battle_of_France"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en.wikipedia.org/wiki/Operation_Weser%C3%BCbung" TargetMode="External"/><Relationship Id="rId2" Type="http://schemas.openxmlformats.org/officeDocument/2006/relationships/hyperlink" Target="http://en.wikipedia.org/wiki/German-Soviet_Commercial_Agreement_(1940)"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Operation_Wilfred" TargetMode="External"/><Relationship Id="rId4" Type="http://schemas.openxmlformats.org/officeDocument/2006/relationships/hyperlink" Target="http://en.wikipedia.org/wiki/Swedish_iron_ore_(WWII)"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en.wikipedia.org/wiki/Battle_of_Belgium" TargetMode="External"/><Relationship Id="rId3" Type="http://schemas.openxmlformats.org/officeDocument/2006/relationships/hyperlink" Target="http://en.wikipedia.org/wiki/Norwegian_Campaign" TargetMode="External"/><Relationship Id="rId7" Type="http://schemas.openxmlformats.org/officeDocument/2006/relationships/hyperlink" Target="http://en.wikipedia.org/wiki/Battle_of_France" TargetMode="External"/><Relationship Id="rId2" Type="http://schemas.openxmlformats.org/officeDocument/2006/relationships/hyperlink" Target="http://en.wikipedia.org/wiki/Denmark" TargetMode="External"/><Relationship Id="rId1" Type="http://schemas.openxmlformats.org/officeDocument/2006/relationships/slideLayout" Target="../slideLayouts/slideLayout2.xml"/><Relationship Id="rId6" Type="http://schemas.openxmlformats.org/officeDocument/2006/relationships/hyperlink" Target="http://en.wikipedia.org/wiki/Winston_Churchill" TargetMode="External"/><Relationship Id="rId11" Type="http://schemas.openxmlformats.org/officeDocument/2006/relationships/image" Target="../media/image1.jpeg"/><Relationship Id="rId5" Type="http://schemas.openxmlformats.org/officeDocument/2006/relationships/hyperlink" Target="http://en.wikipedia.org/wiki/Neville_Chamberlain" TargetMode="External"/><Relationship Id="rId10" Type="http://schemas.openxmlformats.org/officeDocument/2006/relationships/hyperlink" Target="http://en.wikipedia.org/wiki/German_invasion_of_Luxembourg_in_World_War_II" TargetMode="External"/><Relationship Id="rId4" Type="http://schemas.openxmlformats.org/officeDocument/2006/relationships/hyperlink" Target="http://en.wikipedia.org/wiki/Norway_Debate" TargetMode="External"/><Relationship Id="rId9" Type="http://schemas.openxmlformats.org/officeDocument/2006/relationships/hyperlink" Target="http://en.wikipedia.org/wiki/Battle_of_the_Netherland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en.wikipedia.org/wiki/Netherlands" TargetMode="External"/><Relationship Id="rId2" Type="http://schemas.openxmlformats.org/officeDocument/2006/relationships/hyperlink" Target="http://en.wikipedia.org/wiki/Invasion_of_Iceland"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Blitzkrieg" TargetMode="External"/><Relationship Id="rId4" Type="http://schemas.openxmlformats.org/officeDocument/2006/relationships/hyperlink" Target="http://en.wikipedia.org/wiki/Belgium"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en.wikipedia.org/wiki/Vichy_Regime" TargetMode="External"/><Relationship Id="rId3" Type="http://schemas.openxmlformats.org/officeDocument/2006/relationships/hyperlink" Target="http://en.wikipedia.org/wiki/Italian_invasion_of_France" TargetMode="External"/><Relationship Id="rId7" Type="http://schemas.openxmlformats.org/officeDocument/2006/relationships/hyperlink" Target="http://en.wikipedia.org/wiki/Rump_state" TargetMode="External"/><Relationship Id="rId2" Type="http://schemas.openxmlformats.org/officeDocument/2006/relationships/hyperlink" Target="http://en.wikipedia.org/wiki/Dunkirk_evacuation" TargetMode="External"/><Relationship Id="rId1" Type="http://schemas.openxmlformats.org/officeDocument/2006/relationships/slideLayout" Target="../slideLayouts/slideLayout2.xml"/><Relationship Id="rId6" Type="http://schemas.openxmlformats.org/officeDocument/2006/relationships/hyperlink" Target="http://en.wikipedia.org/wiki/Italian-occupied_France" TargetMode="External"/><Relationship Id="rId11" Type="http://schemas.openxmlformats.org/officeDocument/2006/relationships/image" Target="../media/image1.jpeg"/><Relationship Id="rId5" Type="http://schemas.openxmlformats.org/officeDocument/2006/relationships/hyperlink" Target="http://en.wikipedia.org/wiki/German_occupation_of_France_during_World_War_II" TargetMode="External"/><Relationship Id="rId10" Type="http://schemas.openxmlformats.org/officeDocument/2006/relationships/hyperlink" Target="http://en.wikipedia.org/wiki/French_Algeria" TargetMode="External"/><Relationship Id="rId4" Type="http://schemas.openxmlformats.org/officeDocument/2006/relationships/hyperlink" Target="http://en.wikipedia.org/wiki/Armistice_with_France_(Second_Compi%C3%A8gne)" TargetMode="External"/><Relationship Id="rId9" Type="http://schemas.openxmlformats.org/officeDocument/2006/relationships/hyperlink" Target="http://en.wikipedia.org/wiki/Attack_on_Mers-el-K%C3%A9bir"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Soviet_occupation_of_Bessarabia_and_Northern_Bukovina" TargetMode="External"/><Relationship Id="rId2" Type="http://schemas.openxmlformats.org/officeDocument/2006/relationships/hyperlink" Target="http://en.wikipedia.org/wiki/Occupation_and_annexation_of_the_Baltic_states_by_the_Soviet_Union_(1940)" TargetMode="External"/><Relationship Id="rId1" Type="http://schemas.openxmlformats.org/officeDocument/2006/relationships/slideLayout" Target="../slideLayouts/slideLayout2.xml"/><Relationship Id="rId5" Type="http://schemas.openxmlformats.org/officeDocument/2006/relationships/hyperlink" Target="http://en.wikipedia.org/wiki/British_Empire" TargetMode="External"/><Relationship Id="rId4" Type="http://schemas.openxmlformats.org/officeDocument/2006/relationships/hyperlink" Target="http://en.wikipedia.org/wiki/German%E2%80%93Soviet_Treaty_of_Friendship,_Cooperation_and_Demarc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Battle_of_Britain" TargetMode="External"/><Relationship Id="rId2" Type="http://schemas.openxmlformats.org/officeDocument/2006/relationships/hyperlink" Target="http://en.wikipedia.org/wiki/Air_superiority" TargetMode="External"/><Relationship Id="rId1" Type="http://schemas.openxmlformats.org/officeDocument/2006/relationships/slideLayout" Target="../slideLayouts/slideLayout2.xml"/><Relationship Id="rId4" Type="http://schemas.openxmlformats.org/officeDocument/2006/relationships/hyperlink" Target="http://en.wikipedia.org/wiki/Operation_Sealion"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Battle_of_the_Atlantic" TargetMode="External"/><Relationship Id="rId2" Type="http://schemas.openxmlformats.org/officeDocument/2006/relationships/hyperlink" Target="http://en.wikipedia.org/wiki/The_Blitz" TargetMode="External"/><Relationship Id="rId1" Type="http://schemas.openxmlformats.org/officeDocument/2006/relationships/slideLayout" Target="../slideLayouts/slideLayout2.xml"/><Relationship Id="rId5" Type="http://schemas.openxmlformats.org/officeDocument/2006/relationships/hyperlink" Target="http://en.wikipedia.org/wiki/U-boat" TargetMode="External"/><Relationship Id="rId4" Type="http://schemas.openxmlformats.org/officeDocument/2006/relationships/hyperlink" Target="http://en.wikipedia.org/wiki/Royal_Navy"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en.wikipedia.org/wiki/Ardennes" TargetMode="External"/><Relationship Id="rId2" Type="http://schemas.openxmlformats.org/officeDocument/2006/relationships/hyperlink" Target="http://en.wikipedia.org/wiki/Maginot_Line"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en.wikipedia.org/wiki/Last_battle_of_the_battleship_Bismarck"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Royal_Air_Forc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en.wikipedia.org/wiki/Two-Ocean_Navy_Act" TargetMode="External"/><Relationship Id="rId3" Type="http://schemas.openxmlformats.org/officeDocument/2006/relationships/hyperlink" Target="http://en.wikipedia.org/wiki/File:Supermarinespitfire.JPG" TargetMode="External"/><Relationship Id="rId7" Type="http://schemas.openxmlformats.org/officeDocument/2006/relationships/hyperlink" Target="http://en.wikipedia.org/wiki/United_States_Navy" TargetMode="External"/><Relationship Id="rId2" Type="http://schemas.openxmlformats.org/officeDocument/2006/relationships/hyperlink" Target="http://en.wikipedia.org/wiki/Battle_of_Britain" TargetMode="External"/><Relationship Id="rId1" Type="http://schemas.openxmlformats.org/officeDocument/2006/relationships/slideLayout" Target="../slideLayouts/slideLayout2.xml"/><Relationship Id="rId6" Type="http://schemas.openxmlformats.org/officeDocument/2006/relationships/hyperlink" Target="http://en.wikipedia.org/wiki/Cash_and_carry_(World_War_II)" TargetMode="External"/><Relationship Id="rId5" Type="http://schemas.openxmlformats.org/officeDocument/2006/relationships/hyperlink" Target="http://en.wikipedia.org/wiki/Neutrality_Acts_of_1930s" TargetMode="External"/><Relationship Id="rId4" Type="http://schemas.openxmlformats.org/officeDocument/2006/relationships/image" Target="../media/image10.jpeg"/></Relationships>
</file>

<file path=ppt/slides/_rels/slide55.xml.rels><?xml version="1.0" encoding="UTF-8" standalone="yes"?>
<Relationships xmlns="http://schemas.openxmlformats.org/package/2006/relationships"><Relationship Id="rId3" Type="http://schemas.openxmlformats.org/officeDocument/2006/relationships/hyperlink" Target="http://en.wikipedia.org/wiki/Cash_and_carry_(World_War_II)" TargetMode="External"/><Relationship Id="rId2" Type="http://schemas.openxmlformats.org/officeDocument/2006/relationships/hyperlink" Target="http://en.wikipedia.org/wiki/Neutrality_Acts_of_1930s" TargetMode="External"/><Relationship Id="rId1" Type="http://schemas.openxmlformats.org/officeDocument/2006/relationships/slideLayout" Target="../slideLayouts/slideLayout2.xml"/><Relationship Id="rId6" Type="http://schemas.openxmlformats.org/officeDocument/2006/relationships/hyperlink" Target="http://en.wikipedia.org/wiki/Destroyers_for_Bases_Agreement" TargetMode="External"/><Relationship Id="rId5" Type="http://schemas.openxmlformats.org/officeDocument/2006/relationships/hyperlink" Target="http://en.wikipedia.org/wiki/Two-Ocean_Navy_Act" TargetMode="External"/><Relationship Id="rId4" Type="http://schemas.openxmlformats.org/officeDocument/2006/relationships/hyperlink" Target="http://en.wikipedia.org/wiki/United_States_Navy"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en.wikipedia.org/wiki/Ion_Antonescu" TargetMode="External"/><Relationship Id="rId3" Type="http://schemas.openxmlformats.org/officeDocument/2006/relationships/hyperlink" Target="http://en.wikipedia.org/wiki/Axis_Powers" TargetMode="External"/><Relationship Id="rId7" Type="http://schemas.openxmlformats.org/officeDocument/2006/relationships/hyperlink" Target="http://en.wikipedia.org/wiki/Soviet_occupation_of_Bessarabia_and_Northern_Bukovina" TargetMode="External"/><Relationship Id="rId2" Type="http://schemas.openxmlformats.org/officeDocument/2006/relationships/hyperlink" Target="http://en.wikipedia.org/wiki/Tripartite_Pact" TargetMode="External"/><Relationship Id="rId1" Type="http://schemas.openxmlformats.org/officeDocument/2006/relationships/slideLayout" Target="../slideLayouts/slideLayout2.xml"/><Relationship Id="rId6" Type="http://schemas.openxmlformats.org/officeDocument/2006/relationships/hyperlink" Target="http://en.wikipedia.org/wiki/Romania_during_World_War_II" TargetMode="External"/><Relationship Id="rId5" Type="http://schemas.openxmlformats.org/officeDocument/2006/relationships/hyperlink" Target="http://en.wikipedia.org/wiki/Romania" TargetMode="External"/><Relationship Id="rId4" Type="http://schemas.openxmlformats.org/officeDocument/2006/relationships/hyperlink" Target="http://en.wikipedia.org/wiki/Hungary"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Italian_conquest_of_British_Somaliland" TargetMode="External"/><Relationship Id="rId2" Type="http://schemas.openxmlformats.org/officeDocument/2006/relationships/hyperlink" Target="http://en.wikipedia.org/wiki/Siege_of_Malta_(World_War_II)" TargetMode="External"/><Relationship Id="rId1" Type="http://schemas.openxmlformats.org/officeDocument/2006/relationships/slideLayout" Target="../slideLayouts/slideLayout2.xml"/><Relationship Id="rId5" Type="http://schemas.openxmlformats.org/officeDocument/2006/relationships/hyperlink" Target="http://en.wikipedia.org/wiki/Greco-Italian_War" TargetMode="External"/><Relationship Id="rId4" Type="http://schemas.openxmlformats.org/officeDocument/2006/relationships/hyperlink" Target="http://en.wikipedia.org/wiki/Italian_invasion_of_Egyp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en.wikipedia.org/wiki/Participants_in_World_War_II" TargetMode="External"/><Relationship Id="rId7" Type="http://schemas.openxmlformats.org/officeDocument/2006/relationships/hyperlink" Target="http://en.wikipedia.org/wiki/Axis_powers" TargetMode="External"/><Relationship Id="rId2" Type="http://schemas.openxmlformats.org/officeDocument/2006/relationships/hyperlink" Target="http://en.wikipedia.org/wiki/Global_war" TargetMode="External"/><Relationship Id="rId1" Type="http://schemas.openxmlformats.org/officeDocument/2006/relationships/slideLayout" Target="../slideLayouts/slideLayout2.xml"/><Relationship Id="rId6" Type="http://schemas.openxmlformats.org/officeDocument/2006/relationships/hyperlink" Target="http://en.wikipedia.org/wiki/Allies_of_World_War_II" TargetMode="External"/><Relationship Id="rId5" Type="http://schemas.openxmlformats.org/officeDocument/2006/relationships/hyperlink" Target="http://en.wikipedia.org/wiki/Military_alliance" TargetMode="External"/><Relationship Id="rId4" Type="http://schemas.openxmlformats.org/officeDocument/2006/relationships/hyperlink" Target="http://en.wikipedia.org/wiki/Great_power"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en.wikipedia.org/wiki/East_African_Campaign_(World_War_II)" TargetMode="External"/><Relationship Id="rId2" Type="http://schemas.openxmlformats.org/officeDocument/2006/relationships/hyperlink" Target="http://en.wikipedia.org/wiki/Operation_Compass"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1.xml.rels><?xml version="1.0" encoding="UTF-8" standalone="yes"?>
<Relationships xmlns="http://schemas.openxmlformats.org/package/2006/relationships"><Relationship Id="rId8" Type="http://schemas.openxmlformats.org/officeDocument/2006/relationships/hyperlink" Target="http://en.wikipedia.org/wiki/Battle_of_Cape_Matapan" TargetMode="External"/><Relationship Id="rId3" Type="http://schemas.openxmlformats.org/officeDocument/2006/relationships/hyperlink" Target="http://en.wikipedia.org/wiki/Crete" TargetMode="External"/><Relationship Id="rId7" Type="http://schemas.openxmlformats.org/officeDocument/2006/relationships/hyperlink" Target="http://en.wikipedia.org/wiki/Battle_of_Taranto" TargetMode="External"/><Relationship Id="rId2" Type="http://schemas.openxmlformats.org/officeDocument/2006/relationships/hyperlink" Target="http://en.wikipedia.org/wiki/Fallschirmj%C3%A4ger_(Nazi_Germany)" TargetMode="External"/><Relationship Id="rId1" Type="http://schemas.openxmlformats.org/officeDocument/2006/relationships/slideLayout" Target="../slideLayouts/slideLayout2.xml"/><Relationship Id="rId6" Type="http://schemas.openxmlformats.org/officeDocument/2006/relationships/hyperlink" Target="http://en.wikipedia.org/wiki/Regia_Marina" TargetMode="External"/><Relationship Id="rId5" Type="http://schemas.openxmlformats.org/officeDocument/2006/relationships/image" Target="../media/image11.jpeg"/><Relationship Id="rId4" Type="http://schemas.openxmlformats.org/officeDocument/2006/relationships/hyperlink" Target="http://en.wikipedia.org/wiki/File:German_paratroopers_jumping_From_Ju_52s_over_Crete.jpg"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en.wikipedia.org/wiki/Axis_desert_offensive_(1941)" TargetMode="External"/><Relationship Id="rId7" Type="http://schemas.openxmlformats.org/officeDocument/2006/relationships/image" Target="../media/image1.jpeg"/><Relationship Id="rId2" Type="http://schemas.openxmlformats.org/officeDocument/2006/relationships/hyperlink" Target="http://en.wikipedia.org/wiki/Operation_Sunflower" TargetMode="External"/><Relationship Id="rId1" Type="http://schemas.openxmlformats.org/officeDocument/2006/relationships/slideLayout" Target="../slideLayouts/slideLayout2.xml"/><Relationship Id="rId6" Type="http://schemas.openxmlformats.org/officeDocument/2006/relationships/hyperlink" Target="http://en.wikipedia.org/wiki/Operation_Battleaxe" TargetMode="External"/><Relationship Id="rId5" Type="http://schemas.openxmlformats.org/officeDocument/2006/relationships/hyperlink" Target="http://en.wikipedia.org/wiki/Operation_Brevity" TargetMode="External"/><Relationship Id="rId4" Type="http://schemas.openxmlformats.org/officeDocument/2006/relationships/hyperlink" Target="http://en.wikipedia.org/wiki/Siege_of_Tobruk"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en.wikipedia.org/wiki/Yugoslavia" TargetMode="External"/><Relationship Id="rId2" Type="http://schemas.openxmlformats.org/officeDocument/2006/relationships/hyperlink" Target="http://en.wikipedia.org/wiki/Bulgaria"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Yugoslav_coup_d'%C3%A9tat" TargetMode="External"/><Relationship Id="rId4" Type="http://schemas.openxmlformats.org/officeDocument/2006/relationships/hyperlink" Target="http://en.wikipedia.org/wiki/Tripartite_Pact"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en.wikipedia.org/wiki/Battle_of_Greece" TargetMode="External"/><Relationship Id="rId2" Type="http://schemas.openxmlformats.org/officeDocument/2006/relationships/hyperlink" Target="http://en.wikipedia.org/wiki/Invasion_of_Yugoslavia" TargetMode="External"/><Relationship Id="rId1" Type="http://schemas.openxmlformats.org/officeDocument/2006/relationships/slideLayout" Target="../slideLayouts/slideLayout2.xml"/><Relationship Id="rId5" Type="http://schemas.openxmlformats.org/officeDocument/2006/relationships/hyperlink" Target="http://en.wikipedia.org/wiki/Yugoslav_Front" TargetMode="External"/><Relationship Id="rId4" Type="http://schemas.openxmlformats.org/officeDocument/2006/relationships/hyperlink" Target="http://en.wikipedia.org/wiki/Battle_of_Crete"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en.wikipedia.org/wiki/French_Mandate_of_Syria" TargetMode="External"/><Relationship Id="rId2" Type="http://schemas.openxmlformats.org/officeDocument/2006/relationships/hyperlink" Target="http://en.wikipedia.org/wiki/Anglo-Iraqi_War"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Syria-Lebanon_Campaign" TargetMode="External"/><Relationship Id="rId4" Type="http://schemas.openxmlformats.org/officeDocument/2006/relationships/hyperlink" Target="http://en.wikipedia.org/wiki/Free_French"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en.wikipedia.org/wiki/File:Bundesarchiv_Bild_183-L20582,_Charkow,_Strassenk%C3%A4mpfe.jpg" TargetMode="External"/><Relationship Id="rId2" Type="http://schemas.openxmlformats.org/officeDocument/2006/relationships/hyperlink" Target="http://en.wikipedia.org/wiki/First_Battle_of_Kharkov"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Soviet%E2%80%93Japanese_Neutrality_Pac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German-Soviet_Axis_talks"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en.wikipedia.org/wiki/White_Sea" TargetMode="External"/><Relationship Id="rId3" Type="http://schemas.openxmlformats.org/officeDocument/2006/relationships/hyperlink" Target="http://en.wikipedia.org/wiki/Baltic_region" TargetMode="External"/><Relationship Id="rId7" Type="http://schemas.openxmlformats.org/officeDocument/2006/relationships/hyperlink" Target="http://en.wikipedia.org/wiki/Caspian_sea" TargetMode="External"/><Relationship Id="rId2" Type="http://schemas.openxmlformats.org/officeDocument/2006/relationships/hyperlink" Target="http://en.wikipedia.org/wiki/Operation_Barbarossa" TargetMode="External"/><Relationship Id="rId1" Type="http://schemas.openxmlformats.org/officeDocument/2006/relationships/slideLayout" Target="../slideLayouts/slideLayout2.xml"/><Relationship Id="rId6" Type="http://schemas.openxmlformats.org/officeDocument/2006/relationships/hyperlink" Target="http://en.wikipedia.org/wiki/A-A_line" TargetMode="External"/><Relationship Id="rId5" Type="http://schemas.openxmlformats.org/officeDocument/2006/relationships/hyperlink" Target="http://en.wikipedia.org/wiki/Strategic_goal_(military)" TargetMode="External"/><Relationship Id="rId10" Type="http://schemas.openxmlformats.org/officeDocument/2006/relationships/hyperlink" Target="http://en.wikipedia.org/wiki/Generalplan_Ost" TargetMode="External"/><Relationship Id="rId4" Type="http://schemas.openxmlformats.org/officeDocument/2006/relationships/hyperlink" Target="http://en.wikipedia.org/wiki/Ukraine" TargetMode="External"/><Relationship Id="rId9" Type="http://schemas.openxmlformats.org/officeDocument/2006/relationships/hyperlink" Target="http://en.wikipedia.org/wiki/Lebensraum"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en.wikipedia.org/wiki/The_Holocaust" TargetMode="External"/><Relationship Id="rId7" Type="http://schemas.openxmlformats.org/officeDocument/2006/relationships/hyperlink" Target="http://en.wikipedia.org/wiki/History_of_the_world" TargetMode="External"/><Relationship Id="rId2" Type="http://schemas.openxmlformats.org/officeDocument/2006/relationships/hyperlink" Target="http://en.wikipedia.org/wiki/Total_war" TargetMode="External"/><Relationship Id="rId1" Type="http://schemas.openxmlformats.org/officeDocument/2006/relationships/slideLayout" Target="../slideLayouts/slideLayout2.xml"/><Relationship Id="rId6" Type="http://schemas.openxmlformats.org/officeDocument/2006/relationships/hyperlink" Target="http://en.wikipedia.org/wiki/List_of_wars_and_disasters_by_death_toll" TargetMode="External"/><Relationship Id="rId5" Type="http://schemas.openxmlformats.org/officeDocument/2006/relationships/hyperlink" Target="http://en.wikipedia.org/wiki/World_War_II_casualties" TargetMode="External"/><Relationship Id="rId4" Type="http://schemas.openxmlformats.org/officeDocument/2006/relationships/hyperlink" Target="http://en.wikipedia.org/wiki/Atomic_bombings_of_Hiroshima_and_Nagasaki" TargetMode="External"/></Relationships>
</file>

<file path=ppt/slides/_rels/slide70.xml.rels><?xml version="1.0" encoding="UTF-8" standalone="yes"?>
<Relationships xmlns="http://schemas.openxmlformats.org/package/2006/relationships"><Relationship Id="rId8" Type="http://schemas.openxmlformats.org/officeDocument/2006/relationships/hyperlink" Target="http://en.wikipedia.org/wiki/Army_Group_Centre" TargetMode="External"/><Relationship Id="rId3" Type="http://schemas.openxmlformats.org/officeDocument/2006/relationships/hyperlink" Target="http://en.wikipedia.org/wiki/Counter-offensive" TargetMode="External"/><Relationship Id="rId7" Type="http://schemas.openxmlformats.org/officeDocument/2006/relationships/hyperlink" Target="http://en.wikipedia.org/wiki/Battle_of_Smolensk_(1941)" TargetMode="External"/><Relationship Id="rId12" Type="http://schemas.openxmlformats.org/officeDocument/2006/relationships/hyperlink" Target="http://en.wikipedia.org/wiki/First_Battle_of_Kharkov" TargetMode="External"/><Relationship Id="rId2" Type="http://schemas.openxmlformats.org/officeDocument/2006/relationships/hyperlink" Target="http://en.wikipedia.org/wiki/Red_Army" TargetMode="External"/><Relationship Id="rId1" Type="http://schemas.openxmlformats.org/officeDocument/2006/relationships/slideLayout" Target="../slideLayouts/slideLayout2.xml"/><Relationship Id="rId6" Type="http://schemas.openxmlformats.org/officeDocument/2006/relationships/hyperlink" Target="http://en.wikipedia.org/wiki/Oberkommando_des_Heeres" TargetMode="External"/><Relationship Id="rId11" Type="http://schemas.openxmlformats.org/officeDocument/2006/relationships/hyperlink" Target="http://en.wikipedia.org/wiki/Crimean_Campaign" TargetMode="External"/><Relationship Id="rId5" Type="http://schemas.openxmlformats.org/officeDocument/2006/relationships/hyperlink" Target="http://en.wikipedia.org/wiki/Strategic_defence" TargetMode="External"/><Relationship Id="rId10" Type="http://schemas.openxmlformats.org/officeDocument/2006/relationships/hyperlink" Target="http://en.wikipedia.org/wiki/Battle_of_Kiev_(1941)" TargetMode="External"/><Relationship Id="rId4" Type="http://schemas.openxmlformats.org/officeDocument/2006/relationships/hyperlink" Target="http://en.wikipedia.org/wiki/Stavka" TargetMode="External"/><Relationship Id="rId9" Type="http://schemas.openxmlformats.org/officeDocument/2006/relationships/hyperlink" Target="http://en.wikipedia.org/wiki/2nd_Panzer_Group"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en.wikipedia.org/wiki/File:Soviet_Offensive_Moscow_December_1941.jpg" TargetMode="External"/><Relationship Id="rId2" Type="http://schemas.openxmlformats.org/officeDocument/2006/relationships/hyperlink" Target="http://en.wikipedia.org/wiki/Battle_of_Moscow" TargetMode="External"/><Relationship Id="rId1" Type="http://schemas.openxmlformats.org/officeDocument/2006/relationships/slideLayout" Target="../slideLayouts/slideLayout2.xml"/><Relationship Id="rId6" Type="http://schemas.openxmlformats.org/officeDocument/2006/relationships/hyperlink" Target="http://en.wikipedia.org/wiki/Grand_strategy" TargetMode="External"/><Relationship Id="rId5" Type="http://schemas.openxmlformats.org/officeDocument/2006/relationships/hyperlink" Target="http://en.wikipedia.org/wiki/Eastern_Front_(World_War_II)" TargetMode="External"/><Relationship Id="rId4" Type="http://schemas.openxmlformats.org/officeDocument/2006/relationships/image" Target="../media/image13.jpeg"/></Relationships>
</file>

<file path=ppt/slides/_rels/slide72.xml.rels><?xml version="1.0" encoding="UTF-8" standalone="yes"?>
<Relationships xmlns="http://schemas.openxmlformats.org/package/2006/relationships"><Relationship Id="rId8" Type="http://schemas.openxmlformats.org/officeDocument/2006/relationships/hyperlink" Target="http://en.wikipedia.org/wiki/Siege_of_Sevastopol_(1941%E2%80%931942)" TargetMode="External"/><Relationship Id="rId3" Type="http://schemas.openxmlformats.org/officeDocument/2006/relationships/hyperlink" Target="http://en.wikipedia.org/wiki/Anglo-Soviet_invasion_of_Iran" TargetMode="External"/><Relationship Id="rId7" Type="http://schemas.openxmlformats.org/officeDocument/2006/relationships/hyperlink" Target="http://en.wikipedia.org/wiki/Siege_of_Leningrad" TargetMode="External"/><Relationship Id="rId2" Type="http://schemas.openxmlformats.org/officeDocument/2006/relationships/hyperlink" Target="http://en.wikipedia.org/wiki/Anglo-Soviet_Agreement" TargetMode="External"/><Relationship Id="rId1" Type="http://schemas.openxmlformats.org/officeDocument/2006/relationships/slideLayout" Target="../slideLayouts/slideLayout2.xml"/><Relationship Id="rId6" Type="http://schemas.openxmlformats.org/officeDocument/2006/relationships/hyperlink" Target="http://en.wikipedia.org/wiki/Atlantic_Charter" TargetMode="External"/><Relationship Id="rId5" Type="http://schemas.openxmlformats.org/officeDocument/2006/relationships/hyperlink" Target="http://en.wikipedia.org/wiki/Oil_field" TargetMode="External"/><Relationship Id="rId4" Type="http://schemas.openxmlformats.org/officeDocument/2006/relationships/hyperlink" Target="http://en.wikipedia.org/wiki/Persian_Corridor" TargetMode="External"/><Relationship Id="rId9" Type="http://schemas.openxmlformats.org/officeDocument/2006/relationships/hyperlink" Target="http://en.wikipedia.org/wiki/Battle_of_Moscow"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en.wikipedia.org/wiki/Phase_(combat)" TargetMode="External"/><Relationship Id="rId2" Type="http://schemas.openxmlformats.org/officeDocument/2006/relationships/hyperlink" Target="http://en.wikipedia.org/wiki/Military_capability"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4.xml.rels><?xml version="1.0" encoding="UTF-8" standalone="yes"?>
<Relationships xmlns="http://schemas.openxmlformats.org/package/2006/relationships"><Relationship Id="rId3" Type="http://schemas.openxmlformats.org/officeDocument/2006/relationships/hyperlink" Target="http://en.wikipedia.org/wiki/Embargo" TargetMode="External"/><Relationship Id="rId2" Type="http://schemas.openxmlformats.org/officeDocument/2006/relationships/hyperlink" Target="http://en.wikipedia.org/wiki/Invasion_of_French_Indochin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en.wikipedia.org/wiki/Hundred_Regiments_Offensive" TargetMode="External"/><Relationship Id="rId2" Type="http://schemas.openxmlformats.org/officeDocument/2006/relationships/hyperlink" Target="http://en.wikipedia.org/wiki/Communist_Party_of_China"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en.wikipedia.org/wiki/New_Fourth_Army_Incident" TargetMode="External"/><Relationship Id="rId4" Type="http://schemas.openxmlformats.org/officeDocument/2006/relationships/hyperlink" Target="http://en.wikipedia.org/wiki/Three_Alls_Policy"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Dutch_East_Indie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Japanese_expansion_(1941%E2%80%931942)" TargetMode="External"/><Relationship Id="rId2" Type="http://schemas.openxmlformats.org/officeDocument/2006/relationships/hyperlink" Target="http://en.wikipedia.org/wiki/United_States_Pacific_Fleet" TargetMode="External"/><Relationship Id="rId1" Type="http://schemas.openxmlformats.org/officeDocument/2006/relationships/slideLayout" Target="../slideLayouts/slideLayout2.xml"/><Relationship Id="rId6" Type="http://schemas.openxmlformats.org/officeDocument/2006/relationships/hyperlink" Target="http://en.wikipedia.org/wiki/Battle_of_Hong_Kong" TargetMode="External"/><Relationship Id="rId5" Type="http://schemas.openxmlformats.org/officeDocument/2006/relationships/hyperlink" Target="http://en.wikipedia.org/wiki/Battle_of_Malaya" TargetMode="External"/><Relationship Id="rId4" Type="http://schemas.openxmlformats.org/officeDocument/2006/relationships/hyperlink" Target="http://en.wikipedia.org/wiki/Attack_on_Pearl_Harbor"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Nazi_Germany" TargetMode="External"/><Relationship Id="rId3" Type="http://schemas.openxmlformats.org/officeDocument/2006/relationships/hyperlink" Target="http://en.wikipedia.org/wiki/East_Asia" TargetMode="External"/><Relationship Id="rId7" Type="http://schemas.openxmlformats.org/officeDocument/2006/relationships/hyperlink" Target="http://en.wikipedia.org/wiki/Poland" TargetMode="External"/><Relationship Id="rId2" Type="http://schemas.openxmlformats.org/officeDocument/2006/relationships/hyperlink" Target="http://en.wikipedia.org/wiki/Empire_of_Japan" TargetMode="External"/><Relationship Id="rId1" Type="http://schemas.openxmlformats.org/officeDocument/2006/relationships/slideLayout" Target="../slideLayouts/slideLayout2.xml"/><Relationship Id="rId6" Type="http://schemas.openxmlformats.org/officeDocument/2006/relationships/hyperlink" Target="http://en.wikipedia.org/wiki/Invasion_of_Poland" TargetMode="External"/><Relationship Id="rId11" Type="http://schemas.openxmlformats.org/officeDocument/2006/relationships/image" Target="../media/image1.jpeg"/><Relationship Id="rId5" Type="http://schemas.openxmlformats.org/officeDocument/2006/relationships/hyperlink" Target="http://en.wikipedia.org/wiki/Republic_of_China_(1912%E2%80%931949)" TargetMode="External"/><Relationship Id="rId10" Type="http://schemas.openxmlformats.org/officeDocument/2006/relationships/hyperlink" Target="http://en.wikipedia.org/wiki/United_Kingdom" TargetMode="External"/><Relationship Id="rId4" Type="http://schemas.openxmlformats.org/officeDocument/2006/relationships/hyperlink" Target="http://en.wikipedia.org/wiki/Second_Sino-Japanese_War" TargetMode="External"/><Relationship Id="rId9" Type="http://schemas.openxmlformats.org/officeDocument/2006/relationships/hyperlink" Target="http://en.wikipedia.org/wiki/French_Third_Republic" TargetMode="Externa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File:Bosbritsurrendergroup.jpg" TargetMode="External"/><Relationship Id="rId2" Type="http://schemas.openxmlformats.org/officeDocument/2006/relationships/hyperlink" Target="http://en.wikipedia.org/wiki/Battle_of_Singapore" TargetMode="External"/><Relationship Id="rId1" Type="http://schemas.openxmlformats.org/officeDocument/2006/relationships/slideLayout" Target="../slideLayouts/slideLayout2.xml"/><Relationship Id="rId5" Type="http://schemas.openxmlformats.org/officeDocument/2006/relationships/hyperlink" Target="http://en.wikipedia.org/wiki/United_Kingdom_declaration_of_war_on_Japan_(1941)" TargetMode="External"/><Relationship Id="rId4" Type="http://schemas.openxmlformats.org/officeDocument/2006/relationships/image" Target="../media/image14.jpeg"/></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Atlantic_Charter" TargetMode="External"/><Relationship Id="rId2" Type="http://schemas.openxmlformats.org/officeDocument/2006/relationships/hyperlink" Target="http://en.wikipedia.org/wiki/Declaration_by_United_Nations" TargetMode="External"/><Relationship Id="rId1" Type="http://schemas.openxmlformats.org/officeDocument/2006/relationships/slideLayout" Target="../slideLayouts/slideLayout2.xml"/><Relationship Id="rId4" Type="http://schemas.openxmlformats.org/officeDocument/2006/relationships/hyperlink" Target="http://en.wikipedia.org/wiki/World_War_II"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Casablanca_Conference"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en.wikipedia.org/wiki/Battle_of_the_Philippines_(1941%E2%80%9342)" TargetMode="External"/><Relationship Id="rId13" Type="http://schemas.openxmlformats.org/officeDocument/2006/relationships/hyperlink" Target="http://en.wikipedia.org/wiki/Bombing_of_Darwin" TargetMode="External"/><Relationship Id="rId3" Type="http://schemas.openxmlformats.org/officeDocument/2006/relationships/hyperlink" Target="http://en.wikipedia.org/wiki/Battle_of_Malaya" TargetMode="External"/><Relationship Id="rId7" Type="http://schemas.openxmlformats.org/officeDocument/2006/relationships/hyperlink" Target="http://en.wikipedia.org/wiki/Battle_of_Corregidor" TargetMode="External"/><Relationship Id="rId12" Type="http://schemas.openxmlformats.org/officeDocument/2006/relationships/hyperlink" Target="http://en.wikipedia.org/wiki/Indian_Ocean_raid_(1942)" TargetMode="External"/><Relationship Id="rId2" Type="http://schemas.openxmlformats.org/officeDocument/2006/relationships/hyperlink" Target="http://en.wikipedia.org/wiki/Japanese_capture_of_Burma" TargetMode="External"/><Relationship Id="rId16"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en.wikipedia.org/wiki/Rabaul" TargetMode="External"/><Relationship Id="rId11" Type="http://schemas.openxmlformats.org/officeDocument/2006/relationships/hyperlink" Target="http://en.wikipedia.org/wiki/Battle_of_the_Java_Sea" TargetMode="External"/><Relationship Id="rId5" Type="http://schemas.openxmlformats.org/officeDocument/2006/relationships/hyperlink" Target="http://en.wikipedia.org/wiki/Battle_of_Singapore" TargetMode="External"/><Relationship Id="rId15" Type="http://schemas.openxmlformats.org/officeDocument/2006/relationships/hyperlink" Target="http://en.wikipedia.org/wiki/Battle_of_Changsha_(1942)" TargetMode="External"/><Relationship Id="rId10" Type="http://schemas.openxmlformats.org/officeDocument/2006/relationships/hyperlink" Target="http://en.wikipedia.org/wiki/Sinking_of_Prince_of_Wales_and_Repulse" TargetMode="External"/><Relationship Id="rId4" Type="http://schemas.openxmlformats.org/officeDocument/2006/relationships/hyperlink" Target="http://en.wikipedia.org/wiki/Netherlands_East_Indies_campaign" TargetMode="External"/><Relationship Id="rId9" Type="http://schemas.openxmlformats.org/officeDocument/2006/relationships/hyperlink" Target="http://en.wikipedia.org/wiki/Philippine_Commonwealth" TargetMode="External"/><Relationship Id="rId14" Type="http://schemas.openxmlformats.org/officeDocument/2006/relationships/hyperlink" Target="http://en.wikipedia.org/wiki/Darwin,_Northern_Territory" TargetMode="External"/></Relationships>
</file>

<file path=ppt/slides/_rels/slide86.xml.rels><?xml version="1.0" encoding="UTF-8" standalone="yes"?>
<Relationships xmlns="http://schemas.openxmlformats.org/package/2006/relationships"><Relationship Id="rId8" Type="http://schemas.openxmlformats.org/officeDocument/2006/relationships/hyperlink" Target="http://en.wikipedia.org/wiki/Japanese_naval_codes" TargetMode="External"/><Relationship Id="rId3" Type="http://schemas.openxmlformats.org/officeDocument/2006/relationships/hyperlink" Target="http://en.wikipedia.org/wiki/Amphibious_assault" TargetMode="External"/><Relationship Id="rId7" Type="http://schemas.openxmlformats.org/officeDocument/2006/relationships/hyperlink" Target="http://en.wikipedia.org/wiki/Aleutian_Islands_Campaign" TargetMode="External"/><Relationship Id="rId2" Type="http://schemas.openxmlformats.org/officeDocument/2006/relationships/hyperlink" Target="http://en.wikipedia.org/wiki/Operation_Mo" TargetMode="External"/><Relationship Id="rId1" Type="http://schemas.openxmlformats.org/officeDocument/2006/relationships/slideLayout" Target="../slideLayouts/slideLayout2.xml"/><Relationship Id="rId6" Type="http://schemas.openxmlformats.org/officeDocument/2006/relationships/hyperlink" Target="http://en.wikipedia.org/wiki/Midway_Atoll" TargetMode="External"/><Relationship Id="rId5" Type="http://schemas.openxmlformats.org/officeDocument/2006/relationships/hyperlink" Target="http://en.wikipedia.org/wiki/Doolittle_Raid" TargetMode="External"/><Relationship Id="rId10" Type="http://schemas.openxmlformats.org/officeDocument/2006/relationships/hyperlink" Target="http://en.wikipedia.org/wiki/Imperial_Japanese_Navy" TargetMode="External"/><Relationship Id="rId4" Type="http://schemas.openxmlformats.org/officeDocument/2006/relationships/hyperlink" Target="http://en.wikipedia.org/wiki/Battle_of_the_Coral_Sea" TargetMode="External"/><Relationship Id="rId9" Type="http://schemas.openxmlformats.org/officeDocument/2006/relationships/hyperlink" Target="http://en.wikipedia.org/wiki/Battle_of_Midway" TargetMode="External"/></Relationships>
</file>

<file path=ppt/slides/_rels/slide87.xml.rels><?xml version="1.0" encoding="UTF-8" standalone="yes"?>
<Relationships xmlns="http://schemas.openxmlformats.org/package/2006/relationships"><Relationship Id="rId8" Type="http://schemas.openxmlformats.org/officeDocument/2006/relationships/hyperlink" Target="http://en.wikipedia.org/wiki/Kokoda_Track_campaign" TargetMode="External"/><Relationship Id="rId3" Type="http://schemas.openxmlformats.org/officeDocument/2006/relationships/hyperlink" Target="http://en.wikipedia.org/wiki/Japanese_cruiser_Mikuma" TargetMode="External"/><Relationship Id="rId7" Type="http://schemas.openxmlformats.org/officeDocument/2006/relationships/hyperlink" Target="http://en.wikipedia.org/wiki/Port_Moresby" TargetMode="External"/><Relationship Id="rId2" Type="http://schemas.openxmlformats.org/officeDocument/2006/relationships/hyperlink" Target="http://en.wikipedia.org/wiki/SBD_Dauntless"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en.wikipedia.org/wiki/File:SBDs_and_Mikuma.jpg" TargetMode="External"/><Relationship Id="rId4" Type="http://schemas.openxmlformats.org/officeDocument/2006/relationships/hyperlink" Target="http://en.wikipedia.org/wiki/Battle_of_Midway" TargetMode="External"/><Relationship Id="rId9" Type="http://schemas.openxmlformats.org/officeDocument/2006/relationships/hyperlink" Target="http://en.wikipedia.org/wiki/Territory_of_Papua" TargetMode="External"/></Relationships>
</file>

<file path=ppt/slides/_rels/slide8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en.wikipedia.org/wiki/Guadalcanal" TargetMode="External"/><Relationship Id="rId7" Type="http://schemas.openxmlformats.org/officeDocument/2006/relationships/hyperlink" Target="http://en.wikipedia.org/wiki/Battle_of_Buna-Gona" TargetMode="External"/><Relationship Id="rId2" Type="http://schemas.openxmlformats.org/officeDocument/2006/relationships/hyperlink" Target="http://en.wikipedia.org/wiki/Solomon_Islands" TargetMode="External"/><Relationship Id="rId1" Type="http://schemas.openxmlformats.org/officeDocument/2006/relationships/slideLayout" Target="../slideLayouts/slideLayout2.xml"/><Relationship Id="rId6" Type="http://schemas.openxmlformats.org/officeDocument/2006/relationships/hyperlink" Target="http://en.wikipedia.org/wiki/Oro_Province" TargetMode="External"/><Relationship Id="rId5" Type="http://schemas.openxmlformats.org/officeDocument/2006/relationships/hyperlink" Target="http://en.wikipedia.org/wiki/Guadalcanal_Campaign" TargetMode="External"/><Relationship Id="rId4" Type="http://schemas.openxmlformats.org/officeDocument/2006/relationships/hyperlink" Target="http://en.wikipedia.org/wiki/Rabaul"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en.wikipedia.org/wiki/First_Arakan_Offensive" TargetMode="External"/><Relationship Id="rId2" Type="http://schemas.openxmlformats.org/officeDocument/2006/relationships/hyperlink" Target="http://en.wikipedia.org/wiki/Operation_Ke" TargetMode="External"/><Relationship Id="rId1" Type="http://schemas.openxmlformats.org/officeDocument/2006/relationships/slideLayout" Target="../slideLayouts/slideLayout2.xml"/><Relationship Id="rId4" Type="http://schemas.openxmlformats.org/officeDocument/2006/relationships/hyperlink" Target="http://en.wikipedia.org/wiki/Operation_Longclot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Kingdom_of_Italy" TargetMode="External"/><Relationship Id="rId7" Type="http://schemas.openxmlformats.org/officeDocument/2006/relationships/image" Target="../media/image1.jpeg"/><Relationship Id="rId2" Type="http://schemas.openxmlformats.org/officeDocument/2006/relationships/hyperlink" Target="http://en.wikipedia.org/wiki/Tripartite_Pact" TargetMode="External"/><Relationship Id="rId1" Type="http://schemas.openxmlformats.org/officeDocument/2006/relationships/slideLayout" Target="../slideLayouts/slideLayout2.xml"/><Relationship Id="rId6" Type="http://schemas.openxmlformats.org/officeDocument/2006/relationships/hyperlink" Target="http://en.wikipedia.org/wiki/Occupation_of_the_Baltic_states" TargetMode="External"/><Relationship Id="rId5" Type="http://schemas.openxmlformats.org/officeDocument/2006/relationships/hyperlink" Target="http://en.wikipedia.org/wiki/Soviet_invasion_of_Poland" TargetMode="External"/><Relationship Id="rId4" Type="http://schemas.openxmlformats.org/officeDocument/2006/relationships/hyperlink" Target="http://en.wikipedia.org/wiki/Treaty_of_Non-Aggression_between_Germany_and_the_Soviet_Union" TargetMode="External"/></Relationships>
</file>

<file path=ppt/slides/_rels/slide90.xml.rels><?xml version="1.0" encoding="UTF-8" standalone="yes"?>
<Relationships xmlns="http://schemas.openxmlformats.org/package/2006/relationships"><Relationship Id="rId8" Type="http://schemas.openxmlformats.org/officeDocument/2006/relationships/hyperlink" Target="http://en.wikipedia.org/wiki/Army_Group_A" TargetMode="External"/><Relationship Id="rId3" Type="http://schemas.openxmlformats.org/officeDocument/2006/relationships/hyperlink" Target="http://en.wikipedia.org/wiki/Second_Battle_of_Kharkov" TargetMode="External"/><Relationship Id="rId7" Type="http://schemas.openxmlformats.org/officeDocument/2006/relationships/hyperlink" Target="http://en.wikipedia.org/wiki/Army_Group_South" TargetMode="External"/><Relationship Id="rId2" Type="http://schemas.openxmlformats.org/officeDocument/2006/relationships/hyperlink" Target="http://en.wikipedia.org/wiki/Battle_of_the_Kerch_Peninsula" TargetMode="External"/><Relationship Id="rId1" Type="http://schemas.openxmlformats.org/officeDocument/2006/relationships/slideLayout" Target="../slideLayouts/slideLayout2.xml"/><Relationship Id="rId6" Type="http://schemas.openxmlformats.org/officeDocument/2006/relationships/hyperlink" Target="http://en.wikipedia.org/wiki/Steppe" TargetMode="External"/><Relationship Id="rId11" Type="http://schemas.openxmlformats.org/officeDocument/2006/relationships/hyperlink" Target="http://en.wikipedia.org/wiki/Volga_River" TargetMode="External"/><Relationship Id="rId5" Type="http://schemas.openxmlformats.org/officeDocument/2006/relationships/hyperlink" Target="http://en.wikipedia.org/wiki/Kuban" TargetMode="External"/><Relationship Id="rId10" Type="http://schemas.openxmlformats.org/officeDocument/2006/relationships/hyperlink" Target="http://en.wikipedia.org/wiki/Army_Group_B" TargetMode="External"/><Relationship Id="rId4" Type="http://schemas.openxmlformats.org/officeDocument/2006/relationships/hyperlink" Target="http://en.wikipedia.org/wiki/Case_Blue" TargetMode="External"/><Relationship Id="rId9" Type="http://schemas.openxmlformats.org/officeDocument/2006/relationships/hyperlink" Target="http://en.wikipedia.org/wiki/Don_River_(Russia)"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en.wikipedia.org/wiki/File:RIAN_archive_44732_Soviet_soldiers_attack_house.jpg" TargetMode="External"/><Relationship Id="rId7" Type="http://schemas.openxmlformats.org/officeDocument/2006/relationships/hyperlink" Target="http://en.wikipedia.org/wiki/Operation_Mars" TargetMode="External"/><Relationship Id="rId2" Type="http://schemas.openxmlformats.org/officeDocument/2006/relationships/hyperlink" Target="http://en.wikipedia.org/wiki/Battle_of_Stalingrad" TargetMode="External"/><Relationship Id="rId1" Type="http://schemas.openxmlformats.org/officeDocument/2006/relationships/slideLayout" Target="../slideLayouts/slideLayout2.xml"/><Relationship Id="rId6" Type="http://schemas.openxmlformats.org/officeDocument/2006/relationships/hyperlink" Target="http://en.wikipedia.org/wiki/Operation_Uranus" TargetMode="External"/><Relationship Id="rId5" Type="http://schemas.openxmlformats.org/officeDocument/2006/relationships/hyperlink" Target="http://en.wikipedia.org/wiki/Urban_warfare" TargetMode="External"/><Relationship Id="rId4" Type="http://schemas.openxmlformats.org/officeDocument/2006/relationships/image" Target="../media/image16.jpeg"/></Relationships>
</file>

<file path=ppt/slides/_rels/slide92.xml.rels><?xml version="1.0" encoding="UTF-8" standalone="yes"?>
<Relationships xmlns="http://schemas.openxmlformats.org/package/2006/relationships"><Relationship Id="rId3" Type="http://schemas.openxmlformats.org/officeDocument/2006/relationships/hyperlink" Target="http://en.wikipedia.org/wiki/Salients,_re-entrants_and_pockets" TargetMode="External"/><Relationship Id="rId2" Type="http://schemas.openxmlformats.org/officeDocument/2006/relationships/hyperlink" Target="http://en.wikipedia.org/wiki/Third_Battle_of_Kharkov" TargetMode="External"/><Relationship Id="rId1" Type="http://schemas.openxmlformats.org/officeDocument/2006/relationships/slideLayout" Target="../slideLayouts/slideLayout2.xml"/><Relationship Id="rId4" Type="http://schemas.openxmlformats.org/officeDocument/2006/relationships/hyperlink" Target="http://en.wikipedia.org/wiki/Kursk"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en.wikipedia.org/wiki/North_African_Campaign" TargetMode="External"/><Relationship Id="rId2" Type="http://schemas.openxmlformats.org/officeDocument/2006/relationships/hyperlink" Target="http://en.wikipedia.org/wiki/Crusader_tank"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en.wikipedia.org/wiki/File:IWM-E-6724-Crusader-19411126.jpg"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en.wikipedia.org/wiki/Second_Happy_Time" TargetMode="External"/><Relationship Id="rId7" Type="http://schemas.openxmlformats.org/officeDocument/2006/relationships/hyperlink" Target="http://en.wikipedia.org/wiki/Battle_of_Madagascar" TargetMode="External"/><Relationship Id="rId2" Type="http://schemas.openxmlformats.org/officeDocument/2006/relationships/hyperlink" Target="http://en.wikipedia.org/wiki/Kriegsmarine" TargetMode="External"/><Relationship Id="rId1" Type="http://schemas.openxmlformats.org/officeDocument/2006/relationships/slideLayout" Target="../slideLayouts/slideLayout2.xml"/><Relationship Id="rId6" Type="http://schemas.openxmlformats.org/officeDocument/2006/relationships/hyperlink" Target="http://en.wikipedia.org/wiki/Madagascar" TargetMode="External"/><Relationship Id="rId5" Type="http://schemas.openxmlformats.org/officeDocument/2006/relationships/hyperlink" Target="http://en.wikipedia.org/wiki/Gazala_Line" TargetMode="External"/><Relationship Id="rId4" Type="http://schemas.openxmlformats.org/officeDocument/2006/relationships/hyperlink" Target="http://en.wikipedia.org/wiki/Operation_Crusader" TargetMode="External"/></Relationships>
</file>

<file path=ppt/slides/_rels/slide95.xml.rels><?xml version="1.0" encoding="UTF-8" standalone="yes"?>
<Relationships xmlns="http://schemas.openxmlformats.org/package/2006/relationships"><Relationship Id="rId3" Type="http://schemas.openxmlformats.org/officeDocument/2006/relationships/hyperlink" Target="http://en.wikipedia.org/wiki/First_Battle_of_El_Alamein" TargetMode="External"/><Relationship Id="rId7" Type="http://schemas.openxmlformats.org/officeDocument/2006/relationships/hyperlink" Target="http://en.wikipedia.org/wiki/Operation_Pedestal" TargetMode="External"/><Relationship Id="rId2" Type="http://schemas.openxmlformats.org/officeDocument/2006/relationships/hyperlink" Target="http://en.wikipedia.org/wiki/Battle_of_Gazala" TargetMode="External"/><Relationship Id="rId1" Type="http://schemas.openxmlformats.org/officeDocument/2006/relationships/slideLayout" Target="../slideLayouts/slideLayout2.xml"/><Relationship Id="rId6" Type="http://schemas.openxmlformats.org/officeDocument/2006/relationships/hyperlink" Target="http://en.wikipedia.org/wiki/Battle_of_Alam_el_Halfa" TargetMode="External"/><Relationship Id="rId5" Type="http://schemas.openxmlformats.org/officeDocument/2006/relationships/hyperlink" Target="http://en.wikipedia.org/wiki/Dieppe_Raid" TargetMode="External"/><Relationship Id="rId4" Type="http://schemas.openxmlformats.org/officeDocument/2006/relationships/hyperlink" Target="http://en.wikipedia.org/wiki/Commando"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en.wikipedia.org/wiki/Operation_Torch" TargetMode="External"/><Relationship Id="rId7" Type="http://schemas.openxmlformats.org/officeDocument/2006/relationships/hyperlink" Target="http://en.wikipedia.org/wiki/Tunisia_Campaign" TargetMode="External"/><Relationship Id="rId2" Type="http://schemas.openxmlformats.org/officeDocument/2006/relationships/hyperlink" Target="http://en.wikipedia.org/wiki/Second_Battle_of_El_Alamein" TargetMode="External"/><Relationship Id="rId1" Type="http://schemas.openxmlformats.org/officeDocument/2006/relationships/slideLayout" Target="../slideLayouts/slideLayout2.xml"/><Relationship Id="rId6" Type="http://schemas.openxmlformats.org/officeDocument/2006/relationships/hyperlink" Target="http://en.wikipedia.org/wiki/Tunisia" TargetMode="External"/><Relationship Id="rId5" Type="http://schemas.openxmlformats.org/officeDocument/2006/relationships/hyperlink" Target="http://en.wikipedia.org/wiki/Scuttling_of_the_French_fleet_in_Toulon" TargetMode="External"/><Relationship Id="rId4" Type="http://schemas.openxmlformats.org/officeDocument/2006/relationships/hyperlink" Target="http://en.wikipedia.org/wiki/Case_Anton"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Defense_of_the_Reich"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en.wikipedia.org/wiki/Battle_of_Kursk" TargetMode="External"/><Relationship Id="rId7" Type="http://schemas.openxmlformats.org/officeDocument/2006/relationships/image" Target="../media/image19.jpeg"/><Relationship Id="rId2" Type="http://schemas.openxmlformats.org/officeDocument/2006/relationships/hyperlink" Target="http://en.wikipedia.org/wiki/Il-2" TargetMode="External"/><Relationship Id="rId1" Type="http://schemas.openxmlformats.org/officeDocument/2006/relationships/slideLayout" Target="../slideLayouts/slideLayout2.xml"/><Relationship Id="rId6" Type="http://schemas.openxmlformats.org/officeDocument/2006/relationships/hyperlink" Target="http://en.wikipedia.org/wiki/File:RIAN_archive_225_IL-2_attacking.jpg" TargetMode="External"/><Relationship Id="rId5" Type="http://schemas.openxmlformats.org/officeDocument/2006/relationships/image" Target="../media/image18.jpeg"/><Relationship Id="rId4" Type="http://schemas.openxmlformats.org/officeDocument/2006/relationships/hyperlink" Target="http://en.wikipedia.org/wiki/Bombing_of_Hamburg_in_World_War_II"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en.wikipedia.org/wiki/Operation_Cartwheel" TargetMode="External"/><Relationship Id="rId2" Type="http://schemas.openxmlformats.org/officeDocument/2006/relationships/hyperlink" Target="http://en.wikipedia.org/wiki/Aleutian_Islands_Campaign"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en.wikipedia.org/wiki/Gilbert_and_Marshall_Islands_campaig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4114800"/>
          </a:xfrm>
        </p:spPr>
        <p:txBody>
          <a:bodyPr>
            <a:normAutofit/>
          </a:bodyPr>
          <a:lstStyle/>
          <a:p>
            <a:r>
              <a:rPr lang="en-US" sz="6600" b="1" dirty="0" smtClean="0">
                <a:latin typeface="Calibri" pitchFamily="34" charset="0"/>
                <a:ea typeface="Times New Roman" pitchFamily="18" charset="0"/>
                <a:cs typeface="Times New Roman" pitchFamily="18" charset="0"/>
              </a:rPr>
              <a:t>World War II (1939–1945)</a:t>
            </a:r>
            <a:endParaRPr lang="en-US" sz="6600" dirty="0"/>
          </a:p>
        </p:txBody>
      </p:sp>
    </p:spTree>
  </p:cSld>
  <p:clrMapOvr>
    <a:masterClrMapping/>
  </p:clrMapOvr>
  <p:transition>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a:t>The United Kingdom and the other members of the </a:t>
            </a:r>
            <a:r>
              <a:rPr lang="en-US" dirty="0">
                <a:hlinkClick r:id="rId2" tooltip="Commonwealth of Nations"/>
              </a:rPr>
              <a:t>British Commonwealth</a:t>
            </a:r>
            <a:r>
              <a:rPr lang="en-US" dirty="0"/>
              <a:t> were the only major Allied forces continuing the fight against the Axis, with battles taking place in </a:t>
            </a:r>
            <a:r>
              <a:rPr lang="en-US" dirty="0">
                <a:hlinkClick r:id="rId3" tooltip="Western Desert Campaign"/>
              </a:rPr>
              <a:t>North Africa</a:t>
            </a:r>
            <a:r>
              <a:rPr lang="en-US" dirty="0"/>
              <a:t> as well as the long-running </a:t>
            </a:r>
            <a:r>
              <a:rPr lang="en-US" dirty="0">
                <a:hlinkClick r:id="rId4" tooltip="Battle of the Atlantic"/>
              </a:rPr>
              <a:t>Battle of the Atlantic</a:t>
            </a:r>
            <a:r>
              <a:rPr lang="en-US" dirty="0" smtClean="0"/>
              <a:t>.</a:t>
            </a:r>
          </a:p>
          <a:p>
            <a:r>
              <a:rPr lang="en-US" dirty="0" smtClean="0"/>
              <a:t> </a:t>
            </a:r>
            <a:r>
              <a:rPr lang="en-US" dirty="0"/>
              <a:t>In June 1941, the European Axis launched </a:t>
            </a:r>
            <a:r>
              <a:rPr lang="en-US" dirty="0">
                <a:hlinkClick r:id="rId5" tooltip="Operation Barbarossa"/>
              </a:rPr>
              <a:t>an invasion of the Soviet Union</a:t>
            </a:r>
            <a:r>
              <a:rPr lang="en-US" dirty="0"/>
              <a:t>, giving a start to the </a:t>
            </a:r>
            <a:r>
              <a:rPr lang="en-US" dirty="0">
                <a:hlinkClick r:id="rId6" tooltip="Eastern Front (World War II)"/>
              </a:rPr>
              <a:t>largest land theatre of war in history</a:t>
            </a:r>
            <a:r>
              <a:rPr lang="en-US" dirty="0"/>
              <a:t>, which tied down the major part of the Axis' military forces for the rest of the war. In December 1941, Japan joined the Axis, </a:t>
            </a:r>
            <a:r>
              <a:rPr lang="en-US" dirty="0">
                <a:hlinkClick r:id="rId7" tooltip="Attack on Pearl Harbor"/>
              </a:rPr>
              <a:t>attacked the United States</a:t>
            </a:r>
            <a:r>
              <a:rPr lang="en-US" dirty="0"/>
              <a:t> and </a:t>
            </a:r>
            <a:r>
              <a:rPr lang="en-US" dirty="0">
                <a:hlinkClick r:id="rId8" tooltip="Japanese invasion of Malaya"/>
              </a:rPr>
              <a:t>European territories</a:t>
            </a:r>
            <a:r>
              <a:rPr lang="en-US" dirty="0"/>
              <a:t> in the </a:t>
            </a:r>
            <a:r>
              <a:rPr lang="en-US" dirty="0">
                <a:hlinkClick r:id="rId9" tooltip="Pacific Ocean"/>
              </a:rPr>
              <a:t>Pacific Ocean</a:t>
            </a:r>
            <a:r>
              <a:rPr lang="en-US" dirty="0"/>
              <a:t>, and quickly conquered much of the Western Pacific.</a:t>
            </a:r>
          </a:p>
          <a:p>
            <a:endParaRPr lang="en-US" dirty="0"/>
          </a:p>
        </p:txBody>
      </p:sp>
    </p:spTree>
  </p:cSld>
  <p:clrMapOvr>
    <a:masterClrMapping/>
  </p:clrMapOvr>
  <p:transition>
    <p:checker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10000"/>
          </a:bodyPr>
          <a:lstStyle/>
          <a:p>
            <a:r>
              <a:rPr lang="en-US" dirty="0" smtClean="0"/>
              <a:t> By the end of March 1944, the Allies had completed both of these objectives, and additionally </a:t>
            </a:r>
            <a:r>
              <a:rPr lang="en-US" u="sng" dirty="0" err="1" smtClean="0">
                <a:hlinkClick r:id="rId2" tooltip="Operation Hailstone"/>
              </a:rPr>
              <a:t>neutralised</a:t>
            </a:r>
            <a:r>
              <a:rPr lang="en-US" u="sng" dirty="0" smtClean="0">
                <a:hlinkClick r:id="rId2" tooltip="Operation Hailstone"/>
              </a:rPr>
              <a:t> the major Japanese base at </a:t>
            </a:r>
            <a:r>
              <a:rPr lang="en-US" u="sng" dirty="0" err="1" smtClean="0">
                <a:hlinkClick r:id="rId2" tooltip="Operation Hailstone"/>
              </a:rPr>
              <a:t>Truk</a:t>
            </a:r>
            <a:r>
              <a:rPr lang="en-US" dirty="0" smtClean="0"/>
              <a:t> in the </a:t>
            </a:r>
            <a:r>
              <a:rPr lang="en-US" u="sng" dirty="0" smtClean="0">
                <a:hlinkClick r:id="rId3" tooltip="Caroline Islands"/>
              </a:rPr>
              <a:t>Caroline Islands</a:t>
            </a:r>
            <a:r>
              <a:rPr lang="en-US" dirty="0" smtClean="0"/>
              <a:t>. In April, the Allies then launched an operation to </a:t>
            </a:r>
            <a:r>
              <a:rPr lang="en-US" u="sng" dirty="0" smtClean="0">
                <a:hlinkClick r:id="rId4" tooltip="Western New Guinea campaign"/>
              </a:rPr>
              <a:t>retake Western New Guinea</a:t>
            </a:r>
            <a:r>
              <a:rPr lang="en-US" dirty="0" smtClean="0"/>
              <a:t>.</a:t>
            </a:r>
          </a:p>
          <a:p>
            <a:r>
              <a:rPr lang="en-US" dirty="0" smtClean="0"/>
              <a:t>In the Soviet Union, both the Germans and the Soviets spent the spring and early summer of 1943 making preparations for large offensives in Central Russia.</a:t>
            </a:r>
          </a:p>
          <a:p>
            <a:r>
              <a:rPr lang="en-US" dirty="0" smtClean="0"/>
              <a:t> On 4 July 1943, Germany </a:t>
            </a:r>
            <a:r>
              <a:rPr lang="en-US" u="sng" dirty="0" smtClean="0">
                <a:hlinkClick r:id="rId5" tooltip="Battle of Kursk"/>
              </a:rPr>
              <a:t>attacked Soviet forces around the Kursk Bulge</a:t>
            </a:r>
            <a:r>
              <a:rPr lang="en-US" dirty="0" smtClean="0"/>
              <a:t>. Within a week, German forces had exhausted themselves against the Soviets' deeply echeloned and well-constructed </a:t>
            </a:r>
            <a:r>
              <a:rPr lang="en-US" dirty="0" err="1" smtClean="0"/>
              <a:t>defences</a:t>
            </a:r>
            <a:r>
              <a:rPr lang="en-US" u="sng" baseline="30000" dirty="0" smtClean="0"/>
              <a:t> </a:t>
            </a:r>
            <a:r>
              <a:rPr lang="en-US" dirty="0" smtClean="0"/>
              <a:t>and, for the first time in the war, Hitler cancelled the operation before it had achieved tactical or operational success.</a:t>
            </a:r>
            <a:endParaRPr lang="en-US" dirty="0"/>
          </a:p>
        </p:txBody>
      </p:sp>
    </p:spTree>
  </p:cSld>
  <p:clrMapOvr>
    <a:masterClrMapping/>
  </p:clrMapOvr>
  <p:transition>
    <p:checke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85000" lnSpcReduction="20000"/>
          </a:bodyPr>
          <a:lstStyle/>
          <a:p>
            <a:r>
              <a:rPr lang="en-US" dirty="0" smtClean="0"/>
              <a:t>This decision was partially affected by the Western Allies' </a:t>
            </a:r>
            <a:r>
              <a:rPr lang="en-US" u="sng" dirty="0" smtClean="0">
                <a:hlinkClick r:id="rId2" tooltip="Allied invasion of Sicily"/>
              </a:rPr>
              <a:t>invasion of Sicily</a:t>
            </a:r>
            <a:r>
              <a:rPr lang="en-US" dirty="0" smtClean="0"/>
              <a:t> launched on 9 July which, combined with previous Italian failures, resulted in the ousting and arrest of Mussolini later that month.</a:t>
            </a:r>
            <a:r>
              <a:rPr lang="en-US" u="sng" baseline="30000" dirty="0" smtClean="0">
                <a:hlinkClick r:id="rId3"/>
              </a:rPr>
              <a:t>[196]</a:t>
            </a:r>
            <a:r>
              <a:rPr lang="en-US" dirty="0" smtClean="0"/>
              <a:t> Also in July 1943 the British </a:t>
            </a:r>
            <a:r>
              <a:rPr lang="en-US" u="sng" dirty="0" smtClean="0">
                <a:hlinkClick r:id="rId4" tooltip="Bombing of Hamburg"/>
              </a:rPr>
              <a:t>firebombed Hamburg</a:t>
            </a:r>
            <a:r>
              <a:rPr lang="en-US" dirty="0" smtClean="0"/>
              <a:t> killing over 40,000 people.</a:t>
            </a:r>
          </a:p>
          <a:p>
            <a:r>
              <a:rPr lang="en-US" dirty="0" smtClean="0"/>
              <a:t>On 12 July 1943, the Soviets launched their own </a:t>
            </a:r>
            <a:r>
              <a:rPr lang="en-US" u="sng" dirty="0" smtClean="0">
                <a:hlinkClick r:id="rId5" tooltip="Operation Kutuzov"/>
              </a:rPr>
              <a:t>counter-offensives</a:t>
            </a:r>
            <a:r>
              <a:rPr lang="en-US" dirty="0" smtClean="0"/>
              <a:t>, thereby dispelling any hopes of the German Army for victory or even stalemate in the east. </a:t>
            </a:r>
          </a:p>
          <a:p>
            <a:r>
              <a:rPr lang="en-US" dirty="0" smtClean="0"/>
              <a:t>The Soviet victory at Kursk heralded the downfall of German </a:t>
            </a:r>
            <a:r>
              <a:rPr lang="en-US" dirty="0" err="1" smtClean="0"/>
              <a:t>superiority,giving</a:t>
            </a:r>
            <a:r>
              <a:rPr lang="en-US" dirty="0" smtClean="0"/>
              <a:t> the Soviet Union the initiative on the Eastern Front.</a:t>
            </a:r>
            <a:endParaRPr lang="en-US" u="sng" baseline="30000" dirty="0" smtClean="0"/>
          </a:p>
          <a:p>
            <a:r>
              <a:rPr lang="en-US" dirty="0" smtClean="0"/>
              <a:t>The Germans attempted to </a:t>
            </a:r>
            <a:r>
              <a:rPr lang="en-US" dirty="0" err="1" smtClean="0"/>
              <a:t>stabilise</a:t>
            </a:r>
            <a:r>
              <a:rPr lang="en-US" dirty="0" smtClean="0"/>
              <a:t> their eastern front along the hastily fortified </a:t>
            </a:r>
            <a:r>
              <a:rPr lang="en-US" u="sng" dirty="0" smtClean="0">
                <a:hlinkClick r:id="rId6" tooltip="Panther-Wotan line"/>
              </a:rPr>
              <a:t>Panther-Wotan line</a:t>
            </a:r>
            <a:r>
              <a:rPr lang="en-US" dirty="0" smtClean="0"/>
              <a:t>, however, the Soviets broke through it at </a:t>
            </a:r>
            <a:r>
              <a:rPr lang="en-US" u="sng" dirty="0" smtClean="0">
                <a:hlinkClick r:id="rId7" tooltip="Battle of Smolensk (1943)"/>
              </a:rPr>
              <a:t>Smolensk</a:t>
            </a:r>
            <a:r>
              <a:rPr lang="en-US" dirty="0" smtClean="0"/>
              <a:t> and by the </a:t>
            </a:r>
            <a:r>
              <a:rPr lang="en-US" u="sng" dirty="0" smtClean="0">
                <a:hlinkClick r:id="rId8" tooltip="Lower Dnieper Offensive"/>
              </a:rPr>
              <a:t>Lower Dnieper Offensives</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62500" lnSpcReduction="20000"/>
          </a:bodyPr>
          <a:lstStyle/>
          <a:p>
            <a:r>
              <a:rPr lang="en-US" dirty="0" smtClean="0"/>
              <a:t>On 3 September 1943, the Western Allies </a:t>
            </a:r>
            <a:r>
              <a:rPr lang="en-US" u="sng" dirty="0" smtClean="0">
                <a:hlinkClick r:id="rId2" tooltip="Allied invasion of Italy"/>
              </a:rPr>
              <a:t>invaded the Italian mainland</a:t>
            </a:r>
            <a:r>
              <a:rPr lang="en-US" dirty="0" smtClean="0"/>
              <a:t>, following an </a:t>
            </a:r>
            <a:r>
              <a:rPr lang="en-US" u="sng" dirty="0" smtClean="0">
                <a:hlinkClick r:id="rId3" tooltip="Armistice between Italy and Allied armed forces"/>
              </a:rPr>
              <a:t>Italian armistice with the Allies</a:t>
            </a:r>
            <a:r>
              <a:rPr lang="en-US" dirty="0" smtClean="0"/>
              <a:t>.</a:t>
            </a:r>
            <a:endParaRPr lang="en-US" u="sng" baseline="30000" dirty="0" smtClean="0"/>
          </a:p>
          <a:p>
            <a:r>
              <a:rPr lang="en-US" dirty="0" smtClean="0"/>
              <a:t> Germany responded by disarming Italian forces, seizing military control of Italian areas, and creating a series of defensive lines.</a:t>
            </a:r>
            <a:endParaRPr lang="en-US" u="sng" baseline="30000" dirty="0" smtClean="0"/>
          </a:p>
          <a:p>
            <a:r>
              <a:rPr lang="en-US" dirty="0" smtClean="0"/>
              <a:t>German special forces then </a:t>
            </a:r>
            <a:r>
              <a:rPr lang="en-US" u="sng" dirty="0" smtClean="0">
                <a:hlinkClick r:id="rId4" tooltip="Gran Sasso raid"/>
              </a:rPr>
              <a:t>rescued Mussolini</a:t>
            </a:r>
            <a:r>
              <a:rPr lang="en-US" dirty="0" smtClean="0"/>
              <a:t>, who then soon established a new client state in German occupied Italy named the </a:t>
            </a:r>
            <a:r>
              <a:rPr lang="en-US" u="sng" dirty="0" smtClean="0">
                <a:hlinkClick r:id="rId5" tooltip="Italian Social Republic"/>
              </a:rPr>
              <a:t>Italian Social Republic</a:t>
            </a:r>
            <a:r>
              <a:rPr lang="en-US" dirty="0" smtClean="0"/>
              <a:t>.</a:t>
            </a:r>
            <a:endParaRPr lang="en-US" u="sng" baseline="30000" dirty="0" smtClean="0"/>
          </a:p>
          <a:p>
            <a:r>
              <a:rPr lang="en-US" dirty="0" smtClean="0"/>
              <a:t> The Western Allies fought through several lines until reaching the </a:t>
            </a:r>
            <a:r>
              <a:rPr lang="en-US" u="sng" dirty="0" smtClean="0">
                <a:hlinkClick r:id="rId6" tooltip="Winter Line"/>
              </a:rPr>
              <a:t>main German defensive line</a:t>
            </a:r>
            <a:r>
              <a:rPr lang="en-US" dirty="0" smtClean="0"/>
              <a:t> in mid-November.</a:t>
            </a:r>
          </a:p>
          <a:p>
            <a:r>
              <a:rPr lang="en-US" dirty="0" smtClean="0"/>
              <a:t>German operations in the Atlantic also suffered. By </a:t>
            </a:r>
            <a:r>
              <a:rPr lang="en-US" u="sng" dirty="0" smtClean="0">
                <a:hlinkClick r:id="rId7" tooltip="Black May (1943)"/>
              </a:rPr>
              <a:t>May 1943, as Allied counter-measures became increasingly effective</a:t>
            </a:r>
            <a:r>
              <a:rPr lang="en-US" dirty="0" smtClean="0"/>
              <a:t>, the resulting sizable German submarine losses forced a temporary halt of the German Atlantic naval campaign.</a:t>
            </a:r>
            <a:endParaRPr lang="en-US" u="sng" baseline="30000" dirty="0" smtClean="0"/>
          </a:p>
          <a:p>
            <a:r>
              <a:rPr lang="en-US" dirty="0" smtClean="0"/>
              <a:t>In November 1943, </a:t>
            </a:r>
            <a:r>
              <a:rPr lang="en-US" u="sng" dirty="0" smtClean="0">
                <a:hlinkClick r:id="rId8" tooltip="Franklin D. Roosevelt"/>
              </a:rPr>
              <a:t>Franklin D. Roosevelt</a:t>
            </a:r>
            <a:r>
              <a:rPr lang="en-US" dirty="0" smtClean="0"/>
              <a:t> and Winston Churchill met with </a:t>
            </a:r>
            <a:r>
              <a:rPr lang="en-US" u="sng" dirty="0" smtClean="0">
                <a:hlinkClick r:id="rId9" tooltip="Chiang Kai-shek"/>
              </a:rPr>
              <a:t>Chiang Kai-shek</a:t>
            </a:r>
            <a:r>
              <a:rPr lang="en-US" dirty="0" smtClean="0"/>
              <a:t> </a:t>
            </a:r>
            <a:r>
              <a:rPr lang="en-US" u="sng" dirty="0" smtClean="0">
                <a:hlinkClick r:id="rId10" tooltip="Cairo Conference (1943)"/>
              </a:rPr>
              <a:t>in Cairo</a:t>
            </a:r>
            <a:r>
              <a:rPr lang="en-US" dirty="0" smtClean="0"/>
              <a:t> and then with Joseph Stalin </a:t>
            </a:r>
            <a:r>
              <a:rPr lang="en-US" u="sng" dirty="0" smtClean="0">
                <a:hlinkClick r:id="rId11" tooltip="Tehran Conference"/>
              </a:rPr>
              <a:t>in Tehran</a:t>
            </a:r>
            <a:r>
              <a:rPr lang="en-US" dirty="0" smtClean="0"/>
              <a:t>.</a:t>
            </a:r>
          </a:p>
          <a:p>
            <a:endParaRPr lang="en-US" u="sng" baseline="30000" dirty="0" smtClean="0"/>
          </a:p>
          <a:p>
            <a:r>
              <a:rPr lang="en-US" dirty="0" smtClean="0"/>
              <a:t> The former conference determined the post-war return of Japanese territory, while the latter included agreement that the Western Allies would invade Europe in 1944 and that the Soviet Union would declare war on Japan within three months of Germany's defeat.</a:t>
            </a:r>
          </a:p>
          <a:p>
            <a:endParaRPr lang="en-US" dirty="0"/>
          </a:p>
        </p:txBody>
      </p:sp>
    </p:spTree>
  </p:cSld>
  <p:clrMapOvr>
    <a:masterClrMapping/>
  </p:clrMapOvr>
  <p:transition>
    <p:checker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2200" dirty="0" smtClean="0"/>
              <a:t>British troops firing a </a:t>
            </a:r>
            <a:r>
              <a:rPr lang="en-US" sz="2200" u="sng" dirty="0" smtClean="0">
                <a:hlinkClick r:id="rId2" tooltip="Mortar (weapon)"/>
              </a:rPr>
              <a:t>mortar</a:t>
            </a:r>
            <a:r>
              <a:rPr lang="en-US" sz="2200" dirty="0" smtClean="0"/>
              <a:t> during the </a:t>
            </a:r>
            <a:r>
              <a:rPr lang="en-US" sz="2200" u="sng" dirty="0" smtClean="0">
                <a:hlinkClick r:id="rId3" tooltip="Battle of Imphal"/>
              </a:rPr>
              <a:t>Battle of </a:t>
            </a:r>
            <a:r>
              <a:rPr lang="en-US" sz="2200" u="sng" dirty="0" err="1" smtClean="0">
                <a:hlinkClick r:id="rId3" tooltip="Battle of Imphal"/>
              </a:rPr>
              <a:t>Imphal</a:t>
            </a:r>
            <a:r>
              <a:rPr lang="en-US" sz="2200" dirty="0" smtClean="0"/>
              <a:t>, North East India, 1944.</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4191000" cy="4525963"/>
          </a:xfrm>
        </p:spPr>
        <p:txBody>
          <a:bodyPr>
            <a:normAutofit fontScale="62500" lnSpcReduction="20000"/>
          </a:bodyPr>
          <a:lstStyle/>
          <a:p>
            <a:r>
              <a:rPr lang="en-US" dirty="0" smtClean="0"/>
              <a:t>From November 1943, during the seven-week </a:t>
            </a:r>
            <a:r>
              <a:rPr lang="en-US" u="sng" dirty="0" smtClean="0">
                <a:hlinkClick r:id="rId4" tooltip="Battle of Changde"/>
              </a:rPr>
              <a:t>Battle of </a:t>
            </a:r>
            <a:r>
              <a:rPr lang="en-US" u="sng" dirty="0" err="1" smtClean="0">
                <a:hlinkClick r:id="rId4" tooltip="Battle of Changde"/>
              </a:rPr>
              <a:t>Changde</a:t>
            </a:r>
            <a:r>
              <a:rPr lang="en-US" dirty="0" smtClean="0"/>
              <a:t>, the Chinese forced Japan to fight a costly war of attrition, while awaiting Allied relief.</a:t>
            </a:r>
          </a:p>
          <a:p>
            <a:r>
              <a:rPr lang="en-US" dirty="0" smtClean="0"/>
              <a:t> In January 1944, the Allies launched a </a:t>
            </a:r>
            <a:r>
              <a:rPr lang="en-US" u="sng" dirty="0" smtClean="0">
                <a:hlinkClick r:id="rId5" tooltip="Battle of Monte Cassino"/>
              </a:rPr>
              <a:t>series of attacks in Italy against the line at Monte </a:t>
            </a:r>
            <a:r>
              <a:rPr lang="en-US" u="sng" dirty="0" err="1" smtClean="0">
                <a:hlinkClick r:id="rId5" tooltip="Battle of Monte Cassino"/>
              </a:rPr>
              <a:t>Cassino</a:t>
            </a:r>
            <a:r>
              <a:rPr lang="en-US" dirty="0" smtClean="0"/>
              <a:t> and attempted to outflank it with </a:t>
            </a:r>
            <a:r>
              <a:rPr lang="en-US" u="sng" dirty="0" smtClean="0">
                <a:hlinkClick r:id="rId6" tooltip="Operation Shingle"/>
              </a:rPr>
              <a:t>landings at Anzio</a:t>
            </a:r>
            <a:r>
              <a:rPr lang="en-US" dirty="0" smtClean="0"/>
              <a:t>.</a:t>
            </a:r>
            <a:endParaRPr lang="en-US" u="sng" baseline="30000" dirty="0" smtClean="0"/>
          </a:p>
          <a:p>
            <a:r>
              <a:rPr lang="en-US" dirty="0" smtClean="0"/>
              <a:t> By the end of January, a major </a:t>
            </a:r>
            <a:r>
              <a:rPr lang="en-US" u="sng" dirty="0" smtClean="0">
                <a:hlinkClick r:id="rId7" tooltip="Leningrad Front"/>
              </a:rPr>
              <a:t>Soviet</a:t>
            </a:r>
            <a:r>
              <a:rPr lang="en-US" dirty="0" smtClean="0"/>
              <a:t> </a:t>
            </a:r>
            <a:r>
              <a:rPr lang="en-US" u="sng" dirty="0" smtClean="0">
                <a:hlinkClick r:id="rId8" tooltip="Siege of Leningrad"/>
              </a:rPr>
              <a:t>offensive expelled German forces</a:t>
            </a:r>
            <a:r>
              <a:rPr lang="en-US" dirty="0" smtClean="0"/>
              <a:t> from the </a:t>
            </a:r>
            <a:r>
              <a:rPr lang="en-US" u="sng" dirty="0" smtClean="0">
                <a:hlinkClick r:id="rId9" tooltip="Leningrad Oblast"/>
              </a:rPr>
              <a:t>Leningrad </a:t>
            </a:r>
            <a:r>
              <a:rPr lang="en-US" u="sng" dirty="0" err="1" smtClean="0">
                <a:hlinkClick r:id="rId9" tooltip="Leningrad Oblast"/>
              </a:rPr>
              <a:t>region</a:t>
            </a:r>
            <a:r>
              <a:rPr lang="en-US" dirty="0" err="1" smtClean="0"/>
              <a:t>,ending</a:t>
            </a:r>
            <a:r>
              <a:rPr lang="en-US" dirty="0" smtClean="0"/>
              <a:t> the longest and </a:t>
            </a:r>
            <a:r>
              <a:rPr lang="en-US" u="sng" dirty="0" smtClean="0">
                <a:hlinkClick r:id="rId10" tooltip="List of battles by casualties"/>
              </a:rPr>
              <a:t>most lethal siege in history</a:t>
            </a:r>
            <a:r>
              <a:rPr lang="en-US" dirty="0" smtClean="0"/>
              <a:t>.</a:t>
            </a:r>
          </a:p>
          <a:p>
            <a:endParaRPr lang="en-US" dirty="0"/>
          </a:p>
        </p:txBody>
      </p:sp>
      <p:pic>
        <p:nvPicPr>
          <p:cNvPr id="4" name="Picture 3" descr="http://upload.wikimedia.org/wikipedia/commons/thumb/a/a8/IND_004723.jpg/220px-IND_004723.jpg">
            <a:hlinkClick r:id="rId11"/>
          </p:cNvPr>
          <p:cNvPicPr/>
          <p:nvPr/>
        </p:nvPicPr>
        <p:blipFill>
          <a:blip r:embed="rId12"/>
          <a:srcRect/>
          <a:stretch>
            <a:fillRect/>
          </a:stretch>
        </p:blipFill>
        <p:spPr bwMode="auto">
          <a:xfrm>
            <a:off x="4800600" y="1524000"/>
            <a:ext cx="4114800" cy="47244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r>
              <a:rPr lang="en-US" dirty="0" smtClean="0"/>
              <a:t>The </a:t>
            </a:r>
            <a:r>
              <a:rPr lang="en-US" u="sng" dirty="0" smtClean="0">
                <a:hlinkClick r:id="rId2" tooltip="Leningrad-Novgorod Offensive"/>
              </a:rPr>
              <a:t>following Soviet offensive</a:t>
            </a:r>
            <a:r>
              <a:rPr lang="en-US" dirty="0" smtClean="0"/>
              <a:t> was </a:t>
            </a:r>
            <a:r>
              <a:rPr lang="en-US" u="sng" dirty="0" smtClean="0">
                <a:hlinkClick r:id="rId3" tooltip="Battle of Narva (1944)"/>
              </a:rPr>
              <a:t>halted on the pre-war Estonian border</a:t>
            </a:r>
            <a:r>
              <a:rPr lang="en-US" dirty="0" smtClean="0"/>
              <a:t> by the German </a:t>
            </a:r>
            <a:r>
              <a:rPr lang="en-US" u="sng" dirty="0" smtClean="0">
                <a:hlinkClick r:id="rId4" tooltip="Army Group North"/>
              </a:rPr>
              <a:t>Army Group North</a:t>
            </a:r>
            <a:r>
              <a:rPr lang="en-US" dirty="0" smtClean="0"/>
              <a:t> aided by </a:t>
            </a:r>
            <a:r>
              <a:rPr lang="en-US" u="sng" dirty="0" smtClean="0">
                <a:hlinkClick r:id="rId5" tooltip="Occupation of Estonia by Nazi Germany"/>
              </a:rPr>
              <a:t>Estonians</a:t>
            </a:r>
            <a:r>
              <a:rPr lang="en-US" dirty="0" smtClean="0"/>
              <a:t> hoping to </a:t>
            </a:r>
            <a:r>
              <a:rPr lang="en-US" u="sng" dirty="0" smtClean="0">
                <a:hlinkClick r:id="rId6" tooltip="Estonian Government in Exile"/>
              </a:rPr>
              <a:t>re-establish national independence</a:t>
            </a:r>
            <a:r>
              <a:rPr lang="en-US" dirty="0" smtClean="0"/>
              <a:t>. This delay slowed subsequent Soviet operations in the </a:t>
            </a:r>
            <a:r>
              <a:rPr lang="en-US" u="sng" dirty="0" smtClean="0">
                <a:hlinkClick r:id="rId7" tooltip="Baltic Sea"/>
              </a:rPr>
              <a:t>Baltic Sea</a:t>
            </a:r>
            <a:r>
              <a:rPr lang="en-US" dirty="0" smtClean="0"/>
              <a:t> region.</a:t>
            </a:r>
            <a:endParaRPr lang="en-US" u="sng" baseline="30000" dirty="0" smtClean="0"/>
          </a:p>
          <a:p>
            <a:r>
              <a:rPr lang="en-US" dirty="0" smtClean="0"/>
              <a:t> By late May 1944, the Soviets had </a:t>
            </a:r>
            <a:r>
              <a:rPr lang="en-US" u="sng" dirty="0" smtClean="0">
                <a:hlinkClick r:id="rId8" tooltip="Crimean Offensive"/>
              </a:rPr>
              <a:t>liberated Crimea</a:t>
            </a:r>
            <a:r>
              <a:rPr lang="en-US" dirty="0" smtClean="0"/>
              <a:t>, largely expelled Axis forces from Ukraine, and made </a:t>
            </a:r>
            <a:r>
              <a:rPr lang="en-US" u="sng" dirty="0" smtClean="0">
                <a:hlinkClick r:id="rId9" tooltip="First Jassy-Kishinev Offensive"/>
              </a:rPr>
              <a:t>incursions into Romania</a:t>
            </a:r>
            <a:r>
              <a:rPr lang="en-US" dirty="0" smtClean="0"/>
              <a:t>, which were repulsed by the Axis troops.</a:t>
            </a:r>
            <a:endParaRPr lang="en-US" u="sng" baseline="30000" dirty="0" smtClean="0"/>
          </a:p>
          <a:p>
            <a:r>
              <a:rPr lang="en-US" dirty="0" smtClean="0"/>
              <a:t> The Allied offensives in Italy had succeeded and, at the expense of allowing several German divisions to retreat, on 4 June, Rome was captured.</a:t>
            </a:r>
          </a:p>
          <a:p>
            <a:r>
              <a:rPr lang="en-US" dirty="0" smtClean="0"/>
              <a:t>The Allies experienced mixed fortunes in mainland Asia. In March 1944, the Japanese launched the first of two invasions, </a:t>
            </a:r>
            <a:r>
              <a:rPr lang="en-US" u="sng" dirty="0" smtClean="0">
                <a:hlinkClick r:id="rId10" tooltip="Operation U-Go"/>
              </a:rPr>
              <a:t>an operation against British positions in Assam, India</a:t>
            </a:r>
            <a:r>
              <a:rPr lang="en-US" dirty="0" smtClean="0"/>
              <a:t>, and soon besieged Commonwealth positions at </a:t>
            </a:r>
            <a:r>
              <a:rPr lang="en-US" u="sng" dirty="0" err="1" smtClean="0">
                <a:hlinkClick r:id="rId11" tooltip="Battle of Imphal"/>
              </a:rPr>
              <a:t>Imphal</a:t>
            </a:r>
            <a:r>
              <a:rPr lang="en-US" dirty="0" smtClean="0"/>
              <a:t> and </a:t>
            </a:r>
            <a:r>
              <a:rPr lang="en-US" u="sng" dirty="0" err="1" smtClean="0">
                <a:hlinkClick r:id="rId12" tooltip="Battle of Kohima"/>
              </a:rPr>
              <a:t>Kohima</a:t>
            </a:r>
            <a:r>
              <a:rPr lang="en-US" dirty="0" smtClean="0"/>
              <a:t>.</a:t>
            </a:r>
            <a:endParaRPr lang="en-US" u="sng" baseline="30000" dirty="0" smtClean="0"/>
          </a:p>
        </p:txBody>
      </p:sp>
    </p:spTree>
  </p:cSld>
  <p:clrMapOvr>
    <a:masterClrMapping/>
  </p:clrMapOvr>
  <p:transition>
    <p:checke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 In May 1944, British forces mounted a counter-offensive that drove Japanese troops back to Burma, and Chinese forces that had invaded northern Burma in late 1943 besieged Japanese troops in </a:t>
            </a:r>
            <a:r>
              <a:rPr lang="en-US" u="sng" dirty="0" err="1" smtClean="0">
                <a:hlinkClick r:id="rId2" tooltip="Myitkyina"/>
              </a:rPr>
              <a:t>Myitkyina</a:t>
            </a:r>
            <a:r>
              <a:rPr lang="en-US" dirty="0" smtClean="0"/>
              <a:t>.</a:t>
            </a:r>
            <a:endParaRPr lang="en-US" u="sng" baseline="30000" dirty="0" smtClean="0"/>
          </a:p>
          <a:p>
            <a:r>
              <a:rPr lang="en-US" dirty="0" smtClean="0"/>
              <a:t>The </a:t>
            </a:r>
            <a:r>
              <a:rPr lang="en-US" u="sng" dirty="0" smtClean="0">
                <a:hlinkClick r:id="rId3" tooltip="Operation Ichi-Go"/>
              </a:rPr>
              <a:t>second Japanese invasion</a:t>
            </a:r>
            <a:r>
              <a:rPr lang="en-US" dirty="0" smtClean="0"/>
              <a:t> attempted to destroy China's main fighting forces, secure railways between Japanese-held territory and capture Allied airfields.</a:t>
            </a:r>
            <a:endParaRPr lang="en-US" u="sng" baseline="30000" dirty="0" smtClean="0"/>
          </a:p>
          <a:p>
            <a:r>
              <a:rPr lang="en-US" dirty="0" smtClean="0"/>
              <a:t> By June, the Japanese had conquered the province of </a:t>
            </a:r>
            <a:r>
              <a:rPr lang="en-US" u="sng" dirty="0" smtClean="0">
                <a:hlinkClick r:id="rId4" tooltip="Henan"/>
              </a:rPr>
              <a:t>Henan</a:t>
            </a:r>
            <a:r>
              <a:rPr lang="en-US" dirty="0" smtClean="0"/>
              <a:t> and begun a </a:t>
            </a:r>
            <a:r>
              <a:rPr lang="en-US" u="sng" dirty="0" smtClean="0">
                <a:hlinkClick r:id="rId5" tooltip="Battle of Changsha (1944)"/>
              </a:rPr>
              <a:t>renewed attack against Changsha</a:t>
            </a:r>
            <a:r>
              <a:rPr lang="en-US" dirty="0" smtClean="0"/>
              <a:t> in the </a:t>
            </a:r>
            <a:r>
              <a:rPr lang="en-US" u="sng" dirty="0" smtClean="0">
                <a:hlinkClick r:id="rId6" tooltip="Hunan"/>
              </a:rPr>
              <a:t>Hunan</a:t>
            </a:r>
            <a:r>
              <a:rPr lang="en-US" dirty="0" smtClean="0"/>
              <a:t> province.</a:t>
            </a:r>
          </a:p>
          <a:p>
            <a:endParaRPr lang="en-US"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Allies close in (1944)</a:t>
            </a:r>
            <a:br>
              <a:rPr lang="en-US" b="1" dirty="0" smtClean="0"/>
            </a:br>
            <a:endParaRPr lang="en-US" dirty="0"/>
          </a:p>
        </p:txBody>
      </p:sp>
      <p:pic>
        <p:nvPicPr>
          <p:cNvPr id="4" name="Picture 3" descr="http://upload.wikimedia.org/wikipedia/commons/thumb/9/96/Approaching_Omaha.jpg/220px-Approaching_Omaha.jpg">
            <a:hlinkClick r:id="rId2"/>
          </p:cNvPr>
          <p:cNvPicPr/>
          <p:nvPr/>
        </p:nvPicPr>
        <p:blipFill>
          <a:blip r:embed="rId3"/>
          <a:srcRect/>
          <a:stretch>
            <a:fillRect/>
          </a:stretch>
        </p:blipFill>
        <p:spPr bwMode="auto">
          <a:xfrm>
            <a:off x="990600" y="1295400"/>
            <a:ext cx="3810000" cy="3733800"/>
          </a:xfrm>
          <a:prstGeom prst="rect">
            <a:avLst/>
          </a:prstGeom>
          <a:noFill/>
          <a:ln w="9525">
            <a:noFill/>
            <a:miter lim="800000"/>
            <a:headEnd/>
            <a:tailEnd/>
          </a:ln>
        </p:spPr>
      </p:pic>
      <p:pic>
        <p:nvPicPr>
          <p:cNvPr id="5" name="Picture 4" descr="http://upload.wikimedia.org/wikipedia/commons/thumb/7/7e/RIAN_archive_633180_Stream_crossing.jpg/220px-RIAN_archive_633180_Stream_crossing.jpg">
            <a:hlinkClick r:id="rId4"/>
          </p:cNvPr>
          <p:cNvPicPr/>
          <p:nvPr/>
        </p:nvPicPr>
        <p:blipFill>
          <a:blip r:embed="rId5"/>
          <a:srcRect/>
          <a:stretch>
            <a:fillRect/>
          </a:stretch>
        </p:blipFill>
        <p:spPr bwMode="auto">
          <a:xfrm>
            <a:off x="4800600" y="1295400"/>
            <a:ext cx="4038600" cy="3810000"/>
          </a:xfrm>
          <a:prstGeom prst="rect">
            <a:avLst/>
          </a:prstGeom>
          <a:noFill/>
          <a:ln w="9525">
            <a:noFill/>
            <a:miter lim="800000"/>
            <a:headEnd/>
            <a:tailEnd/>
          </a:ln>
        </p:spPr>
      </p:pic>
      <p:sp>
        <p:nvSpPr>
          <p:cNvPr id="6" name="Rectangle 5"/>
          <p:cNvSpPr/>
          <p:nvPr/>
        </p:nvSpPr>
        <p:spPr>
          <a:xfrm>
            <a:off x="838200" y="5105400"/>
            <a:ext cx="2362200" cy="923330"/>
          </a:xfrm>
          <a:prstGeom prst="rect">
            <a:avLst/>
          </a:prstGeom>
        </p:spPr>
        <p:txBody>
          <a:bodyPr wrap="square">
            <a:spAutoFit/>
          </a:bodyPr>
          <a:lstStyle/>
          <a:p>
            <a:r>
              <a:rPr lang="en-US" dirty="0" smtClean="0"/>
              <a:t>Allied </a:t>
            </a:r>
            <a:r>
              <a:rPr lang="en-US" u="sng" dirty="0" smtClean="0">
                <a:hlinkClick r:id="rId6" tooltip="Invasion of Normandy"/>
              </a:rPr>
              <a:t>Invasion of Normandy</a:t>
            </a:r>
            <a:r>
              <a:rPr lang="en-US" dirty="0" smtClean="0"/>
              <a:t>, 6 June 1944</a:t>
            </a:r>
            <a:endParaRPr lang="en-US" dirty="0"/>
          </a:p>
        </p:txBody>
      </p:sp>
      <p:sp>
        <p:nvSpPr>
          <p:cNvPr id="7" name="Rectangle 6"/>
          <p:cNvSpPr/>
          <p:nvPr/>
        </p:nvSpPr>
        <p:spPr>
          <a:xfrm>
            <a:off x="5029200" y="5257800"/>
            <a:ext cx="3581400" cy="646331"/>
          </a:xfrm>
          <a:prstGeom prst="rect">
            <a:avLst/>
          </a:prstGeom>
        </p:spPr>
        <p:txBody>
          <a:bodyPr wrap="square">
            <a:spAutoFit/>
          </a:bodyPr>
          <a:lstStyle/>
          <a:p>
            <a:r>
              <a:rPr lang="en-US" dirty="0" smtClean="0"/>
              <a:t>Red Army personnel and equipment crossing a river, 1944</a:t>
            </a:r>
            <a:endParaRPr lang="en-US" dirty="0"/>
          </a:p>
        </p:txBody>
      </p:sp>
    </p:spTree>
  </p:cSld>
  <p:clrMapOvr>
    <a:masterClrMapping/>
  </p:clrMapOvr>
  <p:transition>
    <p:checke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On 6 June 1944 (known as </a:t>
            </a:r>
            <a:r>
              <a:rPr lang="en-US" u="sng" dirty="0" smtClean="0">
                <a:hlinkClick r:id="rId2" tooltip="Normandy landings"/>
              </a:rPr>
              <a:t>D-Day</a:t>
            </a:r>
            <a:r>
              <a:rPr lang="en-US" dirty="0" smtClean="0"/>
              <a:t>), after three years of Soviet pressure, the Western Allies </a:t>
            </a:r>
            <a:r>
              <a:rPr lang="en-US" u="sng" dirty="0" smtClean="0">
                <a:hlinkClick r:id="rId3" tooltip="Invasion of Normandy"/>
              </a:rPr>
              <a:t>invaded northern France</a:t>
            </a:r>
            <a:r>
              <a:rPr lang="en-US" dirty="0" smtClean="0"/>
              <a:t>.</a:t>
            </a:r>
          </a:p>
          <a:p>
            <a:r>
              <a:rPr lang="en-US" dirty="0" smtClean="0"/>
              <a:t> After reassigning several Allied divisions from Italy, they also attacked </a:t>
            </a:r>
            <a:r>
              <a:rPr lang="en-US" u="sng" dirty="0" smtClean="0">
                <a:hlinkClick r:id="rId4" tooltip="Operation Dragoon"/>
              </a:rPr>
              <a:t>southern France</a:t>
            </a:r>
            <a:r>
              <a:rPr lang="en-US" dirty="0" smtClean="0"/>
              <a:t>.</a:t>
            </a:r>
          </a:p>
          <a:p>
            <a:endParaRPr lang="en-US" u="sng" baseline="30000" dirty="0" smtClean="0"/>
          </a:p>
          <a:p>
            <a:r>
              <a:rPr lang="en-US" dirty="0" smtClean="0"/>
              <a:t> These landings were successful, and led to the defeat of the </a:t>
            </a:r>
            <a:r>
              <a:rPr lang="en-US" u="sng" dirty="0" smtClean="0">
                <a:hlinkClick r:id="rId5" tooltip="Falaise pocket"/>
              </a:rPr>
              <a:t>German Army units</a:t>
            </a:r>
            <a:r>
              <a:rPr lang="en-US" dirty="0" smtClean="0"/>
              <a:t> in France. Paris was </a:t>
            </a:r>
            <a:r>
              <a:rPr lang="en-US" u="sng" dirty="0" smtClean="0">
                <a:hlinkClick r:id="rId6" tooltip="Liberation of Paris"/>
              </a:rPr>
              <a:t>liberated</a:t>
            </a:r>
            <a:r>
              <a:rPr lang="en-US" dirty="0" smtClean="0"/>
              <a:t> by the </a:t>
            </a:r>
            <a:r>
              <a:rPr lang="en-US" u="sng" dirty="0" smtClean="0">
                <a:hlinkClick r:id="rId7" tooltip="French Resistance"/>
              </a:rPr>
              <a:t>local resistance</a:t>
            </a:r>
            <a:r>
              <a:rPr lang="en-US" dirty="0" smtClean="0"/>
              <a:t> assisted by the </a:t>
            </a:r>
            <a:r>
              <a:rPr lang="en-US" u="sng" dirty="0" smtClean="0">
                <a:hlinkClick r:id="rId8" tooltip="Free French Forces"/>
              </a:rPr>
              <a:t>Free French Forces</a:t>
            </a:r>
            <a:r>
              <a:rPr lang="en-US" dirty="0" smtClean="0"/>
              <a:t> on 25 August and the Western Allies continued to </a:t>
            </a:r>
            <a:r>
              <a:rPr lang="en-US" u="sng" dirty="0" smtClean="0">
                <a:hlinkClick r:id="rId9" tooltip="Allied advance from Paris to the Rhine"/>
              </a:rPr>
              <a:t>push back German forces</a:t>
            </a:r>
            <a:r>
              <a:rPr lang="en-US" dirty="0" smtClean="0"/>
              <a:t> in Western Europe during the latter part of the year. </a:t>
            </a:r>
          </a:p>
          <a:p>
            <a:endParaRPr lang="en-US" dirty="0" smtClean="0"/>
          </a:p>
          <a:p>
            <a:r>
              <a:rPr lang="en-US" dirty="0" smtClean="0"/>
              <a:t>An attempt to advance into northern Germany spearheaded by </a:t>
            </a:r>
            <a:r>
              <a:rPr lang="en-US" u="sng" dirty="0" smtClean="0">
                <a:hlinkClick r:id="rId10" tooltip="Operation Market Garden"/>
              </a:rPr>
              <a:t>a major airborne operation</a:t>
            </a:r>
            <a:r>
              <a:rPr lang="en-US" dirty="0" smtClean="0"/>
              <a:t> in the Netherlands ended with a failure.</a:t>
            </a:r>
            <a:endParaRPr lang="en-US" u="sng" baseline="30000" dirty="0" smtClean="0"/>
          </a:p>
          <a:p>
            <a:endParaRPr lang="en-US" dirty="0"/>
          </a:p>
        </p:txBody>
      </p:sp>
      <p:pic>
        <p:nvPicPr>
          <p:cNvPr id="4" name="Picture 3" descr="logo"/>
          <p:cNvPicPr/>
          <p:nvPr/>
        </p:nvPicPr>
        <p:blipFill>
          <a:blip r:embed="rId11">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u="sng" baseline="30000" dirty="0" smtClean="0"/>
          </a:p>
          <a:p>
            <a:r>
              <a:rPr lang="en-US" dirty="0" smtClean="0"/>
              <a:t>After that, the Western Allies slowly pushed into Germany, unsuccessfully </a:t>
            </a:r>
            <a:r>
              <a:rPr lang="en-US" u="sng" dirty="0" smtClean="0">
                <a:hlinkClick r:id="rId2" tooltip="Operation Queen"/>
              </a:rPr>
              <a:t>trying to cross the </a:t>
            </a:r>
            <a:r>
              <a:rPr lang="en-US" u="sng" dirty="0" err="1" smtClean="0">
                <a:hlinkClick r:id="rId2" tooltip="Operation Queen"/>
              </a:rPr>
              <a:t>Rur</a:t>
            </a:r>
            <a:r>
              <a:rPr lang="en-US" u="sng" dirty="0" smtClean="0">
                <a:hlinkClick r:id="rId2" tooltip="Operation Queen"/>
              </a:rPr>
              <a:t> river</a:t>
            </a:r>
            <a:r>
              <a:rPr lang="en-US" dirty="0" smtClean="0"/>
              <a:t> in a large offensive. In Italy the Allied advance also slowed down, when they ran into the </a:t>
            </a:r>
            <a:r>
              <a:rPr lang="en-US" u="sng" dirty="0" smtClean="0">
                <a:hlinkClick r:id="rId3" tooltip="Gothic Line"/>
              </a:rPr>
              <a:t>last major German defensive line</a:t>
            </a:r>
            <a:r>
              <a:rPr lang="en-US" dirty="0" smtClean="0"/>
              <a:t>.</a:t>
            </a:r>
          </a:p>
          <a:p>
            <a:r>
              <a:rPr lang="en-US" dirty="0" smtClean="0"/>
              <a:t>On 22 June, the Soviets launched a strategic offensive in Belarus (known as "</a:t>
            </a:r>
            <a:r>
              <a:rPr lang="en-US" u="sng" dirty="0" smtClean="0">
                <a:hlinkClick r:id="rId4" tooltip="Operation Bagration"/>
              </a:rPr>
              <a:t>Operation </a:t>
            </a:r>
            <a:r>
              <a:rPr lang="en-US" u="sng" dirty="0" err="1" smtClean="0">
                <a:hlinkClick r:id="rId4" tooltip="Operation Bagration"/>
              </a:rPr>
              <a:t>Bagration</a:t>
            </a:r>
            <a:r>
              <a:rPr lang="en-US" dirty="0" smtClean="0"/>
              <a:t>") that resulted in the almost complete destruction of the German </a:t>
            </a:r>
            <a:r>
              <a:rPr lang="en-US" u="sng" dirty="0" smtClean="0">
                <a:hlinkClick r:id="rId5" tooltip="Army Group Centre"/>
              </a:rPr>
              <a:t>Army Group Centre</a:t>
            </a:r>
            <a:r>
              <a:rPr lang="en-US" dirty="0" smtClean="0"/>
              <a:t>.</a:t>
            </a:r>
            <a:endParaRPr lang="en-US" u="sng" baseline="30000" dirty="0" smtClean="0"/>
          </a:p>
          <a:p>
            <a:endParaRPr lang="en-US" dirty="0" smtClean="0"/>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endParaRPr lang="en-US" dirty="0" smtClean="0"/>
          </a:p>
          <a:p>
            <a:r>
              <a:rPr lang="en-US" dirty="0" smtClean="0"/>
              <a:t>Soon after that, </a:t>
            </a:r>
            <a:r>
              <a:rPr lang="en-US" u="sng" dirty="0" smtClean="0">
                <a:hlinkClick r:id="rId2" tooltip="Lvov-Sandomierz Offensive"/>
              </a:rPr>
              <a:t>another Soviet strategic offensive</a:t>
            </a:r>
            <a:r>
              <a:rPr lang="en-US" dirty="0" smtClean="0"/>
              <a:t> forced German troops from Western Ukraine and Eastern Poland. </a:t>
            </a:r>
          </a:p>
          <a:p>
            <a:r>
              <a:rPr lang="en-US" dirty="0" smtClean="0"/>
              <a:t>The successful advance of Soviet troops prompted </a:t>
            </a:r>
            <a:r>
              <a:rPr lang="en-US" u="sng" dirty="0" smtClean="0">
                <a:hlinkClick r:id="rId3" tooltip="Armia Krajowa"/>
              </a:rPr>
              <a:t>resistance forces in Poland</a:t>
            </a:r>
            <a:r>
              <a:rPr lang="en-US" dirty="0" smtClean="0"/>
              <a:t> to </a:t>
            </a:r>
            <a:r>
              <a:rPr lang="en-US" u="sng" dirty="0" smtClean="0">
                <a:hlinkClick r:id="rId4" tooltip="Operation Tempest"/>
              </a:rPr>
              <a:t>initiate several uprisings</a:t>
            </a:r>
            <a:r>
              <a:rPr lang="en-US" dirty="0" smtClean="0"/>
              <a:t>, though the largest of these, in </a:t>
            </a:r>
            <a:r>
              <a:rPr lang="en-US" u="sng" dirty="0" smtClean="0">
                <a:hlinkClick r:id="rId5" tooltip="Warsaw Uprising"/>
              </a:rPr>
              <a:t>Warsaw</a:t>
            </a:r>
            <a:r>
              <a:rPr lang="en-US" dirty="0" smtClean="0"/>
              <a:t>, as well as a </a:t>
            </a:r>
            <a:r>
              <a:rPr lang="en-US" u="sng" dirty="0" smtClean="0">
                <a:hlinkClick r:id="rId6" tooltip="Slovak National Uprising"/>
              </a:rPr>
              <a:t>Slovak Uprising</a:t>
            </a:r>
            <a:r>
              <a:rPr lang="en-US" dirty="0" smtClean="0"/>
              <a:t> in the south, were not assisted by the Soviets and were put down by German forces.</a:t>
            </a:r>
            <a:endParaRPr lang="en-US" u="sng" baseline="30000" dirty="0" smtClean="0"/>
          </a:p>
          <a:p>
            <a:r>
              <a:rPr lang="en-US" dirty="0" smtClean="0"/>
              <a:t> The Red Army's </a:t>
            </a:r>
            <a:r>
              <a:rPr lang="en-US" u="sng" dirty="0" smtClean="0">
                <a:hlinkClick r:id="rId7" tooltip="Jassy–Kishinev Offensive"/>
              </a:rPr>
              <a:t>strategic offensive in eastern Romania</a:t>
            </a:r>
            <a:r>
              <a:rPr lang="en-US" dirty="0" smtClean="0"/>
              <a:t> cut off and destroyed the </a:t>
            </a:r>
            <a:r>
              <a:rPr lang="en-US" u="sng" dirty="0" smtClean="0">
                <a:hlinkClick r:id="rId8" tooltip="Army Group South Ukraine"/>
              </a:rPr>
              <a:t>considerable German troops there</a:t>
            </a:r>
            <a:r>
              <a:rPr lang="en-US" dirty="0" smtClean="0"/>
              <a:t> and triggered </a:t>
            </a:r>
            <a:r>
              <a:rPr lang="en-US" u="sng" dirty="0" smtClean="0">
                <a:hlinkClick r:id="rId9" tooltip="King Michael's Coup"/>
              </a:rPr>
              <a:t>a successful coup d'état in Romania</a:t>
            </a:r>
            <a:r>
              <a:rPr lang="en-US" dirty="0" smtClean="0"/>
              <a:t> and </a:t>
            </a:r>
            <a:r>
              <a:rPr lang="en-US" u="sng" dirty="0" smtClean="0">
                <a:hlinkClick r:id="rId10" tooltip="Bulgarian coup d'état of 1944"/>
              </a:rPr>
              <a:t>in Bulgaria</a:t>
            </a:r>
            <a:r>
              <a:rPr lang="en-US" dirty="0" smtClean="0"/>
              <a:t>, followed by those countries' shift to the Allied side.</a:t>
            </a:r>
          </a:p>
          <a:p>
            <a:endParaRPr lang="en-US" dirty="0"/>
          </a:p>
        </p:txBody>
      </p:sp>
    </p:spTree>
  </p:cSld>
  <p:clrMapOvr>
    <a:masterClrMapping/>
  </p:clrMapOvr>
  <p:transition>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248400"/>
          </a:xfrm>
        </p:spPr>
        <p:txBody>
          <a:bodyPr>
            <a:normAutofit fontScale="92500" lnSpcReduction="20000"/>
          </a:bodyPr>
          <a:lstStyle/>
          <a:p>
            <a:r>
              <a:rPr lang="en-US" dirty="0"/>
              <a:t>The Axis advance was stopped in 1942, after Japan lost a series of naval battles and European Axis troops were defeated in </a:t>
            </a:r>
            <a:r>
              <a:rPr lang="en-US" dirty="0">
                <a:hlinkClick r:id="rId2" tooltip="Second Battle of El Alamein"/>
              </a:rPr>
              <a:t>North Africa</a:t>
            </a:r>
            <a:r>
              <a:rPr lang="en-US" dirty="0"/>
              <a:t> and, decisively, at </a:t>
            </a:r>
            <a:r>
              <a:rPr lang="en-US" dirty="0">
                <a:hlinkClick r:id="rId3" tooltip="Battle of Stalingrad"/>
              </a:rPr>
              <a:t>Stalingrad</a:t>
            </a:r>
            <a:r>
              <a:rPr lang="en-US" dirty="0"/>
              <a:t>. In 1943, with a series of </a:t>
            </a:r>
            <a:r>
              <a:rPr lang="en-US" dirty="0">
                <a:hlinkClick r:id="rId4" tooltip="Battle of Kursk"/>
              </a:rPr>
              <a:t>German defeats</a:t>
            </a:r>
            <a:r>
              <a:rPr lang="en-US" dirty="0"/>
              <a:t> in </a:t>
            </a:r>
            <a:r>
              <a:rPr lang="en-US" dirty="0">
                <a:hlinkClick r:id="rId5" tooltip="Eastern Europe"/>
              </a:rPr>
              <a:t>Eastern Europe</a:t>
            </a:r>
            <a:r>
              <a:rPr lang="en-US" dirty="0"/>
              <a:t>, the </a:t>
            </a:r>
            <a:r>
              <a:rPr lang="en-US" dirty="0">
                <a:hlinkClick r:id="rId6" tooltip="Allied invasion of Sicily"/>
              </a:rPr>
              <a:t>Allied invasion</a:t>
            </a:r>
            <a:r>
              <a:rPr lang="en-US" dirty="0"/>
              <a:t> of Italy which brought about that nation's surrender, and American victories in the Pacific, the Axis lost the initiative and undertook strategic retreat on all fronts. </a:t>
            </a:r>
            <a:endParaRPr lang="en-US" dirty="0" smtClean="0"/>
          </a:p>
          <a:p>
            <a:r>
              <a:rPr lang="en-US" dirty="0" smtClean="0"/>
              <a:t>In </a:t>
            </a:r>
            <a:r>
              <a:rPr lang="en-US" dirty="0"/>
              <a:t>1944, the Western Allies </a:t>
            </a:r>
            <a:r>
              <a:rPr lang="en-US" dirty="0">
                <a:hlinkClick r:id="rId7" tooltip="Normandy landings"/>
              </a:rPr>
              <a:t>invaded France</a:t>
            </a:r>
            <a:r>
              <a:rPr lang="en-US" dirty="0"/>
              <a:t>, while the Soviet Union regained all of its territorial losses and invaded Germany and its allies. </a:t>
            </a:r>
            <a:endParaRPr lang="en-US" dirty="0" smtClean="0"/>
          </a:p>
          <a:p>
            <a:r>
              <a:rPr lang="en-US" dirty="0" smtClean="0"/>
              <a:t>During </a:t>
            </a:r>
            <a:r>
              <a:rPr lang="en-US" dirty="0"/>
              <a:t>1944 and 1945 the United States defeated the </a:t>
            </a:r>
            <a:r>
              <a:rPr lang="en-US" dirty="0">
                <a:hlinkClick r:id="rId8" tooltip="Imperial Japanese Navy"/>
              </a:rPr>
              <a:t>Japanese Navy</a:t>
            </a:r>
            <a:r>
              <a:rPr lang="en-US" dirty="0"/>
              <a:t> and captured key Western Pacific islands.</a:t>
            </a:r>
          </a:p>
          <a:p>
            <a:endParaRPr lang="en-US" dirty="0"/>
          </a:p>
        </p:txBody>
      </p:sp>
    </p:spTree>
  </p:cSld>
  <p:clrMapOvr>
    <a:masterClrMapping/>
  </p:clrMapOvr>
  <p:transition>
    <p:checker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000" dirty="0" smtClean="0"/>
              <a:t>Polish insurgents during the </a:t>
            </a:r>
            <a:r>
              <a:rPr lang="en-US" sz="2000" u="sng" dirty="0" smtClean="0">
                <a:hlinkClick r:id="rId2" tooltip="Warsaw Uprising"/>
              </a:rPr>
              <a:t>Warsaw Uprising</a:t>
            </a:r>
            <a:r>
              <a:rPr lang="en-US" sz="2000" dirty="0" smtClean="0"/>
              <a:t>, in which around 200,000 civilians perished.</a:t>
            </a:r>
            <a:br>
              <a:rPr lang="en-US" sz="2000" dirty="0" smtClean="0"/>
            </a:br>
            <a:endParaRPr lang="en-US" sz="2000" dirty="0"/>
          </a:p>
        </p:txBody>
      </p:sp>
      <p:sp>
        <p:nvSpPr>
          <p:cNvPr id="3" name="Content Placeholder 2"/>
          <p:cNvSpPr>
            <a:spLocks noGrp="1"/>
          </p:cNvSpPr>
          <p:nvPr>
            <p:ph idx="1"/>
          </p:nvPr>
        </p:nvSpPr>
        <p:spPr>
          <a:xfrm>
            <a:off x="457200" y="1143000"/>
            <a:ext cx="5791200" cy="5486400"/>
          </a:xfrm>
        </p:spPr>
        <p:txBody>
          <a:bodyPr>
            <a:normAutofit fontScale="70000" lnSpcReduction="20000"/>
          </a:bodyPr>
          <a:lstStyle/>
          <a:p>
            <a:r>
              <a:rPr lang="en-US" dirty="0" smtClean="0"/>
              <a:t>In September 1944, Soviet </a:t>
            </a:r>
            <a:r>
              <a:rPr lang="en-US" u="sng" dirty="0" smtClean="0">
                <a:hlinkClick r:id="rId3" tooltip="Red Army"/>
              </a:rPr>
              <a:t>Red Army</a:t>
            </a:r>
            <a:r>
              <a:rPr lang="en-US" dirty="0" smtClean="0"/>
              <a:t> troops advanced into </a:t>
            </a:r>
            <a:r>
              <a:rPr lang="en-US" u="sng" dirty="0" smtClean="0">
                <a:hlinkClick r:id="rId4" tooltip="Democratic Federal Yugoslavia"/>
              </a:rPr>
              <a:t>Yugoslavia</a:t>
            </a:r>
            <a:r>
              <a:rPr lang="en-US" dirty="0" smtClean="0"/>
              <a:t> and forced the rapid withdrawal of the German Army Groups </a:t>
            </a:r>
            <a:r>
              <a:rPr lang="en-US" u="sng" dirty="0" smtClean="0">
                <a:hlinkClick r:id="rId5" tooltip="Army Group E"/>
              </a:rPr>
              <a:t>E</a:t>
            </a:r>
            <a:r>
              <a:rPr lang="en-US" dirty="0" smtClean="0"/>
              <a:t> and </a:t>
            </a:r>
            <a:r>
              <a:rPr lang="en-US" u="sng" dirty="0" smtClean="0">
                <a:hlinkClick r:id="rId6" tooltip="Army Group F"/>
              </a:rPr>
              <a:t>F</a:t>
            </a:r>
            <a:r>
              <a:rPr lang="en-US" dirty="0" smtClean="0"/>
              <a:t> in </a:t>
            </a:r>
            <a:r>
              <a:rPr lang="en-US" u="sng" dirty="0" smtClean="0">
                <a:hlinkClick r:id="rId7" tooltip="Axis occupation of Greece during World War II"/>
              </a:rPr>
              <a:t>Greece</a:t>
            </a:r>
            <a:r>
              <a:rPr lang="en-US" dirty="0" smtClean="0"/>
              <a:t>, </a:t>
            </a:r>
            <a:r>
              <a:rPr lang="en-US" u="sng" dirty="0" smtClean="0">
                <a:hlinkClick r:id="rId8" tooltip="Albania under Nazi Germany"/>
              </a:rPr>
              <a:t>Albania</a:t>
            </a:r>
            <a:r>
              <a:rPr lang="en-US" dirty="0" smtClean="0"/>
              <a:t> and </a:t>
            </a:r>
            <a:r>
              <a:rPr lang="en-US" u="sng" dirty="0" smtClean="0">
                <a:hlinkClick r:id="rId9" tooltip="Yugoslav Front"/>
              </a:rPr>
              <a:t>Yugoslavia</a:t>
            </a:r>
            <a:r>
              <a:rPr lang="en-US" dirty="0" smtClean="0"/>
              <a:t> to rescue them from being cut off.</a:t>
            </a:r>
            <a:endParaRPr lang="en-US" u="sng" baseline="30000" dirty="0" smtClean="0"/>
          </a:p>
          <a:p>
            <a:r>
              <a:rPr lang="en-US" dirty="0" smtClean="0"/>
              <a:t> By this point, the Communist-led </a:t>
            </a:r>
            <a:r>
              <a:rPr lang="en-US" u="sng" dirty="0" smtClean="0">
                <a:hlinkClick r:id="rId10" tooltip="Yugoslav Partisans"/>
              </a:rPr>
              <a:t>Partisans</a:t>
            </a:r>
            <a:r>
              <a:rPr lang="en-US" dirty="0" smtClean="0"/>
              <a:t> under Marshal </a:t>
            </a:r>
            <a:r>
              <a:rPr lang="en-US" u="sng" dirty="0" err="1" smtClean="0">
                <a:hlinkClick r:id="rId11" tooltip="Josip Broz Tito"/>
              </a:rPr>
              <a:t>Josip</a:t>
            </a:r>
            <a:r>
              <a:rPr lang="en-US" u="sng" dirty="0" smtClean="0">
                <a:hlinkClick r:id="rId11" tooltip="Josip Broz Tito"/>
              </a:rPr>
              <a:t> Broz Tito</a:t>
            </a:r>
            <a:r>
              <a:rPr lang="en-US" dirty="0" smtClean="0"/>
              <a:t>, who had led an </a:t>
            </a:r>
            <a:r>
              <a:rPr lang="en-US" u="sng" dirty="0" smtClean="0">
                <a:hlinkClick r:id="rId9" tooltip="Yugoslav Front"/>
              </a:rPr>
              <a:t>increasingly successful guerrilla campaign</a:t>
            </a:r>
            <a:r>
              <a:rPr lang="en-US" dirty="0" smtClean="0"/>
              <a:t> against the occupation since 1941, controlled much of the territory of Yugoslavia and were engaged in delaying efforts against the German forces further south. </a:t>
            </a:r>
          </a:p>
          <a:p>
            <a:r>
              <a:rPr lang="en-US" dirty="0" smtClean="0"/>
              <a:t>In northern </a:t>
            </a:r>
            <a:r>
              <a:rPr lang="en-US" u="sng" dirty="0" smtClean="0">
                <a:hlinkClick r:id="rId12" tooltip="Serbia (1941–1944)"/>
              </a:rPr>
              <a:t>Serbia</a:t>
            </a:r>
            <a:r>
              <a:rPr lang="en-US" dirty="0" smtClean="0"/>
              <a:t>, the </a:t>
            </a:r>
            <a:r>
              <a:rPr lang="en-US" u="sng" dirty="0" smtClean="0">
                <a:hlinkClick r:id="rId3" tooltip="Red Army"/>
              </a:rPr>
              <a:t>Red Army</a:t>
            </a:r>
            <a:r>
              <a:rPr lang="en-US" dirty="0" smtClean="0"/>
              <a:t>, with limited support from </a:t>
            </a:r>
            <a:r>
              <a:rPr lang="en-US" u="sng" dirty="0" smtClean="0">
                <a:hlinkClick r:id="rId9" tooltip="Yugoslav Front"/>
              </a:rPr>
              <a:t>Bulgarian forces</a:t>
            </a:r>
            <a:r>
              <a:rPr lang="en-US" dirty="0" smtClean="0"/>
              <a:t>, assisted the Partisans in a joint </a:t>
            </a:r>
            <a:r>
              <a:rPr lang="en-US" u="sng" dirty="0" smtClean="0">
                <a:hlinkClick r:id="rId13" tooltip="Belgrade Offensive"/>
              </a:rPr>
              <a:t>liberation of the capital city of Belgrade</a:t>
            </a:r>
            <a:r>
              <a:rPr lang="en-US" dirty="0" smtClean="0"/>
              <a:t> on 20 October.</a:t>
            </a:r>
            <a:endParaRPr lang="en-US" dirty="0"/>
          </a:p>
        </p:txBody>
      </p:sp>
      <p:pic>
        <p:nvPicPr>
          <p:cNvPr id="4" name="Picture 3" descr="http://upload.wikimedia.org/wikipedia/commons/thumb/b/b3/Warsaw_Uprising_by_Deczkowki_-_Kolegium_A_-15861.jpg/220px-Warsaw_Uprising_by_Deczkowki_-_Kolegium_A_-15861.jpg">
            <a:hlinkClick r:id="rId14"/>
          </p:cNvPr>
          <p:cNvPicPr/>
          <p:nvPr/>
        </p:nvPicPr>
        <p:blipFill>
          <a:blip r:embed="rId15"/>
          <a:srcRect/>
          <a:stretch>
            <a:fillRect/>
          </a:stretch>
        </p:blipFill>
        <p:spPr bwMode="auto">
          <a:xfrm>
            <a:off x="6400800" y="1295400"/>
            <a:ext cx="2514600" cy="41910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endParaRPr lang="en-US" dirty="0" smtClean="0"/>
          </a:p>
          <a:p>
            <a:r>
              <a:rPr lang="en-US" dirty="0" smtClean="0"/>
              <a:t>A few days later, the Soviets launched a </a:t>
            </a:r>
            <a:r>
              <a:rPr lang="en-US" u="sng" dirty="0" smtClean="0">
                <a:hlinkClick r:id="rId2" tooltip="Budapest Offensive"/>
              </a:rPr>
              <a:t>massive assault</a:t>
            </a:r>
            <a:r>
              <a:rPr lang="en-US" dirty="0" smtClean="0"/>
              <a:t> against </a:t>
            </a:r>
            <a:r>
              <a:rPr lang="en-US" u="sng" dirty="0" smtClean="0">
                <a:hlinkClick r:id="rId3" tooltip="Operation Panzerfaust"/>
              </a:rPr>
              <a:t>German-occupied</a:t>
            </a:r>
            <a:r>
              <a:rPr lang="en-US" dirty="0" smtClean="0"/>
              <a:t> Hungary that lasted until </a:t>
            </a:r>
            <a:r>
              <a:rPr lang="en-US" u="sng" dirty="0" smtClean="0">
                <a:hlinkClick r:id="rId4" tooltip="Battle of Budapest"/>
              </a:rPr>
              <a:t>the fall of Budapest</a:t>
            </a:r>
            <a:r>
              <a:rPr lang="en-US" dirty="0" smtClean="0"/>
              <a:t> in February 1945.</a:t>
            </a:r>
            <a:endParaRPr lang="en-US" u="sng" baseline="30000" dirty="0" smtClean="0"/>
          </a:p>
          <a:p>
            <a:r>
              <a:rPr lang="en-US" dirty="0" smtClean="0"/>
              <a:t> In contrast with impressive Soviet victories in the Balkans, the </a:t>
            </a:r>
            <a:r>
              <a:rPr lang="en-US" u="sng" dirty="0" smtClean="0">
                <a:hlinkClick r:id="rId5" tooltip="Continuation War"/>
              </a:rPr>
              <a:t>bitter Finnish resistance</a:t>
            </a:r>
            <a:r>
              <a:rPr lang="en-US" dirty="0" smtClean="0"/>
              <a:t> to the </a:t>
            </a:r>
            <a:r>
              <a:rPr lang="en-US" u="sng" dirty="0" smtClean="0">
                <a:hlinkClick r:id="rId6" tooltip="Vyborg–Petrozavodsk Offensive"/>
              </a:rPr>
              <a:t>Soviet offensive</a:t>
            </a:r>
            <a:r>
              <a:rPr lang="en-US" dirty="0" smtClean="0"/>
              <a:t> in the </a:t>
            </a:r>
            <a:r>
              <a:rPr lang="en-US" u="sng" dirty="0" smtClean="0">
                <a:hlinkClick r:id="rId7" tooltip="Karelian Isthmus"/>
              </a:rPr>
              <a:t>Karelian Isthmus</a:t>
            </a:r>
            <a:r>
              <a:rPr lang="en-US" dirty="0" smtClean="0"/>
              <a:t> denied the Soviets occupation of Finland and led to the signing of </a:t>
            </a:r>
            <a:r>
              <a:rPr lang="en-US" u="sng" dirty="0" smtClean="0">
                <a:hlinkClick r:id="rId8" tooltip="Moscow Armistice"/>
              </a:rPr>
              <a:t>Soviet-Finnish armistice</a:t>
            </a:r>
            <a:r>
              <a:rPr lang="en-US" dirty="0" smtClean="0"/>
              <a:t> on relatively mild conditions, with a subsequent </a:t>
            </a:r>
            <a:r>
              <a:rPr lang="en-US" u="sng" dirty="0" smtClean="0">
                <a:hlinkClick r:id="rId9" tooltip="Lapland War"/>
              </a:rPr>
              <a:t>shift to the Allied side</a:t>
            </a:r>
            <a:r>
              <a:rPr lang="en-US" dirty="0" smtClean="0"/>
              <a:t> by Finland.</a:t>
            </a:r>
          </a:p>
          <a:p>
            <a:r>
              <a:rPr lang="en-US" dirty="0" smtClean="0"/>
              <a:t>By the start of July, Commonwealth forces in Southeast Asia had repelled the Japanese sieges in Assam, pushing the Japanese back to the </a:t>
            </a:r>
            <a:r>
              <a:rPr lang="en-US" u="sng" dirty="0" smtClean="0">
                <a:hlinkClick r:id="rId10" tooltip="Chindwin River"/>
              </a:rPr>
              <a:t>Chindwin River</a:t>
            </a:r>
            <a:r>
              <a:rPr lang="en-US" dirty="0" smtClean="0"/>
              <a:t> while the Chinese captured </a:t>
            </a:r>
            <a:r>
              <a:rPr lang="en-US" dirty="0" err="1" smtClean="0"/>
              <a:t>Myitkyina</a:t>
            </a:r>
            <a:r>
              <a:rPr lang="en-US" dirty="0" smtClean="0"/>
              <a:t>.</a:t>
            </a:r>
          </a:p>
          <a:p>
            <a:r>
              <a:rPr lang="en-US" dirty="0" smtClean="0"/>
              <a:t> In China, the Japanese were having greater successes, having finally captured Changsha in mid-June and the city of </a:t>
            </a:r>
            <a:r>
              <a:rPr lang="en-US" u="sng" dirty="0" smtClean="0">
                <a:hlinkClick r:id="rId11" tooltip="Defense of Hengyang"/>
              </a:rPr>
              <a:t>Hengyang</a:t>
            </a:r>
            <a:r>
              <a:rPr lang="en-US" dirty="0" smtClean="0"/>
              <a:t> by early August.</a:t>
            </a:r>
            <a:endParaRPr lang="en-US" u="sng" baseline="30000" dirty="0" smtClean="0"/>
          </a:p>
          <a:p>
            <a:r>
              <a:rPr lang="en-US" dirty="0" smtClean="0"/>
              <a:t> Soon after, they further invaded the province of Guangxi, winning major engagements against Chinese forces at </a:t>
            </a:r>
            <a:r>
              <a:rPr lang="en-US" u="sng" dirty="0" smtClean="0">
                <a:hlinkClick r:id="rId12" tooltip="Battle of Guilin-Liuzhou"/>
              </a:rPr>
              <a:t>Guilin and Liuzhou</a:t>
            </a:r>
            <a:r>
              <a:rPr lang="en-US" dirty="0" smtClean="0"/>
              <a:t> by the end of November ,and successfully linking up their forces in China and Indochina by the middle of December.</a:t>
            </a:r>
          </a:p>
          <a:p>
            <a:endParaRPr lang="en-US" dirty="0"/>
          </a:p>
        </p:txBody>
      </p:sp>
    </p:spTree>
  </p:cSld>
  <p:clrMapOvr>
    <a:masterClrMapping/>
  </p:clrMapOvr>
  <p:transition>
    <p:checke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In the Pacific, American forces continued to press back the Japanese perimeter. In mid-June 1944 they began their </a:t>
            </a:r>
            <a:r>
              <a:rPr lang="en-US" u="sng" dirty="0" smtClean="0">
                <a:hlinkClick r:id="rId2" tooltip="Mariana and Palau Islands campaign"/>
              </a:rPr>
              <a:t>offensive against the Mariana and Palau islands</a:t>
            </a:r>
            <a:r>
              <a:rPr lang="en-US" dirty="0" smtClean="0"/>
              <a:t>, and decisively defeated Japanese forces in the </a:t>
            </a:r>
            <a:r>
              <a:rPr lang="en-US" u="sng" dirty="0" smtClean="0">
                <a:hlinkClick r:id="rId3" tooltip="Battle of the Philippine Sea"/>
              </a:rPr>
              <a:t>Battle of the Philippine Sea</a:t>
            </a:r>
            <a:r>
              <a:rPr lang="en-US" dirty="0" smtClean="0"/>
              <a:t>. </a:t>
            </a:r>
          </a:p>
          <a:p>
            <a:r>
              <a:rPr lang="en-US" dirty="0" smtClean="0"/>
              <a:t>These defeats led to the resignation of Japanese Prime Minister </a:t>
            </a:r>
            <a:r>
              <a:rPr lang="en-US" u="sng" dirty="0" err="1" smtClean="0">
                <a:hlinkClick r:id="rId4" tooltip="Hideki Tōjō"/>
              </a:rPr>
              <a:t>Tōjō</a:t>
            </a:r>
            <a:r>
              <a:rPr lang="en-US" dirty="0" smtClean="0"/>
              <a:t> and provided the United States with air bases to launch intensive heavy bomber attacks on the Japanese home islands.</a:t>
            </a:r>
          </a:p>
          <a:p>
            <a:r>
              <a:rPr lang="en-US" dirty="0" smtClean="0"/>
              <a:t> In late October, American forces </a:t>
            </a:r>
            <a:r>
              <a:rPr lang="en-US" u="sng" dirty="0" smtClean="0">
                <a:hlinkClick r:id="rId5" tooltip="Battle of Leyte"/>
              </a:rPr>
              <a:t>invaded the Filipino island of Leyte</a:t>
            </a:r>
            <a:r>
              <a:rPr lang="en-US" dirty="0" smtClean="0"/>
              <a:t>; soon after, Allied naval forces scored another large victory during the </a:t>
            </a:r>
            <a:r>
              <a:rPr lang="en-US" u="sng" dirty="0" smtClean="0">
                <a:hlinkClick r:id="rId6" tooltip="Battle of Leyte Gulf"/>
              </a:rPr>
              <a:t>Battle of Leyte Gulf</a:t>
            </a:r>
            <a:r>
              <a:rPr lang="en-US" dirty="0" smtClean="0"/>
              <a:t>, one of the largest naval battles in history.</a:t>
            </a:r>
          </a:p>
          <a:p>
            <a:endParaRPr lang="en-US" dirty="0"/>
          </a:p>
        </p:txBody>
      </p:sp>
      <p:pic>
        <p:nvPicPr>
          <p:cNvPr id="4" name="Picture 3" descr="logo"/>
          <p:cNvPicPr/>
          <p:nvPr/>
        </p:nvPicPr>
        <p:blipFill>
          <a:blip r:embed="rId7">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Axis collapse, Allied victory (1944–45)</a:t>
            </a:r>
            <a:endParaRPr lang="en-US" sz="2400" b="1" dirty="0"/>
          </a:p>
        </p:txBody>
      </p:sp>
      <p:sp>
        <p:nvSpPr>
          <p:cNvPr id="3" name="Content Placeholder 2"/>
          <p:cNvSpPr>
            <a:spLocks noGrp="1"/>
          </p:cNvSpPr>
          <p:nvPr>
            <p:ph idx="1"/>
          </p:nvPr>
        </p:nvSpPr>
        <p:spPr>
          <a:xfrm>
            <a:off x="457200" y="1752600"/>
            <a:ext cx="8229600" cy="4373563"/>
          </a:xfrm>
        </p:spPr>
        <p:txBody>
          <a:bodyPr>
            <a:noAutofit/>
          </a:bodyPr>
          <a:lstStyle/>
          <a:p>
            <a:r>
              <a:rPr lang="en-US" sz="1800" dirty="0" smtClean="0"/>
              <a:t>On 16 December 1944, Germany attempted its last desperate measure for success on the Western Front by using most of its remaining reserves to launch </a:t>
            </a:r>
            <a:r>
              <a:rPr lang="en-US" sz="1800" u="sng" dirty="0" smtClean="0">
                <a:hlinkClick r:id="rId2" tooltip="Battle of the Bulge"/>
              </a:rPr>
              <a:t>a massive counter-offensive in the Ardennes</a:t>
            </a:r>
            <a:r>
              <a:rPr lang="en-US" sz="1800" dirty="0" smtClean="0"/>
              <a:t> to attempt to split the Western Allies, encircle large portions of Western Allied troops and capture their primary supply port at </a:t>
            </a:r>
            <a:r>
              <a:rPr lang="en-US" sz="1800" u="sng" dirty="0" smtClean="0">
                <a:hlinkClick r:id="rId3" tooltip="Antwerp"/>
              </a:rPr>
              <a:t>Antwerp</a:t>
            </a:r>
            <a:r>
              <a:rPr lang="en-US" sz="1800" dirty="0" smtClean="0"/>
              <a:t> in order to prompt a political settlement.</a:t>
            </a:r>
          </a:p>
          <a:p>
            <a:endParaRPr lang="en-US" sz="1800" u="sng" baseline="30000" dirty="0" smtClean="0"/>
          </a:p>
          <a:p>
            <a:r>
              <a:rPr lang="en-US" sz="1800" dirty="0" smtClean="0"/>
              <a:t>By January, the offensive had been repulsed with no strategic objectives fulfilled.</a:t>
            </a:r>
            <a:endParaRPr lang="en-US" sz="1800" u="sng" baseline="30000" dirty="0" smtClean="0"/>
          </a:p>
          <a:p>
            <a:r>
              <a:rPr lang="en-US" sz="1800" dirty="0" smtClean="0"/>
              <a:t>In Italy, the Western Allies remained stalemated at the German defensive line. </a:t>
            </a:r>
          </a:p>
          <a:p>
            <a:endParaRPr lang="en-US" sz="1800" dirty="0" smtClean="0"/>
          </a:p>
          <a:p>
            <a:r>
              <a:rPr lang="en-US" sz="1800" dirty="0" smtClean="0"/>
              <a:t>In mid-January 1945, the Soviets and Poles attacked in Poland, </a:t>
            </a:r>
            <a:r>
              <a:rPr lang="en-US" sz="1800" u="sng" dirty="0" smtClean="0">
                <a:hlinkClick r:id="rId4" tooltip="Vistula-Oder Offensive"/>
              </a:rPr>
              <a:t>pushing from the Vistula to the Oder</a:t>
            </a:r>
            <a:r>
              <a:rPr lang="en-US" sz="1800" dirty="0" smtClean="0"/>
              <a:t> river in Germany, and </a:t>
            </a:r>
            <a:r>
              <a:rPr lang="en-US" sz="1800" u="sng" dirty="0" smtClean="0">
                <a:hlinkClick r:id="rId5" tooltip="East Prussian Offensive"/>
              </a:rPr>
              <a:t>overran East Prussia</a:t>
            </a:r>
            <a:r>
              <a:rPr lang="en-US" sz="1800" dirty="0" smtClean="0"/>
              <a:t>.</a:t>
            </a:r>
            <a:r>
              <a:rPr lang="en-US" sz="1800" u="sng" baseline="30000" dirty="0" smtClean="0">
                <a:hlinkClick r:id="rId6"/>
              </a:rPr>
              <a:t>[240]</a:t>
            </a:r>
            <a:r>
              <a:rPr lang="en-US" sz="1800" dirty="0" smtClean="0"/>
              <a:t> On 4 February, U.S., British, and Soviet leaders met for the </a:t>
            </a:r>
            <a:r>
              <a:rPr lang="en-US" sz="1800" u="sng" dirty="0" smtClean="0">
                <a:hlinkClick r:id="rId7" tooltip="Yalta Conference"/>
              </a:rPr>
              <a:t>Yalta Conference</a:t>
            </a:r>
            <a:r>
              <a:rPr lang="en-US" sz="1800" dirty="0" smtClean="0"/>
              <a:t>. They agreed on the occupation of post-war Germany, and on when the Soviet Union would join the war against Japan</a:t>
            </a:r>
            <a:r>
              <a:rPr lang="en-US" sz="1600" dirty="0" smtClean="0"/>
              <a:t>.</a:t>
            </a:r>
          </a:p>
        </p:txBody>
      </p:sp>
      <p:pic>
        <p:nvPicPr>
          <p:cNvPr id="4" name="Picture 3" descr="logo"/>
          <p:cNvPicPr/>
          <p:nvPr/>
        </p:nvPicPr>
        <p:blipFill>
          <a:blip r:embed="rId8">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In February, the Soviets </a:t>
            </a:r>
            <a:r>
              <a:rPr lang="en-US" u="sng" dirty="0" smtClean="0">
                <a:hlinkClick r:id="rId2" tooltip="Silesian Offensives"/>
              </a:rPr>
              <a:t>invaded Silesia</a:t>
            </a:r>
            <a:r>
              <a:rPr lang="en-US" dirty="0" smtClean="0"/>
              <a:t> and </a:t>
            </a:r>
            <a:r>
              <a:rPr lang="en-US" u="sng" dirty="0" smtClean="0">
                <a:hlinkClick r:id="rId3" tooltip="East Pomeranian Offensive"/>
              </a:rPr>
              <a:t>Pomerania</a:t>
            </a:r>
            <a:r>
              <a:rPr lang="en-US" dirty="0" smtClean="0"/>
              <a:t>, while </a:t>
            </a:r>
            <a:r>
              <a:rPr lang="en-US" u="sng" dirty="0" smtClean="0">
                <a:hlinkClick r:id="rId4" tooltip="Western Allied invasion of Germany"/>
              </a:rPr>
              <a:t>Western Allies entered Western Germany</a:t>
            </a:r>
            <a:r>
              <a:rPr lang="en-US" dirty="0" smtClean="0"/>
              <a:t> and closed to the </a:t>
            </a:r>
            <a:r>
              <a:rPr lang="en-US" u="sng" dirty="0" smtClean="0">
                <a:hlinkClick r:id="rId5" tooltip="Rhine"/>
              </a:rPr>
              <a:t>Rhine</a:t>
            </a:r>
            <a:r>
              <a:rPr lang="en-US" dirty="0" smtClean="0"/>
              <a:t> river. By March, the Western Allies crossed the Rhine </a:t>
            </a:r>
            <a:r>
              <a:rPr lang="en-US" u="sng" dirty="0" smtClean="0">
                <a:hlinkClick r:id="rId6" tooltip="Operation Plunder"/>
              </a:rPr>
              <a:t>north</a:t>
            </a:r>
            <a:r>
              <a:rPr lang="en-US" dirty="0" smtClean="0"/>
              <a:t> and </a:t>
            </a:r>
            <a:r>
              <a:rPr lang="en-US" u="sng" dirty="0" smtClean="0">
                <a:hlinkClick r:id="rId7" tooltip="Remagen"/>
              </a:rPr>
              <a:t>south</a:t>
            </a:r>
            <a:r>
              <a:rPr lang="en-US" dirty="0" smtClean="0"/>
              <a:t> of the </a:t>
            </a:r>
            <a:r>
              <a:rPr lang="en-US" u="sng" dirty="0" smtClean="0">
                <a:hlinkClick r:id="rId8" tooltip="Rhine-Ruhr"/>
              </a:rPr>
              <a:t>Ruhr</a:t>
            </a:r>
            <a:r>
              <a:rPr lang="en-US" dirty="0" smtClean="0"/>
              <a:t>, </a:t>
            </a:r>
            <a:r>
              <a:rPr lang="en-US" u="sng" dirty="0" smtClean="0">
                <a:hlinkClick r:id="rId9" tooltip="Ruhr Pocket"/>
              </a:rPr>
              <a:t>encircling the German Army Group </a:t>
            </a:r>
            <a:r>
              <a:rPr lang="en-US" u="sng" dirty="0" err="1" smtClean="0">
                <a:hlinkClick r:id="rId9" tooltip="Ruhr Pocket"/>
              </a:rPr>
              <a:t>B</a:t>
            </a:r>
            <a:r>
              <a:rPr lang="en-US" dirty="0" err="1" smtClean="0"/>
              <a:t>,while</a:t>
            </a:r>
            <a:r>
              <a:rPr lang="en-US" dirty="0" smtClean="0"/>
              <a:t> the Soviets advanced to </a:t>
            </a:r>
            <a:r>
              <a:rPr lang="en-US" u="sng" dirty="0" smtClean="0">
                <a:hlinkClick r:id="rId10" tooltip="Vienna"/>
              </a:rPr>
              <a:t>Vienna</a:t>
            </a:r>
            <a:r>
              <a:rPr lang="en-US" dirty="0" smtClean="0"/>
              <a:t>. In early April, the Western Allies finally </a:t>
            </a:r>
            <a:r>
              <a:rPr lang="en-US" u="sng" dirty="0" smtClean="0">
                <a:hlinkClick r:id="rId11" tooltip="Spring 1945 offensive in Italy"/>
              </a:rPr>
              <a:t>pushed forward in Italy</a:t>
            </a:r>
            <a:r>
              <a:rPr lang="en-US" dirty="0" smtClean="0"/>
              <a:t> and swept across Western Germany, while Soviet and Polish forces stormed Berlin in late April. </a:t>
            </a:r>
          </a:p>
          <a:p>
            <a:r>
              <a:rPr lang="en-US" u="sng" dirty="0" smtClean="0">
                <a:hlinkClick r:id="rId12" tooltip="Elbe Day"/>
              </a:rPr>
              <a:t>The American and Soviet forces linked up on Elbe river</a:t>
            </a:r>
            <a:r>
              <a:rPr lang="en-US" dirty="0" smtClean="0"/>
              <a:t> on 25 April. On 30 April 1945, the </a:t>
            </a:r>
            <a:r>
              <a:rPr lang="en-US" u="sng" dirty="0" smtClean="0">
                <a:hlinkClick r:id="rId13" tooltip="Reichstag building"/>
              </a:rPr>
              <a:t>Reichstag</a:t>
            </a:r>
            <a:r>
              <a:rPr lang="en-US" dirty="0" smtClean="0"/>
              <a:t> was captured, </a:t>
            </a:r>
            <a:r>
              <a:rPr lang="en-US" dirty="0" err="1" smtClean="0"/>
              <a:t>signalling</a:t>
            </a:r>
            <a:r>
              <a:rPr lang="en-US" dirty="0" smtClean="0"/>
              <a:t> the military defeat of the Third Reich. .</a:t>
            </a:r>
          </a:p>
          <a:p>
            <a:endParaRPr lang="en-US" dirty="0" smtClean="0"/>
          </a:p>
          <a:p>
            <a:endParaRPr lang="en-US" dirty="0"/>
          </a:p>
        </p:txBody>
      </p:sp>
      <p:pic>
        <p:nvPicPr>
          <p:cNvPr id="4" name="Picture 3" descr="logo"/>
          <p:cNvPicPr/>
          <p:nvPr/>
        </p:nvPicPr>
        <p:blipFill>
          <a:blip r:embed="rId1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smtClean="0"/>
              <a:t>Several changes in leadership occurred during this period. On 12 April, U.S. President Roosevelt died and was succeeded by </a:t>
            </a:r>
            <a:r>
              <a:rPr lang="en-US" u="sng" dirty="0" smtClean="0">
                <a:hlinkClick r:id="rId2" tooltip="Harry Truman"/>
              </a:rPr>
              <a:t>Harry Truman</a:t>
            </a:r>
            <a:r>
              <a:rPr lang="en-US" dirty="0" smtClean="0"/>
              <a:t>. Benito Mussolini was killed by </a:t>
            </a:r>
            <a:r>
              <a:rPr lang="en-US" u="sng" dirty="0" smtClean="0">
                <a:hlinkClick r:id="rId3" tooltip="Italian resistance movement"/>
              </a:rPr>
              <a:t>Italian partisans</a:t>
            </a:r>
            <a:r>
              <a:rPr lang="en-US" dirty="0" smtClean="0"/>
              <a:t> on 28 April. Two days later, </a:t>
            </a:r>
            <a:r>
              <a:rPr lang="en-US" u="sng" dirty="0" smtClean="0">
                <a:hlinkClick r:id="rId4" tooltip="Death of Adolf Hitler"/>
              </a:rPr>
              <a:t>Hitler committed suicide</a:t>
            </a:r>
            <a:r>
              <a:rPr lang="en-US" dirty="0" smtClean="0"/>
              <a:t>, and was succeeded by </a:t>
            </a:r>
            <a:r>
              <a:rPr lang="en-US" u="sng" dirty="0" smtClean="0">
                <a:hlinkClick r:id="rId5" tooltip="Grand Admiral"/>
              </a:rPr>
              <a:t>Grand Admiral</a:t>
            </a:r>
            <a:r>
              <a:rPr lang="en-US" dirty="0" smtClean="0"/>
              <a:t> </a:t>
            </a:r>
            <a:r>
              <a:rPr lang="en-US" u="sng" dirty="0" smtClean="0">
                <a:hlinkClick r:id="rId6" tooltip="Karl Dönitz"/>
              </a:rPr>
              <a:t>Karl </a:t>
            </a:r>
            <a:r>
              <a:rPr lang="en-US" u="sng" dirty="0" err="1" smtClean="0">
                <a:hlinkClick r:id="rId6" tooltip="Karl Dönitz"/>
              </a:rPr>
              <a:t>Dönitz</a:t>
            </a:r>
            <a:r>
              <a:rPr lang="en-US" dirty="0" smtClean="0"/>
              <a:t>.</a:t>
            </a:r>
          </a:p>
          <a:p>
            <a:r>
              <a:rPr lang="en-US" dirty="0" smtClean="0"/>
              <a:t>German forces surrendered in Italy on 29 April. </a:t>
            </a:r>
            <a:r>
              <a:rPr lang="en-US" u="sng" dirty="0" smtClean="0">
                <a:hlinkClick r:id="rId7" tooltip="German instrument of surrender"/>
              </a:rPr>
              <a:t>Total and unconditional surrender</a:t>
            </a:r>
            <a:r>
              <a:rPr lang="en-US" dirty="0" smtClean="0"/>
              <a:t> was signed </a:t>
            </a:r>
            <a:r>
              <a:rPr lang="en-US" u="sng" dirty="0" smtClean="0">
                <a:hlinkClick r:id="rId8" tooltip="Victory in Europe Day"/>
              </a:rPr>
              <a:t>on 7 May</a:t>
            </a:r>
            <a:r>
              <a:rPr lang="en-US" dirty="0" smtClean="0"/>
              <a:t>, to be effective by the end of </a:t>
            </a:r>
            <a:r>
              <a:rPr lang="en-US" u="sng" dirty="0" smtClean="0">
                <a:hlinkClick r:id="rId9" tooltip="Victory Day (Eastern Front)"/>
              </a:rPr>
              <a:t>8 May</a:t>
            </a:r>
            <a:r>
              <a:rPr lang="en-US" dirty="0" smtClean="0"/>
              <a:t>. German Army Group Centre </a:t>
            </a:r>
            <a:r>
              <a:rPr lang="en-US" u="sng" dirty="0" smtClean="0">
                <a:hlinkClick r:id="rId10" tooltip="Prague Offensive"/>
              </a:rPr>
              <a:t>resisted in Prague</a:t>
            </a:r>
            <a:r>
              <a:rPr lang="en-US" dirty="0" smtClean="0"/>
              <a:t> until 11 May.</a:t>
            </a:r>
          </a:p>
          <a:p>
            <a:r>
              <a:rPr lang="en-US" dirty="0" smtClean="0"/>
              <a:t>In the Pacific theatre, American forces accompanied by the forces of the </a:t>
            </a:r>
            <a:r>
              <a:rPr lang="en-US" u="sng" dirty="0" smtClean="0">
                <a:hlinkClick r:id="rId11" tooltip="Philippine Commonwealth"/>
              </a:rPr>
              <a:t>Philippine Commonwealth</a:t>
            </a:r>
            <a:r>
              <a:rPr lang="en-US" dirty="0" smtClean="0"/>
              <a:t> advanced in the </a:t>
            </a:r>
            <a:r>
              <a:rPr lang="en-US" u="sng" dirty="0" smtClean="0">
                <a:hlinkClick r:id="rId12" tooltip="Philippines campaign (1944–45)"/>
              </a:rPr>
              <a:t>Philippines</a:t>
            </a:r>
            <a:r>
              <a:rPr lang="en-US" dirty="0" smtClean="0"/>
              <a:t>, </a:t>
            </a:r>
            <a:r>
              <a:rPr lang="en-US" u="sng" dirty="0" smtClean="0">
                <a:hlinkClick r:id="rId13" tooltip="Battle of Leyte"/>
              </a:rPr>
              <a:t>clearing Leyte</a:t>
            </a:r>
            <a:r>
              <a:rPr lang="en-US" dirty="0" smtClean="0"/>
              <a:t> by the end of April 1945. They </a:t>
            </a:r>
            <a:r>
              <a:rPr lang="en-US" u="sng" dirty="0" smtClean="0">
                <a:hlinkClick r:id="rId14" tooltip="Battle of Luzon"/>
              </a:rPr>
              <a:t>landed on Luzon</a:t>
            </a:r>
            <a:r>
              <a:rPr lang="en-US" dirty="0" smtClean="0"/>
              <a:t> in January 1945 and </a:t>
            </a:r>
            <a:r>
              <a:rPr lang="en-US" u="sng" dirty="0" smtClean="0">
                <a:hlinkClick r:id="rId15" tooltip="Battle of Manila (1945)"/>
              </a:rPr>
              <a:t>captured Manila</a:t>
            </a:r>
            <a:r>
              <a:rPr lang="en-US" dirty="0" smtClean="0"/>
              <a:t> in March following a battle which reduced the city to ruins. Fighting continued on Luzon, </a:t>
            </a:r>
            <a:r>
              <a:rPr lang="en-US" u="sng" dirty="0" smtClean="0">
                <a:hlinkClick r:id="rId16" tooltip="Battle of Mindanao"/>
              </a:rPr>
              <a:t>Mindanao</a:t>
            </a:r>
            <a:r>
              <a:rPr lang="en-US" dirty="0" smtClean="0"/>
              <a:t> and other islands of the Philippines until the </a:t>
            </a:r>
            <a:r>
              <a:rPr lang="en-US" u="sng" dirty="0" smtClean="0">
                <a:hlinkClick r:id="rId17" tooltip="End of World War II in Asia"/>
              </a:rPr>
              <a:t>end of the war</a:t>
            </a:r>
            <a:r>
              <a:rPr lang="en-US" dirty="0" smtClean="0"/>
              <a:t>.</a:t>
            </a:r>
            <a:endParaRPr lang="en-US" u="sng" baseline="30000" dirty="0" smtClean="0"/>
          </a:p>
          <a:p>
            <a:r>
              <a:rPr lang="en-US" dirty="0" smtClean="0"/>
              <a:t> In March the Americans </a:t>
            </a:r>
            <a:r>
              <a:rPr lang="en-US" u="sng" dirty="0" smtClean="0">
                <a:hlinkClick r:id="rId18" tooltip="Bombing of Tokyo"/>
              </a:rPr>
              <a:t>firebombed Tokyo</a:t>
            </a:r>
            <a:r>
              <a:rPr lang="en-US" dirty="0" smtClean="0"/>
              <a:t> which killed 80,000 people.</a:t>
            </a:r>
          </a:p>
          <a:p>
            <a:endParaRPr lang="en-US" dirty="0"/>
          </a:p>
        </p:txBody>
      </p:sp>
      <p:pic>
        <p:nvPicPr>
          <p:cNvPr id="4" name="Picture 3" descr="logo"/>
          <p:cNvPicPr/>
          <p:nvPr/>
        </p:nvPicPr>
        <p:blipFill>
          <a:blip r:embed="rId19">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000" dirty="0" smtClean="0"/>
              <a:t>In May 1945, Australian troops </a:t>
            </a:r>
            <a:r>
              <a:rPr lang="en-US" sz="2000" u="sng" dirty="0" smtClean="0">
                <a:hlinkClick r:id="rId2" tooltip="Borneo campaign (1945)"/>
              </a:rPr>
              <a:t>landed in Borneo</a:t>
            </a:r>
            <a:r>
              <a:rPr lang="en-US" sz="2000" dirty="0" smtClean="0"/>
              <a:t>, overrunning the oilfields there. </a:t>
            </a:r>
          </a:p>
          <a:p>
            <a:r>
              <a:rPr lang="en-US" sz="2000" dirty="0" smtClean="0"/>
              <a:t>British, American and Chinese forces defeated the Japanese in northern Burma in March, and the British pushed on to reach </a:t>
            </a:r>
            <a:r>
              <a:rPr lang="en-US" sz="2000" u="sng" dirty="0" smtClean="0">
                <a:hlinkClick r:id="rId3" tooltip="Rangoon"/>
              </a:rPr>
              <a:t>Rangoon</a:t>
            </a:r>
            <a:r>
              <a:rPr lang="en-US" sz="2000" dirty="0" smtClean="0"/>
              <a:t> by 3 </a:t>
            </a:r>
            <a:r>
              <a:rPr lang="en-US" sz="2000" dirty="0" err="1" smtClean="0"/>
              <a:t>May.Chinese</a:t>
            </a:r>
            <a:r>
              <a:rPr lang="en-US" sz="2000" dirty="0" smtClean="0"/>
              <a:t> forces started to counterattack in </a:t>
            </a:r>
            <a:r>
              <a:rPr lang="en-US" sz="2000" u="sng" dirty="0" smtClean="0">
                <a:hlinkClick r:id="rId4" tooltip="Battle of West Hunan"/>
              </a:rPr>
              <a:t>Battle of West Hunan</a:t>
            </a:r>
            <a:r>
              <a:rPr lang="en-US" sz="2000" dirty="0" smtClean="0"/>
              <a:t> that occurred between 6 April and 7 June 1945. American forces also moved towards Japan, taking </a:t>
            </a:r>
            <a:r>
              <a:rPr lang="en-US" sz="2000" u="sng" dirty="0" smtClean="0">
                <a:hlinkClick r:id="rId5" tooltip="Battle of Iwo Jima"/>
              </a:rPr>
              <a:t>Iwo Jima</a:t>
            </a:r>
            <a:r>
              <a:rPr lang="en-US" sz="2000" dirty="0" smtClean="0"/>
              <a:t> by March, and </a:t>
            </a:r>
            <a:r>
              <a:rPr lang="en-US" sz="2000" u="sng" dirty="0" smtClean="0">
                <a:hlinkClick r:id="rId6" tooltip="Battle of Okinawa"/>
              </a:rPr>
              <a:t>Okinawa</a:t>
            </a:r>
            <a:r>
              <a:rPr lang="en-US" sz="2000" dirty="0" smtClean="0"/>
              <a:t> by the end of </a:t>
            </a:r>
            <a:r>
              <a:rPr lang="en-US" sz="2000" dirty="0" err="1" smtClean="0"/>
              <a:t>June.American</a:t>
            </a:r>
            <a:r>
              <a:rPr lang="en-US" sz="2000" dirty="0" smtClean="0"/>
              <a:t> bombers </a:t>
            </a:r>
            <a:r>
              <a:rPr lang="en-US" sz="2000" u="sng" dirty="0" smtClean="0">
                <a:hlinkClick r:id="rId7" tooltip="Air raids on Japan"/>
              </a:rPr>
              <a:t>destroyed Japanese cities</a:t>
            </a:r>
            <a:r>
              <a:rPr lang="en-US" sz="2000" dirty="0" smtClean="0"/>
              <a:t>, and American submarines </a:t>
            </a:r>
            <a:r>
              <a:rPr lang="en-US" sz="2000" u="sng" dirty="0" smtClean="0">
                <a:hlinkClick r:id="rId8" tooltip="Allied submarines in the Pacific War"/>
              </a:rPr>
              <a:t>cut off</a:t>
            </a:r>
            <a:r>
              <a:rPr lang="en-US" sz="2000" dirty="0" smtClean="0"/>
              <a:t> Japanese imports.</a:t>
            </a:r>
          </a:p>
          <a:p>
            <a:r>
              <a:rPr lang="en-US" sz="2000" dirty="0" smtClean="0"/>
              <a:t>On 11 July, the Allied leaders </a:t>
            </a:r>
            <a:r>
              <a:rPr lang="en-US" sz="2000" u="sng" dirty="0" smtClean="0">
                <a:hlinkClick r:id="rId9" tooltip="Potsdam Conference"/>
              </a:rPr>
              <a:t>met in Potsdam, Germany</a:t>
            </a:r>
            <a:r>
              <a:rPr lang="en-US" sz="2000" dirty="0" smtClean="0"/>
              <a:t>. They </a:t>
            </a:r>
            <a:r>
              <a:rPr lang="en-US" sz="2000" u="sng" dirty="0" smtClean="0">
                <a:hlinkClick r:id="rId10" tooltip="Potsdam Agreement"/>
              </a:rPr>
              <a:t>confirmed earlier agreements</a:t>
            </a:r>
            <a:r>
              <a:rPr lang="en-US" sz="2000" dirty="0" smtClean="0"/>
              <a:t> about Germany, and reiterated the demand for unconditional surrender of all Japanese forces by Japan, specifically stating that "the alternative for Japan is prompt and utter destruction".</a:t>
            </a:r>
          </a:p>
          <a:p>
            <a:r>
              <a:rPr lang="en-US" sz="2000" dirty="0" smtClean="0"/>
              <a:t>During this conference the </a:t>
            </a:r>
            <a:r>
              <a:rPr lang="en-US" sz="2000" u="sng" dirty="0" smtClean="0">
                <a:hlinkClick r:id="rId11" tooltip="United Kingdom general election, 1945"/>
              </a:rPr>
              <a:t>United Kingdom held its general election</a:t>
            </a:r>
            <a:r>
              <a:rPr lang="en-US" sz="2000" dirty="0" smtClean="0"/>
              <a:t>, and </a:t>
            </a:r>
            <a:r>
              <a:rPr lang="en-US" sz="2000" u="sng" dirty="0" smtClean="0">
                <a:hlinkClick r:id="rId12" tooltip="Clement Attlee"/>
              </a:rPr>
              <a:t>Clement Attlee</a:t>
            </a:r>
            <a:r>
              <a:rPr lang="en-US" sz="2000" dirty="0" smtClean="0"/>
              <a:t> replaced Churchill as Prime Minister.</a:t>
            </a:r>
          </a:p>
          <a:p>
            <a:endParaRPr lang="en-US" sz="2000" dirty="0"/>
          </a:p>
        </p:txBody>
      </p:sp>
      <p:pic>
        <p:nvPicPr>
          <p:cNvPr id="4" name="Picture 3" descr="logo"/>
          <p:cNvPicPr/>
          <p:nvPr/>
        </p:nvPicPr>
        <p:blipFill>
          <a:blip r:embed="rId1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http://upload.wikimedia.org/wikipedia/commons/thumb/1/1b/AmericanAndSovietAtElbe.jpg/120px-AmericanAndSovietAtElbe.jpg">
            <a:hlinkClick r:id="rId2"/>
          </p:cNvPr>
          <p:cNvPicPr/>
          <p:nvPr/>
        </p:nvPicPr>
        <p:blipFill>
          <a:blip r:embed="rId3"/>
          <a:srcRect/>
          <a:stretch>
            <a:fillRect/>
          </a:stretch>
        </p:blipFill>
        <p:spPr bwMode="auto">
          <a:xfrm>
            <a:off x="457200" y="304800"/>
            <a:ext cx="3886200" cy="4343400"/>
          </a:xfrm>
          <a:prstGeom prst="rect">
            <a:avLst/>
          </a:prstGeom>
          <a:noFill/>
          <a:ln w="9525">
            <a:noFill/>
            <a:miter lim="800000"/>
            <a:headEnd/>
            <a:tailEnd/>
          </a:ln>
        </p:spPr>
      </p:pic>
      <p:pic>
        <p:nvPicPr>
          <p:cNvPr id="5" name="Picture 4" descr="http://upload.wikimedia.org/wikipedia/commons/thumb/a/af/Destruction_in_a_Berlin_street.jpg/120px-Destruction_in_a_Berlin_street.jpg">
            <a:hlinkClick r:id="rId4"/>
          </p:cNvPr>
          <p:cNvPicPr/>
          <p:nvPr/>
        </p:nvPicPr>
        <p:blipFill>
          <a:blip r:embed="rId5"/>
          <a:srcRect/>
          <a:stretch>
            <a:fillRect/>
          </a:stretch>
        </p:blipFill>
        <p:spPr bwMode="auto">
          <a:xfrm>
            <a:off x="4419600" y="304800"/>
            <a:ext cx="4267200" cy="4267200"/>
          </a:xfrm>
          <a:prstGeom prst="rect">
            <a:avLst/>
          </a:prstGeom>
          <a:noFill/>
          <a:ln w="9525">
            <a:noFill/>
            <a:miter lim="800000"/>
            <a:headEnd/>
            <a:tailEnd/>
          </a:ln>
        </p:spPr>
      </p:pic>
      <p:sp>
        <p:nvSpPr>
          <p:cNvPr id="6" name="Rectangle 5"/>
          <p:cNvSpPr/>
          <p:nvPr/>
        </p:nvSpPr>
        <p:spPr>
          <a:xfrm>
            <a:off x="990600" y="5181600"/>
            <a:ext cx="2209800" cy="1200329"/>
          </a:xfrm>
          <a:prstGeom prst="rect">
            <a:avLst/>
          </a:prstGeom>
        </p:spPr>
        <p:txBody>
          <a:bodyPr wrap="square">
            <a:spAutoFit/>
          </a:bodyPr>
          <a:lstStyle/>
          <a:p>
            <a:r>
              <a:rPr lang="en-US" dirty="0" smtClean="0"/>
              <a:t>American and </a:t>
            </a:r>
            <a:r>
              <a:rPr lang="en-US" u="sng" dirty="0" smtClean="0">
                <a:hlinkClick r:id="rId6" tooltip="USSR"/>
              </a:rPr>
              <a:t>Soviet</a:t>
            </a:r>
            <a:r>
              <a:rPr lang="en-US" dirty="0" smtClean="0"/>
              <a:t> troops </a:t>
            </a:r>
            <a:r>
              <a:rPr lang="en-US" u="sng" dirty="0" smtClean="0">
                <a:hlinkClick r:id="rId7" tooltip="Elbe Day"/>
              </a:rPr>
              <a:t>meet in April 1945</a:t>
            </a:r>
            <a:r>
              <a:rPr lang="en-US" dirty="0" smtClean="0"/>
              <a:t>, east of the </a:t>
            </a:r>
            <a:r>
              <a:rPr lang="en-US" u="sng" dirty="0" smtClean="0">
                <a:hlinkClick r:id="rId8" tooltip="Elbe River"/>
              </a:rPr>
              <a:t>Elbe River</a:t>
            </a:r>
            <a:endParaRPr lang="en-US" dirty="0"/>
          </a:p>
        </p:txBody>
      </p:sp>
      <p:sp>
        <p:nvSpPr>
          <p:cNvPr id="7" name="Rectangle 6"/>
          <p:cNvSpPr/>
          <p:nvPr/>
        </p:nvSpPr>
        <p:spPr>
          <a:xfrm>
            <a:off x="4648200" y="5105399"/>
            <a:ext cx="3505200" cy="923330"/>
          </a:xfrm>
          <a:prstGeom prst="rect">
            <a:avLst/>
          </a:prstGeom>
        </p:spPr>
        <p:txBody>
          <a:bodyPr wrap="square">
            <a:spAutoFit/>
          </a:bodyPr>
          <a:lstStyle/>
          <a:p>
            <a:r>
              <a:rPr lang="en-US" dirty="0" smtClean="0"/>
              <a:t>A devastated Berlin street in the city centre post </a:t>
            </a:r>
            <a:r>
              <a:rPr lang="en-US" u="sng" dirty="0" smtClean="0">
                <a:hlinkClick r:id="rId9" tooltip="Battle of Berlin"/>
              </a:rPr>
              <a:t>Battle of Berlin</a:t>
            </a:r>
            <a:r>
              <a:rPr lang="en-US" dirty="0" smtClean="0"/>
              <a:t>, taken 3 July 1945.</a:t>
            </a:r>
            <a:endParaRPr lang="en-US" dirty="0"/>
          </a:p>
        </p:txBody>
      </p:sp>
      <p:pic>
        <p:nvPicPr>
          <p:cNvPr id="8" name="Picture 7" descr="logo"/>
          <p:cNvPicPr/>
          <p:nvPr/>
        </p:nvPicPr>
        <p:blipFill>
          <a:blip r:embed="rId10">
            <a:lum bright="-40000"/>
          </a:blip>
          <a:srcRect/>
          <a:stretch>
            <a:fillRect/>
          </a:stretch>
        </p:blipFill>
        <p:spPr bwMode="auto">
          <a:xfrm>
            <a:off x="7010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229600" cy="1143000"/>
          </a:xfrm>
        </p:spPr>
        <p:txBody>
          <a:bodyPr>
            <a:normAutofit/>
          </a:bodyPr>
          <a:lstStyle/>
          <a:p>
            <a:r>
              <a:rPr lang="en-US" sz="2800" u="sng" dirty="0" smtClean="0">
                <a:hlinkClick r:id="rId2" tooltip="Atomic bombings of Hiroshima and Nagasaki"/>
              </a:rPr>
              <a:t>Atomic explosion</a:t>
            </a:r>
            <a:r>
              <a:rPr lang="en-US" sz="2800" dirty="0" smtClean="0"/>
              <a:t> at </a:t>
            </a:r>
            <a:r>
              <a:rPr lang="en-US" sz="2800" u="sng" dirty="0" smtClean="0">
                <a:hlinkClick r:id="rId3" tooltip="Nagasaki"/>
              </a:rPr>
              <a:t>Nagasaki</a:t>
            </a:r>
            <a:r>
              <a:rPr lang="en-US" sz="2800" dirty="0" smtClean="0"/>
              <a:t>, 9 August 1945.</a:t>
            </a:r>
            <a:br>
              <a:rPr lang="en-US" sz="2800" dirty="0" smtClean="0"/>
            </a:br>
            <a:endParaRPr lang="en-US" sz="2800" dirty="0"/>
          </a:p>
        </p:txBody>
      </p:sp>
      <p:pic>
        <p:nvPicPr>
          <p:cNvPr id="4" name="Content Placeholder 3" descr="http://upload.wikimedia.org/wikipedia/commons/thumb/e/e0/Nagasakibomb.jpg/100px-Nagasakibomb.jpg">
            <a:hlinkClick r:id="rId4"/>
          </p:cNvPr>
          <p:cNvPicPr>
            <a:picLocks noGrp="1"/>
          </p:cNvPicPr>
          <p:nvPr>
            <p:ph idx="1"/>
          </p:nvPr>
        </p:nvPicPr>
        <p:blipFill>
          <a:blip r:embed="rId5"/>
          <a:srcRect/>
          <a:stretch>
            <a:fillRect/>
          </a:stretch>
        </p:blipFill>
        <p:spPr bwMode="auto">
          <a:xfrm>
            <a:off x="381000" y="1676400"/>
            <a:ext cx="8077200" cy="4876800"/>
          </a:xfrm>
          <a:prstGeom prst="rect">
            <a:avLst/>
          </a:prstGeom>
          <a:noFill/>
          <a:ln w="9525">
            <a:noFill/>
            <a:miter lim="800000"/>
            <a:headEnd/>
            <a:tailEnd/>
          </a:ln>
        </p:spPr>
      </p:pic>
      <p:pic>
        <p:nvPicPr>
          <p:cNvPr id="5" name="Picture 4"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92500" lnSpcReduction="10000"/>
          </a:bodyPr>
          <a:lstStyle/>
          <a:p>
            <a:r>
              <a:rPr lang="en-US" b="1" dirty="0" smtClean="0"/>
              <a:t>Aftermath</a:t>
            </a:r>
          </a:p>
          <a:p>
            <a:r>
              <a:rPr lang="en-US" dirty="0" smtClean="0"/>
              <a:t>Main article: </a:t>
            </a:r>
            <a:r>
              <a:rPr lang="en-US" u="sng" dirty="0" smtClean="0">
                <a:hlinkClick r:id="rId2" tooltip="Aftermath of World War II"/>
              </a:rPr>
              <a:t>Aftermath of World War II</a:t>
            </a:r>
            <a:endParaRPr lang="en-US" dirty="0" smtClean="0"/>
          </a:p>
          <a:p>
            <a:r>
              <a:rPr lang="en-US" dirty="0" smtClean="0"/>
              <a:t>The Allies established occupation administrations in </a:t>
            </a:r>
            <a:r>
              <a:rPr lang="en-US" u="sng" dirty="0" smtClean="0">
                <a:hlinkClick r:id="rId3" tooltip="Allied-administered Austria"/>
              </a:rPr>
              <a:t>Austria</a:t>
            </a:r>
            <a:r>
              <a:rPr lang="en-US" dirty="0" smtClean="0"/>
              <a:t> and </a:t>
            </a:r>
            <a:r>
              <a:rPr lang="en-US" u="sng" dirty="0" smtClean="0">
                <a:hlinkClick r:id="rId4" tooltip="Allied Occupation Zones in Germany"/>
              </a:rPr>
              <a:t>Germany</a:t>
            </a:r>
            <a:r>
              <a:rPr lang="en-US" dirty="0" smtClean="0"/>
              <a:t>. </a:t>
            </a:r>
          </a:p>
          <a:p>
            <a:r>
              <a:rPr lang="en-US" dirty="0" smtClean="0"/>
              <a:t>The former became a neutral state, non-aligned with any political bloc. The latter was divided into western and eastern occupation zones controlled by the Western Allies and the USSR, accordingly. </a:t>
            </a:r>
          </a:p>
          <a:p>
            <a:r>
              <a:rPr lang="en-US" dirty="0" smtClean="0"/>
              <a:t>A </a:t>
            </a:r>
            <a:r>
              <a:rPr lang="en-US" u="sng" dirty="0" err="1" smtClean="0">
                <a:hlinkClick r:id="rId5" tooltip="Denazification"/>
              </a:rPr>
              <a:t>denazification</a:t>
            </a:r>
            <a:r>
              <a:rPr lang="en-US" dirty="0" smtClean="0"/>
              <a:t> program in Germany led to the </a:t>
            </a:r>
            <a:r>
              <a:rPr lang="en-US" u="sng" dirty="0" smtClean="0">
                <a:hlinkClick r:id="rId6" tooltip="Nuremberg Trials"/>
              </a:rPr>
              <a:t>prosecution of Nazi war criminals</a:t>
            </a:r>
            <a:r>
              <a:rPr lang="en-US" dirty="0" smtClean="0"/>
              <a:t> and the removal of ex-Nazis from power, although this policy moved towards amnesty and re-integration of ex-Nazis into West German society.</a:t>
            </a:r>
          </a:p>
          <a:p>
            <a:endParaRPr lang="en-US" dirty="0"/>
          </a:p>
        </p:txBody>
      </p:sp>
    </p:spTree>
  </p:cSld>
  <p:clrMapOvr>
    <a:masterClrMapping/>
  </p:clrMapOvr>
  <p:transition>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172200"/>
          </a:xfrm>
        </p:spPr>
        <p:txBody>
          <a:bodyPr>
            <a:normAutofit/>
          </a:bodyPr>
          <a:lstStyle/>
          <a:p>
            <a:r>
              <a:rPr lang="en-US" dirty="0"/>
              <a:t>The war in Europe ended with an </a:t>
            </a:r>
            <a:r>
              <a:rPr lang="en-US" dirty="0">
                <a:hlinkClick r:id="rId2" tooltip="Western Allied invasion of Germany"/>
              </a:rPr>
              <a:t>invasion of Germany</a:t>
            </a:r>
            <a:r>
              <a:rPr lang="en-US" dirty="0"/>
              <a:t> by the Western Allies and the Soviet Union culminating in the </a:t>
            </a:r>
            <a:r>
              <a:rPr lang="en-US" dirty="0">
                <a:hlinkClick r:id="rId3" tooltip="Battle of Berlin"/>
              </a:rPr>
              <a:t>capture of Berlin</a:t>
            </a:r>
            <a:r>
              <a:rPr lang="en-US" dirty="0"/>
              <a:t> by Soviet and Polish troops and the subsequent </a:t>
            </a:r>
            <a:r>
              <a:rPr lang="en-US" dirty="0">
                <a:hlinkClick r:id="rId4" tooltip="German Instrument of Surrender"/>
              </a:rPr>
              <a:t>German unconditional surrender</a:t>
            </a:r>
            <a:r>
              <a:rPr lang="en-US" dirty="0"/>
              <a:t> on </a:t>
            </a:r>
            <a:r>
              <a:rPr lang="en-US" dirty="0">
                <a:hlinkClick r:id="rId5" tooltip="Victory in Europe Day"/>
              </a:rPr>
              <a:t>8 May 1945</a:t>
            </a:r>
            <a:r>
              <a:rPr lang="en-US" dirty="0"/>
              <a:t>. </a:t>
            </a:r>
            <a:endParaRPr lang="en-US" dirty="0" smtClean="0"/>
          </a:p>
          <a:p>
            <a:r>
              <a:rPr lang="en-US" dirty="0" smtClean="0"/>
              <a:t>Following </a:t>
            </a:r>
            <a:r>
              <a:rPr lang="en-US" dirty="0"/>
              <a:t>the </a:t>
            </a:r>
            <a:r>
              <a:rPr lang="en-US" dirty="0">
                <a:hlinkClick r:id="rId6" tooltip="Potsdam Declaration"/>
              </a:rPr>
              <a:t>Potsdam Declaration</a:t>
            </a:r>
            <a:r>
              <a:rPr lang="en-US" dirty="0"/>
              <a:t> by the Allies on 26 July 1945, the United States </a:t>
            </a:r>
            <a:r>
              <a:rPr lang="en-US" dirty="0">
                <a:hlinkClick r:id="rId7" tooltip="Atomic bombings of Hiroshima and Nagasaki"/>
              </a:rPr>
              <a:t>dropped atomic bombs</a:t>
            </a:r>
            <a:r>
              <a:rPr lang="en-US" dirty="0"/>
              <a:t> on the Japanese cities of </a:t>
            </a:r>
            <a:r>
              <a:rPr lang="en-US" dirty="0">
                <a:hlinkClick r:id="rId8" tooltip="Hiroshima"/>
              </a:rPr>
              <a:t>Hiroshima</a:t>
            </a:r>
            <a:r>
              <a:rPr lang="en-US" dirty="0"/>
              <a:t> and </a:t>
            </a:r>
            <a:r>
              <a:rPr lang="en-US" dirty="0">
                <a:hlinkClick r:id="rId9" tooltip="Nagasaki"/>
              </a:rPr>
              <a:t>Nagasaki</a:t>
            </a:r>
            <a:r>
              <a:rPr lang="en-US" dirty="0"/>
              <a:t> on 6 August and 9 August respectively</a:t>
            </a:r>
          </a:p>
        </p:txBody>
      </p:sp>
    </p:spTree>
  </p:cSld>
  <p:clrMapOvr>
    <a:masterClrMapping/>
  </p:clrMapOvr>
  <p:transition>
    <p:checker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200" dirty="0" smtClean="0"/>
              <a:t>Prime Minister </a:t>
            </a:r>
            <a:r>
              <a:rPr lang="en-US" sz="2200" u="sng" dirty="0" smtClean="0">
                <a:hlinkClick r:id="rId2" tooltip="Winston Churchill"/>
              </a:rPr>
              <a:t>Winston Churchill</a:t>
            </a:r>
            <a:r>
              <a:rPr lang="en-US" sz="2200" dirty="0" smtClean="0"/>
              <a:t> gives the "Victory" sign to crowds in London on </a:t>
            </a:r>
            <a:r>
              <a:rPr lang="en-US" sz="2200" u="sng" dirty="0" smtClean="0">
                <a:hlinkClick r:id="rId3" tooltip="Victory in Europe Day"/>
              </a:rPr>
              <a:t>Victory in Europe Day</a:t>
            </a:r>
            <a:r>
              <a:rPr lang="en-US" sz="2200" dirty="0" smtClean="0"/>
              <a:t>.</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4495800" cy="5135563"/>
          </a:xfrm>
        </p:spPr>
        <p:txBody>
          <a:bodyPr>
            <a:normAutofit fontScale="62500" lnSpcReduction="20000"/>
          </a:bodyPr>
          <a:lstStyle/>
          <a:p>
            <a:r>
              <a:rPr lang="en-US" dirty="0" smtClean="0"/>
              <a:t>Germany lost a quarter of its pre-war (1937) territory, the eastern territories: </a:t>
            </a:r>
            <a:r>
              <a:rPr lang="en-US" u="sng" dirty="0" smtClean="0">
                <a:hlinkClick r:id="rId4" tooltip="Silesia"/>
              </a:rPr>
              <a:t>Silesia</a:t>
            </a:r>
            <a:r>
              <a:rPr lang="en-US" dirty="0" smtClean="0"/>
              <a:t>, </a:t>
            </a:r>
            <a:r>
              <a:rPr lang="en-US" u="sng" dirty="0" err="1" smtClean="0">
                <a:hlinkClick r:id="rId5" tooltip="Neumark"/>
              </a:rPr>
              <a:t>Neumark</a:t>
            </a:r>
            <a:r>
              <a:rPr lang="en-US" dirty="0" smtClean="0"/>
              <a:t> and most of </a:t>
            </a:r>
            <a:r>
              <a:rPr lang="en-US" u="sng" dirty="0" smtClean="0">
                <a:hlinkClick r:id="rId6" tooltip="Pomerania"/>
              </a:rPr>
              <a:t>Pomerania</a:t>
            </a:r>
            <a:r>
              <a:rPr lang="en-US" dirty="0" smtClean="0"/>
              <a:t> were taken over by Poland; </a:t>
            </a:r>
            <a:r>
              <a:rPr lang="en-US" u="sng" dirty="0" smtClean="0">
                <a:hlinkClick r:id="rId7" tooltip="East Prussia"/>
              </a:rPr>
              <a:t>East Prussia</a:t>
            </a:r>
            <a:r>
              <a:rPr lang="en-US" dirty="0" smtClean="0"/>
              <a:t> was divided between Poland and the USSR, followed by the </a:t>
            </a:r>
            <a:r>
              <a:rPr lang="en-US" u="sng" dirty="0" smtClean="0">
                <a:hlinkClick r:id="rId8" tooltip="Expulsion of Germans after World War II"/>
              </a:rPr>
              <a:t>expulsion of the 9 million Germans</a:t>
            </a:r>
            <a:r>
              <a:rPr lang="en-US" dirty="0" smtClean="0"/>
              <a:t> from these provinces, as well as of 3 million Germans from the </a:t>
            </a:r>
            <a:r>
              <a:rPr lang="en-US" u="sng" dirty="0" smtClean="0">
                <a:hlinkClick r:id="rId9" tooltip="Sudetenland"/>
              </a:rPr>
              <a:t>Sudetenland</a:t>
            </a:r>
            <a:r>
              <a:rPr lang="en-US" dirty="0" smtClean="0"/>
              <a:t> in Czechoslovakia, to Germany. By the 1950s, every fifth West German was a refugee from the east. The USSR also took over the Polish provinces east of the </a:t>
            </a:r>
            <a:r>
              <a:rPr lang="en-US" u="sng" dirty="0" smtClean="0">
                <a:hlinkClick r:id="rId10" tooltip="Curzon line"/>
              </a:rPr>
              <a:t>Curzon line</a:t>
            </a:r>
            <a:r>
              <a:rPr lang="en-US" dirty="0" smtClean="0"/>
              <a:t> (from which 2 million Poles were expelled),Eastern Romania, and part of eastern Finland and three </a:t>
            </a:r>
            <a:r>
              <a:rPr lang="en-US" u="sng" dirty="0" smtClean="0">
                <a:hlinkClick r:id="rId11" tooltip="Baltic countries"/>
              </a:rPr>
              <a:t>Baltic states</a:t>
            </a:r>
            <a:r>
              <a:rPr lang="en-US" dirty="0" smtClean="0"/>
              <a:t>.</a:t>
            </a:r>
          </a:p>
          <a:p>
            <a:endParaRPr lang="en-US" dirty="0"/>
          </a:p>
        </p:txBody>
      </p:sp>
      <p:pic>
        <p:nvPicPr>
          <p:cNvPr id="4" name="Picture 3" descr="http://upload.wikimedia.org/wikipedia/commons/thumb/1/18/Churchill_waves_to_crowds.jpg/220px-Churchill_waves_to_crowds.jpg">
            <a:hlinkClick r:id="rId12"/>
          </p:cNvPr>
          <p:cNvPicPr/>
          <p:nvPr/>
        </p:nvPicPr>
        <p:blipFill>
          <a:blip r:embed="rId13"/>
          <a:srcRect/>
          <a:stretch>
            <a:fillRect/>
          </a:stretch>
        </p:blipFill>
        <p:spPr bwMode="auto">
          <a:xfrm>
            <a:off x="5029200" y="990600"/>
            <a:ext cx="4114800" cy="5867400"/>
          </a:xfrm>
          <a:prstGeom prst="rect">
            <a:avLst/>
          </a:prstGeom>
          <a:noFill/>
          <a:ln w="9525">
            <a:noFill/>
            <a:miter lim="800000"/>
            <a:headEnd/>
            <a:tailEnd/>
          </a:ln>
        </p:spPr>
      </p:pic>
      <p:pic>
        <p:nvPicPr>
          <p:cNvPr id="5" name="Picture 4" descr="logo"/>
          <p:cNvPicPr/>
          <p:nvPr/>
        </p:nvPicPr>
        <p:blipFill>
          <a:blip r:embed="rId1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200" dirty="0" smtClean="0"/>
              <a:t>The Supreme Commanders on 5 June 1945 in Berlin: </a:t>
            </a:r>
            <a:r>
              <a:rPr lang="en-US" sz="2200" u="sng" dirty="0" smtClean="0">
                <a:hlinkClick r:id="rId2" tooltip="Bernard Montgomery"/>
              </a:rPr>
              <a:t>Bernard Montgomery</a:t>
            </a:r>
            <a:r>
              <a:rPr lang="en-US" sz="2200" dirty="0" smtClean="0"/>
              <a:t>, </a:t>
            </a:r>
            <a:r>
              <a:rPr lang="en-US" sz="2200" u="sng" dirty="0" smtClean="0">
                <a:hlinkClick r:id="rId3" tooltip="Dwight D. Eisenhower"/>
              </a:rPr>
              <a:t>Dwight D. Eisenhower</a:t>
            </a:r>
            <a:r>
              <a:rPr lang="en-US" sz="2200" dirty="0" smtClean="0"/>
              <a:t>, </a:t>
            </a:r>
            <a:r>
              <a:rPr lang="en-US" sz="2200" u="sng" dirty="0" err="1" smtClean="0">
                <a:hlinkClick r:id="rId4" tooltip="Georgy Zhukov"/>
              </a:rPr>
              <a:t>Georgy</a:t>
            </a:r>
            <a:r>
              <a:rPr lang="en-US" sz="2200" u="sng" dirty="0" smtClean="0">
                <a:hlinkClick r:id="rId4" tooltip="Georgy Zhukov"/>
              </a:rPr>
              <a:t> Zhukov</a:t>
            </a:r>
            <a:r>
              <a:rPr lang="en-US" sz="2200" dirty="0" smtClean="0"/>
              <a:t> and </a:t>
            </a:r>
            <a:r>
              <a:rPr lang="en-US" sz="2200" u="sng" dirty="0" smtClean="0">
                <a:hlinkClick r:id="rId5" tooltip="Jean de Lattre de Tassigny"/>
              </a:rPr>
              <a:t>Jean de </a:t>
            </a:r>
            <a:r>
              <a:rPr lang="en-US" sz="2200" u="sng" dirty="0" err="1" smtClean="0">
                <a:hlinkClick r:id="rId5" tooltip="Jean de Lattre de Tassigny"/>
              </a:rPr>
              <a:t>Lattre</a:t>
            </a:r>
            <a:r>
              <a:rPr lang="en-US" sz="2200" u="sng" dirty="0" smtClean="0">
                <a:hlinkClick r:id="rId5" tooltip="Jean de Lattre de Tassigny"/>
              </a:rPr>
              <a:t> de </a:t>
            </a:r>
            <a:r>
              <a:rPr lang="en-US" sz="2200" u="sng" dirty="0" err="1" smtClean="0">
                <a:hlinkClick r:id="rId5" tooltip="Jean de Lattre de Tassigny"/>
              </a:rPr>
              <a:t>Tassigny</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4953000" cy="4906963"/>
          </a:xfrm>
        </p:spPr>
        <p:txBody>
          <a:bodyPr>
            <a:normAutofit fontScale="77500" lnSpcReduction="20000"/>
          </a:bodyPr>
          <a:lstStyle/>
          <a:p>
            <a:r>
              <a:rPr lang="en-US" dirty="0" smtClean="0"/>
              <a:t>In an effort to maintain peace, the Allies formed the United Nations, which officially came into existence on 24 October 1945, and adopted the </a:t>
            </a:r>
            <a:r>
              <a:rPr lang="en-US" u="sng" dirty="0" smtClean="0">
                <a:hlinkClick r:id="rId6" tooltip="Universal Declaration of Human Rights"/>
              </a:rPr>
              <a:t>Universal Declaration of Human Rights</a:t>
            </a:r>
            <a:r>
              <a:rPr lang="en-US" dirty="0" smtClean="0"/>
              <a:t> in 1948, as a common standard for all member nations. The great powers that were the victors of the war—the United States, Soviet Union, China, Britain, and France—formed the permanent members of the UN's </a:t>
            </a:r>
            <a:r>
              <a:rPr lang="en-US" u="sng" dirty="0" smtClean="0">
                <a:hlinkClick r:id="rId7" tooltip="Security Council"/>
              </a:rPr>
              <a:t>Security Council</a:t>
            </a:r>
            <a:r>
              <a:rPr lang="en-US" dirty="0" smtClean="0"/>
              <a:t>.</a:t>
            </a:r>
          </a:p>
          <a:p>
            <a:endParaRPr lang="en-US" dirty="0"/>
          </a:p>
        </p:txBody>
      </p:sp>
      <p:pic>
        <p:nvPicPr>
          <p:cNvPr id="4" name="Picture 3" descr="http://upload.wikimedia.org/wikipedia/commons/thumb/7/76/Bundesarchiv_Bild_183-14059-0018%2C_Berlin%2C_Oberbefehlshaber_der_vier_Verb%C3%BCndeten.jpg/220px-Bundesarchiv_Bild_183-14059-0018%2C_Berlin%2C_Oberbefehlshaber_der_vier_Verb%C3%BCndeten.jpg">
            <a:hlinkClick r:id="rId8"/>
          </p:cNvPr>
          <p:cNvPicPr/>
          <p:nvPr/>
        </p:nvPicPr>
        <p:blipFill>
          <a:blip r:embed="rId9"/>
          <a:srcRect/>
          <a:stretch>
            <a:fillRect/>
          </a:stretch>
        </p:blipFill>
        <p:spPr bwMode="auto">
          <a:xfrm>
            <a:off x="5334000" y="1371600"/>
            <a:ext cx="3810000" cy="5181600"/>
          </a:xfrm>
          <a:prstGeom prst="rect">
            <a:avLst/>
          </a:prstGeom>
          <a:noFill/>
          <a:ln w="9525">
            <a:noFill/>
            <a:miter lim="800000"/>
            <a:headEnd/>
            <a:tailEnd/>
          </a:ln>
        </p:spPr>
      </p:pic>
      <p:pic>
        <p:nvPicPr>
          <p:cNvPr id="5" name="Picture 4" descr="logo"/>
          <p:cNvPicPr/>
          <p:nvPr/>
        </p:nvPicPr>
        <p:blipFill>
          <a:blip r:embed="rId10">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r>
              <a:rPr lang="en-US" sz="2000" dirty="0" smtClean="0"/>
              <a:t>The five permanent members remain so to the present, although there have been two seat changes, </a:t>
            </a:r>
            <a:r>
              <a:rPr lang="en-US" sz="2000" u="sng" dirty="0" smtClean="0">
                <a:hlinkClick r:id="rId2" tooltip="United Nations General Assembly Resolution 2758"/>
              </a:rPr>
              <a:t>between the Republic of China and the People's Republic of China</a:t>
            </a:r>
            <a:r>
              <a:rPr lang="en-US" sz="2000" dirty="0" smtClean="0"/>
              <a:t> in 1971, and between the Soviet Union and its successor state, the Russian Federation, following the </a:t>
            </a:r>
            <a:r>
              <a:rPr lang="en-US" sz="2000" u="sng" dirty="0" smtClean="0">
                <a:hlinkClick r:id="rId3" tooltip="Dissolution of the Soviet Union"/>
              </a:rPr>
              <a:t>dissolution of the Soviet Union</a:t>
            </a:r>
            <a:r>
              <a:rPr lang="en-US" sz="2000" dirty="0" smtClean="0"/>
              <a:t>. </a:t>
            </a:r>
          </a:p>
          <a:p>
            <a:r>
              <a:rPr lang="en-US" sz="2000" dirty="0" smtClean="0"/>
              <a:t>The alliance between the Western Allies and the Soviet Union had begun to deteriorate even before the war was over.</a:t>
            </a:r>
          </a:p>
          <a:p>
            <a:endParaRPr lang="en-US" sz="2000" u="sng" baseline="30000" dirty="0" smtClean="0"/>
          </a:p>
          <a:p>
            <a:r>
              <a:rPr lang="en-US" sz="2000" dirty="0" smtClean="0"/>
              <a:t>Germany had been </a:t>
            </a:r>
            <a:r>
              <a:rPr lang="en-US" sz="2000" i="1" dirty="0" smtClean="0"/>
              <a:t>de facto</a:t>
            </a:r>
            <a:r>
              <a:rPr lang="en-US" sz="2000" dirty="0" smtClean="0"/>
              <a:t> divided, and two independent states, </a:t>
            </a:r>
            <a:r>
              <a:rPr lang="en-US" sz="2000" u="sng" dirty="0" smtClean="0">
                <a:hlinkClick r:id="rId4" tooltip="West Germany"/>
              </a:rPr>
              <a:t>Federal Republic of Germany</a:t>
            </a:r>
            <a:r>
              <a:rPr lang="en-US" sz="2000" dirty="0" smtClean="0"/>
              <a:t> and </a:t>
            </a:r>
            <a:r>
              <a:rPr lang="en-US" sz="2000" u="sng" dirty="0" smtClean="0">
                <a:hlinkClick r:id="rId5" tooltip="German Democratic Republic"/>
              </a:rPr>
              <a:t>German Democratic Republic</a:t>
            </a:r>
            <a:r>
              <a:rPr lang="en-US" sz="2000" dirty="0" smtClean="0"/>
              <a:t> were created within the borders of Allied and Soviet occupation zones, accordingly. </a:t>
            </a:r>
          </a:p>
          <a:p>
            <a:r>
              <a:rPr lang="en-US" sz="2000" dirty="0" smtClean="0"/>
              <a:t>The rest of Europe was also divided onto Western and Soviet </a:t>
            </a:r>
            <a:r>
              <a:rPr lang="en-US" sz="2000" u="sng" dirty="0" smtClean="0">
                <a:hlinkClick r:id="rId6" tooltip="Spheres of influence"/>
              </a:rPr>
              <a:t>spheres of influence</a:t>
            </a:r>
            <a:r>
              <a:rPr lang="en-US" sz="2000" dirty="0" smtClean="0"/>
              <a:t>.</a:t>
            </a:r>
          </a:p>
          <a:p>
            <a:r>
              <a:rPr lang="en-US" sz="2000" dirty="0" smtClean="0"/>
              <a:t>Most eastern and central European countries fell into the Soviet sphere, which led to establishment of Communist led regimes, with full or partial support of the Soviet occupation authorities. As a result, </a:t>
            </a:r>
            <a:r>
              <a:rPr lang="en-US" sz="2000" u="sng" dirty="0" smtClean="0">
                <a:hlinkClick r:id="rId7" tooltip="People's Republic of Poland"/>
              </a:rPr>
              <a:t>Poland</a:t>
            </a:r>
            <a:r>
              <a:rPr lang="en-US" sz="2000" dirty="0" smtClean="0"/>
              <a:t>, </a:t>
            </a:r>
            <a:r>
              <a:rPr lang="en-US" sz="2000" u="sng" dirty="0" smtClean="0">
                <a:hlinkClick r:id="rId8" tooltip="People's Republic of Hungary"/>
              </a:rPr>
              <a:t>Hungary</a:t>
            </a:r>
            <a:r>
              <a:rPr lang="en-US" sz="2000" dirty="0" smtClean="0"/>
              <a:t>, </a:t>
            </a:r>
            <a:r>
              <a:rPr lang="en-US" sz="2000" u="sng" dirty="0" smtClean="0">
                <a:hlinkClick r:id="rId9" tooltip="East Germany"/>
              </a:rPr>
              <a:t>East Germany</a:t>
            </a:r>
            <a:r>
              <a:rPr lang="en-US" sz="2000" dirty="0" smtClean="0"/>
              <a:t>, </a:t>
            </a:r>
            <a:r>
              <a:rPr lang="en-US" sz="2000" u="sng" dirty="0" smtClean="0">
                <a:hlinkClick r:id="rId10" tooltip="Czechoslovak Socialist Republic"/>
              </a:rPr>
              <a:t>Czechoslovakia</a:t>
            </a:r>
            <a:r>
              <a:rPr lang="en-US" sz="2000" dirty="0" smtClean="0"/>
              <a:t>, </a:t>
            </a:r>
            <a:r>
              <a:rPr lang="en-US" sz="2000" u="sng" dirty="0" smtClean="0">
                <a:hlinkClick r:id="rId11" tooltip="People's Republic of Romania"/>
              </a:rPr>
              <a:t>Romania</a:t>
            </a:r>
            <a:r>
              <a:rPr lang="en-US" sz="2000" dirty="0" smtClean="0"/>
              <a:t>, and </a:t>
            </a:r>
            <a:r>
              <a:rPr lang="en-US" sz="2000" u="sng" dirty="0" err="1" smtClean="0">
                <a:hlinkClick r:id="rId12" tooltip="People's Republic of Albania"/>
              </a:rPr>
              <a:t>Albania</a:t>
            </a:r>
            <a:r>
              <a:rPr lang="en-US" sz="2000" dirty="0" err="1" smtClean="0"/>
              <a:t>became</a:t>
            </a:r>
            <a:r>
              <a:rPr lang="en-US" sz="2000" dirty="0" smtClean="0"/>
              <a:t> </a:t>
            </a:r>
            <a:r>
              <a:rPr lang="en-US" sz="2000" u="sng" dirty="0" smtClean="0">
                <a:hlinkClick r:id="rId13" tooltip="Satellite state"/>
              </a:rPr>
              <a:t>Soviet Satellite</a:t>
            </a:r>
            <a:r>
              <a:rPr lang="en-US" sz="2000" dirty="0" smtClean="0"/>
              <a:t> states. Communist </a:t>
            </a:r>
            <a:r>
              <a:rPr lang="en-US" sz="2000" u="sng" dirty="0" smtClean="0">
                <a:hlinkClick r:id="rId14" tooltip="Socialist Federal Republic of Yugoslavia"/>
              </a:rPr>
              <a:t>Yugoslavia</a:t>
            </a:r>
            <a:r>
              <a:rPr lang="en-US" sz="2000" dirty="0" smtClean="0"/>
              <a:t> conducted a fully independent policy causing tension with the USSR.</a:t>
            </a:r>
          </a:p>
          <a:p>
            <a:endParaRPr lang="en-US" sz="2000" dirty="0"/>
          </a:p>
        </p:txBody>
      </p:sp>
    </p:spTree>
  </p:cSld>
  <p:clrMapOvr>
    <a:masterClrMapping/>
  </p:clrMapOvr>
  <p:transition>
    <p:checker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Post-war division of the world was </a:t>
            </a:r>
            <a:r>
              <a:rPr lang="en-US" dirty="0" err="1" smtClean="0"/>
              <a:t>formalised</a:t>
            </a:r>
            <a:r>
              <a:rPr lang="en-US" dirty="0" smtClean="0"/>
              <a:t> by two international military alliances, the United States-led </a:t>
            </a:r>
            <a:r>
              <a:rPr lang="en-US" u="sng" dirty="0" smtClean="0">
                <a:hlinkClick r:id="rId2" tooltip="NATO"/>
              </a:rPr>
              <a:t>NATO</a:t>
            </a:r>
            <a:r>
              <a:rPr lang="en-US" dirty="0" smtClean="0"/>
              <a:t> and the Soviet-led </a:t>
            </a:r>
            <a:r>
              <a:rPr lang="en-US" u="sng" dirty="0" smtClean="0">
                <a:hlinkClick r:id="rId3" tooltip="Warsaw Pact"/>
              </a:rPr>
              <a:t>Warsaw Pact</a:t>
            </a:r>
            <a:r>
              <a:rPr lang="en-US" dirty="0" smtClean="0"/>
              <a:t>; the long period of political tensions and military competition between them, the </a:t>
            </a:r>
            <a:r>
              <a:rPr lang="en-US" u="sng" dirty="0" smtClean="0">
                <a:hlinkClick r:id="rId4" tooltip="Cold War"/>
              </a:rPr>
              <a:t>Cold War</a:t>
            </a:r>
            <a:r>
              <a:rPr lang="en-US" dirty="0" smtClean="0"/>
              <a:t>, would be accompanied by an unprecedented arms race and proxy wars.</a:t>
            </a:r>
          </a:p>
          <a:p>
            <a:r>
              <a:rPr lang="en-US" dirty="0" smtClean="0"/>
              <a:t>In Asia, the United States led the </a:t>
            </a:r>
            <a:r>
              <a:rPr lang="en-US" u="sng" dirty="0" smtClean="0">
                <a:hlinkClick r:id="rId5" tooltip="Occupation of Japan"/>
              </a:rPr>
              <a:t>occupation of Japan</a:t>
            </a:r>
            <a:r>
              <a:rPr lang="en-US" dirty="0" smtClean="0"/>
              <a:t> and </a:t>
            </a:r>
            <a:r>
              <a:rPr lang="en-US" u="sng" dirty="0" smtClean="0">
                <a:hlinkClick r:id="rId6" tooltip="Trust Territory of the Pacific Islands"/>
              </a:rPr>
              <a:t>administrated Japan's former islands in the Western Pacific</a:t>
            </a:r>
            <a:r>
              <a:rPr lang="en-US" dirty="0" smtClean="0"/>
              <a:t>, while the Soviets annexed </a:t>
            </a:r>
            <a:r>
              <a:rPr lang="en-US" u="sng" dirty="0" smtClean="0">
                <a:hlinkClick r:id="rId7" tooltip="Sakhalin"/>
              </a:rPr>
              <a:t>Sakhalin</a:t>
            </a:r>
            <a:r>
              <a:rPr lang="en-US" dirty="0" smtClean="0"/>
              <a:t> and the </a:t>
            </a:r>
            <a:r>
              <a:rPr lang="en-US" u="sng" dirty="0" smtClean="0">
                <a:hlinkClick r:id="rId8" tooltip="Kuril Islands"/>
              </a:rPr>
              <a:t>Kuril Islands</a:t>
            </a:r>
            <a:r>
              <a:rPr lang="en-US" dirty="0" smtClean="0"/>
              <a:t>.</a:t>
            </a:r>
            <a:endParaRPr lang="en-US" u="sng" baseline="30000" dirty="0" smtClean="0"/>
          </a:p>
          <a:p>
            <a:r>
              <a:rPr lang="en-US" dirty="0" smtClean="0"/>
              <a:t> </a:t>
            </a:r>
            <a:r>
              <a:rPr lang="en-US" u="sng" dirty="0" smtClean="0">
                <a:hlinkClick r:id="rId9" tooltip="Korea"/>
              </a:rPr>
              <a:t>Korea</a:t>
            </a:r>
            <a:r>
              <a:rPr lang="en-US" dirty="0" smtClean="0"/>
              <a:t>, formerly </a:t>
            </a:r>
            <a:r>
              <a:rPr lang="en-US" u="sng" dirty="0" smtClean="0">
                <a:hlinkClick r:id="rId10" tooltip="Korea under Japanese rule"/>
              </a:rPr>
              <a:t>under Japanese rule</a:t>
            </a:r>
            <a:r>
              <a:rPr lang="en-US" dirty="0" smtClean="0"/>
              <a:t>, was </a:t>
            </a:r>
            <a:r>
              <a:rPr lang="en-US" u="sng" dirty="0" smtClean="0">
                <a:hlinkClick r:id="rId11" tooltip="Division of Korea"/>
              </a:rPr>
              <a:t>divided and occupied by</a:t>
            </a:r>
            <a:r>
              <a:rPr lang="en-US" dirty="0" smtClean="0"/>
              <a:t> the US in the South and the Soviet Union in the North between 1945 and 1948. Separate republics emerged on both sides of the 38th parallel in 1948, each claiming to be the legitimate government for all of Korea, which led ultimately to the </a:t>
            </a:r>
            <a:r>
              <a:rPr lang="en-US" u="sng" dirty="0" smtClean="0">
                <a:hlinkClick r:id="rId12" tooltip="Korean War"/>
              </a:rPr>
              <a:t>Korean War</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US" dirty="0" smtClean="0"/>
              <a:t>In China, nationalist and communist forces </a:t>
            </a:r>
            <a:r>
              <a:rPr lang="en-US" u="sng" dirty="0" smtClean="0">
                <a:hlinkClick r:id="rId2" tooltip="Chinese Civil War"/>
              </a:rPr>
              <a:t>resumed the civil war</a:t>
            </a:r>
            <a:r>
              <a:rPr lang="en-US" dirty="0" smtClean="0"/>
              <a:t> in June 1946. Communist forces were victorious and established the People's Republic of China on the mainland, while nationalist forces retreated to </a:t>
            </a:r>
            <a:r>
              <a:rPr lang="en-US" u="sng" dirty="0" smtClean="0">
                <a:hlinkClick r:id="rId3" tooltip="Taiwan"/>
              </a:rPr>
              <a:t>Taiwan</a:t>
            </a:r>
            <a:r>
              <a:rPr lang="en-US" dirty="0" smtClean="0"/>
              <a:t> in 1949.</a:t>
            </a:r>
            <a:endParaRPr lang="en-US" u="sng" baseline="30000" dirty="0" smtClean="0"/>
          </a:p>
          <a:p>
            <a:r>
              <a:rPr lang="en-US" dirty="0" smtClean="0"/>
              <a:t>In the Middle East, the Arab rejection of the </a:t>
            </a:r>
            <a:r>
              <a:rPr lang="en-US" u="sng" dirty="0" smtClean="0">
                <a:hlinkClick r:id="rId4" tooltip="United Nations Partition Plan for Palestine"/>
              </a:rPr>
              <a:t>United Nations Partition Plan for Palestine</a:t>
            </a:r>
            <a:r>
              <a:rPr lang="en-US" dirty="0" smtClean="0"/>
              <a:t> and the </a:t>
            </a:r>
            <a:r>
              <a:rPr lang="en-US" u="sng" dirty="0" smtClean="0">
                <a:hlinkClick r:id="rId5" tooltip="Creation of Israel"/>
              </a:rPr>
              <a:t>creation of Israel</a:t>
            </a:r>
            <a:r>
              <a:rPr lang="en-US" dirty="0" smtClean="0"/>
              <a:t> marked the escalation of the </a:t>
            </a:r>
            <a:r>
              <a:rPr lang="en-US" u="sng" dirty="0" smtClean="0">
                <a:hlinkClick r:id="rId6" tooltip="Arab-Israeli conflict"/>
              </a:rPr>
              <a:t>Arab-Israeli conflict</a:t>
            </a:r>
            <a:r>
              <a:rPr lang="en-US" dirty="0" smtClean="0"/>
              <a:t>. While European colonial powers attempted to retain some or all of their </a:t>
            </a:r>
            <a:r>
              <a:rPr lang="en-US" u="sng" dirty="0" smtClean="0">
                <a:hlinkClick r:id="rId7" tooltip="Colonial empire"/>
              </a:rPr>
              <a:t>colonial empires</a:t>
            </a:r>
            <a:r>
              <a:rPr lang="en-US" dirty="0" smtClean="0"/>
              <a:t>, their losses of prestige and resources during the war rendered this unsuccessful, leading to </a:t>
            </a:r>
            <a:r>
              <a:rPr lang="en-US" u="sng" dirty="0" err="1" smtClean="0">
                <a:hlinkClick r:id="rId8" tooltip="Decolonization"/>
              </a:rPr>
              <a:t>decolonisation</a:t>
            </a:r>
            <a:r>
              <a:rPr lang="en-US" dirty="0" smtClean="0"/>
              <a:t>.</a:t>
            </a:r>
          </a:p>
          <a:p>
            <a:r>
              <a:rPr lang="en-US" dirty="0" smtClean="0"/>
              <a:t>The global economy suffered heavily from the war, although participating nations were affected differently. The US emerged much richer than any other nation; it had a </a:t>
            </a:r>
            <a:r>
              <a:rPr lang="en-US" u="sng" dirty="0" smtClean="0">
                <a:hlinkClick r:id="rId9" tooltip="Post-World War II baby boom"/>
              </a:rPr>
              <a:t>baby boom</a:t>
            </a:r>
            <a:r>
              <a:rPr lang="en-US" dirty="0" smtClean="0"/>
              <a:t> and by 1950 its gross domestic product per person was much higher than that of any of the other powers and it dominated the world economy.</a:t>
            </a:r>
            <a:endParaRPr lang="en-US" u="sng" baseline="30000" dirty="0" smtClean="0"/>
          </a:p>
          <a:p>
            <a:r>
              <a:rPr lang="en-US" dirty="0" smtClean="0"/>
              <a:t>The UK and US pursued a policy of </a:t>
            </a:r>
            <a:r>
              <a:rPr lang="en-US" u="sng" dirty="0" smtClean="0">
                <a:hlinkClick r:id="rId10" tooltip="Industrial plans for Germany"/>
              </a:rPr>
              <a:t>industrial disarmament in Western Germany</a:t>
            </a:r>
            <a:r>
              <a:rPr lang="en-US" dirty="0" smtClean="0"/>
              <a:t> in the years 1945–1948.</a:t>
            </a:r>
            <a:endParaRPr lang="en-US" u="sng" baseline="30000" dirty="0" smtClean="0"/>
          </a:p>
          <a:p>
            <a:r>
              <a:rPr lang="en-US" dirty="0" smtClean="0"/>
              <a:t>Due to international trade interdependencies this led to European economic stagnation and delayed European recovery for several years.</a:t>
            </a:r>
          </a:p>
          <a:p>
            <a:endParaRPr lang="en-US" dirty="0"/>
          </a:p>
        </p:txBody>
      </p:sp>
    </p:spTree>
  </p:cSld>
  <p:clrMapOvr>
    <a:masterClrMapping/>
  </p:clrMapOvr>
  <p:transition>
    <p:checker dir="ver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7500" lnSpcReduction="20000"/>
          </a:bodyPr>
          <a:lstStyle/>
          <a:p>
            <a:r>
              <a:rPr lang="en-US" dirty="0" smtClean="0"/>
              <a:t>Recovery began with the mid-1948 </a:t>
            </a:r>
            <a:r>
              <a:rPr lang="en-US" u="sng" dirty="0" smtClean="0">
                <a:hlinkClick r:id="rId2" tooltip="Deutsche Mark"/>
              </a:rPr>
              <a:t>currency reform in Western Germany</a:t>
            </a:r>
            <a:r>
              <a:rPr lang="en-US" dirty="0" smtClean="0"/>
              <a:t>, and was sped up by the liberalization of European economic policy that the </a:t>
            </a:r>
            <a:r>
              <a:rPr lang="en-US" u="sng" dirty="0" smtClean="0">
                <a:hlinkClick r:id="rId3" tooltip="Marshall plan"/>
              </a:rPr>
              <a:t>Marshall plan</a:t>
            </a:r>
            <a:r>
              <a:rPr lang="en-US" dirty="0" smtClean="0"/>
              <a:t> (1948–1951) both directly and indirectly caused.</a:t>
            </a:r>
            <a:endParaRPr lang="en-US" u="sng" baseline="30000" dirty="0" smtClean="0"/>
          </a:p>
          <a:p>
            <a:r>
              <a:rPr lang="en-US" dirty="0" smtClean="0"/>
              <a:t> The post 1948 West German recovery has been called the </a:t>
            </a:r>
            <a:r>
              <a:rPr lang="en-US" u="sng" dirty="0" smtClean="0">
                <a:hlinkClick r:id="rId4" tooltip="German economic miracle"/>
              </a:rPr>
              <a:t>German economic </a:t>
            </a:r>
            <a:r>
              <a:rPr lang="en-US" u="sng" dirty="0" err="1" smtClean="0">
                <a:hlinkClick r:id="rId4" tooltip="German economic miracle"/>
              </a:rPr>
              <a:t>miracle</a:t>
            </a:r>
            <a:r>
              <a:rPr lang="en-US" dirty="0" err="1" smtClean="0"/>
              <a:t>.Also</a:t>
            </a:r>
            <a:r>
              <a:rPr lang="en-US" dirty="0" smtClean="0"/>
              <a:t> the Italian and French economies rebounded.</a:t>
            </a:r>
          </a:p>
          <a:p>
            <a:r>
              <a:rPr lang="en-US" dirty="0" smtClean="0"/>
              <a:t> By contrast, the United Kingdom was in a state of economic ruin, and although it received a quarter of the total Marshall Plan assistance, more than any other European </a:t>
            </a:r>
            <a:r>
              <a:rPr lang="en-US" dirty="0" err="1" smtClean="0"/>
              <a:t>country,continued</a:t>
            </a:r>
            <a:r>
              <a:rPr lang="en-US" dirty="0" smtClean="0"/>
              <a:t> relative economic decline for decades.</a:t>
            </a:r>
          </a:p>
          <a:p>
            <a:r>
              <a:rPr lang="en-US" dirty="0" smtClean="0"/>
              <a:t>The Soviet Union, despite enormous human and material losses, also experienced rapid increase in production in the immediate post-war era.</a:t>
            </a:r>
          </a:p>
          <a:p>
            <a:r>
              <a:rPr lang="en-US" dirty="0" smtClean="0"/>
              <a:t> Japan experienced </a:t>
            </a:r>
            <a:r>
              <a:rPr lang="en-US" u="sng" dirty="0" smtClean="0">
                <a:hlinkClick r:id="rId5" tooltip="Japanese post-war economic miracle"/>
              </a:rPr>
              <a:t>incredibly rapid</a:t>
            </a:r>
            <a:r>
              <a:rPr lang="en-US" dirty="0" smtClean="0"/>
              <a:t> economic growth, becoming one of the most powerful economies in the world by the 1980s.China returned to its pre-war industrial production by 1952.</a:t>
            </a:r>
          </a:p>
          <a:p>
            <a:endParaRPr lang="en-US" dirty="0"/>
          </a:p>
        </p:txBody>
      </p:sp>
    </p:spTree>
  </p:cSld>
  <p:clrMapOvr>
    <a:masterClrMapping/>
  </p:clrMapOvr>
  <p:transition>
    <p:checker dir="ver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Impact</a:t>
            </a:r>
            <a:br>
              <a:rPr lang="en-US" sz="2000" b="1" dirty="0" smtClean="0"/>
            </a:br>
            <a:r>
              <a:rPr lang="en-US" sz="2000" b="1" dirty="0" smtClean="0"/>
              <a:t>Casualties and war crimes</a:t>
            </a:r>
            <a:br>
              <a:rPr lang="en-US" sz="2000" b="1" dirty="0" smtClean="0"/>
            </a:br>
            <a:r>
              <a:rPr lang="en-US" sz="2000" dirty="0" smtClean="0"/>
              <a:t>Main articles: </a:t>
            </a:r>
            <a:r>
              <a:rPr lang="en-US" sz="2000" u="sng" dirty="0" smtClean="0">
                <a:hlinkClick r:id="rId2" tooltip="World War II casualties"/>
              </a:rPr>
              <a:t>World War II casualties</a:t>
            </a:r>
            <a:r>
              <a:rPr lang="en-US" sz="2000" dirty="0" smtClean="0"/>
              <a:t> and </a:t>
            </a:r>
            <a:r>
              <a:rPr lang="en-US" sz="2000" u="sng" dirty="0" smtClean="0">
                <a:hlinkClick r:id="rId3" tooltip="War crimes during World War II"/>
              </a:rPr>
              <a:t>War crimes during World War II</a:t>
            </a:r>
            <a:r>
              <a:rPr lang="en-US" sz="2000" dirty="0" smtClean="0"/>
              <a:t/>
            </a:r>
            <a:br>
              <a:rPr lang="en-US" sz="2000" dirty="0" smtClean="0"/>
            </a:br>
            <a:endParaRPr lang="en-US" sz="2000" dirty="0"/>
          </a:p>
        </p:txBody>
      </p:sp>
      <p:pic>
        <p:nvPicPr>
          <p:cNvPr id="4" name="Content Placeholder 3" descr="http://upload.wikimedia.org/wikipedia/commons/thumb/f/f1/World_War_II_Casualties2.svg/550px-World_War_II_Casualties2.svg.png">
            <a:hlinkClick r:id="rId4"/>
          </p:cNvPr>
          <p:cNvPicPr>
            <a:picLocks noGrp="1"/>
          </p:cNvPicPr>
          <p:nvPr>
            <p:ph idx="1"/>
          </p:nvPr>
        </p:nvPicPr>
        <p:blipFill>
          <a:blip r:embed="rId5"/>
          <a:srcRect/>
          <a:stretch>
            <a:fillRect/>
          </a:stretch>
        </p:blipFill>
        <p:spPr bwMode="auto">
          <a:xfrm>
            <a:off x="152400" y="1447800"/>
            <a:ext cx="8458199" cy="4572000"/>
          </a:xfrm>
          <a:prstGeom prst="rect">
            <a:avLst/>
          </a:prstGeom>
          <a:noFill/>
          <a:ln w="9525">
            <a:noFill/>
            <a:miter lim="800000"/>
            <a:headEnd/>
            <a:tailEnd/>
          </a:ln>
        </p:spPr>
      </p:pic>
      <p:sp>
        <p:nvSpPr>
          <p:cNvPr id="5" name="Rectangle 4"/>
          <p:cNvSpPr/>
          <p:nvPr/>
        </p:nvSpPr>
        <p:spPr>
          <a:xfrm>
            <a:off x="3545404" y="6198990"/>
            <a:ext cx="2169596" cy="369332"/>
          </a:xfrm>
          <a:prstGeom prst="rect">
            <a:avLst/>
          </a:prstGeom>
        </p:spPr>
        <p:txBody>
          <a:bodyPr wrap="square">
            <a:spAutoFit/>
          </a:bodyPr>
          <a:lstStyle/>
          <a:p>
            <a:r>
              <a:rPr lang="en-US" dirty="0" smtClean="0"/>
              <a:t>World War II deaths</a:t>
            </a:r>
            <a:endParaRPr lang="en-US" dirty="0"/>
          </a:p>
        </p:txBody>
      </p:sp>
    </p:spTree>
  </p:cSld>
  <p:clrMapOvr>
    <a:masterClrMapping/>
  </p:clrMapOvr>
  <p:transition>
    <p:checker dir="ver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fontScale="70000" lnSpcReduction="20000"/>
          </a:bodyPr>
          <a:lstStyle/>
          <a:p>
            <a:r>
              <a:rPr lang="en-US" dirty="0" smtClean="0"/>
              <a:t>Estimates for the total casualties of the war vary, because many deaths went unrecorded. Most suggest that some 75 million people died in the war, including about </a:t>
            </a:r>
            <a:r>
              <a:rPr lang="en-US" u="sng" dirty="0" smtClean="0">
                <a:hlinkClick r:id="rId2" tooltip="Battle casualties of World War II"/>
              </a:rPr>
              <a:t>20 million soldiers</a:t>
            </a:r>
            <a:r>
              <a:rPr lang="en-US" dirty="0" smtClean="0"/>
              <a:t> and 40 million civilians. Many civilians died because of </a:t>
            </a:r>
            <a:r>
              <a:rPr lang="en-US" u="sng" dirty="0" smtClean="0">
                <a:hlinkClick r:id="rId3" tooltip="Infectious disease"/>
              </a:rPr>
              <a:t>disease</a:t>
            </a:r>
            <a:r>
              <a:rPr lang="en-US" dirty="0" smtClean="0"/>
              <a:t>, </a:t>
            </a:r>
            <a:r>
              <a:rPr lang="en-US" u="sng" dirty="0" smtClean="0">
                <a:hlinkClick r:id="rId4" tooltip="Starvation"/>
              </a:rPr>
              <a:t>starvation</a:t>
            </a:r>
            <a:r>
              <a:rPr lang="en-US" dirty="0" smtClean="0"/>
              <a:t>, </a:t>
            </a:r>
            <a:r>
              <a:rPr lang="en-US" u="sng" dirty="0" smtClean="0">
                <a:hlinkClick r:id="rId5" tooltip="List of massacres"/>
              </a:rPr>
              <a:t>massacres</a:t>
            </a:r>
            <a:r>
              <a:rPr lang="en-US" dirty="0" smtClean="0"/>
              <a:t>, </a:t>
            </a:r>
            <a:r>
              <a:rPr lang="en-US" u="sng" dirty="0" smtClean="0">
                <a:hlinkClick r:id="rId6" tooltip="Strategic bombing during World War II"/>
              </a:rPr>
              <a:t>bombing</a:t>
            </a:r>
            <a:r>
              <a:rPr lang="en-US" dirty="0" smtClean="0"/>
              <a:t> and deliberate </a:t>
            </a:r>
            <a:r>
              <a:rPr lang="en-US" u="sng" dirty="0" smtClean="0">
                <a:hlinkClick r:id="rId7" tooltip="Genocide"/>
              </a:rPr>
              <a:t>genocide</a:t>
            </a:r>
            <a:r>
              <a:rPr lang="en-US" dirty="0" smtClean="0"/>
              <a:t>. </a:t>
            </a:r>
          </a:p>
          <a:p>
            <a:r>
              <a:rPr lang="en-US" dirty="0" smtClean="0"/>
              <a:t>The Soviet Union lost around 27 million people during the war, including 8.7 million military and 19 million civilian deaths. The largest portion of military dead were ethnic </a:t>
            </a:r>
            <a:r>
              <a:rPr lang="en-US" u="sng" dirty="0" smtClean="0">
                <a:hlinkClick r:id="rId8" tooltip="Russians"/>
              </a:rPr>
              <a:t>Russians</a:t>
            </a:r>
            <a:r>
              <a:rPr lang="en-US" dirty="0" smtClean="0"/>
              <a:t> (5,756,000), followed by ethnic </a:t>
            </a:r>
            <a:r>
              <a:rPr lang="en-US" u="sng" dirty="0" smtClean="0">
                <a:hlinkClick r:id="rId9" tooltip="Ukrainians"/>
              </a:rPr>
              <a:t>Ukrainians</a:t>
            </a:r>
            <a:r>
              <a:rPr lang="en-US" dirty="0" smtClean="0"/>
              <a:t> (1,377,400). </a:t>
            </a:r>
          </a:p>
          <a:p>
            <a:r>
              <a:rPr lang="en-US" dirty="0" smtClean="0"/>
              <a:t>One of every four Soviet citizens was killed or wounded in that war. Germany sustained 5.3 million military losses, mostly on the Eastern Front and during the final battles in Germany.</a:t>
            </a:r>
          </a:p>
          <a:p>
            <a:r>
              <a:rPr lang="en-US" dirty="0" smtClean="0"/>
              <a:t>Of the total deaths in World War II, approximately 85 percent—mostly Soviet and Chinese—were on the Allied side and 15 percent on the Axis side. Many of these deaths were caused by war crimes </a:t>
            </a:r>
            <a:r>
              <a:rPr lang="en-US" u="sng" dirty="0" smtClean="0">
                <a:hlinkClick r:id="rId10" tooltip="War crimes of the Wehrmacht"/>
              </a:rPr>
              <a:t>committed by German</a:t>
            </a:r>
            <a:r>
              <a:rPr lang="en-US" dirty="0" smtClean="0"/>
              <a:t> and </a:t>
            </a:r>
            <a:r>
              <a:rPr lang="en-US" u="sng" dirty="0" smtClean="0">
                <a:hlinkClick r:id="rId11" tooltip="Japanese war crimes"/>
              </a:rPr>
              <a:t>Japanese forces</a:t>
            </a:r>
            <a:r>
              <a:rPr lang="en-US" dirty="0" smtClean="0"/>
              <a:t> in occupied territories. </a:t>
            </a:r>
          </a:p>
          <a:p>
            <a:r>
              <a:rPr lang="en-US" dirty="0" smtClean="0"/>
              <a:t>An estimated 11 to 17 million civilians died as a direct or indirect result of Nazi ideological policies, including the systematic genocide of around six million Jews during </a:t>
            </a:r>
            <a:r>
              <a:rPr lang="en-US" u="sng" dirty="0" smtClean="0">
                <a:hlinkClick r:id="rId12" tooltip="The Holocaust"/>
              </a:rPr>
              <a:t>The Holocaust</a:t>
            </a:r>
            <a:r>
              <a:rPr lang="en-US" dirty="0" smtClean="0"/>
              <a:t> along with a further five million </a:t>
            </a:r>
            <a:r>
              <a:rPr lang="en-US" u="sng" dirty="0" smtClean="0">
                <a:hlinkClick r:id="rId13" tooltip="Romani people"/>
              </a:rPr>
              <a:t>Roma</a:t>
            </a:r>
            <a:r>
              <a:rPr lang="en-US" dirty="0" smtClean="0"/>
              <a:t>, </a:t>
            </a:r>
            <a:r>
              <a:rPr lang="en-US" u="sng" dirty="0" smtClean="0">
                <a:hlinkClick r:id="rId14" tooltip="History of gay men in Nazi Germany and the Holocaust"/>
              </a:rPr>
              <a:t>homosexuals</a:t>
            </a:r>
            <a:r>
              <a:rPr lang="en-US" dirty="0" smtClean="0"/>
              <a:t> as well as </a:t>
            </a:r>
            <a:r>
              <a:rPr lang="en-US" u="sng" dirty="0" smtClean="0">
                <a:hlinkClick r:id="rId15" tooltip="Slav"/>
              </a:rPr>
              <a:t>Slavs</a:t>
            </a:r>
            <a:r>
              <a:rPr lang="en-US" dirty="0" smtClean="0"/>
              <a:t> and other ethnic and minority groups.</a:t>
            </a:r>
          </a:p>
          <a:p>
            <a:endParaRPr lang="en-US" dirty="0"/>
          </a:p>
        </p:txBody>
      </p:sp>
    </p:spTree>
  </p:cSld>
  <p:clrMapOvr>
    <a:masterClrMapping/>
  </p:clrMapOvr>
  <p:transition>
    <p:checker dir="ver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4638"/>
            <a:ext cx="5715000" cy="868362"/>
          </a:xfrm>
        </p:spPr>
        <p:txBody>
          <a:bodyPr>
            <a:normAutofit fontScale="90000"/>
          </a:bodyPr>
          <a:lstStyle/>
          <a:p>
            <a:r>
              <a:rPr lang="en-US" sz="2400" dirty="0" smtClean="0"/>
              <a:t>Chinese civilians to be buried alive by Japanese soldiers.</a:t>
            </a:r>
            <a:br>
              <a:rPr lang="en-US" sz="2400" dirty="0" smtClean="0"/>
            </a:br>
            <a:endParaRPr lang="en-US" sz="2400" dirty="0"/>
          </a:p>
        </p:txBody>
      </p:sp>
      <p:sp>
        <p:nvSpPr>
          <p:cNvPr id="3" name="Content Placeholder 2"/>
          <p:cNvSpPr>
            <a:spLocks noGrp="1"/>
          </p:cNvSpPr>
          <p:nvPr>
            <p:ph idx="1"/>
          </p:nvPr>
        </p:nvSpPr>
        <p:spPr>
          <a:xfrm>
            <a:off x="457200" y="1066800"/>
            <a:ext cx="4953000" cy="5638800"/>
          </a:xfrm>
        </p:spPr>
        <p:txBody>
          <a:bodyPr>
            <a:normAutofit fontScale="92500" lnSpcReduction="10000"/>
          </a:bodyPr>
          <a:lstStyle/>
          <a:p>
            <a:r>
              <a:rPr lang="en-US" dirty="0" smtClean="0"/>
              <a:t>Roughly 7.5 million civilians died in China under Japanese </a:t>
            </a:r>
            <a:r>
              <a:rPr lang="en-US" dirty="0" err="1" smtClean="0"/>
              <a:t>occupation.Hundreds</a:t>
            </a:r>
            <a:r>
              <a:rPr lang="en-US" dirty="0" smtClean="0"/>
              <a:t> of thousands (varying estimates) of ethnic </a:t>
            </a:r>
            <a:r>
              <a:rPr lang="en-US" u="sng" dirty="0" smtClean="0">
                <a:hlinkClick r:id="rId2" tooltip="Serbs"/>
              </a:rPr>
              <a:t>Serbs</a:t>
            </a:r>
            <a:r>
              <a:rPr lang="en-US" dirty="0" smtClean="0"/>
              <a:t>, along with gypsies and Jews, were murdered by the Axis-aligned Croatian </a:t>
            </a:r>
            <a:r>
              <a:rPr lang="en-US" u="sng" dirty="0" err="1" smtClean="0">
                <a:hlinkClick r:id="rId3" tooltip="Ustaše"/>
              </a:rPr>
              <a:t>Ustaše</a:t>
            </a:r>
            <a:r>
              <a:rPr lang="en-US" dirty="0" smtClean="0"/>
              <a:t> in </a:t>
            </a:r>
            <a:r>
              <a:rPr lang="en-US" u="sng" dirty="0" smtClean="0">
                <a:hlinkClick r:id="rId4" tooltip="Yugoslavia"/>
              </a:rPr>
              <a:t>Yugoslavia</a:t>
            </a:r>
            <a:r>
              <a:rPr lang="en-US" dirty="0" smtClean="0"/>
              <a:t>, with </a:t>
            </a:r>
            <a:r>
              <a:rPr lang="en-US" u="sng" dirty="0" smtClean="0">
                <a:hlinkClick r:id="rId5" tooltip="Bleiburg tragedy"/>
              </a:rPr>
              <a:t>retribution-related killings of Croatian civilians</a:t>
            </a:r>
            <a:r>
              <a:rPr lang="en-US" dirty="0" smtClean="0"/>
              <a:t> just after the war ended.</a:t>
            </a:r>
            <a:endParaRPr lang="en-US" dirty="0"/>
          </a:p>
        </p:txBody>
      </p:sp>
      <p:pic>
        <p:nvPicPr>
          <p:cNvPr id="4" name="Picture 3" descr="http://upload.wikimedia.org/wikipedia/commons/thumb/6/67/Chinese_civilians_to_be_buried_alive.jpg/220px-Chinese_civilians_to_be_buried_alive.jpg">
            <a:hlinkClick r:id="rId6"/>
          </p:cNvPr>
          <p:cNvPicPr/>
          <p:nvPr/>
        </p:nvPicPr>
        <p:blipFill>
          <a:blip r:embed="rId7"/>
          <a:srcRect/>
          <a:stretch>
            <a:fillRect/>
          </a:stretch>
        </p:blipFill>
        <p:spPr bwMode="auto">
          <a:xfrm>
            <a:off x="5334000" y="1143000"/>
            <a:ext cx="3581400" cy="48768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85000" lnSpcReduction="20000"/>
          </a:bodyPr>
          <a:lstStyle/>
          <a:p>
            <a:r>
              <a:rPr lang="en-US" dirty="0" smtClean="0"/>
              <a:t>The best-known Japanese atrocity was the </a:t>
            </a:r>
            <a:r>
              <a:rPr lang="en-US" u="sng" dirty="0" smtClean="0">
                <a:hlinkClick r:id="rId2" tooltip="Nanking Massacre"/>
              </a:rPr>
              <a:t>Nanking Massacre</a:t>
            </a:r>
            <a:r>
              <a:rPr lang="en-US" dirty="0" smtClean="0"/>
              <a:t>, in which several hundred thousand Chinese civilians were raped and </a:t>
            </a:r>
            <a:r>
              <a:rPr lang="en-US" dirty="0" err="1" smtClean="0"/>
              <a:t>murdered.Between</a:t>
            </a:r>
            <a:r>
              <a:rPr lang="en-US" dirty="0" smtClean="0"/>
              <a:t> 3 million to more than 10 million civilians, mostly Chinese, were killed by the Japanese occupation forces.</a:t>
            </a:r>
            <a:endParaRPr lang="en-US" u="sng" baseline="30000" dirty="0" smtClean="0"/>
          </a:p>
          <a:p>
            <a:r>
              <a:rPr lang="en-US" dirty="0" smtClean="0"/>
              <a:t> </a:t>
            </a:r>
            <a:r>
              <a:rPr lang="en-US" dirty="0" err="1" smtClean="0"/>
              <a:t>Mitsuyoshi</a:t>
            </a:r>
            <a:r>
              <a:rPr lang="en-US" dirty="0" smtClean="0"/>
              <a:t> </a:t>
            </a:r>
            <a:r>
              <a:rPr lang="en-US" dirty="0" err="1" smtClean="0"/>
              <a:t>Himeta</a:t>
            </a:r>
            <a:r>
              <a:rPr lang="en-US" dirty="0" smtClean="0"/>
              <a:t> reported 2.7 million casualties occurred during the </a:t>
            </a:r>
            <a:r>
              <a:rPr lang="en-US" i="1" u="sng" dirty="0" err="1" smtClean="0">
                <a:hlinkClick r:id="rId3" tooltip="Three Alls Policy"/>
              </a:rPr>
              <a:t>Sankō</a:t>
            </a:r>
            <a:r>
              <a:rPr lang="en-US" i="1" u="sng" dirty="0" smtClean="0">
                <a:hlinkClick r:id="rId3" tooltip="Three Alls Policy"/>
              </a:rPr>
              <a:t> </a:t>
            </a:r>
            <a:r>
              <a:rPr lang="en-US" i="1" u="sng" dirty="0" err="1" smtClean="0">
                <a:hlinkClick r:id="rId3" tooltip="Three Alls Policy"/>
              </a:rPr>
              <a:t>Sakusen</a:t>
            </a:r>
            <a:r>
              <a:rPr lang="en-US" dirty="0" smtClean="0"/>
              <a:t>. General </a:t>
            </a:r>
            <a:r>
              <a:rPr lang="en-US" u="sng" dirty="0" smtClean="0">
                <a:hlinkClick r:id="rId4" tooltip="Yasuji Okamura"/>
              </a:rPr>
              <a:t>Yasuji Okamura</a:t>
            </a:r>
            <a:r>
              <a:rPr lang="en-US" dirty="0" smtClean="0"/>
              <a:t> implemented the policy in </a:t>
            </a:r>
            <a:r>
              <a:rPr lang="en-US" dirty="0" err="1" smtClean="0"/>
              <a:t>Heipei</a:t>
            </a:r>
            <a:r>
              <a:rPr lang="en-US" dirty="0" smtClean="0"/>
              <a:t> and </a:t>
            </a:r>
            <a:r>
              <a:rPr lang="en-US" u="sng" dirty="0" smtClean="0">
                <a:hlinkClick r:id="rId5" tooltip="Shantung"/>
              </a:rPr>
              <a:t>Shantung</a:t>
            </a:r>
            <a:r>
              <a:rPr lang="en-US" dirty="0" smtClean="0"/>
              <a:t>.</a:t>
            </a:r>
          </a:p>
          <a:p>
            <a:r>
              <a:rPr lang="en-US" dirty="0" smtClean="0"/>
              <a:t>The Axis forces employed limited </a:t>
            </a:r>
            <a:r>
              <a:rPr lang="en-US" u="sng" dirty="0" smtClean="0">
                <a:hlinkClick r:id="rId6" tooltip="Biological warfare"/>
              </a:rPr>
              <a:t>biological</a:t>
            </a:r>
            <a:r>
              <a:rPr lang="en-US" dirty="0" smtClean="0"/>
              <a:t> and </a:t>
            </a:r>
            <a:r>
              <a:rPr lang="en-US" u="sng" dirty="0" smtClean="0">
                <a:hlinkClick r:id="rId7" tooltip="Chemical warfare"/>
              </a:rPr>
              <a:t>chemical weapons</a:t>
            </a:r>
            <a:r>
              <a:rPr lang="en-US" dirty="0" smtClean="0"/>
              <a:t>. The Italians used </a:t>
            </a:r>
            <a:r>
              <a:rPr lang="en-US" u="sng" dirty="0" smtClean="0">
                <a:hlinkClick r:id="rId8" tooltip="Mustard gas"/>
              </a:rPr>
              <a:t>mustard gas</a:t>
            </a:r>
            <a:r>
              <a:rPr lang="en-US" dirty="0" smtClean="0"/>
              <a:t> during their </a:t>
            </a:r>
            <a:r>
              <a:rPr lang="en-US" u="sng" dirty="0" smtClean="0">
                <a:hlinkClick r:id="rId9" tooltip="Second Italo-Abyssinian War"/>
              </a:rPr>
              <a:t>conquest of Abyssinia</a:t>
            </a:r>
            <a:r>
              <a:rPr lang="en-US" dirty="0" smtClean="0"/>
              <a:t>, while the </a:t>
            </a:r>
            <a:r>
              <a:rPr lang="en-US" u="sng" dirty="0" smtClean="0">
                <a:hlinkClick r:id="rId10" tooltip="Imperial Japanese Army"/>
              </a:rPr>
              <a:t>Imperial Japanese Army</a:t>
            </a:r>
            <a:r>
              <a:rPr lang="en-US" dirty="0" smtClean="0"/>
              <a:t> used a variety of such weapons during their </a:t>
            </a:r>
            <a:r>
              <a:rPr lang="en-US" u="sng" dirty="0" smtClean="0">
                <a:hlinkClick r:id="rId11" tooltip="Second Sino-Japanese war"/>
              </a:rPr>
              <a:t>invasion and occupation of China</a:t>
            </a:r>
            <a:r>
              <a:rPr lang="en-US" dirty="0" smtClean="0"/>
              <a:t> (</a:t>
            </a:r>
            <a:r>
              <a:rPr lang="en-US" i="1" dirty="0" smtClean="0"/>
              <a:t>see </a:t>
            </a:r>
            <a:r>
              <a:rPr lang="en-US" i="1" u="sng" dirty="0" smtClean="0">
                <a:hlinkClick r:id="rId12" tooltip="Unit 731"/>
              </a:rPr>
              <a:t>Unit 731</a:t>
            </a:r>
            <a:r>
              <a:rPr lang="en-US" dirty="0" smtClean="0"/>
              <a:t>)and in </a:t>
            </a:r>
            <a:r>
              <a:rPr lang="en-US" u="sng" dirty="0" smtClean="0">
                <a:hlinkClick r:id="rId13" tooltip="Battle of Khalkhin Gol"/>
              </a:rPr>
              <a:t>early conflicts against the Soviets</a:t>
            </a:r>
            <a:r>
              <a:rPr lang="en-US" dirty="0" smtClean="0"/>
              <a:t>. </a:t>
            </a:r>
          </a:p>
          <a:p>
            <a:r>
              <a:rPr lang="en-US" dirty="0" smtClean="0"/>
              <a:t>Both the Germans and </a:t>
            </a:r>
            <a:r>
              <a:rPr lang="en-US" u="sng" dirty="0" smtClean="0">
                <a:hlinkClick r:id="rId14" tooltip="Japanese human experimentation on the Chinese"/>
              </a:rPr>
              <a:t>Japanese tested</a:t>
            </a:r>
            <a:r>
              <a:rPr lang="en-US" dirty="0" smtClean="0"/>
              <a:t> such weapons against civilians and, in some cases, on </a:t>
            </a:r>
            <a:r>
              <a:rPr lang="en-US" u="sng" dirty="0" smtClean="0">
                <a:hlinkClick r:id="rId15" tooltip="Prisoner of war"/>
              </a:rPr>
              <a:t>prisoners of war</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With </a:t>
            </a:r>
            <a:r>
              <a:rPr lang="en-US" dirty="0">
                <a:hlinkClick r:id="rId2" tooltip="Operation Downfall"/>
              </a:rPr>
              <a:t>an invasion of the Japanese archipelago</a:t>
            </a:r>
            <a:r>
              <a:rPr lang="en-US" dirty="0"/>
              <a:t> imminent, and the </a:t>
            </a:r>
            <a:r>
              <a:rPr lang="en-US" dirty="0">
                <a:hlinkClick r:id="rId3" tooltip="Soviet-Japanese War (1945)"/>
              </a:rPr>
              <a:t>Soviet Union having declared war on Japan</a:t>
            </a:r>
            <a:r>
              <a:rPr lang="en-US" dirty="0"/>
              <a:t> by </a:t>
            </a:r>
            <a:r>
              <a:rPr lang="en-US" dirty="0">
                <a:hlinkClick r:id="rId4" tooltip="Soviet invasion of Manchuria"/>
              </a:rPr>
              <a:t>invading Manchuria</a:t>
            </a:r>
            <a:r>
              <a:rPr lang="en-US" dirty="0"/>
              <a:t>, </a:t>
            </a:r>
            <a:r>
              <a:rPr lang="en-US" dirty="0">
                <a:hlinkClick r:id="rId5" tooltip="Surrender of Japan"/>
              </a:rPr>
              <a:t>Japan surrendered</a:t>
            </a:r>
            <a:r>
              <a:rPr lang="en-US" dirty="0"/>
              <a:t> on 15 August 1945, ending the war in Asia and cementing the total victory of the Allies over the Axis</a:t>
            </a:r>
            <a:r>
              <a:rPr lang="en-US" dirty="0" smtClean="0"/>
              <a:t>.</a:t>
            </a:r>
          </a:p>
          <a:p>
            <a:r>
              <a:rPr lang="en-US" dirty="0" smtClean="0"/>
              <a:t>World War II altered the political alignment and social structure of the world. The </a:t>
            </a:r>
            <a:r>
              <a:rPr lang="en-US" dirty="0" smtClean="0">
                <a:hlinkClick r:id="rId6" tooltip="United Nations"/>
              </a:rPr>
              <a:t>United Nations</a:t>
            </a:r>
            <a:r>
              <a:rPr lang="en-US" dirty="0" smtClean="0"/>
              <a:t> (UN) was established to foster international cooperation and prevent future conflicts.</a:t>
            </a:r>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0000" lnSpcReduction="20000"/>
          </a:bodyPr>
          <a:lstStyle/>
          <a:p>
            <a:r>
              <a:rPr lang="en-US" dirty="0" smtClean="0"/>
              <a:t>While many of the Axis's acts </a:t>
            </a:r>
            <a:r>
              <a:rPr lang="en-US" u="sng" dirty="0" smtClean="0">
                <a:hlinkClick r:id="rId2" tooltip="List of Axis war crime trials"/>
              </a:rPr>
              <a:t>were brought to trial</a:t>
            </a:r>
            <a:r>
              <a:rPr lang="en-US" dirty="0" smtClean="0"/>
              <a:t> in the world's first international tribunals, </a:t>
            </a:r>
            <a:r>
              <a:rPr lang="en-US" u="sng" dirty="0" smtClean="0">
                <a:hlinkClick r:id="rId3" tooltip="Allied war crimes during World War II"/>
              </a:rPr>
              <a:t>incidents caused by the Allies</a:t>
            </a:r>
            <a:r>
              <a:rPr lang="en-US" dirty="0" smtClean="0"/>
              <a:t> were not. Examples of such Allied actions include </a:t>
            </a:r>
            <a:r>
              <a:rPr lang="en-US" u="sng" dirty="0" smtClean="0">
                <a:hlinkClick r:id="rId4" tooltip="Population transfers in the Soviet Union"/>
              </a:rPr>
              <a:t>population transfers in the Soviet Union</a:t>
            </a:r>
            <a:r>
              <a:rPr lang="en-US" dirty="0" smtClean="0"/>
              <a:t> and </a:t>
            </a:r>
            <a:r>
              <a:rPr lang="en-US" u="sng" dirty="0" smtClean="0">
                <a:hlinkClick r:id="rId5" tooltip="Japanese American internment"/>
              </a:rPr>
              <a:t>Japanese American internment</a:t>
            </a:r>
            <a:r>
              <a:rPr lang="en-US" dirty="0" smtClean="0"/>
              <a:t> in the United States; the </a:t>
            </a:r>
            <a:r>
              <a:rPr lang="en-US" u="sng" dirty="0" smtClean="0">
                <a:hlinkClick r:id="rId6" tooltip="Operation Keelhaul"/>
              </a:rPr>
              <a:t>Operation Keelhaul</a:t>
            </a:r>
            <a:r>
              <a:rPr lang="en-US" dirty="0" smtClean="0"/>
              <a:t>, </a:t>
            </a:r>
            <a:r>
              <a:rPr lang="en-US" u="sng" dirty="0" smtClean="0">
                <a:hlinkClick r:id="rId7" tooltip="Expulsion of Germans after World War II"/>
              </a:rPr>
              <a:t>expulsion of Germans after World War </a:t>
            </a:r>
            <a:r>
              <a:rPr lang="en-US" u="sng" dirty="0" err="1" smtClean="0">
                <a:hlinkClick r:id="rId7" tooltip="Expulsion of Germans after World War II"/>
              </a:rPr>
              <a:t>II</a:t>
            </a:r>
            <a:r>
              <a:rPr lang="en-US" u="sng" dirty="0" err="1" smtClean="0"/>
              <a:t>.</a:t>
            </a:r>
            <a:r>
              <a:rPr lang="en-US" u="sng" dirty="0" err="1" smtClean="0">
                <a:hlinkClick r:id="rId8" tooltip="Rape during the occupation of Germany"/>
              </a:rPr>
              <a:t>rape</a:t>
            </a:r>
            <a:r>
              <a:rPr lang="en-US" u="sng" dirty="0" smtClean="0">
                <a:hlinkClick r:id="rId8" tooltip="Rape during the occupation of Germany"/>
              </a:rPr>
              <a:t> during the occupation of Germany</a:t>
            </a:r>
            <a:r>
              <a:rPr lang="en-US" dirty="0" smtClean="0"/>
              <a:t>; the Soviet Union's </a:t>
            </a:r>
            <a:r>
              <a:rPr lang="en-US" u="sng" dirty="0" err="1" smtClean="0">
                <a:hlinkClick r:id="rId9" tooltip="Katyn massacre"/>
              </a:rPr>
              <a:t>Katyn</a:t>
            </a:r>
            <a:r>
              <a:rPr lang="en-US" u="sng" dirty="0" smtClean="0">
                <a:hlinkClick r:id="rId9" tooltip="Katyn massacre"/>
              </a:rPr>
              <a:t> massacre</a:t>
            </a:r>
            <a:r>
              <a:rPr lang="en-US" dirty="0" smtClean="0"/>
              <a:t>, for which Germans faced counter-accusations of responsibility.</a:t>
            </a:r>
          </a:p>
          <a:p>
            <a:endParaRPr lang="en-US" dirty="0" smtClean="0"/>
          </a:p>
          <a:p>
            <a:r>
              <a:rPr lang="en-US" dirty="0" smtClean="0"/>
              <a:t>Large numbers of famine deaths can also be partially attributed to the war, such as the </a:t>
            </a:r>
            <a:r>
              <a:rPr lang="en-US" u="sng" dirty="0" smtClean="0">
                <a:hlinkClick r:id="rId10" tooltip="Bengal famine of 1943"/>
              </a:rPr>
              <a:t>Bengal famine of 1943</a:t>
            </a:r>
            <a:r>
              <a:rPr lang="en-US" dirty="0" smtClean="0"/>
              <a:t> and the </a:t>
            </a:r>
            <a:r>
              <a:rPr lang="en-US" u="sng" dirty="0" smtClean="0">
                <a:hlinkClick r:id="rId11" tooltip="Vietnamese Famine of 1945"/>
              </a:rPr>
              <a:t>Vietnamese famine of 1944–45</a:t>
            </a:r>
            <a:r>
              <a:rPr lang="en-US" dirty="0" smtClean="0"/>
              <a:t>.</a:t>
            </a:r>
            <a:r>
              <a:rPr lang="en-US" u="sng" baseline="30000" dirty="0" smtClean="0"/>
              <a:t> </a:t>
            </a:r>
            <a:r>
              <a:rPr lang="en-US" dirty="0" err="1" smtClean="0"/>
              <a:t>Brutalised</a:t>
            </a:r>
            <a:r>
              <a:rPr lang="en-US" dirty="0" smtClean="0"/>
              <a:t> by war and fuelled by racist propaganda, many American soldiers in the Pacific mutilated corpses and kept grizzly war trophies.</a:t>
            </a:r>
          </a:p>
          <a:p>
            <a:endParaRPr lang="en-US" dirty="0" smtClean="0"/>
          </a:p>
          <a:p>
            <a:r>
              <a:rPr lang="en-US" dirty="0" smtClean="0"/>
              <a:t>It has been suggested by some historians, e.g. </a:t>
            </a:r>
            <a:r>
              <a:rPr lang="en-US" u="sng" dirty="0" err="1" smtClean="0">
                <a:hlinkClick r:id="rId12" tooltip="Jörg Friedrich (author)"/>
              </a:rPr>
              <a:t>Jörg</a:t>
            </a:r>
            <a:r>
              <a:rPr lang="en-US" u="sng" dirty="0" smtClean="0">
                <a:hlinkClick r:id="rId12" tooltip="Jörg Friedrich (author)"/>
              </a:rPr>
              <a:t> Friedrich</a:t>
            </a:r>
            <a:r>
              <a:rPr lang="en-US" dirty="0" smtClean="0"/>
              <a:t>, that the </a:t>
            </a:r>
            <a:r>
              <a:rPr lang="en-US" u="sng" dirty="0" smtClean="0">
                <a:hlinkClick r:id="rId13" tooltip="Strategic bombing during World War II"/>
              </a:rPr>
              <a:t>mass-bombing</a:t>
            </a:r>
            <a:r>
              <a:rPr lang="en-US" dirty="0" smtClean="0"/>
              <a:t> of civilian areas in enemy territory, including </a:t>
            </a:r>
            <a:r>
              <a:rPr lang="en-US" u="sng" dirty="0" smtClean="0">
                <a:hlinkClick r:id="rId14" tooltip="Bombing of Tokyo"/>
              </a:rPr>
              <a:t>Tokyo</a:t>
            </a:r>
            <a:r>
              <a:rPr lang="en-US" dirty="0" smtClean="0"/>
              <a:t> and most notably the German cities of </a:t>
            </a:r>
            <a:r>
              <a:rPr lang="en-US" u="sng" dirty="0" smtClean="0">
                <a:hlinkClick r:id="rId15" tooltip="Bombing of Dresden"/>
              </a:rPr>
              <a:t>Dresden</a:t>
            </a:r>
            <a:r>
              <a:rPr lang="en-US" dirty="0" smtClean="0"/>
              <a:t>, </a:t>
            </a:r>
            <a:r>
              <a:rPr lang="en-US" u="sng" dirty="0" smtClean="0">
                <a:hlinkClick r:id="rId16" tooltip="Bombing of Hamburg in World War II"/>
              </a:rPr>
              <a:t>Hamburg</a:t>
            </a:r>
            <a:r>
              <a:rPr lang="en-US" dirty="0" smtClean="0"/>
              <a:t> and </a:t>
            </a:r>
            <a:r>
              <a:rPr lang="en-US" u="sng" dirty="0" smtClean="0">
                <a:hlinkClick r:id="rId17" tooltip="Bombing of Cologne in World War II"/>
              </a:rPr>
              <a:t>Cologne</a:t>
            </a:r>
            <a:r>
              <a:rPr lang="en-US" dirty="0" smtClean="0"/>
              <a:t> by Western Allies, which resulted in the destruction of more than 160 cities and the deaths of more than 600,000 German civilians be considered as war crimes.</a:t>
            </a:r>
          </a:p>
          <a:p>
            <a:endParaRPr lang="en-US" dirty="0"/>
          </a:p>
        </p:txBody>
      </p:sp>
    </p:spTree>
  </p:cSld>
  <p:clrMapOvr>
    <a:masterClrMapping/>
  </p:clrMapOvr>
  <p:transition>
    <p:checker dir="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smtClean="0"/>
              <a:t>Concentration camps and slave work</a:t>
            </a:r>
          </a:p>
          <a:p>
            <a:r>
              <a:rPr lang="en-US" dirty="0" smtClean="0"/>
              <a:t>Further information: </a:t>
            </a:r>
            <a:r>
              <a:rPr lang="en-US" u="sng" dirty="0" smtClean="0">
                <a:hlinkClick r:id="rId2" tooltip="The Holocaust"/>
              </a:rPr>
              <a:t>The Holocaust</a:t>
            </a:r>
            <a:r>
              <a:rPr lang="en-US" dirty="0" smtClean="0"/>
              <a:t>, </a:t>
            </a:r>
            <a:r>
              <a:rPr lang="en-US" u="sng" dirty="0" smtClean="0">
                <a:hlinkClick r:id="rId3" tooltip="Consequences of Nazism"/>
              </a:rPr>
              <a:t>Consequences of Nazism</a:t>
            </a:r>
            <a:r>
              <a:rPr lang="en-US" dirty="0" smtClean="0"/>
              <a:t>, </a:t>
            </a:r>
            <a:r>
              <a:rPr lang="en-US" u="sng" dirty="0" smtClean="0">
                <a:hlinkClick r:id="rId4" tooltip="Japanese war crimes"/>
              </a:rPr>
              <a:t>Japanese war crimes</a:t>
            </a:r>
            <a:r>
              <a:rPr lang="en-US" dirty="0" smtClean="0"/>
              <a:t>, and </a:t>
            </a:r>
            <a:r>
              <a:rPr lang="en-US" u="sng" dirty="0" smtClean="0">
                <a:hlinkClick r:id="rId5" tooltip="Allied war crimes during World War II"/>
              </a:rPr>
              <a:t>Allied war crimes during World War II</a:t>
            </a:r>
            <a:endParaRPr lang="en-US" dirty="0" smtClean="0"/>
          </a:p>
          <a:p>
            <a:r>
              <a:rPr lang="en-US" dirty="0" smtClean="0"/>
              <a:t>The Nazis were responsible for The Holocaust, the killing of approximately six million Jews (overwhelmingly </a:t>
            </a:r>
            <a:r>
              <a:rPr lang="en-US" u="sng" dirty="0" smtClean="0">
                <a:hlinkClick r:id="rId6" tooltip="Ashkenazi Jews"/>
              </a:rPr>
              <a:t>Ashkenazim</a:t>
            </a:r>
            <a:r>
              <a:rPr lang="en-US" dirty="0" smtClean="0"/>
              <a:t>), as well as two million </a:t>
            </a:r>
            <a:r>
              <a:rPr lang="en-US" u="sng" dirty="0" smtClean="0">
                <a:hlinkClick r:id="rId7" tooltip="Nazi crimes against ethnic Poles"/>
              </a:rPr>
              <a:t>ethnic Poles</a:t>
            </a:r>
            <a:r>
              <a:rPr lang="en-US" dirty="0" smtClean="0"/>
              <a:t> and four million others who were deemed "</a:t>
            </a:r>
            <a:r>
              <a:rPr lang="en-US" u="sng" dirty="0" smtClean="0">
                <a:hlinkClick r:id="rId8" tooltip="Life unworthy of life"/>
              </a:rPr>
              <a:t>unworthy of life</a:t>
            </a:r>
            <a:r>
              <a:rPr lang="en-US" dirty="0" smtClean="0"/>
              <a:t>" (including the </a:t>
            </a:r>
            <a:r>
              <a:rPr lang="en-US" u="sng" dirty="0" smtClean="0">
                <a:hlinkClick r:id="rId9" tooltip="Disability"/>
              </a:rPr>
              <a:t>disabled</a:t>
            </a:r>
            <a:r>
              <a:rPr lang="en-US" dirty="0" smtClean="0"/>
              <a:t> and </a:t>
            </a:r>
            <a:r>
              <a:rPr lang="en-US" u="sng" dirty="0" smtClean="0">
                <a:hlinkClick r:id="rId10" tooltip="Mental disorder"/>
              </a:rPr>
              <a:t>mentally ill</a:t>
            </a:r>
            <a:r>
              <a:rPr lang="en-US" dirty="0" smtClean="0"/>
              <a:t>, </a:t>
            </a:r>
            <a:r>
              <a:rPr lang="en-US" u="sng" dirty="0" smtClean="0">
                <a:hlinkClick r:id="rId11" tooltip="Nazi crimes against Soviet POWs"/>
              </a:rPr>
              <a:t>Soviet prisoners of war</a:t>
            </a:r>
            <a:r>
              <a:rPr lang="en-US" dirty="0" smtClean="0"/>
              <a:t>, homosexuals, </a:t>
            </a:r>
            <a:r>
              <a:rPr lang="en-US" u="sng" dirty="0" smtClean="0">
                <a:hlinkClick r:id="rId12" tooltip="Freemasons"/>
              </a:rPr>
              <a:t>Freemasons</a:t>
            </a:r>
            <a:r>
              <a:rPr lang="en-US" dirty="0" smtClean="0"/>
              <a:t>, </a:t>
            </a:r>
            <a:r>
              <a:rPr lang="en-US" u="sng" dirty="0" smtClean="0">
                <a:hlinkClick r:id="rId13" tooltip="Jehovah's Witnesses"/>
              </a:rPr>
              <a:t>Jehovah's Witnesses</a:t>
            </a:r>
            <a:r>
              <a:rPr lang="en-US" dirty="0" smtClean="0"/>
              <a:t>, and </a:t>
            </a:r>
            <a:r>
              <a:rPr lang="en-US" u="sng" dirty="0" smtClean="0">
                <a:hlinkClick r:id="rId14" tooltip="Romani people"/>
              </a:rPr>
              <a:t>Romani</a:t>
            </a:r>
            <a:r>
              <a:rPr lang="en-US" dirty="0" smtClean="0"/>
              <a:t>) as part of a </a:t>
            </a:r>
            <a:r>
              <a:rPr lang="en-US" dirty="0" err="1" smtClean="0"/>
              <a:t>programme</a:t>
            </a:r>
            <a:r>
              <a:rPr lang="en-US" dirty="0" smtClean="0"/>
              <a:t> of deliberate extermination. About 12 million, most of whom were </a:t>
            </a:r>
            <a:r>
              <a:rPr lang="en-US" u="sng" dirty="0" smtClean="0">
                <a:hlinkClick r:id="rId15" tooltip="OST-Arbeiter"/>
              </a:rPr>
              <a:t>Eastern Europeans</a:t>
            </a:r>
            <a:r>
              <a:rPr lang="en-US" dirty="0" smtClean="0"/>
              <a:t>, were employed in the German war economy as </a:t>
            </a:r>
            <a:r>
              <a:rPr lang="en-US" u="sng" dirty="0" smtClean="0">
                <a:hlinkClick r:id="rId16" tooltip="Forced labor in Germany during World War II"/>
              </a:rPr>
              <a:t>forced </a:t>
            </a:r>
            <a:r>
              <a:rPr lang="en-US" u="sng" dirty="0" err="1" smtClean="0">
                <a:hlinkClick r:id="rId16" tooltip="Forced labor in Germany during World War II"/>
              </a:rPr>
              <a:t>labourers</a:t>
            </a:r>
            <a:r>
              <a:rPr lang="en-US" dirty="0" smtClean="0"/>
              <a:t>.</a:t>
            </a:r>
          </a:p>
          <a:p>
            <a:endParaRPr lang="en-US" dirty="0"/>
          </a:p>
        </p:txBody>
      </p:sp>
      <p:pic>
        <p:nvPicPr>
          <p:cNvPr id="4" name="Picture 3" descr="logo"/>
          <p:cNvPicPr/>
          <p:nvPr/>
        </p:nvPicPr>
        <p:blipFill>
          <a:blip r:embed="rId17">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r>
              <a:rPr lang="en-US" sz="2800" dirty="0" smtClean="0"/>
              <a:t>In addition to Nazi </a:t>
            </a:r>
            <a:r>
              <a:rPr lang="en-US" sz="2800" u="sng" dirty="0" smtClean="0">
                <a:hlinkClick r:id="rId2" tooltip="Concentration camp"/>
              </a:rPr>
              <a:t>concentration camps</a:t>
            </a:r>
            <a:r>
              <a:rPr lang="en-US" sz="2800" dirty="0" smtClean="0"/>
              <a:t>, the Soviet </a:t>
            </a:r>
            <a:r>
              <a:rPr lang="en-US" sz="2800" u="sng" dirty="0" smtClean="0">
                <a:hlinkClick r:id="rId3" tooltip="Gulag"/>
              </a:rPr>
              <a:t>gulags</a:t>
            </a:r>
            <a:r>
              <a:rPr lang="en-US" sz="2800" dirty="0" smtClean="0"/>
              <a:t> (</a:t>
            </a:r>
            <a:r>
              <a:rPr lang="en-US" sz="2800" u="sng" dirty="0" err="1" smtClean="0">
                <a:hlinkClick r:id="rId4" tooltip="Labor camp"/>
              </a:rPr>
              <a:t>labour</a:t>
            </a:r>
            <a:r>
              <a:rPr lang="en-US" sz="2800" u="sng" dirty="0" smtClean="0">
                <a:hlinkClick r:id="rId4" tooltip="Labor camp"/>
              </a:rPr>
              <a:t> camps</a:t>
            </a:r>
            <a:r>
              <a:rPr lang="en-US" sz="2800" dirty="0" smtClean="0"/>
              <a:t>) led to the death of citizens of occupied countries such as Poland, Lithuania, Latvia, and Estonia, as well as German </a:t>
            </a:r>
            <a:r>
              <a:rPr lang="en-US" sz="2800" u="sng" dirty="0" smtClean="0">
                <a:hlinkClick r:id="rId5" tooltip="Prisoner of war"/>
              </a:rPr>
              <a:t>prisoners of war</a:t>
            </a:r>
            <a:r>
              <a:rPr lang="en-US" sz="2800" dirty="0" smtClean="0"/>
              <a:t> (POWs) and even Soviet citizens who had been or were thought to be supporters of the Nazis.</a:t>
            </a:r>
            <a:endParaRPr lang="en-US" sz="2800" u="sng" baseline="30000" dirty="0" smtClean="0"/>
          </a:p>
          <a:p>
            <a:r>
              <a:rPr lang="en-US" sz="2800" dirty="0" smtClean="0"/>
              <a:t>Sixty percent of </a:t>
            </a:r>
            <a:r>
              <a:rPr lang="en-US" sz="2800" u="sng" dirty="0" smtClean="0">
                <a:hlinkClick r:id="rId6" tooltip="Nazi crimes against Soviet POWs"/>
              </a:rPr>
              <a:t>Soviet POWs of the Germans</a:t>
            </a:r>
            <a:r>
              <a:rPr lang="en-US" sz="2800" dirty="0" smtClean="0"/>
              <a:t> died during the war. </a:t>
            </a:r>
            <a:r>
              <a:rPr lang="en-US" sz="2800" u="sng" dirty="0" smtClean="0">
                <a:hlinkClick r:id="rId7" tooltip="Richard Overy"/>
              </a:rPr>
              <a:t>Richard </a:t>
            </a:r>
            <a:r>
              <a:rPr lang="en-US" sz="2800" u="sng" dirty="0" err="1" smtClean="0">
                <a:hlinkClick r:id="rId7" tooltip="Richard Overy"/>
              </a:rPr>
              <a:t>Overy</a:t>
            </a:r>
            <a:r>
              <a:rPr lang="en-US" sz="2800" dirty="0" smtClean="0"/>
              <a:t> gives the number of 5.7 million Soviet POWs. Of those, 57 percent died or were killed, a total of 3.6 million.</a:t>
            </a:r>
            <a:endParaRPr lang="en-US" sz="2800" u="sng" baseline="30000" dirty="0" smtClean="0"/>
          </a:p>
          <a:p>
            <a:r>
              <a:rPr lang="en-US" sz="2800" dirty="0" smtClean="0"/>
              <a:t>Soviet ex-POWs and repatriated civilians were treated with great suspicion as potential Nazi collaborators, and some of them were sent to the Gulag upon being checked by the NKVD.</a:t>
            </a:r>
            <a:endParaRPr lang="en-US" sz="2800" u="sng" baseline="30000" dirty="0" smtClean="0"/>
          </a:p>
          <a:p>
            <a:endParaRPr lang="en-US" sz="2800" dirty="0" smtClean="0"/>
          </a:p>
        </p:txBody>
      </p:sp>
    </p:spTree>
  </p:cSld>
  <p:clrMapOvr>
    <a:masterClrMapping/>
  </p:clrMapOvr>
  <p:transition>
    <p:checker dir="ver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153400" cy="6126163"/>
          </a:xfrm>
        </p:spPr>
        <p:txBody>
          <a:bodyPr>
            <a:normAutofit fontScale="85000" lnSpcReduction="10000"/>
          </a:bodyPr>
          <a:lstStyle/>
          <a:p>
            <a:r>
              <a:rPr lang="en-US" dirty="0" smtClean="0"/>
              <a:t>Japanese </a:t>
            </a:r>
            <a:r>
              <a:rPr lang="en-US" u="sng" dirty="0" smtClean="0">
                <a:hlinkClick r:id="rId2" tooltip="Prisoner-of-war camp"/>
              </a:rPr>
              <a:t>prisoner-of-war camps</a:t>
            </a:r>
            <a:r>
              <a:rPr lang="en-US" dirty="0" smtClean="0"/>
              <a:t>, many of which were used as </a:t>
            </a:r>
            <a:r>
              <a:rPr lang="en-US" dirty="0" err="1" smtClean="0"/>
              <a:t>labour</a:t>
            </a:r>
            <a:r>
              <a:rPr lang="en-US" dirty="0" smtClean="0"/>
              <a:t> camps, also had high death rates. The </a:t>
            </a:r>
            <a:r>
              <a:rPr lang="en-US" u="sng" dirty="0" smtClean="0">
                <a:hlinkClick r:id="rId3" tooltip="International Military Tribunal for the Far East"/>
              </a:rPr>
              <a:t>International Military Tribunal for the Far East</a:t>
            </a:r>
            <a:r>
              <a:rPr lang="en-US" dirty="0" smtClean="0"/>
              <a:t> found the death rate of Western prisoners was 27.1 percent (for American POWs, 37 percent), seven times that of POWs under the Germans and Italians.</a:t>
            </a:r>
            <a:endParaRPr lang="en-US" u="sng" baseline="30000" dirty="0" smtClean="0"/>
          </a:p>
          <a:p>
            <a:r>
              <a:rPr lang="en-US" dirty="0" smtClean="0"/>
              <a:t> While 37,583 prisoners from the UK, 28,500 from the Netherlands, and 14,473 from United States were released after the </a:t>
            </a:r>
            <a:r>
              <a:rPr lang="en-US" u="sng" dirty="0" smtClean="0">
                <a:hlinkClick r:id="rId4" tooltip="Surrender of Japan"/>
              </a:rPr>
              <a:t>surrender of Japan</a:t>
            </a:r>
            <a:r>
              <a:rPr lang="en-US" dirty="0" smtClean="0"/>
              <a:t>, the number for the Chinese was only 56.</a:t>
            </a:r>
            <a:endParaRPr lang="en-US" u="sng" baseline="30000" dirty="0" smtClean="0"/>
          </a:p>
          <a:p>
            <a:r>
              <a:rPr lang="en-US" dirty="0" smtClean="0"/>
              <a:t>According to historian </a:t>
            </a:r>
            <a:r>
              <a:rPr lang="en-US" dirty="0" err="1" smtClean="0"/>
              <a:t>Zhifen</a:t>
            </a:r>
            <a:r>
              <a:rPr lang="en-US" dirty="0" smtClean="0"/>
              <a:t> </a:t>
            </a:r>
            <a:r>
              <a:rPr lang="en-US" dirty="0" err="1" smtClean="0"/>
              <a:t>Ju</a:t>
            </a:r>
            <a:r>
              <a:rPr lang="en-US" dirty="0" smtClean="0"/>
              <a:t>, at least five million Chinese civilians from northern China and Manchukuo were enslaved between 1935 and 1941 by the </a:t>
            </a:r>
            <a:r>
              <a:rPr lang="en-US" u="sng" dirty="0" smtClean="0">
                <a:hlinkClick r:id="rId5" tooltip="East Asia Development Board"/>
              </a:rPr>
              <a:t>East Asia Development Board</a:t>
            </a:r>
            <a:r>
              <a:rPr lang="en-US" dirty="0" smtClean="0"/>
              <a:t>, or </a:t>
            </a:r>
            <a:r>
              <a:rPr lang="en-US" i="1" dirty="0" err="1" smtClean="0"/>
              <a:t>Kōain</a:t>
            </a:r>
            <a:r>
              <a:rPr lang="en-US" dirty="0" smtClean="0"/>
              <a:t>, for work in mines and war industries.</a:t>
            </a:r>
            <a:endParaRPr lang="en-US" u="sng" baseline="30000" dirty="0" smtClean="0"/>
          </a:p>
          <a:p>
            <a:endParaRPr lang="en-US" dirty="0" smtClean="0"/>
          </a:p>
          <a:p>
            <a:endParaRPr lang="en-US" dirty="0" smtClean="0"/>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85000" lnSpcReduction="10000"/>
          </a:bodyPr>
          <a:lstStyle/>
          <a:p>
            <a:r>
              <a:rPr lang="en-US" dirty="0" smtClean="0"/>
              <a:t>After 1942, the number reached 10 </a:t>
            </a:r>
            <a:r>
              <a:rPr lang="en-US" dirty="0" err="1" smtClean="0"/>
              <a:t>million.The</a:t>
            </a:r>
            <a:r>
              <a:rPr lang="en-US" dirty="0" smtClean="0"/>
              <a:t> U.S. Library of Congress estimates that in </a:t>
            </a:r>
            <a:r>
              <a:rPr lang="en-US" u="sng" dirty="0" smtClean="0">
                <a:hlinkClick r:id="rId2" tooltip="Java"/>
              </a:rPr>
              <a:t>Java</a:t>
            </a:r>
            <a:r>
              <a:rPr lang="en-US" dirty="0" smtClean="0"/>
              <a:t>, between 4 and 10 million </a:t>
            </a:r>
            <a:r>
              <a:rPr lang="en-US" i="1" u="sng" dirty="0" err="1" smtClean="0">
                <a:hlinkClick r:id="rId3" tooltip="Romusha"/>
              </a:rPr>
              <a:t>romusha</a:t>
            </a:r>
            <a:r>
              <a:rPr lang="en-US" dirty="0" smtClean="0"/>
              <a:t> (Japanese: "manual laborers"), were forced to work by the Japanese military. About 270,000 of these Javanese laborers were sent to other Japanese-held areas in South East Asia, and only 52,000 were repatriated to Java.</a:t>
            </a:r>
          </a:p>
          <a:p>
            <a:r>
              <a:rPr lang="en-US" dirty="0" smtClean="0"/>
              <a:t>On 19 February 1942, Roosevelt signed </a:t>
            </a:r>
            <a:r>
              <a:rPr lang="en-US" u="sng" dirty="0" smtClean="0">
                <a:hlinkClick r:id="rId4" tooltip="Executive Order 9066"/>
              </a:rPr>
              <a:t>Executive Order 9066</a:t>
            </a:r>
            <a:r>
              <a:rPr lang="en-US" dirty="0" smtClean="0"/>
              <a:t>, interning thousands of Japanese, </a:t>
            </a:r>
            <a:r>
              <a:rPr lang="en-US" u="sng" dirty="0" smtClean="0">
                <a:hlinkClick r:id="rId5" tooltip="Italian Americans"/>
              </a:rPr>
              <a:t>Italians</a:t>
            </a:r>
            <a:r>
              <a:rPr lang="en-US" dirty="0" smtClean="0"/>
              <a:t>, </a:t>
            </a:r>
            <a:r>
              <a:rPr lang="en-US" u="sng" dirty="0" smtClean="0">
                <a:hlinkClick r:id="rId6" tooltip="German Americans"/>
              </a:rPr>
              <a:t>German Americans</a:t>
            </a:r>
            <a:r>
              <a:rPr lang="en-US" dirty="0" smtClean="0"/>
              <a:t>, and some emigrants from Hawaii who fled after the bombing of </a:t>
            </a:r>
            <a:r>
              <a:rPr lang="en-US" u="sng" dirty="0" smtClean="0">
                <a:hlinkClick r:id="rId7" tooltip="Pearl Harbor"/>
              </a:rPr>
              <a:t>Pearl Harbor</a:t>
            </a:r>
            <a:r>
              <a:rPr lang="en-US" dirty="0" smtClean="0"/>
              <a:t> for the duration of the war. The U.S. and Canadian governments interned 150,000 Japanese-</a:t>
            </a:r>
            <a:r>
              <a:rPr lang="en-US" dirty="0" err="1" smtClean="0"/>
              <a:t>Americans,In</a:t>
            </a:r>
            <a:r>
              <a:rPr lang="en-US" dirty="0" smtClean="0"/>
              <a:t> addition, 14,000 German and Italian residents of the U.S. who had been assessed as being security risks were also interned.</a:t>
            </a:r>
          </a:p>
          <a:p>
            <a:endParaRPr lang="en-US" dirty="0"/>
          </a:p>
        </p:txBody>
      </p:sp>
    </p:spTree>
  </p:cSld>
  <p:clrMapOvr>
    <a:masterClrMapping/>
  </p:clrMapOvr>
  <p:transition>
    <p:checker dir="ver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0"/>
            <a:ext cx="7848600" cy="3840163"/>
          </a:xfrm>
        </p:spPr>
        <p:txBody>
          <a:bodyPr>
            <a:noAutofit/>
          </a:bodyPr>
          <a:lstStyle/>
          <a:p>
            <a:r>
              <a:rPr lang="en-US" sz="2400" dirty="0" smtClean="0"/>
              <a:t>GDP if Japanese colonies are included. In Europe, before the outbreak of the war, the Allies had significant advantages in both population and economics. </a:t>
            </a:r>
          </a:p>
          <a:p>
            <a:r>
              <a:rPr lang="en-US" sz="2400" dirty="0" smtClean="0"/>
              <a:t>In 1938, the Western Allies (United Kingdom, France, Poland and British Dominions) had a 30 percent larger population and a 30 percent higher gross domestic product than the European Axis (Germany and Italy); if colonies are included, it then gives the Allies more than a 5:1 advantage in population and nearly 2:1 advantage in GDP.</a:t>
            </a:r>
          </a:p>
          <a:p>
            <a:endParaRPr lang="en-US" sz="2400" dirty="0"/>
          </a:p>
        </p:txBody>
      </p:sp>
      <p:sp>
        <p:nvSpPr>
          <p:cNvPr id="4" name="Rectangle 3"/>
          <p:cNvSpPr/>
          <p:nvPr/>
        </p:nvSpPr>
        <p:spPr>
          <a:xfrm>
            <a:off x="762000" y="304800"/>
            <a:ext cx="7467600" cy="1938992"/>
          </a:xfrm>
          <a:prstGeom prst="rect">
            <a:avLst/>
          </a:prstGeom>
        </p:spPr>
        <p:txBody>
          <a:bodyPr wrap="square">
            <a:spAutoFit/>
          </a:bodyPr>
          <a:lstStyle/>
          <a:p>
            <a:r>
              <a:rPr lang="en-US" sz="2400" dirty="0" smtClean="0"/>
              <a:t>In accordance with the Allied agreement made at the </a:t>
            </a:r>
            <a:r>
              <a:rPr lang="en-US" sz="2400" u="sng" dirty="0" smtClean="0">
                <a:hlinkClick r:id="rId2" tooltip="Yalta Conference"/>
              </a:rPr>
              <a:t>Yalta Conference</a:t>
            </a:r>
            <a:r>
              <a:rPr lang="en-US" sz="2400" dirty="0" smtClean="0"/>
              <a:t> millions of POWs and civilians were used as </a:t>
            </a:r>
            <a:r>
              <a:rPr lang="en-US" sz="2400" u="sng" dirty="0" smtClean="0">
                <a:hlinkClick r:id="rId3" tooltip="Foreign forced labor in the Soviet Union"/>
              </a:rPr>
              <a:t>forced labor by the Soviet </a:t>
            </a:r>
            <a:r>
              <a:rPr lang="en-US" sz="2400" u="sng" dirty="0" err="1" smtClean="0">
                <a:hlinkClick r:id="rId3" tooltip="Foreign forced labor in the Soviet Union"/>
              </a:rPr>
              <a:t>Union</a:t>
            </a:r>
            <a:r>
              <a:rPr lang="en-US" sz="2400" dirty="0" err="1" smtClean="0"/>
              <a:t>.In</a:t>
            </a:r>
            <a:r>
              <a:rPr lang="en-US" sz="2400" dirty="0" smtClean="0"/>
              <a:t> Hungary's case, </a:t>
            </a:r>
            <a:r>
              <a:rPr lang="en-US" sz="2400" u="sng" dirty="0" smtClean="0">
                <a:hlinkClick r:id="rId4" tooltip="Forced labor of Hungarians in the Soviet Union"/>
              </a:rPr>
              <a:t>Hungarians were forced to work for the Soviet Union</a:t>
            </a:r>
            <a:r>
              <a:rPr lang="en-US" sz="2400" dirty="0" smtClean="0"/>
              <a:t> until 1955.</a:t>
            </a:r>
            <a:endParaRPr lang="en-US" sz="2400" dirty="0"/>
          </a:p>
        </p:txBody>
      </p:sp>
      <p:pic>
        <p:nvPicPr>
          <p:cNvPr id="5" name="Picture 4" descr="logo"/>
          <p:cNvPicPr/>
          <p:nvPr/>
        </p:nvPicPr>
        <p:blipFill>
          <a:blip r:embed="rId5">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u="sng" baseline="30000" dirty="0" smtClean="0">
                <a:hlinkClick r:id="rId2"/>
              </a:rPr>
              <a:t>]</a:t>
            </a:r>
            <a:r>
              <a:rPr lang="en-US" dirty="0" smtClean="0"/>
              <a:t> In Asia at the same time, China had roughly six times the population of Japan, but only an 89 percent higher GDP; this is reduced to three times the population and only a 38 percent higher.</a:t>
            </a:r>
          </a:p>
          <a:p>
            <a:r>
              <a:rPr lang="en-US" dirty="0" smtClean="0"/>
              <a:t>Though the Allies' economic and population advantages were largely mitigated during the initial rapid blitzkrieg attacks of Germany and Japan, they became the decisive factor by 1942, after the United States and Soviet Union joined the Allies, as the war largely settled into one of attrition.</a:t>
            </a:r>
            <a:r>
              <a:rPr lang="en-US" u="sng" baseline="30000" dirty="0" smtClean="0">
                <a:hlinkClick r:id="rId2"/>
              </a:rPr>
              <a:t>[</a:t>
            </a:r>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While the Allies' ability to out-produce the Axis is often attributed to the Allies having more access to natural resources, other factors, such as Germany and Japan's reluctance to employ women in the </a:t>
            </a:r>
            <a:r>
              <a:rPr lang="en-US" u="sng" dirty="0" err="1" smtClean="0">
                <a:hlinkClick r:id="rId2" tooltip="Labour force"/>
              </a:rPr>
              <a:t>labour</a:t>
            </a:r>
            <a:r>
              <a:rPr lang="en-US" u="sng" dirty="0" smtClean="0">
                <a:hlinkClick r:id="rId2" tooltip="Labour force"/>
              </a:rPr>
              <a:t> </a:t>
            </a:r>
            <a:r>
              <a:rPr lang="en-US" u="sng" dirty="0" err="1" smtClean="0">
                <a:hlinkClick r:id="rId2" tooltip="Labour force"/>
              </a:rPr>
              <a:t>force</a:t>
            </a:r>
            <a:r>
              <a:rPr lang="en-US" dirty="0" err="1" smtClean="0"/>
              <a:t>,Allied</a:t>
            </a:r>
            <a:r>
              <a:rPr lang="en-US" dirty="0" smtClean="0"/>
              <a:t> </a:t>
            </a:r>
            <a:r>
              <a:rPr lang="en-US" u="sng" dirty="0" smtClean="0">
                <a:hlinkClick r:id="rId3" tooltip="Strategic bombing during World War II"/>
              </a:rPr>
              <a:t>strategic bombing</a:t>
            </a:r>
            <a:r>
              <a:rPr lang="en-US" dirty="0" smtClean="0"/>
              <a:t>, and Germany's late shift to a </a:t>
            </a:r>
            <a:r>
              <a:rPr lang="en-US" u="sng" dirty="0" smtClean="0">
                <a:hlinkClick r:id="rId4" tooltip="War economy"/>
              </a:rPr>
              <a:t>war economy</a:t>
            </a:r>
            <a:r>
              <a:rPr lang="en-US" dirty="0" smtClean="0"/>
              <a:t> contributed significantly. Additionally, neither Germany nor Japan planned to fight a protracted war, and were not equipped to do so.</a:t>
            </a:r>
            <a:endParaRPr lang="en-US" u="sng" baseline="30000" dirty="0" smtClean="0"/>
          </a:p>
          <a:p>
            <a:r>
              <a:rPr lang="en-US" dirty="0" smtClean="0"/>
              <a:t>To improve their production, Germany and Japan used millions of </a:t>
            </a:r>
            <a:r>
              <a:rPr lang="en-US" u="sng" dirty="0" smtClean="0">
                <a:hlinkClick r:id="rId5" tooltip="Slave labour"/>
              </a:rPr>
              <a:t>slave </a:t>
            </a:r>
            <a:r>
              <a:rPr lang="en-US" u="sng" dirty="0" err="1" smtClean="0">
                <a:hlinkClick r:id="rId5" tooltip="Slave labour"/>
              </a:rPr>
              <a:t>labourers</a:t>
            </a:r>
            <a:r>
              <a:rPr lang="en-US" dirty="0" smtClean="0"/>
              <a:t>; </a:t>
            </a:r>
            <a:r>
              <a:rPr lang="en-US" u="sng" dirty="0" smtClean="0">
                <a:hlinkClick r:id="rId6" tooltip="Forced labor in Germany during World War II"/>
              </a:rPr>
              <a:t>Germany used</a:t>
            </a:r>
            <a:r>
              <a:rPr lang="en-US" dirty="0" smtClean="0"/>
              <a:t> about 12 million people, mostly from Eastern Europe, while </a:t>
            </a:r>
            <a:r>
              <a:rPr lang="en-US" u="sng" dirty="0" smtClean="0">
                <a:hlinkClick r:id="rId7" tooltip="Slavery in Japan"/>
              </a:rPr>
              <a:t>Japan pressed</a:t>
            </a:r>
            <a:r>
              <a:rPr lang="en-US" dirty="0" smtClean="0"/>
              <a:t> more than 18 million people in Far East Asia.</a:t>
            </a:r>
          </a:p>
          <a:p>
            <a:endParaRPr lang="en-US" dirty="0"/>
          </a:p>
        </p:txBody>
      </p:sp>
      <p:pic>
        <p:nvPicPr>
          <p:cNvPr id="4" name="Picture 3" descr="logo"/>
          <p:cNvPicPr/>
          <p:nvPr/>
        </p:nvPicPr>
        <p:blipFill>
          <a:blip r:embed="rId8">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Occupation</a:t>
            </a:r>
            <a:br>
              <a:rPr lang="en-US" sz="3100" b="1" dirty="0" smtClean="0"/>
            </a:br>
            <a:r>
              <a:rPr lang="en-US" sz="3100" dirty="0" smtClean="0"/>
              <a:t>Main articles: </a:t>
            </a:r>
            <a:r>
              <a:rPr lang="en-US" sz="3100" u="sng" dirty="0" smtClean="0">
                <a:hlinkClick r:id="rId2" tooltip="Collaboration with the Axis Powers during World War II"/>
              </a:rPr>
              <a:t>Collaboration with the Axis Powers during World War II</a:t>
            </a:r>
            <a:r>
              <a:rPr lang="en-US" sz="3100" dirty="0" smtClean="0"/>
              <a:t>, </a:t>
            </a:r>
            <a:r>
              <a:rPr lang="en-US" sz="3100" u="sng" dirty="0" smtClean="0">
                <a:hlinkClick r:id="rId3" tooltip="Resistance during World War II"/>
              </a:rPr>
              <a:t>Resistance during World War II</a:t>
            </a:r>
            <a:r>
              <a:rPr lang="en-US" sz="3100" dirty="0" smtClean="0"/>
              <a:t>, and </a:t>
            </a:r>
            <a:r>
              <a:rPr lang="en-US" sz="3100" u="sng" dirty="0" smtClean="0">
                <a:hlinkClick r:id="rId4" tooltip="German-occupied Europe"/>
              </a:rPr>
              <a:t>German-occupied Europe</a:t>
            </a:r>
            <a:r>
              <a:rPr lang="en-US" dirty="0" smtClean="0"/>
              <a:t/>
            </a:r>
            <a:br>
              <a:rPr lang="en-US" dirty="0" smtClean="0"/>
            </a:br>
            <a:endParaRPr lang="en-US" dirty="0"/>
          </a:p>
        </p:txBody>
      </p:sp>
      <p:sp>
        <p:nvSpPr>
          <p:cNvPr id="3" name="Content Placeholder 2"/>
          <p:cNvSpPr>
            <a:spLocks noGrp="1"/>
          </p:cNvSpPr>
          <p:nvPr>
            <p:ph idx="1"/>
          </p:nvPr>
        </p:nvSpPr>
        <p:spPr>
          <a:xfrm>
            <a:off x="304800" y="1676400"/>
            <a:ext cx="8382000" cy="4876800"/>
          </a:xfrm>
        </p:spPr>
        <p:txBody>
          <a:bodyPr>
            <a:normAutofit fontScale="85000" lnSpcReduction="20000"/>
          </a:bodyPr>
          <a:lstStyle/>
          <a:p>
            <a:r>
              <a:rPr lang="en-US" dirty="0" smtClean="0"/>
              <a:t>In Europe, occupation came under two very different forms. In Western, Northern and Central Europe (France, Norway, Denmark, the Low Countries, and the </a:t>
            </a:r>
            <a:r>
              <a:rPr lang="en-US" u="sng" dirty="0" smtClean="0">
                <a:hlinkClick r:id="rId5" tooltip="Protectorate of Bohemia and Moravia"/>
              </a:rPr>
              <a:t>annexed portions of Czechoslovakia</a:t>
            </a:r>
            <a:r>
              <a:rPr lang="en-US" dirty="0" smtClean="0"/>
              <a:t>) Germany established economic policies through which it collected roughly 69.5 billion </a:t>
            </a:r>
            <a:r>
              <a:rPr lang="en-US" u="sng" dirty="0" err="1" smtClean="0">
                <a:hlinkClick r:id="rId6" tooltip="German Reichsmark"/>
              </a:rPr>
              <a:t>reichmarks</a:t>
            </a:r>
            <a:r>
              <a:rPr lang="en-US" dirty="0" smtClean="0"/>
              <a:t> (27.8 billion US Dollars) by the end of the war; this figure does not include the </a:t>
            </a:r>
            <a:r>
              <a:rPr lang="en-US" u="sng" dirty="0" smtClean="0">
                <a:hlinkClick r:id="rId7" tooltip="Nazi plunder"/>
              </a:rPr>
              <a:t>sizable plunder</a:t>
            </a:r>
            <a:r>
              <a:rPr lang="en-US" dirty="0" smtClean="0"/>
              <a:t> of industrial products, military equipment, raw materials and other goods.</a:t>
            </a:r>
            <a:endParaRPr lang="en-US" u="sng" baseline="30000" dirty="0" smtClean="0"/>
          </a:p>
          <a:p>
            <a:r>
              <a:rPr lang="en-US" dirty="0" smtClean="0"/>
              <a:t>Thus, the income from occupied nations was over 40 percent of the income Germany collected from taxation, a figure which increased to nearly 40 percent of total German income as the war went on.</a:t>
            </a:r>
          </a:p>
          <a:p>
            <a:endParaRPr lang="en-US" dirty="0"/>
          </a:p>
        </p:txBody>
      </p:sp>
    </p:spTree>
  </p:cSld>
  <p:clrMapOvr>
    <a:masterClrMapping/>
  </p:clrMapOvr>
  <p:transition>
    <p:checker dir="ver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upload.wikimedia.org/wikipedia/commons/thumb/a/ac/Bundesarchiv_Bild_101I-031-2436-03A%2C_Russland%2C_Hinrichtung_von_Partisanen.jpg/220px-Bundesarchiv_Bild_101I-031-2436-03A%2C_Russland%2C_Hinrichtung_von_Partisanen.jpg">
            <a:hlinkClick r:id="rId3"/>
          </p:cNvPr>
          <p:cNvPicPr>
            <a:picLocks noGrp="1"/>
          </p:cNvPicPr>
          <p:nvPr>
            <p:ph idx="1"/>
          </p:nvPr>
        </p:nvPicPr>
        <p:blipFill>
          <a:blip r:embed="rId4"/>
          <a:stretch>
            <a:fillRect/>
          </a:stretch>
        </p:blipFill>
        <p:spPr bwMode="auto">
          <a:xfrm>
            <a:off x="533400" y="1524000"/>
            <a:ext cx="8305800" cy="4267200"/>
          </a:xfrm>
          <a:prstGeom prst="rect">
            <a:avLst/>
          </a:prstGeom>
          <a:noFill/>
          <a:ln w="9525">
            <a:noFill/>
            <a:miter lim="800000"/>
            <a:headEnd/>
            <a:tailEnd/>
          </a:ln>
        </p:spPr>
      </p:pic>
      <p:sp>
        <p:nvSpPr>
          <p:cNvPr id="5" name="Rectangle 4"/>
          <p:cNvSpPr/>
          <p:nvPr/>
        </p:nvSpPr>
        <p:spPr>
          <a:xfrm>
            <a:off x="2286000" y="533401"/>
            <a:ext cx="4572000" cy="830997"/>
          </a:xfrm>
          <a:prstGeom prst="rect">
            <a:avLst/>
          </a:prstGeom>
        </p:spPr>
        <p:txBody>
          <a:bodyPr wrap="square">
            <a:spAutoFit/>
          </a:bodyPr>
          <a:lstStyle/>
          <a:p>
            <a:r>
              <a:rPr lang="en-US" sz="2400" u="sng" dirty="0" smtClean="0">
                <a:hlinkClick r:id="rId5" tooltip="Soviet partisans"/>
              </a:rPr>
              <a:t>Soviet partisans</a:t>
            </a:r>
            <a:r>
              <a:rPr lang="en-US" sz="2400" dirty="0" smtClean="0"/>
              <a:t> hanged by German forces in January 1943</a:t>
            </a:r>
            <a:endParaRPr lang="en-US" sz="2400" dirty="0"/>
          </a:p>
        </p:txBody>
      </p:sp>
      <p:pic>
        <p:nvPicPr>
          <p:cNvPr id="6" name="Picture 5"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smtClean="0"/>
              <a:t>The </a:t>
            </a:r>
            <a:r>
              <a:rPr lang="en-US" dirty="0"/>
              <a:t>great powers that were the victors of the war—the United States, the Soviet Union, China, the United Kingdom, and France—became the </a:t>
            </a:r>
            <a:r>
              <a:rPr lang="en-US" dirty="0">
                <a:hlinkClick r:id="rId2" tooltip="Permanent members of the United Nations Security Council"/>
              </a:rPr>
              <a:t>permanent members</a:t>
            </a:r>
            <a:r>
              <a:rPr lang="en-US" dirty="0"/>
              <a:t> of the </a:t>
            </a:r>
            <a:r>
              <a:rPr lang="en-US" dirty="0">
                <a:hlinkClick r:id="rId3" tooltip="United Nations Security Council"/>
              </a:rPr>
              <a:t>United Nations Security </a:t>
            </a:r>
            <a:r>
              <a:rPr lang="en-US" dirty="0" smtClean="0">
                <a:hlinkClick r:id="rId3" tooltip="United Nations Security Council"/>
              </a:rPr>
              <a:t>Council</a:t>
            </a:r>
            <a:r>
              <a:rPr lang="en-US" dirty="0" smtClean="0"/>
              <a:t>.</a:t>
            </a:r>
          </a:p>
          <a:p>
            <a:r>
              <a:rPr lang="en-US" dirty="0" smtClean="0"/>
              <a:t>The Soviet Union and the United States emerged as rival superpowers, setting the stage for the </a:t>
            </a:r>
            <a:r>
              <a:rPr lang="en-US" dirty="0" smtClean="0">
                <a:hlinkClick r:id="rId4" tooltip="Cold War"/>
              </a:rPr>
              <a:t>Cold War</a:t>
            </a:r>
            <a:r>
              <a:rPr lang="en-US" dirty="0" smtClean="0"/>
              <a:t>, which lasted for the next 46 years. Meanwhile, the influence of European great powers started to decline, while the </a:t>
            </a:r>
            <a:r>
              <a:rPr lang="en-US" dirty="0" err="1" smtClean="0">
                <a:hlinkClick r:id="rId5" tooltip="Decolonisation of Asia"/>
              </a:rPr>
              <a:t>decolonisation</a:t>
            </a:r>
            <a:r>
              <a:rPr lang="en-US" dirty="0" smtClean="0">
                <a:hlinkClick r:id="rId5" tooltip="Decolonisation of Asia"/>
              </a:rPr>
              <a:t> of Asia</a:t>
            </a:r>
            <a:r>
              <a:rPr lang="en-US" dirty="0" smtClean="0"/>
              <a:t> and </a:t>
            </a:r>
            <a:r>
              <a:rPr lang="en-US" dirty="0" smtClean="0">
                <a:hlinkClick r:id="rId6" tooltip="Decolonisation of Africa"/>
              </a:rPr>
              <a:t>Africa</a:t>
            </a:r>
            <a:r>
              <a:rPr lang="en-US" dirty="0" smtClean="0"/>
              <a:t> began.</a:t>
            </a:r>
          </a:p>
          <a:p>
            <a:endParaRPr lang="en-US" dirty="0"/>
          </a:p>
        </p:txBody>
      </p:sp>
    </p:spTree>
  </p:cSld>
  <p:clrMapOvr>
    <a:masterClrMapping/>
  </p:clrMapOvr>
  <p:transition>
    <p:checker dir="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70000" lnSpcReduction="20000"/>
          </a:bodyPr>
          <a:lstStyle/>
          <a:p>
            <a:r>
              <a:rPr lang="en-US" dirty="0" smtClean="0"/>
              <a:t>In the East, the much hoped for bounties of </a:t>
            </a:r>
            <a:r>
              <a:rPr lang="en-US" i="1" u="sng" dirty="0" smtClean="0">
                <a:hlinkClick r:id="rId2" tooltip="Lebensraum"/>
              </a:rPr>
              <a:t>Lebensraum</a:t>
            </a:r>
            <a:r>
              <a:rPr lang="en-US" dirty="0" smtClean="0"/>
              <a:t> were never attained as fluctuating front-lines and Soviet </a:t>
            </a:r>
            <a:r>
              <a:rPr lang="en-US" u="sng" dirty="0" smtClean="0">
                <a:hlinkClick r:id="rId3" tooltip="Scorched earth"/>
              </a:rPr>
              <a:t>scorched earth</a:t>
            </a:r>
            <a:r>
              <a:rPr lang="en-US" dirty="0" smtClean="0"/>
              <a:t> policies denied resources to the German </a:t>
            </a:r>
            <a:r>
              <a:rPr lang="en-US" dirty="0" err="1" smtClean="0"/>
              <a:t>invaders.Unlike</a:t>
            </a:r>
            <a:r>
              <a:rPr lang="en-US" dirty="0" smtClean="0"/>
              <a:t> in the West, the </a:t>
            </a:r>
            <a:r>
              <a:rPr lang="en-US" u="sng" dirty="0" smtClean="0">
                <a:hlinkClick r:id="rId4" tooltip="Racial policy of Nazi Germany"/>
              </a:rPr>
              <a:t>Nazi racial policy</a:t>
            </a:r>
            <a:r>
              <a:rPr lang="en-US" dirty="0" smtClean="0"/>
              <a:t> encouraged excessive brutality against what it considered to be the "</a:t>
            </a:r>
            <a:r>
              <a:rPr lang="en-US" u="sng" dirty="0" smtClean="0">
                <a:hlinkClick r:id="rId5" tooltip="Untermensch"/>
              </a:rPr>
              <a:t>inferior people</a:t>
            </a:r>
            <a:r>
              <a:rPr lang="en-US" dirty="0" smtClean="0"/>
              <a:t>" of Slavic descent; most German advances were thus followed by </a:t>
            </a:r>
            <a:r>
              <a:rPr lang="en-US" u="sng" dirty="0" smtClean="0">
                <a:hlinkClick r:id="rId6" tooltip="Generalplan Ost"/>
              </a:rPr>
              <a:t>mass executions</a:t>
            </a:r>
            <a:r>
              <a:rPr lang="en-US" dirty="0" smtClean="0"/>
              <a:t>.</a:t>
            </a:r>
            <a:endParaRPr lang="en-US" u="sng" baseline="30000" dirty="0" smtClean="0"/>
          </a:p>
          <a:p>
            <a:r>
              <a:rPr lang="en-US" dirty="0" smtClean="0"/>
              <a:t>Although </a:t>
            </a:r>
            <a:r>
              <a:rPr lang="en-US" u="sng" dirty="0" smtClean="0">
                <a:hlinkClick r:id="rId7" tooltip="Resistance during World War II"/>
              </a:rPr>
              <a:t>resistance groups</a:t>
            </a:r>
            <a:r>
              <a:rPr lang="en-US" dirty="0" smtClean="0"/>
              <a:t> did form in most occupied territories, they did not significantly hamper German operations in either the East or the West until late 1943.</a:t>
            </a:r>
          </a:p>
          <a:p>
            <a:r>
              <a:rPr lang="en-US" dirty="0" smtClean="0"/>
              <a:t>In Asia, Japan termed nations under its occupation as being part of the </a:t>
            </a:r>
            <a:r>
              <a:rPr lang="en-US" u="sng" dirty="0" smtClean="0">
                <a:hlinkClick r:id="rId8" tooltip="Greater East Asia Co-Prosperity Sphere"/>
              </a:rPr>
              <a:t>Greater East Asia Co-Prosperity Sphere</a:t>
            </a:r>
            <a:r>
              <a:rPr lang="en-US" dirty="0" smtClean="0"/>
              <a:t>, essentially a Japanese </a:t>
            </a:r>
            <a:r>
              <a:rPr lang="en-US" u="sng" dirty="0" smtClean="0">
                <a:hlinkClick r:id="rId9" tooltip="Hegemony"/>
              </a:rPr>
              <a:t>hegemony</a:t>
            </a:r>
            <a:r>
              <a:rPr lang="en-US" dirty="0" smtClean="0"/>
              <a:t> which it claimed was for purposes of liberating </a:t>
            </a:r>
            <a:r>
              <a:rPr lang="en-US" dirty="0" err="1" smtClean="0"/>
              <a:t>colonised</a:t>
            </a:r>
            <a:r>
              <a:rPr lang="en-US" dirty="0" smtClean="0"/>
              <a:t> peoples. Although Japanese forces were originally welcomed as liberators from European domination in many territories, their excessive brutality turned local public opinions against them within weeks.</a:t>
            </a:r>
            <a:endParaRPr lang="en-US" u="sng" baseline="30000" dirty="0" smtClean="0"/>
          </a:p>
          <a:p>
            <a:r>
              <a:rPr lang="en-US" dirty="0" smtClean="0"/>
              <a:t>During Japan's initial conquest it captured 4,000,000 barrels (640,000 m</a:t>
            </a:r>
            <a:r>
              <a:rPr lang="en-US" baseline="30000" dirty="0" smtClean="0"/>
              <a:t>3</a:t>
            </a:r>
            <a:r>
              <a:rPr lang="en-US" dirty="0" smtClean="0"/>
              <a:t>) of oil (~5.5×10</a:t>
            </a:r>
            <a:r>
              <a:rPr lang="en-US" baseline="30000" dirty="0" smtClean="0"/>
              <a:t>5</a:t>
            </a:r>
            <a:r>
              <a:rPr lang="en-US" dirty="0" smtClean="0"/>
              <a:t> </a:t>
            </a:r>
            <a:r>
              <a:rPr lang="en-US" dirty="0" err="1" smtClean="0"/>
              <a:t>tonnes</a:t>
            </a:r>
            <a:r>
              <a:rPr lang="en-US" dirty="0" smtClean="0"/>
              <a:t>) left behind by retreating Allied forces, and by 1943 was able to get production in the Dutch East Indies up to 50 million barrels (~6.8×10</a:t>
            </a:r>
            <a:r>
              <a:rPr lang="en-US" baseline="30000" dirty="0" smtClean="0"/>
              <a:t>6</a:t>
            </a:r>
            <a:r>
              <a:rPr lang="en-US" dirty="0" smtClean="0"/>
              <a:t> t), 76 percent of its 1940 output rate.</a:t>
            </a:r>
          </a:p>
          <a:p>
            <a:endParaRPr lang="en-US" dirty="0"/>
          </a:p>
        </p:txBody>
      </p:sp>
    </p:spTree>
  </p:cSld>
  <p:clrMapOvr>
    <a:masterClrMapping/>
  </p:clrMapOvr>
  <p:transition>
    <p:checker dir="vert"/>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smtClean="0"/>
              <a:t>Advances in technology and warfare</a:t>
            </a:r>
          </a:p>
          <a:p>
            <a:r>
              <a:rPr lang="en-US" dirty="0" smtClean="0"/>
              <a:t>Main article: </a:t>
            </a:r>
            <a:r>
              <a:rPr lang="en-US" u="sng" dirty="0" smtClean="0">
                <a:hlinkClick r:id="rId2" tooltip="Technology during World War II"/>
              </a:rPr>
              <a:t>Technology during World War II</a:t>
            </a:r>
            <a:endParaRPr lang="en-US" dirty="0" smtClean="0"/>
          </a:p>
          <a:p>
            <a:r>
              <a:rPr lang="en-US" dirty="0" smtClean="0"/>
              <a:t>Aircraft were used for reconnaissance, as </a:t>
            </a:r>
            <a:r>
              <a:rPr lang="en-US" u="sng" dirty="0" smtClean="0">
                <a:hlinkClick r:id="rId3" tooltip="Fighter aircraft"/>
              </a:rPr>
              <a:t>fighters</a:t>
            </a:r>
            <a:r>
              <a:rPr lang="en-US" dirty="0" smtClean="0"/>
              <a:t>, </a:t>
            </a:r>
            <a:r>
              <a:rPr lang="en-US" u="sng" dirty="0" smtClean="0">
                <a:hlinkClick r:id="rId4" tooltip="Bomber"/>
              </a:rPr>
              <a:t>bombers</a:t>
            </a:r>
            <a:r>
              <a:rPr lang="en-US" dirty="0" smtClean="0"/>
              <a:t> and ground-support, and each role was advanced considerably. Innovation included </a:t>
            </a:r>
            <a:r>
              <a:rPr lang="en-US" u="sng" dirty="0" smtClean="0">
                <a:hlinkClick r:id="rId5" tooltip="Airlift"/>
              </a:rPr>
              <a:t>airlift</a:t>
            </a:r>
            <a:r>
              <a:rPr lang="en-US" dirty="0" smtClean="0"/>
              <a:t> (the capability to quickly move limited high-priority supplies, equipment and personnel);</a:t>
            </a:r>
            <a:r>
              <a:rPr lang="en-US" u="sng" baseline="30000" dirty="0" smtClean="0">
                <a:hlinkClick r:id="rId6"/>
              </a:rPr>
              <a:t>[356]</a:t>
            </a:r>
            <a:r>
              <a:rPr lang="en-US" dirty="0" smtClean="0"/>
              <a:t> and of </a:t>
            </a:r>
            <a:r>
              <a:rPr lang="en-US" u="sng" dirty="0" smtClean="0">
                <a:hlinkClick r:id="rId7" tooltip="Strategic bombing"/>
              </a:rPr>
              <a:t>strategic bombing</a:t>
            </a:r>
            <a:r>
              <a:rPr lang="en-US" dirty="0" smtClean="0"/>
              <a:t> (the bombing of civilian areas to destroy industry and morale).</a:t>
            </a:r>
            <a:r>
              <a:rPr lang="en-US" u="sng" baseline="30000" dirty="0" smtClean="0">
                <a:hlinkClick r:id="rId6"/>
              </a:rPr>
              <a:t>[357]</a:t>
            </a:r>
            <a:r>
              <a:rPr lang="en-US" dirty="0" smtClean="0"/>
              <a:t> </a:t>
            </a:r>
            <a:r>
              <a:rPr lang="en-US" u="sng" dirty="0" smtClean="0">
                <a:hlinkClick r:id="rId8" tooltip="Anti-aircraft warfare"/>
              </a:rPr>
              <a:t>Anti-aircraft weaponry</a:t>
            </a:r>
            <a:r>
              <a:rPr lang="en-US" dirty="0" smtClean="0"/>
              <a:t> also advanced, including </a:t>
            </a:r>
            <a:r>
              <a:rPr lang="en-US" dirty="0" err="1" smtClean="0"/>
              <a:t>defences</a:t>
            </a:r>
            <a:r>
              <a:rPr lang="en-US" dirty="0" smtClean="0"/>
              <a:t> such as </a:t>
            </a:r>
            <a:r>
              <a:rPr lang="en-US" u="sng" dirty="0" smtClean="0">
                <a:hlinkClick r:id="rId9" tooltip="Radar"/>
              </a:rPr>
              <a:t>radar</a:t>
            </a:r>
            <a:r>
              <a:rPr lang="en-US" dirty="0" smtClean="0"/>
              <a:t> and surface-to-air artillery, such as the German </a:t>
            </a:r>
            <a:r>
              <a:rPr lang="en-US" u="sng" dirty="0" smtClean="0">
                <a:hlinkClick r:id="rId10" tooltip="88 mm gun"/>
              </a:rPr>
              <a:t>88 mm gun</a:t>
            </a:r>
            <a:r>
              <a:rPr lang="en-US" dirty="0" smtClean="0"/>
              <a:t>. The use of the </a:t>
            </a:r>
            <a:r>
              <a:rPr lang="en-US" u="sng" dirty="0" smtClean="0">
                <a:hlinkClick r:id="rId11" tooltip="Jet aircraft"/>
              </a:rPr>
              <a:t>jet aircraft</a:t>
            </a:r>
            <a:r>
              <a:rPr lang="en-US" dirty="0" smtClean="0"/>
              <a:t> was pioneered and, though late introduction meant it had little impact, it led to jets becoming standard in worldwide air forces.</a:t>
            </a:r>
            <a:r>
              <a:rPr lang="en-US" u="sng" baseline="30000" dirty="0" smtClean="0">
                <a:hlinkClick r:id="rId6"/>
              </a:rPr>
              <a:t>[358]</a:t>
            </a:r>
            <a:endParaRPr lang="en-US" dirty="0" smtClean="0"/>
          </a:p>
          <a:p>
            <a:endParaRPr lang="en-US" dirty="0"/>
          </a:p>
        </p:txBody>
      </p:sp>
      <p:pic>
        <p:nvPicPr>
          <p:cNvPr id="4" name="Picture 3" descr="logo"/>
          <p:cNvPicPr/>
          <p:nvPr/>
        </p:nvPicPr>
        <p:blipFill>
          <a:blip r:embed="rId1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70000" lnSpcReduction="20000"/>
          </a:bodyPr>
          <a:lstStyle/>
          <a:p>
            <a:r>
              <a:rPr lang="en-US" dirty="0" smtClean="0"/>
              <a:t>Advances were made in nearly every aspect of naval warfare, most notably with aircraft carriers and submarines. Although at the start of the war </a:t>
            </a:r>
            <a:r>
              <a:rPr lang="en-US" u="sng" dirty="0" smtClean="0">
                <a:hlinkClick r:id="rId2" tooltip="Aeronautics"/>
              </a:rPr>
              <a:t>aeronautical</a:t>
            </a:r>
            <a:r>
              <a:rPr lang="en-US" dirty="0" smtClean="0"/>
              <a:t> warfare had relatively little success, actions at Taranto, Pearl Harbor, the South China Sea and the Coral Sea established the carrier as the dominant capital ship in place of the battleship.</a:t>
            </a:r>
          </a:p>
          <a:p>
            <a:endParaRPr lang="en-US" dirty="0" smtClean="0"/>
          </a:p>
          <a:p>
            <a:r>
              <a:rPr lang="en-US" dirty="0" smtClean="0"/>
              <a:t>In the Atlantic, </a:t>
            </a:r>
            <a:r>
              <a:rPr lang="en-US" u="sng" dirty="0" smtClean="0">
                <a:hlinkClick r:id="rId3" tooltip="Escort carrier"/>
              </a:rPr>
              <a:t>escort carriers</a:t>
            </a:r>
            <a:r>
              <a:rPr lang="en-US" dirty="0" smtClean="0"/>
              <a:t> proved to be a vital part of Allied convoys, increasing the effective protection radius and helping to close the </a:t>
            </a:r>
            <a:r>
              <a:rPr lang="en-US" u="sng" dirty="0" smtClean="0">
                <a:hlinkClick r:id="rId4" tooltip="Mid-Atlantic gap"/>
              </a:rPr>
              <a:t>Mid-Atlantic gap</a:t>
            </a:r>
            <a:r>
              <a:rPr lang="en-US" dirty="0" smtClean="0"/>
              <a:t>.</a:t>
            </a:r>
            <a:endParaRPr lang="en-US" u="sng" baseline="30000" dirty="0" smtClean="0"/>
          </a:p>
          <a:p>
            <a:r>
              <a:rPr lang="en-US" dirty="0" smtClean="0"/>
              <a:t>Carriers were also more economical than battleships due to the relatively low cost of aircraft</a:t>
            </a:r>
            <a:r>
              <a:rPr lang="en-US" u="sng" baseline="30000" dirty="0" smtClean="0"/>
              <a:t> </a:t>
            </a:r>
            <a:r>
              <a:rPr lang="en-US" u="sng" dirty="0" smtClean="0"/>
              <a:t> </a:t>
            </a:r>
            <a:r>
              <a:rPr lang="en-US" dirty="0" smtClean="0"/>
              <a:t>and their not requiring to be as heavily </a:t>
            </a:r>
            <a:r>
              <a:rPr lang="en-US" dirty="0" err="1" smtClean="0"/>
              <a:t>armoured</a:t>
            </a:r>
            <a:r>
              <a:rPr lang="en-US" dirty="0" smtClean="0"/>
              <a:t>.</a:t>
            </a:r>
            <a:r>
              <a:rPr lang="en-US" u="sng" baseline="30000" dirty="0" smtClean="0">
                <a:hlinkClick r:id="rId5"/>
              </a:rPr>
              <a:t>[364]</a:t>
            </a:r>
            <a:r>
              <a:rPr lang="en-US" dirty="0" smtClean="0"/>
              <a:t> Submarines, which had proved to be an effective weapon during the First World War</a:t>
            </a:r>
            <a:r>
              <a:rPr lang="en-US" u="sng" baseline="30000" dirty="0" smtClean="0"/>
              <a:t>,</a:t>
            </a:r>
            <a:r>
              <a:rPr lang="en-US" dirty="0" smtClean="0"/>
              <a:t> were anticipated by all sides to be important in the second. </a:t>
            </a:r>
          </a:p>
          <a:p>
            <a:r>
              <a:rPr lang="en-US" dirty="0" smtClean="0"/>
              <a:t>The British focused development on </a:t>
            </a:r>
            <a:r>
              <a:rPr lang="en-US" u="sng" dirty="0" smtClean="0">
                <a:hlinkClick r:id="rId6" tooltip="Anti-submarine warfare"/>
              </a:rPr>
              <a:t>anti-submarine</a:t>
            </a:r>
            <a:r>
              <a:rPr lang="en-US" dirty="0" smtClean="0"/>
              <a:t> </a:t>
            </a:r>
            <a:r>
              <a:rPr lang="en-US" u="sng" dirty="0" smtClean="0">
                <a:hlinkClick r:id="rId7" tooltip="Anti-submarine weapon"/>
              </a:rPr>
              <a:t>weaponry</a:t>
            </a:r>
            <a:r>
              <a:rPr lang="en-US" dirty="0" smtClean="0"/>
              <a:t> and tactics, such as </a:t>
            </a:r>
            <a:r>
              <a:rPr lang="en-US" u="sng" dirty="0" smtClean="0">
                <a:hlinkClick r:id="rId8" tooltip="Sonar"/>
              </a:rPr>
              <a:t>sonar</a:t>
            </a:r>
            <a:r>
              <a:rPr lang="en-US" dirty="0" smtClean="0"/>
              <a:t> and convoys, while Germany focused on improving its offensive capability, with designs such as the </a:t>
            </a:r>
            <a:r>
              <a:rPr lang="en-US" u="sng" dirty="0" smtClean="0">
                <a:hlinkClick r:id="rId9" tooltip="German Type VII submarine"/>
              </a:rPr>
              <a:t>Type VII submarine</a:t>
            </a:r>
            <a:r>
              <a:rPr lang="en-US" dirty="0" smtClean="0"/>
              <a:t> and </a:t>
            </a:r>
            <a:r>
              <a:rPr lang="en-US" u="sng" dirty="0" err="1" smtClean="0">
                <a:hlinkClick r:id="rId10" tooltip="Wolfpack (naval tactic)"/>
              </a:rPr>
              <a:t>wolfpack</a:t>
            </a:r>
            <a:r>
              <a:rPr lang="en-US" dirty="0" smtClean="0"/>
              <a:t> </a:t>
            </a:r>
            <a:r>
              <a:rPr lang="en-US" dirty="0" err="1" smtClean="0"/>
              <a:t>tactics.Gradually</a:t>
            </a:r>
            <a:r>
              <a:rPr lang="en-US" dirty="0" smtClean="0"/>
              <a:t>, improving Allied technologies such as the </a:t>
            </a:r>
            <a:r>
              <a:rPr lang="en-US" u="sng" dirty="0" smtClean="0">
                <a:hlinkClick r:id="rId11" tooltip="Leigh light"/>
              </a:rPr>
              <a:t>Leigh light</a:t>
            </a:r>
            <a:r>
              <a:rPr lang="en-US" dirty="0" smtClean="0"/>
              <a:t>, </a:t>
            </a:r>
            <a:r>
              <a:rPr lang="en-US" u="sng" dirty="0" smtClean="0">
                <a:hlinkClick r:id="rId12" tooltip="Hedgehog (weapon)"/>
              </a:rPr>
              <a:t>hedgehog</a:t>
            </a:r>
            <a:r>
              <a:rPr lang="en-US" dirty="0" smtClean="0"/>
              <a:t>, </a:t>
            </a:r>
            <a:r>
              <a:rPr lang="en-US" u="sng" dirty="0" smtClean="0">
                <a:hlinkClick r:id="rId13" tooltip="Squid (weapon)"/>
              </a:rPr>
              <a:t>squid</a:t>
            </a:r>
            <a:r>
              <a:rPr lang="en-US" dirty="0" smtClean="0"/>
              <a:t>, and </a:t>
            </a:r>
            <a:r>
              <a:rPr lang="en-US" u="sng" dirty="0" smtClean="0">
                <a:hlinkClick r:id="rId14" tooltip="Mark 24 FIDO Torpedo"/>
              </a:rPr>
              <a:t>homing torpedoes</a:t>
            </a:r>
            <a:r>
              <a:rPr lang="en-US" dirty="0" smtClean="0"/>
              <a:t> proved victorious.</a:t>
            </a:r>
          </a:p>
          <a:p>
            <a:endParaRPr lang="en-US" dirty="0"/>
          </a:p>
        </p:txBody>
      </p:sp>
    </p:spTree>
  </p:cSld>
  <p:clrMapOvr>
    <a:masterClrMapping/>
  </p:clrMapOvr>
  <p:transition>
    <p:checker dir="vert"/>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0000" lnSpcReduction="20000"/>
          </a:bodyPr>
          <a:lstStyle/>
          <a:p>
            <a:r>
              <a:rPr lang="en-US" dirty="0" smtClean="0"/>
              <a:t>Land warfare changed from the static front lines of World War I to increased mobility and </a:t>
            </a:r>
            <a:r>
              <a:rPr lang="en-US" u="sng" dirty="0" smtClean="0">
                <a:hlinkClick r:id="rId2" tooltip="Combined arms"/>
              </a:rPr>
              <a:t>combined arms</a:t>
            </a:r>
            <a:r>
              <a:rPr lang="en-US" dirty="0" smtClean="0"/>
              <a:t>. The </a:t>
            </a:r>
            <a:r>
              <a:rPr lang="en-US" u="sng" dirty="0" smtClean="0">
                <a:hlinkClick r:id="rId3" tooltip="Tank"/>
              </a:rPr>
              <a:t>tank</a:t>
            </a:r>
            <a:r>
              <a:rPr lang="en-US" dirty="0" smtClean="0"/>
              <a:t>, which had been used predominantly for infantry support in the First World War, had evolved into the primary weapon. In the late 1930s, tank design was considerably more advanced than it had been during World War I, and </a:t>
            </a:r>
            <a:r>
              <a:rPr lang="en-US" u="sng" dirty="0" smtClean="0">
                <a:hlinkClick r:id="rId4" tooltip="Tanks in World War II"/>
              </a:rPr>
              <a:t>advances continued throughout the war</a:t>
            </a:r>
            <a:r>
              <a:rPr lang="en-US" dirty="0" smtClean="0"/>
              <a:t> in increasing speed, </a:t>
            </a:r>
            <a:r>
              <a:rPr lang="en-US" dirty="0" err="1" smtClean="0"/>
              <a:t>armour</a:t>
            </a:r>
            <a:r>
              <a:rPr lang="en-US" dirty="0" smtClean="0"/>
              <a:t> and firepower.</a:t>
            </a:r>
          </a:p>
          <a:p>
            <a:r>
              <a:rPr lang="en-US" dirty="0" smtClean="0"/>
              <a:t>At the start of the war, most commanders thought enemy tanks should be met by tanks with superior </a:t>
            </a:r>
            <a:r>
              <a:rPr lang="en-US" dirty="0" err="1" smtClean="0"/>
              <a:t>specifications.This</a:t>
            </a:r>
            <a:r>
              <a:rPr lang="en-US" dirty="0" smtClean="0"/>
              <a:t> idea was challenged by the poor performance of the relatively light early tank guns against </a:t>
            </a:r>
            <a:r>
              <a:rPr lang="en-US" dirty="0" err="1" smtClean="0"/>
              <a:t>armour</a:t>
            </a:r>
            <a:r>
              <a:rPr lang="en-US" dirty="0" smtClean="0"/>
              <a:t>, and German doctrine of avoiding tank-versus-tank combat. This, along with Germany's use of combined arms, were among the key elements of their highly successful blitzkrieg tactics across Poland and </a:t>
            </a:r>
            <a:r>
              <a:rPr lang="en-US" dirty="0" err="1" smtClean="0"/>
              <a:t>France.Many</a:t>
            </a:r>
            <a:r>
              <a:rPr lang="en-US" dirty="0" smtClean="0"/>
              <a:t> means of </a:t>
            </a:r>
            <a:r>
              <a:rPr lang="en-US" u="sng" dirty="0" smtClean="0">
                <a:hlinkClick r:id="rId5" tooltip="Anti-tank warfare"/>
              </a:rPr>
              <a:t>destroying tanks</a:t>
            </a:r>
            <a:r>
              <a:rPr lang="en-US" dirty="0" smtClean="0"/>
              <a:t>, including </a:t>
            </a:r>
            <a:r>
              <a:rPr lang="en-US" u="sng" dirty="0" smtClean="0">
                <a:hlinkClick r:id="rId6" tooltip="Indirect fire"/>
              </a:rPr>
              <a:t>indirect artillery</a:t>
            </a:r>
            <a:r>
              <a:rPr lang="en-US" dirty="0" smtClean="0"/>
              <a:t>, </a:t>
            </a:r>
            <a:r>
              <a:rPr lang="en-US" u="sng" dirty="0" smtClean="0">
                <a:hlinkClick r:id="rId7" tooltip="Anti-tank gun"/>
              </a:rPr>
              <a:t>anti-tank guns</a:t>
            </a:r>
            <a:r>
              <a:rPr lang="en-US" dirty="0" smtClean="0"/>
              <a:t> (both towed and </a:t>
            </a:r>
            <a:r>
              <a:rPr lang="en-US" u="sng" dirty="0" smtClean="0">
                <a:hlinkClick r:id="rId8" tooltip="Self-propelled gun"/>
              </a:rPr>
              <a:t>self-propelled</a:t>
            </a:r>
            <a:r>
              <a:rPr lang="en-US" dirty="0" smtClean="0"/>
              <a:t>), </a:t>
            </a:r>
            <a:r>
              <a:rPr lang="en-US" u="sng" dirty="0" smtClean="0">
                <a:hlinkClick r:id="rId9" tooltip="Anti-tank mine"/>
              </a:rPr>
              <a:t>mines</a:t>
            </a:r>
            <a:r>
              <a:rPr lang="en-US" dirty="0" smtClean="0"/>
              <a:t>, short-ranged infantry antitank weapons, and other tanks were </a:t>
            </a:r>
            <a:r>
              <a:rPr lang="en-US" dirty="0" err="1" smtClean="0"/>
              <a:t>utilised.Even</a:t>
            </a:r>
            <a:r>
              <a:rPr lang="en-US" dirty="0" smtClean="0"/>
              <a:t> with large-scale </a:t>
            </a:r>
            <a:r>
              <a:rPr lang="en-US" dirty="0" err="1" smtClean="0"/>
              <a:t>mechanisation</a:t>
            </a:r>
            <a:r>
              <a:rPr lang="en-US" dirty="0" smtClean="0"/>
              <a:t>, infantry remained the backbone of all </a:t>
            </a:r>
            <a:r>
              <a:rPr lang="en-US" dirty="0" err="1" smtClean="0"/>
              <a:t>forces,and</a:t>
            </a:r>
            <a:r>
              <a:rPr lang="en-US" dirty="0" smtClean="0"/>
              <a:t> throughout the war, most infantry were equipped similarly to World War </a:t>
            </a:r>
            <a:r>
              <a:rPr lang="en-US" smtClean="0"/>
              <a:t>I.</a:t>
            </a:r>
            <a:endParaRPr lang="en-US"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16563"/>
          </a:xfrm>
        </p:spPr>
        <p:txBody>
          <a:bodyPr>
            <a:normAutofit fontScale="77500" lnSpcReduction="20000"/>
          </a:bodyPr>
          <a:lstStyle/>
          <a:p>
            <a:r>
              <a:rPr lang="en-US" dirty="0" smtClean="0"/>
              <a:t>The portable machine gun spread, a notable example being the German </a:t>
            </a:r>
            <a:r>
              <a:rPr lang="en-US" u="sng" dirty="0" smtClean="0">
                <a:hlinkClick r:id="rId2" tooltip="MG42"/>
              </a:rPr>
              <a:t>MG42</a:t>
            </a:r>
            <a:r>
              <a:rPr lang="en-US" dirty="0" smtClean="0"/>
              <a:t>, and various </a:t>
            </a:r>
            <a:r>
              <a:rPr lang="en-US" u="sng" dirty="0" smtClean="0">
                <a:hlinkClick r:id="rId3" tooltip="Submachine gun"/>
              </a:rPr>
              <a:t>submachine guns</a:t>
            </a:r>
            <a:r>
              <a:rPr lang="en-US" dirty="0" smtClean="0"/>
              <a:t> which were suited to close combat in urban and jungle </a:t>
            </a:r>
            <a:r>
              <a:rPr lang="en-US" dirty="0" err="1" smtClean="0"/>
              <a:t>settings.The</a:t>
            </a:r>
            <a:r>
              <a:rPr lang="en-US" dirty="0" smtClean="0"/>
              <a:t> </a:t>
            </a:r>
            <a:r>
              <a:rPr lang="en-US" u="sng" dirty="0" smtClean="0">
                <a:hlinkClick r:id="rId4" tooltip="Assault rifle"/>
              </a:rPr>
              <a:t>assault rifle</a:t>
            </a:r>
            <a:r>
              <a:rPr lang="en-US" dirty="0" smtClean="0"/>
              <a:t>, a late war development incorporating many features of the rifle and submachine gun, became the standard postwar infantry weapon for most armed forces.</a:t>
            </a:r>
          </a:p>
          <a:p>
            <a:r>
              <a:rPr lang="en-US" dirty="0" smtClean="0"/>
              <a:t>Most major belligerents attempted to solve the problems of complexity and security presented by using large </a:t>
            </a:r>
            <a:r>
              <a:rPr lang="en-US" u="sng" dirty="0" smtClean="0">
                <a:hlinkClick r:id="rId5" tooltip="Codebook"/>
              </a:rPr>
              <a:t>codebooks</a:t>
            </a:r>
            <a:r>
              <a:rPr lang="en-US" dirty="0" smtClean="0"/>
              <a:t> for </a:t>
            </a:r>
            <a:r>
              <a:rPr lang="en-US" u="sng" dirty="0" smtClean="0">
                <a:hlinkClick r:id="rId6" tooltip="Cryptography"/>
              </a:rPr>
              <a:t>cryptography</a:t>
            </a:r>
            <a:r>
              <a:rPr lang="en-US" dirty="0" smtClean="0"/>
              <a:t> with the use of </a:t>
            </a:r>
            <a:r>
              <a:rPr lang="en-US" u="sng" dirty="0" smtClean="0">
                <a:hlinkClick r:id="rId7" tooltip="Cipher"/>
              </a:rPr>
              <a:t>ciphering</a:t>
            </a:r>
            <a:r>
              <a:rPr lang="en-US" dirty="0" smtClean="0"/>
              <a:t> machines, the most well known being the German </a:t>
            </a:r>
            <a:r>
              <a:rPr lang="en-US" u="sng" dirty="0" smtClean="0">
                <a:hlinkClick r:id="rId8" tooltip="Enigma machine"/>
              </a:rPr>
              <a:t>Enigma machine</a:t>
            </a:r>
            <a:r>
              <a:rPr lang="en-US" dirty="0" smtClean="0"/>
              <a:t>.</a:t>
            </a:r>
            <a:endParaRPr lang="en-US" u="sng" baseline="30000" dirty="0" smtClean="0"/>
          </a:p>
          <a:p>
            <a:r>
              <a:rPr lang="en-US" dirty="0" smtClean="0"/>
              <a:t> </a:t>
            </a:r>
            <a:r>
              <a:rPr lang="en-US" u="sng" dirty="0" smtClean="0">
                <a:hlinkClick r:id="rId9" tooltip="SIGINT"/>
              </a:rPr>
              <a:t>SIGINT</a:t>
            </a:r>
            <a:r>
              <a:rPr lang="en-US" dirty="0" smtClean="0"/>
              <a:t> (</a:t>
            </a:r>
            <a:r>
              <a:rPr lang="en-US" i="1" dirty="0" smtClean="0"/>
              <a:t>sig</a:t>
            </a:r>
            <a:r>
              <a:rPr lang="en-US" dirty="0" smtClean="0"/>
              <a:t>nals </a:t>
            </a:r>
            <a:r>
              <a:rPr lang="en-US" i="1" dirty="0" smtClean="0"/>
              <a:t>int</a:t>
            </a:r>
            <a:r>
              <a:rPr lang="en-US" dirty="0" smtClean="0"/>
              <a:t>elligence) was the countering process of decryption, with the notable examples being the Allied breaking of </a:t>
            </a:r>
            <a:r>
              <a:rPr lang="en-US" u="sng" dirty="0" smtClean="0">
                <a:hlinkClick r:id="rId10" tooltip="Japanese naval codes"/>
              </a:rPr>
              <a:t>Japanese naval codes</a:t>
            </a:r>
            <a:r>
              <a:rPr lang="en-US" dirty="0" smtClean="0"/>
              <a:t> and British </a:t>
            </a:r>
            <a:r>
              <a:rPr lang="en-US" u="sng" dirty="0" smtClean="0">
                <a:hlinkClick r:id="rId11" tooltip="Ultra (cryptography)"/>
              </a:rPr>
              <a:t>Ultra</a:t>
            </a:r>
            <a:r>
              <a:rPr lang="en-US" dirty="0" smtClean="0"/>
              <a:t>, which was derived from methodology given to Britain by the </a:t>
            </a:r>
            <a:r>
              <a:rPr lang="en-US" u="sng" dirty="0" smtClean="0">
                <a:hlinkClick r:id="rId12" tooltip="Polish Cipher Bureau"/>
              </a:rPr>
              <a:t>Polish Cipher Bureau</a:t>
            </a:r>
            <a:r>
              <a:rPr lang="en-US" dirty="0" smtClean="0"/>
              <a:t>, which had been decoding Enigma for seven years before the war.</a:t>
            </a:r>
            <a:endParaRPr lang="en-US" dirty="0"/>
          </a:p>
        </p:txBody>
      </p:sp>
    </p:spTree>
  </p:cSld>
  <p:clrMapOvr>
    <a:masterClrMapping/>
  </p:clrMapOvr>
  <p:transition>
    <p:checker dir="vert"/>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6019800"/>
          </a:xfrm>
        </p:spPr>
        <p:txBody>
          <a:bodyPr>
            <a:normAutofit/>
          </a:bodyPr>
          <a:lstStyle/>
          <a:p>
            <a:r>
              <a:rPr lang="en-US" dirty="0" smtClean="0"/>
              <a:t>Another aspect of </a:t>
            </a:r>
            <a:r>
              <a:rPr lang="en-US" u="sng" dirty="0" smtClean="0">
                <a:hlinkClick r:id="rId2" tooltip="Military intelligence"/>
              </a:rPr>
              <a:t>military intelligence</a:t>
            </a:r>
            <a:r>
              <a:rPr lang="en-US" dirty="0" smtClean="0"/>
              <a:t> was the use of </a:t>
            </a:r>
            <a:r>
              <a:rPr lang="en-US" u="sng" dirty="0" smtClean="0">
                <a:hlinkClick r:id="rId3" tooltip="Deception"/>
              </a:rPr>
              <a:t>deception</a:t>
            </a:r>
            <a:r>
              <a:rPr lang="en-US" dirty="0" smtClean="0"/>
              <a:t>, which the Allies used to great effect, such as in operations </a:t>
            </a:r>
            <a:r>
              <a:rPr lang="en-US" u="sng" dirty="0" smtClean="0">
                <a:hlinkClick r:id="rId4" tooltip="Operation Mincemeat"/>
              </a:rPr>
              <a:t>Mincemeat</a:t>
            </a:r>
            <a:r>
              <a:rPr lang="en-US" dirty="0" smtClean="0"/>
              <a:t> and </a:t>
            </a:r>
            <a:r>
              <a:rPr lang="en-US" u="sng" dirty="0" smtClean="0">
                <a:hlinkClick r:id="rId5" tooltip="Operation Bodyguard"/>
              </a:rPr>
              <a:t>Bodyguard</a:t>
            </a:r>
            <a:r>
              <a:rPr lang="en-US" dirty="0" smtClean="0"/>
              <a:t>. Other technological and engineering feats achieved during, or as a result of, the war include the world's first programmable computers (</a:t>
            </a:r>
            <a:r>
              <a:rPr lang="en-US" u="sng" dirty="0" smtClean="0">
                <a:hlinkClick r:id="rId6" tooltip="Z3 (computer)"/>
              </a:rPr>
              <a:t>Z3</a:t>
            </a:r>
            <a:r>
              <a:rPr lang="en-US" dirty="0" smtClean="0"/>
              <a:t>, </a:t>
            </a:r>
            <a:r>
              <a:rPr lang="en-US" u="sng" dirty="0" smtClean="0">
                <a:hlinkClick r:id="rId7" tooltip="Colossus computer"/>
              </a:rPr>
              <a:t>Colossus</a:t>
            </a:r>
            <a:r>
              <a:rPr lang="en-US" dirty="0" smtClean="0"/>
              <a:t>, and </a:t>
            </a:r>
            <a:r>
              <a:rPr lang="en-US" u="sng" dirty="0" smtClean="0">
                <a:hlinkClick r:id="rId8" tooltip="ENIAC"/>
              </a:rPr>
              <a:t>ENIAC</a:t>
            </a:r>
            <a:r>
              <a:rPr lang="en-US" dirty="0" smtClean="0"/>
              <a:t>), </a:t>
            </a:r>
            <a:r>
              <a:rPr lang="en-US" u="sng" dirty="0" smtClean="0">
                <a:hlinkClick r:id="rId9" tooltip="V-1 flying bomb"/>
              </a:rPr>
              <a:t>guided missiles</a:t>
            </a:r>
            <a:r>
              <a:rPr lang="en-US" dirty="0" smtClean="0"/>
              <a:t> and </a:t>
            </a:r>
            <a:r>
              <a:rPr lang="en-US" u="sng" dirty="0" smtClean="0">
                <a:hlinkClick r:id="rId10" tooltip="V-2 rocket"/>
              </a:rPr>
              <a:t>modern rockets</a:t>
            </a:r>
            <a:r>
              <a:rPr lang="en-US" dirty="0" smtClean="0"/>
              <a:t>, the </a:t>
            </a:r>
            <a:r>
              <a:rPr lang="en-US" u="sng" dirty="0" smtClean="0">
                <a:hlinkClick r:id="rId11" tooltip="Manhattan Project"/>
              </a:rPr>
              <a:t>Manhattan Project</a:t>
            </a:r>
            <a:r>
              <a:rPr lang="en-US" dirty="0" smtClean="0"/>
              <a:t>'s development of </a:t>
            </a:r>
            <a:r>
              <a:rPr lang="en-US" u="sng" dirty="0" smtClean="0">
                <a:hlinkClick r:id="rId12" tooltip="Nuclear weapon"/>
              </a:rPr>
              <a:t>nuclear weapons</a:t>
            </a:r>
            <a:r>
              <a:rPr lang="en-US" dirty="0" smtClean="0"/>
              <a:t>, </a:t>
            </a:r>
            <a:r>
              <a:rPr lang="en-US" u="sng" dirty="0" smtClean="0">
                <a:hlinkClick r:id="rId13" tooltip="Operations research"/>
              </a:rPr>
              <a:t>operations research</a:t>
            </a:r>
            <a:r>
              <a:rPr lang="en-US" dirty="0" smtClean="0"/>
              <a:t> and the development of </a:t>
            </a:r>
            <a:r>
              <a:rPr lang="en-US" u="sng" dirty="0" smtClean="0">
                <a:hlinkClick r:id="rId14" tooltip="Mulberry harbour"/>
              </a:rPr>
              <a:t>artificial </a:t>
            </a:r>
            <a:r>
              <a:rPr lang="en-US" u="sng" dirty="0" err="1" smtClean="0">
                <a:hlinkClick r:id="rId14" tooltip="Mulberry harbour"/>
              </a:rPr>
              <a:t>harbours</a:t>
            </a:r>
            <a:r>
              <a:rPr lang="en-US" dirty="0" smtClean="0"/>
              <a:t> and </a:t>
            </a:r>
            <a:r>
              <a:rPr lang="en-US" u="sng" dirty="0" smtClean="0">
                <a:hlinkClick r:id="rId15" tooltip="Operation Pluto"/>
              </a:rPr>
              <a:t>oil pipelines under the English Channel</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upload.wikimedia.org/wikipedia/commons/thumb/a/a6/Color_Photographed_B-17E_in_Flight.jpg/120px-Color_Photographed_B-17E_in_Flight.jpg">
            <a:hlinkClick r:id="rId2"/>
          </p:cNvPr>
          <p:cNvPicPr>
            <a:picLocks noGrp="1"/>
          </p:cNvPicPr>
          <p:nvPr>
            <p:ph idx="1"/>
          </p:nvPr>
        </p:nvPicPr>
        <p:blipFill>
          <a:blip r:embed="rId3"/>
          <a:srcRect/>
          <a:stretch>
            <a:fillRect/>
          </a:stretch>
        </p:blipFill>
        <p:spPr bwMode="auto">
          <a:xfrm>
            <a:off x="4953000" y="457200"/>
            <a:ext cx="4191000" cy="4191000"/>
          </a:xfrm>
          <a:prstGeom prst="rect">
            <a:avLst/>
          </a:prstGeom>
          <a:noFill/>
          <a:ln w="9525">
            <a:noFill/>
            <a:miter lim="800000"/>
            <a:headEnd/>
            <a:tailEnd/>
          </a:ln>
        </p:spPr>
      </p:pic>
      <p:sp>
        <p:nvSpPr>
          <p:cNvPr id="5" name="Rectangle 4"/>
          <p:cNvSpPr/>
          <p:nvPr/>
        </p:nvSpPr>
        <p:spPr>
          <a:xfrm>
            <a:off x="5029200" y="4813994"/>
            <a:ext cx="3581400" cy="1200329"/>
          </a:xfrm>
          <a:prstGeom prst="rect">
            <a:avLst/>
          </a:prstGeom>
        </p:spPr>
        <p:txBody>
          <a:bodyPr wrap="square">
            <a:spAutoFit/>
          </a:bodyPr>
          <a:lstStyle/>
          <a:p>
            <a:r>
              <a:rPr lang="en-US" dirty="0" smtClean="0"/>
              <a:t>American </a:t>
            </a:r>
            <a:r>
              <a:rPr lang="en-US" u="sng" dirty="0" smtClean="0">
                <a:hlinkClick r:id="rId4" tooltip="B-17 Flying Fortress"/>
              </a:rPr>
              <a:t>Boeing B-17E</a:t>
            </a:r>
            <a:r>
              <a:rPr lang="en-US" dirty="0" smtClean="0"/>
              <a:t>. The Allies lost 160,000 airmen and 33,700 planes during the air war over Europe.</a:t>
            </a:r>
            <a:r>
              <a:rPr lang="en-US" u="sng" baseline="30000" dirty="0" smtClean="0">
                <a:hlinkClick r:id="rId5"/>
              </a:rPr>
              <a:t>[379]</a:t>
            </a:r>
            <a:endParaRPr lang="en-US" dirty="0"/>
          </a:p>
        </p:txBody>
      </p:sp>
      <p:pic>
        <p:nvPicPr>
          <p:cNvPr id="6" name="Picture 5" descr="http://upload.wikimedia.org/wikipedia/commons/thumb/c/c5/U995_2004_1.jpg/120px-U995_2004_1.jpg">
            <a:hlinkClick r:id="rId6"/>
          </p:cNvPr>
          <p:cNvPicPr/>
          <p:nvPr/>
        </p:nvPicPr>
        <p:blipFill>
          <a:blip r:embed="rId7"/>
          <a:srcRect/>
          <a:stretch>
            <a:fillRect/>
          </a:stretch>
        </p:blipFill>
        <p:spPr bwMode="auto">
          <a:xfrm>
            <a:off x="304800" y="457200"/>
            <a:ext cx="4648200" cy="4191000"/>
          </a:xfrm>
          <a:prstGeom prst="rect">
            <a:avLst/>
          </a:prstGeom>
          <a:noFill/>
          <a:ln w="9525">
            <a:noFill/>
            <a:miter lim="800000"/>
            <a:headEnd/>
            <a:tailEnd/>
          </a:ln>
        </p:spPr>
      </p:pic>
      <p:sp>
        <p:nvSpPr>
          <p:cNvPr id="7" name="Rectangle 6"/>
          <p:cNvSpPr/>
          <p:nvPr/>
        </p:nvSpPr>
        <p:spPr>
          <a:xfrm>
            <a:off x="1143000" y="4876800"/>
            <a:ext cx="2514600" cy="1754326"/>
          </a:xfrm>
          <a:prstGeom prst="rect">
            <a:avLst/>
          </a:prstGeom>
        </p:spPr>
        <p:txBody>
          <a:bodyPr wrap="square">
            <a:spAutoFit/>
          </a:bodyPr>
          <a:lstStyle/>
          <a:p>
            <a:r>
              <a:rPr lang="en-US" dirty="0" smtClean="0"/>
              <a:t>German </a:t>
            </a:r>
            <a:r>
              <a:rPr lang="en-US" u="sng" dirty="0" smtClean="0">
                <a:hlinkClick r:id="rId8" tooltip="German Type VII submarine"/>
              </a:rPr>
              <a:t>U-995 Type VIIC</a:t>
            </a:r>
            <a:r>
              <a:rPr lang="en-US" dirty="0" smtClean="0"/>
              <a:t>. Between 1939 and 1945, 3,500 Allied merchant ships were sunk at a cost of 783 German U-boats.</a:t>
            </a:r>
            <a:endParaRPr lang="en-US" dirty="0"/>
          </a:p>
        </p:txBody>
      </p:sp>
    </p:spTree>
  </p:cSld>
  <p:clrMapOvr>
    <a:masterClrMapping/>
  </p:clrMapOvr>
  <p:transition>
    <p:checker dir="vert"/>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upload.wikimedia.org/wikipedia/commons/thumb/a/a5/RIAN_archive_1274_Tanks_going_to_the_front.jpg/120px-RIAN_archive_1274_Tanks_going_to_the_front.jpg">
            <a:hlinkClick r:id="rId2"/>
          </p:cNvPr>
          <p:cNvPicPr>
            <a:picLocks noGrp="1"/>
          </p:cNvPicPr>
          <p:nvPr>
            <p:ph idx="1"/>
          </p:nvPr>
        </p:nvPicPr>
        <p:blipFill>
          <a:blip r:embed="rId3"/>
          <a:srcRect/>
          <a:stretch>
            <a:fillRect/>
          </a:stretch>
        </p:blipFill>
        <p:spPr bwMode="auto">
          <a:xfrm>
            <a:off x="685800" y="457200"/>
            <a:ext cx="8153400" cy="3933031"/>
          </a:xfrm>
          <a:prstGeom prst="rect">
            <a:avLst/>
          </a:prstGeom>
          <a:noFill/>
          <a:ln w="9525">
            <a:noFill/>
            <a:miter lim="800000"/>
            <a:headEnd/>
            <a:tailEnd/>
          </a:ln>
        </p:spPr>
      </p:pic>
      <p:sp>
        <p:nvSpPr>
          <p:cNvPr id="5" name="Rectangle 4"/>
          <p:cNvSpPr/>
          <p:nvPr/>
        </p:nvSpPr>
        <p:spPr>
          <a:xfrm>
            <a:off x="2286000" y="4419599"/>
            <a:ext cx="5562600" cy="830997"/>
          </a:xfrm>
          <a:prstGeom prst="rect">
            <a:avLst/>
          </a:prstGeom>
        </p:spPr>
        <p:txBody>
          <a:bodyPr wrap="square">
            <a:spAutoFit/>
          </a:bodyPr>
          <a:lstStyle/>
          <a:p>
            <a:r>
              <a:rPr lang="en-US" sz="2400" dirty="0" smtClean="0"/>
              <a:t>Soviet </a:t>
            </a:r>
            <a:r>
              <a:rPr lang="en-US" sz="2400" u="sng" dirty="0" smtClean="0">
                <a:hlinkClick r:id="rId4" tooltip="T-34"/>
              </a:rPr>
              <a:t>T-34</a:t>
            </a:r>
            <a:r>
              <a:rPr lang="en-US" sz="2400" dirty="0" smtClean="0"/>
              <a:t>, the most-produced tank of the war. Over 57,000 were built by 1945.</a:t>
            </a:r>
            <a:endParaRPr lang="en-US" sz="2400" dirty="0"/>
          </a:p>
        </p:txBody>
      </p:sp>
      <p:pic>
        <p:nvPicPr>
          <p:cNvPr id="6" name="Picture 5" descr="logo"/>
          <p:cNvPicPr/>
          <p:nvPr/>
        </p:nvPicPr>
        <p:blipFill>
          <a:blip r:embed="rId5">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p:cNvPicPr/>
          <p:nvPr/>
        </p:nvPicPr>
        <p:blipFill>
          <a:blip r:embed="rId2">
            <a:lum bright="-40000"/>
          </a:blip>
          <a:srcRect/>
          <a:stretch>
            <a:fillRect/>
          </a:stretch>
        </p:blipFill>
        <p:spPr bwMode="auto">
          <a:xfrm rot="20501756">
            <a:off x="361810" y="3170572"/>
            <a:ext cx="2937791" cy="1589929"/>
          </a:xfrm>
          <a:prstGeom prst="rect">
            <a:avLst/>
          </a:prstGeom>
          <a:solidFill>
            <a:schemeClr val="tx2">
              <a:lumMod val="50000"/>
            </a:schemeClr>
          </a:solidFill>
          <a:ln w="9525">
            <a:noFill/>
            <a:miter lim="800000"/>
            <a:headEnd/>
            <a:tailEnd/>
          </a:ln>
        </p:spPr>
      </p:pic>
      <p:sp>
        <p:nvSpPr>
          <p:cNvPr id="3" name="Title 2"/>
          <p:cNvSpPr>
            <a:spLocks noGrp="1"/>
          </p:cNvSpPr>
          <p:nvPr>
            <p:ph type="title"/>
          </p:nvPr>
        </p:nvSpPr>
        <p:spPr>
          <a:xfrm>
            <a:off x="457200" y="609600"/>
            <a:ext cx="6324600" cy="1524000"/>
          </a:xfrm>
        </p:spPr>
        <p:txBody>
          <a:bodyPr>
            <a:normAutofit/>
          </a:bodyPr>
          <a:lstStyle/>
          <a:p>
            <a:r>
              <a:rPr sz="8800" smtClean="0"/>
              <a:t>Thank You</a:t>
            </a:r>
            <a:endParaRPr lang="en-US" sz="8800" dirty="0"/>
          </a:p>
        </p:txBody>
      </p:sp>
      <p:sp>
        <p:nvSpPr>
          <p:cNvPr id="2" name="Content Placeholder 1"/>
          <p:cNvSpPr>
            <a:spLocks noGrp="1"/>
          </p:cNvSpPr>
          <p:nvPr>
            <p:ph idx="1"/>
          </p:nvPr>
        </p:nvSpPr>
        <p:spPr>
          <a:xfrm>
            <a:off x="5181600" y="3962400"/>
            <a:ext cx="3505200" cy="2133600"/>
          </a:xfrm>
        </p:spPr>
        <p:txBody>
          <a:bodyPr>
            <a:normAutofit fontScale="70000" lnSpcReduction="20000"/>
          </a:bodyPr>
          <a:lstStyle/>
          <a:p>
            <a:r>
              <a:rPr lang="en-US" dirty="0" smtClean="0"/>
              <a:t>Prepared By:</a:t>
            </a:r>
          </a:p>
          <a:p>
            <a:r>
              <a:rPr lang="en-US" dirty="0" err="1" smtClean="0"/>
              <a:t>Lavanya</a:t>
            </a:r>
            <a:r>
              <a:rPr lang="en-US" dirty="0" smtClean="0"/>
              <a:t> </a:t>
            </a:r>
            <a:r>
              <a:rPr lang="en-US" dirty="0" err="1" smtClean="0"/>
              <a:t>Thammaiah.T</a:t>
            </a:r>
            <a:r>
              <a:rPr lang="en-US" dirty="0" smtClean="0"/>
              <a:t>. ,</a:t>
            </a:r>
          </a:p>
          <a:p>
            <a:r>
              <a:rPr lang="en-US" dirty="0" smtClean="0"/>
              <a:t>Smart Class co-</a:t>
            </a:r>
            <a:r>
              <a:rPr lang="en-US" dirty="0" err="1" smtClean="0"/>
              <a:t>ordinator</a:t>
            </a:r>
            <a:r>
              <a:rPr lang="en-US" dirty="0" smtClean="0"/>
              <a:t>,</a:t>
            </a:r>
          </a:p>
          <a:p>
            <a:r>
              <a:rPr lang="en-US" dirty="0" smtClean="0"/>
              <a:t>General </a:t>
            </a:r>
            <a:r>
              <a:rPr lang="en-US" dirty="0" err="1" smtClean="0"/>
              <a:t>Thimayya</a:t>
            </a:r>
            <a:r>
              <a:rPr lang="en-US" dirty="0" smtClean="0"/>
              <a:t> Public School,</a:t>
            </a:r>
          </a:p>
          <a:p>
            <a:r>
              <a:rPr lang="en-US" dirty="0" err="1" smtClean="0"/>
              <a:t>Madikeri</a:t>
            </a:r>
            <a:r>
              <a:rPr lang="en-US" dirty="0" smtClean="0"/>
              <a:t>.</a:t>
            </a:r>
            <a:endParaRPr lang="en-US" dirty="0"/>
          </a:p>
        </p:txBody>
      </p:sp>
    </p:spTree>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Most countries whose industries had been damaged moved towards </a:t>
            </a:r>
            <a:r>
              <a:rPr lang="en-US" dirty="0">
                <a:hlinkClick r:id="rId2" tooltip="Post-World War II economic expansion"/>
              </a:rPr>
              <a:t>economic recovery</a:t>
            </a:r>
            <a:r>
              <a:rPr lang="en-US" dirty="0"/>
              <a:t>. Political integration, especially </a:t>
            </a:r>
            <a:r>
              <a:rPr lang="en-US" dirty="0">
                <a:hlinkClick r:id="rId3" tooltip="European integration"/>
              </a:rPr>
              <a:t>in Europe</a:t>
            </a:r>
            <a:r>
              <a:rPr lang="en-US" dirty="0"/>
              <a:t>, emerged as an effort to </a:t>
            </a:r>
            <a:r>
              <a:rPr lang="en-US" dirty="0" err="1"/>
              <a:t>stabilise</a:t>
            </a:r>
            <a:r>
              <a:rPr lang="en-US" dirty="0"/>
              <a:t> postwar relations and fight more effectively in the Cold War.</a:t>
            </a:r>
          </a:p>
          <a:p>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5800" y="4876800"/>
            <a:ext cx="4191000" cy="1249363"/>
          </a:xfrm>
        </p:spPr>
        <p:txBody>
          <a:bodyPr/>
          <a:lstStyle/>
          <a:p>
            <a:r>
              <a:rPr lang="en-US" u="sng" dirty="0">
                <a:hlinkClick r:id="rId2" tooltip="Benito Mussolini"/>
              </a:rPr>
              <a:t>Benito Mussolini</a:t>
            </a:r>
            <a:r>
              <a:rPr lang="en-US" dirty="0"/>
              <a:t> (left) and </a:t>
            </a:r>
            <a:r>
              <a:rPr lang="en-US" u="sng" dirty="0">
                <a:hlinkClick r:id="rId3" tooltip="Adolf Hitler"/>
              </a:rPr>
              <a:t>Adolf Hitler</a:t>
            </a:r>
            <a:r>
              <a:rPr lang="en-US" dirty="0"/>
              <a:t> (right</a:t>
            </a:r>
          </a:p>
        </p:txBody>
      </p:sp>
      <p:pic>
        <p:nvPicPr>
          <p:cNvPr id="4" name="Picture 3"/>
          <p:cNvPicPr/>
          <p:nvPr/>
        </p:nvPicPr>
        <p:blipFill>
          <a:blip r:embed="rId4"/>
          <a:srcRect/>
          <a:stretch>
            <a:fillRect/>
          </a:stretch>
        </p:blipFill>
        <p:spPr bwMode="auto">
          <a:xfrm>
            <a:off x="4724400" y="304801"/>
            <a:ext cx="4038600" cy="4405312"/>
          </a:xfrm>
          <a:prstGeom prst="rect">
            <a:avLst/>
          </a:prstGeom>
          <a:noFill/>
          <a:ln w="9525">
            <a:noFill/>
            <a:miter lim="800000"/>
            <a:headEnd/>
            <a:tailEnd/>
          </a:ln>
        </p:spPr>
      </p:pic>
      <p:sp>
        <p:nvSpPr>
          <p:cNvPr id="5" name="Rectangle 4"/>
          <p:cNvSpPr/>
          <p:nvPr/>
        </p:nvSpPr>
        <p:spPr>
          <a:xfrm>
            <a:off x="609600" y="609600"/>
            <a:ext cx="3733800" cy="4832092"/>
          </a:xfrm>
          <a:prstGeom prst="rect">
            <a:avLst/>
          </a:prstGeom>
        </p:spPr>
        <p:txBody>
          <a:bodyPr wrap="square">
            <a:spAutoFit/>
          </a:bodyPr>
          <a:lstStyle/>
          <a:p>
            <a:r>
              <a:rPr lang="en-US" sz="2800" dirty="0" smtClean="0"/>
              <a:t>Most countries whose industries had been damaged moved towards </a:t>
            </a:r>
            <a:r>
              <a:rPr lang="en-US" sz="2800" dirty="0" smtClean="0">
                <a:hlinkClick r:id="rId5" tooltip="Post-World War II economic expansion"/>
              </a:rPr>
              <a:t>economic recovery</a:t>
            </a:r>
            <a:r>
              <a:rPr lang="en-US" sz="2800" dirty="0" smtClean="0"/>
              <a:t>. Political integration, especially </a:t>
            </a:r>
            <a:r>
              <a:rPr lang="en-US" sz="2800" dirty="0" smtClean="0">
                <a:hlinkClick r:id="rId6" tooltip="European integration"/>
              </a:rPr>
              <a:t>in Europe</a:t>
            </a:r>
            <a:r>
              <a:rPr lang="en-US" sz="2800" dirty="0" smtClean="0"/>
              <a:t>, emerged as an effort to </a:t>
            </a:r>
            <a:r>
              <a:rPr lang="en-US" sz="2800" dirty="0" err="1" smtClean="0"/>
              <a:t>stabilise</a:t>
            </a:r>
            <a:r>
              <a:rPr lang="en-US" sz="2800" dirty="0" smtClean="0"/>
              <a:t> postwar relations and fight more effectively in the Cold War.</a:t>
            </a:r>
            <a:endParaRPr lang="en-US" sz="2800" dirty="0"/>
          </a:p>
        </p:txBody>
      </p:sp>
    </p:spTree>
  </p:cSld>
  <p:clrMapOvr>
    <a:masterClrMapping/>
  </p:clrMapOvr>
  <p:transition>
    <p:checke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b="1" dirty="0"/>
              <a:t>Pre-war events</a:t>
            </a:r>
          </a:p>
          <a:p>
            <a:r>
              <a:rPr lang="en-US" b="1" dirty="0"/>
              <a:t>Italian invasion of Ethiopia (1935)</a:t>
            </a:r>
          </a:p>
          <a:p>
            <a:r>
              <a:rPr lang="en-US" dirty="0"/>
              <a:t>Main article: </a:t>
            </a:r>
            <a:r>
              <a:rPr lang="en-US" u="sng" dirty="0">
                <a:hlinkClick r:id="rId2" tooltip="Second Italo-Abyssinian War"/>
              </a:rPr>
              <a:t>Second </a:t>
            </a:r>
            <a:r>
              <a:rPr lang="en-US" u="sng" dirty="0" err="1">
                <a:hlinkClick r:id="rId2" tooltip="Second Italo-Abyssinian War"/>
              </a:rPr>
              <a:t>Italo</a:t>
            </a:r>
            <a:r>
              <a:rPr lang="en-US" u="sng" dirty="0">
                <a:hlinkClick r:id="rId2" tooltip="Second Italo-Abyssinian War"/>
              </a:rPr>
              <a:t>-Abyssinian War</a:t>
            </a:r>
            <a:endParaRPr lang="en-US" dirty="0"/>
          </a:p>
          <a:p>
            <a:r>
              <a:rPr lang="en-US" dirty="0"/>
              <a:t>The Second </a:t>
            </a:r>
            <a:r>
              <a:rPr lang="en-US" dirty="0" err="1"/>
              <a:t>Italo</a:t>
            </a:r>
            <a:r>
              <a:rPr lang="en-US" dirty="0"/>
              <a:t>–Abyssinian War was a brief </a:t>
            </a:r>
            <a:r>
              <a:rPr lang="en-US" u="sng" dirty="0">
                <a:hlinkClick r:id="rId3" tooltip="Colonial war"/>
              </a:rPr>
              <a:t>colonial war</a:t>
            </a:r>
            <a:r>
              <a:rPr lang="en-US" dirty="0"/>
              <a:t> that began in October 1935 and ended in May 1936. The war was fought between the armed forces of the </a:t>
            </a:r>
            <a:r>
              <a:rPr lang="en-US" u="sng" dirty="0">
                <a:hlinkClick r:id="rId4" tooltip="Kingdom of Italy"/>
              </a:rPr>
              <a:t>Kingdom of Italy</a:t>
            </a:r>
            <a:r>
              <a:rPr lang="en-US" dirty="0"/>
              <a:t> (</a:t>
            </a:r>
            <a:r>
              <a:rPr lang="en-US" i="1" dirty="0" err="1"/>
              <a:t>Regno</a:t>
            </a:r>
            <a:r>
              <a:rPr lang="en-US" i="1" dirty="0"/>
              <a:t> </a:t>
            </a:r>
            <a:r>
              <a:rPr lang="en-US" i="1" dirty="0" err="1"/>
              <a:t>d'Italia</a:t>
            </a:r>
            <a:r>
              <a:rPr lang="en-US" dirty="0"/>
              <a:t>) and the armed forces of the </a:t>
            </a:r>
            <a:r>
              <a:rPr lang="en-US" u="sng" dirty="0">
                <a:hlinkClick r:id="rId5" tooltip="Ethiopian Empire"/>
              </a:rPr>
              <a:t>Ethiopian Empire</a:t>
            </a:r>
            <a:r>
              <a:rPr lang="en-US" dirty="0"/>
              <a:t> (also known as </a:t>
            </a:r>
            <a:r>
              <a:rPr lang="en-US" u="sng" dirty="0">
                <a:hlinkClick r:id="rId6" tooltip="Ethiopia"/>
              </a:rPr>
              <a:t>Abyssinia</a:t>
            </a:r>
            <a:r>
              <a:rPr lang="en-US" dirty="0"/>
              <a:t>).</a:t>
            </a:r>
          </a:p>
        </p:txBody>
      </p:sp>
      <p:pic>
        <p:nvPicPr>
          <p:cNvPr id="4" name="Picture 3" descr="logo"/>
          <p:cNvPicPr/>
          <p:nvPr/>
        </p:nvPicPr>
        <p:blipFill>
          <a:blip r:embed="rId7">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The war resulted in the </a:t>
            </a:r>
            <a:r>
              <a:rPr lang="en-US" u="sng" dirty="0">
                <a:hlinkClick r:id="rId2" tooltip="Military occupation"/>
              </a:rPr>
              <a:t>military occupation</a:t>
            </a:r>
            <a:r>
              <a:rPr lang="en-US" dirty="0"/>
              <a:t> of Ethiopia and its </a:t>
            </a:r>
            <a:r>
              <a:rPr lang="en-US" u="sng" dirty="0">
                <a:hlinkClick r:id="rId3" tooltip="Annexation"/>
              </a:rPr>
              <a:t>annexation</a:t>
            </a:r>
            <a:r>
              <a:rPr lang="en-US" dirty="0"/>
              <a:t> into the newly created colony of </a:t>
            </a:r>
            <a:r>
              <a:rPr lang="en-US" u="sng" dirty="0">
                <a:hlinkClick r:id="rId4" tooltip="Italian East Africa"/>
              </a:rPr>
              <a:t>Italian East Africa</a:t>
            </a:r>
            <a:r>
              <a:rPr lang="en-US" dirty="0"/>
              <a:t> (</a:t>
            </a:r>
            <a:r>
              <a:rPr lang="en-US" i="1" dirty="0"/>
              <a:t>Africa Orientale </a:t>
            </a:r>
            <a:r>
              <a:rPr lang="en-US" i="1" dirty="0" err="1"/>
              <a:t>Italiana</a:t>
            </a:r>
            <a:r>
              <a:rPr lang="en-US" dirty="0"/>
              <a:t>, or AOI); in addition, it exposed the weakness of the </a:t>
            </a:r>
            <a:r>
              <a:rPr lang="en-US" u="sng" dirty="0">
                <a:hlinkClick r:id="rId5" tooltip="League of Nations"/>
              </a:rPr>
              <a:t>League of Nations</a:t>
            </a:r>
            <a:r>
              <a:rPr lang="en-US" dirty="0"/>
              <a:t> as a force to preserve peace. </a:t>
            </a:r>
            <a:endParaRPr lang="en-US" dirty="0" smtClean="0"/>
          </a:p>
          <a:p>
            <a:r>
              <a:rPr lang="en-US" dirty="0" smtClean="0"/>
              <a:t>Both </a:t>
            </a:r>
            <a:r>
              <a:rPr lang="en-US" dirty="0"/>
              <a:t>Italy and Ethiopia were member nations, but the League did nothing when the former clearly violated the League's own </a:t>
            </a:r>
            <a:r>
              <a:rPr lang="en-US" u="sng" dirty="0">
                <a:hlinkClick r:id="rId6" tooltip="Article X of the Covenant of the League of Nations"/>
              </a:rPr>
              <a:t>Article X</a:t>
            </a:r>
            <a:r>
              <a:rPr lang="en-US" dirty="0" smtClean="0"/>
              <a:t>.</a:t>
            </a:r>
            <a:endParaRPr lang="en-US" dirty="0"/>
          </a:p>
          <a:p>
            <a:endParaRPr lang="en-US" dirty="0"/>
          </a:p>
        </p:txBody>
      </p:sp>
      <p:pic>
        <p:nvPicPr>
          <p:cNvPr id="4" name="Picture 3" descr="logo"/>
          <p:cNvPicPr/>
          <p:nvPr/>
        </p:nvPicPr>
        <p:blipFill>
          <a:blip r:embed="rId7">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Spanish Civil War (1936–39)</a:t>
            </a:r>
          </a:p>
        </p:txBody>
      </p:sp>
      <p:pic>
        <p:nvPicPr>
          <p:cNvPr id="4" name="Content Placeholder 3" descr="http://upload.wikimedia.org/wikipedia/commons/thumb/c/ca/Bundesarchiv_Bild_183-H25224%2C_Guernica%2C_Ruinen.jpg/220px-Bundesarchiv_Bild_183-H25224%2C_Guernica%2C_Ruinen.jpg">
            <a:hlinkClick r:id="rId2"/>
          </p:cNvPr>
          <p:cNvPicPr>
            <a:picLocks noGrp="1"/>
          </p:cNvPicPr>
          <p:nvPr>
            <p:ph idx="1"/>
          </p:nvPr>
        </p:nvPicPr>
        <p:blipFill>
          <a:blip r:embed="rId3"/>
          <a:srcRect/>
          <a:stretch>
            <a:fillRect/>
          </a:stretch>
        </p:blipFill>
        <p:spPr bwMode="auto">
          <a:xfrm>
            <a:off x="609600" y="1600200"/>
            <a:ext cx="7010400" cy="4419600"/>
          </a:xfrm>
          <a:prstGeom prst="rect">
            <a:avLst/>
          </a:prstGeom>
          <a:noFill/>
          <a:ln w="9525">
            <a:noFill/>
            <a:miter lim="800000"/>
            <a:headEnd/>
            <a:tailEnd/>
          </a:ln>
        </p:spPr>
      </p:pic>
      <p:pic>
        <p:nvPicPr>
          <p:cNvPr id="5" name="Picture 4"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World War II (1939–1945)</a:t>
            </a:r>
            <a:endParaRPr lang="en-US" dirty="0"/>
          </a:p>
        </p:txBody>
      </p:sp>
      <p:sp>
        <p:nvSpPr>
          <p:cNvPr id="3" name="Subtitle 2"/>
          <p:cNvSpPr>
            <a:spLocks noGrp="1"/>
          </p:cNvSpPr>
          <p:nvPr>
            <p:ph type="subTitle" idx="1"/>
          </p:nvPr>
        </p:nvSpPr>
        <p:spPr/>
        <p:txBody>
          <a:bodyPr>
            <a:normAutofit fontScale="70000" lnSpcReduction="20000"/>
          </a:bodyPr>
          <a:lstStyle/>
          <a:p>
            <a:pPr lvl="0"/>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Axis powers (Germany, Italy, Japan, Hungary, Romania, Bulgaria) </a:t>
            </a:r>
            <a:r>
              <a:rPr kumimoji="0" lang="en-US" b="0" i="1"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versus </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Allies (U.S., Britain, France, USSR, Australia, Belgium, Brazil, Canada, China, Denmark, Greece, Netherlands, New Zealand, Norway, Poland, South Africa, Yugoslavia).</a:t>
            </a:r>
            <a:endParaRPr kumimoji="0" lang="en-US" sz="4400" b="0" i="0" u="none" strike="noStrike" cap="none" normalizeH="0" baseline="0" dirty="0" smtClean="0">
              <a:ln>
                <a:noFill/>
              </a:ln>
              <a:solidFill>
                <a:schemeClr val="tx1"/>
              </a:solidFill>
              <a:effectLst/>
              <a:latin typeface="Arial" pitchFamily="34" charset="0"/>
            </a:endParaRPr>
          </a:p>
          <a:p>
            <a:endParaRPr lang="en-US" dirty="0"/>
          </a:p>
        </p:txBody>
      </p:sp>
      <p:pic>
        <p:nvPicPr>
          <p:cNvPr id="4" name="Picture 3" descr="logo"/>
          <p:cNvPicPr/>
          <p:nvPr/>
        </p:nvPicPr>
        <p:blipFill>
          <a:blip r:embed="rId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The lesson of Guernica </a:t>
            </a:r>
            <a:r>
              <a:rPr lang="en-US" u="sng" dirty="0">
                <a:hlinkClick r:id="rId2" tooltip="Bombing of Guernica"/>
              </a:rPr>
              <a:t>after its bombing in 1937</a:t>
            </a:r>
            <a:r>
              <a:rPr lang="en-US" dirty="0"/>
              <a:t> sparked European-wide fears that the next war would be based on bombing of cities with very high civilian casualties</a:t>
            </a:r>
            <a:r>
              <a:rPr lang="en-US" dirty="0" smtClean="0"/>
              <a:t>.</a:t>
            </a:r>
          </a:p>
          <a:p>
            <a:r>
              <a:rPr lang="en-US" dirty="0" smtClean="0"/>
              <a:t>Hitler and Mussolini lent military support to the </a:t>
            </a:r>
            <a:r>
              <a:rPr lang="en-US" u="sng" dirty="0" smtClean="0">
                <a:hlinkClick r:id="rId3" tooltip="Spanish State"/>
              </a:rPr>
              <a:t>Nationalist insurrection</a:t>
            </a:r>
            <a:r>
              <a:rPr lang="en-US" dirty="0" smtClean="0"/>
              <a:t> led by general </a:t>
            </a:r>
            <a:r>
              <a:rPr lang="en-US" u="sng" dirty="0" smtClean="0">
                <a:hlinkClick r:id="rId4" tooltip="Francisco Franco"/>
              </a:rPr>
              <a:t>Francisco Franco</a:t>
            </a:r>
            <a:r>
              <a:rPr lang="en-US" dirty="0" smtClean="0"/>
              <a:t> in Spain. The Soviet Union supported the existing government, the </a:t>
            </a:r>
            <a:r>
              <a:rPr lang="en-US" u="sng" dirty="0" smtClean="0">
                <a:hlinkClick r:id="rId5" tooltip="Second Spanish Republic"/>
              </a:rPr>
              <a:t>Spanish Republic</a:t>
            </a:r>
            <a:r>
              <a:rPr lang="en-US" dirty="0" smtClean="0"/>
              <a:t>. Furthermore, over 30,000 foreign volunteers, known as the </a:t>
            </a:r>
            <a:r>
              <a:rPr lang="en-US" u="sng" dirty="0" smtClean="0">
                <a:hlinkClick r:id="rId6" tooltip="International Brigades"/>
              </a:rPr>
              <a:t>International Brigades</a:t>
            </a:r>
            <a:r>
              <a:rPr lang="en-US" dirty="0" smtClean="0"/>
              <a:t> fought against the Nationalists.</a:t>
            </a:r>
          </a:p>
          <a:p>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686800" cy="6248400"/>
          </a:xfrm>
        </p:spPr>
        <p:txBody>
          <a:bodyPr>
            <a:normAutofit fontScale="92500"/>
          </a:bodyPr>
          <a:lstStyle/>
          <a:p>
            <a:r>
              <a:rPr lang="en-US" dirty="0"/>
              <a:t>Both Germany and the USSR used this </a:t>
            </a:r>
            <a:r>
              <a:rPr lang="en-US" u="sng" dirty="0">
                <a:hlinkClick r:id="rId2" tooltip="Proxy war"/>
              </a:rPr>
              <a:t>proxy war</a:t>
            </a:r>
            <a:r>
              <a:rPr lang="en-US" dirty="0"/>
              <a:t> as an opportunity to test in combat their most advanced weapons and tactics. The </a:t>
            </a:r>
            <a:r>
              <a:rPr lang="en-US" u="sng" dirty="0">
                <a:hlinkClick r:id="rId3" tooltip="Bombing of Guernica"/>
              </a:rPr>
              <a:t>Bombing of Guernica</a:t>
            </a:r>
            <a:r>
              <a:rPr lang="en-US" dirty="0"/>
              <a:t> by the German </a:t>
            </a:r>
            <a:r>
              <a:rPr lang="en-US" u="sng" dirty="0">
                <a:hlinkClick r:id="rId4" tooltip="Condor Legion"/>
              </a:rPr>
              <a:t>Condor Legion</a:t>
            </a:r>
            <a:r>
              <a:rPr lang="en-US" dirty="0"/>
              <a:t> in April 1937 heightened widespread concerns that the next major war would include extensive terror bombing attacks on civilians</a:t>
            </a:r>
            <a:r>
              <a:rPr lang="en-US" dirty="0" smtClean="0"/>
              <a:t>.</a:t>
            </a:r>
          </a:p>
          <a:p>
            <a:r>
              <a:rPr lang="en-US" dirty="0" smtClean="0"/>
              <a:t>The Nationalists won the war in April 1939; their dictator </a:t>
            </a:r>
            <a:r>
              <a:rPr lang="en-US" u="sng" dirty="0" smtClean="0">
                <a:hlinkClick r:id="rId5" tooltip="Francisco Franco"/>
              </a:rPr>
              <a:t>Francisco Franco</a:t>
            </a:r>
            <a:r>
              <a:rPr lang="en-US" dirty="0" smtClean="0"/>
              <a:t> bargained with both sides during the war, but never concluded any major deals. He did send volunteers to fight under German command but Spain remained neutral and did not allow either side to use its territory.</a:t>
            </a:r>
          </a:p>
          <a:p>
            <a:endParaRPr lang="en-US" dirty="0"/>
          </a:p>
        </p:txBody>
      </p:sp>
    </p:spTree>
  </p:cSld>
  <p:clrMapOvr>
    <a:masterClrMapping/>
  </p:clrMapOvr>
  <p:transition>
    <p:checke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Japanese invasion of China (1937)</a:t>
            </a:r>
            <a:br>
              <a:rPr lang="en-US" b="1" dirty="0" smtClean="0"/>
            </a:br>
            <a:endParaRPr lang="en-US" dirty="0"/>
          </a:p>
        </p:txBody>
      </p:sp>
      <p:sp>
        <p:nvSpPr>
          <p:cNvPr id="3" name="Content Placeholder 2"/>
          <p:cNvSpPr>
            <a:spLocks noGrp="1"/>
          </p:cNvSpPr>
          <p:nvPr>
            <p:ph idx="1"/>
          </p:nvPr>
        </p:nvSpPr>
        <p:spPr>
          <a:xfrm>
            <a:off x="457200" y="914400"/>
            <a:ext cx="3733800" cy="5211763"/>
          </a:xfrm>
        </p:spPr>
        <p:txBody>
          <a:bodyPr>
            <a:normAutofit fontScale="92500" lnSpcReduction="20000"/>
          </a:bodyPr>
          <a:lstStyle/>
          <a:p>
            <a:r>
              <a:rPr lang="en-US" u="sng" dirty="0" smtClean="0">
                <a:hlinkClick r:id="rId2" tooltip="Second Sino-Japanese War"/>
              </a:rPr>
              <a:t>Second </a:t>
            </a:r>
            <a:r>
              <a:rPr lang="en-US" u="sng" dirty="0">
                <a:hlinkClick r:id="rId2" tooltip="Second Sino-Japanese War"/>
              </a:rPr>
              <a:t>Sino-Japanese </a:t>
            </a:r>
            <a:r>
              <a:rPr lang="en-US" u="sng" dirty="0" smtClean="0">
                <a:hlinkClick r:id="rId2" tooltip="Second Sino-Japanese War"/>
              </a:rPr>
              <a:t>War</a:t>
            </a:r>
            <a:r>
              <a:rPr lang="en-US" u="sng" dirty="0" smtClean="0"/>
              <a:t>.</a:t>
            </a:r>
            <a:r>
              <a:rPr lang="en-US" dirty="0" smtClean="0"/>
              <a:t> </a:t>
            </a:r>
          </a:p>
          <a:p>
            <a:r>
              <a:rPr lang="en-US" dirty="0" smtClean="0"/>
              <a:t>In July 1937, Japan captured the former Chinese imperial capital of Beijing after instigating the </a:t>
            </a:r>
            <a:r>
              <a:rPr lang="en-US" u="sng" dirty="0" smtClean="0">
                <a:hlinkClick r:id="rId3" tooltip="Marco Polo Bridge Incident"/>
              </a:rPr>
              <a:t>Marco Polo Bridge Incident</a:t>
            </a:r>
            <a:r>
              <a:rPr lang="en-US" dirty="0" smtClean="0"/>
              <a:t>, which culminated in the Japanese campaign to invade all of China.</a:t>
            </a:r>
            <a:endParaRPr lang="en-US" dirty="0"/>
          </a:p>
          <a:p>
            <a:endParaRPr lang="en-US" dirty="0"/>
          </a:p>
          <a:p>
            <a:endParaRPr lang="en-US" dirty="0"/>
          </a:p>
        </p:txBody>
      </p:sp>
      <p:pic>
        <p:nvPicPr>
          <p:cNvPr id="4" name="Picture 3" descr="http://upload.wikimedia.org/wikipedia/commons/thumb/b/b6/Shanghai1937KMT_machine_gun_nest.jpg/220px-Shanghai1937KMT_machine_gun_nest.jpg">
            <a:hlinkClick r:id="rId4"/>
          </p:cNvPr>
          <p:cNvPicPr/>
          <p:nvPr/>
        </p:nvPicPr>
        <p:blipFill>
          <a:blip r:embed="rId5"/>
          <a:srcRect/>
          <a:stretch>
            <a:fillRect/>
          </a:stretch>
        </p:blipFill>
        <p:spPr bwMode="auto">
          <a:xfrm>
            <a:off x="4876800" y="990600"/>
            <a:ext cx="3962400" cy="3429000"/>
          </a:xfrm>
          <a:prstGeom prst="rect">
            <a:avLst/>
          </a:prstGeom>
          <a:noFill/>
          <a:ln w="9525">
            <a:noFill/>
            <a:miter lim="800000"/>
            <a:headEnd/>
            <a:tailEnd/>
          </a:ln>
        </p:spPr>
      </p:pic>
      <p:sp>
        <p:nvSpPr>
          <p:cNvPr id="5" name="Rectangle 4"/>
          <p:cNvSpPr/>
          <p:nvPr/>
        </p:nvSpPr>
        <p:spPr>
          <a:xfrm>
            <a:off x="5181600" y="4648200"/>
            <a:ext cx="3505200" cy="1200329"/>
          </a:xfrm>
          <a:prstGeom prst="rect">
            <a:avLst/>
          </a:prstGeom>
        </p:spPr>
        <p:txBody>
          <a:bodyPr wrap="square">
            <a:spAutoFit/>
          </a:bodyPr>
          <a:lstStyle/>
          <a:p>
            <a:r>
              <a:rPr lang="en-US" sz="2400" dirty="0" smtClean="0"/>
              <a:t>A Chinese machine gun nest in the </a:t>
            </a:r>
            <a:r>
              <a:rPr lang="en-US" sz="2400" u="sng" dirty="0" smtClean="0">
                <a:hlinkClick r:id="rId6" tooltip="Battle of Shanghai"/>
              </a:rPr>
              <a:t>Battle of Shanghai</a:t>
            </a:r>
            <a:r>
              <a:rPr lang="en-US" sz="2400" dirty="0" smtClean="0"/>
              <a:t>, 1937.</a:t>
            </a:r>
            <a:endParaRPr lang="en-US" sz="2400" dirty="0"/>
          </a:p>
        </p:txBody>
      </p:sp>
    </p:spTree>
  </p:cSld>
  <p:clrMapOvr>
    <a:masterClrMapping/>
  </p:clrMapOvr>
  <p:transition>
    <p:checke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r>
              <a:rPr lang="en-US" dirty="0" smtClean="0"/>
              <a:t> </a:t>
            </a:r>
            <a:r>
              <a:rPr lang="en-US" dirty="0"/>
              <a:t>The Soviets quickly signed a </a:t>
            </a:r>
            <a:r>
              <a:rPr lang="en-US" u="sng" dirty="0">
                <a:hlinkClick r:id="rId2" tooltip="Sino-Soviet Non-Aggression Pact"/>
              </a:rPr>
              <a:t>non-aggression pact with China</a:t>
            </a:r>
            <a:r>
              <a:rPr lang="en-US" dirty="0"/>
              <a:t> to lend </a:t>
            </a:r>
            <a:r>
              <a:rPr lang="en-US" u="sng" dirty="0">
                <a:hlinkClick r:id="rId3" tooltip="Materiel"/>
              </a:rPr>
              <a:t>materiel</a:t>
            </a:r>
            <a:r>
              <a:rPr lang="en-US" dirty="0"/>
              <a:t> support, effectively ending China's prior </a:t>
            </a:r>
            <a:r>
              <a:rPr lang="en-US" u="sng" dirty="0">
                <a:hlinkClick r:id="rId4" tooltip="Sino-German cooperation (1911–1941)"/>
              </a:rPr>
              <a:t>co-operation with </a:t>
            </a:r>
            <a:r>
              <a:rPr lang="en-US" u="sng" dirty="0" smtClean="0">
                <a:hlinkClick r:id="rId4" tooltip="Sino-German cooperation (1911–1941)"/>
              </a:rPr>
              <a:t>Germany</a:t>
            </a:r>
            <a:r>
              <a:rPr lang="en-US" u="sng" dirty="0" smtClean="0"/>
              <a:t>.</a:t>
            </a:r>
          </a:p>
          <a:p>
            <a:r>
              <a:rPr lang="en-US" u="sng" dirty="0" smtClean="0">
                <a:hlinkClick r:id="rId5" tooltip="Generalissimo"/>
              </a:rPr>
              <a:t>Generalissimo</a:t>
            </a:r>
            <a:r>
              <a:rPr lang="en-US" dirty="0" smtClean="0"/>
              <a:t> </a:t>
            </a:r>
            <a:r>
              <a:rPr lang="en-US" u="sng" dirty="0" smtClean="0">
                <a:hlinkClick r:id="rId6" tooltip="Chiang Kai-shek"/>
              </a:rPr>
              <a:t>Chiang Kai-shek</a:t>
            </a:r>
            <a:r>
              <a:rPr lang="en-US" dirty="0" smtClean="0"/>
              <a:t> deployed his </a:t>
            </a:r>
            <a:r>
              <a:rPr lang="en-US" u="sng" dirty="0" smtClean="0">
                <a:hlinkClick r:id="rId7" tooltip="German-trained divisions in the National Revolutionary Army"/>
              </a:rPr>
              <a:t>best army</a:t>
            </a:r>
            <a:r>
              <a:rPr lang="en-US" dirty="0" smtClean="0"/>
              <a:t> to </a:t>
            </a:r>
            <a:r>
              <a:rPr lang="en-US" u="sng" dirty="0" smtClean="0">
                <a:hlinkClick r:id="rId8" tooltip="Battle of Shanghai"/>
              </a:rPr>
              <a:t>defend Shanghai</a:t>
            </a:r>
            <a:r>
              <a:rPr lang="en-US" dirty="0" smtClean="0"/>
              <a:t>, but, after three months of fighting, Shanghai fell. </a:t>
            </a:r>
          </a:p>
          <a:p>
            <a:r>
              <a:rPr lang="en-US" dirty="0" smtClean="0"/>
              <a:t>The Japanese continued to push the Chinese forces back, </a:t>
            </a:r>
            <a:r>
              <a:rPr lang="en-US" u="sng" dirty="0" smtClean="0">
                <a:hlinkClick r:id="rId9" tooltip="Battle of Nanking"/>
              </a:rPr>
              <a:t>capturing the capital Nanking</a:t>
            </a:r>
            <a:r>
              <a:rPr lang="en-US" dirty="0" smtClean="0"/>
              <a:t> in December 1937 and committed the </a:t>
            </a:r>
            <a:r>
              <a:rPr lang="en-US" u="sng" dirty="0" smtClean="0">
                <a:hlinkClick r:id="rId10" tooltip="Nanking Massacre"/>
              </a:rPr>
              <a:t>Nanking Massacre</a:t>
            </a:r>
            <a:r>
              <a:rPr lang="en-US" dirty="0" smtClean="0"/>
              <a:t>.</a:t>
            </a:r>
          </a:p>
          <a:p>
            <a:endParaRPr lang="en-US"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In June 1938, Chinese forces stalled the Japanese advance by </a:t>
            </a:r>
            <a:r>
              <a:rPr lang="en-US" u="sng" dirty="0">
                <a:hlinkClick r:id="rId2" tooltip="1938 Yellow River flood"/>
              </a:rPr>
              <a:t>flooding the Yellow River</a:t>
            </a:r>
            <a:r>
              <a:rPr lang="en-US" dirty="0"/>
              <a:t>; this </a:t>
            </a:r>
            <a:r>
              <a:rPr lang="en-US" dirty="0" err="1"/>
              <a:t>manoeuvre</a:t>
            </a:r>
            <a:r>
              <a:rPr lang="en-US" dirty="0"/>
              <a:t> bought time for the Chinese to prepare their </a:t>
            </a:r>
            <a:r>
              <a:rPr lang="en-US" dirty="0" err="1"/>
              <a:t>defences</a:t>
            </a:r>
            <a:r>
              <a:rPr lang="en-US" dirty="0"/>
              <a:t> at </a:t>
            </a:r>
            <a:r>
              <a:rPr lang="en-US" u="sng" dirty="0">
                <a:hlinkClick r:id="rId3" tooltip="Wuhan"/>
              </a:rPr>
              <a:t>Wuhan</a:t>
            </a:r>
            <a:r>
              <a:rPr lang="en-US" dirty="0"/>
              <a:t>, but the </a:t>
            </a:r>
            <a:r>
              <a:rPr lang="en-US" u="sng" dirty="0">
                <a:hlinkClick r:id="rId4" tooltip="Battle of Wuhan"/>
              </a:rPr>
              <a:t>city was taken</a:t>
            </a:r>
            <a:r>
              <a:rPr lang="en-US" dirty="0"/>
              <a:t> by October</a:t>
            </a:r>
            <a:r>
              <a:rPr lang="en-US" dirty="0" smtClean="0"/>
              <a:t>.</a:t>
            </a:r>
            <a:endParaRPr lang="en-US" u="sng" baseline="30000" dirty="0" smtClean="0"/>
          </a:p>
          <a:p>
            <a:r>
              <a:rPr lang="en-US" dirty="0" smtClean="0"/>
              <a:t> </a:t>
            </a:r>
            <a:r>
              <a:rPr lang="en-US" dirty="0"/>
              <a:t>Japanese military victories did not bring about the collapse of Chinese resistance that Japan had hoped to achieve, instead the Chinese government relocated inland to </a:t>
            </a:r>
            <a:r>
              <a:rPr lang="en-US" u="sng" dirty="0">
                <a:hlinkClick r:id="rId5" tooltip="Chongqing"/>
              </a:rPr>
              <a:t>Chongqing</a:t>
            </a:r>
            <a:r>
              <a:rPr lang="en-US" dirty="0"/>
              <a:t> and continued the war</a:t>
            </a:r>
            <a:r>
              <a:rPr lang="en-US" dirty="0" smtClean="0"/>
              <a:t>.</a:t>
            </a:r>
            <a:endParaRPr lang="en-US" dirty="0"/>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Japanese invasion of the Soviet Union and Mongolia (1938)</a:t>
            </a:r>
            <a:br>
              <a:rPr lang="en-US" b="1" dirty="0"/>
            </a:br>
            <a:endParaRPr lang="en-US" dirty="0"/>
          </a:p>
        </p:txBody>
      </p:sp>
      <p:sp>
        <p:nvSpPr>
          <p:cNvPr id="3" name="Content Placeholder 2"/>
          <p:cNvSpPr>
            <a:spLocks noGrp="1"/>
          </p:cNvSpPr>
          <p:nvPr>
            <p:ph idx="1"/>
          </p:nvPr>
        </p:nvSpPr>
        <p:spPr>
          <a:xfrm>
            <a:off x="609600" y="5029200"/>
            <a:ext cx="8229600" cy="1828800"/>
          </a:xfrm>
        </p:spPr>
        <p:txBody>
          <a:bodyPr>
            <a:normAutofit/>
          </a:bodyPr>
          <a:lstStyle/>
          <a:p>
            <a:r>
              <a:rPr lang="en-US" dirty="0"/>
              <a:t>Soviet and Mongolian troops fought the Japanese during the </a:t>
            </a:r>
            <a:r>
              <a:rPr lang="en-US" u="sng" dirty="0">
                <a:hlinkClick r:id="rId2" tooltip="Battle of Khalkhin Gol"/>
              </a:rPr>
              <a:t>Battle of </a:t>
            </a:r>
            <a:r>
              <a:rPr lang="en-US" u="sng" dirty="0" err="1">
                <a:hlinkClick r:id="rId2" tooltip="Battle of Khalkhin Gol"/>
              </a:rPr>
              <a:t>Khalkhin</a:t>
            </a:r>
            <a:r>
              <a:rPr lang="en-US" u="sng" dirty="0">
                <a:hlinkClick r:id="rId2" tooltip="Battle of Khalkhin Gol"/>
              </a:rPr>
              <a:t> </a:t>
            </a:r>
            <a:r>
              <a:rPr lang="en-US" u="sng" dirty="0" err="1">
                <a:hlinkClick r:id="rId2" tooltip="Battle of Khalkhin Gol"/>
              </a:rPr>
              <a:t>Gol</a:t>
            </a:r>
            <a:r>
              <a:rPr lang="en-US" dirty="0"/>
              <a:t> in Mongolia, 1939.</a:t>
            </a:r>
          </a:p>
          <a:p>
            <a:endParaRPr lang="en-US" dirty="0"/>
          </a:p>
        </p:txBody>
      </p:sp>
      <p:pic>
        <p:nvPicPr>
          <p:cNvPr id="4" name="Picture 3" descr="http://upload.wikimedia.org/wikipedia/commons/thumb/3/31/Khalkhin_Gol_Soviet_offensive_1939.jpg/220px-Khalkhin_Gol_Soviet_offensive_1939.jpg">
            <a:hlinkClick r:id="rId3"/>
          </p:cNvPr>
          <p:cNvPicPr/>
          <p:nvPr/>
        </p:nvPicPr>
        <p:blipFill>
          <a:blip r:embed="rId4"/>
          <a:srcRect/>
          <a:stretch>
            <a:fillRect/>
          </a:stretch>
        </p:blipFill>
        <p:spPr bwMode="auto">
          <a:xfrm>
            <a:off x="381000" y="1143000"/>
            <a:ext cx="8382000" cy="38100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r>
              <a:rPr lang="en-US" dirty="0"/>
              <a:t>These clashes convinced some factions in the Japanese government that they should focus on conciliating the Soviet government to avoid interference in the war against China and instead turn their military attention southward, towards the US and European holdings in the Pacific, and also prevented the sacking of experienced Soviet military leaders such as </a:t>
            </a:r>
            <a:r>
              <a:rPr lang="en-US" u="sng" dirty="0" err="1">
                <a:hlinkClick r:id="rId2" tooltip="Georgy Zhukov"/>
              </a:rPr>
              <a:t>Georgy</a:t>
            </a:r>
            <a:r>
              <a:rPr lang="en-US" u="sng" dirty="0">
                <a:hlinkClick r:id="rId2" tooltip="Georgy Zhukov"/>
              </a:rPr>
              <a:t> Zhukov</a:t>
            </a:r>
            <a:r>
              <a:rPr lang="en-US" dirty="0"/>
              <a:t>, who would later play a vital role in the </a:t>
            </a:r>
            <a:r>
              <a:rPr lang="en-US" u="sng" dirty="0" err="1">
                <a:hlinkClick r:id="rId3" tooltip="Battle of Moscow"/>
              </a:rPr>
              <a:t>defence</a:t>
            </a:r>
            <a:r>
              <a:rPr lang="en-US" u="sng" dirty="0">
                <a:hlinkClick r:id="rId3" tooltip="Battle of Moscow"/>
              </a:rPr>
              <a:t> of Moscow</a:t>
            </a:r>
            <a:r>
              <a:rPr lang="en-US" dirty="0" smtClean="0"/>
              <a:t>.</a:t>
            </a:r>
            <a:endParaRPr lang="en-US" dirty="0"/>
          </a:p>
          <a:p>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124200" cy="6049962"/>
          </a:xfrm>
        </p:spPr>
        <p:txBody>
          <a:bodyPr>
            <a:normAutofit/>
          </a:bodyPr>
          <a:lstStyle/>
          <a:p>
            <a:r>
              <a:rPr lang="en-US" sz="2200" b="1" dirty="0"/>
              <a:t>European occupations and agreements</a:t>
            </a:r>
            <a:br>
              <a:rPr lang="en-US" sz="2200" b="1" dirty="0"/>
            </a:br>
            <a:r>
              <a:rPr lang="en-US" sz="2200" dirty="0"/>
              <a:t>Further information: </a:t>
            </a:r>
            <a:r>
              <a:rPr lang="en-US" sz="2200" u="sng" dirty="0" err="1">
                <a:hlinkClick r:id="rId2" tooltip="Anschluss"/>
              </a:rPr>
              <a:t>Anschluss</a:t>
            </a:r>
            <a:r>
              <a:rPr lang="en-US" sz="2200" dirty="0"/>
              <a:t>, </a:t>
            </a:r>
            <a:r>
              <a:rPr lang="en-US" sz="2200" u="sng" dirty="0">
                <a:hlinkClick r:id="rId3" tooltip="Appeasement"/>
              </a:rPr>
              <a:t>Appeasement</a:t>
            </a:r>
            <a:r>
              <a:rPr lang="en-US" sz="2200" dirty="0"/>
              <a:t>, </a:t>
            </a:r>
            <a:r>
              <a:rPr lang="en-US" sz="2200" u="sng" dirty="0">
                <a:hlinkClick r:id="rId4" tooltip="Munich Agreement"/>
              </a:rPr>
              <a:t>Munich Agreement</a:t>
            </a:r>
            <a:r>
              <a:rPr lang="en-US" sz="2200" dirty="0"/>
              <a:t>, </a:t>
            </a:r>
            <a:r>
              <a:rPr lang="en-US" sz="2200" u="sng" dirty="0">
                <a:hlinkClick r:id="rId5" tooltip="German occupation of Czechoslovakia"/>
              </a:rPr>
              <a:t>German occupation of Czechoslovakia</a:t>
            </a:r>
            <a:r>
              <a:rPr lang="en-US" sz="2200" dirty="0"/>
              <a:t>, and </a:t>
            </a:r>
            <a:r>
              <a:rPr lang="en-US" sz="2200" u="sng" dirty="0">
                <a:hlinkClick r:id="rId6" tooltip="Molotov-Ribbentrop Pact"/>
              </a:rPr>
              <a:t>Molotov-Ribbentrop Pact</a:t>
            </a:r>
            <a:r>
              <a:rPr lang="en-US" dirty="0"/>
              <a:t/>
            </a:r>
            <a:br>
              <a:rPr lang="en-US" dirty="0"/>
            </a:br>
            <a:endParaRPr lang="en-US" dirty="0"/>
          </a:p>
        </p:txBody>
      </p:sp>
      <p:sp>
        <p:nvSpPr>
          <p:cNvPr id="3" name="Content Placeholder 2"/>
          <p:cNvSpPr>
            <a:spLocks noGrp="1"/>
          </p:cNvSpPr>
          <p:nvPr>
            <p:ph idx="1"/>
          </p:nvPr>
        </p:nvSpPr>
        <p:spPr>
          <a:xfrm>
            <a:off x="4114800" y="4876800"/>
            <a:ext cx="4724400" cy="1676400"/>
          </a:xfrm>
        </p:spPr>
        <p:txBody>
          <a:bodyPr>
            <a:normAutofit fontScale="77500" lnSpcReduction="20000"/>
          </a:bodyPr>
          <a:lstStyle/>
          <a:p>
            <a:r>
              <a:rPr lang="en-US" dirty="0"/>
              <a:t>From left to right (front): </a:t>
            </a:r>
            <a:r>
              <a:rPr lang="en-US" u="sng" dirty="0">
                <a:hlinkClick r:id="rId7" tooltip="Neville Chamberlain"/>
              </a:rPr>
              <a:t>Chamberlain</a:t>
            </a:r>
            <a:r>
              <a:rPr lang="en-US" dirty="0"/>
              <a:t>, </a:t>
            </a:r>
            <a:r>
              <a:rPr lang="en-US" u="sng" dirty="0">
                <a:hlinkClick r:id="rId8" tooltip="Édouard Daladier"/>
              </a:rPr>
              <a:t>Daladier</a:t>
            </a:r>
            <a:r>
              <a:rPr lang="en-US" dirty="0"/>
              <a:t>, Hitler, </a:t>
            </a:r>
            <a:r>
              <a:rPr lang="en-US" u="sng" dirty="0">
                <a:hlinkClick r:id="rId9" tooltip="Benito Mussolini"/>
              </a:rPr>
              <a:t>Mussolini</a:t>
            </a:r>
            <a:r>
              <a:rPr lang="en-US" dirty="0"/>
              <a:t>, and </a:t>
            </a:r>
            <a:r>
              <a:rPr lang="en-US" u="sng" dirty="0">
                <a:hlinkClick r:id="rId10" tooltip="Galeazzo Ciano"/>
              </a:rPr>
              <a:t>Ciano</a:t>
            </a:r>
            <a:r>
              <a:rPr lang="en-US" dirty="0"/>
              <a:t> pictured before signing the Munich Agreement.</a:t>
            </a:r>
          </a:p>
          <a:p>
            <a:endParaRPr lang="en-US" dirty="0"/>
          </a:p>
        </p:txBody>
      </p:sp>
      <p:pic>
        <p:nvPicPr>
          <p:cNvPr id="5" name="Picture 4" descr="http://upload.wikimedia.org/wikipedia/commons/thumb/9/9c/Bundesarchiv_Bild_183-R69173%2C_M%C3%BCnchener_Abkommen%2C_Staatschefs.jpg/220px-Bundesarchiv_Bild_183-R69173%2C_M%C3%BCnchener_Abkommen%2C_Staatschefs.jpg">
            <a:hlinkClick r:id="rId11"/>
          </p:cNvPr>
          <p:cNvPicPr/>
          <p:nvPr/>
        </p:nvPicPr>
        <p:blipFill>
          <a:blip r:embed="rId12"/>
          <a:srcRect/>
          <a:stretch>
            <a:fillRect/>
          </a:stretch>
        </p:blipFill>
        <p:spPr bwMode="auto">
          <a:xfrm>
            <a:off x="3886200" y="381000"/>
            <a:ext cx="5257800" cy="44958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20000"/>
          </a:bodyPr>
          <a:lstStyle/>
          <a:p>
            <a:r>
              <a:rPr lang="en-US" dirty="0"/>
              <a:t>In Europe, Germany and Italy were becoming bolder. In March 1938, Germany </a:t>
            </a:r>
            <a:r>
              <a:rPr lang="en-US" u="sng" dirty="0">
                <a:hlinkClick r:id="rId2" tooltip="Anschluss"/>
              </a:rPr>
              <a:t>annexed Austria</a:t>
            </a:r>
            <a:r>
              <a:rPr lang="en-US" dirty="0"/>
              <a:t>, again provoking </a:t>
            </a:r>
            <a:r>
              <a:rPr lang="en-US" u="sng" dirty="0">
                <a:hlinkClick r:id="rId3" tooltip="Appeasement of Hitler"/>
              </a:rPr>
              <a:t>little response</a:t>
            </a:r>
            <a:r>
              <a:rPr lang="en-US" dirty="0"/>
              <a:t> from other European powers</a:t>
            </a:r>
            <a:r>
              <a:rPr lang="en-US" dirty="0" smtClean="0"/>
              <a:t>.</a:t>
            </a:r>
            <a:endParaRPr lang="en-US" u="sng" baseline="30000" dirty="0" smtClean="0"/>
          </a:p>
          <a:p>
            <a:r>
              <a:rPr lang="en-US" dirty="0" smtClean="0"/>
              <a:t> </a:t>
            </a:r>
            <a:r>
              <a:rPr lang="en-US" dirty="0"/>
              <a:t>Encouraged, Hitler began pressing German claims on the </a:t>
            </a:r>
            <a:r>
              <a:rPr lang="en-US" u="sng" dirty="0">
                <a:hlinkClick r:id="rId4" tooltip="Sudetenland"/>
              </a:rPr>
              <a:t>Sudetenland</a:t>
            </a:r>
            <a:r>
              <a:rPr lang="en-US" dirty="0"/>
              <a:t>, an area of </a:t>
            </a:r>
            <a:r>
              <a:rPr lang="en-US" u="sng" dirty="0">
                <a:hlinkClick r:id="rId5" tooltip="Czechoslovakia"/>
              </a:rPr>
              <a:t>Czechoslovakia</a:t>
            </a:r>
            <a:r>
              <a:rPr lang="en-US" dirty="0"/>
              <a:t> with a predominantly </a:t>
            </a:r>
            <a:r>
              <a:rPr lang="en-US" u="sng" dirty="0">
                <a:hlinkClick r:id="rId6" tooltip="Ethnic German"/>
              </a:rPr>
              <a:t>ethnic German</a:t>
            </a:r>
            <a:r>
              <a:rPr lang="en-US" dirty="0"/>
              <a:t> population; and soon France and Britain conceded this territory to Germany in the </a:t>
            </a:r>
            <a:r>
              <a:rPr lang="en-US" u="sng" dirty="0">
                <a:hlinkClick r:id="rId7" tooltip="Munich Agreement"/>
              </a:rPr>
              <a:t>Munich Agreement</a:t>
            </a:r>
            <a:r>
              <a:rPr lang="en-US" dirty="0"/>
              <a:t>, which was made against the wishes of the Czechoslovak government, in exchange for a promise of no further territorial demands</a:t>
            </a:r>
            <a:r>
              <a:rPr lang="en-US" dirty="0" smtClean="0"/>
              <a:t>.</a:t>
            </a:r>
            <a:endParaRPr lang="en-US" u="sng" baseline="30000" dirty="0" smtClean="0"/>
          </a:p>
          <a:p>
            <a:r>
              <a:rPr lang="en-US" dirty="0" smtClean="0"/>
              <a:t> </a:t>
            </a:r>
            <a:r>
              <a:rPr lang="en-US" dirty="0"/>
              <a:t>Soon afterwards, Germany and Italy forced Czechoslovakia to </a:t>
            </a:r>
            <a:r>
              <a:rPr lang="en-US" u="sng" dirty="0">
                <a:hlinkClick r:id="rId8" tooltip="First Vienna Award"/>
              </a:rPr>
              <a:t>cede additional territory</a:t>
            </a:r>
            <a:r>
              <a:rPr lang="en-US" dirty="0"/>
              <a:t> to Hungary and Poland</a:t>
            </a:r>
            <a:r>
              <a:rPr lang="en-US" dirty="0" smtClean="0"/>
              <a:t>.</a:t>
            </a:r>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dirty="0"/>
              <a:t>Although all of Germany's stated demands had been satisfied by the agreement, privately Hitler was furious that British interference had prevented him from seizing all of Czechoslovakia in one operation</a:t>
            </a:r>
            <a:r>
              <a:rPr lang="en-US" dirty="0" smtClean="0"/>
              <a:t>.</a:t>
            </a:r>
          </a:p>
          <a:p>
            <a:r>
              <a:rPr lang="en-US" dirty="0" smtClean="0"/>
              <a:t> </a:t>
            </a:r>
            <a:r>
              <a:rPr lang="en-US" dirty="0"/>
              <a:t>In subsequent speeches Hitler attacked British and Jewish "war-mongers" and in January 1939 </a:t>
            </a:r>
            <a:r>
              <a:rPr lang="en-US" u="sng" dirty="0">
                <a:hlinkClick r:id="rId2" tooltip="Plan Z"/>
              </a:rPr>
              <a:t>secretly ordered a major build-up of the German navy</a:t>
            </a:r>
            <a:r>
              <a:rPr lang="en-US" dirty="0"/>
              <a:t> to challenge British naval supremacy. </a:t>
            </a:r>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fobox collage for WWII.PNG">
            <a:hlinkClick r:id="rId2"/>
          </p:cNvPr>
          <p:cNvPicPr>
            <a:picLocks noGrp="1"/>
          </p:cNvPicPr>
          <p:nvPr>
            <p:ph idx="1"/>
          </p:nvPr>
        </p:nvPicPr>
        <p:blipFill>
          <a:blip r:embed="rId3"/>
          <a:srcRect/>
          <a:stretch>
            <a:fillRect/>
          </a:stretch>
        </p:blipFill>
        <p:spPr bwMode="auto">
          <a:xfrm>
            <a:off x="304800" y="228600"/>
            <a:ext cx="8534400" cy="4953000"/>
          </a:xfrm>
          <a:prstGeom prst="rect">
            <a:avLst/>
          </a:prstGeom>
          <a:noFill/>
          <a:ln w="9525">
            <a:noFill/>
            <a:miter lim="800000"/>
            <a:headEnd/>
            <a:tailEnd/>
          </a:ln>
        </p:spPr>
      </p:pic>
      <p:sp>
        <p:nvSpPr>
          <p:cNvPr id="5" name="Rectangle 4"/>
          <p:cNvSpPr/>
          <p:nvPr/>
        </p:nvSpPr>
        <p:spPr>
          <a:xfrm>
            <a:off x="457200" y="5410200"/>
            <a:ext cx="8305800" cy="1200329"/>
          </a:xfrm>
          <a:prstGeom prst="rect">
            <a:avLst/>
          </a:prstGeom>
        </p:spPr>
        <p:txBody>
          <a:bodyPr wrap="square">
            <a:spAutoFit/>
          </a:bodyPr>
          <a:lstStyle/>
          <a:p>
            <a:r>
              <a:rPr lang="en-US" dirty="0"/>
              <a:t>Clockwise from top left: Chinese forces in the </a:t>
            </a:r>
            <a:r>
              <a:rPr lang="en-US" u="sng" dirty="0">
                <a:hlinkClick r:id="rId4" tooltip="Battle of Wanjialing"/>
              </a:rPr>
              <a:t>Battle of </a:t>
            </a:r>
            <a:r>
              <a:rPr lang="en-US" u="sng" dirty="0" err="1">
                <a:hlinkClick r:id="rId4" tooltip="Battle of Wanjialing"/>
              </a:rPr>
              <a:t>Wanjialing</a:t>
            </a:r>
            <a:r>
              <a:rPr lang="en-US" dirty="0"/>
              <a:t>, Australian 25-pounder guns during the </a:t>
            </a:r>
            <a:r>
              <a:rPr lang="en-US" u="sng" dirty="0">
                <a:hlinkClick r:id="rId5" tooltip="First Battle of El Alamein"/>
              </a:rPr>
              <a:t>First Battle of El Alamein</a:t>
            </a:r>
            <a:r>
              <a:rPr lang="en-US" dirty="0"/>
              <a:t>, German </a:t>
            </a:r>
            <a:r>
              <a:rPr lang="en-US" u="sng" dirty="0" err="1">
                <a:hlinkClick r:id="rId6" tooltip="Junkers Ju 87"/>
              </a:rPr>
              <a:t>Stuka</a:t>
            </a:r>
            <a:r>
              <a:rPr lang="en-US" dirty="0"/>
              <a:t> dive bombers on the </a:t>
            </a:r>
            <a:r>
              <a:rPr lang="en-US" u="sng" dirty="0">
                <a:hlinkClick r:id="rId7" tooltip="Eastern Front (World War II)"/>
              </a:rPr>
              <a:t>Eastern Front</a:t>
            </a:r>
            <a:r>
              <a:rPr lang="en-US" dirty="0"/>
              <a:t> winter 1943–1944, US naval force in the </a:t>
            </a:r>
            <a:r>
              <a:rPr lang="en-US" u="sng" dirty="0">
                <a:hlinkClick r:id="rId8" tooltip="Invasion of Lingayen Gulf"/>
              </a:rPr>
              <a:t>Lingayen Gulf</a:t>
            </a:r>
            <a:r>
              <a:rPr lang="en-US" dirty="0"/>
              <a:t>, </a:t>
            </a:r>
            <a:r>
              <a:rPr lang="en-US" u="sng" dirty="0">
                <a:hlinkClick r:id="rId9" tooltip="Wilhelm Keitel"/>
              </a:rPr>
              <a:t>Wilhelm Keitel</a:t>
            </a:r>
            <a:r>
              <a:rPr lang="en-US" dirty="0"/>
              <a:t> signing the </a:t>
            </a:r>
            <a:r>
              <a:rPr lang="en-US" u="sng" dirty="0">
                <a:hlinkClick r:id="rId10" tooltip="German Instrument of Surrender"/>
              </a:rPr>
              <a:t>German Instrument of Surrender</a:t>
            </a:r>
            <a:r>
              <a:rPr lang="en-US" dirty="0"/>
              <a:t>, Soviet troops in the </a:t>
            </a:r>
            <a:r>
              <a:rPr lang="en-US" u="sng" dirty="0">
                <a:hlinkClick r:id="rId11" tooltip="Battle of Stalingrad"/>
              </a:rPr>
              <a:t>Battle of Stalingrad</a:t>
            </a:r>
            <a:endParaRPr lang="en-US" dirty="0"/>
          </a:p>
        </p:txBody>
      </p:sp>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r>
              <a:rPr lang="en-US" dirty="0"/>
              <a:t>. In March 1939, </a:t>
            </a:r>
            <a:r>
              <a:rPr lang="en-US" u="sng" dirty="0">
                <a:hlinkClick r:id="rId2" tooltip="German occupation of Czechoslovakia"/>
              </a:rPr>
              <a:t>Germany invaded the remainder of Czechoslovakia</a:t>
            </a:r>
            <a:r>
              <a:rPr lang="en-US" dirty="0"/>
              <a:t> and subsequently split it into the German </a:t>
            </a:r>
            <a:r>
              <a:rPr lang="en-US" u="sng" dirty="0">
                <a:hlinkClick r:id="rId3" tooltip="Protectorate of Bohemia and Moravia"/>
              </a:rPr>
              <a:t>Protectorate of Bohemia and Moravia</a:t>
            </a:r>
            <a:r>
              <a:rPr lang="en-US" dirty="0"/>
              <a:t> and the pro-German </a:t>
            </a:r>
            <a:r>
              <a:rPr lang="en-US" u="sng" dirty="0">
                <a:hlinkClick r:id="rId4" tooltip="Client state"/>
              </a:rPr>
              <a:t>client state</a:t>
            </a:r>
            <a:r>
              <a:rPr lang="en-US" dirty="0"/>
              <a:t>, the </a:t>
            </a:r>
            <a:r>
              <a:rPr lang="en-US" u="sng" dirty="0">
                <a:hlinkClick r:id="rId5" tooltip="Slovak Republic (1939–1945)"/>
              </a:rPr>
              <a:t>Slovak Republic</a:t>
            </a:r>
            <a:r>
              <a:rPr lang="en-US" dirty="0" smtClean="0"/>
              <a:t>.</a:t>
            </a:r>
          </a:p>
          <a:p>
            <a:r>
              <a:rPr lang="en-US" dirty="0" smtClean="0"/>
              <a:t>Alarmed, and with Hitler making further demands on </a:t>
            </a:r>
            <a:r>
              <a:rPr lang="en-US" u="sng" dirty="0" smtClean="0">
                <a:hlinkClick r:id="rId6" tooltip="Free City of Danzig"/>
              </a:rPr>
              <a:t>Danzig</a:t>
            </a:r>
            <a:r>
              <a:rPr lang="en-US" dirty="0" smtClean="0"/>
              <a:t>, France and Britain </a:t>
            </a:r>
            <a:r>
              <a:rPr lang="en-US" u="sng" dirty="0" smtClean="0">
                <a:hlinkClick r:id="rId7" tooltip="Polish-British Common Defence Pact"/>
              </a:rPr>
              <a:t>guaranteed their support for Polish independence</a:t>
            </a:r>
            <a:r>
              <a:rPr lang="en-US" dirty="0" smtClean="0"/>
              <a:t>; when </a:t>
            </a:r>
            <a:r>
              <a:rPr lang="en-US" u="sng" dirty="0" smtClean="0">
                <a:hlinkClick r:id="rId8" tooltip="Italian invasion of Albania"/>
              </a:rPr>
              <a:t>Italy conquered Albania</a:t>
            </a:r>
            <a:r>
              <a:rPr lang="en-US" dirty="0" smtClean="0"/>
              <a:t> in April 1939, the same guarantee was extended to Romania and </a:t>
            </a:r>
            <a:r>
              <a:rPr lang="en-US" u="sng" dirty="0" smtClean="0">
                <a:hlinkClick r:id="rId9" tooltip="Greece"/>
              </a:rPr>
              <a:t>Greece</a:t>
            </a:r>
            <a:r>
              <a:rPr lang="en-US" dirty="0" smtClean="0"/>
              <a:t>.</a:t>
            </a:r>
            <a:endParaRPr lang="en-US" dirty="0"/>
          </a:p>
          <a:p>
            <a:endParaRPr lang="en-US" dirty="0"/>
          </a:p>
        </p:txBody>
      </p:sp>
      <p:pic>
        <p:nvPicPr>
          <p:cNvPr id="4" name="Picture 3" descr="logo"/>
          <p:cNvPicPr/>
          <p:nvPr/>
        </p:nvPicPr>
        <p:blipFill>
          <a:blip r:embed="rId10">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Shortly </a:t>
            </a:r>
            <a:r>
              <a:rPr lang="en-US" dirty="0"/>
              <a:t>after the </a:t>
            </a:r>
            <a:r>
              <a:rPr lang="en-US" u="sng" dirty="0">
                <a:hlinkClick r:id="rId2" tooltip="Franco-Polish Military Alliance"/>
              </a:rPr>
              <a:t>Franco</a:t>
            </a:r>
            <a:r>
              <a:rPr lang="en-US" dirty="0"/>
              <a:t>-British pledge to Poland, Germany and Italy </a:t>
            </a:r>
            <a:r>
              <a:rPr lang="en-US" dirty="0" err="1"/>
              <a:t>formalised</a:t>
            </a:r>
            <a:r>
              <a:rPr lang="en-US" dirty="0"/>
              <a:t> their own alliance with the </a:t>
            </a:r>
            <a:r>
              <a:rPr lang="en-US" u="sng" dirty="0">
                <a:hlinkClick r:id="rId3" tooltip="Pact of Steel"/>
              </a:rPr>
              <a:t>Pact of Steel</a:t>
            </a:r>
            <a:r>
              <a:rPr lang="en-US" dirty="0" smtClean="0"/>
              <a:t>.</a:t>
            </a:r>
            <a:endParaRPr lang="en-US" u="sng" baseline="30000" dirty="0" smtClean="0"/>
          </a:p>
          <a:p>
            <a:r>
              <a:rPr lang="en-US" dirty="0" smtClean="0"/>
              <a:t> </a:t>
            </a:r>
            <a:r>
              <a:rPr lang="en-US" dirty="0"/>
              <a:t>Hitler accused Britain and Poland of trying to "encircle" Germany and renounced the </a:t>
            </a:r>
            <a:r>
              <a:rPr lang="en-US" u="sng" dirty="0">
                <a:hlinkClick r:id="rId4" tooltip="Anglo-German naval agreement (page does not exist)"/>
              </a:rPr>
              <a:t>Anglo-German naval agreement</a:t>
            </a:r>
            <a:r>
              <a:rPr lang="en-US" dirty="0"/>
              <a:t> and the </a:t>
            </a:r>
            <a:r>
              <a:rPr lang="en-US" u="sng" dirty="0">
                <a:hlinkClick r:id="rId5" tooltip="German-Polish non-aggression pact (page does not exist)"/>
              </a:rPr>
              <a:t>German-Polish non-aggression </a:t>
            </a:r>
            <a:r>
              <a:rPr lang="en-US" u="sng" dirty="0" smtClean="0">
                <a:hlinkClick r:id="rId5" tooltip="German-Polish non-aggression pact (page does not exist)"/>
              </a:rPr>
              <a:t>pact</a:t>
            </a:r>
            <a:r>
              <a:rPr lang="en-US" u="sng" dirty="0" smtClean="0"/>
              <a:t>.</a:t>
            </a:r>
          </a:p>
          <a:p>
            <a:r>
              <a:rPr lang="en-US" dirty="0" smtClean="0"/>
              <a:t>He offered Poland a new non-aggression pact and recognition of its current frontiers if it agreed to permit the German-inhabited city of Danzig to return to Germany, but the Poles declined the proposal and </a:t>
            </a:r>
            <a:r>
              <a:rPr lang="en-US" dirty="0" err="1" smtClean="0"/>
              <a:t>emphasised</a:t>
            </a:r>
            <a:r>
              <a:rPr lang="en-US" dirty="0" smtClean="0"/>
              <a:t> that Danzig was necessary for Poland's security.</a:t>
            </a:r>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r>
              <a:rPr lang="en-US" dirty="0"/>
              <a:t>In August 1939, Germany and the Soviet Union signed the </a:t>
            </a:r>
            <a:r>
              <a:rPr lang="en-US" u="sng" dirty="0">
                <a:hlinkClick r:id="rId2" tooltip="Molotov–Ribbentrop Pact"/>
              </a:rPr>
              <a:t>Molotov–Ribbentrop Pact</a:t>
            </a:r>
            <a:r>
              <a:rPr lang="en-US" dirty="0"/>
              <a:t>,</a:t>
            </a:r>
            <a:r>
              <a:rPr lang="en-US" u="sng" baseline="30000" dirty="0">
                <a:hlinkClick r:id="rId3"/>
              </a:rPr>
              <a:t>[45]</a:t>
            </a:r>
            <a:r>
              <a:rPr lang="en-US" dirty="0"/>
              <a:t> a non-aggression treaty with a secret protocol</a:t>
            </a:r>
            <a:r>
              <a:rPr lang="en-US" dirty="0" smtClean="0"/>
              <a:t>.</a:t>
            </a:r>
          </a:p>
          <a:p>
            <a:r>
              <a:rPr lang="en-US" dirty="0" smtClean="0"/>
              <a:t> </a:t>
            </a:r>
            <a:r>
              <a:rPr lang="en-US" dirty="0"/>
              <a:t>The parties gave each other rights, "in the event of a territorial and political rearrangement," to "spheres of influence" (western </a:t>
            </a:r>
            <a:r>
              <a:rPr lang="en-US" u="sng" dirty="0">
                <a:hlinkClick r:id="rId4" tooltip="Second Polish Republic"/>
              </a:rPr>
              <a:t>Poland</a:t>
            </a:r>
            <a:r>
              <a:rPr lang="en-US" dirty="0"/>
              <a:t> and </a:t>
            </a:r>
            <a:r>
              <a:rPr lang="en-US" u="sng" dirty="0">
                <a:hlinkClick r:id="rId5" tooltip="Lithuania"/>
              </a:rPr>
              <a:t>Lithuania</a:t>
            </a:r>
            <a:r>
              <a:rPr lang="en-US" dirty="0"/>
              <a:t> for Germany; </a:t>
            </a:r>
            <a:r>
              <a:rPr lang="en-US" u="sng" dirty="0">
                <a:hlinkClick r:id="rId6" tooltip="Territories of Poland annexed by the Soviet Union"/>
              </a:rPr>
              <a:t>eastern Poland</a:t>
            </a:r>
            <a:r>
              <a:rPr lang="en-US" dirty="0"/>
              <a:t>, Finland, </a:t>
            </a:r>
            <a:r>
              <a:rPr lang="en-US" u="sng" dirty="0">
                <a:hlinkClick r:id="rId7" tooltip="Estonia"/>
              </a:rPr>
              <a:t>Estonia</a:t>
            </a:r>
            <a:r>
              <a:rPr lang="en-US" dirty="0"/>
              <a:t>, Latvia and </a:t>
            </a:r>
            <a:r>
              <a:rPr lang="en-US" u="sng" dirty="0">
                <a:hlinkClick r:id="rId8" tooltip="Bessarabia"/>
              </a:rPr>
              <a:t>Bessarabia</a:t>
            </a:r>
            <a:r>
              <a:rPr lang="en-US" dirty="0"/>
              <a:t> for the USSR). It also raised the question of continuing Polish independence</a:t>
            </a:r>
            <a:r>
              <a:rPr lang="en-US" dirty="0" smtClean="0"/>
              <a:t>.</a:t>
            </a:r>
            <a:endParaRPr lang="en-US" dirty="0"/>
          </a:p>
        </p:txBody>
      </p:sp>
    </p:spTree>
  </p:cSld>
  <p:clrMapOvr>
    <a:masterClrMapping/>
  </p:clrMapOvr>
  <p:transition>
    <p:checke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dirty="0"/>
              <a:t>The agreement was crucial to Hitler because it assured that Germany would not have to face the prospect of a two front war, as it had in </a:t>
            </a:r>
            <a:r>
              <a:rPr lang="en-US" u="sng" dirty="0">
                <a:hlinkClick r:id="rId2" tooltip="World War I"/>
              </a:rPr>
              <a:t>World War I</a:t>
            </a:r>
            <a:r>
              <a:rPr lang="en-US" dirty="0"/>
              <a:t>, after it defeated Poland</a:t>
            </a:r>
            <a:r>
              <a:rPr lang="en-US" dirty="0" smtClean="0"/>
              <a:t>.</a:t>
            </a:r>
          </a:p>
          <a:p>
            <a:r>
              <a:rPr lang="en-US" dirty="0" smtClean="0"/>
              <a:t>The situation reached a general crisis in late August as German troops continued to </a:t>
            </a:r>
            <a:r>
              <a:rPr lang="en-US" dirty="0" err="1" smtClean="0"/>
              <a:t>mobilise</a:t>
            </a:r>
            <a:r>
              <a:rPr lang="en-US" dirty="0" smtClean="0"/>
              <a:t> against the Polish border. In a private meeting with Italian foreign minister </a:t>
            </a:r>
            <a:r>
              <a:rPr lang="en-US" u="sng" dirty="0" smtClean="0">
                <a:hlinkClick r:id="rId3" tooltip="Count Ciano"/>
              </a:rPr>
              <a:t>Count Ciano</a:t>
            </a:r>
            <a:r>
              <a:rPr lang="en-US" dirty="0" smtClean="0"/>
              <a:t> Hitler asserted that Poland was a "doubtful neutral" that needed to either yield to his demands or be "liquidated" to prevent it from drawing off German troops in the future "unavoidable" war with the Western democracies.</a:t>
            </a:r>
          </a:p>
          <a:p>
            <a:endParaRPr lang="en-US" dirty="0"/>
          </a:p>
          <a:p>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He did not believe Britain or France would intervene in the </a:t>
            </a:r>
            <a:r>
              <a:rPr lang="en-US" dirty="0" smtClean="0"/>
              <a:t>conflict.</a:t>
            </a:r>
            <a:endParaRPr lang="en-US" u="sng" baseline="30000" dirty="0" smtClean="0"/>
          </a:p>
          <a:p>
            <a:r>
              <a:rPr lang="en-US" dirty="0" smtClean="0"/>
              <a:t>On </a:t>
            </a:r>
            <a:r>
              <a:rPr lang="en-US" dirty="0"/>
              <a:t>23 August Hitler ordered the attack to proceed on 26 August, but upon hearing that Britain had concluded a formal mutual assistance pact with Poland and that Italy would maintain neutrality, he decided to delay it</a:t>
            </a:r>
            <a:r>
              <a:rPr lang="en-US" dirty="0" smtClean="0"/>
              <a:t>.</a:t>
            </a:r>
          </a:p>
          <a:p>
            <a:r>
              <a:rPr lang="en-US" dirty="0" smtClean="0"/>
              <a:t>In response to British pleas for direct negotiations, Germany demanded on 29 August that a Polish plenipotentiary immediately travel to Berlin to negotiate the handover of </a:t>
            </a:r>
            <a:r>
              <a:rPr lang="en-US" u="sng" dirty="0" smtClean="0">
                <a:hlinkClick r:id="rId2" tooltip="Danzig"/>
              </a:rPr>
              <a:t>Danzig</a:t>
            </a:r>
            <a:r>
              <a:rPr lang="en-US" dirty="0" smtClean="0"/>
              <a:t> and the </a:t>
            </a:r>
            <a:r>
              <a:rPr lang="en-US" u="sng" dirty="0" smtClean="0">
                <a:hlinkClick r:id="rId3" tooltip="Polish Corridor"/>
              </a:rPr>
              <a:t>Polish Corridor</a:t>
            </a:r>
            <a:r>
              <a:rPr lang="en-US" dirty="0" smtClean="0"/>
              <a:t> to Germany as well as to agree to safeguard the German minority in Poland.</a:t>
            </a:r>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Course of the war</a:t>
            </a:r>
            <a:br>
              <a:rPr lang="en-US" sz="3100" b="1" dirty="0"/>
            </a:br>
            <a:r>
              <a:rPr lang="en-US" sz="3100" b="1" dirty="0"/>
              <a:t>War breaks out in Europe (1939–40)</a:t>
            </a:r>
            <a:r>
              <a:rPr lang="en-US" b="1" dirty="0"/>
              <a:t/>
            </a:r>
            <a:br>
              <a:rPr lang="en-US" b="1" dirty="0"/>
            </a:br>
            <a:endParaRPr lang="en-US" dirty="0"/>
          </a:p>
        </p:txBody>
      </p:sp>
      <p:sp>
        <p:nvSpPr>
          <p:cNvPr id="3" name="Content Placeholder 2"/>
          <p:cNvSpPr>
            <a:spLocks noGrp="1"/>
          </p:cNvSpPr>
          <p:nvPr>
            <p:ph idx="1"/>
          </p:nvPr>
        </p:nvSpPr>
        <p:spPr>
          <a:xfrm>
            <a:off x="0" y="5029200"/>
            <a:ext cx="8839200" cy="1828800"/>
          </a:xfrm>
        </p:spPr>
        <p:txBody>
          <a:bodyPr>
            <a:normAutofit fontScale="62500" lnSpcReduction="20000"/>
          </a:bodyPr>
          <a:lstStyle/>
          <a:p>
            <a:r>
              <a:rPr lang="en-US" sz="4200" u="sng" dirty="0">
                <a:hlinkClick r:id="rId2" tooltip="Nazi-Soviet military parade in Brześć"/>
              </a:rPr>
              <a:t>Common parade</a:t>
            </a:r>
            <a:r>
              <a:rPr lang="en-US" sz="4200" dirty="0"/>
              <a:t> of German </a:t>
            </a:r>
            <a:r>
              <a:rPr lang="en-US" sz="4200" u="sng" dirty="0" err="1">
                <a:hlinkClick r:id="rId3" tooltip="Wehrmacht"/>
              </a:rPr>
              <a:t>Wehrmacht</a:t>
            </a:r>
            <a:r>
              <a:rPr lang="en-US" sz="4200" dirty="0"/>
              <a:t> and Soviet </a:t>
            </a:r>
            <a:r>
              <a:rPr lang="en-US" sz="4200" u="sng" dirty="0">
                <a:hlinkClick r:id="rId4" tooltip="Red Army"/>
              </a:rPr>
              <a:t>Red Army</a:t>
            </a:r>
            <a:r>
              <a:rPr lang="en-US" sz="4200" dirty="0"/>
              <a:t> on 23 September 1939 in </a:t>
            </a:r>
            <a:r>
              <a:rPr lang="en-US" sz="4200" u="sng" dirty="0">
                <a:hlinkClick r:id="rId5" tooltip="Brest (Belarus)"/>
              </a:rPr>
              <a:t>Brest</a:t>
            </a:r>
            <a:r>
              <a:rPr lang="en-US" sz="4200" dirty="0"/>
              <a:t>, </a:t>
            </a:r>
            <a:r>
              <a:rPr lang="en-US" sz="4200" u="sng" dirty="0">
                <a:hlinkClick r:id="rId6" tooltip="Kresy"/>
              </a:rPr>
              <a:t>Eastern Poland</a:t>
            </a:r>
            <a:r>
              <a:rPr lang="en-US" sz="4200" dirty="0"/>
              <a:t> at the end of the Invasion of Poland. In the centre is Major General </a:t>
            </a:r>
            <a:r>
              <a:rPr lang="en-US" sz="4200" u="sng" dirty="0">
                <a:hlinkClick r:id="rId7" tooltip="Heinz Guderian"/>
              </a:rPr>
              <a:t>Heinz </a:t>
            </a:r>
            <a:r>
              <a:rPr lang="en-US" sz="4200" u="sng" dirty="0" err="1">
                <a:hlinkClick r:id="rId7" tooltip="Heinz Guderian"/>
              </a:rPr>
              <a:t>Guderian</a:t>
            </a:r>
            <a:r>
              <a:rPr lang="en-US" sz="4200" dirty="0"/>
              <a:t> and on the right is Brigadier </a:t>
            </a:r>
            <a:r>
              <a:rPr lang="en-US" sz="4200" u="sng" dirty="0" err="1">
                <a:hlinkClick r:id="rId8" tooltip="Semyon Krivoshein"/>
              </a:rPr>
              <a:t>Semyon</a:t>
            </a:r>
            <a:r>
              <a:rPr lang="en-US" sz="4200" u="sng" dirty="0">
                <a:hlinkClick r:id="rId8" tooltip="Semyon Krivoshein"/>
              </a:rPr>
              <a:t> </a:t>
            </a:r>
            <a:r>
              <a:rPr lang="en-US" sz="4200" u="sng" dirty="0" err="1">
                <a:hlinkClick r:id="rId8" tooltip="Semyon Krivoshein"/>
              </a:rPr>
              <a:t>Krivoshein</a:t>
            </a:r>
            <a:r>
              <a:rPr lang="en-US" sz="4200" dirty="0"/>
              <a:t>.</a:t>
            </a:r>
          </a:p>
          <a:p>
            <a:endParaRPr lang="en-US" dirty="0"/>
          </a:p>
        </p:txBody>
      </p:sp>
      <p:pic>
        <p:nvPicPr>
          <p:cNvPr id="4" name="Picture 3" descr="http://upload.wikimedia.org/wikipedia/commons/thumb/a/a5/Armia_Czerwona%2CWehrmacht_23.09.1939_wsp%C3%B3lna_parada.jpg/170px-Armia_Czerwona%2CWehrmacht_23.09.1939_wsp%C3%B3lna_parada.jpg">
            <a:hlinkClick r:id="rId9"/>
          </p:cNvPr>
          <p:cNvPicPr/>
          <p:nvPr/>
        </p:nvPicPr>
        <p:blipFill>
          <a:blip r:embed="rId10"/>
          <a:srcRect/>
          <a:stretch>
            <a:fillRect/>
          </a:stretch>
        </p:blipFill>
        <p:spPr bwMode="auto">
          <a:xfrm>
            <a:off x="5181600" y="990600"/>
            <a:ext cx="3962400" cy="3810000"/>
          </a:xfrm>
          <a:prstGeom prst="rect">
            <a:avLst/>
          </a:prstGeom>
          <a:noFill/>
          <a:ln w="9525">
            <a:noFill/>
            <a:miter lim="800000"/>
            <a:headEnd/>
            <a:tailEnd/>
          </a:ln>
        </p:spPr>
      </p:pic>
      <p:sp>
        <p:nvSpPr>
          <p:cNvPr id="5" name="Rectangle 4"/>
          <p:cNvSpPr/>
          <p:nvPr/>
        </p:nvSpPr>
        <p:spPr>
          <a:xfrm>
            <a:off x="533400" y="1143000"/>
            <a:ext cx="4038600" cy="3539430"/>
          </a:xfrm>
          <a:prstGeom prst="rect">
            <a:avLst/>
          </a:prstGeom>
        </p:spPr>
        <p:txBody>
          <a:bodyPr wrap="square">
            <a:spAutoFit/>
          </a:bodyPr>
          <a:lstStyle/>
          <a:p>
            <a:r>
              <a:rPr lang="en-US" sz="3200" dirty="0" smtClean="0"/>
              <a:t>The Poles refused to comply with this request and on the evening of 31 August Germany declared that it considered its proposals rejected.</a:t>
            </a:r>
            <a:endParaRPr lang="en-US" sz="3200" dirty="0"/>
          </a:p>
        </p:txBody>
      </p:sp>
    </p:spTree>
  </p:cSld>
  <p:clrMapOvr>
    <a:masterClrMapping/>
  </p:clrMapOvr>
  <p:transition>
    <p:checke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On 1 September 1939, Germany and </a:t>
            </a:r>
            <a:r>
              <a:rPr lang="en-US" u="sng" dirty="0">
                <a:hlinkClick r:id="rId2" tooltip="Slovak invasion of Poland"/>
              </a:rPr>
              <a:t>Slovakia</a:t>
            </a:r>
            <a:r>
              <a:rPr lang="en-US" dirty="0"/>
              <a:t> (which was a German client state at the time) </a:t>
            </a:r>
            <a:r>
              <a:rPr lang="en-US" u="sng" dirty="0">
                <a:hlinkClick r:id="rId3" tooltip="Invasion of Poland"/>
              </a:rPr>
              <a:t>invaded Poland</a:t>
            </a:r>
            <a:r>
              <a:rPr lang="en-US" dirty="0"/>
              <a:t> on the false pretext that Poland had launched attacks on German </a:t>
            </a:r>
            <a:r>
              <a:rPr lang="en-US" dirty="0" smtClean="0"/>
              <a:t>territory.</a:t>
            </a:r>
            <a:endParaRPr lang="en-US" u="sng" baseline="30000" dirty="0" smtClean="0"/>
          </a:p>
          <a:p>
            <a:r>
              <a:rPr lang="en-US" dirty="0" smtClean="0"/>
              <a:t>In </a:t>
            </a:r>
            <a:r>
              <a:rPr lang="en-US" dirty="0"/>
              <a:t>a speech to the Reichstag Hitler also stated that his aims were to protect the German minority in Poland from alleged </a:t>
            </a:r>
            <a:r>
              <a:rPr lang="en-US" dirty="0" err="1" smtClean="0"/>
              <a:t>persecution,and</a:t>
            </a:r>
            <a:r>
              <a:rPr lang="en-US" dirty="0" smtClean="0"/>
              <a:t> </a:t>
            </a:r>
            <a:r>
              <a:rPr lang="en-US" dirty="0"/>
              <a:t>to force the Polish government to concede </a:t>
            </a:r>
            <a:r>
              <a:rPr lang="en-US" u="sng" dirty="0">
                <a:hlinkClick r:id="rId4" tooltip="Danzig"/>
              </a:rPr>
              <a:t>Danzig</a:t>
            </a:r>
            <a:r>
              <a:rPr lang="en-US" dirty="0"/>
              <a:t> and the </a:t>
            </a:r>
            <a:r>
              <a:rPr lang="en-US" u="sng" dirty="0">
                <a:hlinkClick r:id="rId5" tooltip="Polish Corridor"/>
              </a:rPr>
              <a:t>Polish Corridor</a:t>
            </a:r>
            <a:r>
              <a:rPr lang="en-US" dirty="0"/>
              <a:t>.</a:t>
            </a:r>
          </a:p>
        </p:txBody>
      </p:sp>
    </p:spTree>
  </p:cSld>
  <p:clrMapOvr>
    <a:masterClrMapping/>
  </p:clrMapOvr>
  <p:transition>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a:t>Italy quickly proposed an armistice and a peace conference. Germany and France agreed to the proposal, but Britain insisted that an armistice was insufficient and that Germany must also evacuate Polish </a:t>
            </a:r>
            <a:r>
              <a:rPr lang="en-US" dirty="0" smtClean="0"/>
              <a:t>territory.</a:t>
            </a:r>
            <a:endParaRPr lang="en-US" u="sng" baseline="30000" dirty="0" smtClean="0"/>
          </a:p>
          <a:p>
            <a:r>
              <a:rPr lang="en-US" dirty="0" smtClean="0"/>
              <a:t>On </a:t>
            </a:r>
            <a:r>
              <a:rPr lang="en-US" dirty="0"/>
              <a:t>3 September France and Britain, followed by the fully independent </a:t>
            </a:r>
            <a:r>
              <a:rPr lang="en-US" u="sng" dirty="0">
                <a:hlinkClick r:id="rId2" tooltip="Dominion"/>
              </a:rPr>
              <a:t>Dominions</a:t>
            </a:r>
            <a:r>
              <a:rPr lang="en-US" u="sng" baseline="30000" dirty="0">
                <a:hlinkClick r:id="rId3"/>
              </a:rPr>
              <a:t>[51]</a:t>
            </a:r>
            <a:r>
              <a:rPr lang="en-US" dirty="0"/>
              <a:t> of the </a:t>
            </a:r>
            <a:r>
              <a:rPr lang="en-US" u="sng" dirty="0">
                <a:hlinkClick r:id="rId4" tooltip="Commonwealth of Nations"/>
              </a:rPr>
              <a:t>British Commonwealth</a:t>
            </a:r>
            <a:r>
              <a:rPr lang="en-US" dirty="0"/>
              <a:t>,</a:t>
            </a:r>
            <a:r>
              <a:rPr lang="en-US" u="sng" baseline="30000" dirty="0">
                <a:hlinkClick r:id="rId3"/>
              </a:rPr>
              <a:t>[52]</a:t>
            </a:r>
            <a:r>
              <a:rPr lang="en-US" dirty="0"/>
              <a:t> – </a:t>
            </a:r>
            <a:r>
              <a:rPr lang="en-US" u="sng" dirty="0">
                <a:hlinkClick r:id="rId5" tooltip="Australia"/>
              </a:rPr>
              <a:t>Australia</a:t>
            </a:r>
            <a:r>
              <a:rPr lang="en-US" dirty="0"/>
              <a:t>, </a:t>
            </a:r>
            <a:r>
              <a:rPr lang="en-US" u="sng" dirty="0">
                <a:hlinkClick r:id="rId6" tooltip="Canada"/>
              </a:rPr>
              <a:t>Canada</a:t>
            </a:r>
            <a:r>
              <a:rPr lang="en-US" dirty="0"/>
              <a:t>, </a:t>
            </a:r>
            <a:r>
              <a:rPr lang="en-US" u="sng" dirty="0">
                <a:hlinkClick r:id="rId7" tooltip="New Zealand"/>
              </a:rPr>
              <a:t>New Zealand</a:t>
            </a:r>
            <a:r>
              <a:rPr lang="en-US" dirty="0"/>
              <a:t> and </a:t>
            </a:r>
            <a:r>
              <a:rPr lang="en-US" u="sng" dirty="0">
                <a:hlinkClick r:id="rId8" tooltip="South Africa"/>
              </a:rPr>
              <a:t>South Africa</a:t>
            </a:r>
            <a:r>
              <a:rPr lang="en-US" dirty="0"/>
              <a:t> – declared war on Germany, but provided </a:t>
            </a:r>
            <a:r>
              <a:rPr lang="en-US" u="sng" dirty="0">
                <a:hlinkClick r:id="rId9" tooltip="Phoney war"/>
              </a:rPr>
              <a:t>little support</a:t>
            </a:r>
            <a:r>
              <a:rPr lang="en-US" dirty="0"/>
              <a:t> to Poland other than a </a:t>
            </a:r>
            <a:r>
              <a:rPr lang="en-US" u="sng" dirty="0">
                <a:hlinkClick r:id="rId10" tooltip="Saar Offensive"/>
              </a:rPr>
              <a:t>small French attack into the Saarland</a:t>
            </a:r>
            <a:r>
              <a:rPr lang="en-US" dirty="0"/>
              <a:t>.</a:t>
            </a:r>
            <a:r>
              <a:rPr lang="en-US" u="sng" baseline="30000" dirty="0">
                <a:hlinkClick r:id="rId3"/>
              </a:rPr>
              <a:t>[53]</a:t>
            </a:r>
            <a:endParaRPr lang="en-US" dirty="0"/>
          </a:p>
        </p:txBody>
      </p:sp>
      <p:pic>
        <p:nvPicPr>
          <p:cNvPr id="4" name="Picture 3" descr="logo"/>
          <p:cNvPicPr/>
          <p:nvPr/>
        </p:nvPicPr>
        <p:blipFill>
          <a:blip r:embed="rId11">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Britain and France also began a </a:t>
            </a:r>
            <a:r>
              <a:rPr lang="en-US" u="sng" dirty="0">
                <a:hlinkClick r:id="rId2" tooltip="Blockade of Germany (1939–1945)"/>
              </a:rPr>
              <a:t>naval blockade of Germany</a:t>
            </a:r>
            <a:r>
              <a:rPr lang="en-US" dirty="0"/>
              <a:t> on 3 September which aimed to damage the country's economy and war </a:t>
            </a:r>
            <a:r>
              <a:rPr lang="en-US" dirty="0" err="1" smtClean="0"/>
              <a:t>effort.Germany</a:t>
            </a:r>
            <a:r>
              <a:rPr lang="en-US" dirty="0" smtClean="0"/>
              <a:t> </a:t>
            </a:r>
            <a:r>
              <a:rPr lang="en-US" dirty="0"/>
              <a:t>responded by ordering U-boat warfare against Allied merchant and war ships (</a:t>
            </a:r>
            <a:r>
              <a:rPr lang="en-US" u="sng" dirty="0">
                <a:hlinkClick r:id="rId3" tooltip="Battle of the Atlantic"/>
              </a:rPr>
              <a:t>Battle of the </a:t>
            </a:r>
            <a:r>
              <a:rPr lang="en-US" u="sng" dirty="0" smtClean="0">
                <a:hlinkClick r:id="rId3" tooltip="Battle of the Atlantic"/>
              </a:rPr>
              <a:t>Atlantic</a:t>
            </a:r>
            <a:r>
              <a:rPr lang="en-US" u="sng" dirty="0" smtClean="0"/>
              <a:t>).</a:t>
            </a:r>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a:t>On 17 September 1939, after signing a </a:t>
            </a:r>
            <a:r>
              <a:rPr lang="en-US" u="sng" dirty="0">
                <a:hlinkClick r:id="rId2" tooltip="Soviet–Japanese border conflicts"/>
              </a:rPr>
              <a:t>cease-fire with Japan</a:t>
            </a:r>
            <a:r>
              <a:rPr lang="en-US" dirty="0"/>
              <a:t>, the </a:t>
            </a:r>
            <a:r>
              <a:rPr lang="en-US" u="sng" dirty="0">
                <a:hlinkClick r:id="rId3" tooltip="Soviet invasion of Poland"/>
              </a:rPr>
              <a:t>Soviets also invaded Poland</a:t>
            </a:r>
            <a:r>
              <a:rPr lang="en-US" dirty="0"/>
              <a:t>.</a:t>
            </a:r>
            <a:r>
              <a:rPr lang="en-US" u="sng" baseline="30000" dirty="0">
                <a:hlinkClick r:id="rId4"/>
              </a:rPr>
              <a:t>[56]</a:t>
            </a:r>
            <a:r>
              <a:rPr lang="en-US" dirty="0"/>
              <a:t> The Polish army was defeated and </a:t>
            </a:r>
            <a:r>
              <a:rPr lang="en-US" u="sng" dirty="0">
                <a:hlinkClick r:id="rId5" tooltip="Battle of Warsaw (1939)"/>
              </a:rPr>
              <a:t>Warsaw surrendered</a:t>
            </a:r>
            <a:r>
              <a:rPr lang="en-US" dirty="0"/>
              <a:t> to the Germans on 27 September, with final pockets of resistance surrendering on 6 October. Poland's territory was divided between </a:t>
            </a:r>
            <a:r>
              <a:rPr lang="en-US" u="sng" dirty="0">
                <a:hlinkClick r:id="rId6" tooltip="Polish areas annexed by Nazi Germany"/>
              </a:rPr>
              <a:t>Germany</a:t>
            </a:r>
            <a:r>
              <a:rPr lang="en-US" dirty="0"/>
              <a:t> and </a:t>
            </a:r>
            <a:r>
              <a:rPr lang="en-US" u="sng" dirty="0">
                <a:hlinkClick r:id="rId7" tooltip="Polish areas annexed by the Soviet Union"/>
              </a:rPr>
              <a:t>the Soviet Union</a:t>
            </a:r>
            <a:r>
              <a:rPr lang="en-US" dirty="0"/>
              <a:t>, with </a:t>
            </a:r>
            <a:r>
              <a:rPr lang="en-US" u="sng" dirty="0">
                <a:hlinkClick r:id="rId8" tooltip="Territorial changes of Poland"/>
              </a:rPr>
              <a:t>Lithuania</a:t>
            </a:r>
            <a:r>
              <a:rPr lang="en-US" dirty="0"/>
              <a:t> and </a:t>
            </a:r>
            <a:r>
              <a:rPr lang="en-US" u="sng" dirty="0">
                <a:hlinkClick r:id="rId9" tooltip="Slovak invasion of Poland (1939)"/>
              </a:rPr>
              <a:t>Slovakia</a:t>
            </a:r>
            <a:r>
              <a:rPr lang="en-US" dirty="0"/>
              <a:t> also receiving small shares</a:t>
            </a:r>
            <a:r>
              <a:rPr lang="en-US" dirty="0" smtClean="0"/>
              <a:t>.</a:t>
            </a:r>
          </a:p>
          <a:p>
            <a:r>
              <a:rPr lang="en-US" dirty="0" smtClean="0"/>
              <a:t> </a:t>
            </a:r>
            <a:r>
              <a:rPr lang="en-US" dirty="0"/>
              <a:t>The Poles did not surrender; they established a </a:t>
            </a:r>
            <a:r>
              <a:rPr lang="en-US" u="sng" dirty="0">
                <a:hlinkClick r:id="rId10" tooltip="Polish Underground State"/>
              </a:rPr>
              <a:t>Polish Underground State</a:t>
            </a:r>
            <a:r>
              <a:rPr lang="en-US" dirty="0"/>
              <a:t> and an underground </a:t>
            </a:r>
            <a:r>
              <a:rPr lang="en-US" u="sng" dirty="0">
                <a:hlinkClick r:id="rId11" tooltip="Polish Home Army"/>
              </a:rPr>
              <a:t>Home Army</a:t>
            </a:r>
            <a:r>
              <a:rPr lang="en-US" dirty="0"/>
              <a:t>, and </a:t>
            </a:r>
            <a:r>
              <a:rPr lang="en-US" u="sng" dirty="0">
                <a:hlinkClick r:id="rId12" tooltip="Polish contribution to World War II"/>
              </a:rPr>
              <a:t>continued to fight with the Allies on all fronts outside Poland</a:t>
            </a:r>
            <a:r>
              <a:rPr lang="en-US" dirty="0" smtClean="0"/>
              <a:t>.</a:t>
            </a:r>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a:t>Date</a:t>
            </a:r>
            <a:endParaRPr lang="en-US" dirty="0"/>
          </a:p>
          <a:p>
            <a:r>
              <a:rPr lang="en-US" dirty="0"/>
              <a:t>1 September 1939 – 2 September 1945 (6 years, 1 day)</a:t>
            </a:r>
          </a:p>
          <a:p>
            <a:r>
              <a:rPr lang="en-US" b="1" dirty="0"/>
              <a:t>Location</a:t>
            </a:r>
            <a:endParaRPr lang="en-US" dirty="0"/>
          </a:p>
          <a:p>
            <a:r>
              <a:rPr lang="en-US" dirty="0">
                <a:hlinkClick r:id="rId2" tooltip="European Theatre of World War II"/>
              </a:rPr>
              <a:t>Europe</a:t>
            </a:r>
            <a:r>
              <a:rPr lang="en-US" dirty="0"/>
              <a:t>, </a:t>
            </a:r>
            <a:r>
              <a:rPr lang="en-US" dirty="0">
                <a:hlinkClick r:id="rId3" tooltip="Pacific War"/>
              </a:rPr>
              <a:t>Pacific</a:t>
            </a:r>
            <a:r>
              <a:rPr lang="en-US" dirty="0"/>
              <a:t>, </a:t>
            </a:r>
            <a:r>
              <a:rPr lang="en-US" dirty="0">
                <a:hlinkClick r:id="rId4" tooltip="Battle of the Atlantic (1939–1945)"/>
              </a:rPr>
              <a:t>Atlantic</a:t>
            </a:r>
            <a:r>
              <a:rPr lang="en-US" dirty="0"/>
              <a:t>, </a:t>
            </a:r>
            <a:r>
              <a:rPr lang="en-US" dirty="0">
                <a:hlinkClick r:id="rId5" tooltip="South-East Asian Theatre of World War II"/>
              </a:rPr>
              <a:t>South-East Asia</a:t>
            </a:r>
            <a:r>
              <a:rPr lang="en-US" dirty="0"/>
              <a:t>, </a:t>
            </a:r>
            <a:r>
              <a:rPr lang="en-US" dirty="0">
                <a:hlinkClick r:id="rId6" tooltip="Second Sino-Japanese War"/>
              </a:rPr>
              <a:t>China</a:t>
            </a:r>
            <a:r>
              <a:rPr lang="en-US" dirty="0"/>
              <a:t>, </a:t>
            </a:r>
            <a:r>
              <a:rPr lang="en-US" dirty="0">
                <a:hlinkClick r:id="rId7" tooltip="Mediterranean, Middle East and African theatres of World War II"/>
              </a:rPr>
              <a:t>Middle East</a:t>
            </a:r>
            <a:r>
              <a:rPr lang="en-US" dirty="0"/>
              <a:t>, </a:t>
            </a:r>
            <a:r>
              <a:rPr lang="en-US" dirty="0">
                <a:hlinkClick r:id="rId7" tooltip="Mediterranean, Middle East and African theatres of World War II"/>
              </a:rPr>
              <a:t>Mediterranean</a:t>
            </a:r>
            <a:r>
              <a:rPr lang="en-US" dirty="0"/>
              <a:t> and </a:t>
            </a:r>
            <a:r>
              <a:rPr lang="en-US" dirty="0">
                <a:hlinkClick r:id="rId7" tooltip="Mediterranean, Middle East and African theatres of World War II"/>
              </a:rPr>
              <a:t>Africa</a:t>
            </a:r>
            <a:r>
              <a:rPr lang="en-US" dirty="0"/>
              <a:t>, briefly </a:t>
            </a:r>
            <a:r>
              <a:rPr lang="en-US" dirty="0">
                <a:hlinkClick r:id="rId8" tooltip="American Theater (1939–1945)"/>
              </a:rPr>
              <a:t>North</a:t>
            </a:r>
            <a:r>
              <a:rPr lang="en-US" dirty="0"/>
              <a:t> and </a:t>
            </a:r>
            <a:r>
              <a:rPr lang="en-US" dirty="0">
                <a:hlinkClick r:id="rId9" tooltip="Battle of the River Plate"/>
              </a:rPr>
              <a:t>South America</a:t>
            </a:r>
            <a:endParaRPr lang="en-US" dirty="0"/>
          </a:p>
          <a:p>
            <a:r>
              <a:rPr lang="en-US" b="1" dirty="0"/>
              <a:t>Result</a:t>
            </a:r>
            <a:endParaRPr lang="en-US" dirty="0"/>
          </a:p>
          <a:p>
            <a:r>
              <a:rPr lang="en-US" dirty="0">
                <a:hlinkClick r:id="rId10" tooltip="Allies of World War II"/>
              </a:rPr>
              <a:t>Allied</a:t>
            </a:r>
            <a:r>
              <a:rPr lang="en-US" dirty="0"/>
              <a:t> victory</a:t>
            </a:r>
          </a:p>
          <a:p>
            <a:pPr lvl="0"/>
            <a:r>
              <a:rPr lang="en-US" dirty="0"/>
              <a:t>Collapse of the </a:t>
            </a:r>
            <a:r>
              <a:rPr lang="en-US" dirty="0">
                <a:hlinkClick r:id="rId11" tooltip="Nazi Germany"/>
              </a:rPr>
              <a:t>Third Reich</a:t>
            </a:r>
            <a:endParaRPr lang="en-US" dirty="0"/>
          </a:p>
          <a:p>
            <a:pPr lvl="0"/>
            <a:r>
              <a:rPr lang="en-US" dirty="0"/>
              <a:t>Fall of </a:t>
            </a:r>
            <a:r>
              <a:rPr lang="en-US" dirty="0">
                <a:hlinkClick r:id="rId12" tooltip="Empire of Japan"/>
              </a:rPr>
              <a:t>Japanese</a:t>
            </a:r>
            <a:r>
              <a:rPr lang="en-US" dirty="0"/>
              <a:t> and </a:t>
            </a:r>
            <a:r>
              <a:rPr lang="en-US" dirty="0">
                <a:hlinkClick r:id="rId13" tooltip="Italian Empire"/>
              </a:rPr>
              <a:t>Italian Empire</a:t>
            </a:r>
            <a:endParaRPr lang="en-US" dirty="0"/>
          </a:p>
          <a:p>
            <a:pPr lvl="0"/>
            <a:r>
              <a:rPr lang="en-US" dirty="0"/>
              <a:t>Creation of the </a:t>
            </a:r>
            <a:r>
              <a:rPr lang="en-US" dirty="0">
                <a:hlinkClick r:id="rId14" tooltip="United Nations"/>
              </a:rPr>
              <a:t>United Nations</a:t>
            </a:r>
            <a:endParaRPr lang="en-US" dirty="0"/>
          </a:p>
          <a:p>
            <a:pPr lvl="0"/>
            <a:r>
              <a:rPr lang="en-US" dirty="0"/>
              <a:t>Emergence of the </a:t>
            </a:r>
            <a:r>
              <a:rPr lang="en-US" dirty="0">
                <a:hlinkClick r:id="rId15" tooltip="United States"/>
              </a:rPr>
              <a:t>United States</a:t>
            </a:r>
            <a:r>
              <a:rPr lang="en-US" dirty="0"/>
              <a:t> and the </a:t>
            </a:r>
            <a:r>
              <a:rPr lang="en-US" dirty="0">
                <a:hlinkClick r:id="rId16" tooltip="Soviet Union"/>
              </a:rPr>
              <a:t>Soviet Union</a:t>
            </a:r>
            <a:r>
              <a:rPr lang="en-US" dirty="0"/>
              <a:t> as </a:t>
            </a:r>
            <a:r>
              <a:rPr lang="en-US" dirty="0">
                <a:hlinkClick r:id="rId17" tooltip="Superpower"/>
              </a:rPr>
              <a:t>superpowers</a:t>
            </a:r>
            <a:endParaRPr lang="en-US" dirty="0"/>
          </a:p>
          <a:p>
            <a:pPr lvl="0"/>
            <a:r>
              <a:rPr lang="en-US" dirty="0"/>
              <a:t>Beginning of the </a:t>
            </a:r>
            <a:r>
              <a:rPr lang="en-US" dirty="0">
                <a:hlinkClick r:id="rId18" tooltip="Cold War"/>
              </a:rPr>
              <a:t>Cold War</a:t>
            </a:r>
            <a:r>
              <a:rPr lang="en-US" dirty="0"/>
              <a:t> </a:t>
            </a:r>
          </a:p>
          <a:p>
            <a:endParaRPr lang="en-US" dirty="0"/>
          </a:p>
        </p:txBody>
      </p:sp>
      <p:pic>
        <p:nvPicPr>
          <p:cNvPr id="4" name="Picture 3" descr="logo"/>
          <p:cNvPicPr/>
          <p:nvPr/>
        </p:nvPicPr>
        <p:blipFill>
          <a:blip r:embed="rId19">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US" dirty="0"/>
              <a:t>About 100,000 Polish military personnel were </a:t>
            </a:r>
            <a:r>
              <a:rPr lang="en-US" u="sng" dirty="0">
                <a:hlinkClick r:id="rId2" tooltip="Romanian Bridgehead"/>
              </a:rPr>
              <a:t>evacuated to Romania</a:t>
            </a:r>
            <a:r>
              <a:rPr lang="en-US" dirty="0"/>
              <a:t> and the Baltic countries; many of these soldiers later fought against the Germans in other theatres of the war</a:t>
            </a:r>
            <a:r>
              <a:rPr lang="en-US" dirty="0" smtClean="0"/>
              <a:t>.</a:t>
            </a:r>
            <a:endParaRPr lang="en-US" u="sng" baseline="30000" dirty="0" smtClean="0"/>
          </a:p>
          <a:p>
            <a:r>
              <a:rPr lang="en-US" dirty="0" smtClean="0"/>
              <a:t> </a:t>
            </a:r>
            <a:r>
              <a:rPr lang="en-US" u="sng" dirty="0">
                <a:hlinkClick r:id="rId3" tooltip="Biuro Szyfrów"/>
              </a:rPr>
              <a:t>Poland's Enigma </a:t>
            </a:r>
            <a:r>
              <a:rPr lang="en-US" u="sng" dirty="0" err="1">
                <a:hlinkClick r:id="rId3" tooltip="Biuro Szyfrów"/>
              </a:rPr>
              <a:t>codebreakers</a:t>
            </a:r>
            <a:r>
              <a:rPr lang="en-US" dirty="0"/>
              <a:t> were also evacuated to France</a:t>
            </a:r>
            <a:r>
              <a:rPr lang="en-US" dirty="0" smtClean="0"/>
              <a:t>.</a:t>
            </a:r>
            <a:endParaRPr lang="en-US" u="sng" baseline="30000" dirty="0" smtClean="0"/>
          </a:p>
          <a:p>
            <a:r>
              <a:rPr lang="en-US" dirty="0" smtClean="0"/>
              <a:t> </a:t>
            </a:r>
            <a:r>
              <a:rPr lang="en-US" dirty="0"/>
              <a:t>During this time, Japan launched its </a:t>
            </a:r>
            <a:r>
              <a:rPr lang="en-US" u="sng" dirty="0">
                <a:hlinkClick r:id="rId4" tooltip="Battle of Changsha (1939)"/>
              </a:rPr>
              <a:t>first attack against Changsha</a:t>
            </a:r>
            <a:r>
              <a:rPr lang="en-US" dirty="0"/>
              <a:t>, a strategically important Chinese city, but was repulsed by late September</a:t>
            </a:r>
            <a:r>
              <a:rPr lang="en-US" dirty="0" smtClean="0"/>
              <a:t>.</a:t>
            </a:r>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On 6 October Hitler made a public peace overture to Britain and France, but said that the future of Poland was to be determined exclusively by Germany and the Soviet Union. Chamberlain rejected this on 12 October, saying "Past experience has shown that no reliance can be placed upon the promises of the present German Government</a:t>
            </a:r>
            <a:r>
              <a:rPr lang="en-US" dirty="0" smtClean="0"/>
              <a:t>.“</a:t>
            </a:r>
            <a:endParaRPr lang="en-US" u="sng" baseline="30000" dirty="0" smtClean="0"/>
          </a:p>
          <a:p>
            <a:r>
              <a:rPr lang="en-US" dirty="0" smtClean="0"/>
              <a:t> </a:t>
            </a:r>
            <a:r>
              <a:rPr lang="en-US" dirty="0"/>
              <a:t>After this rejection Hitler ordered an immediate offensive against France, but his generals persuaded him to wait until May of next year.</a:t>
            </a:r>
          </a:p>
          <a:p>
            <a:endParaRPr lang="en-US" dirty="0"/>
          </a:p>
        </p:txBody>
      </p:sp>
      <p:pic>
        <p:nvPicPr>
          <p:cNvPr id="4" name="Picture 3" descr="logo"/>
          <p:cNvPicPr/>
          <p:nvPr/>
        </p:nvPicPr>
        <p:blipFill>
          <a:blip r:embed="rId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a:t>In December 1939 Britain won a naval victory over Germany in the south Atlantic during the </a:t>
            </a:r>
            <a:r>
              <a:rPr lang="en-US" u="sng" dirty="0">
                <a:hlinkClick r:id="rId2" tooltip="Battle of the River Plate"/>
              </a:rPr>
              <a:t>Battle of the River Plate</a:t>
            </a:r>
            <a:r>
              <a:rPr lang="en-US" dirty="0"/>
              <a:t>.</a:t>
            </a:r>
          </a:p>
          <a:p>
            <a:r>
              <a:rPr lang="en-US" dirty="0"/>
              <a:t>Following the invasion of Poland and a </a:t>
            </a:r>
            <a:r>
              <a:rPr lang="en-US" u="sng" dirty="0">
                <a:hlinkClick r:id="rId3" tooltip="German–Soviet Treaty of Friendship, Cooperation and Demarcation"/>
              </a:rPr>
              <a:t>German-Soviet treaty governing Lithuania</a:t>
            </a:r>
            <a:r>
              <a:rPr lang="en-US" dirty="0"/>
              <a:t>, the Soviet Union forced the </a:t>
            </a:r>
            <a:r>
              <a:rPr lang="en-US" u="sng" dirty="0">
                <a:hlinkClick r:id="rId4" tooltip="Baltic states"/>
              </a:rPr>
              <a:t>Baltic countries</a:t>
            </a:r>
            <a:r>
              <a:rPr lang="en-US" dirty="0"/>
              <a:t> to allow it </a:t>
            </a:r>
            <a:r>
              <a:rPr lang="en-US" u="sng" dirty="0">
                <a:hlinkClick r:id="rId5" tooltip="Occupation of Baltic states"/>
              </a:rPr>
              <a:t>to station Soviet troops in their countries under pacts of "mutual assistance</a:t>
            </a:r>
            <a:r>
              <a:rPr lang="en-US" u="sng" dirty="0" smtClean="0">
                <a:hlinkClick r:id="rId5" tooltip="Occupation of Baltic states"/>
              </a:rPr>
              <a:t>.“</a:t>
            </a:r>
            <a:endParaRPr lang="en-US" u="sng" baseline="30000" dirty="0" smtClean="0"/>
          </a:p>
          <a:p>
            <a:r>
              <a:rPr lang="en-US" dirty="0" smtClean="0"/>
              <a:t> </a:t>
            </a:r>
            <a:r>
              <a:rPr lang="en-US" dirty="0"/>
              <a:t>Finland rejected territorial demands and was invaded by the Soviet Union in November </a:t>
            </a:r>
            <a:r>
              <a:rPr lang="en-US" dirty="0" smtClean="0"/>
              <a:t>1939.</a:t>
            </a:r>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The </a:t>
            </a:r>
            <a:r>
              <a:rPr lang="en-US" u="sng" dirty="0">
                <a:hlinkClick r:id="rId2" tooltip="Winter War"/>
              </a:rPr>
              <a:t>resulting conflict</a:t>
            </a:r>
            <a:r>
              <a:rPr lang="en-US" dirty="0"/>
              <a:t> ended in March 1940 with </a:t>
            </a:r>
            <a:r>
              <a:rPr lang="en-US" u="sng" dirty="0">
                <a:hlinkClick r:id="rId3" tooltip="Moscow Peace Treaty"/>
              </a:rPr>
              <a:t>Finnish </a:t>
            </a:r>
            <a:r>
              <a:rPr lang="en-US" u="sng" dirty="0" smtClean="0">
                <a:hlinkClick r:id="rId3" tooltip="Moscow Peace Treaty"/>
              </a:rPr>
              <a:t>concessions</a:t>
            </a:r>
            <a:r>
              <a:rPr lang="en-US" dirty="0" smtClean="0"/>
              <a:t>.</a:t>
            </a:r>
            <a:endParaRPr lang="en-US" u="sng" baseline="30000" dirty="0" smtClean="0"/>
          </a:p>
          <a:p>
            <a:r>
              <a:rPr lang="en-US" dirty="0" smtClean="0"/>
              <a:t>France </a:t>
            </a:r>
            <a:r>
              <a:rPr lang="en-US" dirty="0"/>
              <a:t>and the United Kingdom, treating the Soviet attack on Finland as tantamount to entering the war on the side of the Germans, responded to the Soviet invasion by supporting the USSR's expulsion from the League of Nations</a:t>
            </a:r>
            <a:r>
              <a:rPr lang="en-US" dirty="0" smtClean="0"/>
              <a:t>.</a:t>
            </a:r>
            <a:endParaRPr lang="en-US" dirty="0"/>
          </a:p>
          <a:p>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0200" y="4724400"/>
            <a:ext cx="3429000" cy="2133600"/>
          </a:xfrm>
        </p:spPr>
        <p:txBody>
          <a:bodyPr>
            <a:normAutofit fontScale="92500" lnSpcReduction="20000"/>
          </a:bodyPr>
          <a:lstStyle/>
          <a:p>
            <a:r>
              <a:rPr lang="en-US" u="sng" dirty="0">
                <a:hlinkClick r:id="rId2" tooltip="Third Reich"/>
              </a:rPr>
              <a:t>German</a:t>
            </a:r>
            <a:r>
              <a:rPr lang="en-US" dirty="0"/>
              <a:t> troops by the </a:t>
            </a:r>
            <a:r>
              <a:rPr lang="en-US" u="sng" dirty="0">
                <a:hlinkClick r:id="rId3" tooltip="Arc de Triomphe"/>
              </a:rPr>
              <a:t>Arc de </a:t>
            </a:r>
            <a:r>
              <a:rPr lang="en-US" u="sng" dirty="0" err="1">
                <a:hlinkClick r:id="rId3" tooltip="Arc de Triomphe"/>
              </a:rPr>
              <a:t>Triomphe</a:t>
            </a:r>
            <a:r>
              <a:rPr lang="en-US" dirty="0"/>
              <a:t>, Paris, after the </a:t>
            </a:r>
            <a:r>
              <a:rPr lang="en-US" u="sng" dirty="0">
                <a:hlinkClick r:id="rId4" tooltip="Battle of France"/>
              </a:rPr>
              <a:t>1940 fall of France</a:t>
            </a:r>
            <a:r>
              <a:rPr lang="en-US" dirty="0"/>
              <a:t>.</a:t>
            </a:r>
          </a:p>
          <a:p>
            <a:endParaRPr lang="en-US" dirty="0"/>
          </a:p>
        </p:txBody>
      </p:sp>
      <p:pic>
        <p:nvPicPr>
          <p:cNvPr id="4" name="Picture 3" descr="http://upload.wikimedia.org/wikipedia/commons/thumb/3/30/Nazi-parading-in-elysian-fields-paris-desert-1940.png/220px-Nazi-parading-in-elysian-fields-paris-desert-1940.png">
            <a:hlinkClick r:id="rId5"/>
          </p:cNvPr>
          <p:cNvPicPr/>
          <p:nvPr/>
        </p:nvPicPr>
        <p:blipFill>
          <a:blip r:embed="rId6"/>
          <a:srcRect/>
          <a:stretch>
            <a:fillRect/>
          </a:stretch>
        </p:blipFill>
        <p:spPr bwMode="auto">
          <a:xfrm>
            <a:off x="5791200" y="381000"/>
            <a:ext cx="3048000" cy="4267200"/>
          </a:xfrm>
          <a:prstGeom prst="rect">
            <a:avLst/>
          </a:prstGeom>
          <a:noFill/>
          <a:ln w="9525">
            <a:noFill/>
            <a:miter lim="800000"/>
            <a:headEnd/>
            <a:tailEnd/>
          </a:ln>
        </p:spPr>
      </p:pic>
      <p:sp>
        <p:nvSpPr>
          <p:cNvPr id="5" name="Rectangle 4"/>
          <p:cNvSpPr/>
          <p:nvPr/>
        </p:nvSpPr>
        <p:spPr>
          <a:xfrm>
            <a:off x="381000" y="609600"/>
            <a:ext cx="4114800" cy="4401205"/>
          </a:xfrm>
          <a:prstGeom prst="rect">
            <a:avLst/>
          </a:prstGeom>
        </p:spPr>
        <p:txBody>
          <a:bodyPr wrap="square">
            <a:spAutoFit/>
          </a:bodyPr>
          <a:lstStyle/>
          <a:p>
            <a:r>
              <a:rPr lang="en-US" sz="2800" dirty="0" smtClean="0"/>
              <a:t>In Western Europe, British troops deployed to the Continent, but in a phase nicknamed the </a:t>
            </a:r>
            <a:r>
              <a:rPr lang="en-US" sz="2800" u="sng" dirty="0" err="1" smtClean="0">
                <a:hlinkClick r:id="rId7" tooltip="Phoney War"/>
              </a:rPr>
              <a:t>Phoney</a:t>
            </a:r>
            <a:r>
              <a:rPr lang="en-US" sz="2800" u="sng" dirty="0" smtClean="0">
                <a:hlinkClick r:id="rId7" tooltip="Phoney War"/>
              </a:rPr>
              <a:t> War</a:t>
            </a:r>
            <a:r>
              <a:rPr lang="en-US" sz="2800" dirty="0" smtClean="0"/>
              <a:t> by the British and "</a:t>
            </a:r>
            <a:r>
              <a:rPr lang="en-US" sz="2800" dirty="0" err="1" smtClean="0"/>
              <a:t>Sitzkrieg</a:t>
            </a:r>
            <a:r>
              <a:rPr lang="en-US" sz="2800" dirty="0" smtClean="0"/>
              <a:t>" (</a:t>
            </a:r>
            <a:r>
              <a:rPr lang="en-US" sz="2800" i="1" dirty="0" smtClean="0"/>
              <a:t>sitting war</a:t>
            </a:r>
            <a:r>
              <a:rPr lang="en-US" sz="2800" dirty="0" smtClean="0"/>
              <a:t>) by the Germans, neither side launched major operations against the other until April 1940.</a:t>
            </a:r>
          </a:p>
        </p:txBody>
      </p:sp>
    </p:spTree>
  </p:cSld>
  <p:clrMapOvr>
    <a:masterClrMapping/>
  </p:clrMapOvr>
  <p:transition>
    <p:checke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The </a:t>
            </a:r>
            <a:r>
              <a:rPr lang="en-US" dirty="0"/>
              <a:t>Soviet Union and Germany entered a </a:t>
            </a:r>
            <a:r>
              <a:rPr lang="en-US" u="sng" dirty="0">
                <a:hlinkClick r:id="rId2" tooltip="German-Soviet Commercial Agreement (1940)"/>
              </a:rPr>
              <a:t>trade pact in February 1940</a:t>
            </a:r>
            <a:r>
              <a:rPr lang="en-US" dirty="0"/>
              <a:t>, pursuant to which the Soviets received German military and industrial equipment in exchange for supplying raw materials to Germany to help circumvent the Allied blockade</a:t>
            </a:r>
            <a:r>
              <a:rPr lang="en-US" dirty="0" smtClean="0"/>
              <a:t>.</a:t>
            </a:r>
          </a:p>
          <a:p>
            <a:r>
              <a:rPr lang="en-US" b="1" dirty="0" smtClean="0"/>
              <a:t>Western Europe (1940–41)</a:t>
            </a:r>
          </a:p>
          <a:p>
            <a:r>
              <a:rPr lang="en-US" dirty="0" smtClean="0"/>
              <a:t>In April 1940, </a:t>
            </a:r>
            <a:r>
              <a:rPr lang="en-US" u="sng" dirty="0" smtClean="0">
                <a:hlinkClick r:id="rId3" tooltip="Operation Weserübung"/>
              </a:rPr>
              <a:t>Germany invaded Denmark and Norway</a:t>
            </a:r>
            <a:r>
              <a:rPr lang="en-US" dirty="0" smtClean="0"/>
              <a:t> to protect shipments of </a:t>
            </a:r>
            <a:r>
              <a:rPr lang="en-US" u="sng" dirty="0" smtClean="0">
                <a:hlinkClick r:id="rId4" tooltip="Swedish iron ore (WWII)"/>
              </a:rPr>
              <a:t>iron ore from Sweden</a:t>
            </a:r>
            <a:r>
              <a:rPr lang="en-US" dirty="0" smtClean="0"/>
              <a:t>, which the Allies were </a:t>
            </a:r>
            <a:r>
              <a:rPr lang="en-US" u="sng" dirty="0" smtClean="0">
                <a:hlinkClick r:id="rId5" tooltip="Operation Wilfred"/>
              </a:rPr>
              <a:t>attempting to cut off</a:t>
            </a:r>
            <a:r>
              <a:rPr lang="en-US" dirty="0" smtClean="0"/>
              <a:t> by unilaterally mining neutral Norwegian waters.</a:t>
            </a:r>
            <a:endParaRPr lang="en-US" u="sng" baseline="30000" dirty="0" smtClean="0"/>
          </a:p>
          <a:p>
            <a:endParaRPr lang="en-US" dirty="0"/>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u="sng" dirty="0" smtClean="0">
                <a:hlinkClick r:id="rId2" tooltip="Denmark"/>
              </a:rPr>
              <a:t>Denmark</a:t>
            </a:r>
            <a:r>
              <a:rPr lang="en-US" dirty="0" smtClean="0"/>
              <a:t> </a:t>
            </a:r>
            <a:r>
              <a:rPr lang="en-US" dirty="0"/>
              <a:t>immediately capitulated, and </a:t>
            </a:r>
            <a:r>
              <a:rPr lang="en-US" u="sng" dirty="0">
                <a:hlinkClick r:id="rId3" tooltip="Norwegian Campaign"/>
              </a:rPr>
              <a:t>despite Allied support</a:t>
            </a:r>
            <a:r>
              <a:rPr lang="en-US" dirty="0"/>
              <a:t>, Norway was conquered within two months</a:t>
            </a:r>
            <a:r>
              <a:rPr lang="en-US" dirty="0" smtClean="0"/>
              <a:t>.</a:t>
            </a:r>
            <a:endParaRPr lang="en-US" u="sng" baseline="30000" dirty="0" smtClean="0"/>
          </a:p>
          <a:p>
            <a:r>
              <a:rPr lang="en-US" dirty="0" smtClean="0"/>
              <a:t> </a:t>
            </a:r>
            <a:r>
              <a:rPr lang="en-US" u="sng" dirty="0">
                <a:hlinkClick r:id="rId4" tooltip="Norway Debate"/>
              </a:rPr>
              <a:t>British discontent over the Norwegian campaign</a:t>
            </a:r>
            <a:r>
              <a:rPr lang="en-US" dirty="0"/>
              <a:t> led to the replacement of Prime Minister </a:t>
            </a:r>
            <a:r>
              <a:rPr lang="en-US" u="sng" dirty="0">
                <a:hlinkClick r:id="rId5" tooltip="Neville Chamberlain"/>
              </a:rPr>
              <a:t>Neville Chamberlain</a:t>
            </a:r>
            <a:r>
              <a:rPr lang="en-US" dirty="0"/>
              <a:t> with </a:t>
            </a:r>
            <a:r>
              <a:rPr lang="en-US" u="sng" dirty="0">
                <a:hlinkClick r:id="rId6" tooltip="Winston Churchill"/>
              </a:rPr>
              <a:t>Winston Churchill</a:t>
            </a:r>
            <a:r>
              <a:rPr lang="en-US" dirty="0"/>
              <a:t> on 10 May 1940</a:t>
            </a:r>
            <a:r>
              <a:rPr lang="en-US" dirty="0" smtClean="0"/>
              <a:t>.</a:t>
            </a:r>
          </a:p>
          <a:p>
            <a:r>
              <a:rPr lang="en-US" dirty="0" smtClean="0"/>
              <a:t>Germany </a:t>
            </a:r>
            <a:r>
              <a:rPr lang="en-US" u="sng" dirty="0" smtClean="0">
                <a:hlinkClick r:id="rId7" tooltip="Battle of France"/>
              </a:rPr>
              <a:t>launched an offensive against France</a:t>
            </a:r>
            <a:r>
              <a:rPr lang="en-US" dirty="0" smtClean="0"/>
              <a:t> and, for reasons of military strategy, also invaded the neutral nations of </a:t>
            </a:r>
            <a:r>
              <a:rPr lang="en-US" u="sng" dirty="0" smtClean="0">
                <a:hlinkClick r:id="rId8" tooltip="Battle of Belgium"/>
              </a:rPr>
              <a:t>Belgium</a:t>
            </a:r>
            <a:r>
              <a:rPr lang="en-US" dirty="0" smtClean="0"/>
              <a:t>, </a:t>
            </a:r>
            <a:r>
              <a:rPr lang="en-US" u="sng" dirty="0" smtClean="0">
                <a:hlinkClick r:id="rId9" tooltip="Battle of the Netherlands"/>
              </a:rPr>
              <a:t>the Netherlands</a:t>
            </a:r>
            <a:r>
              <a:rPr lang="en-US" dirty="0" smtClean="0"/>
              <a:t>, and </a:t>
            </a:r>
            <a:r>
              <a:rPr lang="en-US" u="sng" dirty="0" smtClean="0">
                <a:hlinkClick r:id="rId10" tooltip="German invasion of Luxembourg in World War II"/>
              </a:rPr>
              <a:t>Luxembourg</a:t>
            </a:r>
            <a:r>
              <a:rPr lang="en-US" dirty="0" smtClean="0"/>
              <a:t> on 10 May 1940.</a:t>
            </a:r>
            <a:endParaRPr lang="en-US" u="sng" baseline="30000" dirty="0" smtClean="0"/>
          </a:p>
          <a:p>
            <a:endParaRPr lang="en-US" dirty="0"/>
          </a:p>
          <a:p>
            <a:endParaRPr lang="en-US" dirty="0"/>
          </a:p>
        </p:txBody>
      </p:sp>
      <p:pic>
        <p:nvPicPr>
          <p:cNvPr id="4" name="Picture 3" descr="logo"/>
          <p:cNvPicPr/>
          <p:nvPr/>
        </p:nvPicPr>
        <p:blipFill>
          <a:blip r:embed="rId11">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That </a:t>
            </a:r>
            <a:r>
              <a:rPr lang="en-US" dirty="0"/>
              <a:t>same day </a:t>
            </a:r>
            <a:r>
              <a:rPr lang="en-US" u="sng" dirty="0">
                <a:hlinkClick r:id="rId2" tooltip="Invasion of Iceland"/>
              </a:rPr>
              <a:t>Britain invaded Iceland</a:t>
            </a:r>
            <a:r>
              <a:rPr lang="en-US" dirty="0"/>
              <a:t> to preempt a possible German invasion of the island</a:t>
            </a:r>
            <a:r>
              <a:rPr lang="en-US" dirty="0" smtClean="0"/>
              <a:t>.</a:t>
            </a:r>
            <a:endParaRPr lang="en-US" u="sng" baseline="30000" dirty="0" smtClean="0"/>
          </a:p>
          <a:p>
            <a:r>
              <a:rPr lang="en-US" dirty="0" smtClean="0"/>
              <a:t> </a:t>
            </a:r>
            <a:r>
              <a:rPr lang="en-US" dirty="0"/>
              <a:t>The </a:t>
            </a:r>
            <a:r>
              <a:rPr lang="en-US" u="sng" dirty="0">
                <a:hlinkClick r:id="rId3" tooltip="Netherlands"/>
              </a:rPr>
              <a:t>Netherlands</a:t>
            </a:r>
            <a:r>
              <a:rPr lang="en-US" dirty="0"/>
              <a:t> and </a:t>
            </a:r>
            <a:r>
              <a:rPr lang="en-US" u="sng" dirty="0">
                <a:hlinkClick r:id="rId4" tooltip="Belgium"/>
              </a:rPr>
              <a:t>Belgium</a:t>
            </a:r>
            <a:r>
              <a:rPr lang="en-US" dirty="0"/>
              <a:t> were overrun using </a:t>
            </a:r>
            <a:r>
              <a:rPr lang="en-US" u="sng" dirty="0">
                <a:hlinkClick r:id="rId5" tooltip="Blitzkrieg"/>
              </a:rPr>
              <a:t>blitzkrieg</a:t>
            </a:r>
            <a:r>
              <a:rPr lang="en-US" dirty="0"/>
              <a:t> tactics in a few days and weeks, respectively</a:t>
            </a:r>
            <a:r>
              <a:rPr lang="en-US" dirty="0" smtClean="0"/>
              <a:t>.</a:t>
            </a:r>
          </a:p>
          <a:p>
            <a:r>
              <a:rPr lang="en-US" dirty="0" smtClean="0"/>
              <a:t>As a result, the bulk of the Allied armies found themselves trapped in an encirclement and were annihilated.</a:t>
            </a:r>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a:t>British troops were forced to </a:t>
            </a:r>
            <a:r>
              <a:rPr lang="en-US" u="sng" dirty="0">
                <a:hlinkClick r:id="rId2" tooltip="Dunkirk evacuation"/>
              </a:rPr>
              <a:t>evacuate the continent at Dunkirk</a:t>
            </a:r>
            <a:r>
              <a:rPr lang="en-US" dirty="0"/>
              <a:t>, abandoning their heavy equipment by early June</a:t>
            </a:r>
            <a:r>
              <a:rPr lang="en-US" dirty="0" smtClean="0"/>
              <a:t>.</a:t>
            </a:r>
            <a:endParaRPr lang="en-US" u="sng" baseline="30000" dirty="0" smtClean="0"/>
          </a:p>
          <a:p>
            <a:r>
              <a:rPr lang="en-US" dirty="0" smtClean="0"/>
              <a:t> </a:t>
            </a:r>
            <a:r>
              <a:rPr lang="en-US" dirty="0"/>
              <a:t>On 10 June, </a:t>
            </a:r>
            <a:r>
              <a:rPr lang="en-US" u="sng" dirty="0">
                <a:hlinkClick r:id="rId3" tooltip="Italian invasion of France"/>
              </a:rPr>
              <a:t>Italy invaded France</a:t>
            </a:r>
            <a:r>
              <a:rPr lang="en-US" dirty="0"/>
              <a:t>, declaring war on both France and the United Kingdom</a:t>
            </a:r>
            <a:r>
              <a:rPr lang="en-US" dirty="0" smtClean="0"/>
              <a:t>; </a:t>
            </a:r>
            <a:r>
              <a:rPr lang="en-US" dirty="0"/>
              <a:t>Paris fell on 14 June and eight days later </a:t>
            </a:r>
            <a:r>
              <a:rPr lang="en-US" u="sng" dirty="0">
                <a:hlinkClick r:id="rId4" tooltip="Armistice with France (Second Compiègne)"/>
              </a:rPr>
              <a:t>France surrendered</a:t>
            </a:r>
            <a:r>
              <a:rPr lang="en-US" dirty="0"/>
              <a:t> and was soon divided into </a:t>
            </a:r>
            <a:r>
              <a:rPr lang="en-US" u="sng" dirty="0">
                <a:hlinkClick r:id="rId5" tooltip="German occupation of France during World War II"/>
              </a:rPr>
              <a:t>German</a:t>
            </a:r>
            <a:r>
              <a:rPr lang="en-US" dirty="0"/>
              <a:t> and </a:t>
            </a:r>
            <a:r>
              <a:rPr lang="en-US" u="sng" dirty="0">
                <a:hlinkClick r:id="rId6" tooltip="Italian-occupied France"/>
              </a:rPr>
              <a:t>Italian occupation zones</a:t>
            </a:r>
            <a:r>
              <a:rPr lang="en-US" dirty="0" smtClean="0"/>
              <a:t>, </a:t>
            </a:r>
            <a:r>
              <a:rPr lang="en-US" dirty="0"/>
              <a:t>and an unoccupied </a:t>
            </a:r>
            <a:r>
              <a:rPr lang="en-US" u="sng" dirty="0">
                <a:hlinkClick r:id="rId7" tooltip="Rump state"/>
              </a:rPr>
              <a:t>rump state</a:t>
            </a:r>
            <a:r>
              <a:rPr lang="en-US" dirty="0"/>
              <a:t> under the </a:t>
            </a:r>
            <a:r>
              <a:rPr lang="en-US" u="sng" dirty="0">
                <a:hlinkClick r:id="rId8" tooltip="Vichy Regime"/>
              </a:rPr>
              <a:t>Vichy Regime</a:t>
            </a:r>
            <a:r>
              <a:rPr lang="en-US" dirty="0"/>
              <a:t>. On 3 July, the British </a:t>
            </a:r>
            <a:r>
              <a:rPr lang="en-US" u="sng" dirty="0">
                <a:hlinkClick r:id="rId9" tooltip="Attack on Mers-el-Kébir"/>
              </a:rPr>
              <a:t>attacked the French fleet</a:t>
            </a:r>
            <a:r>
              <a:rPr lang="en-US" dirty="0"/>
              <a:t> in </a:t>
            </a:r>
            <a:r>
              <a:rPr lang="en-US" u="sng" dirty="0">
                <a:hlinkClick r:id="rId10" tooltip="French Algeria"/>
              </a:rPr>
              <a:t>Algeria</a:t>
            </a:r>
            <a:r>
              <a:rPr lang="en-US" dirty="0"/>
              <a:t> to prevent its possible seizure by Germany</a:t>
            </a:r>
            <a:r>
              <a:rPr lang="en-US" dirty="0" smtClean="0"/>
              <a:t>.</a:t>
            </a:r>
            <a:endParaRPr lang="en-US" dirty="0"/>
          </a:p>
          <a:p>
            <a:endParaRPr lang="en-US" dirty="0"/>
          </a:p>
        </p:txBody>
      </p:sp>
      <p:pic>
        <p:nvPicPr>
          <p:cNvPr id="4" name="Picture 3" descr="logo"/>
          <p:cNvPicPr/>
          <p:nvPr/>
        </p:nvPicPr>
        <p:blipFill>
          <a:blip r:embed="rId11">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a:t>In June, during the last days of the Battle of France, the Soviet Union </a:t>
            </a:r>
            <a:r>
              <a:rPr lang="en-US" u="sng" dirty="0">
                <a:hlinkClick r:id="rId2" tooltip="Occupation and annexation of the Baltic states by the Soviet Union (1940)"/>
              </a:rPr>
              <a:t>forcibly annexed Estonia, Latvia and Lithuania</a:t>
            </a:r>
            <a:r>
              <a:rPr lang="en-US" dirty="0" smtClean="0"/>
              <a:t>, </a:t>
            </a:r>
            <a:r>
              <a:rPr lang="en-US" dirty="0"/>
              <a:t>and then annexed the disputed Romanian region of </a:t>
            </a:r>
            <a:r>
              <a:rPr lang="en-US" u="sng" dirty="0">
                <a:hlinkClick r:id="rId3" tooltip="Soviet occupation of Bessarabia and Northern Bukovina"/>
              </a:rPr>
              <a:t>Bessarabia</a:t>
            </a:r>
            <a:r>
              <a:rPr lang="en-US" dirty="0"/>
              <a:t>. </a:t>
            </a:r>
            <a:endParaRPr lang="en-US" dirty="0" smtClean="0"/>
          </a:p>
          <a:p>
            <a:r>
              <a:rPr lang="en-US" dirty="0" smtClean="0"/>
              <a:t>Meanwhile</a:t>
            </a:r>
            <a:r>
              <a:rPr lang="en-US" dirty="0"/>
              <a:t>, Nazi-Soviet </a:t>
            </a:r>
            <a:r>
              <a:rPr lang="en-US" u="sng" dirty="0">
                <a:hlinkClick r:id="rId4" tooltip="German–Soviet Treaty of Friendship, Cooperation and Demarcation"/>
              </a:rPr>
              <a:t>political rapprochement and economic </a:t>
            </a:r>
            <a:r>
              <a:rPr lang="en-US" u="sng" dirty="0" smtClean="0">
                <a:hlinkClick r:id="rId4" tooltip="German–Soviet Treaty of Friendship, Cooperation and Demarcation"/>
              </a:rPr>
              <a:t>cooperation</a:t>
            </a:r>
            <a:r>
              <a:rPr lang="en-US" dirty="0" smtClean="0"/>
              <a:t> </a:t>
            </a:r>
            <a:r>
              <a:rPr lang="en-US" dirty="0"/>
              <a:t>gradually stalled</a:t>
            </a:r>
            <a:r>
              <a:rPr lang="en-US" dirty="0" smtClean="0"/>
              <a:t>, </a:t>
            </a:r>
            <a:r>
              <a:rPr lang="en-US" dirty="0"/>
              <a:t>and both states began preparations for war</a:t>
            </a:r>
            <a:r>
              <a:rPr lang="en-US" dirty="0" smtClean="0"/>
              <a:t>.</a:t>
            </a:r>
          </a:p>
          <a:p>
            <a:r>
              <a:rPr lang="en-US" dirty="0" smtClean="0"/>
              <a:t>On 19 July Hitler again publicly offered to end the war, saying he had no desire to destroy the </a:t>
            </a:r>
            <a:r>
              <a:rPr lang="en-US" u="sng" dirty="0" smtClean="0">
                <a:hlinkClick r:id="rId5" tooltip="British Empire"/>
              </a:rPr>
              <a:t>British Empire</a:t>
            </a:r>
            <a:r>
              <a:rPr lang="en-US" dirty="0" smtClean="0"/>
              <a:t>.</a:t>
            </a:r>
          </a:p>
          <a:p>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b="1" dirty="0"/>
              <a:t>Casualties and losses</a:t>
            </a:r>
            <a:endParaRPr lang="en-US" dirty="0"/>
          </a:p>
          <a:p>
            <a:r>
              <a:rPr lang="en-US" b="1" dirty="0"/>
              <a:t>Military dead:</a:t>
            </a:r>
            <a:r>
              <a:rPr lang="en-US" dirty="0"/>
              <a:t/>
            </a:r>
            <a:br>
              <a:rPr lang="en-US" dirty="0"/>
            </a:br>
            <a:r>
              <a:rPr lang="en-US" dirty="0"/>
              <a:t>Over 16,000,000</a:t>
            </a:r>
            <a:br>
              <a:rPr lang="en-US" dirty="0"/>
            </a:br>
            <a:r>
              <a:rPr lang="en-US" b="1" dirty="0"/>
              <a:t>Civilian dead:</a:t>
            </a:r>
            <a:r>
              <a:rPr lang="en-US" dirty="0"/>
              <a:t/>
            </a:r>
            <a:br>
              <a:rPr lang="en-US" dirty="0"/>
            </a:br>
            <a:r>
              <a:rPr lang="en-US" dirty="0"/>
              <a:t>Over 45,000,000</a:t>
            </a:r>
            <a:br>
              <a:rPr lang="en-US" dirty="0"/>
            </a:br>
            <a:r>
              <a:rPr lang="en-US" b="1" dirty="0"/>
              <a:t>Total dead:</a:t>
            </a:r>
            <a:r>
              <a:rPr lang="en-US" dirty="0"/>
              <a:t/>
            </a:r>
            <a:br>
              <a:rPr lang="en-US" dirty="0"/>
            </a:br>
            <a:r>
              <a:rPr lang="en-US" dirty="0"/>
              <a:t>Over 61,000,000 (1937–45)</a:t>
            </a:r>
            <a:br>
              <a:rPr lang="en-US" dirty="0"/>
            </a:br>
            <a:endParaRPr lang="en-US" dirty="0"/>
          </a:p>
          <a:p>
            <a:r>
              <a:rPr lang="en-US" b="1" dirty="0"/>
              <a:t>Military dead:</a:t>
            </a:r>
            <a:r>
              <a:rPr lang="en-US" dirty="0"/>
              <a:t/>
            </a:r>
            <a:br>
              <a:rPr lang="en-US" dirty="0"/>
            </a:br>
            <a:r>
              <a:rPr lang="en-US" dirty="0"/>
              <a:t>Over 8,000,000</a:t>
            </a:r>
            <a:br>
              <a:rPr lang="en-US" dirty="0"/>
            </a:br>
            <a:r>
              <a:rPr lang="en-US" b="1" dirty="0"/>
              <a:t>Civilian dead:</a:t>
            </a:r>
            <a:r>
              <a:rPr lang="en-US" dirty="0"/>
              <a:t/>
            </a:r>
            <a:br>
              <a:rPr lang="en-US" dirty="0"/>
            </a:br>
            <a:r>
              <a:rPr lang="en-US" dirty="0"/>
              <a:t>Over 4,000,000</a:t>
            </a:r>
            <a:br>
              <a:rPr lang="en-US" dirty="0"/>
            </a:br>
            <a:r>
              <a:rPr lang="en-US" b="1" dirty="0"/>
              <a:t>Total dead:</a:t>
            </a:r>
            <a:r>
              <a:rPr lang="en-US" dirty="0"/>
              <a:t/>
            </a:r>
            <a:br>
              <a:rPr lang="en-US" dirty="0"/>
            </a:br>
            <a:r>
              <a:rPr lang="en-US" dirty="0"/>
              <a:t>Over 12,000,000 (1937–45</a:t>
            </a:r>
            <a:r>
              <a:rPr lang="en-US" dirty="0" smtClean="0"/>
              <a:t>)</a:t>
            </a:r>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Britain </a:t>
            </a:r>
            <a:r>
              <a:rPr lang="en-US" dirty="0"/>
              <a:t>rejected this, with Lord Halifax responding "there was in his speech no suggestion that peace must be based on justice, no word of recognition that the other nations of Europe had any right to </a:t>
            </a:r>
            <a:r>
              <a:rPr lang="en-US" dirty="0" err="1"/>
              <a:t>self‑determination</a:t>
            </a:r>
            <a:r>
              <a:rPr lang="en-US" dirty="0" smtClean="0"/>
              <a:t>...“</a:t>
            </a:r>
          </a:p>
          <a:p>
            <a:r>
              <a:rPr lang="en-US" dirty="0" smtClean="0"/>
              <a:t>Following this, Germany began an </a:t>
            </a:r>
            <a:r>
              <a:rPr lang="en-US" u="sng" dirty="0" smtClean="0">
                <a:hlinkClick r:id="rId2" tooltip="Air superiority"/>
              </a:rPr>
              <a:t>air superiority</a:t>
            </a:r>
            <a:r>
              <a:rPr lang="en-US" dirty="0" smtClean="0"/>
              <a:t> campaign over Britain (the </a:t>
            </a:r>
            <a:r>
              <a:rPr lang="en-US" u="sng" dirty="0" smtClean="0">
                <a:hlinkClick r:id="rId3" tooltip="Battle of Britain"/>
              </a:rPr>
              <a:t>Battle of Britain</a:t>
            </a:r>
            <a:r>
              <a:rPr lang="en-US" dirty="0" smtClean="0"/>
              <a:t>) to prepare for </a:t>
            </a:r>
            <a:r>
              <a:rPr lang="en-US" u="sng" dirty="0" smtClean="0">
                <a:hlinkClick r:id="rId4" tooltip="Operation Sealion"/>
              </a:rPr>
              <a:t>an invasion</a:t>
            </a:r>
            <a:r>
              <a:rPr lang="en-US" dirty="0" smtClean="0"/>
              <a:t>. </a:t>
            </a:r>
          </a:p>
          <a:p>
            <a:r>
              <a:rPr lang="en-US" dirty="0" smtClean="0"/>
              <a:t>The campaign failed, and the invasion plans were cancelled by September.</a:t>
            </a:r>
            <a:endParaRPr lang="en-US" u="sng" baseline="30000" dirty="0" smtClean="0"/>
          </a:p>
          <a:p>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Frustrated</a:t>
            </a:r>
            <a:r>
              <a:rPr lang="en-US" dirty="0"/>
              <a:t>, and in part in response to repeated British air raids against Berlin, Germany began a strategic bombing offensive against British cities known as </a:t>
            </a:r>
            <a:r>
              <a:rPr lang="en-US" u="sng" dirty="0">
                <a:hlinkClick r:id="rId2" tooltip="The Blitz"/>
              </a:rPr>
              <a:t>the Blitz</a:t>
            </a:r>
            <a:r>
              <a:rPr lang="en-US" dirty="0" smtClean="0"/>
              <a:t>.</a:t>
            </a:r>
          </a:p>
          <a:p>
            <a:r>
              <a:rPr lang="en-US" dirty="0" smtClean="0"/>
              <a:t>However, the air attacks largely failed to either disrupt the British war effort or convince them to sue for peace.</a:t>
            </a:r>
          </a:p>
          <a:p>
            <a:r>
              <a:rPr lang="en-US" dirty="0" smtClean="0"/>
              <a:t>Using newly captured French ports, the German Navy </a:t>
            </a:r>
            <a:r>
              <a:rPr lang="en-US" u="sng" dirty="0" smtClean="0">
                <a:hlinkClick r:id="rId3" tooltip="Battle of the Atlantic"/>
              </a:rPr>
              <a:t>enjoyed success</a:t>
            </a:r>
            <a:r>
              <a:rPr lang="en-US" dirty="0" smtClean="0"/>
              <a:t> against an over-extended </a:t>
            </a:r>
            <a:r>
              <a:rPr lang="en-US" u="sng" dirty="0" smtClean="0">
                <a:hlinkClick r:id="rId4" tooltip="Royal Navy"/>
              </a:rPr>
              <a:t>Royal Navy</a:t>
            </a:r>
            <a:r>
              <a:rPr lang="en-US" dirty="0" smtClean="0"/>
              <a:t>, using </a:t>
            </a:r>
            <a:r>
              <a:rPr lang="en-US" u="sng" dirty="0" smtClean="0">
                <a:hlinkClick r:id="rId5" tooltip="U-boat"/>
              </a:rPr>
              <a:t>U-boats</a:t>
            </a:r>
            <a:r>
              <a:rPr lang="en-US" dirty="0" smtClean="0"/>
              <a:t> against British shipping in the </a:t>
            </a:r>
            <a:r>
              <a:rPr lang="en-US" u="sng" dirty="0" smtClean="0">
                <a:hlinkClick r:id="rId3" tooltip="Battle of the Atlantic"/>
              </a:rPr>
              <a:t>Atlantic</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smtClean="0"/>
              <a:t>The French-fortified </a:t>
            </a:r>
            <a:r>
              <a:rPr lang="en-US" u="sng" dirty="0" smtClean="0">
                <a:hlinkClick r:id="rId2" tooltip="Maginot Line"/>
              </a:rPr>
              <a:t>Maginot Line</a:t>
            </a:r>
            <a:r>
              <a:rPr lang="en-US" dirty="0" smtClean="0"/>
              <a:t> and the Allied forces in Belgium were circumvented by a flanking movement through the thickly wooded </a:t>
            </a:r>
            <a:r>
              <a:rPr lang="en-US" u="sng" dirty="0" smtClean="0">
                <a:hlinkClick r:id="rId3" tooltip="Ardennes"/>
              </a:rPr>
              <a:t>Ardennes</a:t>
            </a:r>
            <a:r>
              <a:rPr lang="en-US" dirty="0" smtClean="0"/>
              <a:t> </a:t>
            </a:r>
            <a:r>
              <a:rPr lang="en-US" dirty="0" err="1" smtClean="0"/>
              <a:t>region,mistakenly</a:t>
            </a:r>
            <a:r>
              <a:rPr lang="en-US" dirty="0" smtClean="0"/>
              <a:t> perceived by French planners as an impenetrable natural barrier against </a:t>
            </a:r>
            <a:r>
              <a:rPr lang="en-US" dirty="0" err="1" smtClean="0"/>
              <a:t>armoured</a:t>
            </a:r>
            <a:r>
              <a:rPr lang="en-US" dirty="0" smtClean="0"/>
              <a:t> vehicles.</a:t>
            </a:r>
          </a:p>
          <a:p>
            <a:r>
              <a:rPr lang="en-US" dirty="0" smtClean="0"/>
              <a:t>The British scored a significant victory on 27 May 1941 by </a:t>
            </a:r>
            <a:r>
              <a:rPr lang="en-US" u="sng" dirty="0" smtClean="0">
                <a:hlinkClick r:id="rId4" tooltip="Last battle of the battleship Bismarck"/>
              </a:rPr>
              <a:t>sinking the German flagship </a:t>
            </a:r>
            <a:r>
              <a:rPr lang="en-US" i="1" u="sng" dirty="0" smtClean="0">
                <a:hlinkClick r:id="rId4" tooltip="Last battle of the battleship Bismarck"/>
              </a:rPr>
              <a:t>Bismarck</a:t>
            </a:r>
            <a:r>
              <a:rPr lang="en-US" dirty="0" smtClean="0"/>
              <a:t>.</a:t>
            </a:r>
            <a:endParaRPr lang="en-US" u="sng" baseline="30000" dirty="0" smtClean="0"/>
          </a:p>
          <a:p>
            <a:endParaRPr lang="en-US" u="sng" baseline="30000" dirty="0" smtClean="0"/>
          </a:p>
          <a:p>
            <a:endParaRPr lang="en-US" dirty="0"/>
          </a:p>
        </p:txBody>
      </p:sp>
      <p:pic>
        <p:nvPicPr>
          <p:cNvPr id="4" name="Picture 3" descr="logo"/>
          <p:cNvPicPr/>
          <p:nvPr/>
        </p:nvPicPr>
        <p:blipFill>
          <a:blip r:embed="rId5">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Perhaps </a:t>
            </a:r>
            <a:r>
              <a:rPr lang="en-US" dirty="0"/>
              <a:t>most importantly, during the Battle of Britain the </a:t>
            </a:r>
            <a:r>
              <a:rPr lang="en-US" u="sng" dirty="0">
                <a:hlinkClick r:id="rId2" tooltip="Royal Air Force"/>
              </a:rPr>
              <a:t>Royal Air Force</a:t>
            </a:r>
            <a:r>
              <a:rPr lang="en-US" dirty="0"/>
              <a:t> had successfully resisted the Luftwaffe's assault, and the German bombing campaign largely ended in May 1941</a:t>
            </a:r>
            <a:r>
              <a:rPr lang="en-US" dirty="0" smtClean="0"/>
              <a:t>.</a:t>
            </a:r>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0"/>
            <a:ext cx="8229600" cy="792163"/>
          </a:xfrm>
        </p:spPr>
        <p:txBody>
          <a:bodyPr>
            <a:normAutofit fontScale="85000" lnSpcReduction="20000"/>
          </a:bodyPr>
          <a:lstStyle/>
          <a:p>
            <a:r>
              <a:rPr lang="en-US" dirty="0"/>
              <a:t>The </a:t>
            </a:r>
            <a:r>
              <a:rPr lang="en-US" u="sng" dirty="0">
                <a:hlinkClick r:id="rId2" tooltip="Battle of Britain"/>
              </a:rPr>
              <a:t>Battle of Britain</a:t>
            </a:r>
            <a:r>
              <a:rPr lang="en-US" dirty="0"/>
              <a:t> ended the German advance in Western Europe.</a:t>
            </a:r>
          </a:p>
          <a:p>
            <a:endParaRPr lang="en-US" dirty="0"/>
          </a:p>
        </p:txBody>
      </p:sp>
      <p:pic>
        <p:nvPicPr>
          <p:cNvPr id="4" name="Picture 3" descr="http://upload.wikimedia.org/wikipedia/commons/thumb/9/9b/Supermarinespitfire.JPG/170px-Supermarinespitfire.JPG">
            <a:hlinkClick r:id="rId3"/>
          </p:cNvPr>
          <p:cNvPicPr/>
          <p:nvPr/>
        </p:nvPicPr>
        <p:blipFill>
          <a:blip r:embed="rId4"/>
          <a:srcRect/>
          <a:stretch>
            <a:fillRect/>
          </a:stretch>
        </p:blipFill>
        <p:spPr bwMode="auto">
          <a:xfrm>
            <a:off x="4876800" y="533400"/>
            <a:ext cx="3962400" cy="4343400"/>
          </a:xfrm>
          <a:prstGeom prst="rect">
            <a:avLst/>
          </a:prstGeom>
          <a:noFill/>
          <a:ln w="9525">
            <a:noFill/>
            <a:miter lim="800000"/>
            <a:headEnd/>
            <a:tailEnd/>
          </a:ln>
        </p:spPr>
      </p:pic>
      <p:sp>
        <p:nvSpPr>
          <p:cNvPr id="5" name="Rectangle 4"/>
          <p:cNvSpPr/>
          <p:nvPr/>
        </p:nvSpPr>
        <p:spPr>
          <a:xfrm>
            <a:off x="533400" y="685800"/>
            <a:ext cx="4191000" cy="4524315"/>
          </a:xfrm>
          <a:prstGeom prst="rect">
            <a:avLst/>
          </a:prstGeom>
        </p:spPr>
        <p:txBody>
          <a:bodyPr wrap="square">
            <a:spAutoFit/>
          </a:bodyPr>
          <a:lstStyle/>
          <a:p>
            <a:r>
              <a:rPr lang="en-US" sz="2400" dirty="0" smtClean="0"/>
              <a:t>Throughout this period, the neutral United States took measures to assist China and the Western Allies. In November 1939, the American </a:t>
            </a:r>
            <a:r>
              <a:rPr lang="en-US" sz="2400" u="sng" dirty="0" smtClean="0">
                <a:hlinkClick r:id="rId5" tooltip="Neutrality Acts of 1930s"/>
              </a:rPr>
              <a:t>Neutrality Act</a:t>
            </a:r>
            <a:r>
              <a:rPr lang="en-US" sz="2400" dirty="0" smtClean="0"/>
              <a:t> was amended to allow </a:t>
            </a:r>
            <a:r>
              <a:rPr lang="en-US" sz="2400" u="sng" dirty="0" smtClean="0">
                <a:hlinkClick r:id="rId6" tooltip="Cash and carry (World War II)"/>
              </a:rPr>
              <a:t>"cash and carry"</a:t>
            </a:r>
            <a:r>
              <a:rPr lang="en-US" sz="2400" dirty="0" smtClean="0"/>
              <a:t> purchases by the Allies. In 1940, following the German capture of Paris, the size of the </a:t>
            </a:r>
            <a:r>
              <a:rPr lang="en-US" sz="2400" u="sng" dirty="0" smtClean="0">
                <a:hlinkClick r:id="rId7" tooltip="United States Navy"/>
              </a:rPr>
              <a:t>United States Navy</a:t>
            </a:r>
            <a:r>
              <a:rPr lang="en-US" sz="2400" dirty="0" smtClean="0"/>
              <a:t> was </a:t>
            </a:r>
            <a:r>
              <a:rPr lang="en-US" sz="2400" u="sng" dirty="0" smtClean="0">
                <a:hlinkClick r:id="rId8" tooltip="Two-Ocean Navy Act"/>
              </a:rPr>
              <a:t>significantly increased</a:t>
            </a:r>
            <a:r>
              <a:rPr lang="en-US" sz="2400" u="sng" dirty="0" smtClean="0"/>
              <a:t>.</a:t>
            </a:r>
            <a:endParaRPr lang="en-US" sz="2400" dirty="0"/>
          </a:p>
        </p:txBody>
      </p:sp>
    </p:spTree>
  </p:cSld>
  <p:clrMapOvr>
    <a:masterClrMapping/>
  </p:clrMapOvr>
  <p:transition>
    <p:checke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a:t>Throughout this period, the neutral United States took measures to assist China and the Western Allies. In November 1939, the American </a:t>
            </a:r>
            <a:r>
              <a:rPr lang="en-US" u="sng" dirty="0">
                <a:hlinkClick r:id="rId2" tooltip="Neutrality Acts of 1930s"/>
              </a:rPr>
              <a:t>Neutrality Act</a:t>
            </a:r>
            <a:r>
              <a:rPr lang="en-US" dirty="0"/>
              <a:t> was amended to allow </a:t>
            </a:r>
            <a:r>
              <a:rPr lang="en-US" u="sng" dirty="0">
                <a:hlinkClick r:id="rId3" tooltip="Cash and carry (World War II)"/>
              </a:rPr>
              <a:t>"cash and carry"</a:t>
            </a:r>
            <a:r>
              <a:rPr lang="en-US" dirty="0"/>
              <a:t> purchases by the Allies</a:t>
            </a:r>
            <a:r>
              <a:rPr lang="en-US" dirty="0" smtClean="0"/>
              <a:t>.</a:t>
            </a:r>
            <a:endParaRPr lang="en-US" u="sng" baseline="30000" dirty="0" smtClean="0"/>
          </a:p>
          <a:p>
            <a:r>
              <a:rPr lang="en-US" dirty="0" smtClean="0"/>
              <a:t> </a:t>
            </a:r>
            <a:r>
              <a:rPr lang="en-US" dirty="0"/>
              <a:t>In 1940, following the German capture of Paris, the size of the </a:t>
            </a:r>
            <a:r>
              <a:rPr lang="en-US" u="sng" dirty="0">
                <a:hlinkClick r:id="rId4" tooltip="United States Navy"/>
              </a:rPr>
              <a:t>United States Navy</a:t>
            </a:r>
            <a:r>
              <a:rPr lang="en-US" dirty="0"/>
              <a:t> was </a:t>
            </a:r>
            <a:r>
              <a:rPr lang="en-US" u="sng" dirty="0">
                <a:hlinkClick r:id="rId5" tooltip="Two-Ocean Navy Act"/>
              </a:rPr>
              <a:t>significantly increased</a:t>
            </a:r>
            <a:r>
              <a:rPr lang="en-US" dirty="0"/>
              <a:t>. In September, the United States further agreed to a </a:t>
            </a:r>
            <a:r>
              <a:rPr lang="en-US" u="sng" dirty="0">
                <a:hlinkClick r:id="rId6" tooltip="Destroyers for Bases Agreement"/>
              </a:rPr>
              <a:t>trade of American destroyers for British </a:t>
            </a:r>
            <a:r>
              <a:rPr lang="en-US" u="sng" dirty="0" smtClean="0">
                <a:hlinkClick r:id="rId6" tooltip="Destroyers for Bases Agreement"/>
              </a:rPr>
              <a:t>bases</a:t>
            </a:r>
            <a:r>
              <a:rPr lang="en-US" dirty="0" smtClean="0"/>
              <a:t>.</a:t>
            </a:r>
            <a:endParaRPr lang="en-US" u="sng" baseline="30000" dirty="0" smtClean="0"/>
          </a:p>
          <a:p>
            <a:r>
              <a:rPr lang="en-US" dirty="0" smtClean="0"/>
              <a:t>Still</a:t>
            </a:r>
            <a:r>
              <a:rPr lang="en-US" dirty="0"/>
              <a:t>, a large majority of the American public continued to oppose any direct military intervention into the conflict well into 1941</a:t>
            </a:r>
            <a:r>
              <a:rPr lang="en-US" dirty="0" smtClean="0"/>
              <a:t>.</a:t>
            </a:r>
            <a:endParaRPr lang="en-US" dirty="0"/>
          </a:p>
          <a:p>
            <a:endParaRPr lang="en-US" dirty="0"/>
          </a:p>
        </p:txBody>
      </p:sp>
    </p:spTree>
  </p:cSld>
  <p:clrMapOvr>
    <a:masterClrMapping/>
  </p:clrMapOvr>
  <p:transition>
    <p:checke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US" dirty="0" smtClean="0"/>
              <a:t>Although Roosevelt had promised to keep America out of the war, he nevertheless took concrete steps to prepare for that eventuality. In December 1940 he accused Hitler of planning world conquest and ruled out negotiations as useless, calling for the U.S. to become an "arsenal for democracy" and promoted the passage of Lend-Lease aid to support the British war effort</a:t>
            </a:r>
            <a:endParaRPr lang="en-US" dirty="0"/>
          </a:p>
        </p:txBody>
      </p:sp>
      <p:pic>
        <p:nvPicPr>
          <p:cNvPr id="4" name="Picture 3" descr="logo"/>
          <p:cNvPicPr/>
          <p:nvPr/>
        </p:nvPicPr>
        <p:blipFill>
          <a:blip r:embed="rId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In January 1941 secret high level staff talks with the British began for the purposes of determining how to defeat Germany should the U.S. enter the war. They decided on a number of offensive policies, including an air offensive, the "early elimination" of Italy, raids, support of resistance groups, and the capture of positions to launch an offensive against Germany.</a:t>
            </a:r>
          </a:p>
          <a:p>
            <a:endParaRPr lang="en-US" dirty="0"/>
          </a:p>
        </p:txBody>
      </p:sp>
      <p:pic>
        <p:nvPicPr>
          <p:cNvPr id="4" name="Picture 3" descr="logo"/>
          <p:cNvPicPr/>
          <p:nvPr/>
        </p:nvPicPr>
        <p:blipFill>
          <a:blip r:embed="rId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rmAutofit fontScale="92500" lnSpcReduction="10000"/>
          </a:bodyPr>
          <a:lstStyle/>
          <a:p>
            <a:r>
              <a:rPr lang="en-US" dirty="0" smtClean="0"/>
              <a:t>At the end of September 1940, the </a:t>
            </a:r>
            <a:r>
              <a:rPr lang="en-US" u="sng" dirty="0" smtClean="0">
                <a:hlinkClick r:id="rId2" tooltip="Tripartite Pact"/>
              </a:rPr>
              <a:t>Tripartite Pact</a:t>
            </a:r>
            <a:r>
              <a:rPr lang="en-US" dirty="0" smtClean="0"/>
              <a:t> united Japan, Italy and Germany to </a:t>
            </a:r>
            <a:r>
              <a:rPr lang="en-US" dirty="0" err="1" smtClean="0"/>
              <a:t>formalise</a:t>
            </a:r>
            <a:r>
              <a:rPr lang="en-US" dirty="0" smtClean="0"/>
              <a:t> the </a:t>
            </a:r>
            <a:r>
              <a:rPr lang="en-US" u="sng" dirty="0" smtClean="0">
                <a:hlinkClick r:id="rId3" tooltip="Axis Powers"/>
              </a:rPr>
              <a:t>Axis Powers</a:t>
            </a:r>
            <a:r>
              <a:rPr lang="en-US" dirty="0" smtClean="0"/>
              <a:t>.</a:t>
            </a:r>
          </a:p>
          <a:p>
            <a:r>
              <a:rPr lang="en-US" dirty="0" smtClean="0"/>
              <a:t> The Tripartite Pact stipulated that any country, with the exception of the Soviet Union, not in the war which attacked any Axis Power would be forced to go to war against all three.</a:t>
            </a:r>
          </a:p>
          <a:p>
            <a:r>
              <a:rPr lang="en-US" dirty="0" smtClean="0"/>
              <a:t> The Axis expanded in November 1940 when </a:t>
            </a:r>
            <a:r>
              <a:rPr lang="en-US" u="sng" dirty="0" smtClean="0">
                <a:hlinkClick r:id="rId4" tooltip="Hungary"/>
              </a:rPr>
              <a:t>Hungary</a:t>
            </a:r>
            <a:r>
              <a:rPr lang="en-US" dirty="0" smtClean="0"/>
              <a:t>, Slovakia and </a:t>
            </a:r>
            <a:r>
              <a:rPr lang="en-US" u="sng" dirty="0" smtClean="0">
                <a:hlinkClick r:id="rId5" tooltip="Romania"/>
              </a:rPr>
              <a:t>Romania</a:t>
            </a:r>
            <a:r>
              <a:rPr lang="en-US" dirty="0" smtClean="0"/>
              <a:t> joined the Tripartite Pact.</a:t>
            </a:r>
            <a:endParaRPr lang="en-US" u="sng" baseline="30000" dirty="0" smtClean="0"/>
          </a:p>
          <a:p>
            <a:r>
              <a:rPr lang="en-US" dirty="0" smtClean="0"/>
              <a:t> Romania would make a </a:t>
            </a:r>
            <a:r>
              <a:rPr lang="en-US" u="sng" dirty="0" smtClean="0">
                <a:hlinkClick r:id="rId6" tooltip="Romania during World War II"/>
              </a:rPr>
              <a:t>major contribution</a:t>
            </a:r>
            <a:r>
              <a:rPr lang="en-US" dirty="0" smtClean="0"/>
              <a:t> to the Axis war against the USSR, partially to recapture </a:t>
            </a:r>
            <a:r>
              <a:rPr lang="en-US" u="sng" dirty="0" smtClean="0">
                <a:hlinkClick r:id="rId7" tooltip="Soviet occupation of Bessarabia and Northern Bukovina"/>
              </a:rPr>
              <a:t>territory ceded to the USSR</a:t>
            </a:r>
            <a:r>
              <a:rPr lang="en-US" dirty="0" smtClean="0"/>
              <a:t>, partially to pursue its leader </a:t>
            </a:r>
            <a:r>
              <a:rPr lang="en-US" u="sng" dirty="0" smtClean="0">
                <a:hlinkClick r:id="rId8" tooltip="Ion Antonescu"/>
              </a:rPr>
              <a:t>Ion </a:t>
            </a:r>
            <a:r>
              <a:rPr lang="en-US" u="sng" dirty="0" err="1" smtClean="0">
                <a:hlinkClick r:id="rId8" tooltip="Ion Antonescu"/>
              </a:rPr>
              <a:t>Antonescu</a:t>
            </a:r>
            <a:r>
              <a:rPr lang="en-US" dirty="0" err="1" smtClean="0"/>
              <a:t>'s</a:t>
            </a:r>
            <a:r>
              <a:rPr lang="en-US" dirty="0" smtClean="0"/>
              <a:t> desire to combat communism.</a:t>
            </a:r>
          </a:p>
          <a:p>
            <a:endParaRPr lang="en-US" dirty="0"/>
          </a:p>
        </p:txBody>
      </p:sp>
    </p:spTree>
  </p:cSld>
  <p:clrMapOvr>
    <a:masterClrMapping/>
  </p:clrMapOvr>
  <p:transition>
    <p:checke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lnSpcReduction="10000"/>
          </a:bodyPr>
          <a:lstStyle/>
          <a:p>
            <a:r>
              <a:rPr lang="en-US" b="1" dirty="0" smtClean="0"/>
              <a:t>Mediterranean (1940–41)</a:t>
            </a:r>
          </a:p>
          <a:p>
            <a:r>
              <a:rPr lang="en-US" dirty="0" smtClean="0"/>
              <a:t>Italy began operations in the Mediterranean, initiating a </a:t>
            </a:r>
            <a:r>
              <a:rPr lang="en-US" u="sng" dirty="0" smtClean="0">
                <a:hlinkClick r:id="rId2" tooltip="Siege of Malta (World War II)"/>
              </a:rPr>
              <a:t>siege of Malta</a:t>
            </a:r>
            <a:r>
              <a:rPr lang="en-US" dirty="0" smtClean="0"/>
              <a:t> in June, </a:t>
            </a:r>
            <a:r>
              <a:rPr lang="en-US" u="sng" dirty="0" smtClean="0">
                <a:hlinkClick r:id="rId3" tooltip="Italian conquest of British Somaliland"/>
              </a:rPr>
              <a:t>conquering British Somaliland</a:t>
            </a:r>
            <a:r>
              <a:rPr lang="en-US" dirty="0" smtClean="0"/>
              <a:t> in August, and </a:t>
            </a:r>
            <a:r>
              <a:rPr lang="en-US" u="sng" dirty="0" smtClean="0">
                <a:hlinkClick r:id="rId4" tooltip="Italian invasion of Egypt"/>
              </a:rPr>
              <a:t>making an incursion into British-held Egypt</a:t>
            </a:r>
            <a:r>
              <a:rPr lang="en-US" dirty="0" smtClean="0"/>
              <a:t> in September 1940. In October 1940, </a:t>
            </a:r>
            <a:r>
              <a:rPr lang="en-US" u="sng" dirty="0" smtClean="0">
                <a:hlinkClick r:id="rId5" tooltip="Greco-Italian War"/>
              </a:rPr>
              <a:t>Italy invaded Greece</a:t>
            </a:r>
            <a:r>
              <a:rPr lang="en-US" dirty="0" smtClean="0"/>
              <a:t> due to Mussolini's jealousy of Hitler's success but within days was repulsed and pushed back into Albania, where a stalemate soon occurred.</a:t>
            </a:r>
            <a:endParaRPr lang="en-US" u="sng" baseline="30000" dirty="0" smtClean="0"/>
          </a:p>
          <a:p>
            <a:r>
              <a:rPr lang="en-US" dirty="0" smtClean="0"/>
              <a:t> Britain responded to Greek requests for assistance by sending troops to Crete and providing air support to Greece.</a:t>
            </a:r>
            <a:endParaRPr lang="en-US" dirty="0"/>
          </a:p>
        </p:txBody>
      </p:sp>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867400"/>
          </a:xfrm>
        </p:spPr>
        <p:txBody>
          <a:bodyPr>
            <a:normAutofit/>
          </a:bodyPr>
          <a:lstStyle/>
          <a:p>
            <a:r>
              <a:rPr lang="en-US" b="1" dirty="0"/>
              <a:t>World War II</a:t>
            </a:r>
            <a:r>
              <a:rPr lang="en-US" dirty="0"/>
              <a:t> (</a:t>
            </a:r>
            <a:r>
              <a:rPr lang="en-US" b="1" dirty="0"/>
              <a:t>WWII</a:t>
            </a:r>
            <a:r>
              <a:rPr lang="en-US" dirty="0"/>
              <a:t> or </a:t>
            </a:r>
            <a:r>
              <a:rPr lang="en-US" b="1" dirty="0"/>
              <a:t>WW2</a:t>
            </a:r>
            <a:r>
              <a:rPr lang="en-US" dirty="0"/>
              <a:t>), also known as the </a:t>
            </a:r>
            <a:r>
              <a:rPr lang="en-US" b="1" dirty="0"/>
              <a:t>Second World War</a:t>
            </a:r>
            <a:r>
              <a:rPr lang="en-US" dirty="0"/>
              <a:t>, was a </a:t>
            </a:r>
            <a:r>
              <a:rPr lang="en-US" dirty="0">
                <a:hlinkClick r:id="rId2" tooltip="Global war"/>
              </a:rPr>
              <a:t>global war</a:t>
            </a:r>
            <a:r>
              <a:rPr lang="en-US" dirty="0"/>
              <a:t> that lasted from 1939 to 1945. It involved </a:t>
            </a:r>
            <a:r>
              <a:rPr lang="en-US" dirty="0">
                <a:hlinkClick r:id="rId3" tooltip="Participants in World War II"/>
              </a:rPr>
              <a:t>the vast majority of the world's nations</a:t>
            </a:r>
            <a:r>
              <a:rPr lang="en-US" dirty="0"/>
              <a:t>—including all of the </a:t>
            </a:r>
            <a:r>
              <a:rPr lang="en-US" dirty="0">
                <a:hlinkClick r:id="rId4" tooltip="Great power"/>
              </a:rPr>
              <a:t>great powers</a:t>
            </a:r>
            <a:r>
              <a:rPr lang="en-US" dirty="0"/>
              <a:t>—eventually forming two opposing </a:t>
            </a:r>
            <a:r>
              <a:rPr lang="en-US" dirty="0">
                <a:hlinkClick r:id="rId5" tooltip="Military alliance"/>
              </a:rPr>
              <a:t>military alliances</a:t>
            </a:r>
            <a:r>
              <a:rPr lang="en-US" dirty="0"/>
              <a:t>: the </a:t>
            </a:r>
            <a:r>
              <a:rPr lang="en-US" dirty="0">
                <a:hlinkClick r:id="rId6" tooltip="Allies of World War II"/>
              </a:rPr>
              <a:t>Allies</a:t>
            </a:r>
            <a:r>
              <a:rPr lang="en-US" dirty="0"/>
              <a:t> and the </a:t>
            </a:r>
            <a:r>
              <a:rPr lang="en-US" dirty="0">
                <a:hlinkClick r:id="rId7" tooltip="Axis powers"/>
              </a:rPr>
              <a:t>Axis</a:t>
            </a:r>
            <a:r>
              <a:rPr lang="en-US" dirty="0"/>
              <a:t>. It was the most widespread war in history, with more than 100 million people serving in military units from over 30 different countries</a:t>
            </a:r>
          </a:p>
        </p:txBody>
      </p:sp>
      <p:pic>
        <p:nvPicPr>
          <p:cNvPr id="4" name="Picture 3" descr="logo"/>
          <p:cNvPicPr/>
          <p:nvPr/>
        </p:nvPicPr>
        <p:blipFill>
          <a:blip r:embed="rId8">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Hitler decided to take action against Greece when the weather improved to prevent the British from gaining a foothold in the Balkans.</a:t>
            </a:r>
          </a:p>
          <a:p>
            <a:r>
              <a:rPr lang="en-US" dirty="0" smtClean="0"/>
              <a:t>In December 1940, British Commonwealth forces began counter-offensives against </a:t>
            </a:r>
            <a:r>
              <a:rPr lang="en-US" u="sng" dirty="0" smtClean="0">
                <a:hlinkClick r:id="rId2" tooltip="Operation Compass"/>
              </a:rPr>
              <a:t>Italian forces in Egypt</a:t>
            </a:r>
            <a:r>
              <a:rPr lang="en-US" dirty="0" smtClean="0"/>
              <a:t> and </a:t>
            </a:r>
            <a:r>
              <a:rPr lang="en-US" u="sng" dirty="0" smtClean="0">
                <a:hlinkClick r:id="rId3" tooltip="East African Campaign (World War II)"/>
              </a:rPr>
              <a:t>Italian East Africa</a:t>
            </a:r>
            <a:r>
              <a:rPr lang="en-US" dirty="0" smtClean="0"/>
              <a:t>.</a:t>
            </a:r>
            <a:endParaRPr lang="en-US" u="sng" baseline="30000" dirty="0" smtClean="0"/>
          </a:p>
          <a:p>
            <a:r>
              <a:rPr lang="en-US" dirty="0" smtClean="0"/>
              <a:t> The offensive in North Africa was highly successful and by early February 1941 Italy had lost control of eastern Libya and large numbers of Italian troops had been taken prisoner</a:t>
            </a:r>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638800"/>
            <a:ext cx="8001000" cy="487363"/>
          </a:xfrm>
        </p:spPr>
        <p:txBody>
          <a:bodyPr>
            <a:normAutofit fontScale="62500" lnSpcReduction="20000"/>
          </a:bodyPr>
          <a:lstStyle/>
          <a:p>
            <a:r>
              <a:rPr lang="en-US" u="sng" dirty="0" smtClean="0">
                <a:hlinkClick r:id="rId2" tooltip="Fallschirmjäger (Nazi Germany)"/>
              </a:rPr>
              <a:t>German paratroopers</a:t>
            </a:r>
            <a:r>
              <a:rPr lang="en-US" dirty="0" smtClean="0"/>
              <a:t> invading the Greek island of </a:t>
            </a:r>
            <a:r>
              <a:rPr lang="en-US" u="sng" dirty="0" smtClean="0">
                <a:hlinkClick r:id="rId3" tooltip="Crete"/>
              </a:rPr>
              <a:t>Crete</a:t>
            </a:r>
            <a:r>
              <a:rPr lang="en-US" dirty="0" smtClean="0"/>
              <a:t>, May 1941.</a:t>
            </a:r>
          </a:p>
          <a:p>
            <a:endParaRPr lang="en-US" dirty="0"/>
          </a:p>
        </p:txBody>
      </p:sp>
      <p:pic>
        <p:nvPicPr>
          <p:cNvPr id="4" name="Picture 3" descr="http://upload.wikimedia.org/wikipedia/commons/thumb/5/55/German_paratroopers_jumping_From_Ju_52s_over_Crete.jpg/220px-German_paratroopers_jumping_From_Ju_52s_over_Crete.jpg">
            <a:hlinkClick r:id="rId4"/>
          </p:cNvPr>
          <p:cNvPicPr/>
          <p:nvPr/>
        </p:nvPicPr>
        <p:blipFill>
          <a:blip r:embed="rId5"/>
          <a:srcRect/>
          <a:stretch>
            <a:fillRect/>
          </a:stretch>
        </p:blipFill>
        <p:spPr bwMode="auto">
          <a:xfrm>
            <a:off x="4495800" y="381000"/>
            <a:ext cx="4343400" cy="5029200"/>
          </a:xfrm>
          <a:prstGeom prst="rect">
            <a:avLst/>
          </a:prstGeom>
          <a:noFill/>
          <a:ln w="9525">
            <a:noFill/>
            <a:miter lim="800000"/>
            <a:headEnd/>
            <a:tailEnd/>
          </a:ln>
        </p:spPr>
      </p:pic>
      <p:sp>
        <p:nvSpPr>
          <p:cNvPr id="5" name="Rectangle 4"/>
          <p:cNvSpPr/>
          <p:nvPr/>
        </p:nvSpPr>
        <p:spPr>
          <a:xfrm>
            <a:off x="457200" y="533401"/>
            <a:ext cx="3810000" cy="4401205"/>
          </a:xfrm>
          <a:prstGeom prst="rect">
            <a:avLst/>
          </a:prstGeom>
        </p:spPr>
        <p:txBody>
          <a:bodyPr wrap="square">
            <a:spAutoFit/>
          </a:bodyPr>
          <a:lstStyle/>
          <a:p>
            <a:r>
              <a:rPr lang="en-US" sz="2800" dirty="0" smtClean="0"/>
              <a:t>The </a:t>
            </a:r>
            <a:r>
              <a:rPr lang="en-US" sz="2800" u="sng" dirty="0" smtClean="0">
                <a:hlinkClick r:id="rId6" tooltip="Regia Marina"/>
              </a:rPr>
              <a:t>Italian Navy</a:t>
            </a:r>
            <a:r>
              <a:rPr lang="en-US" sz="2800" dirty="0" smtClean="0"/>
              <a:t> also suffered significant defeats, with the Royal Navy putting three Italian battleships out of commission by a </a:t>
            </a:r>
            <a:r>
              <a:rPr lang="en-US" sz="2800" u="sng" dirty="0" smtClean="0">
                <a:hlinkClick r:id="rId7" tooltip="Battle of Taranto"/>
              </a:rPr>
              <a:t>carrier attack at Taranto</a:t>
            </a:r>
            <a:r>
              <a:rPr lang="en-US" sz="2800" dirty="0" smtClean="0"/>
              <a:t>, and </a:t>
            </a:r>
            <a:r>
              <a:rPr lang="en-US" sz="2800" dirty="0" err="1" smtClean="0"/>
              <a:t>neutralising</a:t>
            </a:r>
            <a:r>
              <a:rPr lang="en-US" sz="2800" dirty="0" smtClean="0"/>
              <a:t> several more warships at the </a:t>
            </a:r>
            <a:r>
              <a:rPr lang="en-US" sz="2800" u="sng" dirty="0" smtClean="0">
                <a:hlinkClick r:id="rId8" tooltip="Battle of Cape Matapan"/>
              </a:rPr>
              <a:t>Battle of Cape </a:t>
            </a:r>
            <a:r>
              <a:rPr lang="en-US" sz="2800" u="sng" dirty="0" err="1" smtClean="0">
                <a:hlinkClick r:id="rId8" tooltip="Battle of Cape Matapan"/>
              </a:rPr>
              <a:t>Matapan</a:t>
            </a:r>
            <a:r>
              <a:rPr lang="en-US" sz="2800" dirty="0" smtClean="0"/>
              <a:t>.</a:t>
            </a:r>
          </a:p>
        </p:txBody>
      </p:sp>
    </p:spTree>
  </p:cSld>
  <p:clrMapOvr>
    <a:masterClrMapping/>
  </p:clrMapOvr>
  <p:transition>
    <p:checke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The Germans soon intervened to assist Italy. Hitler </a:t>
            </a:r>
            <a:r>
              <a:rPr lang="en-US" u="sng" dirty="0" smtClean="0">
                <a:hlinkClick r:id="rId2" tooltip="Operation Sunflower"/>
              </a:rPr>
              <a:t>sent German forces to Libya</a:t>
            </a:r>
            <a:r>
              <a:rPr lang="en-US" dirty="0" smtClean="0"/>
              <a:t> in February, and by the end of March they had </a:t>
            </a:r>
            <a:r>
              <a:rPr lang="en-US" u="sng" dirty="0" smtClean="0">
                <a:hlinkClick r:id="rId3" tooltip="Axis desert offensive (1941)"/>
              </a:rPr>
              <a:t>launched an offensive</a:t>
            </a:r>
            <a:r>
              <a:rPr lang="en-US" dirty="0" smtClean="0"/>
              <a:t> which drove back the Commonwealth forces who had been weakened to support Greece. </a:t>
            </a:r>
          </a:p>
          <a:p>
            <a:r>
              <a:rPr lang="en-US" dirty="0" smtClean="0"/>
              <a:t>In under a month, Commonwealth forces were pushed back into Egypt with the exception of the </a:t>
            </a:r>
            <a:r>
              <a:rPr lang="en-US" u="sng" dirty="0" smtClean="0">
                <a:hlinkClick r:id="rId4" tooltip="Siege of Tobruk"/>
              </a:rPr>
              <a:t>besieged port of </a:t>
            </a:r>
            <a:r>
              <a:rPr lang="en-US" u="sng" dirty="0" err="1" smtClean="0">
                <a:hlinkClick r:id="rId4" tooltip="Siege of Tobruk"/>
              </a:rPr>
              <a:t>Tobruk</a:t>
            </a:r>
            <a:r>
              <a:rPr lang="en-US" dirty="0" smtClean="0"/>
              <a:t>.</a:t>
            </a:r>
            <a:endParaRPr lang="en-US" u="sng" baseline="30000" dirty="0" smtClean="0"/>
          </a:p>
          <a:p>
            <a:r>
              <a:rPr lang="en-US" dirty="0" smtClean="0"/>
              <a:t> The Commonwealth </a:t>
            </a:r>
            <a:r>
              <a:rPr lang="en-US" u="sng" dirty="0" smtClean="0">
                <a:hlinkClick r:id="rId5" tooltip="Operation Brevity"/>
              </a:rPr>
              <a:t>attempted to dislodge Axis forces in May</a:t>
            </a:r>
            <a:r>
              <a:rPr lang="en-US" dirty="0" smtClean="0"/>
              <a:t> and </a:t>
            </a:r>
            <a:r>
              <a:rPr lang="en-US" u="sng" dirty="0" smtClean="0">
                <a:hlinkClick r:id="rId6" tooltip="Operation Battleaxe"/>
              </a:rPr>
              <a:t>again in June</a:t>
            </a:r>
            <a:r>
              <a:rPr lang="en-US" dirty="0" smtClean="0"/>
              <a:t>, but failed on both occasions.</a:t>
            </a:r>
          </a:p>
          <a:p>
            <a:endParaRPr lang="en-US" dirty="0"/>
          </a:p>
        </p:txBody>
      </p:sp>
      <p:pic>
        <p:nvPicPr>
          <p:cNvPr id="4" name="Picture 3" descr="logo"/>
          <p:cNvPicPr/>
          <p:nvPr/>
        </p:nvPicPr>
        <p:blipFill>
          <a:blip r:embed="rId7">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By late March 1941, following </a:t>
            </a:r>
            <a:r>
              <a:rPr lang="en-US" u="sng" dirty="0" smtClean="0">
                <a:hlinkClick r:id="rId2" tooltip="Bulgaria"/>
              </a:rPr>
              <a:t>Bulgaria</a:t>
            </a:r>
            <a:r>
              <a:rPr lang="en-US" dirty="0" smtClean="0"/>
              <a:t>'s signing of the Tripartite Pact, the Germans were in position to intervene in Greece.</a:t>
            </a:r>
          </a:p>
          <a:p>
            <a:r>
              <a:rPr lang="en-US" dirty="0" smtClean="0"/>
              <a:t> Plans were changed, however, due to developments in </a:t>
            </a:r>
            <a:r>
              <a:rPr lang="en-US" dirty="0" err="1" smtClean="0"/>
              <a:t>neighbouring</a:t>
            </a:r>
            <a:r>
              <a:rPr lang="en-US" dirty="0" smtClean="0"/>
              <a:t> </a:t>
            </a:r>
            <a:r>
              <a:rPr lang="en-US" u="sng" dirty="0" smtClean="0">
                <a:hlinkClick r:id="rId3" tooltip="Yugoslavia"/>
              </a:rPr>
              <a:t>Yugoslavia</a:t>
            </a:r>
            <a:r>
              <a:rPr lang="en-US" dirty="0" smtClean="0"/>
              <a:t>. </a:t>
            </a:r>
          </a:p>
          <a:p>
            <a:r>
              <a:rPr lang="en-US" dirty="0" smtClean="0"/>
              <a:t>The Yugoslav government had signed the </a:t>
            </a:r>
            <a:r>
              <a:rPr lang="en-US" u="sng" dirty="0" smtClean="0">
                <a:hlinkClick r:id="rId4" tooltip="Tripartite Pact"/>
              </a:rPr>
              <a:t>Tripartite Pact</a:t>
            </a:r>
            <a:r>
              <a:rPr lang="en-US" dirty="0" smtClean="0"/>
              <a:t> on 25 March, only to be overthrown two days later by a </a:t>
            </a:r>
            <a:r>
              <a:rPr lang="en-US" u="sng" dirty="0" smtClean="0">
                <a:hlinkClick r:id="rId5" tooltip="Yugoslav coup d'état"/>
              </a:rPr>
              <a:t>British-encouraged coup</a:t>
            </a:r>
            <a:r>
              <a:rPr lang="en-US" dirty="0" smtClean="0"/>
              <a:t>.</a:t>
            </a:r>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r>
              <a:rPr lang="en-US" dirty="0" smtClean="0"/>
              <a:t>Hitler viewed the new regime as hostile and immediately decided to eliminate it. </a:t>
            </a:r>
          </a:p>
          <a:p>
            <a:r>
              <a:rPr lang="en-US" dirty="0" smtClean="0"/>
              <a:t>On 6 April Germany simultaneously invaded both </a:t>
            </a:r>
            <a:r>
              <a:rPr lang="en-US" u="sng" dirty="0" smtClean="0">
                <a:hlinkClick r:id="rId2" tooltip="Invasion of Yugoslavia"/>
              </a:rPr>
              <a:t>Yugoslavia</a:t>
            </a:r>
            <a:r>
              <a:rPr lang="en-US" dirty="0" smtClean="0"/>
              <a:t> and </a:t>
            </a:r>
            <a:r>
              <a:rPr lang="en-US" u="sng" dirty="0" smtClean="0">
                <a:hlinkClick r:id="rId3" tooltip="Battle of Greece"/>
              </a:rPr>
              <a:t>Greece</a:t>
            </a:r>
            <a:r>
              <a:rPr lang="en-US" dirty="0" smtClean="0"/>
              <a:t>, making rapid progress and forcing both nations to surrender within the month. </a:t>
            </a:r>
          </a:p>
          <a:p>
            <a:r>
              <a:rPr lang="en-US" dirty="0" smtClean="0"/>
              <a:t>The British were driven from the Balkans after Germany </a:t>
            </a:r>
            <a:r>
              <a:rPr lang="en-US" u="sng" dirty="0" smtClean="0">
                <a:hlinkClick r:id="rId4" tooltip="Battle of Crete"/>
              </a:rPr>
              <a:t>conquered the Greek island of Crete</a:t>
            </a:r>
            <a:r>
              <a:rPr lang="en-US" dirty="0" smtClean="0"/>
              <a:t> by the end of May.</a:t>
            </a:r>
            <a:endParaRPr lang="en-US" u="sng" baseline="30000" dirty="0" smtClean="0"/>
          </a:p>
          <a:p>
            <a:r>
              <a:rPr lang="en-US" dirty="0" smtClean="0"/>
              <a:t>Although the Axis victory was swift, </a:t>
            </a:r>
            <a:r>
              <a:rPr lang="en-US" u="sng" dirty="0" smtClean="0">
                <a:hlinkClick r:id="rId5" tooltip="Yugoslav Front"/>
              </a:rPr>
              <a:t>bitter partisan warfare</a:t>
            </a:r>
            <a:r>
              <a:rPr lang="en-US" dirty="0" smtClean="0"/>
              <a:t> subsequently broke out against the Axis occupation of Yugoslavia, which continued until the end of the war.</a:t>
            </a:r>
          </a:p>
          <a:p>
            <a:endParaRPr lang="en-US" dirty="0"/>
          </a:p>
        </p:txBody>
      </p:sp>
    </p:spTree>
  </p:cSld>
  <p:clrMapOvr>
    <a:masterClrMapping/>
  </p:clrMapOvr>
  <p:transition>
    <p:checke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The Allies did have some successes during this time. In the Middle East, Commonwealth forces first </a:t>
            </a:r>
            <a:r>
              <a:rPr lang="en-US" u="sng" dirty="0" smtClean="0">
                <a:hlinkClick r:id="rId2" tooltip="Anglo-Iraqi War"/>
              </a:rPr>
              <a:t>quashed a coup in Iraq</a:t>
            </a:r>
            <a:r>
              <a:rPr lang="en-US" dirty="0" smtClean="0"/>
              <a:t> which had been supported by German aircraft from bases within Vichy-controlled </a:t>
            </a:r>
            <a:r>
              <a:rPr lang="en-US" u="sng" dirty="0" smtClean="0">
                <a:hlinkClick r:id="rId3" tooltip="French Mandate of Syria"/>
              </a:rPr>
              <a:t>Syria</a:t>
            </a:r>
            <a:r>
              <a:rPr lang="en-US" dirty="0" smtClean="0"/>
              <a:t>, then, with the assistance of the </a:t>
            </a:r>
            <a:r>
              <a:rPr lang="en-US" u="sng" dirty="0" smtClean="0">
                <a:hlinkClick r:id="rId4" tooltip="Free French"/>
              </a:rPr>
              <a:t>Free French</a:t>
            </a:r>
            <a:r>
              <a:rPr lang="en-US" dirty="0" smtClean="0"/>
              <a:t>, </a:t>
            </a:r>
            <a:r>
              <a:rPr lang="en-US" u="sng" dirty="0" smtClean="0">
                <a:hlinkClick r:id="rId5" tooltip="Syria-Lebanon Campaign"/>
              </a:rPr>
              <a:t>invaded Syria and Lebanon</a:t>
            </a:r>
            <a:r>
              <a:rPr lang="en-US" dirty="0" smtClean="0"/>
              <a:t> to prevent further such occurrences.</a:t>
            </a:r>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Axis attack on the U.S.S.R. (1941)</a:t>
            </a:r>
            <a:br>
              <a:rPr lang="en-US" b="1" dirty="0" smtClean="0"/>
            </a:br>
            <a:endParaRPr lang="en-US" dirty="0"/>
          </a:p>
        </p:txBody>
      </p:sp>
      <p:sp>
        <p:nvSpPr>
          <p:cNvPr id="3" name="Content Placeholder 2"/>
          <p:cNvSpPr>
            <a:spLocks noGrp="1"/>
          </p:cNvSpPr>
          <p:nvPr>
            <p:ph idx="1"/>
          </p:nvPr>
        </p:nvSpPr>
        <p:spPr>
          <a:xfrm>
            <a:off x="4114800" y="5562600"/>
            <a:ext cx="4800600" cy="1295400"/>
          </a:xfrm>
        </p:spPr>
        <p:txBody>
          <a:bodyPr>
            <a:normAutofit fontScale="70000" lnSpcReduction="20000"/>
          </a:bodyPr>
          <a:lstStyle/>
          <a:p>
            <a:r>
              <a:rPr lang="en-US" dirty="0" smtClean="0"/>
              <a:t>German infantry and </a:t>
            </a:r>
            <a:r>
              <a:rPr lang="en-US" dirty="0" err="1" smtClean="0"/>
              <a:t>armoured</a:t>
            </a:r>
            <a:r>
              <a:rPr lang="en-US" dirty="0" smtClean="0"/>
              <a:t> vehicles </a:t>
            </a:r>
            <a:r>
              <a:rPr lang="en-US" u="sng" dirty="0" smtClean="0">
                <a:hlinkClick r:id="rId2" tooltip="First Battle of Kharkov"/>
              </a:rPr>
              <a:t>battle the Soviet defenders on the streets of </a:t>
            </a:r>
            <a:r>
              <a:rPr lang="en-US" u="sng" dirty="0" err="1" smtClean="0">
                <a:hlinkClick r:id="rId2" tooltip="First Battle of Kharkov"/>
              </a:rPr>
              <a:t>Kharkiv</a:t>
            </a:r>
            <a:r>
              <a:rPr lang="en-US" dirty="0" smtClean="0"/>
              <a:t>, October 1941.</a:t>
            </a:r>
          </a:p>
          <a:p>
            <a:endParaRPr lang="en-US" dirty="0" smtClean="0"/>
          </a:p>
          <a:p>
            <a:endParaRPr lang="en-US" dirty="0"/>
          </a:p>
        </p:txBody>
      </p:sp>
      <p:pic>
        <p:nvPicPr>
          <p:cNvPr id="4" name="Picture 3" descr="http://upload.wikimedia.org/wikipedia/commons/thumb/a/a8/Bundesarchiv_Bild_183-L20582%2C_Charkow%2C_Strassenk%C3%A4mpfe.jpg/220px-Bundesarchiv_Bild_183-L20582%2C_Charkow%2C_Strassenk%C3%A4mpfe.jpg">
            <a:hlinkClick r:id="rId3"/>
          </p:cNvPr>
          <p:cNvPicPr/>
          <p:nvPr/>
        </p:nvPicPr>
        <p:blipFill>
          <a:blip r:embed="rId4"/>
          <a:srcRect/>
          <a:stretch>
            <a:fillRect/>
          </a:stretch>
        </p:blipFill>
        <p:spPr bwMode="auto">
          <a:xfrm>
            <a:off x="4572000" y="990600"/>
            <a:ext cx="4267200" cy="4191000"/>
          </a:xfrm>
          <a:prstGeom prst="rect">
            <a:avLst/>
          </a:prstGeom>
          <a:noFill/>
          <a:ln w="9525">
            <a:noFill/>
            <a:miter lim="800000"/>
            <a:headEnd/>
            <a:tailEnd/>
          </a:ln>
        </p:spPr>
      </p:pic>
      <p:sp>
        <p:nvSpPr>
          <p:cNvPr id="5" name="Rectangle 4"/>
          <p:cNvSpPr/>
          <p:nvPr/>
        </p:nvSpPr>
        <p:spPr>
          <a:xfrm>
            <a:off x="0" y="2057400"/>
            <a:ext cx="4572000" cy="2554545"/>
          </a:xfrm>
          <a:prstGeom prst="rect">
            <a:avLst/>
          </a:prstGeom>
        </p:spPr>
        <p:txBody>
          <a:bodyPr wrap="square">
            <a:spAutoFit/>
          </a:bodyPr>
          <a:lstStyle/>
          <a:p>
            <a:r>
              <a:rPr lang="en-US" sz="3200" dirty="0" smtClean="0"/>
              <a:t>With the situation in Europe and Asia relatively stable, Germany, Japan, and the Soviet Union made preparations. </a:t>
            </a:r>
            <a:endParaRPr lang="en-US" sz="3200" dirty="0"/>
          </a:p>
        </p:txBody>
      </p:sp>
    </p:spTree>
  </p:cSld>
  <p:clrMapOvr>
    <a:masterClrMapping/>
  </p:clrMapOvr>
  <p:transition>
    <p:checke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With the Soviets wary of mounting tensions with Germany and the Japanese planning to take advantage of the European War by seizing resource-rich European possessions in Southeast Asia, the two powers signed the </a:t>
            </a:r>
            <a:r>
              <a:rPr lang="en-US" u="sng" dirty="0" smtClean="0">
                <a:hlinkClick r:id="rId2" tooltip="Soviet–Japanese Neutrality Pact"/>
              </a:rPr>
              <a:t>Soviet–Japanese Neutrality Pact</a:t>
            </a:r>
            <a:r>
              <a:rPr lang="en-US" dirty="0" smtClean="0"/>
              <a:t> in April 1941.</a:t>
            </a:r>
          </a:p>
          <a:p>
            <a:r>
              <a:rPr lang="en-US" dirty="0" smtClean="0"/>
              <a:t>By contrast, the Germans were steadily making preparations for an attack on the Soviet Union, amassing forces on the Soviet border.</a:t>
            </a:r>
          </a:p>
          <a:p>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Hitler believed that Britain's refusal to end the war was based on the hope that the United States and the Soviet Union would enter the war against Germany sooner or later.</a:t>
            </a:r>
            <a:endParaRPr lang="en-US" u="sng" baseline="30000" dirty="0" smtClean="0"/>
          </a:p>
          <a:p>
            <a:r>
              <a:rPr lang="en-US" dirty="0" smtClean="0"/>
              <a:t>He accordingly decided to try to strengthen Germany's relations with the Soviets, or failing that, to attack and eliminate them as a factor. In November 1940 </a:t>
            </a:r>
            <a:r>
              <a:rPr lang="en-US" u="sng" dirty="0" smtClean="0">
                <a:hlinkClick r:id="rId2" tooltip="German-Soviet Axis talks"/>
              </a:rPr>
              <a:t>negotiations took place</a:t>
            </a:r>
            <a:r>
              <a:rPr lang="en-US" dirty="0" smtClean="0"/>
              <a:t> to determine if the Soviet Union would join the Tripartite Pact.</a:t>
            </a:r>
          </a:p>
          <a:p>
            <a:r>
              <a:rPr lang="en-US" dirty="0" smtClean="0"/>
              <a:t> The Soviets showed some interest, but asked for concessions from Finland, Bulgaria, Turkey, and Japan that Germany considered unacceptable. On 18 December 1940 Hitler issued the directive to prepare for an invasion of the Soviet Union.</a:t>
            </a:r>
          </a:p>
          <a:p>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smtClean="0"/>
              <a:t>On 22 June 1941, Germany and Romania invaded the Soviet Union in </a:t>
            </a:r>
            <a:r>
              <a:rPr lang="en-US" u="sng" dirty="0" smtClean="0">
                <a:hlinkClick r:id="rId2" tooltip="Operation Barbarossa"/>
              </a:rPr>
              <a:t>Operation Barbarossa</a:t>
            </a:r>
            <a:r>
              <a:rPr lang="en-US" dirty="0" smtClean="0"/>
              <a:t>, with Germany accusing the Soviets of plotting against them. They were joined shortly by Finland and Hungary after Soviet aircraft bombed their territory.</a:t>
            </a:r>
            <a:endParaRPr lang="en-US" u="sng" baseline="30000" dirty="0" smtClean="0"/>
          </a:p>
          <a:p>
            <a:r>
              <a:rPr lang="en-US" dirty="0" smtClean="0"/>
              <a:t> The primary targets of this surprise offensive were the </a:t>
            </a:r>
            <a:r>
              <a:rPr lang="en-US" u="sng" dirty="0" smtClean="0">
                <a:hlinkClick r:id="rId3" tooltip="Baltic region"/>
              </a:rPr>
              <a:t>Baltic region</a:t>
            </a:r>
            <a:r>
              <a:rPr lang="en-US" dirty="0" smtClean="0"/>
              <a:t>, Moscow and </a:t>
            </a:r>
            <a:r>
              <a:rPr lang="en-US" u="sng" dirty="0" smtClean="0">
                <a:hlinkClick r:id="rId4" tooltip="Ukraine"/>
              </a:rPr>
              <a:t>Ukraine</a:t>
            </a:r>
            <a:r>
              <a:rPr lang="en-US" dirty="0" smtClean="0"/>
              <a:t>, with the </a:t>
            </a:r>
            <a:r>
              <a:rPr lang="en-US" u="sng" dirty="0" smtClean="0">
                <a:hlinkClick r:id="rId5" tooltip="Strategic goal (military)"/>
              </a:rPr>
              <a:t>ultimate goal</a:t>
            </a:r>
            <a:r>
              <a:rPr lang="en-US" dirty="0" smtClean="0"/>
              <a:t> of ending the 1941 campaign near the </a:t>
            </a:r>
            <a:r>
              <a:rPr lang="en-US" u="sng" dirty="0" smtClean="0">
                <a:hlinkClick r:id="rId6" tooltip="A-A line"/>
              </a:rPr>
              <a:t>Arkhangelsk-Astrakhan line</a:t>
            </a:r>
            <a:r>
              <a:rPr lang="en-US" dirty="0" smtClean="0"/>
              <a:t>, connecting the </a:t>
            </a:r>
            <a:r>
              <a:rPr lang="en-US" u="sng" dirty="0" smtClean="0">
                <a:hlinkClick r:id="rId7" tooltip="Caspian sea"/>
              </a:rPr>
              <a:t>Caspian</a:t>
            </a:r>
            <a:r>
              <a:rPr lang="en-US" dirty="0" smtClean="0"/>
              <a:t> and </a:t>
            </a:r>
            <a:r>
              <a:rPr lang="en-US" u="sng" dirty="0" smtClean="0">
                <a:hlinkClick r:id="rId8" tooltip="White Sea"/>
              </a:rPr>
              <a:t>White Seas</a:t>
            </a:r>
            <a:r>
              <a:rPr lang="en-US" dirty="0" smtClean="0"/>
              <a:t>. </a:t>
            </a:r>
          </a:p>
          <a:p>
            <a:r>
              <a:rPr lang="en-US" dirty="0" smtClean="0"/>
              <a:t>Hitler's objectives were to eliminate the Soviet Union as a military power, exterminate Communism, generate </a:t>
            </a:r>
            <a:r>
              <a:rPr lang="en-US" i="1" u="sng" dirty="0" smtClean="0">
                <a:hlinkClick r:id="rId9" tooltip="Lebensraum"/>
              </a:rPr>
              <a:t>Lebensraum</a:t>
            </a:r>
            <a:r>
              <a:rPr lang="en-US" dirty="0" smtClean="0"/>
              <a:t> ("living space")by </a:t>
            </a:r>
            <a:r>
              <a:rPr lang="en-US" u="sng" dirty="0" smtClean="0">
                <a:hlinkClick r:id="rId10" tooltip="Generalplan Ost"/>
              </a:rPr>
              <a:t>dispossessing the native population</a:t>
            </a:r>
            <a:r>
              <a:rPr lang="en-US" dirty="0" smtClean="0"/>
              <a:t> and guarantee access to the strategic resources needed to defeat Germany's remaining rivals. .</a:t>
            </a:r>
          </a:p>
          <a:p>
            <a:endParaRPr lang="en-US" dirty="0"/>
          </a:p>
        </p:txBody>
      </p: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477000"/>
          </a:xfrm>
        </p:spPr>
        <p:txBody>
          <a:bodyPr>
            <a:normAutofit/>
          </a:bodyPr>
          <a:lstStyle/>
          <a:p>
            <a:r>
              <a:rPr lang="en-US" dirty="0"/>
              <a:t>In a state of "</a:t>
            </a:r>
            <a:r>
              <a:rPr lang="en-US" dirty="0">
                <a:hlinkClick r:id="rId2" tooltip="Total war"/>
              </a:rPr>
              <a:t>total war</a:t>
            </a:r>
            <a:r>
              <a:rPr lang="en-US" dirty="0"/>
              <a:t>", the major participants placed their entire economic, industrial, and scientific capabilities at the service of the war effort, erasing the distinction between civilian and military resources. Marked by mass deaths of civilians, including the </a:t>
            </a:r>
            <a:r>
              <a:rPr lang="en-US" dirty="0">
                <a:hlinkClick r:id="rId3" tooltip="The Holocaust"/>
              </a:rPr>
              <a:t>Holocaust</a:t>
            </a:r>
            <a:r>
              <a:rPr lang="en-US" dirty="0"/>
              <a:t> and the </a:t>
            </a:r>
            <a:r>
              <a:rPr lang="en-US" dirty="0">
                <a:hlinkClick r:id="rId4" tooltip="Atomic bombings of Hiroshima and Nagasaki"/>
              </a:rPr>
              <a:t>only use of nuclear weapons in warfare</a:t>
            </a:r>
            <a:r>
              <a:rPr lang="en-US" dirty="0"/>
              <a:t>, it resulted in </a:t>
            </a:r>
            <a:r>
              <a:rPr lang="en-US" dirty="0">
                <a:hlinkClick r:id="rId5" tooltip="World War II casualties"/>
              </a:rPr>
              <a:t>50 million to over 75 million fatalities</a:t>
            </a:r>
            <a:r>
              <a:rPr lang="en-US" dirty="0"/>
              <a:t>. These deaths make World War II the </a:t>
            </a:r>
            <a:r>
              <a:rPr lang="en-US" dirty="0">
                <a:hlinkClick r:id="rId6" tooltip="List of wars and disasters by death toll"/>
              </a:rPr>
              <a:t>deadliest conflict</a:t>
            </a:r>
            <a:r>
              <a:rPr lang="en-US" dirty="0"/>
              <a:t> in </a:t>
            </a:r>
            <a:r>
              <a:rPr lang="en-US" dirty="0">
                <a:hlinkClick r:id="rId7" tooltip="History of the world"/>
              </a:rPr>
              <a:t>human history</a:t>
            </a:r>
            <a:r>
              <a:rPr lang="en-US" dirty="0" smtClean="0"/>
              <a:t>.</a:t>
            </a:r>
            <a:endParaRPr lang="en-US" dirty="0"/>
          </a:p>
          <a:p>
            <a:endParaRPr lang="en-US" dirty="0"/>
          </a:p>
        </p:txBody>
      </p:sp>
      <p:pic>
        <p:nvPicPr>
          <p:cNvPr id="4" name="Picture 3" descr="logo"/>
          <p:cNvPicPr/>
          <p:nvPr/>
        </p:nvPicPr>
        <p:blipFill>
          <a:blip r:embed="rId8">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t>Although the </a:t>
            </a:r>
            <a:r>
              <a:rPr lang="en-US" u="sng" dirty="0" smtClean="0">
                <a:hlinkClick r:id="rId2" tooltip="Red Army"/>
              </a:rPr>
              <a:t>Red Army</a:t>
            </a:r>
            <a:r>
              <a:rPr lang="en-US" dirty="0" smtClean="0"/>
              <a:t> was preparing for strategic </a:t>
            </a:r>
            <a:r>
              <a:rPr lang="en-US" u="sng" dirty="0" smtClean="0">
                <a:hlinkClick r:id="rId3" tooltip="Counter-offensive"/>
              </a:rPr>
              <a:t>counter-offensives</a:t>
            </a:r>
            <a:r>
              <a:rPr lang="en-US" dirty="0" smtClean="0"/>
              <a:t> before the war, </a:t>
            </a:r>
            <a:r>
              <a:rPr lang="en-US" i="1" dirty="0" smtClean="0"/>
              <a:t>Barbarossa</a:t>
            </a:r>
            <a:r>
              <a:rPr lang="en-US" dirty="0" smtClean="0"/>
              <a:t> forced the </a:t>
            </a:r>
            <a:r>
              <a:rPr lang="en-US" u="sng" dirty="0" smtClean="0">
                <a:hlinkClick r:id="rId4" tooltip="Stavka"/>
              </a:rPr>
              <a:t>Soviet supreme command</a:t>
            </a:r>
            <a:r>
              <a:rPr lang="en-US" dirty="0" smtClean="0"/>
              <a:t> to adopt a </a:t>
            </a:r>
            <a:r>
              <a:rPr lang="en-US" u="sng" dirty="0" smtClean="0">
                <a:hlinkClick r:id="rId5" tooltip="Strategic defence"/>
              </a:rPr>
              <a:t>strategic </a:t>
            </a:r>
            <a:r>
              <a:rPr lang="en-US" u="sng" dirty="0" err="1" smtClean="0">
                <a:hlinkClick r:id="rId5" tooltip="Strategic defence"/>
              </a:rPr>
              <a:t>defence</a:t>
            </a:r>
            <a:r>
              <a:rPr lang="en-US" dirty="0" smtClean="0"/>
              <a:t>. </a:t>
            </a:r>
          </a:p>
          <a:p>
            <a:endParaRPr lang="en-US" dirty="0" smtClean="0"/>
          </a:p>
          <a:p>
            <a:r>
              <a:rPr lang="en-US" dirty="0" smtClean="0"/>
              <a:t>During the summer, the Axis made significant gains into Soviet territory, inflicting immense losses in both personnel and materiel. By the middle of August, however, the German </a:t>
            </a:r>
            <a:r>
              <a:rPr lang="en-US" u="sng" dirty="0" smtClean="0">
                <a:hlinkClick r:id="rId6" tooltip="Oberkommando des Heeres"/>
              </a:rPr>
              <a:t>Army High Command</a:t>
            </a:r>
            <a:r>
              <a:rPr lang="en-US" dirty="0" smtClean="0"/>
              <a:t> decided to </a:t>
            </a:r>
            <a:r>
              <a:rPr lang="en-US" u="sng" dirty="0" smtClean="0">
                <a:hlinkClick r:id="rId7" tooltip="Battle of Smolensk (1941)"/>
              </a:rPr>
              <a:t>suspend the offensive</a:t>
            </a:r>
            <a:r>
              <a:rPr lang="en-US" dirty="0" smtClean="0"/>
              <a:t> of a considerably depleted </a:t>
            </a:r>
            <a:r>
              <a:rPr lang="en-US" u="sng" dirty="0" smtClean="0">
                <a:hlinkClick r:id="rId8" tooltip="Army Group Centre"/>
              </a:rPr>
              <a:t>Army Group Centre</a:t>
            </a:r>
            <a:r>
              <a:rPr lang="en-US" dirty="0" smtClean="0"/>
              <a:t>, and to divert the </a:t>
            </a:r>
            <a:r>
              <a:rPr lang="en-US" u="sng" dirty="0" smtClean="0">
                <a:hlinkClick r:id="rId9" tooltip="2nd Panzer Group"/>
              </a:rPr>
              <a:t>2nd Panzer Group</a:t>
            </a:r>
            <a:r>
              <a:rPr lang="en-US" dirty="0" smtClean="0"/>
              <a:t> to reinforce troops advancing towards central Ukraine and Leningrad.</a:t>
            </a:r>
          </a:p>
          <a:p>
            <a:endParaRPr lang="en-US" dirty="0" smtClean="0"/>
          </a:p>
          <a:p>
            <a:r>
              <a:rPr lang="en-US" dirty="0" smtClean="0"/>
              <a:t> The </a:t>
            </a:r>
            <a:r>
              <a:rPr lang="en-US" u="sng" dirty="0" smtClean="0">
                <a:hlinkClick r:id="rId10" tooltip="Battle of Kiev (1941)"/>
              </a:rPr>
              <a:t>Kiev offensive</a:t>
            </a:r>
            <a:r>
              <a:rPr lang="en-US" dirty="0" smtClean="0"/>
              <a:t> was overwhelmingly successful, resulting in encirclement and elimination of four Soviet armies, and made further </a:t>
            </a:r>
            <a:r>
              <a:rPr lang="en-US" u="sng" dirty="0" smtClean="0">
                <a:hlinkClick r:id="rId11" tooltip="Crimean Campaign"/>
              </a:rPr>
              <a:t>advance into Crimea</a:t>
            </a:r>
            <a:r>
              <a:rPr lang="en-US" dirty="0" smtClean="0"/>
              <a:t> and industrially developed Eastern Ukraine (the </a:t>
            </a:r>
            <a:r>
              <a:rPr lang="en-US" u="sng" dirty="0" smtClean="0">
                <a:hlinkClick r:id="rId12" tooltip="First Battle of Kharkov"/>
              </a:rPr>
              <a:t>First Battle of Kharkov</a:t>
            </a:r>
            <a:r>
              <a:rPr lang="en-US" dirty="0" smtClean="0"/>
              <a:t>) possible.</a:t>
            </a:r>
          </a:p>
          <a:p>
            <a:endParaRPr lang="en-US" dirty="0"/>
          </a:p>
        </p:txBody>
      </p:sp>
    </p:spTree>
  </p:cSld>
  <p:clrMapOvr>
    <a:masterClrMapping/>
  </p:clrMapOvr>
  <p:transition>
    <p:checke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5486400"/>
            <a:ext cx="5029200" cy="1371600"/>
          </a:xfrm>
        </p:spPr>
        <p:txBody>
          <a:bodyPr>
            <a:normAutofit fontScale="92500" lnSpcReduction="10000"/>
          </a:bodyPr>
          <a:lstStyle/>
          <a:p>
            <a:r>
              <a:rPr lang="en-US" dirty="0" smtClean="0"/>
              <a:t>Soviet counter-attack during the </a:t>
            </a:r>
            <a:r>
              <a:rPr lang="en-US" u="sng" dirty="0" smtClean="0">
                <a:hlinkClick r:id="rId2" tooltip="Battle of Moscow"/>
              </a:rPr>
              <a:t>battle of Moscow</a:t>
            </a:r>
            <a:r>
              <a:rPr lang="en-US" dirty="0" smtClean="0"/>
              <a:t>, December 1941.</a:t>
            </a:r>
          </a:p>
          <a:p>
            <a:endParaRPr lang="en-US" dirty="0"/>
          </a:p>
        </p:txBody>
      </p:sp>
      <p:pic>
        <p:nvPicPr>
          <p:cNvPr id="4" name="Picture 3" descr="http://upload.wikimedia.org/wikipedia/commons/thumb/4/4f/Soviet_Offensive_Moscow_December_1941.jpg/220px-Soviet_Offensive_Moscow_December_1941.jpg">
            <a:hlinkClick r:id="rId3"/>
          </p:cNvPr>
          <p:cNvPicPr/>
          <p:nvPr/>
        </p:nvPicPr>
        <p:blipFill>
          <a:blip r:embed="rId4"/>
          <a:srcRect/>
          <a:stretch>
            <a:fillRect/>
          </a:stretch>
        </p:blipFill>
        <p:spPr bwMode="auto">
          <a:xfrm>
            <a:off x="5105400" y="381000"/>
            <a:ext cx="3733800" cy="4724400"/>
          </a:xfrm>
          <a:prstGeom prst="rect">
            <a:avLst/>
          </a:prstGeom>
          <a:noFill/>
          <a:ln w="9525">
            <a:noFill/>
            <a:miter lim="800000"/>
            <a:headEnd/>
            <a:tailEnd/>
          </a:ln>
        </p:spPr>
      </p:pic>
      <p:sp>
        <p:nvSpPr>
          <p:cNvPr id="5" name="Rectangle 4"/>
          <p:cNvSpPr/>
          <p:nvPr/>
        </p:nvSpPr>
        <p:spPr>
          <a:xfrm>
            <a:off x="609600" y="609600"/>
            <a:ext cx="3657600" cy="4401205"/>
          </a:xfrm>
          <a:prstGeom prst="rect">
            <a:avLst/>
          </a:prstGeom>
        </p:spPr>
        <p:txBody>
          <a:bodyPr wrap="square">
            <a:spAutoFit/>
          </a:bodyPr>
          <a:lstStyle/>
          <a:p>
            <a:r>
              <a:rPr lang="en-US" sz="2800" dirty="0" smtClean="0"/>
              <a:t>The diversion of three quarters of the Axis troops and the majority of their air forces from France and the central Mediterranean to the </a:t>
            </a:r>
            <a:r>
              <a:rPr lang="en-US" sz="2800" u="sng" dirty="0" smtClean="0">
                <a:hlinkClick r:id="rId5" tooltip="Eastern Front (World War II)"/>
              </a:rPr>
              <a:t>Eastern Front</a:t>
            </a:r>
            <a:r>
              <a:rPr lang="en-US" sz="2800" u="sng" baseline="30000" dirty="0" smtClean="0"/>
              <a:t> </a:t>
            </a:r>
            <a:r>
              <a:rPr lang="en-US" sz="2800" u="sng" dirty="0" smtClean="0"/>
              <a:t> </a:t>
            </a:r>
            <a:r>
              <a:rPr lang="en-US" sz="2800" dirty="0" smtClean="0"/>
              <a:t>prompted Britain to reconsider its </a:t>
            </a:r>
            <a:r>
              <a:rPr lang="en-US" sz="2800" u="sng" dirty="0" smtClean="0">
                <a:hlinkClick r:id="rId6" tooltip="Grand strategy"/>
              </a:rPr>
              <a:t>grand strategy</a:t>
            </a:r>
            <a:r>
              <a:rPr lang="en-US" sz="2800" dirty="0" smtClean="0"/>
              <a:t>.</a:t>
            </a:r>
            <a:endParaRPr lang="en-US" sz="2800" dirty="0"/>
          </a:p>
        </p:txBody>
      </p:sp>
    </p:spTree>
  </p:cSld>
  <p:clrMapOvr>
    <a:masterClrMapping/>
  </p:clrMapOvr>
  <p:transition>
    <p:checke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r>
              <a:rPr lang="en-US" dirty="0" smtClean="0"/>
              <a:t>In July, the UK and the Soviet Union formed a </a:t>
            </a:r>
            <a:r>
              <a:rPr lang="en-US" u="sng" dirty="0" smtClean="0">
                <a:hlinkClick r:id="rId2" tooltip="Anglo-Soviet Agreement"/>
              </a:rPr>
              <a:t>military alliance against </a:t>
            </a:r>
            <a:r>
              <a:rPr lang="en-US" u="sng" dirty="0" err="1" smtClean="0">
                <a:hlinkClick r:id="rId2" tooltip="Anglo-Soviet Agreement"/>
              </a:rPr>
              <a:t>Germany</a:t>
            </a:r>
            <a:r>
              <a:rPr lang="en-US" u="sng" baseline="30000" dirty="0" err="1" smtClean="0"/>
              <a:t>.</a:t>
            </a:r>
            <a:r>
              <a:rPr lang="en-US" dirty="0" err="1" smtClean="0"/>
              <a:t>The</a:t>
            </a:r>
            <a:r>
              <a:rPr lang="en-US" dirty="0" smtClean="0"/>
              <a:t> British and Soviets </a:t>
            </a:r>
            <a:r>
              <a:rPr lang="en-US" u="sng" dirty="0" smtClean="0">
                <a:hlinkClick r:id="rId3" tooltip="Anglo-Soviet invasion of Iran"/>
              </a:rPr>
              <a:t>invaded Iran</a:t>
            </a:r>
            <a:r>
              <a:rPr lang="en-US" dirty="0" smtClean="0"/>
              <a:t> to secure the </a:t>
            </a:r>
            <a:r>
              <a:rPr lang="en-US" u="sng" dirty="0" smtClean="0">
                <a:hlinkClick r:id="rId4" tooltip="Persian Corridor"/>
              </a:rPr>
              <a:t>Persian Corridor</a:t>
            </a:r>
            <a:r>
              <a:rPr lang="en-US" dirty="0" smtClean="0"/>
              <a:t> and Iran's </a:t>
            </a:r>
            <a:r>
              <a:rPr lang="en-US" u="sng" dirty="0" smtClean="0">
                <a:hlinkClick r:id="rId5" tooltip="Oil field"/>
              </a:rPr>
              <a:t>oil fields</a:t>
            </a:r>
            <a:r>
              <a:rPr lang="en-US" dirty="0" smtClean="0"/>
              <a:t>. In August, the United Kingdom and the United States jointly issued the </a:t>
            </a:r>
            <a:r>
              <a:rPr lang="en-US" u="sng" dirty="0" smtClean="0">
                <a:hlinkClick r:id="rId6" tooltip="Atlantic Charter"/>
              </a:rPr>
              <a:t>Atlantic Charter</a:t>
            </a:r>
            <a:r>
              <a:rPr lang="en-US" dirty="0" smtClean="0"/>
              <a:t>.</a:t>
            </a:r>
          </a:p>
          <a:p>
            <a:r>
              <a:rPr lang="en-US" dirty="0" smtClean="0"/>
              <a:t>By October, when Axis operational objectives in Ukraine and the Baltic region were achieved, with only the sieges of </a:t>
            </a:r>
            <a:r>
              <a:rPr lang="en-US" u="sng" dirty="0" smtClean="0">
                <a:hlinkClick r:id="rId7" tooltip="Siege of Leningrad"/>
              </a:rPr>
              <a:t>Leningrad</a:t>
            </a:r>
            <a:r>
              <a:rPr lang="en-US" dirty="0" smtClean="0"/>
              <a:t> and </a:t>
            </a:r>
            <a:r>
              <a:rPr lang="en-US" u="sng" dirty="0" smtClean="0">
                <a:hlinkClick r:id="rId8" tooltip="Siege of Sevastopol (1941–1942)"/>
              </a:rPr>
              <a:t>Sevastopol</a:t>
            </a:r>
            <a:r>
              <a:rPr lang="en-US" dirty="0" smtClean="0"/>
              <a:t> continuing, a major </a:t>
            </a:r>
            <a:r>
              <a:rPr lang="en-US" u="sng" dirty="0" smtClean="0">
                <a:hlinkClick r:id="rId9" tooltip="Battle of Moscow"/>
              </a:rPr>
              <a:t>offensive against Moscow</a:t>
            </a:r>
            <a:r>
              <a:rPr lang="en-US" dirty="0" smtClean="0"/>
              <a:t> had been renewed</a:t>
            </a:r>
            <a:endParaRPr lang="en-US" dirty="0"/>
          </a:p>
        </p:txBody>
      </p:sp>
    </p:spTree>
  </p:cSld>
  <p:clrMapOvr>
    <a:masterClrMapping/>
  </p:clrMapOvr>
  <p:transition>
    <p:checke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 After two months of fierce battles, the German army almost reached the outer suburbs of Moscow, where the exhausted troops were forced to suspend their offensive.</a:t>
            </a:r>
            <a:endParaRPr lang="en-US" u="sng" baseline="30000" dirty="0" smtClean="0"/>
          </a:p>
          <a:p>
            <a:r>
              <a:rPr lang="en-US" dirty="0" smtClean="0"/>
              <a:t>Large territorial gains were made by Axis forces, but their campaign had failed to achieve its main objectives: two key cities remained in Soviet hands, the Soviet </a:t>
            </a:r>
            <a:r>
              <a:rPr lang="en-US" u="sng" dirty="0" smtClean="0">
                <a:hlinkClick r:id="rId2" tooltip="Military capability"/>
              </a:rPr>
              <a:t>capability to resist</a:t>
            </a:r>
            <a:r>
              <a:rPr lang="en-US" dirty="0" smtClean="0"/>
              <a:t> was not broken, and the Soviet Union retained a considerable part of its military potential. The </a:t>
            </a:r>
            <a:r>
              <a:rPr lang="en-US" i="1" dirty="0" smtClean="0"/>
              <a:t>blitzkrieg</a:t>
            </a:r>
            <a:r>
              <a:rPr lang="en-US" dirty="0" smtClean="0"/>
              <a:t> </a:t>
            </a:r>
            <a:r>
              <a:rPr lang="en-US" u="sng" dirty="0" smtClean="0">
                <a:hlinkClick r:id="rId3" tooltip="Phase (combat)"/>
              </a:rPr>
              <a:t>phase</a:t>
            </a:r>
            <a:r>
              <a:rPr lang="en-US" dirty="0" smtClean="0"/>
              <a:t> of the war in Europe had ended.</a:t>
            </a:r>
          </a:p>
          <a:p>
            <a:endParaRPr lang="en-US" dirty="0"/>
          </a:p>
        </p:txBody>
      </p:sp>
      <p:pic>
        <p:nvPicPr>
          <p:cNvPr id="4" name="Picture 3" descr="logo"/>
          <p:cNvPicPr/>
          <p:nvPr/>
        </p:nvPicPr>
        <p:blipFill>
          <a:blip r:embed="rId4">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War breaks out in the Pacific (1941)</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In 1939 the U.S. had renounced its trade treaty with Japan and beginning with an aviation gasoline ban in July 1940 Japan had become subject to increasing economic pressure.</a:t>
            </a:r>
            <a:endParaRPr lang="en-US" u="sng" baseline="30000" dirty="0" smtClean="0"/>
          </a:p>
          <a:p>
            <a:r>
              <a:rPr lang="en-US" dirty="0" smtClean="0"/>
              <a:t> Despite several offensives by both sides, the war between China and Japan was stalemated by 1940. In order to increase pressure on China by blocking supply routes, and to better position Japanese forces in the event of a war with the Western powers, Japan had </a:t>
            </a:r>
            <a:r>
              <a:rPr lang="en-US" u="sng" dirty="0" smtClean="0">
                <a:hlinkClick r:id="rId2" tooltip="Invasion of French Indochina"/>
              </a:rPr>
              <a:t>sent troops to northern Indochina</a:t>
            </a:r>
            <a:r>
              <a:rPr lang="en-US" dirty="0" smtClean="0"/>
              <a:t> Afterwards, the United States </a:t>
            </a:r>
            <a:r>
              <a:rPr lang="en-US" u="sng" dirty="0" smtClean="0">
                <a:hlinkClick r:id="rId3" tooltip="Embargo"/>
              </a:rPr>
              <a:t>embargoed</a:t>
            </a:r>
            <a:r>
              <a:rPr lang="en-US" dirty="0" smtClean="0"/>
              <a:t> iron, steel and mechanical parts against Japan. Other sanctions soon followed.</a:t>
            </a:r>
          </a:p>
          <a:p>
            <a:endParaRPr lang="en-US" dirty="0"/>
          </a:p>
        </p:txBody>
      </p:sp>
    </p:spTree>
  </p:cSld>
  <p:clrMapOvr>
    <a:masterClrMapping/>
  </p:clrMapOvr>
  <p:transition>
    <p:checke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In August of that year, </a:t>
            </a:r>
            <a:r>
              <a:rPr lang="en-US" u="sng" dirty="0" smtClean="0">
                <a:hlinkClick r:id="rId2" tooltip="Communist Party of China"/>
              </a:rPr>
              <a:t>Chinese communists</a:t>
            </a:r>
            <a:r>
              <a:rPr lang="en-US" dirty="0" smtClean="0"/>
              <a:t> launched an </a:t>
            </a:r>
            <a:r>
              <a:rPr lang="en-US" u="sng" dirty="0" smtClean="0">
                <a:hlinkClick r:id="rId3" tooltip="Hundred Regiments Offensive"/>
              </a:rPr>
              <a:t>offensive in Central China</a:t>
            </a:r>
            <a:r>
              <a:rPr lang="en-US" dirty="0" smtClean="0"/>
              <a:t>; in retaliation, Japan instituted harsh measures (the </a:t>
            </a:r>
            <a:r>
              <a:rPr lang="en-US" u="sng" dirty="0" smtClean="0">
                <a:hlinkClick r:id="rId4" tooltip="Three Alls Policy"/>
              </a:rPr>
              <a:t>Three Alls Policy</a:t>
            </a:r>
            <a:r>
              <a:rPr lang="en-US" dirty="0" smtClean="0"/>
              <a:t>) in occupied areas to reduce human and material resources for the communists.</a:t>
            </a:r>
            <a:endParaRPr lang="en-US" u="sng" baseline="30000" dirty="0" smtClean="0"/>
          </a:p>
          <a:p>
            <a:r>
              <a:rPr lang="en-US" dirty="0" smtClean="0"/>
              <a:t>Continued antipathy between Chinese communist and nationalist forces </a:t>
            </a:r>
            <a:r>
              <a:rPr lang="en-US" u="sng" dirty="0" smtClean="0">
                <a:hlinkClick r:id="rId5" tooltip="New Fourth Army Incident"/>
              </a:rPr>
              <a:t>culminated in armed clashes in January 1941</a:t>
            </a:r>
            <a:r>
              <a:rPr lang="en-US" dirty="0" smtClean="0"/>
              <a:t>, effectively ending their co-operation.</a:t>
            </a:r>
          </a:p>
          <a:p>
            <a:endParaRPr lang="en-US" dirty="0"/>
          </a:p>
        </p:txBody>
      </p:sp>
      <p:pic>
        <p:nvPicPr>
          <p:cNvPr id="4" name="Picture 3" descr="logo"/>
          <p:cNvPicPr/>
          <p:nvPr/>
        </p:nvPicPr>
        <p:blipFill>
          <a:blip r:embed="rId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German successes in Europe encouraged Japan to increase pressure on European governments in south-east Asia. </a:t>
            </a:r>
          </a:p>
          <a:p>
            <a:r>
              <a:rPr lang="en-US" dirty="0" smtClean="0"/>
              <a:t>The Dutch government agreed to provide Japan some oil supplies from the </a:t>
            </a:r>
            <a:r>
              <a:rPr lang="en-US" u="sng" dirty="0" smtClean="0">
                <a:hlinkClick r:id="rId2" tooltip="Dutch East Indies"/>
              </a:rPr>
              <a:t>Dutch East Indies</a:t>
            </a:r>
            <a:r>
              <a:rPr lang="en-US" dirty="0" smtClean="0"/>
              <a:t>, but negotiations for additional access to their resources ended in failure in June 1941.</a:t>
            </a:r>
            <a:endParaRPr lang="en-US" u="sng" baseline="30000" dirty="0" smtClean="0"/>
          </a:p>
          <a:p>
            <a:r>
              <a:rPr lang="en-US" dirty="0" smtClean="0"/>
              <a:t> In July 1941 Japan occupied southern Indochina, thus threatening British and Dutch possessions in the Far East. </a:t>
            </a:r>
          </a:p>
          <a:p>
            <a:r>
              <a:rPr lang="en-US" dirty="0" smtClean="0"/>
              <a:t>The United States, United Kingdom and other Western governments reacted to this move with a freeze on Japanese assets and a total oil embargo.</a:t>
            </a:r>
          </a:p>
          <a:p>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r>
              <a:rPr lang="en-US" dirty="0" smtClean="0"/>
              <a:t>Since early 1941 the U.S. and Japan had been engaged in negotiations in an attempt to improve their strained relations and end the war in China. During these negotiations Japan advanced a number of proposals which were dismissed by the Americans as inadequate.</a:t>
            </a:r>
            <a:endParaRPr lang="en-US" u="sng" baseline="30000" dirty="0" smtClean="0"/>
          </a:p>
          <a:p>
            <a:r>
              <a:rPr lang="en-US" dirty="0" smtClean="0"/>
              <a:t> At the same time the U.S., Britain, and the Netherlands engaged in secret discussions for the joint </a:t>
            </a:r>
            <a:r>
              <a:rPr lang="en-US" dirty="0" err="1" smtClean="0"/>
              <a:t>defence</a:t>
            </a:r>
            <a:r>
              <a:rPr lang="en-US" dirty="0" smtClean="0"/>
              <a:t> of their territories in the event of a Japanese attack against any of them.</a:t>
            </a:r>
            <a:endParaRPr lang="en-US" u="sng" baseline="30000" dirty="0" smtClean="0"/>
          </a:p>
          <a:p>
            <a:r>
              <a:rPr lang="en-US" dirty="0" smtClean="0"/>
              <a:t>Roosevelt reinforced the Philippines (an American possession since 1898) and warned Japan that the U.S. would react to Japanese attacks against any "neighboring countries".</a:t>
            </a:r>
          </a:p>
          <a:p>
            <a:endParaRPr lang="en-US" dirty="0"/>
          </a:p>
        </p:txBody>
      </p:sp>
    </p:spTree>
  </p:cSld>
  <p:clrMapOvr>
    <a:masterClrMapping/>
  </p:clrMapOvr>
  <p:transition>
    <p:checke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sz="3400" dirty="0" smtClean="0"/>
              <a:t>Frustrated at the lack of progress and feeling the pinch of the American-British-Dutch sanctions, Japan prepared for war.</a:t>
            </a:r>
          </a:p>
          <a:p>
            <a:r>
              <a:rPr lang="en-US" sz="3400" dirty="0" smtClean="0"/>
              <a:t> On 20 November it presented an interim proposal as its final offer.</a:t>
            </a:r>
          </a:p>
          <a:p>
            <a:r>
              <a:rPr lang="en-US" sz="3400" dirty="0" smtClean="0"/>
              <a:t> It called for the end of American aid to China and the supply of oil and other resources to Japan.</a:t>
            </a:r>
          </a:p>
          <a:p>
            <a:r>
              <a:rPr lang="en-US" sz="3400" dirty="0" smtClean="0"/>
              <a:t> In exchange they promised not to launch any attacks in Southeast Asia and to withdraw their forces from their threatening positions in southern Indochina.</a:t>
            </a:r>
            <a:endParaRPr lang="en-US" sz="3400" u="sng" baseline="30000" dirty="0" smtClean="0"/>
          </a:p>
          <a:p>
            <a:r>
              <a:rPr lang="en-US" sz="3400" dirty="0" smtClean="0"/>
              <a:t> The American counter-proposal of 26 November required that Japan evacuate all of China without conditions and conclude non-aggression pacts with all Pacific powers.</a:t>
            </a:r>
            <a:endParaRPr lang="en-US" sz="3400" u="sng" baseline="30000" dirty="0" smtClean="0"/>
          </a:p>
          <a:p>
            <a:r>
              <a:rPr lang="en-US" sz="3400" dirty="0" smtClean="0"/>
              <a:t>That meant Japan was essentially forced to choose between abandoning its ambitions in China, or seizing the natural resources it needed in the Dutch East Indies by force; the Japanese military did not consider the former an option, and many officers considered the oil embargo an unspoken declaration of war.</a:t>
            </a:r>
          </a:p>
          <a:p>
            <a:endParaRPr lang="en-US" dirty="0"/>
          </a:p>
        </p:txBody>
      </p:sp>
    </p:spTree>
  </p:cSld>
  <p:clrMapOvr>
    <a:masterClrMapping/>
  </p:clrMapOvr>
  <p:transition>
    <p:checke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85000" lnSpcReduction="20000"/>
          </a:bodyPr>
          <a:lstStyle/>
          <a:p>
            <a:r>
              <a:rPr lang="en-US" dirty="0" smtClean="0"/>
              <a:t>Japan planned to rapidly seize European colonies in Asia to create a large defensive perimeter stretching into the Central Pacific; the Japanese would then be free to exploit the resources of Southeast Asia while exhausting the over-stretched Allies by fighting a defensive war.</a:t>
            </a:r>
            <a:endParaRPr lang="en-US" u="sng" baseline="30000" dirty="0" smtClean="0"/>
          </a:p>
          <a:p>
            <a:r>
              <a:rPr lang="en-US" dirty="0" smtClean="0"/>
              <a:t> To prevent American intervention while securing the perimeter it was further planned to </a:t>
            </a:r>
            <a:r>
              <a:rPr lang="en-US" dirty="0" err="1" smtClean="0"/>
              <a:t>neutralise</a:t>
            </a:r>
            <a:r>
              <a:rPr lang="en-US" dirty="0" smtClean="0"/>
              <a:t> the </a:t>
            </a:r>
            <a:r>
              <a:rPr lang="en-US" u="sng" dirty="0" smtClean="0">
                <a:hlinkClick r:id="rId2" tooltip="United States Pacific Fleet"/>
              </a:rPr>
              <a:t>United States Pacific Fleet</a:t>
            </a:r>
            <a:r>
              <a:rPr lang="en-US" dirty="0" smtClean="0"/>
              <a:t> and the American military presence in the Philippines from the outset.</a:t>
            </a:r>
            <a:endParaRPr lang="en-US" u="sng" baseline="30000" dirty="0" smtClean="0"/>
          </a:p>
          <a:p>
            <a:r>
              <a:rPr lang="en-US" dirty="0" smtClean="0"/>
              <a:t>On 7 December (8 December in Asian time zones), 1941, Japan attacked British and American holdings with near-simultaneous </a:t>
            </a:r>
            <a:r>
              <a:rPr lang="en-US" u="sng" dirty="0" smtClean="0">
                <a:hlinkClick r:id="rId3" tooltip="Japanese expansion (1941–1942)"/>
              </a:rPr>
              <a:t>offensives against Southeast Asia and the Central Pacific</a:t>
            </a:r>
            <a:r>
              <a:rPr lang="en-US" dirty="0" smtClean="0"/>
              <a:t>.</a:t>
            </a:r>
            <a:endParaRPr lang="en-US" u="sng" baseline="30000" dirty="0" smtClean="0"/>
          </a:p>
          <a:p>
            <a:r>
              <a:rPr lang="en-US" dirty="0" smtClean="0"/>
              <a:t> These included an </a:t>
            </a:r>
            <a:r>
              <a:rPr lang="en-US" u="sng" dirty="0" smtClean="0">
                <a:hlinkClick r:id="rId4" tooltip="Attack on Pearl Harbor"/>
              </a:rPr>
              <a:t>attack on the American fleet at Pearl Harbor</a:t>
            </a:r>
            <a:r>
              <a:rPr lang="en-US" dirty="0" smtClean="0"/>
              <a:t>, </a:t>
            </a:r>
            <a:r>
              <a:rPr lang="en-US" u="sng" dirty="0" smtClean="0">
                <a:hlinkClick r:id="rId5" tooltip="Battle of Malaya"/>
              </a:rPr>
              <a:t>landings in Thailand and Malaya</a:t>
            </a:r>
            <a:r>
              <a:rPr lang="en-US" dirty="0" smtClean="0"/>
              <a:t> and the </a:t>
            </a:r>
            <a:r>
              <a:rPr lang="en-US" u="sng" dirty="0" smtClean="0">
                <a:hlinkClick r:id="rId6" tooltip="Battle of Hong Kong"/>
              </a:rPr>
              <a:t>battle of Hong Kong</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a:t>
            </a:r>
            <a:r>
              <a:rPr lang="en-US" dirty="0">
                <a:hlinkClick r:id="rId2" tooltip="Empire of Japan"/>
              </a:rPr>
              <a:t>Empire of Japan</a:t>
            </a:r>
            <a:r>
              <a:rPr lang="en-US" dirty="0"/>
              <a:t> aimed to dominate </a:t>
            </a:r>
            <a:r>
              <a:rPr lang="en-US" dirty="0">
                <a:hlinkClick r:id="rId3" tooltip="East Asia"/>
              </a:rPr>
              <a:t>East Asia</a:t>
            </a:r>
            <a:r>
              <a:rPr lang="en-US" dirty="0"/>
              <a:t> and was already </a:t>
            </a:r>
            <a:r>
              <a:rPr lang="en-US" dirty="0">
                <a:hlinkClick r:id="rId4" tooltip="Second Sino-Japanese War"/>
              </a:rPr>
              <a:t>at war</a:t>
            </a:r>
            <a:r>
              <a:rPr lang="en-US" dirty="0"/>
              <a:t> with the </a:t>
            </a:r>
            <a:r>
              <a:rPr lang="en-US" dirty="0">
                <a:hlinkClick r:id="rId5" tooltip="Republic of China (1912–1949)"/>
              </a:rPr>
              <a:t>Republic of China</a:t>
            </a:r>
            <a:r>
              <a:rPr lang="en-US" dirty="0"/>
              <a:t> in </a:t>
            </a:r>
            <a:r>
              <a:rPr lang="en-US" dirty="0" smtClean="0"/>
              <a:t>1937, the world </a:t>
            </a:r>
            <a:r>
              <a:rPr lang="en-US" dirty="0"/>
              <a:t>war is generally said to have begun on 1 September 1939 with the </a:t>
            </a:r>
            <a:r>
              <a:rPr lang="en-US" dirty="0">
                <a:hlinkClick r:id="rId6" tooltip="Invasion of Poland"/>
              </a:rPr>
              <a:t>invasion</a:t>
            </a:r>
            <a:r>
              <a:rPr lang="en-US" dirty="0"/>
              <a:t> of </a:t>
            </a:r>
            <a:r>
              <a:rPr lang="en-US" dirty="0">
                <a:hlinkClick r:id="rId7" tooltip="Poland"/>
              </a:rPr>
              <a:t>Poland</a:t>
            </a:r>
            <a:r>
              <a:rPr lang="en-US" dirty="0"/>
              <a:t> by </a:t>
            </a:r>
            <a:r>
              <a:rPr lang="en-US" dirty="0">
                <a:hlinkClick r:id="rId8" tooltip="Nazi Germany"/>
              </a:rPr>
              <a:t>Germany</a:t>
            </a:r>
            <a:r>
              <a:rPr lang="en-US" dirty="0"/>
              <a:t> and subsequent declarations of war on Germany by </a:t>
            </a:r>
            <a:r>
              <a:rPr lang="en-US" dirty="0">
                <a:hlinkClick r:id="rId9" tooltip="French Third Republic"/>
              </a:rPr>
              <a:t>France</a:t>
            </a:r>
            <a:r>
              <a:rPr lang="en-US" dirty="0"/>
              <a:t> and the </a:t>
            </a:r>
            <a:r>
              <a:rPr lang="en-US" dirty="0">
                <a:hlinkClick r:id="rId10" tooltip="United Kingdom"/>
              </a:rPr>
              <a:t>United Kingdom</a:t>
            </a:r>
            <a:r>
              <a:rPr lang="en-US" dirty="0"/>
              <a:t>.</a:t>
            </a:r>
          </a:p>
        </p:txBody>
      </p:sp>
      <p:pic>
        <p:nvPicPr>
          <p:cNvPr id="4" name="Picture 3" descr="logo"/>
          <p:cNvPicPr/>
          <p:nvPr/>
        </p:nvPicPr>
        <p:blipFill>
          <a:blip r:embed="rId11">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4800600"/>
            <a:ext cx="4648200" cy="1325563"/>
          </a:xfrm>
        </p:spPr>
        <p:txBody>
          <a:bodyPr>
            <a:normAutofit fontScale="77500" lnSpcReduction="20000"/>
          </a:bodyPr>
          <a:lstStyle/>
          <a:p>
            <a:r>
              <a:rPr lang="en-US" dirty="0" smtClean="0"/>
              <a:t>The February 1942 </a:t>
            </a:r>
            <a:r>
              <a:rPr lang="en-US" u="sng" dirty="0" smtClean="0">
                <a:hlinkClick r:id="rId2" tooltip="Battle of Singapore"/>
              </a:rPr>
              <a:t>Fall of Singapore</a:t>
            </a:r>
            <a:r>
              <a:rPr lang="en-US" dirty="0" smtClean="0"/>
              <a:t> saw 80,000 Allied soldiers captured and enslaved by the Japanese.</a:t>
            </a:r>
          </a:p>
          <a:p>
            <a:endParaRPr lang="en-US" dirty="0"/>
          </a:p>
        </p:txBody>
      </p:sp>
      <p:pic>
        <p:nvPicPr>
          <p:cNvPr id="4" name="Picture 3" descr="http://upload.wikimedia.org/wikipedia/commons/thumb/f/f0/Bosbritsurrendergroup.jpg/220px-Bosbritsurrendergroup.jpg">
            <a:hlinkClick r:id="rId3"/>
          </p:cNvPr>
          <p:cNvPicPr/>
          <p:nvPr/>
        </p:nvPicPr>
        <p:blipFill>
          <a:blip r:embed="rId4"/>
          <a:srcRect/>
          <a:stretch>
            <a:fillRect/>
          </a:stretch>
        </p:blipFill>
        <p:spPr bwMode="auto">
          <a:xfrm>
            <a:off x="4724400" y="457200"/>
            <a:ext cx="4191000" cy="3886200"/>
          </a:xfrm>
          <a:prstGeom prst="rect">
            <a:avLst/>
          </a:prstGeom>
          <a:noFill/>
          <a:ln w="9525">
            <a:noFill/>
            <a:miter lim="800000"/>
            <a:headEnd/>
            <a:tailEnd/>
          </a:ln>
        </p:spPr>
      </p:pic>
      <p:sp>
        <p:nvSpPr>
          <p:cNvPr id="5" name="Rectangle 4"/>
          <p:cNvSpPr/>
          <p:nvPr/>
        </p:nvSpPr>
        <p:spPr>
          <a:xfrm>
            <a:off x="533400" y="381000"/>
            <a:ext cx="3657600" cy="4154984"/>
          </a:xfrm>
          <a:prstGeom prst="rect">
            <a:avLst/>
          </a:prstGeom>
        </p:spPr>
        <p:txBody>
          <a:bodyPr wrap="square">
            <a:spAutoFit/>
          </a:bodyPr>
          <a:lstStyle/>
          <a:p>
            <a:r>
              <a:rPr lang="en-US" sz="2400" dirty="0" smtClean="0"/>
              <a:t>These attacks led the U.S., </a:t>
            </a:r>
            <a:r>
              <a:rPr lang="en-US" sz="2400" u="sng" dirty="0" smtClean="0">
                <a:hlinkClick r:id="rId5" tooltip="United Kingdom declaration of war on Japan (1941)"/>
              </a:rPr>
              <a:t>Britain</a:t>
            </a:r>
            <a:r>
              <a:rPr lang="en-US" sz="2400" dirty="0" smtClean="0"/>
              <a:t>, China, Australia and several other states to formally declare war on Japan, whereas the Soviet Union, being heavily involved in large-scale hostilities with European Axis countries, preferred to maintain a neutrality agreement with Japan.</a:t>
            </a:r>
            <a:endParaRPr lang="en-US" sz="2400" dirty="0"/>
          </a:p>
        </p:txBody>
      </p:sp>
    </p:spTree>
  </p:cSld>
  <p:clrMapOvr>
    <a:masterClrMapping/>
  </p:clrMapOvr>
  <p:transition>
    <p:checke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a:buNone/>
            </a:pPr>
            <a:endParaRPr lang="en-US" dirty="0" smtClean="0"/>
          </a:p>
          <a:p>
            <a:r>
              <a:rPr lang="en-US" dirty="0" smtClean="0"/>
              <a:t>Germany, followed by the other Axis states, declared war on the United States in solidarity with Japan, citing as justification the American attacks on German submarines and merchant ships that had been ordered by Roosevelt.</a:t>
            </a:r>
          </a:p>
          <a:p>
            <a:r>
              <a:rPr lang="en-US" b="1" dirty="0" smtClean="0"/>
              <a:t>Axis advance stalls (1942–43)</a:t>
            </a:r>
          </a:p>
          <a:p>
            <a:r>
              <a:rPr lang="en-US" dirty="0" smtClean="0"/>
              <a:t>In January, the United States, Britain, Soviet Union, China, and 22 smaller or exiled governments issued the </a:t>
            </a:r>
            <a:r>
              <a:rPr lang="en-US" u="sng" dirty="0" smtClean="0">
                <a:hlinkClick r:id="rId2" tooltip="Declaration by United Nations"/>
              </a:rPr>
              <a:t>Declaration by United Nations</a:t>
            </a:r>
            <a:r>
              <a:rPr lang="en-US" dirty="0" smtClean="0"/>
              <a:t>, thereby affirming the </a:t>
            </a:r>
            <a:r>
              <a:rPr lang="en-US" u="sng" dirty="0" smtClean="0">
                <a:hlinkClick r:id="rId3" tooltip="Atlantic Charter"/>
              </a:rPr>
              <a:t>Atlantic Charter</a:t>
            </a:r>
            <a:r>
              <a:rPr lang="en-US" dirty="0" smtClean="0"/>
              <a:t>,</a:t>
            </a:r>
            <a:r>
              <a:rPr lang="en-US" u="sng" baseline="30000" dirty="0" smtClean="0">
                <a:hlinkClick r:id="rId4"/>
              </a:rPr>
              <a:t>[149]</a:t>
            </a:r>
            <a:r>
              <a:rPr lang="en-US" dirty="0" smtClean="0"/>
              <a:t> and taking an obligation not to sign separate peace with the Axis powers.</a:t>
            </a:r>
          </a:p>
          <a:p>
            <a:endParaRPr lang="en-US"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smtClean="0"/>
              <a:t>During 1942 Allied officials debated on the appropriate grand strategy to pursue. All agreed that defeating Germany was the primary objective. The Americans favored a straightforward, large-scale attack on Germany through France.</a:t>
            </a:r>
          </a:p>
          <a:p>
            <a:r>
              <a:rPr lang="en-US" dirty="0" smtClean="0"/>
              <a:t>Germany itself would be subject to a heavy bombing campaign. An offensive against Germany would then be launched primarily by Allied armor without using large-scale armies.</a:t>
            </a:r>
            <a:endParaRPr lang="en-US" u="sng" baseline="30000" dirty="0" smtClean="0"/>
          </a:p>
          <a:p>
            <a:endParaRPr lang="en-US" dirty="0"/>
          </a:p>
        </p:txBody>
      </p:sp>
      <p:pic>
        <p:nvPicPr>
          <p:cNvPr id="4" name="Picture 3" descr="logo"/>
          <p:cNvPicPr/>
          <p:nvPr/>
        </p:nvPicPr>
        <p:blipFill>
          <a:blip r:embed="rId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Eventually, the British persuaded the Americans that a landing in France was infeasible in 1942 and they should instead focus on driving the Axis out of North Africa.</a:t>
            </a:r>
          </a:p>
          <a:p>
            <a:r>
              <a:rPr lang="en-US" dirty="0" smtClean="0"/>
              <a:t>At the </a:t>
            </a:r>
            <a:r>
              <a:rPr lang="en-US" u="sng" dirty="0" smtClean="0">
                <a:hlinkClick r:id="rId2" tooltip="Casablanca Conference"/>
              </a:rPr>
              <a:t>Casablanca Conference</a:t>
            </a:r>
            <a:r>
              <a:rPr lang="en-US" dirty="0" smtClean="0"/>
              <a:t> in early 1943 the Allies issued a declaration declaring that they would not negotiate with their enemies and demanded their unconditional surrender.</a:t>
            </a:r>
          </a:p>
          <a:p>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The British and Americans agreed to continue to press the initiative in the Mediterranean by invading Sicily to fully secure the Mediterranean supply routes.</a:t>
            </a:r>
            <a:endParaRPr lang="en-US" u="sng" baseline="30000" dirty="0" smtClean="0"/>
          </a:p>
          <a:p>
            <a:r>
              <a:rPr lang="en-US" dirty="0" smtClean="0"/>
              <a:t> Although the British argued for further operations in the Balkans to bring Turkey into the war, in May 1943 the Americans extracted a British commitment to limit Allied operations in the Mediterranean to an invasion of the Italian mainland and to invade France in 1944.</a:t>
            </a:r>
          </a:p>
          <a:p>
            <a:endParaRPr lang="en-US" dirty="0"/>
          </a:p>
        </p:txBody>
      </p:sp>
      <p:pic>
        <p:nvPicPr>
          <p:cNvPr id="4" name="Picture 3" descr="logo"/>
          <p:cNvPicPr/>
          <p:nvPr/>
        </p:nvPicPr>
        <p:blipFill>
          <a:blip r:embed="rId2">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b="1" dirty="0" smtClean="0"/>
              <a:t>Pacific (1942–43)</a:t>
            </a:r>
          </a:p>
          <a:p>
            <a:endParaRPr lang="en-US" b="1" dirty="0" smtClean="0"/>
          </a:p>
          <a:p>
            <a:r>
              <a:rPr lang="en-US" dirty="0" smtClean="0"/>
              <a:t>By the end of April 1942, Japan and its ally Thailand had almost fully conquered </a:t>
            </a:r>
            <a:r>
              <a:rPr lang="en-US" u="sng" dirty="0" smtClean="0">
                <a:hlinkClick r:id="rId2" tooltip="Japanese capture of Burma"/>
              </a:rPr>
              <a:t>Burma</a:t>
            </a:r>
            <a:r>
              <a:rPr lang="en-US" dirty="0" smtClean="0"/>
              <a:t>, </a:t>
            </a:r>
            <a:r>
              <a:rPr lang="en-US" u="sng" dirty="0" smtClean="0">
                <a:hlinkClick r:id="rId3" tooltip="Battle of Malaya"/>
              </a:rPr>
              <a:t>Malaya</a:t>
            </a:r>
            <a:r>
              <a:rPr lang="en-US" dirty="0" smtClean="0"/>
              <a:t>, </a:t>
            </a:r>
            <a:r>
              <a:rPr lang="en-US" u="sng" dirty="0" smtClean="0">
                <a:hlinkClick r:id="rId4" tooltip="Netherlands East Indies campaign"/>
              </a:rPr>
              <a:t>the Dutch East Indies</a:t>
            </a:r>
            <a:r>
              <a:rPr lang="en-US" dirty="0" smtClean="0"/>
              <a:t>, </a:t>
            </a:r>
            <a:r>
              <a:rPr lang="en-US" u="sng" dirty="0" smtClean="0">
                <a:hlinkClick r:id="rId5" tooltip="Battle of Singapore"/>
              </a:rPr>
              <a:t>Singapore</a:t>
            </a:r>
            <a:r>
              <a:rPr lang="en-US" dirty="0" smtClean="0"/>
              <a:t>, and </a:t>
            </a:r>
            <a:r>
              <a:rPr lang="en-US" u="sng" dirty="0" err="1" smtClean="0">
                <a:hlinkClick r:id="rId6" tooltip="Rabaul"/>
              </a:rPr>
              <a:t>Rabaul</a:t>
            </a:r>
            <a:r>
              <a:rPr lang="en-US" dirty="0" smtClean="0"/>
              <a:t>, inflicting severe losses on Allied troops and taking a large number of prisoners.</a:t>
            </a:r>
          </a:p>
          <a:p>
            <a:endParaRPr lang="en-US" u="sng" baseline="30000" dirty="0" smtClean="0"/>
          </a:p>
          <a:p>
            <a:r>
              <a:rPr lang="en-US" dirty="0" smtClean="0"/>
              <a:t> Despite stubborn resistance in </a:t>
            </a:r>
            <a:r>
              <a:rPr lang="en-US" u="sng" dirty="0" smtClean="0">
                <a:hlinkClick r:id="rId7" tooltip="Battle of Corregidor"/>
              </a:rPr>
              <a:t>Corregidor</a:t>
            </a:r>
            <a:r>
              <a:rPr lang="en-US" dirty="0" smtClean="0"/>
              <a:t>, </a:t>
            </a:r>
            <a:r>
              <a:rPr lang="en-US" u="sng" dirty="0" smtClean="0">
                <a:hlinkClick r:id="rId8" tooltip="Battle of the Philippines (1941–42)"/>
              </a:rPr>
              <a:t>the Philippines</a:t>
            </a:r>
            <a:r>
              <a:rPr lang="en-US" dirty="0" smtClean="0"/>
              <a:t> was eventually captured in May 1942, forcing the government of the </a:t>
            </a:r>
            <a:r>
              <a:rPr lang="en-US" u="sng" dirty="0" smtClean="0">
                <a:hlinkClick r:id="rId9" tooltip="Philippine Commonwealth"/>
              </a:rPr>
              <a:t>Philippine Commonwealth</a:t>
            </a:r>
            <a:r>
              <a:rPr lang="en-US" dirty="0" smtClean="0"/>
              <a:t> into exile.</a:t>
            </a:r>
          </a:p>
          <a:p>
            <a:endParaRPr lang="en-US" u="sng" baseline="30000" dirty="0" smtClean="0"/>
          </a:p>
          <a:p>
            <a:r>
              <a:rPr lang="en-US" dirty="0" smtClean="0"/>
              <a:t> Japanese forces also achieved naval victories in the </a:t>
            </a:r>
            <a:r>
              <a:rPr lang="en-US" u="sng" dirty="0" smtClean="0">
                <a:hlinkClick r:id="rId10" tooltip="Sinking of Prince of Wales and Repulse"/>
              </a:rPr>
              <a:t>South China Sea</a:t>
            </a:r>
            <a:r>
              <a:rPr lang="en-US" dirty="0" smtClean="0"/>
              <a:t>, </a:t>
            </a:r>
            <a:r>
              <a:rPr lang="en-US" u="sng" dirty="0" smtClean="0">
                <a:hlinkClick r:id="rId11" tooltip="Battle of the Java Sea"/>
              </a:rPr>
              <a:t>Java Sea</a:t>
            </a:r>
            <a:r>
              <a:rPr lang="en-US" dirty="0" smtClean="0"/>
              <a:t> and </a:t>
            </a:r>
            <a:r>
              <a:rPr lang="en-US" u="sng" dirty="0" smtClean="0">
                <a:hlinkClick r:id="rId12" tooltip="Indian Ocean raid (1942)"/>
              </a:rPr>
              <a:t>Indian Ocean</a:t>
            </a:r>
            <a:r>
              <a:rPr lang="en-US" dirty="0" smtClean="0"/>
              <a:t>, and </a:t>
            </a:r>
            <a:r>
              <a:rPr lang="en-US" u="sng" dirty="0" smtClean="0">
                <a:hlinkClick r:id="rId13" tooltip="Bombing of Darwin"/>
              </a:rPr>
              <a:t>bombed the Allied naval base</a:t>
            </a:r>
            <a:r>
              <a:rPr lang="en-US" dirty="0" smtClean="0"/>
              <a:t> at </a:t>
            </a:r>
            <a:r>
              <a:rPr lang="en-US" u="sng" dirty="0" smtClean="0">
                <a:hlinkClick r:id="rId14" tooltip="Darwin, Northern Territory"/>
              </a:rPr>
              <a:t>Darwin</a:t>
            </a:r>
            <a:r>
              <a:rPr lang="en-US" dirty="0" smtClean="0"/>
              <a:t>, Australia. </a:t>
            </a:r>
          </a:p>
          <a:p>
            <a:endParaRPr lang="en-US" dirty="0" smtClean="0"/>
          </a:p>
          <a:p>
            <a:r>
              <a:rPr lang="en-US" dirty="0" smtClean="0"/>
              <a:t>The only real Allied success against Japan was a Chinese </a:t>
            </a:r>
            <a:r>
              <a:rPr lang="en-US" u="sng" dirty="0" smtClean="0">
                <a:hlinkClick r:id="rId15" tooltip="Battle of Changsha (1942)"/>
              </a:rPr>
              <a:t>victory at Changsha</a:t>
            </a:r>
            <a:r>
              <a:rPr lang="en-US" dirty="0" smtClean="0"/>
              <a:t> in early January 1942. These easy victories over unprepared opponents left Japan overconfident, as well as overextended.</a:t>
            </a:r>
          </a:p>
          <a:p>
            <a:endParaRPr lang="en-US" dirty="0"/>
          </a:p>
        </p:txBody>
      </p:sp>
      <p:pic>
        <p:nvPicPr>
          <p:cNvPr id="4" name="Picture 3" descr="logo"/>
          <p:cNvPicPr/>
          <p:nvPr/>
        </p:nvPicPr>
        <p:blipFill>
          <a:blip r:embed="rId16">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endParaRPr lang="en-US" dirty="0" smtClean="0"/>
          </a:p>
          <a:p>
            <a:r>
              <a:rPr lang="en-US" dirty="0" smtClean="0"/>
              <a:t>In early May 1942, Japan initiated operations to </a:t>
            </a:r>
            <a:r>
              <a:rPr lang="en-US" u="sng" dirty="0" smtClean="0">
                <a:hlinkClick r:id="rId2" tooltip="Operation Mo"/>
              </a:rPr>
              <a:t>capture Port Moresby</a:t>
            </a:r>
            <a:r>
              <a:rPr lang="en-US" dirty="0" smtClean="0"/>
              <a:t> by </a:t>
            </a:r>
            <a:r>
              <a:rPr lang="en-US" u="sng" dirty="0" smtClean="0">
                <a:hlinkClick r:id="rId3" tooltip="Amphibious assault"/>
              </a:rPr>
              <a:t>amphibious assault</a:t>
            </a:r>
            <a:r>
              <a:rPr lang="en-US" dirty="0" smtClean="0"/>
              <a:t> and thus sever communications and supply lines between the United States and Australia.</a:t>
            </a:r>
          </a:p>
          <a:p>
            <a:r>
              <a:rPr lang="en-US" dirty="0" smtClean="0"/>
              <a:t> The Allies, however, prevented the invasion by intercepting and defeating the Japanese naval forces in the </a:t>
            </a:r>
            <a:r>
              <a:rPr lang="en-US" u="sng" dirty="0" smtClean="0">
                <a:hlinkClick r:id="rId4" tooltip="Battle of the Coral Sea"/>
              </a:rPr>
              <a:t>Battle of the Coral Sea</a:t>
            </a:r>
            <a:r>
              <a:rPr lang="en-US" dirty="0" smtClean="0"/>
              <a:t>.</a:t>
            </a:r>
            <a:endParaRPr lang="en-US" u="sng" baseline="30000" dirty="0" smtClean="0"/>
          </a:p>
          <a:p>
            <a:r>
              <a:rPr lang="en-US" dirty="0" smtClean="0"/>
              <a:t> Japan's next plan, motivated by the earlier </a:t>
            </a:r>
            <a:r>
              <a:rPr lang="en-US" u="sng" dirty="0" smtClean="0">
                <a:hlinkClick r:id="rId5" tooltip="Doolittle Raid"/>
              </a:rPr>
              <a:t>Doolittle Raid</a:t>
            </a:r>
            <a:r>
              <a:rPr lang="en-US" dirty="0" smtClean="0"/>
              <a:t>, was to seize </a:t>
            </a:r>
            <a:r>
              <a:rPr lang="en-US" u="sng" dirty="0" smtClean="0">
                <a:hlinkClick r:id="rId6" tooltip="Midway Atoll"/>
              </a:rPr>
              <a:t>Midway Atoll</a:t>
            </a:r>
            <a:r>
              <a:rPr lang="en-US" dirty="0" smtClean="0"/>
              <a:t> and lure American carriers into battle to be eliminated; as a diversion, Japan would also send forces to </a:t>
            </a:r>
            <a:r>
              <a:rPr lang="en-US" u="sng" dirty="0" smtClean="0">
                <a:hlinkClick r:id="rId7" tooltip="Aleutian Islands Campaign"/>
              </a:rPr>
              <a:t>occupy the Aleutian Islands</a:t>
            </a:r>
            <a:r>
              <a:rPr lang="en-US" dirty="0" smtClean="0"/>
              <a:t> in Alaska.</a:t>
            </a:r>
          </a:p>
          <a:p>
            <a:endParaRPr lang="en-US" u="sng" baseline="30000" dirty="0" smtClean="0"/>
          </a:p>
          <a:p>
            <a:r>
              <a:rPr lang="en-US" dirty="0" smtClean="0"/>
              <a:t> In early June, Japan put its operations into action but the Americans, having broken </a:t>
            </a:r>
            <a:r>
              <a:rPr lang="en-US" u="sng" dirty="0" smtClean="0">
                <a:hlinkClick r:id="rId8" tooltip="Japanese naval codes"/>
              </a:rPr>
              <a:t>Japanese naval codes</a:t>
            </a:r>
            <a:r>
              <a:rPr lang="en-US" dirty="0" smtClean="0"/>
              <a:t> in late May, were fully aware of the plans and force dispositions and used this knowledge to </a:t>
            </a:r>
            <a:r>
              <a:rPr lang="en-US" u="sng" dirty="0" smtClean="0">
                <a:hlinkClick r:id="rId9" tooltip="Battle of Midway"/>
              </a:rPr>
              <a:t>achieve a decisive victory at Midway</a:t>
            </a:r>
            <a:r>
              <a:rPr lang="en-US" dirty="0" smtClean="0"/>
              <a:t> over the </a:t>
            </a:r>
            <a:r>
              <a:rPr lang="en-US" u="sng" dirty="0" smtClean="0">
                <a:hlinkClick r:id="rId10" tooltip="Imperial Japanese Navy"/>
              </a:rPr>
              <a:t>Imperial Japanese Navy</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62600"/>
            <a:ext cx="8534400" cy="563563"/>
          </a:xfrm>
        </p:spPr>
        <p:txBody>
          <a:bodyPr>
            <a:normAutofit fontScale="55000" lnSpcReduction="20000"/>
          </a:bodyPr>
          <a:lstStyle/>
          <a:p>
            <a:r>
              <a:rPr lang="en-US" u="sng" dirty="0" smtClean="0">
                <a:hlinkClick r:id="rId2" tooltip="SBD Dauntless"/>
              </a:rPr>
              <a:t>American dive bombers</a:t>
            </a:r>
            <a:r>
              <a:rPr lang="en-US" dirty="0" smtClean="0"/>
              <a:t> engage the </a:t>
            </a:r>
            <a:r>
              <a:rPr lang="en-US" i="1" u="sng" dirty="0" err="1" smtClean="0">
                <a:hlinkClick r:id="rId3" tooltip="Japanese cruiser Mikuma"/>
              </a:rPr>
              <a:t>Mikuma</a:t>
            </a:r>
            <a:r>
              <a:rPr lang="en-US" dirty="0" smtClean="0"/>
              <a:t> at the </a:t>
            </a:r>
            <a:r>
              <a:rPr lang="en-US" u="sng" dirty="0" smtClean="0">
                <a:hlinkClick r:id="rId4" tooltip="Battle of Midway"/>
              </a:rPr>
              <a:t>Battle of Midway</a:t>
            </a:r>
            <a:r>
              <a:rPr lang="en-US" dirty="0" smtClean="0"/>
              <a:t>, June 1942.</a:t>
            </a:r>
            <a:endParaRPr lang="en-US" dirty="0"/>
          </a:p>
        </p:txBody>
      </p:sp>
      <p:pic>
        <p:nvPicPr>
          <p:cNvPr id="4" name="Picture 3" descr="http://upload.wikimedia.org/wikipedia/commons/thumb/b/b9/SBDs_and_Mikuma.jpg/220px-SBDs_and_Mikuma.jpg">
            <a:hlinkClick r:id="rId5"/>
          </p:cNvPr>
          <p:cNvPicPr/>
          <p:nvPr/>
        </p:nvPicPr>
        <p:blipFill>
          <a:blip r:embed="rId6"/>
          <a:srcRect/>
          <a:stretch>
            <a:fillRect/>
          </a:stretch>
        </p:blipFill>
        <p:spPr bwMode="auto">
          <a:xfrm>
            <a:off x="4419600" y="228600"/>
            <a:ext cx="4419600" cy="4876800"/>
          </a:xfrm>
          <a:prstGeom prst="rect">
            <a:avLst/>
          </a:prstGeom>
          <a:noFill/>
          <a:ln w="9525">
            <a:noFill/>
            <a:miter lim="800000"/>
            <a:headEnd/>
            <a:tailEnd/>
          </a:ln>
        </p:spPr>
      </p:pic>
      <p:sp>
        <p:nvSpPr>
          <p:cNvPr id="5" name="Rectangle 4"/>
          <p:cNvSpPr/>
          <p:nvPr/>
        </p:nvSpPr>
        <p:spPr>
          <a:xfrm>
            <a:off x="228600" y="533401"/>
            <a:ext cx="3352800" cy="3416320"/>
          </a:xfrm>
          <a:prstGeom prst="rect">
            <a:avLst/>
          </a:prstGeom>
        </p:spPr>
        <p:txBody>
          <a:bodyPr wrap="square">
            <a:spAutoFit/>
          </a:bodyPr>
          <a:lstStyle/>
          <a:p>
            <a:r>
              <a:rPr lang="en-US" sz="2400" dirty="0" smtClean="0"/>
              <a:t>With its capacity for aggressive action greatly diminished as a result of the Midway battle, Japan chose to focus on a belated attempt to capture </a:t>
            </a:r>
            <a:r>
              <a:rPr lang="en-US" sz="2400" u="sng" dirty="0" smtClean="0">
                <a:hlinkClick r:id="rId7" tooltip="Port Moresby"/>
              </a:rPr>
              <a:t>Port Moresby</a:t>
            </a:r>
            <a:r>
              <a:rPr lang="en-US" sz="2400" dirty="0" smtClean="0"/>
              <a:t> by an </a:t>
            </a:r>
            <a:r>
              <a:rPr lang="en-US" sz="2400" u="sng" dirty="0" smtClean="0">
                <a:hlinkClick r:id="rId8" tooltip="Kokoda Track campaign"/>
              </a:rPr>
              <a:t>overland campaign</a:t>
            </a:r>
            <a:r>
              <a:rPr lang="en-US" sz="2400" dirty="0" smtClean="0"/>
              <a:t> in the </a:t>
            </a:r>
            <a:r>
              <a:rPr lang="en-US" sz="2400" u="sng" dirty="0" smtClean="0">
                <a:hlinkClick r:id="rId9" tooltip="Territory of Papua"/>
              </a:rPr>
              <a:t>Territory of Papua</a:t>
            </a:r>
            <a:r>
              <a:rPr lang="en-US" sz="2400" dirty="0" smtClean="0"/>
              <a:t>.</a:t>
            </a:r>
            <a:endParaRPr lang="en-US" sz="2400" dirty="0"/>
          </a:p>
        </p:txBody>
      </p:sp>
    </p:spTree>
  </p:cSld>
  <p:clrMapOvr>
    <a:masterClrMapping/>
  </p:clrMapOvr>
  <p:transition>
    <p:checke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 The Americans planned a counter-attack against Japanese positions in the southern </a:t>
            </a:r>
            <a:r>
              <a:rPr lang="en-US" u="sng" dirty="0" smtClean="0">
                <a:hlinkClick r:id="rId2" tooltip="Solomon Islands"/>
              </a:rPr>
              <a:t>Solomon Islands</a:t>
            </a:r>
            <a:r>
              <a:rPr lang="en-US" dirty="0" smtClean="0"/>
              <a:t>, primarily </a:t>
            </a:r>
            <a:r>
              <a:rPr lang="en-US" u="sng" dirty="0" smtClean="0">
                <a:hlinkClick r:id="rId3" tooltip="Guadalcanal"/>
              </a:rPr>
              <a:t>Guadalcanal</a:t>
            </a:r>
            <a:r>
              <a:rPr lang="en-US" dirty="0" smtClean="0"/>
              <a:t>, as a first step towards capturing </a:t>
            </a:r>
            <a:r>
              <a:rPr lang="en-US" u="sng" dirty="0" err="1" smtClean="0">
                <a:hlinkClick r:id="rId4" tooltip="Rabaul"/>
              </a:rPr>
              <a:t>Rabaul</a:t>
            </a:r>
            <a:r>
              <a:rPr lang="en-US" dirty="0" smtClean="0"/>
              <a:t>, the main Japanese base in Southeast Asia.</a:t>
            </a:r>
          </a:p>
          <a:p>
            <a:r>
              <a:rPr lang="en-US" dirty="0" smtClean="0"/>
              <a:t>Both plans started in July, but by mid-September, </a:t>
            </a:r>
            <a:r>
              <a:rPr lang="en-US" u="sng" dirty="0" smtClean="0">
                <a:hlinkClick r:id="rId5" tooltip="Guadalcanal Campaign"/>
              </a:rPr>
              <a:t>the Battle for Guadalcanal</a:t>
            </a:r>
            <a:r>
              <a:rPr lang="en-US" dirty="0" smtClean="0"/>
              <a:t> took priority for the Japanese, and troops in New Guinea were ordered to withdraw from the Port Moresby area to the </a:t>
            </a:r>
            <a:r>
              <a:rPr lang="en-US" u="sng" dirty="0" smtClean="0">
                <a:hlinkClick r:id="rId6" tooltip="Oro Province"/>
              </a:rPr>
              <a:t>northern part of the island</a:t>
            </a:r>
            <a:r>
              <a:rPr lang="en-US" dirty="0" smtClean="0"/>
              <a:t>, where they faced Australian and United States troops in the </a:t>
            </a:r>
            <a:r>
              <a:rPr lang="en-US" u="sng" dirty="0" smtClean="0">
                <a:hlinkClick r:id="rId7" tooltip="Battle of Buna-Gona"/>
              </a:rPr>
              <a:t>Battle of Buna-</a:t>
            </a:r>
            <a:r>
              <a:rPr lang="en-US" u="sng" dirty="0" err="1" smtClean="0">
                <a:hlinkClick r:id="rId7" tooltip="Battle of Buna-Gona"/>
              </a:rPr>
              <a:t>Gona</a:t>
            </a:r>
            <a:r>
              <a:rPr lang="en-US" dirty="0" smtClean="0"/>
              <a:t>.</a:t>
            </a:r>
            <a:endParaRPr lang="en-US" u="sng" baseline="30000" dirty="0" smtClean="0"/>
          </a:p>
          <a:p>
            <a:endParaRPr lang="en-US" dirty="0" smtClean="0"/>
          </a:p>
          <a:p>
            <a:endParaRPr lang="en-US" dirty="0"/>
          </a:p>
        </p:txBody>
      </p:sp>
      <p:pic>
        <p:nvPicPr>
          <p:cNvPr id="4" name="Picture 3" descr="logo"/>
          <p:cNvPicPr/>
          <p:nvPr/>
        </p:nvPicPr>
        <p:blipFill>
          <a:blip r:embed="rId8">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Guadalcanal soon became a focal point for both sides with heavy commitments of troops and ships in the battle for Guadalcanal.</a:t>
            </a:r>
          </a:p>
          <a:p>
            <a:r>
              <a:rPr lang="en-US" dirty="0" smtClean="0"/>
              <a:t> By the start of 1943, the Japanese were defeated on the island and </a:t>
            </a:r>
            <a:r>
              <a:rPr lang="en-US" u="sng" dirty="0" smtClean="0">
                <a:hlinkClick r:id="rId2" tooltip="Operation Ke"/>
              </a:rPr>
              <a:t>withdrew their troops</a:t>
            </a:r>
            <a:r>
              <a:rPr lang="en-US" dirty="0" smtClean="0"/>
              <a:t>.</a:t>
            </a:r>
            <a:endParaRPr lang="en-US" u="sng" baseline="30000" dirty="0" smtClean="0"/>
          </a:p>
          <a:p>
            <a:r>
              <a:rPr lang="en-US" dirty="0" smtClean="0"/>
              <a:t> In Burma, Commonwealth forces mounted two operations. The first, </a:t>
            </a:r>
            <a:r>
              <a:rPr lang="en-US" u="sng" dirty="0" smtClean="0">
                <a:hlinkClick r:id="rId3" tooltip="First Arakan Offensive"/>
              </a:rPr>
              <a:t>an offensive into the </a:t>
            </a:r>
            <a:r>
              <a:rPr lang="en-US" u="sng" dirty="0" err="1" smtClean="0">
                <a:hlinkClick r:id="rId3" tooltip="First Arakan Offensive"/>
              </a:rPr>
              <a:t>Arakan</a:t>
            </a:r>
            <a:r>
              <a:rPr lang="en-US" u="sng" dirty="0" smtClean="0">
                <a:hlinkClick r:id="rId3" tooltip="First Arakan Offensive"/>
              </a:rPr>
              <a:t> region</a:t>
            </a:r>
            <a:r>
              <a:rPr lang="en-US" dirty="0" smtClean="0"/>
              <a:t> in late 1942, went disastrously, forcing a retreat back to India by May 1943.</a:t>
            </a:r>
            <a:endParaRPr lang="en-US" u="sng" baseline="30000" dirty="0" smtClean="0"/>
          </a:p>
          <a:p>
            <a:r>
              <a:rPr lang="en-US" dirty="0" smtClean="0"/>
              <a:t> The second was the </a:t>
            </a:r>
            <a:r>
              <a:rPr lang="en-US" u="sng" dirty="0" smtClean="0">
                <a:hlinkClick r:id="rId4" tooltip="Operation Longcloth"/>
              </a:rPr>
              <a:t>insertion of irregular forces</a:t>
            </a:r>
            <a:r>
              <a:rPr lang="en-US" dirty="0" smtClean="0"/>
              <a:t> behind Japanese front-lines in February which, by the end of April, had achieved dubious results.</a:t>
            </a:r>
          </a:p>
          <a:p>
            <a:endParaRPr lang="en-US" dirty="0"/>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96000"/>
          </a:xfrm>
        </p:spPr>
        <p:txBody>
          <a:bodyPr/>
          <a:lstStyle/>
          <a:p>
            <a:r>
              <a:rPr lang="en-US" dirty="0"/>
              <a:t>From late 1939 to early 1941, in a series of campaigns and </a:t>
            </a:r>
            <a:r>
              <a:rPr lang="en-US" dirty="0">
                <a:hlinkClick r:id="rId2" tooltip="Tripartite Pact"/>
              </a:rPr>
              <a:t>treaties</a:t>
            </a:r>
            <a:r>
              <a:rPr lang="en-US" dirty="0"/>
              <a:t>, Germany formed the Axis alliance with </a:t>
            </a:r>
            <a:r>
              <a:rPr lang="en-US" dirty="0">
                <a:hlinkClick r:id="rId3" tooltip="Kingdom of Italy"/>
              </a:rPr>
              <a:t>Italy</a:t>
            </a:r>
            <a:r>
              <a:rPr lang="en-US" dirty="0"/>
              <a:t>, conquering or subduing much of continental Europe. Following the </a:t>
            </a:r>
            <a:r>
              <a:rPr lang="en-US" dirty="0">
                <a:hlinkClick r:id="rId4" tooltip="Treaty of Non-Aggression between Germany and the Soviet Union"/>
              </a:rPr>
              <a:t>Molotov–Ribbentrop Pact</a:t>
            </a:r>
            <a:r>
              <a:rPr lang="en-US" dirty="0"/>
              <a:t>, Germany and the Soviet Union partitioned and annexed territories between themselves of their European </a:t>
            </a:r>
            <a:r>
              <a:rPr lang="en-US" dirty="0" err="1"/>
              <a:t>neighbours</a:t>
            </a:r>
            <a:r>
              <a:rPr lang="en-US" dirty="0"/>
              <a:t>, </a:t>
            </a:r>
            <a:r>
              <a:rPr lang="en-US" dirty="0">
                <a:hlinkClick r:id="rId5" tooltip="Soviet invasion of Poland"/>
              </a:rPr>
              <a:t>including Poland</a:t>
            </a:r>
            <a:r>
              <a:rPr lang="en-US" dirty="0"/>
              <a:t> and the </a:t>
            </a:r>
            <a:r>
              <a:rPr lang="en-US" dirty="0">
                <a:hlinkClick r:id="rId6" tooltip="Occupation of the Baltic states"/>
              </a:rPr>
              <a:t>Baltic states</a:t>
            </a:r>
            <a:r>
              <a:rPr lang="en-US" dirty="0"/>
              <a:t>.</a:t>
            </a:r>
          </a:p>
        </p:txBody>
      </p:sp>
      <p:pic>
        <p:nvPicPr>
          <p:cNvPr id="4" name="Picture 3" descr="logo"/>
          <p:cNvPicPr/>
          <p:nvPr/>
        </p:nvPicPr>
        <p:blipFill>
          <a:blip r:embed="rId7">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Eastern Front (1942–43)</a:t>
            </a:r>
            <a:br>
              <a:rPr lang="en-US" b="1" dirty="0" smtClean="0"/>
            </a:b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r>
              <a:rPr lang="en-US" dirty="0" smtClean="0"/>
              <a:t>Despite considerable losses, in early 1942 European Axis members stopped a major Soviet offensive in Central and Southern Russia, keeping most territorial gains they had achieved during the previous year.</a:t>
            </a:r>
            <a:endParaRPr lang="en-US" u="sng" baseline="30000" dirty="0" smtClean="0"/>
          </a:p>
          <a:p>
            <a:r>
              <a:rPr lang="en-US" dirty="0" smtClean="0"/>
              <a:t> In May the Axis defeated Soviet offensives in the </a:t>
            </a:r>
            <a:r>
              <a:rPr lang="en-US" u="sng" dirty="0" smtClean="0">
                <a:hlinkClick r:id="rId2" tooltip="Battle of the Kerch Peninsula"/>
              </a:rPr>
              <a:t>Kerch Peninsula</a:t>
            </a:r>
            <a:r>
              <a:rPr lang="en-US" dirty="0" smtClean="0"/>
              <a:t> and at </a:t>
            </a:r>
            <a:r>
              <a:rPr lang="en-US" u="sng" dirty="0" err="1" smtClean="0">
                <a:hlinkClick r:id="rId3" tooltip="Second Battle of Kharkov"/>
              </a:rPr>
              <a:t>Kharkiv</a:t>
            </a:r>
            <a:r>
              <a:rPr lang="en-US" dirty="0" smtClean="0"/>
              <a:t>, and then launched their main </a:t>
            </a:r>
            <a:r>
              <a:rPr lang="en-US" u="sng" dirty="0" smtClean="0">
                <a:hlinkClick r:id="rId4" tooltip="Case Blue"/>
              </a:rPr>
              <a:t>summer offensive</a:t>
            </a:r>
            <a:r>
              <a:rPr lang="en-US" dirty="0" smtClean="0"/>
              <a:t> against southern Russia in June 1942, to seize the oil fields of the Caucasus and occupy </a:t>
            </a:r>
            <a:r>
              <a:rPr lang="en-US" u="sng" dirty="0" smtClean="0">
                <a:hlinkClick r:id="rId5" tooltip="Kuban"/>
              </a:rPr>
              <a:t>Kuban</a:t>
            </a:r>
            <a:r>
              <a:rPr lang="en-US" dirty="0" smtClean="0"/>
              <a:t> </a:t>
            </a:r>
            <a:r>
              <a:rPr lang="en-US" u="sng" dirty="0" smtClean="0">
                <a:hlinkClick r:id="rId6" tooltip="Steppe"/>
              </a:rPr>
              <a:t>steppe</a:t>
            </a:r>
            <a:r>
              <a:rPr lang="en-US" dirty="0" smtClean="0"/>
              <a:t>, while maintaining positions on the northern and central areas of the front. </a:t>
            </a:r>
          </a:p>
          <a:p>
            <a:r>
              <a:rPr lang="en-US" dirty="0" smtClean="0"/>
              <a:t>The Germans split the </a:t>
            </a:r>
            <a:r>
              <a:rPr lang="en-US" u="sng" dirty="0" smtClean="0">
                <a:hlinkClick r:id="rId7" tooltip="Army Group South"/>
              </a:rPr>
              <a:t>Army Group South</a:t>
            </a:r>
            <a:r>
              <a:rPr lang="en-US" dirty="0" smtClean="0"/>
              <a:t> into two groups: </a:t>
            </a:r>
            <a:r>
              <a:rPr lang="en-US" u="sng" dirty="0" smtClean="0">
                <a:hlinkClick r:id="rId8" tooltip="Army Group A"/>
              </a:rPr>
              <a:t>Army Group A</a:t>
            </a:r>
            <a:r>
              <a:rPr lang="en-US" dirty="0" smtClean="0"/>
              <a:t> struck lower </a:t>
            </a:r>
            <a:r>
              <a:rPr lang="en-US" u="sng" dirty="0" smtClean="0">
                <a:hlinkClick r:id="rId9" tooltip="Don River (Russia)"/>
              </a:rPr>
              <a:t>Don River</a:t>
            </a:r>
            <a:r>
              <a:rPr lang="en-US" dirty="0" smtClean="0"/>
              <a:t> while </a:t>
            </a:r>
            <a:r>
              <a:rPr lang="en-US" u="sng" dirty="0" smtClean="0">
                <a:hlinkClick r:id="rId10" tooltip="Army Group B"/>
              </a:rPr>
              <a:t>Army Group B</a:t>
            </a:r>
            <a:r>
              <a:rPr lang="en-US" dirty="0" smtClean="0"/>
              <a:t> struck south-east to the Caucasus, towards </a:t>
            </a:r>
            <a:r>
              <a:rPr lang="en-US" u="sng" dirty="0" smtClean="0">
                <a:hlinkClick r:id="rId11" tooltip="Volga River"/>
              </a:rPr>
              <a:t>Volga River</a:t>
            </a:r>
            <a:r>
              <a:rPr lang="en-US" dirty="0" smtClean="0"/>
              <a:t>.</a:t>
            </a:r>
            <a:endParaRPr lang="en-US" u="sng" baseline="30000" dirty="0" smtClean="0"/>
          </a:p>
          <a:p>
            <a:r>
              <a:rPr lang="en-US" dirty="0" smtClean="0"/>
              <a:t>The Soviets decided to make their stand at Stalingrad, which was in the path of the advancing German armies.</a:t>
            </a:r>
            <a:endParaRPr lang="en-US" dirty="0"/>
          </a:p>
        </p:txBody>
      </p:sp>
    </p:spTree>
  </p:cSld>
  <p:clrMapOvr>
    <a:masterClrMapping/>
  </p:clrMapOvr>
  <p:transition>
    <p:checke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62600"/>
            <a:ext cx="8458200" cy="563563"/>
          </a:xfrm>
        </p:spPr>
        <p:txBody>
          <a:bodyPr>
            <a:normAutofit fontScale="70000" lnSpcReduction="20000"/>
          </a:bodyPr>
          <a:lstStyle/>
          <a:p>
            <a:r>
              <a:rPr lang="en-US" dirty="0" smtClean="0"/>
              <a:t>Soviet soldiers attack a house during the </a:t>
            </a:r>
            <a:r>
              <a:rPr lang="en-US" u="sng" dirty="0" smtClean="0">
                <a:hlinkClick r:id="rId2" tooltip="Battle of Stalingrad"/>
              </a:rPr>
              <a:t>Battle of Stalingrad</a:t>
            </a:r>
            <a:r>
              <a:rPr lang="en-US" dirty="0" smtClean="0"/>
              <a:t>, 1943.</a:t>
            </a:r>
          </a:p>
          <a:p>
            <a:endParaRPr lang="en-US" dirty="0"/>
          </a:p>
        </p:txBody>
      </p:sp>
      <p:pic>
        <p:nvPicPr>
          <p:cNvPr id="4" name="Picture 3" descr="http://upload.wikimedia.org/wikipedia/commons/thumb/e/ef/RIAN_archive_44732_Soviet_soldiers_attack_house.jpg/220px-RIAN_archive_44732_Soviet_soldiers_attack_house.jpg">
            <a:hlinkClick r:id="rId3"/>
          </p:cNvPr>
          <p:cNvPicPr/>
          <p:nvPr/>
        </p:nvPicPr>
        <p:blipFill>
          <a:blip r:embed="rId4"/>
          <a:srcRect/>
          <a:stretch>
            <a:fillRect/>
          </a:stretch>
        </p:blipFill>
        <p:spPr bwMode="auto">
          <a:xfrm>
            <a:off x="5105400" y="304800"/>
            <a:ext cx="3886200" cy="4648200"/>
          </a:xfrm>
          <a:prstGeom prst="rect">
            <a:avLst/>
          </a:prstGeom>
          <a:noFill/>
          <a:ln w="9525">
            <a:noFill/>
            <a:miter lim="800000"/>
            <a:headEnd/>
            <a:tailEnd/>
          </a:ln>
        </p:spPr>
      </p:pic>
      <p:sp>
        <p:nvSpPr>
          <p:cNvPr id="5" name="Rectangle 4"/>
          <p:cNvSpPr/>
          <p:nvPr/>
        </p:nvSpPr>
        <p:spPr>
          <a:xfrm>
            <a:off x="304800" y="1143000"/>
            <a:ext cx="4343400" cy="3785652"/>
          </a:xfrm>
          <a:prstGeom prst="rect">
            <a:avLst/>
          </a:prstGeom>
        </p:spPr>
        <p:txBody>
          <a:bodyPr wrap="square">
            <a:spAutoFit/>
          </a:bodyPr>
          <a:lstStyle/>
          <a:p>
            <a:r>
              <a:rPr lang="en-US" sz="2400" dirty="0" smtClean="0"/>
              <a:t>By mid-November, the Germans had </a:t>
            </a:r>
            <a:r>
              <a:rPr lang="en-US" sz="2400" u="sng" dirty="0" smtClean="0">
                <a:hlinkClick r:id="rId2" tooltip="Battle of Stalingrad"/>
              </a:rPr>
              <a:t>nearly taken Stalingrad</a:t>
            </a:r>
            <a:r>
              <a:rPr lang="en-US" sz="2400" dirty="0" smtClean="0"/>
              <a:t> in bitter </a:t>
            </a:r>
            <a:r>
              <a:rPr lang="en-US" sz="2400" u="sng" dirty="0" smtClean="0">
                <a:hlinkClick r:id="rId5" tooltip="Urban warfare"/>
              </a:rPr>
              <a:t>street fighting</a:t>
            </a:r>
            <a:r>
              <a:rPr lang="en-US" sz="2400" dirty="0" smtClean="0"/>
              <a:t> when the Soviets began their second winter counter-offensive, starting with an </a:t>
            </a:r>
            <a:r>
              <a:rPr lang="en-US" sz="2400" u="sng" dirty="0" smtClean="0">
                <a:hlinkClick r:id="rId6" tooltip="Operation Uranus"/>
              </a:rPr>
              <a:t>encirclement of German forces at Stalingrad</a:t>
            </a:r>
            <a:r>
              <a:rPr lang="en-US" sz="2400" dirty="0" smtClean="0"/>
              <a:t> and an assault on the </a:t>
            </a:r>
            <a:r>
              <a:rPr lang="en-US" sz="2400" u="sng" dirty="0" err="1" smtClean="0">
                <a:hlinkClick r:id="rId7" tooltip="Operation Mars"/>
              </a:rPr>
              <a:t>Rzhev</a:t>
            </a:r>
            <a:r>
              <a:rPr lang="en-US" sz="2400" u="sng" dirty="0" smtClean="0">
                <a:hlinkClick r:id="rId7" tooltip="Operation Mars"/>
              </a:rPr>
              <a:t> salient near Moscow</a:t>
            </a:r>
            <a:r>
              <a:rPr lang="en-US" sz="2400" dirty="0" smtClean="0"/>
              <a:t>, though the latter failed disastrously.</a:t>
            </a:r>
            <a:endParaRPr lang="en-US" sz="2400" dirty="0"/>
          </a:p>
        </p:txBody>
      </p:sp>
    </p:spTree>
  </p:cSld>
  <p:clrMapOvr>
    <a:masterClrMapping/>
  </p:clrMapOvr>
  <p:transition>
    <p:checke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dirty="0" smtClean="0"/>
          </a:p>
          <a:p>
            <a:r>
              <a:rPr lang="en-US" dirty="0" smtClean="0"/>
              <a:t> By early February 1943, the German Army had taken tremendous losses; German troops at Stalingrad had been forced to </a:t>
            </a:r>
            <a:r>
              <a:rPr lang="en-US" dirty="0" err="1" smtClean="0"/>
              <a:t>surrender,and</a:t>
            </a:r>
            <a:r>
              <a:rPr lang="en-US" dirty="0" smtClean="0"/>
              <a:t> the front-line had been pushed back beyond its position before the summer offensive.</a:t>
            </a:r>
          </a:p>
          <a:p>
            <a:r>
              <a:rPr lang="en-US" dirty="0" smtClean="0"/>
              <a:t> In mid-February, after the Soviet push had tapered off, the Germans launched another </a:t>
            </a:r>
            <a:r>
              <a:rPr lang="en-US" u="sng" dirty="0" smtClean="0">
                <a:hlinkClick r:id="rId2" tooltip="Third Battle of Kharkov"/>
              </a:rPr>
              <a:t>attack on </a:t>
            </a:r>
            <a:r>
              <a:rPr lang="en-US" u="sng" dirty="0" err="1" smtClean="0">
                <a:hlinkClick r:id="rId2" tooltip="Third Battle of Kharkov"/>
              </a:rPr>
              <a:t>Kharkiv</a:t>
            </a:r>
            <a:r>
              <a:rPr lang="en-US" dirty="0" smtClean="0"/>
              <a:t>, creating a </a:t>
            </a:r>
            <a:r>
              <a:rPr lang="en-US" u="sng" dirty="0" smtClean="0">
                <a:hlinkClick r:id="rId3" tooltip="Salients, re-entrants and pockets"/>
              </a:rPr>
              <a:t>salient</a:t>
            </a:r>
            <a:r>
              <a:rPr lang="en-US" dirty="0" smtClean="0"/>
              <a:t> in their front line around the Russian city of </a:t>
            </a:r>
            <a:r>
              <a:rPr lang="en-US" u="sng" dirty="0" smtClean="0">
                <a:hlinkClick r:id="rId4" tooltip="Kursk"/>
              </a:rPr>
              <a:t>Kursk</a:t>
            </a:r>
            <a:r>
              <a:rPr lang="en-US" dirty="0" smtClean="0"/>
              <a:t>.</a:t>
            </a:r>
          </a:p>
          <a:p>
            <a:endParaRPr lang="en-US"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0"/>
            <a:ext cx="8458200" cy="792163"/>
          </a:xfrm>
        </p:spPr>
        <p:txBody>
          <a:bodyPr>
            <a:normAutofit fontScale="85000" lnSpcReduction="20000"/>
          </a:bodyPr>
          <a:lstStyle/>
          <a:p>
            <a:r>
              <a:rPr lang="en-US" dirty="0" smtClean="0"/>
              <a:t>British </a:t>
            </a:r>
            <a:r>
              <a:rPr lang="en-US" u="sng" dirty="0" smtClean="0">
                <a:hlinkClick r:id="rId2" tooltip="Crusader tank"/>
              </a:rPr>
              <a:t>Crusader tanks</a:t>
            </a:r>
            <a:r>
              <a:rPr lang="en-US" dirty="0" smtClean="0"/>
              <a:t> moving to forward positions during the </a:t>
            </a:r>
            <a:r>
              <a:rPr lang="en-US" u="sng" dirty="0" smtClean="0">
                <a:hlinkClick r:id="rId3" tooltip="North African Campaign"/>
              </a:rPr>
              <a:t>North African Campaign</a:t>
            </a:r>
            <a:r>
              <a:rPr lang="en-US" dirty="0" smtClean="0"/>
              <a:t>.</a:t>
            </a:r>
          </a:p>
          <a:p>
            <a:endParaRPr lang="en-US" dirty="0"/>
          </a:p>
        </p:txBody>
      </p:sp>
      <p:pic>
        <p:nvPicPr>
          <p:cNvPr id="4" name="Picture 3" descr="http://upload.wikimedia.org/wikipedia/commons/thumb/b/b4/IWM-E-6724-Crusader-19411126.jpg/170px-IWM-E-6724-Crusader-19411126.jpg">
            <a:hlinkClick r:id="rId4"/>
          </p:cNvPr>
          <p:cNvPicPr/>
          <p:nvPr/>
        </p:nvPicPr>
        <p:blipFill>
          <a:blip r:embed="rId5"/>
          <a:srcRect/>
          <a:stretch>
            <a:fillRect/>
          </a:stretch>
        </p:blipFill>
        <p:spPr bwMode="auto">
          <a:xfrm>
            <a:off x="1219200" y="304800"/>
            <a:ext cx="6553199" cy="45720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Western Europe/Atlantic &amp; Mediterranean (1942–43)</a:t>
            </a:r>
            <a:endParaRPr lang="en-US" b="1" dirty="0"/>
          </a:p>
        </p:txBody>
      </p:sp>
      <p:sp>
        <p:nvSpPr>
          <p:cNvPr id="3" name="Content Placeholder 2"/>
          <p:cNvSpPr>
            <a:spLocks noGrp="1"/>
          </p:cNvSpPr>
          <p:nvPr>
            <p:ph idx="1"/>
          </p:nvPr>
        </p:nvSpPr>
        <p:spPr>
          <a:xfrm>
            <a:off x="304800" y="1600200"/>
            <a:ext cx="8382000" cy="4953000"/>
          </a:xfrm>
        </p:spPr>
        <p:txBody>
          <a:bodyPr>
            <a:normAutofit fontScale="70000" lnSpcReduction="20000"/>
          </a:bodyPr>
          <a:lstStyle/>
          <a:p>
            <a:r>
              <a:rPr lang="en-US" dirty="0" smtClean="0"/>
              <a:t>Exploiting dubious American naval command decisions, the </a:t>
            </a:r>
            <a:r>
              <a:rPr lang="en-US" u="sng" dirty="0" smtClean="0">
                <a:hlinkClick r:id="rId2" tooltip="Kriegsmarine"/>
              </a:rPr>
              <a:t>German navy</a:t>
            </a:r>
            <a:r>
              <a:rPr lang="en-US" dirty="0" smtClean="0"/>
              <a:t> </a:t>
            </a:r>
            <a:r>
              <a:rPr lang="en-US" u="sng" dirty="0" smtClean="0">
                <a:hlinkClick r:id="rId3" tooltip="Second Happy Time"/>
              </a:rPr>
              <a:t>ravaged Allied shipping</a:t>
            </a:r>
            <a:r>
              <a:rPr lang="en-US" dirty="0" smtClean="0"/>
              <a:t> off the American Atlantic coast.</a:t>
            </a:r>
            <a:endParaRPr lang="en-US" u="sng" baseline="30000" dirty="0" smtClean="0"/>
          </a:p>
          <a:p>
            <a:endParaRPr lang="en-US" dirty="0" smtClean="0"/>
          </a:p>
          <a:p>
            <a:r>
              <a:rPr lang="en-US" dirty="0" smtClean="0"/>
              <a:t>By November 1941, Commonwealth forces had launched a counter-offensive, </a:t>
            </a:r>
            <a:r>
              <a:rPr lang="en-US" u="sng" dirty="0" smtClean="0">
                <a:hlinkClick r:id="rId4" tooltip="Operation Crusader"/>
              </a:rPr>
              <a:t>Operation Crusader</a:t>
            </a:r>
            <a:r>
              <a:rPr lang="en-US" dirty="0" smtClean="0"/>
              <a:t>, in North Africa, and reclaimed all the gains the Germans and Italians had made.</a:t>
            </a:r>
          </a:p>
          <a:p>
            <a:endParaRPr lang="en-US" u="sng" baseline="30000" dirty="0" smtClean="0"/>
          </a:p>
          <a:p>
            <a:r>
              <a:rPr lang="en-US" dirty="0" smtClean="0"/>
              <a:t> In North Africa, the Germans launched an offensive in January, pushing the British back to positions at the </a:t>
            </a:r>
            <a:r>
              <a:rPr lang="en-US" u="sng" dirty="0" err="1" smtClean="0">
                <a:hlinkClick r:id="rId5" tooltip="Gazala Line"/>
              </a:rPr>
              <a:t>Gazala</a:t>
            </a:r>
            <a:r>
              <a:rPr lang="en-US" u="sng" dirty="0" smtClean="0">
                <a:hlinkClick r:id="rId5" tooltip="Gazala Line"/>
              </a:rPr>
              <a:t> Line</a:t>
            </a:r>
            <a:r>
              <a:rPr lang="en-US" dirty="0" smtClean="0"/>
              <a:t> by early </a:t>
            </a:r>
            <a:r>
              <a:rPr lang="en-US" dirty="0" err="1" smtClean="0"/>
              <a:t>February,followed</a:t>
            </a:r>
            <a:r>
              <a:rPr lang="en-US" dirty="0" smtClean="0"/>
              <a:t> by a temporary lull in combat which Germany used to prepare for their upcoming offensives.</a:t>
            </a:r>
          </a:p>
          <a:p>
            <a:endParaRPr lang="en-US" u="sng" baseline="30000" dirty="0" smtClean="0"/>
          </a:p>
          <a:p>
            <a:r>
              <a:rPr lang="en-US" dirty="0" smtClean="0"/>
              <a:t> Concerns the Japanese might use bases in Vichy-held </a:t>
            </a:r>
            <a:r>
              <a:rPr lang="en-US" u="sng" dirty="0" smtClean="0">
                <a:hlinkClick r:id="rId6" tooltip="Madagascar"/>
              </a:rPr>
              <a:t>Madagascar</a:t>
            </a:r>
            <a:r>
              <a:rPr lang="en-US" dirty="0" smtClean="0"/>
              <a:t> caused the British to </a:t>
            </a:r>
            <a:r>
              <a:rPr lang="en-US" u="sng" dirty="0" smtClean="0">
                <a:hlinkClick r:id="rId7" tooltip="Battle of Madagascar"/>
              </a:rPr>
              <a:t>invade the island</a:t>
            </a:r>
            <a:r>
              <a:rPr lang="en-US" dirty="0" smtClean="0"/>
              <a:t> in early May 1942.</a:t>
            </a:r>
            <a:endParaRPr lang="en-US" u="sng" baseline="30000" dirty="0" smtClean="0"/>
          </a:p>
        </p:txBody>
      </p:sp>
    </p:spTree>
  </p:cSld>
  <p:clrMapOvr>
    <a:masterClrMapping/>
  </p:clrMapOvr>
  <p:transition>
    <p:checke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 An Axis </a:t>
            </a:r>
            <a:r>
              <a:rPr lang="en-US" u="sng" dirty="0" smtClean="0">
                <a:hlinkClick r:id="rId2" tooltip="Battle of Gazala"/>
              </a:rPr>
              <a:t>offensive in Libya</a:t>
            </a:r>
            <a:r>
              <a:rPr lang="en-US" dirty="0" smtClean="0"/>
              <a:t> forced an Allied retreat deep inside Egypt until Axis forces were </a:t>
            </a:r>
            <a:r>
              <a:rPr lang="en-US" u="sng" dirty="0" smtClean="0">
                <a:hlinkClick r:id="rId3" tooltip="First Battle of El Alamein"/>
              </a:rPr>
              <a:t>stopped at El Alamein</a:t>
            </a:r>
            <a:r>
              <a:rPr lang="en-US" dirty="0" smtClean="0"/>
              <a:t>.</a:t>
            </a:r>
            <a:endParaRPr lang="en-US" u="sng" baseline="30000" dirty="0" smtClean="0"/>
          </a:p>
          <a:p>
            <a:r>
              <a:rPr lang="en-US" dirty="0" smtClean="0"/>
              <a:t>On the Continent, raids of Allied </a:t>
            </a:r>
            <a:r>
              <a:rPr lang="en-US" u="sng" dirty="0" smtClean="0">
                <a:hlinkClick r:id="rId4" tooltip="Commando"/>
              </a:rPr>
              <a:t>commandos</a:t>
            </a:r>
            <a:r>
              <a:rPr lang="en-US" dirty="0" smtClean="0"/>
              <a:t> on strategic targets, culminating in the disastrous </a:t>
            </a:r>
            <a:r>
              <a:rPr lang="en-US" u="sng" dirty="0" smtClean="0">
                <a:hlinkClick r:id="rId5" tooltip="Dieppe Raid"/>
              </a:rPr>
              <a:t>Dieppe Raid</a:t>
            </a:r>
            <a:r>
              <a:rPr lang="en-US" dirty="0" smtClean="0"/>
              <a:t>, demonstrated the Western Allies' inability to launch an invasion of continental Europe without much better preparation, equipment, and operational security.</a:t>
            </a:r>
          </a:p>
          <a:p>
            <a:r>
              <a:rPr lang="en-US" dirty="0" smtClean="0"/>
              <a:t>In August 1942, the Allies succeeded in repelling a </a:t>
            </a:r>
            <a:r>
              <a:rPr lang="en-US" u="sng" dirty="0" smtClean="0">
                <a:hlinkClick r:id="rId6" tooltip="Battle of Alam el Halfa"/>
              </a:rPr>
              <a:t>second attack against El </a:t>
            </a:r>
            <a:r>
              <a:rPr lang="en-US" u="sng" dirty="0" err="1" smtClean="0">
                <a:hlinkClick r:id="rId6" tooltip="Battle of Alam el Halfa"/>
              </a:rPr>
              <a:t>Alamein</a:t>
            </a:r>
            <a:r>
              <a:rPr lang="en-US" dirty="0" err="1" smtClean="0"/>
              <a:t>and</a:t>
            </a:r>
            <a:r>
              <a:rPr lang="en-US" dirty="0" smtClean="0"/>
              <a:t>, at a high cost, managed to </a:t>
            </a:r>
            <a:r>
              <a:rPr lang="en-US" u="sng" dirty="0" smtClean="0">
                <a:hlinkClick r:id="rId7" tooltip="Operation Pedestal"/>
              </a:rPr>
              <a:t>deliver desperately needed supplies to the besieged Malta</a:t>
            </a:r>
            <a:r>
              <a:rPr lang="en-US" dirty="0" smtClean="0"/>
              <a:t>.</a:t>
            </a:r>
            <a:endParaRPr lang="en-US" u="sng" baseline="30000" dirty="0" smtClean="0"/>
          </a:p>
          <a:p>
            <a:endParaRPr lang="en-US" dirty="0" smtClean="0"/>
          </a:p>
          <a:p>
            <a:endParaRPr lang="en-US"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A few months later, the Allies </a:t>
            </a:r>
            <a:r>
              <a:rPr lang="en-US" u="sng" dirty="0" smtClean="0">
                <a:hlinkClick r:id="rId2" tooltip="Second Battle of El Alamein"/>
              </a:rPr>
              <a:t>commenced an attack of their own</a:t>
            </a:r>
            <a:r>
              <a:rPr lang="en-US" dirty="0" smtClean="0"/>
              <a:t> in Egypt, dislodging the Axis forces and beginning a drive west across Libya.</a:t>
            </a:r>
            <a:endParaRPr lang="en-US" u="sng" baseline="30000" dirty="0" smtClean="0"/>
          </a:p>
          <a:p>
            <a:r>
              <a:rPr lang="en-US" dirty="0" smtClean="0"/>
              <a:t> This attack was followed up shortly after by an </a:t>
            </a:r>
            <a:r>
              <a:rPr lang="en-US" u="sng" dirty="0" smtClean="0">
                <a:hlinkClick r:id="rId3" tooltip="Operation Torch"/>
              </a:rPr>
              <a:t>Anglo-American invasion of French North Africa</a:t>
            </a:r>
            <a:r>
              <a:rPr lang="en-US" dirty="0" smtClean="0"/>
              <a:t>, which resulted in the region joining the Allies.</a:t>
            </a:r>
            <a:endParaRPr lang="en-US" u="sng" baseline="30000" dirty="0" smtClean="0"/>
          </a:p>
          <a:p>
            <a:r>
              <a:rPr lang="en-US" dirty="0" smtClean="0"/>
              <a:t> Hitler responded to the French colony's defection by ordering the </a:t>
            </a:r>
            <a:r>
              <a:rPr lang="en-US" u="sng" dirty="0" smtClean="0">
                <a:hlinkClick r:id="rId4" tooltip="Case Anton"/>
              </a:rPr>
              <a:t>occupation of Vichy France</a:t>
            </a:r>
            <a:r>
              <a:rPr lang="en-US" dirty="0" smtClean="0"/>
              <a:t>; although Vichy forces did not resist this violation of the armistice, they managed to </a:t>
            </a:r>
            <a:r>
              <a:rPr lang="en-US" u="sng" dirty="0" smtClean="0">
                <a:hlinkClick r:id="rId5" tooltip="Scuttling of the French fleet in Toulon"/>
              </a:rPr>
              <a:t>scuttle their fleet</a:t>
            </a:r>
            <a:r>
              <a:rPr lang="en-US" dirty="0" smtClean="0"/>
              <a:t> to prevent its capture by German forces.</a:t>
            </a:r>
            <a:endParaRPr lang="en-US" u="sng" baseline="30000" dirty="0" smtClean="0"/>
          </a:p>
          <a:p>
            <a:r>
              <a:rPr lang="en-US" dirty="0" smtClean="0"/>
              <a:t> The now </a:t>
            </a:r>
            <a:r>
              <a:rPr lang="en-US" dirty="0" err="1" smtClean="0"/>
              <a:t>pincered</a:t>
            </a:r>
            <a:r>
              <a:rPr lang="en-US" dirty="0" smtClean="0"/>
              <a:t> Axis forces in Africa withdrew into </a:t>
            </a:r>
            <a:r>
              <a:rPr lang="en-US" u="sng" dirty="0" smtClean="0">
                <a:hlinkClick r:id="rId6" tooltip="Tunisia"/>
              </a:rPr>
              <a:t>Tunisia</a:t>
            </a:r>
            <a:r>
              <a:rPr lang="en-US" dirty="0" smtClean="0"/>
              <a:t>, which was </a:t>
            </a:r>
            <a:r>
              <a:rPr lang="en-US" u="sng" dirty="0" smtClean="0">
                <a:hlinkClick r:id="rId7" tooltip="Tunisia Campaign"/>
              </a:rPr>
              <a:t>conquered by the Allies</a:t>
            </a:r>
            <a:r>
              <a:rPr lang="en-US" dirty="0" smtClean="0"/>
              <a:t> in May 1943.</a:t>
            </a:r>
          </a:p>
          <a:p>
            <a:endParaRPr lang="en-US" dirty="0"/>
          </a:p>
        </p:txBody>
      </p:sp>
    </p:spTree>
  </p:cSld>
  <p:clrMapOvr>
    <a:masterClrMapping/>
  </p:clrMapOvr>
  <p:transition>
    <p:checke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In early 1943 the British and Americans began the "Combined Bomber Offensive", </a:t>
            </a:r>
            <a:r>
              <a:rPr lang="en-US" u="sng" dirty="0" smtClean="0">
                <a:hlinkClick r:id="rId2" tooltip="Defense of the Reich"/>
              </a:rPr>
              <a:t>a strategic bombing campaign against Germany</a:t>
            </a:r>
            <a:r>
              <a:rPr lang="en-US" dirty="0" smtClean="0"/>
              <a:t>.</a:t>
            </a:r>
          </a:p>
          <a:p>
            <a:r>
              <a:rPr lang="en-US" dirty="0" smtClean="0"/>
              <a:t> The goals were to disrupt the German war economy, reduce German morale, and "de-house" the German civilian population.</a:t>
            </a:r>
          </a:p>
          <a:p>
            <a:r>
              <a:rPr lang="en-US" dirty="0" smtClean="0"/>
              <a:t> By the end of the war most German cities would be reduced to rubble and 7,500,000 Germans made homeless.</a:t>
            </a:r>
          </a:p>
          <a:p>
            <a:endParaRPr lang="en-US" dirty="0"/>
          </a:p>
        </p:txBody>
      </p:sp>
      <p:pic>
        <p:nvPicPr>
          <p:cNvPr id="4" name="Picture 3" descr="logo"/>
          <p:cNvPicPr/>
          <p:nvPr/>
        </p:nvPicPr>
        <p:blipFill>
          <a:blip r:embed="rId3">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999"/>
            <a:ext cx="8229600" cy="1143001"/>
          </a:xfrm>
        </p:spPr>
        <p:txBody>
          <a:bodyPr>
            <a:normAutofit fontScale="85000" lnSpcReduction="20000"/>
          </a:bodyPr>
          <a:lstStyle/>
          <a:p>
            <a:r>
              <a:rPr lang="en-US" dirty="0" smtClean="0"/>
              <a:t>A Soviet </a:t>
            </a:r>
            <a:r>
              <a:rPr lang="en-US" u="sng" dirty="0" smtClean="0">
                <a:hlinkClick r:id="rId2" tooltip="Il-2"/>
              </a:rPr>
              <a:t>Il-2</a:t>
            </a:r>
            <a:r>
              <a:rPr lang="en-US" dirty="0" smtClean="0"/>
              <a:t> planes attacking a </a:t>
            </a:r>
            <a:r>
              <a:rPr lang="en-US" i="1" dirty="0" err="1" smtClean="0"/>
              <a:t>Wehrmacht</a:t>
            </a:r>
            <a:r>
              <a:rPr lang="en-US" dirty="0" smtClean="0"/>
              <a:t> column during the </a:t>
            </a:r>
            <a:r>
              <a:rPr lang="en-US" u="sng" dirty="0" smtClean="0">
                <a:hlinkClick r:id="rId3" tooltip="Battle of Kursk"/>
              </a:rPr>
              <a:t>Battle of Kursk</a:t>
            </a:r>
            <a:r>
              <a:rPr lang="en-US" dirty="0" smtClean="0"/>
              <a:t>, 1 July 1943. contemporary video showing </a:t>
            </a:r>
            <a:r>
              <a:rPr lang="en-US" u="sng" dirty="0" smtClean="0">
                <a:hlinkClick r:id="rId4" tooltip="Bombing of Hamburg in World War II"/>
              </a:rPr>
              <a:t>bombing of Hamburg</a:t>
            </a:r>
            <a:r>
              <a:rPr lang="en-US" dirty="0" smtClean="0"/>
              <a:t> by the Allies.</a:t>
            </a:r>
          </a:p>
          <a:p>
            <a:endParaRPr lang="en-US" dirty="0"/>
          </a:p>
        </p:txBody>
      </p:sp>
      <p:pic>
        <p:nvPicPr>
          <p:cNvPr id="4" name="Picture 3" descr="File:Bombing of Hamburg.ogg"/>
          <p:cNvPicPr/>
          <p:nvPr/>
        </p:nvPicPr>
        <p:blipFill>
          <a:blip r:embed="rId5"/>
          <a:srcRect/>
          <a:stretch>
            <a:fillRect/>
          </a:stretch>
        </p:blipFill>
        <p:spPr bwMode="auto">
          <a:xfrm>
            <a:off x="990600" y="1219200"/>
            <a:ext cx="7772400" cy="4191000"/>
          </a:xfrm>
          <a:prstGeom prst="rect">
            <a:avLst/>
          </a:prstGeom>
          <a:noFill/>
          <a:ln w="9525">
            <a:noFill/>
            <a:miter lim="800000"/>
            <a:headEnd/>
            <a:tailEnd/>
          </a:ln>
        </p:spPr>
      </p:pic>
      <p:pic>
        <p:nvPicPr>
          <p:cNvPr id="5" name="Picture 4" descr="http://upload.wikimedia.org/wikipedia/commons/thumb/f/fb/RIAN_archive_225_IL-2_attacking.jpg/220px-RIAN_archive_225_IL-2_attacking.jpg">
            <a:hlinkClick r:id="rId6"/>
          </p:cNvPr>
          <p:cNvPicPr/>
          <p:nvPr/>
        </p:nvPicPr>
        <p:blipFill>
          <a:blip r:embed="rId7"/>
          <a:srcRect/>
          <a:stretch>
            <a:fillRect/>
          </a:stretch>
        </p:blipFill>
        <p:spPr bwMode="auto">
          <a:xfrm>
            <a:off x="685800" y="0"/>
            <a:ext cx="8229600" cy="563880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b="1" dirty="0" smtClean="0"/>
              <a:t>Allies gain momentum (1943–44)</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Following the Guadalcanal Campaign, the Allies initiated several operations against Japan in the Pacific. In May 1943, Allied forces were sent to </a:t>
            </a:r>
            <a:r>
              <a:rPr lang="en-US" u="sng" dirty="0" smtClean="0">
                <a:hlinkClick r:id="rId2" tooltip="Aleutian Islands Campaign"/>
              </a:rPr>
              <a:t>eliminate Japanese forces from the Aleutians</a:t>
            </a:r>
            <a:r>
              <a:rPr lang="en-US" dirty="0" smtClean="0"/>
              <a:t>, and soon after began major operations to </a:t>
            </a:r>
            <a:r>
              <a:rPr lang="en-US" u="sng" dirty="0" smtClean="0">
                <a:hlinkClick r:id="rId3" tooltip="Operation Cartwheel"/>
              </a:rPr>
              <a:t>isolate </a:t>
            </a:r>
            <a:r>
              <a:rPr lang="en-US" u="sng" dirty="0" err="1" smtClean="0">
                <a:hlinkClick r:id="rId3" tooltip="Operation Cartwheel"/>
              </a:rPr>
              <a:t>Rabaul</a:t>
            </a:r>
            <a:r>
              <a:rPr lang="en-US" u="sng" dirty="0" smtClean="0">
                <a:hlinkClick r:id="rId3" tooltip="Operation Cartwheel"/>
              </a:rPr>
              <a:t> by capturing surrounding islands</a:t>
            </a:r>
            <a:r>
              <a:rPr lang="en-US" dirty="0" smtClean="0"/>
              <a:t>, and to </a:t>
            </a:r>
            <a:r>
              <a:rPr lang="en-US" u="sng" dirty="0" smtClean="0">
                <a:hlinkClick r:id="rId4" tooltip="Gilbert and Marshall Islands campaign"/>
              </a:rPr>
              <a:t>breach the Japanese Central Pacific perimeter at the Gilbert and Marshall Islands</a:t>
            </a:r>
            <a:endParaRPr lang="en-US" dirty="0"/>
          </a:p>
        </p:txBody>
      </p:sp>
      <p:pic>
        <p:nvPicPr>
          <p:cNvPr id="5" name="Picture 4" descr="logo"/>
          <p:cNvPicPr/>
          <p:nvPr/>
        </p:nvPicPr>
        <p:blipFill>
          <a:blip r:embed="rId5">
            <a:lum bright="-40000"/>
          </a:blip>
          <a:srcRect/>
          <a:stretch>
            <a:fillRect/>
          </a:stretch>
        </p:blipFill>
        <p:spPr bwMode="auto">
          <a:xfrm>
            <a:off x="6629400" y="5791200"/>
            <a:ext cx="2514600" cy="1066800"/>
          </a:xfrm>
          <a:prstGeom prst="rect">
            <a:avLst/>
          </a:prstGeom>
          <a:solidFill>
            <a:schemeClr val="tx2">
              <a:lumMod val="50000"/>
            </a:schemeClr>
          </a:solid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TotalTime>
  <Words>12863</Words>
  <Application>Microsoft Office PowerPoint</Application>
  <PresentationFormat>On-screen Show (4:3)</PresentationFormat>
  <Paragraphs>437</Paragraphs>
  <Slides>148</Slides>
  <Notes>1</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Office Theme</vt:lpstr>
      <vt:lpstr>World War II (1939–1945)</vt:lpstr>
      <vt:lpstr>World War II (1939–1945)</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Spanish Civil War (1936–39)</vt:lpstr>
      <vt:lpstr>Slide 20</vt:lpstr>
      <vt:lpstr>Slide 21</vt:lpstr>
      <vt:lpstr>Japanese invasion of China (1937) </vt:lpstr>
      <vt:lpstr>Slide 23</vt:lpstr>
      <vt:lpstr>Slide 24</vt:lpstr>
      <vt:lpstr>Japanese invasion of the Soviet Union and Mongolia (1938) </vt:lpstr>
      <vt:lpstr>Slide 26</vt:lpstr>
      <vt:lpstr>European occupations and agreements Further information: Anschluss, Appeasement, Munich Agreement, German occupation of Czechoslovakia, and Molotov-Ribbentrop Pact </vt:lpstr>
      <vt:lpstr>Slide 28</vt:lpstr>
      <vt:lpstr>Slide 29</vt:lpstr>
      <vt:lpstr>Slide 30</vt:lpstr>
      <vt:lpstr>Slide 31</vt:lpstr>
      <vt:lpstr>Slide 32</vt:lpstr>
      <vt:lpstr>Slide 33</vt:lpstr>
      <vt:lpstr>Slide 34</vt:lpstr>
      <vt:lpstr>Course of the war War breaks out in Europe (1939–40) </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Axis attack on the U.S.S.R. (1941) </vt:lpstr>
      <vt:lpstr>Slide 67</vt:lpstr>
      <vt:lpstr>Slide 68</vt:lpstr>
      <vt:lpstr>Slide 69</vt:lpstr>
      <vt:lpstr>Slide 70</vt:lpstr>
      <vt:lpstr>Slide 71</vt:lpstr>
      <vt:lpstr>Slide 72</vt:lpstr>
      <vt:lpstr>Slide 73</vt:lpstr>
      <vt:lpstr>War breaks out in the Pacific (1941)</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Eastern Front (1942–43) </vt:lpstr>
      <vt:lpstr>Slide 91</vt:lpstr>
      <vt:lpstr>Slide 92</vt:lpstr>
      <vt:lpstr>Slide 93</vt:lpstr>
      <vt:lpstr>Western Europe/Atlantic &amp; Mediterranean (1942–43)</vt:lpstr>
      <vt:lpstr>Slide 95</vt:lpstr>
      <vt:lpstr>Slide 96</vt:lpstr>
      <vt:lpstr>Slide 97</vt:lpstr>
      <vt:lpstr>Slide 98</vt:lpstr>
      <vt:lpstr>Allies gain momentum (1943–44) </vt:lpstr>
      <vt:lpstr>Slide 100</vt:lpstr>
      <vt:lpstr>Slide 101</vt:lpstr>
      <vt:lpstr>Slide 102</vt:lpstr>
      <vt:lpstr>British troops firing a mortar during the Battle of Imphal, North East India, 1944. </vt:lpstr>
      <vt:lpstr>Slide 104</vt:lpstr>
      <vt:lpstr>Slide 105</vt:lpstr>
      <vt:lpstr>Allies close in (1944) </vt:lpstr>
      <vt:lpstr>Slide 107</vt:lpstr>
      <vt:lpstr>Slide 108</vt:lpstr>
      <vt:lpstr>Slide 109</vt:lpstr>
      <vt:lpstr>Polish insurgents during the Warsaw Uprising, in which around 200,000 civilians perished. </vt:lpstr>
      <vt:lpstr>Slide 111</vt:lpstr>
      <vt:lpstr>Slide 112</vt:lpstr>
      <vt:lpstr>Axis collapse, Allied victory (1944–45)</vt:lpstr>
      <vt:lpstr>Slide 114</vt:lpstr>
      <vt:lpstr>Slide 115</vt:lpstr>
      <vt:lpstr>Slide 116</vt:lpstr>
      <vt:lpstr>Slide 117</vt:lpstr>
      <vt:lpstr>Atomic explosion at Nagasaki, 9 August 1945. </vt:lpstr>
      <vt:lpstr>Slide 119</vt:lpstr>
      <vt:lpstr>Prime Minister Winston Churchill gives the "Victory" sign to crowds in London on Victory in Europe Day. </vt:lpstr>
      <vt:lpstr>The Supreme Commanders on 5 June 1945 in Berlin: Bernard Montgomery, Dwight D. Eisenhower, Georgy Zhukov and Jean de Lattre de Tassigny </vt:lpstr>
      <vt:lpstr>Slide 122</vt:lpstr>
      <vt:lpstr>Slide 123</vt:lpstr>
      <vt:lpstr>Slide 124</vt:lpstr>
      <vt:lpstr>Slide 125</vt:lpstr>
      <vt:lpstr>Impact Casualties and war crimes Main articles: World War II casualties and War crimes during World War II </vt:lpstr>
      <vt:lpstr>Slide 127</vt:lpstr>
      <vt:lpstr>Chinese civilians to be buried alive by Japanese soldiers. </vt:lpstr>
      <vt:lpstr>Slide 129</vt:lpstr>
      <vt:lpstr>Slide 130</vt:lpstr>
      <vt:lpstr>Slide 131</vt:lpstr>
      <vt:lpstr>Slide 132</vt:lpstr>
      <vt:lpstr>Slide 133</vt:lpstr>
      <vt:lpstr>Slide 134</vt:lpstr>
      <vt:lpstr>Slide 135</vt:lpstr>
      <vt:lpstr>Slide 136</vt:lpstr>
      <vt:lpstr>Slide 137</vt:lpstr>
      <vt:lpstr>Occupation Main articles: Collaboration with the Axis Powers during World War II, Resistance during World War II, and German-occupied Europe </vt:lpstr>
      <vt:lpstr>Slide 139</vt:lpstr>
      <vt:lpstr>Slide 140</vt:lpstr>
      <vt:lpstr>Slide 141</vt:lpstr>
      <vt:lpstr>Slide 142</vt:lpstr>
      <vt:lpstr>Slide 143</vt:lpstr>
      <vt:lpstr>Slide 144</vt:lpstr>
      <vt:lpstr>Slide 145</vt:lpstr>
      <vt:lpstr>Slide 146</vt:lpstr>
      <vt:lpstr>Slide 147</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ETEC-6C</dc:creator>
  <cp:lastModifiedBy>ETEC-6C</cp:lastModifiedBy>
  <cp:revision>159</cp:revision>
  <dcterms:created xsi:type="dcterms:W3CDTF">2013-06-21T09:16:19Z</dcterms:created>
  <dcterms:modified xsi:type="dcterms:W3CDTF">2013-08-05T10:21:52Z</dcterms:modified>
</cp:coreProperties>
</file>