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62" r:id="rId3"/>
    <p:sldId id="259" r:id="rId4"/>
    <p:sldId id="266" r:id="rId5"/>
    <p:sldId id="260" r:id="rId6"/>
    <p:sldId id="263" r:id="rId7"/>
    <p:sldId id="264" r:id="rId8"/>
    <p:sldId id="265" r:id="rId9"/>
    <p:sldId id="267" r:id="rId10"/>
    <p:sldId id="268" r:id="rId11"/>
    <p:sldId id="269" r:id="rId12"/>
    <p:sldId id="275" r:id="rId13"/>
    <p:sldId id="274"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11/11/2016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11/11/2016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11/11/2016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11/11/2016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11/11/2016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Evolutionary_theory" TargetMode="External"/><Relationship Id="rId2" Type="http://schemas.openxmlformats.org/officeDocument/2006/relationships/hyperlink" Target="https://en.wikipedia.org/wiki/Phrase" TargetMode="External"/><Relationship Id="rId1" Type="http://schemas.openxmlformats.org/officeDocument/2006/relationships/slideLayout" Target="../slideLayouts/slideLayout2.xml"/><Relationship Id="rId4" Type="http://schemas.openxmlformats.org/officeDocument/2006/relationships/hyperlink" Target="https://en.wikipedia.org/wiki/Natural_selec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Children resemble their parents.</a:t>
            </a:r>
          </a:p>
          <a:p>
            <a:endParaRPr lang="en-US" dirty="0"/>
          </a:p>
        </p:txBody>
      </p:sp>
      <p:sp>
        <p:nvSpPr>
          <p:cNvPr id="2" name="Title 1"/>
          <p:cNvSpPr>
            <a:spLocks noGrp="1"/>
          </p:cNvSpPr>
          <p:nvPr>
            <p:ph type="title"/>
          </p:nvPr>
        </p:nvSpPr>
        <p:spPr/>
        <p:txBody>
          <a:bodyPr>
            <a:normAutofit fontScale="90000"/>
          </a:bodyPr>
          <a:lstStyle/>
          <a:p>
            <a:r>
              <a:rPr lang="en-US" sz="3600" b="0" dirty="0" smtClean="0"/>
              <a:t/>
            </a:r>
            <a:br>
              <a:rPr lang="en-US" sz="3600" b="0" dirty="0" smtClean="0"/>
            </a:br>
            <a:r>
              <a:rPr lang="en-US" sz="3600" dirty="0" smtClean="0">
                <a:solidFill>
                  <a:schemeClr val="accent1"/>
                </a:solidFill>
              </a:rPr>
              <a:t>Johann </a:t>
            </a:r>
            <a:r>
              <a:rPr lang="en-US" sz="3600" dirty="0" err="1" smtClean="0">
                <a:solidFill>
                  <a:schemeClr val="accent1"/>
                </a:solidFill>
              </a:rPr>
              <a:t>Gregor</a:t>
            </a:r>
            <a:r>
              <a:rPr lang="en-US" sz="3600" dirty="0" smtClean="0">
                <a:solidFill>
                  <a:schemeClr val="accent1"/>
                </a:solidFill>
              </a:rPr>
              <a:t> Mendel (1822-1884)</a:t>
            </a:r>
            <a:br>
              <a:rPr lang="en-US" sz="3600" dirty="0" smtClean="0">
                <a:solidFill>
                  <a:schemeClr val="accent1"/>
                </a:solidFill>
              </a:rPr>
            </a:br>
            <a:r>
              <a:rPr lang="en-US" sz="3600" dirty="0" smtClean="0">
                <a:solidFill>
                  <a:schemeClr val="accent1"/>
                </a:solidFill>
              </a:rPr>
              <a:t>Father of Genetics</a:t>
            </a:r>
            <a:r>
              <a:rPr lang="en-US" b="0" dirty="0" smtClean="0"/>
              <a:t/>
            </a:r>
            <a:br>
              <a:rPr lang="en-US" b="0" dirty="0" smtClean="0"/>
            </a:br>
            <a:endParaRPr lang="en-US" dirty="0"/>
          </a:p>
        </p:txBody>
      </p:sp>
      <p:pic>
        <p:nvPicPr>
          <p:cNvPr id="1026" name="Picture 2" descr="C:\Users\Nadeem\Desktop\mendel1.jpg"/>
          <p:cNvPicPr>
            <a:picLocks noChangeAspect="1" noChangeArrowheads="1"/>
          </p:cNvPicPr>
          <p:nvPr/>
        </p:nvPicPr>
        <p:blipFill>
          <a:blip r:embed="rId2"/>
          <a:srcRect/>
          <a:stretch>
            <a:fillRect/>
          </a:stretch>
        </p:blipFill>
        <p:spPr bwMode="auto">
          <a:xfrm>
            <a:off x="3657600" y="2217420"/>
            <a:ext cx="3200400" cy="334518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smtClean="0">
                <a:solidFill>
                  <a:schemeClr val="accent2"/>
                </a:solidFill>
              </a:rPr>
              <a:t>Sharks are colored white on the underside and blue or gray on the top. This is their camouflage as the top blends with the water color to someone looking down into the water and the bottom blends with the light coming through the water from above.</a:t>
            </a:r>
          </a:p>
          <a:p>
            <a:pPr>
              <a:buNone/>
            </a:pPr>
            <a:endParaRPr lang="en-US" sz="2400" dirty="0" smtClean="0"/>
          </a:p>
          <a:p>
            <a:r>
              <a:rPr lang="en-US" sz="2400" dirty="0" smtClean="0">
                <a:solidFill>
                  <a:schemeClr val="accent4">
                    <a:lumMod val="75000"/>
                  </a:schemeClr>
                </a:solidFill>
              </a:rPr>
              <a:t>In a habitat there are red bugs and green bugs. The birds prefer the taste of the red bugs, so soon there are many green bugs and few red bugs. The green bugs reproduce and make more green bugs and eventually there are no more red bugs.</a:t>
            </a:r>
            <a:br>
              <a:rPr lang="en-US" sz="2400" dirty="0" smtClean="0">
                <a:solidFill>
                  <a:schemeClr val="accent4">
                    <a:lumMod val="75000"/>
                  </a:schemeClr>
                </a:solidFill>
              </a:rPr>
            </a:br>
            <a:r>
              <a:rPr lang="en-US" sz="2400" dirty="0" smtClean="0"/>
              <a:t/>
            </a:r>
            <a:br>
              <a:rPr lang="en-US" sz="2400" dirty="0" smtClean="0"/>
            </a:br>
            <a:endParaRPr lang="en-US" sz="2400" dirty="0"/>
          </a:p>
        </p:txBody>
      </p:sp>
      <p:sp>
        <p:nvSpPr>
          <p:cNvPr id="3" name="Title 2"/>
          <p:cNvSpPr>
            <a:spLocks noGrp="1"/>
          </p:cNvSpPr>
          <p:nvPr>
            <p:ph type="title"/>
          </p:nvPr>
        </p:nvSpPr>
        <p:spPr/>
        <p:txBody>
          <a:bodyPr/>
          <a:lstStyle/>
          <a:p>
            <a:r>
              <a:rPr lang="en-US" dirty="0" smtClean="0"/>
              <a:t>Examples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382000" cy="4419600"/>
          </a:xfrm>
        </p:spPr>
        <p:txBody>
          <a:bodyPr>
            <a:noAutofit/>
          </a:bodyPr>
          <a:lstStyle/>
          <a:p>
            <a:r>
              <a:rPr lang="en-US" sz="2400" dirty="0" smtClean="0">
                <a:latin typeface="Arial Black" pitchFamily="34" charset="0"/>
              </a:rPr>
              <a:t>Whilst studying wildlife on the Galapagos Islands [Darwin] noticed that the Galapagos finches showed wide variations - </a:t>
            </a:r>
            <a:r>
              <a:rPr lang="en-US" sz="2400" dirty="0" err="1" smtClean="0">
                <a:latin typeface="Arial Black" pitchFamily="34" charset="0"/>
              </a:rPr>
              <a:t>eg</a:t>
            </a:r>
            <a:r>
              <a:rPr lang="en-US" sz="2400" dirty="0" smtClean="0">
                <a:latin typeface="Arial Black" pitchFamily="34" charset="0"/>
              </a:rPr>
              <a:t> in beak shape and size - from island to island. Darwin deduced that these differences made the finches better adapted to take advantage of the food in their particular local environment - thin, sharp beaks prevailing where the birds' main food was insects and grubs, and large claw-shaped beaks where their diet was buds, fruit and nuts. In each locality the finch population had somehow developed beaks which were suitable for that particular environment.</a:t>
            </a:r>
            <a:r>
              <a:rPr lang="en-US" sz="2400" dirty="0" smtClean="0"/>
              <a:t/>
            </a:r>
            <a:br>
              <a:rPr lang="en-US" sz="2400" dirty="0" smtClean="0"/>
            </a:br>
            <a:r>
              <a:rPr lang="en-US" sz="2400" dirty="0" smtClean="0"/>
              <a:t/>
            </a:r>
            <a:br>
              <a:rPr lang="en-US" sz="2400" dirty="0" smtClean="0"/>
            </a:br>
            <a:endParaRPr lang="en-US" sz="2400" dirty="0"/>
          </a:p>
        </p:txBody>
      </p:sp>
      <p:sp>
        <p:nvSpPr>
          <p:cNvPr id="3" name="Title 2"/>
          <p:cNvSpPr>
            <a:spLocks noGrp="1"/>
          </p:cNvSpPr>
          <p:nvPr>
            <p:ph type="title"/>
          </p:nvPr>
        </p:nvSpPr>
        <p:spPr>
          <a:xfrm>
            <a:off x="457200" y="0"/>
            <a:ext cx="8229600" cy="1143000"/>
          </a:xfrm>
        </p:spPr>
        <p:txBody>
          <a:bodyPr>
            <a:normAutofit fontScale="90000"/>
          </a:bodyPr>
          <a:lstStyle/>
          <a:p>
            <a:r>
              <a:rPr lang="en-US" b="0" dirty="0" smtClean="0">
                <a:solidFill>
                  <a:schemeClr val="tx1"/>
                </a:solidFill>
              </a:rPr>
              <a:t>Galapagos finches showing different beak shapes</a:t>
            </a: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4525963"/>
          </a:xfrm>
        </p:spPr>
        <p:txBody>
          <a:bodyPr>
            <a:noAutofit/>
          </a:bodyPr>
          <a:lstStyle/>
          <a:p>
            <a:r>
              <a:rPr lang="en-US" sz="3200" dirty="0"/>
              <a:t/>
            </a:r>
            <a:br>
              <a:rPr lang="en-US" sz="3200" dirty="0"/>
            </a:br>
            <a:r>
              <a:rPr lang="en-US" sz="3200" dirty="0"/>
              <a:t>Darwin concluded that in each locality one or more individual finch happened to acquire, by random mutation, a beak shape more suitable for the food sources in that locality. These individuals then had a competitive advantage over their fellow finches, enabling them to grow and reproduce more successfully, and pass on their more specialized beaks to successive generations - until eventually the characteristic had spread throughout </a:t>
            </a:r>
            <a:r>
              <a:rPr lang="en-US" sz="3200" dirty="0" smtClean="0"/>
              <a:t>     the </a:t>
            </a:r>
            <a:r>
              <a:rPr lang="en-US" sz="3200" dirty="0"/>
              <a:t>finch population in that locality.</a:t>
            </a:r>
          </a:p>
        </p:txBody>
      </p:sp>
    </p:spTree>
    <p:extLst>
      <p:ext uri="{BB962C8B-B14F-4D97-AF65-F5344CB8AC3E}">
        <p14:creationId xmlns:p14="http://schemas.microsoft.com/office/powerpoint/2010/main" val="227616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Nadeem\Desktop\Darwin-Finches.jpg"/>
          <p:cNvPicPr>
            <a:picLocks noChangeAspect="1" noChangeArrowheads="1"/>
          </p:cNvPicPr>
          <p:nvPr/>
        </p:nvPicPr>
        <p:blipFill>
          <a:blip r:embed="rId2"/>
          <a:srcRect/>
          <a:stretch>
            <a:fillRect/>
          </a:stretch>
        </p:blipFill>
        <p:spPr bwMode="auto">
          <a:xfrm>
            <a:off x="914400" y="986790"/>
            <a:ext cx="7315200" cy="488442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The Hawaiian honeycreepers all evolved from a single ancestor, which arrived on the islands long ago. With no other birds for competition, the honeycreepers began to feed on different foods. Over many generations, their bills changed to cope with their new diets.</a:t>
            </a:r>
            <a:endParaRPr lang="en-US" dirty="0"/>
          </a:p>
        </p:txBody>
      </p:sp>
      <p:sp>
        <p:nvSpPr>
          <p:cNvPr id="3" name="Title 2"/>
          <p:cNvSpPr>
            <a:spLocks noGrp="1"/>
          </p:cNvSpPr>
          <p:nvPr>
            <p:ph type="title"/>
          </p:nvPr>
        </p:nvSpPr>
        <p:spPr/>
        <p:txBody>
          <a:bodyPr>
            <a:normAutofit fontScale="90000"/>
          </a:bodyPr>
          <a:lstStyle/>
          <a:p>
            <a:r>
              <a:rPr lang="en-US" dirty="0" smtClean="0"/>
              <a:t>natural selection can create new species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deem\Desktop\ESCI329NATSEL002.gif"/>
          <p:cNvPicPr>
            <a:picLocks noChangeAspect="1" noChangeArrowheads="1"/>
          </p:cNvPicPr>
          <p:nvPr/>
        </p:nvPicPr>
        <p:blipFill>
          <a:blip r:embed="rId2"/>
          <a:srcRect/>
          <a:stretch>
            <a:fillRect/>
          </a:stretch>
        </p:blipFill>
        <p:spPr bwMode="auto">
          <a:xfrm>
            <a:off x="1600200" y="152400"/>
            <a:ext cx="6477000" cy="6096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Nadeem\Desktop\Lemarck_Theory.jpg"/>
          <p:cNvPicPr>
            <a:picLocks noChangeAspect="1" noChangeArrowheads="1"/>
          </p:cNvPicPr>
          <p:nvPr/>
        </p:nvPicPr>
        <p:blipFill>
          <a:blip r:embed="rId2"/>
          <a:srcRect/>
          <a:stretch>
            <a:fillRect/>
          </a:stretch>
        </p:blipFill>
        <p:spPr bwMode="auto">
          <a:xfrm>
            <a:off x="762000" y="457201"/>
            <a:ext cx="7772399" cy="539591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Survival for the fittest</a:t>
            </a:r>
            <a:r>
              <a:rPr lang="en-US" dirty="0" smtClean="0"/>
              <a:t>" is a </a:t>
            </a:r>
            <a:r>
              <a:rPr lang="en-US" dirty="0" smtClean="0">
                <a:hlinkClick r:id="rId2" tooltip="Phrase"/>
              </a:rPr>
              <a:t>phrase</a:t>
            </a:r>
            <a:r>
              <a:rPr lang="en-US" dirty="0" smtClean="0"/>
              <a:t> that originated from an </a:t>
            </a:r>
            <a:r>
              <a:rPr lang="en-US" dirty="0" smtClean="0">
                <a:hlinkClick r:id="rId3" tooltip="Evolutionary theory"/>
              </a:rPr>
              <a:t>evolutionary theory</a:t>
            </a:r>
            <a:r>
              <a:rPr lang="en-US" dirty="0" smtClean="0"/>
              <a:t> as a way of describing the mechanism of </a:t>
            </a:r>
            <a:r>
              <a:rPr lang="en-US" dirty="0" smtClean="0">
                <a:hlinkClick r:id="rId4" tooltip="Natural selection"/>
              </a:rPr>
              <a:t>natural selection</a:t>
            </a:r>
            <a:r>
              <a:rPr lang="en-US" dirty="0" smtClean="0"/>
              <a:t>.</a:t>
            </a:r>
          </a:p>
          <a:p>
            <a:r>
              <a:rPr lang="en-US" dirty="0" smtClean="0"/>
              <a:t>Adaptation is an outcome of natural selection.</a:t>
            </a:r>
            <a:endParaRPr lang="en-US" dirty="0"/>
          </a:p>
        </p:txBody>
      </p:sp>
      <p:sp>
        <p:nvSpPr>
          <p:cNvPr id="3" name="Title 2"/>
          <p:cNvSpPr>
            <a:spLocks noGrp="1"/>
          </p:cNvSpPr>
          <p:nvPr>
            <p:ph type="title"/>
          </p:nvPr>
        </p:nvSpPr>
        <p:spPr/>
        <p:txBody>
          <a:bodyPr/>
          <a:lstStyle/>
          <a:p>
            <a:r>
              <a:rPr lang="en-US" dirty="0" smtClean="0"/>
              <a:t>Survival for the fittest: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adeem\Desktop\DNA.png"/>
          <p:cNvPicPr>
            <a:picLocks noChangeAspect="1" noChangeArrowheads="1"/>
          </p:cNvPicPr>
          <p:nvPr/>
        </p:nvPicPr>
        <p:blipFill>
          <a:blip r:embed="rId2"/>
          <a:srcRect/>
          <a:stretch>
            <a:fillRect/>
          </a:stretch>
        </p:blipFill>
        <p:spPr bwMode="auto">
          <a:xfrm>
            <a:off x="609600" y="607218"/>
            <a:ext cx="7848600" cy="564356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Structure of the chromosome</a:t>
            </a:r>
            <a:endParaRPr lang="en-US" dirty="0"/>
          </a:p>
        </p:txBody>
      </p:sp>
      <p:pic>
        <p:nvPicPr>
          <p:cNvPr id="2050" name="Picture 2" descr="C:\Users\Nadeem\Desktop\0002.png"/>
          <p:cNvPicPr>
            <a:picLocks noGrp="1" noChangeAspect="1" noChangeArrowheads="1"/>
          </p:cNvPicPr>
          <p:nvPr>
            <p:ph idx="1"/>
          </p:nvPr>
        </p:nvPicPr>
        <p:blipFill>
          <a:blip r:embed="rId2"/>
          <a:srcRect/>
          <a:stretch>
            <a:fillRect/>
          </a:stretch>
        </p:blipFill>
        <p:spPr bwMode="auto">
          <a:xfrm>
            <a:off x="76200" y="1122260"/>
            <a:ext cx="8763000" cy="571071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a:p>
        </p:txBody>
      </p:sp>
      <p:sp>
        <p:nvSpPr>
          <p:cNvPr id="3" name="Title 2"/>
          <p:cNvSpPr>
            <a:spLocks noGrp="1"/>
          </p:cNvSpPr>
          <p:nvPr>
            <p:ph type="title"/>
          </p:nvPr>
        </p:nvSpPr>
        <p:spPr/>
        <p:txBody>
          <a:bodyPr/>
          <a:lstStyle/>
          <a:p>
            <a:r>
              <a:rPr lang="en-US" dirty="0" smtClean="0"/>
              <a:t>Forensic science</a:t>
            </a:r>
            <a:endParaRPr lang="en-US" dirty="0"/>
          </a:p>
        </p:txBody>
      </p:sp>
      <p:pic>
        <p:nvPicPr>
          <p:cNvPr id="1026" name="Picture 2" descr="C:\Users\Ishrat\Downloads\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4582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620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adeem\Desktop\1023px-Major_events_in_mitosis.svg.png"/>
          <p:cNvPicPr>
            <a:picLocks noChangeAspect="1" noChangeArrowheads="1"/>
          </p:cNvPicPr>
          <p:nvPr/>
        </p:nvPicPr>
        <p:blipFill>
          <a:blip r:embed="rId2"/>
          <a:srcRect/>
          <a:stretch>
            <a:fillRect/>
          </a:stretch>
        </p:blipFill>
        <p:spPr bwMode="auto">
          <a:xfrm>
            <a:off x="674370" y="1295400"/>
            <a:ext cx="7795260" cy="4495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shrat\Downloads\ch1_nucleot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3987"/>
            <a:ext cx="4254500" cy="681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13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Ishrat\Downloads\Bio-1-e13543216563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799"/>
            <a:ext cx="7848600" cy="548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719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Ishrat\Downloads\dna1_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7200"/>
            <a:ext cx="61722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698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chemeClr val="accent1"/>
                </a:solidFill>
              </a:rPr>
              <a:t>Natural selection is the process in nature by which organisms better adapted to their environment tend to survive and reproduce more than those less adapted to their environment. </a:t>
            </a:r>
            <a:endParaRPr lang="en-US" b="1" dirty="0">
              <a:solidFill>
                <a:schemeClr val="accent1"/>
              </a:solidFill>
            </a:endParaRPr>
          </a:p>
        </p:txBody>
      </p:sp>
      <p:sp>
        <p:nvSpPr>
          <p:cNvPr id="3" name="Title 2"/>
          <p:cNvSpPr>
            <a:spLocks noGrp="1"/>
          </p:cNvSpPr>
          <p:nvPr>
            <p:ph type="title"/>
          </p:nvPr>
        </p:nvSpPr>
        <p:spPr/>
        <p:txBody>
          <a:bodyPr/>
          <a:lstStyle/>
          <a:p>
            <a:r>
              <a:rPr lang="en-US" dirty="0" smtClean="0"/>
              <a:t>Natural selection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215</TotalTime>
  <Words>289</Words>
  <Application>Microsoft Office PowerPoint</Application>
  <PresentationFormat>On-screen Show (4:3)</PresentationFormat>
  <Paragraphs>18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Black</vt:lpstr>
      <vt:lpstr>Lucida Sans Unicode</vt:lpstr>
      <vt:lpstr>Verdana</vt:lpstr>
      <vt:lpstr>Wingdings 2</vt:lpstr>
      <vt:lpstr>Wingdings 3</vt:lpstr>
      <vt:lpstr>Concourse</vt:lpstr>
      <vt:lpstr> Johann Gregor Mendel (1822-1884) Father of Genetics </vt:lpstr>
      <vt:lpstr>PowerPoint Presentation</vt:lpstr>
      <vt:lpstr>Structure of the chromosome</vt:lpstr>
      <vt:lpstr>Forensic science</vt:lpstr>
      <vt:lpstr>PowerPoint Presentation</vt:lpstr>
      <vt:lpstr>PowerPoint Presentation</vt:lpstr>
      <vt:lpstr>PowerPoint Presentation</vt:lpstr>
      <vt:lpstr>PowerPoint Presentation</vt:lpstr>
      <vt:lpstr>Natural selection </vt:lpstr>
      <vt:lpstr>Examples </vt:lpstr>
      <vt:lpstr>Galapagos finches showing different beak shapes</vt:lpstr>
      <vt:lpstr>PowerPoint Presentation</vt:lpstr>
      <vt:lpstr>PowerPoint Presentation</vt:lpstr>
      <vt:lpstr>natural selection can create new species</vt:lpstr>
      <vt:lpstr>PowerPoint Presentation</vt:lpstr>
      <vt:lpstr>PowerPoint Presentation</vt:lpstr>
      <vt:lpstr>Survival for the fittest: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Johann Gregor Mendel (1822-1884) Father of Genetics</dc:title>
  <dc:creator>Nadeem</dc:creator>
  <cp:lastModifiedBy>Gareth Griffiths</cp:lastModifiedBy>
  <cp:revision>44</cp:revision>
  <dcterms:created xsi:type="dcterms:W3CDTF">2006-08-16T00:00:00Z</dcterms:created>
  <dcterms:modified xsi:type="dcterms:W3CDTF">2016-11-11T22:43:03Z</dcterms:modified>
</cp:coreProperties>
</file>