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3" r:id="rId2"/>
  </p:sldMasterIdLst>
  <p:notesMasterIdLst>
    <p:notesMasterId r:id="rId9"/>
  </p:notesMasterIdLst>
  <p:sldIdLst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B65F-5FFC-4E60-89D3-CC63DE3FEA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104871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1DC5A-0A4C-4EDA-A2E9-28EBB2425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CE34-D4E6-4228-B1A7-6CAB3257E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</a:t>
            </a:r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-Time consuming; exhausting, demotivates teachers, group formation is difficult, supervision of the task assigned is difficult; achieving expected learning outcomes is difficult; assessment is difficult; difficult to cater for individual differences; 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Strategies for managing large classes in CBE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-Promote learner-</a:t>
            </a:r>
            <a:r>
              <a:rPr lang="en-US" baseline="0" dirty="0" err="1" smtClean="0">
                <a:solidFill>
                  <a:srgbClr val="FF0000"/>
                </a:solidFill>
              </a:rPr>
              <a:t>centred</a:t>
            </a:r>
            <a:r>
              <a:rPr lang="en-US" baseline="0" dirty="0" smtClean="0">
                <a:solidFill>
                  <a:srgbClr val="FF0000"/>
                </a:solidFill>
              </a:rPr>
              <a:t> teaching (learner-led activities, team assignments); become acquainted with as many students as possible; have a seating chart; enter the class early to arrange it; monitor individual groups; arrange to meet group of students after class, use small groups, encourage brainstorming, think-pair share, group presentations, leaving the class on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Teaching methods 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Student-led seminars, team assignments, brainstorming, audiovisual method; having guest speakers etc.</a:t>
            </a:r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CE34-D4E6-4228-B1A7-6CAB3257E2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93C8D-19A9-46FC-A715-C185C17BB3BF}" type="datetime1">
              <a:rPr lang="en-US" smtClean="0"/>
              <a:t>12/12/2022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11FA1-BC71-475A-AF69-EF964B47F898}" type="datetime1">
              <a:rPr lang="en-US" smtClean="0"/>
              <a:t>12/12/2022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32A46A-3B90-4A62-B445-DB4733593A35}" type="datetime1">
              <a:rPr lang="en-US" smtClean="0"/>
              <a:t>12/12/2022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CAC3-B0C8-4980-9015-5150A316FAEF}" type="datetime1">
              <a:rPr lang="en-US" smtClean="0"/>
              <a:t>12/12/2022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D99-4E2A-485E-BC5D-1C72D0E872A9}" type="datetime1">
              <a:rPr lang="en-US" smtClean="0"/>
              <a:t>12/12/2022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0C63-B61E-4FC7-AC60-13DCE8A1A2C0}" type="datetime1">
              <a:rPr lang="en-US" smtClean="0"/>
              <a:t>12/12/2022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A306-C1E8-4145-B101-710541B3F45E}" type="datetime1">
              <a:rPr lang="en-US" smtClean="0"/>
              <a:t>12/12/2022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1BD1-CD79-411B-8D3D-C8C38410B45F}" type="datetime1">
              <a:rPr lang="en-US" smtClean="0"/>
              <a:t>12/12/2022</a:t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6A-DB19-4BB0-A8DD-492EA964F06D}" type="datetime1">
              <a:rPr lang="en-US" smtClean="0"/>
              <a:t>12/12/2022</a:t>
            </a:fld>
            <a:endParaRPr lang="en-US"/>
          </a:p>
        </p:txBody>
      </p:sp>
      <p:sp>
        <p:nvSpPr>
          <p:cNvPr id="10486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078-1DDB-4664-9530-ECADDEF441EA}" type="datetime1">
              <a:rPr lang="en-US" smtClean="0"/>
              <a:t>12/12/2022</a:t>
            </a:fld>
            <a:endParaRPr lang="en-US"/>
          </a:p>
        </p:txBody>
      </p:sp>
      <p:sp>
        <p:nvSpPr>
          <p:cNvPr id="10486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874-D362-40AA-B240-03DC1F736D90}" type="datetime1">
              <a:rPr lang="en-US" smtClean="0"/>
              <a:t>12/12/2022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85F88-A1CE-4092-8ACE-A952CD7DCD1B}" type="datetime1">
              <a:rPr lang="en-US" smtClean="0"/>
              <a:t>12/12/2022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New Lower Secondary Curriculum</a:t>
            </a:r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F10-F7E9-43CC-AE9E-AE96072CF6F2}" type="datetime1">
              <a:rPr lang="en-US" smtClean="0"/>
              <a:t>12/12/2022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187E-2F5E-4ED2-9BEA-DF95C1BF7246}" type="datetime1">
              <a:rPr lang="en-US" smtClean="0"/>
              <a:t>12/12/2022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9F2F-636D-48EC-810E-A22C8149F6D9}" type="datetime1">
              <a:rPr lang="en-US" smtClean="0"/>
              <a:t>12/12/2022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1FCD-ECB3-4A58-B9B1-854ABC3D597D}" type="datetime1">
              <a:rPr lang="en-US" smtClean="0"/>
              <a:t>12/12/2022</a:t>
            </a:fld>
            <a:endParaRPr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FCBD6D-8A02-4920-8826-6105265C300C}" type="datetime1">
              <a:rPr lang="en-US" smtClean="0"/>
              <a:t>12/12/2022</a:t>
            </a:fld>
            <a:endParaRPr lang="en-US"/>
          </a:p>
        </p:txBody>
      </p:sp>
      <p:sp>
        <p:nvSpPr>
          <p:cNvPr id="104860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1B97EE-054F-42DD-893F-E2E5E508DD41}" type="datetime1">
              <a:rPr lang="en-US" smtClean="0"/>
              <a:t>12/12/2022</a:t>
            </a:fld>
            <a:endParaRPr lang="en-US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8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ADCC5-7AB7-4F57-AAE9-AE738285C6A4}" type="datetime1">
              <a:rPr lang="en-US" smtClean="0"/>
              <a:t>12/12/2022</a:t>
            </a:fld>
            <a:endParaRPr lang="en-US"/>
          </a:p>
        </p:txBody>
      </p:sp>
      <p:sp>
        <p:nvSpPr>
          <p:cNvPr id="10486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023" y="80387"/>
            <a:ext cx="10302240" cy="75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5"/>
          <p:cNvPicPr>
            <a:picLocks/>
          </p:cNvPicPr>
          <p:nvPr userDrawn="1"/>
        </p:nvPicPr>
        <p:blipFill rotWithShape="1">
          <a:blip r:embed="rId3" cstate="print"/>
          <a:srcRect b="15039"/>
          <a:stretch>
            <a:fillRect/>
          </a:stretch>
        </p:blipFill>
        <p:spPr bwMode="auto">
          <a:xfrm>
            <a:off x="836023" y="6059849"/>
            <a:ext cx="10302240" cy="67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EA04B0-25BF-4394-98EF-E7A613E476AB}" type="datetime1">
              <a:rPr lang="en-US" smtClean="0"/>
              <a:t>12/12/2022</a:t>
            </a:fld>
            <a:endParaRPr lang="en-U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37035D-48A6-41A1-B0E5-E23313F2A64C}" type="datetime1">
              <a:rPr lang="en-US" smtClean="0"/>
              <a:t>12/12/2022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New Lower Secondary Curriculum</a:t>
            </a:r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3470" y="792438"/>
            <a:ext cx="9326880" cy="85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43840" y="1730187"/>
            <a:ext cx="11721737" cy="499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BD50-5219-4FDE-B48C-D85E424710B8}" type="slidenum">
              <a:rPr lang="en-US" smtClean="0"/>
              <a:t>‹#›</a:t>
            </a:fld>
            <a:endParaRPr lang="en-US"/>
          </a:p>
        </p:txBody>
      </p:sp>
      <p:pic>
        <p:nvPicPr>
          <p:cNvPr id="2097152" name="Picture 7"/>
          <p:cNvPicPr>
            <a:picLocks/>
          </p:cNvPicPr>
          <p:nvPr userDrawn="1"/>
        </p:nvPicPr>
        <p:blipFill rotWithShape="1">
          <a:blip r:embed="rId13" cstate="print"/>
          <a:srcRect t="11956" r="43000"/>
          <a:stretch>
            <a:fillRect/>
          </a:stretch>
        </p:blipFill>
        <p:spPr bwMode="auto">
          <a:xfrm>
            <a:off x="9805851" y="25803"/>
            <a:ext cx="2325189" cy="775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97153" name="Picture 3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5197" y="25804"/>
            <a:ext cx="958869" cy="1027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2060"/>
          </a:solidFill>
          <a:latin typeface="Bahnschrift SemiBold" panose="020B0502040204020203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tx1"/>
          </a:solidFill>
          <a:latin typeface="Arial" panose="020B0604020202020204" pitchFamily="34" charset="0"/>
          <a:ea typeface="Cambria" panose="02040503050406030204" pitchFamily="18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Cambria" panose="02040503050406030204" pitchFamily="18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panose="020B0604020202020204" pitchFamily="34" charset="0"/>
          <a:ea typeface="Cambria" panose="02040503050406030204" pitchFamily="18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Cambria" panose="02040503050406030204" pitchFamily="18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Cambria" panose="02040503050406030204" pitchFamily="18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Confetti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E73E-D686-46E1-8FCC-35BE98CB77F1}" type="datetime1">
              <a:rPr lang="en-US" smtClean="0"/>
              <a:t>12/12/2022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New Lower Secondary Curriculum</a:t>
            </a: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1F2B-B061-40D5-866A-ED92C20401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923545" y="1563624"/>
            <a:ext cx="9518904" cy="11247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MANAGING </a:t>
            </a:r>
            <a:r>
              <a:rPr lang="en-US" sz="5400" dirty="0"/>
              <a:t>LARGE CLASSES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441268" y="4068244"/>
            <a:ext cx="9144000" cy="904352"/>
          </a:xfrm>
        </p:spPr>
        <p:txBody>
          <a:bodyPr>
            <a:normAutofit/>
          </a:bodyPr>
          <a:lstStyle/>
          <a:p>
            <a:r>
              <a:rPr lang="en-US" sz="3200" smtClean="0"/>
              <a:t>Revised </a:t>
            </a:r>
            <a:r>
              <a:rPr lang="en-US" sz="3200" dirty="0"/>
              <a:t>Lower Secondary Curriculum</a:t>
            </a:r>
          </a:p>
        </p:txBody>
      </p:sp>
      <p:sp>
        <p:nvSpPr>
          <p:cNvPr id="1048586" name="Subtitle 2"/>
          <p:cNvSpPr txBox="1"/>
          <p:nvPr/>
        </p:nvSpPr>
        <p:spPr>
          <a:xfrm>
            <a:off x="1524000" y="5280745"/>
            <a:ext cx="9144000" cy="90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December </a:t>
            </a:r>
            <a:r>
              <a:rPr lang="en-US" sz="2800" dirty="0"/>
              <a:t>2022</a:t>
            </a:r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D50-5219-4FDE-B48C-D85E424710B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/>
          <p:nvPr/>
        </p:nvSpPr>
        <p:spPr>
          <a:xfrm>
            <a:off x="407962" y="1280160"/>
            <a:ext cx="11049469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By the end of this session, participants;</a:t>
            </a:r>
          </a:p>
          <a:p>
            <a:endParaRPr lang="en-US" sz="3000" dirty="0" smtClean="0">
              <a:latin typeface="Footlight MT Light" panose="0204060206030A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Explore the concept of large classes in competency-based education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Elicit hands-on strategies of managing large classes in competency-based education</a:t>
            </a:r>
          </a:p>
        </p:txBody>
      </p:sp>
      <p:sp>
        <p:nvSpPr>
          <p:cNvPr id="1048594" name="Title 3"/>
          <p:cNvSpPr>
            <a:spLocks noGrp="1"/>
          </p:cNvSpPr>
          <p:nvPr>
            <p:ph type="title"/>
          </p:nvPr>
        </p:nvSpPr>
        <p:spPr>
          <a:xfrm>
            <a:off x="912437" y="557785"/>
            <a:ext cx="9326880" cy="78638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Session </a:t>
            </a:r>
            <a:r>
              <a:rPr lang="en-US" sz="6000" dirty="0" smtClean="0"/>
              <a:t>Outcomes</a:t>
            </a:r>
            <a:r>
              <a:rPr lang="en-US" dirty="0">
                <a:latin typeface="Footlight MT Light" panose="0204060206030A020304" pitchFamily="18" charset="0"/>
              </a:rPr>
              <a:t/>
            </a:r>
            <a:br>
              <a:rPr lang="en-US" dirty="0">
                <a:latin typeface="Footlight MT Light" panose="0204060206030A020304" pitchFamily="18" charset="0"/>
              </a:rPr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2"/>
          <p:cNvSpPr/>
          <p:nvPr/>
        </p:nvSpPr>
        <p:spPr>
          <a:xfrm>
            <a:off x="603502" y="1647105"/>
            <a:ext cx="11277602" cy="283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b="1" dirty="0" smtClean="0">
              <a:solidFill>
                <a:srgbClr val="202124"/>
              </a:solidFill>
              <a:latin typeface="Footlight MT Light" panose="0204060206030A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What is a large class in the context of Competency-Based Curriculum?</a:t>
            </a:r>
          </a:p>
          <a:p>
            <a:endParaRPr lang="en-US" sz="3000" dirty="0" smtClean="0">
              <a:solidFill>
                <a:srgbClr val="202124"/>
              </a:solidFill>
              <a:latin typeface="Footlight MT Light" panose="0204060206030A020304" pitchFamily="18" charset="0"/>
            </a:endParaRPr>
          </a:p>
          <a:p>
            <a:endParaRPr lang="en-US" sz="3000" dirty="0" smtClean="0">
              <a:solidFill>
                <a:srgbClr val="202124"/>
              </a:solidFill>
              <a:latin typeface="Footlight MT Light" panose="0204060206030A020304" pitchFamily="18" charset="0"/>
            </a:endParaRPr>
          </a:p>
          <a:p>
            <a:endParaRPr lang="en-US" sz="3000" dirty="0">
              <a:latin typeface="Footlight MT Light" panose="0204060206030A020304" pitchFamily="18" charset="0"/>
            </a:endParaRPr>
          </a:p>
        </p:txBody>
      </p:sp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Subject Group Activity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1649456" cy="244144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Subject Group Activity                     </a:t>
            </a:r>
            <a:r>
              <a:rPr lang="en-US" sz="4400" b="0" dirty="0">
                <a:latin typeface="Footlight MT Light" panose="0204060206030A020304" pitchFamily="18" charset="0"/>
                <a:ea typeface="+mn-ea"/>
                <a:cs typeface="+mn-cs"/>
              </a:rPr>
              <a:t/>
            </a:r>
            <a:br>
              <a:rPr lang="en-US" sz="4400" b="0" dirty="0">
                <a:latin typeface="Footlight MT Light" panose="0204060206030A020304" pitchFamily="18" charset="0"/>
                <a:ea typeface="+mn-ea"/>
                <a:cs typeface="+mn-cs"/>
              </a:rPr>
            </a:br>
            <a:r>
              <a:rPr lang="en-US" sz="4400" b="0" dirty="0">
                <a:latin typeface="Footlight MT Light" panose="0204060206030A020304" pitchFamily="18" charset="0"/>
                <a:ea typeface="+mn-ea"/>
                <a:cs typeface="+mn-cs"/>
              </a:rPr>
              <a:t>Would you consider the classes below to be large and well-managed? Give reasons for your answer.</a:t>
            </a:r>
          </a:p>
        </p:txBody>
      </p:sp>
      <p:pic>
        <p:nvPicPr>
          <p:cNvPr id="209715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18744" y="2643410"/>
            <a:ext cx="5181600" cy="3886200"/>
          </a:xfrm>
        </p:spPr>
      </p:pic>
      <p:pic>
        <p:nvPicPr>
          <p:cNvPr id="209715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163056" y="2643410"/>
            <a:ext cx="5181600" cy="3886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/>
          <p:nvPr/>
        </p:nvSpPr>
        <p:spPr>
          <a:xfrm>
            <a:off x="466725" y="1453162"/>
            <a:ext cx="1035367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500" b="1" dirty="0" smtClean="0">
              <a:solidFill>
                <a:srgbClr val="002060"/>
              </a:solidFill>
              <a:latin typeface="Footlight MT Light" panose="0204060206030A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How do you ensure that learning outcomes are achieved during the lessons?</a:t>
            </a:r>
          </a:p>
          <a:p>
            <a:endParaRPr lang="en-US" sz="4000" dirty="0">
              <a:solidFill>
                <a:srgbClr val="202124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048608" name="Title 5"/>
          <p:cNvSpPr>
            <a:spLocks noGrp="1"/>
          </p:cNvSpPr>
          <p:nvPr>
            <p:ph type="title"/>
          </p:nvPr>
        </p:nvSpPr>
        <p:spPr>
          <a:xfrm>
            <a:off x="1127478" y="146304"/>
            <a:ext cx="9326880" cy="1581912"/>
          </a:xfrm>
        </p:spPr>
        <p:txBody>
          <a:bodyPr>
            <a:noAutofit/>
          </a:bodyPr>
          <a:lstStyle/>
          <a:p>
            <a:r>
              <a:rPr lang="en-US" dirty="0"/>
              <a:t>Subject Group Activity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000" dirty="0" smtClean="0">
                <a:latin typeface="Script MT Bold" panose="03040602040607080904" pitchFamily="66" charset="0"/>
              </a:rPr>
              <a:t>.</a:t>
            </a:r>
            <a:endParaRPr lang="en-US" sz="1000" dirty="0">
              <a:latin typeface="Script MT Bold" panose="03040602040607080904" pitchFamily="66" charset="0"/>
            </a:endParaRPr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Script MT Bold" panose="03040602040607080904" pitchFamily="66" charset="0"/>
              </a:rPr>
              <a:t>.</a:t>
            </a:r>
            <a:endParaRPr lang="en-US" sz="5000" dirty="0">
              <a:latin typeface="Lucida Calligraphy" panose="03010101010101010101" pitchFamily="66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3" y="1368419"/>
            <a:ext cx="7000887" cy="3889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Cambria</vt:lpstr>
      <vt:lpstr>Footlight MT Light</vt:lpstr>
      <vt:lpstr>Lucida Calligraphy</vt:lpstr>
      <vt:lpstr>Script MT Bold</vt:lpstr>
      <vt:lpstr>Tahoma</vt:lpstr>
      <vt:lpstr>Office Theme</vt:lpstr>
      <vt:lpstr>Custom Design</vt:lpstr>
      <vt:lpstr>MANAGING LARGE CLASSES</vt:lpstr>
      <vt:lpstr>Session Outcomes </vt:lpstr>
      <vt:lpstr>Subject Group Activity </vt:lpstr>
      <vt:lpstr>Subject Group Activity                      Would you consider the classes below to be large and well-managed? Give reasons for your answer.</vt:lpstr>
      <vt:lpstr>Subject Group Activity  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</cp:revision>
  <dcterms:created xsi:type="dcterms:W3CDTF">2022-09-06T01:50:50Z</dcterms:created>
  <dcterms:modified xsi:type="dcterms:W3CDTF">2022-12-12T18:15:25Z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f216920db9c14e7d83947e7f67eaf368</vt:lpwstr>
  </property>
</Properties>
</file>