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63" r:id="rId2"/>
    <p:sldId id="258" r:id="rId3"/>
    <p:sldId id="260" r:id="rId4"/>
    <p:sldId id="265" r:id="rId5"/>
  </p:sldIdLst>
  <p:sldSz cx="12192000" cy="6858000"/>
  <p:notesSz cx="6858000" cy="9144000"/>
  <p:embeddedFontLst>
    <p:embeddedFont>
      <p:font typeface="NanumGothic" pitchFamily="2" charset="-127"/>
      <p:regular r:id="rId7"/>
    </p:embeddedFont>
    <p:embeddedFont>
      <p:font typeface="나눔스퀘어OTF" panose="020B0600000101010101" pitchFamily="34" charset="-127"/>
      <p:regular r:id="rId8"/>
    </p:embeddedFont>
    <p:embeddedFont>
      <p:font typeface="나눔스퀘어OTF Bold" panose="020B0600000101010101" pitchFamily="34" charset="-127"/>
      <p:bold r:id="rId9"/>
    </p:embeddedFont>
    <p:embeddedFont>
      <p:font typeface="나눔스퀘어OTF ExtraBold" panose="020B0600000101010101" pitchFamily="34" charset="-127"/>
      <p:bold r:id="rId10"/>
    </p:embeddedFont>
    <p:embeddedFont>
      <p:font typeface="나눔스퀘어OTF_ac Bold" panose="020B0600000101010101" pitchFamily="34" charset="-127"/>
      <p:bold r:id="rId11"/>
    </p:embeddedFont>
    <p:embeddedFont>
      <p:font typeface="나눔스퀘어OTF_ac ExtraBold" panose="020B0600000101010101" pitchFamily="34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  <a:srgbClr val="BCBEC0"/>
    <a:srgbClr val="0069C0"/>
    <a:srgbClr val="1D40A3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786" autoAdjust="0"/>
  </p:normalViewPr>
  <p:slideViewPr>
    <p:cSldViewPr snapToGrid="0">
      <p:cViewPr varScale="1">
        <p:scale>
          <a:sx n="48" d="100"/>
          <a:sy n="48" d="100"/>
        </p:scale>
        <p:origin x="2030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9115-91CD-40A5-B641-30AD61E58CA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62D6-B5F8-4175-8216-44D6AD605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SW </a:t>
            </a:r>
            <a:r>
              <a:rPr lang="ko-KR" altLang="en-US" dirty="0"/>
              <a:t>검증 직무에 지원한 </a:t>
            </a:r>
            <a:r>
              <a:rPr lang="ko-KR" altLang="en-US" dirty="0" err="1"/>
              <a:t>박시홍입니다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가진 직무 역량에 대해 발표</a:t>
            </a:r>
            <a:r>
              <a:rPr lang="en-US" altLang="ko-KR" dirty="0"/>
              <a:t> </a:t>
            </a:r>
            <a:r>
              <a:rPr lang="ko-KR" altLang="en-US" dirty="0"/>
              <a:t>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D62D6-B5F8-4175-8216-44D6AD6055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학부 졸업 프로젝트였던 </a:t>
            </a:r>
            <a:r>
              <a:rPr lang="en-US" altLang="ko-KR" dirty="0"/>
              <a:t>Pick Me</a:t>
            </a:r>
            <a:r>
              <a:rPr lang="ko-KR" altLang="en-US" dirty="0"/>
              <a:t> 웹서비스에 대해 소개해드리겠습니다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프로젝트의 주제는 교내 컴퓨터공학과 학생들을 위한 팀 빌딩 웹 서비스였으며</a:t>
            </a:r>
            <a:r>
              <a:rPr lang="en-US" altLang="ko-KR" dirty="0"/>
              <a:t>, </a:t>
            </a:r>
            <a:r>
              <a:rPr lang="ko-KR" altLang="en-US" dirty="0"/>
              <a:t>작년 한해동안 진행했던 </a:t>
            </a:r>
            <a:r>
              <a:rPr lang="en-US" altLang="ko-KR" dirty="0"/>
              <a:t>3</a:t>
            </a:r>
            <a:r>
              <a:rPr lang="ko-KR" altLang="en-US" dirty="0"/>
              <a:t>인 팀 프로젝트였습니다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팀의 목표는 학생들이 교내 스터디</a:t>
            </a:r>
            <a:r>
              <a:rPr lang="en-US" altLang="ko-KR" dirty="0"/>
              <a:t>, </a:t>
            </a:r>
            <a:r>
              <a:rPr lang="ko-KR" altLang="en-US" dirty="0"/>
              <a:t>또는 프로젝트 관련 팀 빌딩을 원활하게 지원할 수 있는 웹을 성공적으로 구축하는 것이었고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해당 프로젝트에서 추천 알고리즘 설계와</a:t>
            </a:r>
            <a:r>
              <a:rPr lang="en-US" altLang="ko-KR" dirty="0"/>
              <a:t>, </a:t>
            </a:r>
            <a:r>
              <a:rPr lang="ko-KR" altLang="en-US" dirty="0"/>
              <a:t>웹 개발을 맡아 수행했습니다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</a:t>
            </a:r>
            <a:r>
              <a:rPr lang="ko-KR" altLang="en-US" b="1" dirty="0"/>
              <a:t>더 세부적으로</a:t>
            </a:r>
            <a:r>
              <a:rPr lang="en-US" altLang="ko-KR" b="1" dirty="0"/>
              <a:t>, </a:t>
            </a:r>
            <a:r>
              <a:rPr lang="ko-KR" altLang="en-US" dirty="0"/>
              <a:t>저희 프로젝트의 핵심 기능이었던 추천 시스템을 기준으로</a:t>
            </a:r>
            <a:r>
              <a:rPr lang="en-US" altLang="ko-KR" dirty="0"/>
              <a:t>, </a:t>
            </a:r>
            <a:r>
              <a:rPr lang="ko-KR" altLang="en-US" dirty="0"/>
              <a:t>서비스 구축 과정을 상황</a:t>
            </a:r>
            <a:r>
              <a:rPr lang="en-US" altLang="ko-KR" dirty="0"/>
              <a:t>,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결과로 나누어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코로나 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ko-KR" altLang="en-US" dirty="0" err="1"/>
              <a:t>비대면</a:t>
            </a:r>
            <a:r>
              <a:rPr lang="ko-KR" altLang="en-US" dirty="0"/>
              <a:t> 수업이 지속되며 학우들 서로 간의 교류가 활발하지 않다는 것에 주목했습니다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간혹 교내 커뮤니티에서는 프로젝트를 함께할 팀원을 찾는 글들을 심심치 않게 찾을 수 있었으나</a:t>
            </a:r>
            <a:r>
              <a:rPr lang="en-US" altLang="ko-KR" dirty="0"/>
              <a:t>, </a:t>
            </a:r>
            <a:r>
              <a:rPr lang="ko-KR" altLang="en-US" dirty="0"/>
              <a:t>이는 다른 </a:t>
            </a:r>
            <a:r>
              <a:rPr lang="ko-KR" altLang="en-US" dirty="0" err="1"/>
              <a:t>게시글들과</a:t>
            </a:r>
            <a:r>
              <a:rPr lang="ko-KR" altLang="en-US" dirty="0"/>
              <a:t> 혼재되어 있어 접근성이 떨어졌습니다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기존 서비스를 대체할 수 있는 전문 플랫폼의 필요성을 느끼며</a:t>
            </a:r>
            <a:r>
              <a:rPr lang="en-US" altLang="ko-KR" dirty="0"/>
              <a:t>, </a:t>
            </a:r>
            <a:r>
              <a:rPr lang="ko-KR" altLang="en-US" dirty="0"/>
              <a:t>팀 빌딩을 원활하게 지원할 수 있는 웹사이트를 구축하고자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나아가</a:t>
            </a:r>
            <a:r>
              <a:rPr lang="en-US" altLang="ko-KR" dirty="0"/>
              <a:t>, </a:t>
            </a:r>
            <a:r>
              <a:rPr lang="ko-KR" altLang="en-US" dirty="0"/>
              <a:t>회원이 설정한 관심 분야 데이터 바탕의 팀원 추천 서비스 또한 함께 개발하여</a:t>
            </a:r>
            <a:r>
              <a:rPr lang="en-US" altLang="ko-KR" dirty="0"/>
              <a:t>, </a:t>
            </a:r>
            <a:r>
              <a:rPr lang="ko-KR" altLang="en-US" dirty="0"/>
              <a:t>고객에게 차별화된 경험을 제공하고자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과제입니다</a:t>
            </a:r>
            <a:r>
              <a:rPr lang="en-US" altLang="ko-KR" dirty="0"/>
              <a:t>. </a:t>
            </a:r>
            <a:r>
              <a:rPr lang="ko-KR" altLang="en-US" dirty="0"/>
              <a:t>저희는 주변 학우들의 의견을 수렴하여</a:t>
            </a:r>
            <a:r>
              <a:rPr lang="en-US" altLang="ko-KR" dirty="0"/>
              <a:t>, </a:t>
            </a:r>
            <a:r>
              <a:rPr lang="ko-KR" altLang="en-US" dirty="0"/>
              <a:t>추천 재생성이 용이하면서도 학우들의 관심사에 부합하는 유저를 추천해줄 수 있는 방법에 대해 연구했습니다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</a:t>
            </a:r>
            <a:r>
              <a:rPr lang="ko-KR" altLang="en-US" dirty="0"/>
              <a:t>추천과 관련된 논문을 읽어보며 연구하였고</a:t>
            </a:r>
            <a:r>
              <a:rPr lang="en-US" altLang="ko-KR" dirty="0"/>
              <a:t>,</a:t>
            </a:r>
            <a:r>
              <a:rPr lang="ko-KR" altLang="en-US" dirty="0"/>
              <a:t> 최종적으로는 코사인 유사도 기반의 추천 알고리즘을 설계하였습니다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200</a:t>
            </a:r>
            <a:r>
              <a:rPr lang="ko-KR" altLang="en-US" dirty="0"/>
              <a:t>명 정도의 데이터를 넣은 후</a:t>
            </a:r>
            <a:r>
              <a:rPr lang="en-US" altLang="ko-KR" dirty="0"/>
              <a:t>, </a:t>
            </a:r>
            <a:r>
              <a:rPr lang="ko-KR" altLang="en-US" dirty="0"/>
              <a:t>추천 실험을 수행했을 때</a:t>
            </a:r>
            <a:r>
              <a:rPr lang="en-US" altLang="ko-KR" dirty="0"/>
              <a:t>, </a:t>
            </a:r>
            <a:r>
              <a:rPr lang="ko-KR" altLang="en-US" dirty="0"/>
              <a:t>계속해서 비슷한 사용자 패턴이 나오는 편향 문제가 발견되었습니다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Figure1</a:t>
            </a:r>
            <a:r>
              <a:rPr lang="ko-KR" altLang="en-US" b="1" dirty="0"/>
              <a:t>과 같은 추천 페이지에서</a:t>
            </a:r>
            <a:r>
              <a:rPr lang="en-US" altLang="ko-KR" b="1" dirty="0"/>
              <a:t>, </a:t>
            </a:r>
            <a:r>
              <a:rPr lang="ko-KR" altLang="en-US" b="1" dirty="0"/>
              <a:t>학우들이</a:t>
            </a:r>
            <a:r>
              <a:rPr lang="en-US" altLang="ko-KR" b="1" dirty="0"/>
              <a:t> </a:t>
            </a:r>
            <a:r>
              <a:rPr lang="ko-KR" altLang="en-US" b="1" dirty="0"/>
              <a:t>추천 재생성 버튼을 아무리 누르더라도</a:t>
            </a:r>
            <a:r>
              <a:rPr lang="en-US" altLang="ko-KR" b="1" dirty="0"/>
              <a:t>,</a:t>
            </a:r>
            <a:r>
              <a:rPr lang="ko-KR" altLang="en-US" b="1" dirty="0"/>
              <a:t> 일정한 추천 패턴이 나올 확률이 높았던 것이었습니다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저는 문제를 해결하기 위해 코드 </a:t>
            </a:r>
            <a:r>
              <a:rPr lang="ko-KR" altLang="en-US" dirty="0" err="1"/>
              <a:t>인스펙션을</a:t>
            </a:r>
            <a:r>
              <a:rPr lang="ko-KR" altLang="en-US" dirty="0"/>
              <a:t> 병행하며</a:t>
            </a:r>
            <a:r>
              <a:rPr lang="en-US" altLang="ko-KR" dirty="0"/>
              <a:t>,</a:t>
            </a:r>
            <a:r>
              <a:rPr lang="ko-KR" altLang="en-US" dirty="0"/>
              <a:t> 현재 추천 알고리즘에서 변경 가능한 포인트를 탐색하였고</a:t>
            </a:r>
            <a:r>
              <a:rPr lang="en-US" altLang="ko-KR" dirty="0"/>
              <a:t>,</a:t>
            </a:r>
            <a:r>
              <a:rPr lang="ko-KR" altLang="en-US" dirty="0"/>
              <a:t> 도출한 </a:t>
            </a:r>
            <a:r>
              <a:rPr lang="en-US" altLang="ko-KR" dirty="0"/>
              <a:t>3</a:t>
            </a:r>
            <a:r>
              <a:rPr lang="ko-KR" altLang="en-US" dirty="0"/>
              <a:t>가지 포인트에 대해 하나씩 바꿔가며 </a:t>
            </a:r>
            <a:r>
              <a:rPr lang="en-US" altLang="ko-KR" dirty="0"/>
              <a:t>test</a:t>
            </a:r>
            <a:r>
              <a:rPr lang="ko-KR" altLang="en-US" dirty="0"/>
              <a:t>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가장 효과적인 방식은 코사인 유사도를 비교할 회원 최초 샘플링 크기를 변경할 때였습니다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방식이 가장 효과적이었던 까닭은 유사도의 하한선을 보장하면서도</a:t>
            </a:r>
            <a:r>
              <a:rPr lang="en-US" altLang="ko-KR" dirty="0"/>
              <a:t>, </a:t>
            </a:r>
            <a:r>
              <a:rPr lang="ko-KR" altLang="en-US" dirty="0"/>
              <a:t>추천 패턴을 </a:t>
            </a:r>
            <a:r>
              <a:rPr lang="ko-KR" altLang="en-US" dirty="0" err="1"/>
              <a:t>다양화시킬</a:t>
            </a:r>
            <a:r>
              <a:rPr lang="ko-KR" altLang="en-US" dirty="0"/>
              <a:t> 수 있었기 때문입니다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Figure2</a:t>
            </a:r>
            <a:r>
              <a:rPr lang="ko-KR" altLang="en-US" dirty="0"/>
              <a:t>는 </a:t>
            </a:r>
            <a:r>
              <a:rPr lang="en-US" altLang="ko-KR" dirty="0"/>
              <a:t>1000</a:t>
            </a:r>
            <a:r>
              <a:rPr lang="ko-KR" altLang="en-US" dirty="0"/>
              <a:t>번의 추천 시행에 대하여 좌측부터</a:t>
            </a:r>
            <a:r>
              <a:rPr lang="en-US" altLang="ko-KR" dirty="0"/>
              <a:t>, 1,2,3</a:t>
            </a:r>
            <a:r>
              <a:rPr lang="ko-KR" altLang="en-US" dirty="0"/>
              <a:t>등 각 슬롯에 포함된 회원의 유사도 값과 그 빈도를 나타낸 그래프인데요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샘플링 크기를 </a:t>
            </a:r>
            <a:r>
              <a:rPr lang="en-US" altLang="ko-KR" dirty="0"/>
              <a:t>8</a:t>
            </a:r>
            <a:r>
              <a:rPr lang="ko-KR" altLang="en-US" dirty="0"/>
              <a:t>로 설정했을 때</a:t>
            </a:r>
            <a:r>
              <a:rPr lang="en-US" altLang="ko-KR" dirty="0"/>
              <a:t>, (</a:t>
            </a:r>
            <a:r>
              <a:rPr lang="ko-KR" altLang="en-US" dirty="0"/>
              <a:t>기존 샘플링 크기였던 </a:t>
            </a:r>
            <a:r>
              <a:rPr lang="en-US" altLang="ko-KR" dirty="0"/>
              <a:t>15</a:t>
            </a:r>
            <a:r>
              <a:rPr lang="ko-KR" altLang="en-US" dirty="0"/>
              <a:t>에 비하여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등 슬롯에 상대적으로 넓은 분산을 형성시킬 수 있게 됨으로써 다양한 추천 패턴을 만들어낼 수 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저희 팀은 이러한 노력의 일환으로 졸업 전시회에서 장려상을 수상할 수 있었고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프로젝트를 통해</a:t>
            </a:r>
            <a:r>
              <a:rPr lang="en-US" altLang="ko-KR" dirty="0"/>
              <a:t>, </a:t>
            </a:r>
            <a:r>
              <a:rPr lang="ko-KR" altLang="en-US" dirty="0"/>
              <a:t>가설과 실험에 입각한 테스팅이 문제 해결에 직접적인 도움이 된다는 교훈을 얻을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학부 졸업 프로젝트였던</a:t>
            </a:r>
            <a:r>
              <a:rPr lang="en-US" altLang="ko-KR" dirty="0"/>
              <a:t> ‘Pick Me’ </a:t>
            </a:r>
            <a:r>
              <a:rPr lang="ko-KR" altLang="en-US" dirty="0"/>
              <a:t>웹서비스</a:t>
            </a:r>
            <a:r>
              <a:rPr lang="en-US" altLang="ko-KR" dirty="0"/>
              <a:t>’</a:t>
            </a:r>
            <a:r>
              <a:rPr lang="ko-KR" altLang="en-US" dirty="0"/>
              <a:t>에 대해 소개해드리겠습니다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프로젝트의 주제는 예비 </a:t>
            </a:r>
            <a:r>
              <a:rPr lang="en-US" altLang="ko-KR" dirty="0"/>
              <a:t>4</a:t>
            </a:r>
            <a:r>
              <a:rPr lang="ko-KR" altLang="en-US" dirty="0"/>
              <a:t>학년 컴퓨터공학과 학생들을 위한 팀 빌딩 웹 서비스였으며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년간 진행한 </a:t>
            </a:r>
            <a:r>
              <a:rPr lang="en-US" altLang="ko-KR" dirty="0"/>
              <a:t>3</a:t>
            </a:r>
            <a:r>
              <a:rPr lang="ko-KR" altLang="en-US" dirty="0"/>
              <a:t>인 팀 프로젝트였습니다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팀의 목표는 학생들이 교내 스터디</a:t>
            </a:r>
            <a:r>
              <a:rPr lang="en-US" altLang="ko-KR" dirty="0"/>
              <a:t>, </a:t>
            </a:r>
            <a:r>
              <a:rPr lang="ko-KR" altLang="en-US" dirty="0"/>
              <a:t>프로젝트 관련 팀 빌딩을 원활하게 할 수 있는 웹사이트를 성공적으로 구축하는 것이었고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저는 해당 프로젝트에서 추천 알고리즘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r>
              <a:rPr lang="ko-KR" altLang="en-US" dirty="0"/>
              <a:t> 및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개발을 맡아 수행했습니다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세부적으로</a:t>
            </a:r>
            <a:r>
              <a:rPr lang="en-US" altLang="ko-KR" dirty="0"/>
              <a:t>, </a:t>
            </a:r>
            <a:r>
              <a:rPr lang="ko-KR" altLang="en-US" dirty="0"/>
              <a:t>저희 프로젝트의 핵심 서비스였던 추천 시스템을 기준으로</a:t>
            </a:r>
            <a:r>
              <a:rPr lang="en-US" altLang="ko-KR" dirty="0"/>
              <a:t>,</a:t>
            </a:r>
            <a:r>
              <a:rPr lang="ko-KR" altLang="en-US" dirty="0"/>
              <a:t> 웹 서비스 구축 과정을 상황</a:t>
            </a:r>
            <a:r>
              <a:rPr lang="en-US" altLang="ko-KR" dirty="0"/>
              <a:t>,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결과로 나누어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상황입니다</a:t>
            </a:r>
            <a:r>
              <a:rPr lang="en-US" altLang="ko-KR" dirty="0"/>
              <a:t>. </a:t>
            </a:r>
            <a:r>
              <a:rPr lang="ko-KR" altLang="en-US" dirty="0"/>
              <a:t>저희는 코로나 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ko-KR" altLang="en-US" dirty="0" err="1"/>
              <a:t>비대면</a:t>
            </a:r>
            <a:r>
              <a:rPr lang="ko-KR" altLang="en-US" dirty="0"/>
              <a:t> 수업이 지속되어 학생들 서로 간의 교류가 활발하지 않다는 것에 주목하였습니다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간혹</a:t>
            </a:r>
            <a:r>
              <a:rPr lang="en-US" altLang="ko-KR" dirty="0"/>
              <a:t>, </a:t>
            </a:r>
            <a:r>
              <a:rPr lang="ko-KR" altLang="en-US" dirty="0"/>
              <a:t>교내 커뮤니티에서 프로젝트를 같이할 팀원을 모집하는 글은 심심치 않게 찾을 수 있었으나</a:t>
            </a:r>
            <a:r>
              <a:rPr lang="en-US" altLang="ko-KR" dirty="0"/>
              <a:t>, </a:t>
            </a:r>
            <a:r>
              <a:rPr lang="ko-KR" altLang="en-US" dirty="0"/>
              <a:t>이러한 글들은 다른 게시물들과 혼재 되어있어 접근성이 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 팀은 팀 빌딩 프로세스를 전문적으로 관리할 수 있는 전문 플랫폼의 필요성을 느끼며</a:t>
            </a:r>
            <a:r>
              <a:rPr lang="en-US" altLang="ko-KR" dirty="0"/>
              <a:t>, </a:t>
            </a:r>
            <a:r>
              <a:rPr lang="ko-KR" altLang="en-US" dirty="0"/>
              <a:t>원활한 팀 빌딩 프로세스를 지원할 수 있는 플랫폼을 구축하고자 하였습니다</a:t>
            </a:r>
            <a:endParaRPr lang="en-US" altLang="ko-KR" dirty="0"/>
          </a:p>
          <a:p>
            <a:r>
              <a:rPr lang="ko-KR" altLang="en-US" dirty="0"/>
              <a:t>나아가</a:t>
            </a:r>
            <a:r>
              <a:rPr lang="en-US" altLang="ko-KR" dirty="0"/>
              <a:t>, </a:t>
            </a:r>
            <a:r>
              <a:rPr lang="ko-KR" altLang="en-US" dirty="0"/>
              <a:t>회원이 설정한 관심 분야 데이터를 바탕으로 팀원을 추천해주는 기능의 개발을 통해 차별화된 서비스를 제공하고자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과제입니다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팀원을 추천해주는 과정에서 추천의 재생성이 용이하면서도</a:t>
            </a:r>
            <a:r>
              <a:rPr lang="en-US" altLang="ko-KR" dirty="0"/>
              <a:t>, </a:t>
            </a:r>
            <a:r>
              <a:rPr lang="ko-KR" altLang="en-US" dirty="0"/>
              <a:t>학생들의 관심사에 부합한 유저를 추천해줄 수 있는 방법에 대해 연구하였습니다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추천 서비스 관련 논문을 몇 편 읽어보았고</a:t>
            </a:r>
            <a:r>
              <a:rPr lang="en-US" altLang="ko-KR" dirty="0"/>
              <a:t>, </a:t>
            </a:r>
            <a:r>
              <a:rPr lang="ko-KR" altLang="en-US" dirty="0"/>
              <a:t>최종적으로는 코사인 유사도 기반의 추천 알고리즘을 직접 설계하였습니다</a:t>
            </a:r>
            <a:r>
              <a:rPr lang="en-US" altLang="ko-KR" dirty="0"/>
              <a:t>. (</a:t>
            </a:r>
            <a:r>
              <a:rPr lang="ko-KR" altLang="en-US" dirty="0"/>
              <a:t>간단</a:t>
            </a:r>
            <a:r>
              <a:rPr lang="en-US" altLang="ko-KR" dirty="0"/>
              <a:t>, </a:t>
            </a:r>
            <a:r>
              <a:rPr lang="ko-KR" altLang="en-US" dirty="0"/>
              <a:t>빠름</a:t>
            </a:r>
            <a:r>
              <a:rPr lang="en-US" altLang="ko-KR" dirty="0"/>
              <a:t>, </a:t>
            </a:r>
            <a:r>
              <a:rPr lang="ko-KR" altLang="en-US" dirty="0"/>
              <a:t>효율성 </a:t>
            </a:r>
            <a:r>
              <a:rPr lang="en-US" altLang="ko-KR" dirty="0"/>
              <a:t>- </a:t>
            </a:r>
            <a:r>
              <a:rPr lang="ko-KR" altLang="en-US" dirty="0"/>
              <a:t>재생성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코사인 유사도는 벡터 간의 유사도를 측정하는 기법 중 하나인데요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Figure 1</a:t>
            </a:r>
            <a:r>
              <a:rPr lang="ko-KR" altLang="en-US" dirty="0"/>
              <a:t>을 보시면</a:t>
            </a:r>
            <a:r>
              <a:rPr lang="en-US" altLang="ko-KR" dirty="0"/>
              <a:t>, </a:t>
            </a:r>
            <a:r>
              <a:rPr lang="ko-KR" altLang="en-US" dirty="0"/>
              <a:t>저희는 회원들이 회원가입을 할 때</a:t>
            </a:r>
            <a:r>
              <a:rPr lang="en-US" altLang="ko-KR" dirty="0"/>
              <a:t>, </a:t>
            </a:r>
            <a:r>
              <a:rPr lang="en-US" altLang="ko-KR" dirty="0" err="1"/>
              <a:t>web,app,game</a:t>
            </a:r>
            <a:r>
              <a:rPr lang="en-US" altLang="ko-KR" dirty="0"/>
              <a:t>, ai</a:t>
            </a:r>
            <a:r>
              <a:rPr lang="ko-KR" altLang="en-US" dirty="0"/>
              <a:t>에 대한 관심분야 선호도를 </a:t>
            </a:r>
            <a:r>
              <a:rPr lang="ko-KR" altLang="en-US" dirty="0" err="1"/>
              <a:t>입력한하게끔</a:t>
            </a:r>
            <a:r>
              <a:rPr lang="ko-KR" altLang="en-US" dirty="0"/>
              <a:t> 유도한 후</a:t>
            </a:r>
            <a:r>
              <a:rPr lang="en-US" altLang="ko-KR" dirty="0"/>
              <a:t>, </a:t>
            </a:r>
            <a:r>
              <a:rPr lang="ko-KR" altLang="en-US" dirty="0"/>
              <a:t>해당 데이터를 벡터화 시켜 코사인 유사도 기반 추천 알고리즘의 </a:t>
            </a:r>
            <a:r>
              <a:rPr lang="en-US" altLang="ko-KR" dirty="0"/>
              <a:t>input</a:t>
            </a:r>
            <a:r>
              <a:rPr lang="ko-KR" altLang="en-US" dirty="0"/>
              <a:t>으로 활용했습니다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Figure 2</a:t>
            </a:r>
            <a:r>
              <a:rPr lang="ko-KR" altLang="en-US" dirty="0"/>
              <a:t>는 실제 추천 결과를 나타낸 페이지인데요</a:t>
            </a:r>
            <a:r>
              <a:rPr lang="en-US" altLang="ko-KR" dirty="0"/>
              <a:t>, </a:t>
            </a:r>
            <a:r>
              <a:rPr lang="ko-KR" altLang="en-US" dirty="0"/>
              <a:t>각 회원은 추천 버튼을 클릭하면</a:t>
            </a:r>
            <a:r>
              <a:rPr lang="en-US" altLang="ko-KR" dirty="0"/>
              <a:t>, </a:t>
            </a:r>
            <a:r>
              <a:rPr lang="ko-KR" altLang="en-US" dirty="0"/>
              <a:t>나의 관심분야와 유사한 </a:t>
            </a:r>
            <a:r>
              <a:rPr lang="en-US" altLang="ko-KR" dirty="0"/>
              <a:t>1,2,3</a:t>
            </a:r>
            <a:r>
              <a:rPr lang="ko-KR" altLang="en-US" dirty="0"/>
              <a:t>등 회원을 </a:t>
            </a:r>
            <a:r>
              <a:rPr lang="ko-KR" altLang="en-US" dirty="0" err="1"/>
              <a:t>추천받을</a:t>
            </a:r>
            <a:r>
              <a:rPr lang="ko-KR" altLang="en-US" dirty="0"/>
              <a:t> 수 있고</a:t>
            </a:r>
            <a:r>
              <a:rPr lang="en-US" altLang="ko-KR" dirty="0"/>
              <a:t>, </a:t>
            </a:r>
            <a:r>
              <a:rPr lang="ko-KR" altLang="en-US" dirty="0"/>
              <a:t>추천 재생성 버튼을 누르면 새로운 추천을 제공받을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200</a:t>
            </a:r>
            <a:r>
              <a:rPr lang="ko-KR" altLang="en-US" dirty="0"/>
              <a:t>명 정도 가량의 데이터를 넣은 후</a:t>
            </a:r>
            <a:r>
              <a:rPr lang="en-US" altLang="ko-KR" dirty="0"/>
              <a:t>, </a:t>
            </a:r>
            <a:r>
              <a:rPr lang="ko-KR" altLang="en-US" dirty="0"/>
              <a:t>추천 실험을 수행했을 때</a:t>
            </a:r>
            <a:r>
              <a:rPr lang="en-US" altLang="ko-KR" dirty="0"/>
              <a:t>, 1,2,3</a:t>
            </a:r>
            <a:r>
              <a:rPr lang="ko-KR" altLang="en-US" dirty="0"/>
              <a:t>등 추천 </a:t>
            </a:r>
            <a:r>
              <a:rPr lang="en-US" altLang="ko-KR" dirty="0"/>
              <a:t>set</a:t>
            </a:r>
            <a:r>
              <a:rPr lang="ko-KR" altLang="en-US" dirty="0"/>
              <a:t>에 같은 사용자 패턴이 계속 추천되는 편향 문제가 발견되었습니다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문제의 원인을 찾아보기 위해 우선 </a:t>
            </a:r>
            <a:r>
              <a:rPr lang="en-US" altLang="ko-KR" dirty="0"/>
              <a:t>1000</a:t>
            </a:r>
            <a:r>
              <a:rPr lang="ko-KR" altLang="en-US" dirty="0"/>
              <a:t>번의 추천 결과를 수행하고</a:t>
            </a:r>
            <a:r>
              <a:rPr lang="en-US" altLang="ko-KR" dirty="0"/>
              <a:t>, 1,2,3</a:t>
            </a:r>
            <a:r>
              <a:rPr lang="ko-KR" altLang="en-US" dirty="0"/>
              <a:t>등 슬롯에 어떤 유형의 사람이 추천되는 지 </a:t>
            </a:r>
            <a:r>
              <a:rPr lang="ko-KR" altLang="en-US" dirty="0" err="1"/>
              <a:t>시각화해보았습니다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</a:t>
            </a:r>
            <a:r>
              <a:rPr lang="en-US" altLang="ko-KR" dirty="0"/>
              <a:t>, 1,2,3</a:t>
            </a:r>
            <a:r>
              <a:rPr lang="ko-KR" altLang="en-US" dirty="0"/>
              <a:t>등엔 유사도가 매우 높은 사람들 위주로만 </a:t>
            </a:r>
            <a:r>
              <a:rPr lang="ko-KR" altLang="en-US" dirty="0" err="1"/>
              <a:t>포진되어있어</a:t>
            </a:r>
            <a:r>
              <a:rPr lang="ko-KR" altLang="en-US" dirty="0"/>
              <a:t> 추천 결과가 매우 단조로웠습니다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해결하기 위해 저희는 코드 검토와 함께</a:t>
            </a:r>
            <a:r>
              <a:rPr lang="en-US" altLang="ko-KR" dirty="0"/>
              <a:t>, </a:t>
            </a:r>
            <a:r>
              <a:rPr lang="ko-KR" altLang="en-US" dirty="0"/>
              <a:t>현재 알고리즘에서 변경 가능한 요인을 찾아보고</a:t>
            </a:r>
            <a:r>
              <a:rPr lang="en-US" altLang="ko-KR" dirty="0"/>
              <a:t>, </a:t>
            </a:r>
            <a:r>
              <a:rPr lang="ko-KR" altLang="en-US" dirty="0"/>
              <a:t>발견해낸 </a:t>
            </a:r>
            <a:r>
              <a:rPr lang="en-US" altLang="ko-KR" dirty="0"/>
              <a:t>3</a:t>
            </a:r>
            <a:r>
              <a:rPr lang="ko-KR" altLang="en-US" dirty="0"/>
              <a:t>가지 요인에 대해 하나씩 변수 값을 바꿔가며 가장 효과적인 대안책이 무엇인지 </a:t>
            </a:r>
            <a:r>
              <a:rPr lang="en-US" altLang="ko-KR" dirty="0"/>
              <a:t>test</a:t>
            </a:r>
            <a:r>
              <a:rPr lang="ko-KR" altLang="en-US" dirty="0"/>
              <a:t>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방법 중 가장 효과적인 방식은 코사인 유사도 계산을 수행할 회원들의 최초 샘플링 크기를 변경할 때였습니다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방식이 가장 효과적이었던 까닭은 유사성의 하한선을 보장하면서도</a:t>
            </a:r>
            <a:r>
              <a:rPr lang="en-US" altLang="ko-KR" dirty="0"/>
              <a:t>, </a:t>
            </a:r>
            <a:r>
              <a:rPr lang="ko-KR" altLang="en-US" dirty="0"/>
              <a:t>추천 패턴을 </a:t>
            </a:r>
            <a:r>
              <a:rPr lang="ko-KR" altLang="en-US" dirty="0" err="1"/>
              <a:t>다양화시킬</a:t>
            </a:r>
            <a:r>
              <a:rPr lang="ko-KR" altLang="en-US" dirty="0"/>
              <a:t> 수 있었기 때문입니다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Figure3</a:t>
            </a:r>
            <a:r>
              <a:rPr lang="ko-KR" altLang="en-US" dirty="0"/>
              <a:t>은 </a:t>
            </a:r>
            <a:r>
              <a:rPr lang="en-US" altLang="ko-KR" dirty="0"/>
              <a:t>1000</a:t>
            </a:r>
            <a:r>
              <a:rPr lang="ko-KR" altLang="en-US" dirty="0"/>
              <a:t>번의 추천 시행에 대하여 좌측부터</a:t>
            </a:r>
            <a:r>
              <a:rPr lang="en-US" altLang="ko-KR" dirty="0"/>
              <a:t>, 1,2,3</a:t>
            </a:r>
            <a:r>
              <a:rPr lang="ko-KR" altLang="en-US" dirty="0"/>
              <a:t>등 각 슬롯에 포함된 회원의 코사인 유사도 값과 그 빈도를 나타낸 그래프인데요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샘플링 크기를 </a:t>
            </a:r>
            <a:r>
              <a:rPr lang="en-US" altLang="ko-KR" dirty="0"/>
              <a:t>8</a:t>
            </a:r>
            <a:r>
              <a:rPr lang="ko-KR" altLang="en-US" dirty="0"/>
              <a:t>로 설정했을 때</a:t>
            </a:r>
            <a:r>
              <a:rPr lang="en-US" altLang="ko-KR" dirty="0"/>
              <a:t>, 3</a:t>
            </a:r>
            <a:r>
              <a:rPr lang="ko-KR" altLang="en-US" dirty="0"/>
              <a:t>등 슬롯에 상대적으로 넓은 분산을 형성시킬 수 있어 편향성 문제 해결</a:t>
            </a:r>
            <a:r>
              <a:rPr lang="en-US" altLang="ko-KR" dirty="0"/>
              <a:t>, </a:t>
            </a:r>
            <a:r>
              <a:rPr lang="ko-KR" altLang="en-US" dirty="0"/>
              <a:t>다양한 추천 패턴을 보장할 수 있었습니다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저희 팀은 이러한 노력의 일환으로 졸업 전시회에서 주제의 실용성</a:t>
            </a:r>
            <a:r>
              <a:rPr lang="en-US" altLang="ko-KR" dirty="0"/>
              <a:t>, </a:t>
            </a:r>
            <a:r>
              <a:rPr lang="ko-KR" altLang="en-US" dirty="0"/>
              <a:t>결과물의 완성도를 인정받아 장려상을 수상할 수 있었고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프로젝트를 통해</a:t>
            </a:r>
            <a:r>
              <a:rPr lang="en-US" altLang="ko-KR" dirty="0"/>
              <a:t>, </a:t>
            </a:r>
            <a:r>
              <a:rPr lang="ko-KR" altLang="en-US" dirty="0"/>
              <a:t>문제 해결을 위해 원인을 끈기 있게 찾고</a:t>
            </a:r>
            <a:r>
              <a:rPr lang="en-US" altLang="ko-KR" dirty="0"/>
              <a:t>, </a:t>
            </a:r>
            <a:r>
              <a:rPr lang="ko-KR" altLang="en-US" dirty="0"/>
              <a:t>가설과 실험에 입각하여 테스팅을 수행하는 것이 </a:t>
            </a:r>
            <a:r>
              <a:rPr lang="en-US" altLang="ko-KR" dirty="0"/>
              <a:t>SW </a:t>
            </a:r>
            <a:r>
              <a:rPr lang="ko-KR" altLang="en-US" dirty="0"/>
              <a:t>개발 과정에서 매우 중요하다는 것을 직접 경험할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상황</a:t>
            </a:r>
            <a:r>
              <a:rPr lang="en-US" altLang="ko-KR" dirty="0"/>
              <a:t>: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코로나 </a:t>
            </a:r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r>
              <a:rPr lang="ko-KR" altLang="en-US" sz="1200" dirty="0">
                <a:solidFill>
                  <a:schemeClr val="tx1"/>
                </a:solidFill>
              </a:rPr>
              <a:t>를 겪으며 </a:t>
            </a:r>
            <a:r>
              <a:rPr lang="ko-KR" altLang="en-US" sz="1200" dirty="0" err="1">
                <a:solidFill>
                  <a:schemeClr val="tx1"/>
                </a:solidFill>
              </a:rPr>
              <a:t>비대면</a:t>
            </a:r>
            <a:r>
              <a:rPr lang="ko-KR" altLang="en-US" sz="1200" dirty="0">
                <a:solidFill>
                  <a:schemeClr val="tx1"/>
                </a:solidFill>
              </a:rPr>
              <a:t> 수업이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년간 지속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관계 형성에 어려움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공모전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스터디 관련 팀 결성에 대한 수요는 있으나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전문적인 플랫폼 부재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기존 플랫폼과의 차별성을 위해 학우들의 포트폴리오 업로드 및 관심사 분야 설정 바탕으로 관심사에 부합한 학우들을 추천해주는 시스템 개발을 결정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과제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추천 재생성이 용이하면서도 개인의 관심사에 부합하는 유저를 추천해줄 수 있는 방법 연구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가중화된</a:t>
            </a:r>
            <a:r>
              <a:rPr lang="ko-KR" altLang="en-US" sz="1200" dirty="0">
                <a:solidFill>
                  <a:schemeClr val="tx1"/>
                </a:solidFill>
              </a:rPr>
              <a:t> 코사인 유사도를 활용하여 추천 알고리즘 설계 및 데모 알고리즘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추천 결과의 편향성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행동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1000</a:t>
            </a:r>
            <a:r>
              <a:rPr lang="ko-KR" altLang="en-US" sz="1200" dirty="0">
                <a:solidFill>
                  <a:schemeClr val="tx1"/>
                </a:solidFill>
              </a:rPr>
              <a:t>번의 추천을 시행하고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추천 결과를 시각화 통해 문제점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변경 가능한 변수를 하나씩 바꿔가며 테스팅 진행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추천 적합성 보장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  <a:r>
              <a:rPr lang="ko-KR" altLang="en-US" sz="1200" dirty="0">
                <a:solidFill>
                  <a:srgbClr val="FF0000"/>
                </a:solidFill>
              </a:rPr>
              <a:t>적당히 튀는 추천 결과를 생성 위해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가중치를 변경하거나</a:t>
            </a:r>
            <a:r>
              <a:rPr lang="en-US" altLang="ko-KR" sz="1200" dirty="0">
                <a:solidFill>
                  <a:schemeClr val="tx1"/>
                </a:solidFill>
              </a:rPr>
              <a:t>, 1,2,3</a:t>
            </a:r>
            <a:r>
              <a:rPr lang="ko-KR" altLang="en-US" sz="1200" dirty="0">
                <a:solidFill>
                  <a:schemeClr val="tx1"/>
                </a:solidFill>
              </a:rPr>
              <a:t>등이 아닌 </a:t>
            </a:r>
            <a:r>
              <a:rPr lang="en-US" altLang="ko-KR" sz="1200" dirty="0">
                <a:solidFill>
                  <a:srgbClr val="FF0000"/>
                </a:solidFill>
              </a:rPr>
              <a:t>3,4,5</a:t>
            </a:r>
            <a:r>
              <a:rPr lang="ko-KR" altLang="en-US" sz="1200" dirty="0">
                <a:solidFill>
                  <a:srgbClr val="FF0000"/>
                </a:solidFill>
              </a:rPr>
              <a:t>등을 뽑거나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샘플링 크기를 변경</a:t>
            </a:r>
            <a:r>
              <a:rPr lang="ko-KR" altLang="en-US" sz="1200" dirty="0">
                <a:solidFill>
                  <a:schemeClr val="tx1"/>
                </a:solidFill>
              </a:rPr>
              <a:t>해보며 테스트 시도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가장 효과적인 방식은 최초 샘플링 크기를 변경했을 </a:t>
            </a:r>
            <a:r>
              <a:rPr lang="ko-KR" altLang="en-US" sz="1200" dirty="0" err="1">
                <a:solidFill>
                  <a:schemeClr val="tx1"/>
                </a:solidFill>
              </a:rPr>
              <a:t>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1,2</a:t>
            </a:r>
            <a:r>
              <a:rPr lang="ko-KR" altLang="en-US" sz="1200" dirty="0">
                <a:solidFill>
                  <a:schemeClr val="tx1"/>
                </a:solidFill>
              </a:rPr>
              <a:t>등은 추천의 정확도를 보장</a:t>
            </a:r>
            <a:r>
              <a:rPr lang="en-US" altLang="ko-KR" sz="1200" dirty="0">
                <a:solidFill>
                  <a:schemeClr val="tx1"/>
                </a:solidFill>
              </a:rPr>
              <a:t>, 3</a:t>
            </a:r>
            <a:r>
              <a:rPr lang="ko-KR" altLang="en-US" sz="1200" dirty="0">
                <a:solidFill>
                  <a:schemeClr val="tx1"/>
                </a:solidFill>
              </a:rPr>
              <a:t>등은 추천 결과의 다양성을 보장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결과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최초 샘플링 크기를 </a:t>
            </a:r>
            <a:r>
              <a:rPr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조정 통해 편향성 문제 해결</a:t>
            </a:r>
            <a:r>
              <a:rPr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주제의 실용성과 결과물의 완성도를 바탕으로 교내 졸업 전시회 장려상 수상</a:t>
            </a:r>
            <a:endParaRPr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문제 발생 시</a:t>
            </a:r>
            <a:r>
              <a:rPr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변수를 통제한 테스팅이 원인 분석에 효과적임을 인지</a:t>
            </a:r>
            <a:endParaRPr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D62D6-B5F8-4175-8216-44D6AD6055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6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직무 수행 관점에서</a:t>
            </a:r>
            <a:r>
              <a:rPr lang="en-US" altLang="ko-KR" dirty="0"/>
              <a:t>, </a:t>
            </a:r>
            <a:r>
              <a:rPr lang="ko-KR" altLang="en-US" dirty="0"/>
              <a:t>제가 가진 강점에 대해 소개하고</a:t>
            </a:r>
            <a:r>
              <a:rPr lang="en-US" altLang="ko-KR" dirty="0"/>
              <a:t>,</a:t>
            </a:r>
            <a:r>
              <a:rPr lang="ko-KR" altLang="en-US" dirty="0"/>
              <a:t> 발표 마치겠습니다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검증 직무를 수행하며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99</a:t>
            </a:r>
            <a:r>
              <a:rPr lang="ko-KR" altLang="en-US" dirty="0"/>
              <a:t>점의 성과를 </a:t>
            </a:r>
            <a:r>
              <a:rPr lang="en-US" altLang="ko-KR" dirty="0"/>
              <a:t>100</a:t>
            </a:r>
            <a:r>
              <a:rPr lang="ko-KR" altLang="en-US" dirty="0"/>
              <a:t>점으로 바꾸는 데에 기여할 수 있다고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</a:t>
            </a:r>
            <a:r>
              <a:rPr lang="ko-KR" altLang="en-US" dirty="0"/>
              <a:t>점이라는 차이는</a:t>
            </a:r>
            <a:r>
              <a:rPr lang="en-US" altLang="ko-KR" dirty="0"/>
              <a:t>, ‘</a:t>
            </a:r>
            <a:r>
              <a:rPr lang="ko-KR" altLang="en-US" dirty="0"/>
              <a:t>끊임없이 반복</a:t>
            </a:r>
            <a:r>
              <a:rPr lang="en-US" altLang="ko-KR" dirty="0"/>
              <a:t>’</a:t>
            </a:r>
            <a:r>
              <a:rPr lang="ko-KR" altLang="en-US" dirty="0"/>
              <a:t>하는 과정에서 발생한다고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제가 참여했던 </a:t>
            </a:r>
            <a:r>
              <a:rPr lang="ko-KR" altLang="en-US" dirty="0" err="1"/>
              <a:t>프로젝트들에서</a:t>
            </a:r>
            <a:r>
              <a:rPr lang="ko-KR" altLang="en-US" dirty="0"/>
              <a:t> 모두 ‘</a:t>
            </a:r>
            <a:r>
              <a:rPr lang="ko-KR" altLang="en-US" dirty="0" err="1"/>
              <a:t>반복’을</a:t>
            </a:r>
            <a:r>
              <a:rPr lang="ko-KR" altLang="en-US" dirty="0"/>
              <a:t> 통해 성과를 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졸업프로젝트에서는 시스템 검증을 반복 수행하며 프로젝트 완성도를 향상시켰습니다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ko-KR" altLang="en-US" dirty="0"/>
              <a:t>저는 제가 만든 기능이 완성되었다면</a:t>
            </a:r>
            <a:r>
              <a:rPr lang="en-US" altLang="ko-KR" dirty="0"/>
              <a:t>, </a:t>
            </a:r>
            <a:r>
              <a:rPr lang="ko-KR" altLang="en-US" dirty="0"/>
              <a:t>협업 </a:t>
            </a:r>
            <a:r>
              <a:rPr lang="ko-KR" altLang="en-US" dirty="0" err="1"/>
              <a:t>브랜치에</a:t>
            </a:r>
            <a:r>
              <a:rPr lang="ko-KR" altLang="en-US" dirty="0"/>
              <a:t> 바로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병합하기보다는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꼼꼼하게 기능을 점검하여 놓친 예외가 없는지 확인하였습니다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en-US" altLang="ko-KR" dirty="0"/>
          </a:p>
          <a:p>
            <a:r>
              <a:rPr lang="ko-KR" altLang="en-US" dirty="0"/>
              <a:t>해당 과정에서 예측하지 못했던 결함들을 조기에 발견할 수 있었고</a:t>
            </a:r>
            <a:r>
              <a:rPr lang="en-US" altLang="ko-KR" dirty="0"/>
              <a:t>, </a:t>
            </a:r>
            <a:r>
              <a:rPr lang="ko-KR" altLang="en-US" dirty="0"/>
              <a:t>식별한 결함들을 빠르게 해결해 나간 덕분에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 팀은 개발 후반부에 추천 서비스 로직 개선에만 몰두할 수 </a:t>
            </a:r>
            <a:r>
              <a:rPr lang="ko-KR" altLang="en-US" dirty="0" err="1"/>
              <a:t>잇었습니다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</a:t>
            </a:r>
            <a:r>
              <a:rPr lang="en-US" altLang="ko-KR" dirty="0"/>
              <a:t>, </a:t>
            </a:r>
            <a:r>
              <a:rPr lang="ko-KR" altLang="en-US" dirty="0"/>
              <a:t>이틀 간 진행되었던 졸업 전시회에서 저희 팀의 서비스가 단 한 건의 런타임 에러도 발생하지 않은 성과로 나타났습니다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시간 부족하면 이 부분 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채용 정보 시스템을 구축했던 </a:t>
            </a:r>
            <a:r>
              <a:rPr lang="en-US" altLang="ko-KR" dirty="0"/>
              <a:t>SW </a:t>
            </a:r>
            <a:r>
              <a:rPr lang="ko-KR" altLang="en-US" dirty="0"/>
              <a:t>공학 프로젝트에서는</a:t>
            </a:r>
            <a:r>
              <a:rPr lang="en-US" altLang="ko-KR" dirty="0"/>
              <a:t>, </a:t>
            </a:r>
            <a:r>
              <a:rPr lang="ko-KR" altLang="en-US" dirty="0"/>
              <a:t>문서 검토 반복을 통해 원 팀 성과를 이룩했습니다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팀장의 역할을 수행하며</a:t>
            </a:r>
            <a:r>
              <a:rPr lang="en-US" altLang="ko-KR" dirty="0"/>
              <a:t>, </a:t>
            </a:r>
            <a:r>
              <a:rPr lang="ko-KR" altLang="en-US" dirty="0"/>
              <a:t>팀원이 작성한 </a:t>
            </a:r>
            <a:r>
              <a:rPr lang="en-US" altLang="ko-KR" dirty="0"/>
              <a:t>UML </a:t>
            </a:r>
            <a:r>
              <a:rPr lang="ko-KR" altLang="en-US" dirty="0"/>
              <a:t>다이어그램 또는 문서를 취합해 검토하였고</a:t>
            </a:r>
            <a:r>
              <a:rPr lang="en-US" altLang="ko-KR" dirty="0"/>
              <a:t>, </a:t>
            </a:r>
            <a:r>
              <a:rPr lang="ko-KR" altLang="en-US" dirty="0"/>
              <a:t>오타나 모호한 표현을 수정해 보고서 형식으로 동료들에게 재배포하였습니다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 팀원들이 늘 같은 시야로 저희 프로젝트를 바라보는 효과를 주었고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원활한 의사소통을 바탕으로 프로젝트를 수행한 결과</a:t>
            </a:r>
            <a:r>
              <a:rPr lang="en-US" altLang="ko-KR" dirty="0"/>
              <a:t>, </a:t>
            </a:r>
            <a:r>
              <a:rPr lang="ko-KR" altLang="en-US" dirty="0"/>
              <a:t>저희 팀은 프로젝트 최종 평가에서 분반 </a:t>
            </a:r>
            <a:r>
              <a:rPr lang="en-US" altLang="ko-KR" dirty="0"/>
              <a:t>1</a:t>
            </a:r>
            <a:r>
              <a:rPr lang="ko-KR" altLang="en-US" dirty="0"/>
              <a:t>등을 차지할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LIG</a:t>
            </a:r>
            <a:r>
              <a:rPr lang="ko-KR" altLang="en-US" dirty="0" err="1"/>
              <a:t>넥스원에서도</a:t>
            </a:r>
            <a:r>
              <a:rPr lang="en-US" altLang="ko-KR" dirty="0"/>
              <a:t>, </a:t>
            </a:r>
            <a:r>
              <a:rPr lang="ko-KR" altLang="en-US" dirty="0"/>
              <a:t>끊임없는 반복을 통해 무기체계의 완성도를 높이는 데 기여할 수 있는 연구원이 되도록 최선을 다하겠습니다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---------------------------------------------------------------------------------------------------------------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그 </a:t>
            </a:r>
            <a:r>
              <a:rPr lang="en-US" altLang="ko-KR" dirty="0"/>
              <a:t>1</a:t>
            </a:r>
            <a:r>
              <a:rPr lang="ko-KR" altLang="en-US" dirty="0"/>
              <a:t>점의 차이는 사소하다고 생각할 수 있는 행위를 </a:t>
            </a:r>
            <a:r>
              <a:rPr lang="en-US" altLang="ko-KR" dirty="0"/>
              <a:t>‘</a:t>
            </a:r>
            <a:r>
              <a:rPr lang="ko-KR" altLang="en-US" dirty="0"/>
              <a:t>끊임없이 반복</a:t>
            </a:r>
            <a:r>
              <a:rPr lang="en-US" altLang="ko-KR" dirty="0"/>
              <a:t>＇</a:t>
            </a:r>
            <a:r>
              <a:rPr lang="ko-KR" altLang="en-US" dirty="0"/>
              <a:t>하는 과정에서 발생할 수 있다고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제가 참여했던 </a:t>
            </a:r>
            <a:r>
              <a:rPr lang="en-US" altLang="ko-KR" dirty="0"/>
              <a:t>2 </a:t>
            </a:r>
            <a:r>
              <a:rPr lang="ko-KR" altLang="en-US" dirty="0"/>
              <a:t>번의 팀 프로젝트에서 모두 ‘</a:t>
            </a:r>
            <a:r>
              <a:rPr lang="ko-KR" altLang="en-US" dirty="0" err="1"/>
              <a:t>반복’을</a:t>
            </a:r>
            <a:r>
              <a:rPr lang="ko-KR" altLang="en-US" dirty="0"/>
              <a:t> 통해 성과를 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졸업프로젝트에서는 시스템 검증을 반복 수행하며 프로젝트 완성도를 향상시켰습니다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맡은 기능의 구현이 완료되었다면</a:t>
            </a:r>
            <a:r>
              <a:rPr lang="en-US" altLang="ko-KR" dirty="0"/>
              <a:t>, </a:t>
            </a:r>
            <a:r>
              <a:rPr lang="ko-KR" altLang="en-US" dirty="0"/>
              <a:t>저는 협업 </a:t>
            </a:r>
            <a:r>
              <a:rPr lang="ko-KR" altLang="en-US" dirty="0" err="1"/>
              <a:t>브랜치에</a:t>
            </a:r>
            <a:r>
              <a:rPr lang="ko-KR" altLang="en-US" dirty="0"/>
              <a:t> 바로 코드를 통합하기보다는</a:t>
            </a:r>
            <a:r>
              <a:rPr lang="en-US" altLang="ko-KR" dirty="0"/>
              <a:t>, </a:t>
            </a:r>
            <a:r>
              <a:rPr lang="ko-KR" altLang="en-US" dirty="0"/>
              <a:t>시스템을 재가동하고</a:t>
            </a:r>
            <a:r>
              <a:rPr lang="en-US" altLang="ko-KR" dirty="0"/>
              <a:t>, </a:t>
            </a:r>
            <a:r>
              <a:rPr lang="ko-KR" altLang="en-US" dirty="0"/>
              <a:t>회원가입 과정부터 제가 만든 모듈까지 순차적으로 접근해보며 놓친 예외가 있는 지 확인하는 것을 </a:t>
            </a:r>
            <a:r>
              <a:rPr lang="ko-KR" altLang="en-US" dirty="0" err="1"/>
              <a:t>습관화하였습니다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과정에서</a:t>
            </a:r>
            <a:r>
              <a:rPr lang="en-US" altLang="ko-KR" dirty="0"/>
              <a:t>,</a:t>
            </a:r>
            <a:r>
              <a:rPr lang="ko-KR" altLang="en-US" dirty="0"/>
              <a:t> 예측하지 못했던 버그들을 조기에 발견할 수 있었고</a:t>
            </a:r>
            <a:r>
              <a:rPr lang="en-US" altLang="ko-KR" dirty="0"/>
              <a:t>, </a:t>
            </a:r>
            <a:r>
              <a:rPr lang="ko-KR" altLang="en-US" dirty="0"/>
              <a:t>이를 빠르게 해결해 나간 덕분에</a:t>
            </a:r>
            <a:r>
              <a:rPr lang="en-US" altLang="ko-KR" dirty="0"/>
              <a:t>, </a:t>
            </a:r>
            <a:r>
              <a:rPr lang="ko-KR" altLang="en-US" dirty="0"/>
              <a:t>저희 팀은 개발 후반부에</a:t>
            </a:r>
            <a:r>
              <a:rPr lang="en-US" altLang="ko-KR" dirty="0"/>
              <a:t>, </a:t>
            </a:r>
            <a:r>
              <a:rPr lang="ko-KR" altLang="en-US" dirty="0"/>
              <a:t>추천 서비스 로직 개선에만 몰두할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</a:t>
            </a:r>
            <a:r>
              <a:rPr lang="en-US" altLang="ko-KR" dirty="0"/>
              <a:t>, </a:t>
            </a:r>
            <a:r>
              <a:rPr lang="ko-KR" altLang="en-US" dirty="0"/>
              <a:t>이틀 간 진행되었던 졸업 전시회에서 저희 팀의 서비스가 단 한 건의 런타임 에러도 발생하지 않은 성과로 나타났습니다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4</a:t>
            </a:r>
            <a:r>
              <a:rPr lang="ko-KR" altLang="en-US" dirty="0"/>
              <a:t>학년 재학 당시 참여했던 소프트웨어 공학 과목 프로젝트에서는</a:t>
            </a:r>
            <a:r>
              <a:rPr lang="en-US" altLang="ko-KR" dirty="0"/>
              <a:t>, </a:t>
            </a:r>
            <a:r>
              <a:rPr lang="ko-KR" altLang="en-US" dirty="0"/>
              <a:t>문서 검토의 반복을 통해 원 팀 성과를 이룩했습니다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팀장의 역할을 수행하며</a:t>
            </a:r>
            <a:r>
              <a:rPr lang="en-US" altLang="ko-KR" dirty="0"/>
              <a:t>, </a:t>
            </a:r>
            <a:r>
              <a:rPr lang="ko-KR" altLang="en-US" dirty="0"/>
              <a:t>팀원이 작성한 </a:t>
            </a:r>
            <a:r>
              <a:rPr lang="en-US" altLang="ko-KR" dirty="0"/>
              <a:t>UML </a:t>
            </a:r>
            <a:r>
              <a:rPr lang="ko-KR" altLang="en-US" dirty="0"/>
              <a:t>다이어그램 또는 문서를 취합해 검토하였고</a:t>
            </a:r>
            <a:r>
              <a:rPr lang="en-US" altLang="ko-KR" dirty="0"/>
              <a:t>, </a:t>
            </a:r>
            <a:r>
              <a:rPr lang="ko-KR" altLang="en-US" dirty="0"/>
              <a:t>읽는 사람이 다시 보기 편하게끔 오타나 불분명한 표현을 수정해 이를 보고서 형식으로 만들어 다시 동료들에게 재배포하였습니다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 다음 단계의 개발을 수행하는 데 있어 팀원들이 같은 시야로 저희 프로젝트를 바라보는 효과를 주었고</a:t>
            </a:r>
            <a:r>
              <a:rPr lang="en-US" altLang="ko-KR" dirty="0"/>
              <a:t>, </a:t>
            </a:r>
            <a:r>
              <a:rPr lang="ko-KR" altLang="en-US" dirty="0"/>
              <a:t>팀원 간의 효과적인 의사소통을 이끌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</a:t>
            </a:r>
            <a:r>
              <a:rPr lang="en-US" altLang="ko-KR" dirty="0"/>
              <a:t>, </a:t>
            </a:r>
            <a:r>
              <a:rPr lang="ko-KR" altLang="en-US" dirty="0"/>
              <a:t>저희 팀은 모든 고객 요구사항에 대해 의도한 설계대로 동작하는 채용정보시스템 구축에 성공하였고</a:t>
            </a:r>
            <a:r>
              <a:rPr lang="en-US" altLang="ko-KR" dirty="0"/>
              <a:t>, </a:t>
            </a:r>
            <a:r>
              <a:rPr lang="ko-KR" altLang="en-US" dirty="0"/>
              <a:t>팀원 모두</a:t>
            </a:r>
            <a:r>
              <a:rPr lang="en-US" altLang="ko-KR" dirty="0"/>
              <a:t>, </a:t>
            </a:r>
            <a:r>
              <a:rPr lang="ko-KR" altLang="en-US" dirty="0"/>
              <a:t>좋은 점수를 </a:t>
            </a:r>
            <a:r>
              <a:rPr lang="ko-KR" altLang="en-US" dirty="0" err="1"/>
              <a:t>받을수</a:t>
            </a:r>
            <a:r>
              <a:rPr lang="ko-KR" altLang="en-US" dirty="0"/>
              <a:t>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현대모비스에 입사하게 된다면</a:t>
            </a:r>
            <a:r>
              <a:rPr lang="en-US" altLang="ko-KR" dirty="0"/>
              <a:t>, 100</a:t>
            </a:r>
            <a:r>
              <a:rPr lang="ko-KR" altLang="en-US" dirty="0"/>
              <a:t>점을 만드는 반복의 힘을 활용해 </a:t>
            </a:r>
            <a:r>
              <a:rPr lang="en-US" altLang="ko-KR" dirty="0"/>
              <a:t>SW </a:t>
            </a:r>
            <a:r>
              <a:rPr lang="ko-KR" altLang="en-US" dirty="0"/>
              <a:t>테스팅 팀의 협업을 이끌고</a:t>
            </a:r>
            <a:r>
              <a:rPr lang="en-US" altLang="ko-KR" dirty="0"/>
              <a:t>, </a:t>
            </a:r>
            <a:r>
              <a:rPr lang="ko-KR" altLang="en-US" dirty="0"/>
              <a:t>품질 향상에 기여하겠습니다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D62D6-B5F8-4175-8216-44D6AD6055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6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772E1-BE8E-2757-2F0E-2F0C448B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79707C-1CD8-8FEC-5D41-91CCF7B21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5BCD83-7A1C-3ADD-EED4-508E4C4D5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직무 수행 관점에서</a:t>
            </a:r>
            <a:r>
              <a:rPr lang="en-US" altLang="ko-KR" dirty="0"/>
              <a:t>, </a:t>
            </a:r>
            <a:r>
              <a:rPr lang="ko-KR" altLang="en-US" dirty="0"/>
              <a:t>제가 가진 강점에 대해 소개하고</a:t>
            </a:r>
            <a:r>
              <a:rPr lang="en-US" altLang="ko-KR" dirty="0"/>
              <a:t>,</a:t>
            </a:r>
            <a:r>
              <a:rPr lang="ko-KR" altLang="en-US" dirty="0"/>
              <a:t> 발표 마치겠습니다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검증 직무를 수행하며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99</a:t>
            </a:r>
            <a:r>
              <a:rPr lang="ko-KR" altLang="en-US" dirty="0"/>
              <a:t>점의 성과를 </a:t>
            </a:r>
            <a:r>
              <a:rPr lang="en-US" altLang="ko-KR" dirty="0"/>
              <a:t>100</a:t>
            </a:r>
            <a:r>
              <a:rPr lang="ko-KR" altLang="en-US" dirty="0"/>
              <a:t>점으로 바꾸는 데에 기여할 수 있다고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</a:t>
            </a:r>
            <a:r>
              <a:rPr lang="ko-KR" altLang="en-US" dirty="0"/>
              <a:t>점이라는 차이는</a:t>
            </a:r>
            <a:r>
              <a:rPr lang="en-US" altLang="ko-KR" dirty="0"/>
              <a:t>, ‘</a:t>
            </a:r>
            <a:r>
              <a:rPr lang="ko-KR" altLang="en-US" dirty="0"/>
              <a:t>끊임없이 반복</a:t>
            </a:r>
            <a:r>
              <a:rPr lang="en-US" altLang="ko-KR" dirty="0"/>
              <a:t>’</a:t>
            </a:r>
            <a:r>
              <a:rPr lang="ko-KR" altLang="en-US" dirty="0"/>
              <a:t>하는 과정에서 발생한다고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제가 참여했던 </a:t>
            </a:r>
            <a:r>
              <a:rPr lang="ko-KR" altLang="en-US" dirty="0" err="1"/>
              <a:t>프로젝트들에서</a:t>
            </a:r>
            <a:r>
              <a:rPr lang="ko-KR" altLang="en-US" dirty="0"/>
              <a:t> 모두 ‘</a:t>
            </a:r>
            <a:r>
              <a:rPr lang="ko-KR" altLang="en-US" dirty="0" err="1"/>
              <a:t>반복’을</a:t>
            </a:r>
            <a:r>
              <a:rPr lang="ko-KR" altLang="en-US" dirty="0"/>
              <a:t> 통해 성과를 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졸업프로젝트에서는 시스템 검증을 반복 수행하며 프로젝트 완성도를 향상시켰습니다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ko-KR" altLang="en-US" dirty="0"/>
              <a:t>저는 제가 만든 기능이 완성되었다면</a:t>
            </a:r>
            <a:r>
              <a:rPr lang="en-US" altLang="ko-KR" dirty="0"/>
              <a:t>, </a:t>
            </a:r>
            <a:r>
              <a:rPr lang="ko-KR" altLang="en-US" dirty="0"/>
              <a:t>협업 </a:t>
            </a:r>
            <a:r>
              <a:rPr lang="ko-KR" altLang="en-US" dirty="0" err="1"/>
              <a:t>브랜치에</a:t>
            </a:r>
            <a:r>
              <a:rPr lang="ko-KR" altLang="en-US" dirty="0"/>
              <a:t> 바로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병합하기보다는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꼼꼼하게 기능을 점검하여 놓친 예외가 없는지 확인하였습니다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en-US" altLang="ko-KR" dirty="0"/>
          </a:p>
          <a:p>
            <a:r>
              <a:rPr lang="ko-KR" altLang="en-US" dirty="0"/>
              <a:t>해당 과정에서 예측하지 못했던 결함들을 조기에 발견할 수 있었고</a:t>
            </a:r>
            <a:r>
              <a:rPr lang="en-US" altLang="ko-KR" dirty="0"/>
              <a:t>, </a:t>
            </a:r>
            <a:r>
              <a:rPr lang="ko-KR" altLang="en-US" dirty="0"/>
              <a:t>식별한 결함들을 빠르게 해결해 나간 덕분에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 팀은 개발 후반부에 추천 서비스 로직 개선에만 몰두할 수 </a:t>
            </a:r>
            <a:r>
              <a:rPr lang="ko-KR" altLang="en-US" dirty="0" err="1"/>
              <a:t>잇었습니다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</a:t>
            </a:r>
            <a:r>
              <a:rPr lang="en-US" altLang="ko-KR" dirty="0"/>
              <a:t>, </a:t>
            </a:r>
            <a:r>
              <a:rPr lang="ko-KR" altLang="en-US" dirty="0"/>
              <a:t>이틀 간 진행되었던 졸업 전시회에서 저희 팀의 서비스가 단 한 건의 런타임 에러도 발생하지 않은 성과로 나타났습니다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채용 정보 시스템을 구축했던 </a:t>
            </a:r>
            <a:r>
              <a:rPr lang="en-US" altLang="ko-KR" dirty="0"/>
              <a:t>SW </a:t>
            </a:r>
            <a:r>
              <a:rPr lang="ko-KR" altLang="en-US" dirty="0"/>
              <a:t>공학 프로젝트에서는</a:t>
            </a:r>
            <a:r>
              <a:rPr lang="en-US" altLang="ko-KR" dirty="0"/>
              <a:t>, </a:t>
            </a:r>
            <a:r>
              <a:rPr lang="ko-KR" altLang="en-US" dirty="0"/>
              <a:t>문서 검토 반복을 통해 원 팀 성과를 이룩했습니다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팀장의 역할을 수행하며</a:t>
            </a:r>
            <a:r>
              <a:rPr lang="en-US" altLang="ko-KR" dirty="0"/>
              <a:t>, </a:t>
            </a:r>
            <a:r>
              <a:rPr lang="ko-KR" altLang="en-US" dirty="0"/>
              <a:t>팀원이 작성한 </a:t>
            </a:r>
            <a:r>
              <a:rPr lang="en-US" altLang="ko-KR" dirty="0"/>
              <a:t>UML </a:t>
            </a:r>
            <a:r>
              <a:rPr lang="ko-KR" altLang="en-US" dirty="0"/>
              <a:t>다이어그램 또는 문서를 취합해 검토하였고</a:t>
            </a:r>
            <a:r>
              <a:rPr lang="en-US" altLang="ko-KR" dirty="0"/>
              <a:t>, </a:t>
            </a:r>
            <a:r>
              <a:rPr lang="ko-KR" altLang="en-US" dirty="0"/>
              <a:t>오타나 모호한 표현을 수정해 보고서 형식으로 동료들에게 재배포하였습니다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 팀원들이 늘 같은 시야로 저희 프로젝트를 바라보는 효과를 주었고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원활한 의사소통을 바탕으로 프로젝트를 수행한 결과</a:t>
            </a:r>
            <a:r>
              <a:rPr lang="en-US" altLang="ko-KR" dirty="0"/>
              <a:t>, </a:t>
            </a:r>
            <a:r>
              <a:rPr lang="ko-KR" altLang="en-US" dirty="0"/>
              <a:t>저희 팀은 프로젝트 최종 평가에서 분반 </a:t>
            </a:r>
            <a:r>
              <a:rPr lang="en-US" altLang="ko-KR" dirty="0"/>
              <a:t>1</a:t>
            </a:r>
            <a:r>
              <a:rPr lang="ko-KR" altLang="en-US" dirty="0"/>
              <a:t>등을 차지할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LIG</a:t>
            </a:r>
            <a:r>
              <a:rPr lang="ko-KR" altLang="en-US" dirty="0" err="1"/>
              <a:t>넥스원에서도</a:t>
            </a:r>
            <a:r>
              <a:rPr lang="en-US" altLang="ko-KR" dirty="0"/>
              <a:t>, </a:t>
            </a:r>
            <a:r>
              <a:rPr lang="ko-KR" altLang="en-US" dirty="0"/>
              <a:t>끊임없는 반복을 통해 무기체계의 완성도를 높이는 데 기여할 수 있는 연구원이 되도록 최선을 다하겠습니다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---------------------------------------------------------------------------------------------------------------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그 </a:t>
            </a:r>
            <a:r>
              <a:rPr lang="en-US" altLang="ko-KR" dirty="0"/>
              <a:t>1</a:t>
            </a:r>
            <a:r>
              <a:rPr lang="ko-KR" altLang="en-US" dirty="0"/>
              <a:t>점의 차이는 사소하다고 생각할 수 있는 행위를 </a:t>
            </a:r>
            <a:r>
              <a:rPr lang="en-US" altLang="ko-KR" dirty="0"/>
              <a:t>‘</a:t>
            </a:r>
            <a:r>
              <a:rPr lang="ko-KR" altLang="en-US" dirty="0"/>
              <a:t>끊임없이 반복</a:t>
            </a:r>
            <a:r>
              <a:rPr lang="en-US" altLang="ko-KR" dirty="0"/>
              <a:t>＇</a:t>
            </a:r>
            <a:r>
              <a:rPr lang="ko-KR" altLang="en-US" dirty="0"/>
              <a:t>하는 과정에서 발생할 수 있다고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</a:t>
            </a:r>
            <a:r>
              <a:rPr lang="en-US" altLang="ko-KR" dirty="0"/>
              <a:t>, </a:t>
            </a:r>
            <a:r>
              <a:rPr lang="ko-KR" altLang="en-US" dirty="0"/>
              <a:t>제가 참여했던 </a:t>
            </a:r>
            <a:r>
              <a:rPr lang="en-US" altLang="ko-KR" dirty="0"/>
              <a:t>2 </a:t>
            </a:r>
            <a:r>
              <a:rPr lang="ko-KR" altLang="en-US" dirty="0"/>
              <a:t>번의 팀 프로젝트에서 모두 ‘</a:t>
            </a:r>
            <a:r>
              <a:rPr lang="ko-KR" altLang="en-US" dirty="0" err="1"/>
              <a:t>반복’을</a:t>
            </a:r>
            <a:r>
              <a:rPr lang="ko-KR" altLang="en-US" dirty="0"/>
              <a:t> 통해 성과를 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졸업프로젝트에서는 시스템 검증을 반복 수행하며 프로젝트 완성도를 향상시켰습니다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맡은 기능의 구현이 완료되었다면</a:t>
            </a:r>
            <a:r>
              <a:rPr lang="en-US" altLang="ko-KR" dirty="0"/>
              <a:t>, </a:t>
            </a:r>
            <a:r>
              <a:rPr lang="ko-KR" altLang="en-US" dirty="0"/>
              <a:t>저는 협업 </a:t>
            </a:r>
            <a:r>
              <a:rPr lang="ko-KR" altLang="en-US" dirty="0" err="1"/>
              <a:t>브랜치에</a:t>
            </a:r>
            <a:r>
              <a:rPr lang="ko-KR" altLang="en-US" dirty="0"/>
              <a:t> 바로 코드를 통합하기보다는</a:t>
            </a:r>
            <a:r>
              <a:rPr lang="en-US" altLang="ko-KR" dirty="0"/>
              <a:t>, </a:t>
            </a:r>
            <a:r>
              <a:rPr lang="ko-KR" altLang="en-US" dirty="0"/>
              <a:t>시스템을 재가동하고</a:t>
            </a:r>
            <a:r>
              <a:rPr lang="en-US" altLang="ko-KR" dirty="0"/>
              <a:t>, </a:t>
            </a:r>
            <a:r>
              <a:rPr lang="ko-KR" altLang="en-US" dirty="0"/>
              <a:t>회원가입 과정부터 제가 만든 모듈까지 순차적으로 접근해보며 놓친 예외가 있는 지 확인하는 것을 </a:t>
            </a:r>
            <a:r>
              <a:rPr lang="ko-KR" altLang="en-US" dirty="0" err="1"/>
              <a:t>습관화하였습니다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과정에서</a:t>
            </a:r>
            <a:r>
              <a:rPr lang="en-US" altLang="ko-KR" dirty="0"/>
              <a:t>,</a:t>
            </a:r>
            <a:r>
              <a:rPr lang="ko-KR" altLang="en-US" dirty="0"/>
              <a:t> 예측하지 못했던 버그들을 조기에 발견할 수 있었고</a:t>
            </a:r>
            <a:r>
              <a:rPr lang="en-US" altLang="ko-KR" dirty="0"/>
              <a:t>, </a:t>
            </a:r>
            <a:r>
              <a:rPr lang="ko-KR" altLang="en-US" dirty="0"/>
              <a:t>이를 빠르게 해결해 나간 덕분에</a:t>
            </a:r>
            <a:r>
              <a:rPr lang="en-US" altLang="ko-KR" dirty="0"/>
              <a:t>, </a:t>
            </a:r>
            <a:r>
              <a:rPr lang="ko-KR" altLang="en-US" dirty="0"/>
              <a:t>저희 팀은 개발 후반부에</a:t>
            </a:r>
            <a:r>
              <a:rPr lang="en-US" altLang="ko-KR" dirty="0"/>
              <a:t>, </a:t>
            </a:r>
            <a:r>
              <a:rPr lang="ko-KR" altLang="en-US" dirty="0"/>
              <a:t>추천 서비스 로직 개선에만 몰두할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</a:t>
            </a:r>
            <a:r>
              <a:rPr lang="en-US" altLang="ko-KR" dirty="0"/>
              <a:t>, </a:t>
            </a:r>
            <a:r>
              <a:rPr lang="ko-KR" altLang="en-US" dirty="0"/>
              <a:t>이틀 간 진행되었던 졸업 전시회에서 저희 팀의 서비스가 단 한 건의 런타임 에러도 발생하지 않은 성과로 나타났습니다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4</a:t>
            </a:r>
            <a:r>
              <a:rPr lang="ko-KR" altLang="en-US" dirty="0"/>
              <a:t>학년 재학 당시 참여했던 소프트웨어 공학 과목 프로젝트에서는</a:t>
            </a:r>
            <a:r>
              <a:rPr lang="en-US" altLang="ko-KR" dirty="0"/>
              <a:t>, </a:t>
            </a:r>
            <a:r>
              <a:rPr lang="ko-KR" altLang="en-US" dirty="0"/>
              <a:t>문서 검토의 반복을 통해 원 팀 성과를 이룩했습니다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팀장의 역할을 수행하며</a:t>
            </a:r>
            <a:r>
              <a:rPr lang="en-US" altLang="ko-KR" dirty="0"/>
              <a:t>, </a:t>
            </a:r>
            <a:r>
              <a:rPr lang="ko-KR" altLang="en-US" dirty="0"/>
              <a:t>팀원이 작성한 </a:t>
            </a:r>
            <a:r>
              <a:rPr lang="en-US" altLang="ko-KR" dirty="0"/>
              <a:t>UML </a:t>
            </a:r>
            <a:r>
              <a:rPr lang="ko-KR" altLang="en-US" dirty="0"/>
              <a:t>다이어그램 또는 문서를 취합해 검토하였고</a:t>
            </a:r>
            <a:r>
              <a:rPr lang="en-US" altLang="ko-KR" dirty="0"/>
              <a:t>, </a:t>
            </a:r>
            <a:r>
              <a:rPr lang="ko-KR" altLang="en-US" dirty="0"/>
              <a:t>읽는 사람이 다시 보기 편하게끔 오타나 불분명한 표현을 수정해 이를 보고서 형식으로 만들어 다시 동료들에게 재배포하였습니다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노력은 다음 단계의 개발을 수행하는 데 있어 팀원들이 같은 시야로 저희 프로젝트를 바라보는 효과를 주었고</a:t>
            </a:r>
            <a:r>
              <a:rPr lang="en-US" altLang="ko-KR" dirty="0"/>
              <a:t>, </a:t>
            </a:r>
            <a:r>
              <a:rPr lang="ko-KR" altLang="en-US" dirty="0"/>
              <a:t>팀원 간의 효과적인 의사소통을 이끌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</a:t>
            </a:r>
            <a:r>
              <a:rPr lang="en-US" altLang="ko-KR" dirty="0"/>
              <a:t>, </a:t>
            </a:r>
            <a:r>
              <a:rPr lang="ko-KR" altLang="en-US" dirty="0"/>
              <a:t>저희 팀은 모든 고객 요구사항에 대해 의도한 설계대로 동작하는 채용정보시스템 구축에 성공하였고</a:t>
            </a:r>
            <a:r>
              <a:rPr lang="en-US" altLang="ko-KR" dirty="0"/>
              <a:t>, </a:t>
            </a:r>
            <a:r>
              <a:rPr lang="ko-KR" altLang="en-US" dirty="0"/>
              <a:t>팀원 모두</a:t>
            </a:r>
            <a:r>
              <a:rPr lang="en-US" altLang="ko-KR" dirty="0"/>
              <a:t>, </a:t>
            </a:r>
            <a:r>
              <a:rPr lang="ko-KR" altLang="en-US" dirty="0"/>
              <a:t>좋은 점수를 </a:t>
            </a:r>
            <a:r>
              <a:rPr lang="ko-KR" altLang="en-US" dirty="0" err="1"/>
              <a:t>받을수</a:t>
            </a:r>
            <a:r>
              <a:rPr lang="ko-KR" altLang="en-US" dirty="0"/>
              <a:t>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현대모비스에 입사하게 된다면</a:t>
            </a:r>
            <a:r>
              <a:rPr lang="en-US" altLang="ko-KR" dirty="0"/>
              <a:t>, 100</a:t>
            </a:r>
            <a:r>
              <a:rPr lang="ko-KR" altLang="en-US" dirty="0"/>
              <a:t>점을 만드는 반복의 힘을 활용해 </a:t>
            </a:r>
            <a:r>
              <a:rPr lang="en-US" altLang="ko-KR" dirty="0"/>
              <a:t>SW </a:t>
            </a:r>
            <a:r>
              <a:rPr lang="ko-KR" altLang="en-US" dirty="0"/>
              <a:t>테스팅 팀의 협업을 이끌고</a:t>
            </a:r>
            <a:r>
              <a:rPr lang="en-US" altLang="ko-KR" dirty="0"/>
              <a:t>, </a:t>
            </a:r>
            <a:r>
              <a:rPr lang="ko-KR" altLang="en-US" dirty="0"/>
              <a:t>품질 향상에 기여하겠습니다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44BA1-BDB6-8150-124B-EE2AFEFAD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D62D6-B5F8-4175-8216-44D6AD6055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2DFD5-3C55-F4AE-9D6B-A0B29FC1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8F0A6-E0EC-05E2-8C1F-E63F0A4B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7CF79-E96F-A31D-DF52-1ADCC7B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0B9E0-1D56-7C99-D850-4DBD365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2E5B2-B642-4E0F-DC22-CABF624A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36CB4-AB0D-47F9-8B8B-9D407A1C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DCF13-AE6D-B89E-D313-E88FF091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C4F60-989E-471F-3D7E-A49941F2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60F92-0157-9CC3-083B-23B0958D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3C084-1724-138D-C71B-64A150A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C6BDB-B547-33F6-CDA0-0B27528AC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D14B5-91A9-600F-F532-32B9CA33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BDC47-24F3-6E9F-226F-E5255800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F4C31-A86C-BBBF-E8E8-94054DD1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278DA-A2B8-5508-D8FA-E7764F0C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AF009-DA2F-F596-B2FE-30CC497E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DB74-43CD-965D-1DA2-EA946411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CC7F2-6A29-D9CF-B8A7-A64780E6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FD1-9DEA-905A-4C7A-EFB6D2BB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003CD-45C3-CEC2-7677-34D451F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2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18F3A-4ECB-B5B5-674A-D8D9C4C3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C31F2-3783-E96F-B281-882A2117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D71E6-1147-2CDD-899C-AEAAD461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B7867-6F33-C90F-9989-E05FDC4F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351DD-69F4-A857-93D1-CEB82C74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9123-B066-C34E-3BD4-4FD40BCB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4954A-1F4B-1EDA-BC64-C11CF1B2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8D618-5E18-6BCB-C913-B7CB0544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F86DF-1F75-3249-F0B5-375BF155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A9DE1-6147-9ED3-E841-0DFED39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FF287-B108-86B4-A03F-519179C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9F0C6-751B-AE70-FEE9-877B02B8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2B5D6-4619-EC5D-3D5D-2C07A308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5751B-8C5F-9F70-C1E8-1C5CB52A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AC9A1-3E87-615F-CCBB-643FEE4F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061E7-216B-3C6D-D3CB-01B0324C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1A6C1-5565-0BFE-92EE-17DAEDA0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3E5204-1936-7C1E-0AD3-47AD974A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8B379-E05D-1A42-1CDD-08913163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6EF3-21C9-FDD7-5B46-C4F91990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9F793-2DEE-8E86-8325-7EBD8E34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47150-D400-0DA8-99AC-969713AC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7A32B-72F5-402C-75DA-AC6318F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A2158-499F-0064-4010-38A2F8F3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2D45C-0473-5FD4-2C41-A8D13F19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46B12-BD1E-EFDD-360D-44F2FCE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28C8-09E1-F070-0D8E-F0DFE8D5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0F263-DB7D-631A-FE1C-593BA460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D8C00-040B-C5BD-9F3E-297C47C9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142D-8A57-07CA-23D1-4D066BC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3A628-EC5B-9075-8B60-7CD11FEC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EC6A9-8D50-F6E8-10B3-27C8B37D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9265E-91F6-0A65-AF1F-D7CBC2BB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7000E-FA60-3D44-C5C7-494056487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6DCA7-FD6D-6FAF-9F35-D06C928C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EFC8E-EDCC-1732-2EE0-C6BB5E15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E34AC-1F5D-B0E0-4633-7C4EEEB5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573E9-8E39-CF5A-460F-6E50F9B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C83A9-1039-472F-365E-2B70B9A7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A0E86-07F6-F50D-7A62-2BFF282D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E33D8-AD3F-D583-DD56-8BA8755A7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8B15D-1328-4563-A2BC-E7A1B2568D73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65DF9-C23D-8C26-5D4C-6E5DB0CD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C94D9-6282-BEC2-0EFD-EF499C0B5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4B192-1B76-4E9B-A0FF-A76D8C218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691319-4F48-72C3-5C07-B3B3E0057DAB}"/>
              </a:ext>
            </a:extLst>
          </p:cNvPr>
          <p:cNvSpPr/>
          <p:nvPr/>
        </p:nvSpPr>
        <p:spPr>
          <a:xfrm>
            <a:off x="0" y="0"/>
            <a:ext cx="275771" cy="2588662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6C6F992-E13D-46D0-4AA3-50A22A7A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3" y="3506868"/>
            <a:ext cx="4916509" cy="1939840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이름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	      :	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박시홍</a:t>
            </a:r>
            <a:endParaRPr lang="en-US" altLang="ko-KR" sz="18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 latinLnBrk="0"/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지원 직무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:   	(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학사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SW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공통 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SW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검증</a:t>
            </a:r>
            <a:endParaRPr lang="en-US" altLang="ko-KR" sz="18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 latinLnBrk="0"/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전공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	      :	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컴퓨터 공학</a:t>
            </a:r>
            <a:endParaRPr lang="en-US" altLang="ko-KR" sz="18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 latinLnBrk="0"/>
            <a:endParaRPr lang="en-US" altLang="ko-KR" sz="18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 latinLnBrk="0"/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발표 날짜      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	2024.10.25 (</a:t>
            </a:r>
            <a:r>
              <a:rPr lang="ko-KR" altLang="en-US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금</a:t>
            </a:r>
            <a:r>
              <a:rPr lang="en-US" altLang="ko-KR" sz="1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DCA5FC-9F61-1E28-F948-56D2E394CD06}"/>
              </a:ext>
            </a:extLst>
          </p:cNvPr>
          <p:cNvGrpSpPr/>
          <p:nvPr/>
        </p:nvGrpSpPr>
        <p:grpSpPr>
          <a:xfrm>
            <a:off x="820613" y="660611"/>
            <a:ext cx="8609428" cy="2643303"/>
            <a:chOff x="820615" y="1237958"/>
            <a:chExt cx="8609428" cy="264330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D53A8C-D256-EDC8-3531-D216F4DE4656}"/>
                </a:ext>
              </a:extLst>
            </p:cNvPr>
            <p:cNvCxnSpPr>
              <a:cxnSpLocks/>
            </p:cNvCxnSpPr>
            <p:nvPr/>
          </p:nvCxnSpPr>
          <p:spPr>
            <a:xfrm>
              <a:off x="820615" y="1237958"/>
              <a:ext cx="860942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0599F-A92D-39C9-350B-41D7A0B603D8}"/>
                </a:ext>
              </a:extLst>
            </p:cNvPr>
            <p:cNvSpPr txBox="1"/>
            <p:nvPr/>
          </p:nvSpPr>
          <p:spPr>
            <a:xfrm>
              <a:off x="820615" y="1419048"/>
              <a:ext cx="571001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직무 역량 기술서</a:t>
              </a:r>
              <a:endPara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endPara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r>
                <a:rPr lang="en-US" altLang="ko-KR" sz="3200" dirty="0">
                  <a:solidFill>
                    <a:srgbClr val="0037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[SW </a:t>
              </a:r>
              <a:r>
                <a:rPr lang="ko-KR" altLang="en-US" sz="3200" dirty="0" err="1">
                  <a:solidFill>
                    <a:srgbClr val="0037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검증팀</a:t>
              </a:r>
              <a:r>
                <a:rPr lang="en-US" altLang="ko-KR" sz="3200" dirty="0">
                  <a:solidFill>
                    <a:srgbClr val="0037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]</a:t>
              </a:r>
            </a:p>
            <a:p>
              <a:endParaRPr lang="ko-KR" altLang="en-US" sz="5400" dirty="0">
                <a:ea typeface="현대하모니 B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C1B447-8771-C584-1A71-A331ECA4F3BC}"/>
                </a:ext>
              </a:extLst>
            </p:cNvPr>
            <p:cNvCxnSpPr>
              <a:cxnSpLocks/>
            </p:cNvCxnSpPr>
            <p:nvPr/>
          </p:nvCxnSpPr>
          <p:spPr>
            <a:xfrm>
              <a:off x="820615" y="3166016"/>
              <a:ext cx="860942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바닥글 개체 틀 11">
            <a:extLst>
              <a:ext uri="{FF2B5EF4-FFF2-40B4-BE49-F238E27FC236}">
                <a16:creationId xmlns:a16="http://schemas.microsoft.com/office/drawing/2014/main" id="{AC22E892-683E-A506-E06D-F16AFE26DE3E}"/>
              </a:ext>
            </a:extLst>
          </p:cNvPr>
          <p:cNvSpPr txBox="1">
            <a:spLocks/>
          </p:cNvSpPr>
          <p:nvPr/>
        </p:nvSpPr>
        <p:spPr>
          <a:xfrm>
            <a:off x="0" y="6466509"/>
            <a:ext cx="12192000" cy="391488"/>
          </a:xfrm>
          <a:prstGeom prst="rect">
            <a:avLst/>
          </a:prstGeom>
          <a:solidFill>
            <a:srgbClr val="BCBEC0"/>
          </a:solidFill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SW </a:t>
            </a:r>
            <a:r>
              <a:rPr kumimoji="1" lang="ko-KR" altLang="en-US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 </a:t>
            </a: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PT</a:t>
            </a:r>
            <a:endParaRPr kumimoji="1" lang="ko-KR" altLang="en-US" sz="1600" dirty="0">
              <a:solidFill>
                <a:srgbClr val="00377B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3" name="그림 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EC84394-052D-EE0D-57EE-DDA14CA8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1" y="6472989"/>
            <a:ext cx="1243102" cy="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4">
            <a:extLst>
              <a:ext uri="{FF2B5EF4-FFF2-40B4-BE49-F238E27FC236}">
                <a16:creationId xmlns:a16="http://schemas.microsoft.com/office/drawing/2014/main" id="{44514A42-63B7-D932-4C8D-E93B4DE6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097078" cy="400097"/>
          </a:xfrm>
          <a:prstGeom prst="rect">
            <a:avLst/>
          </a:prstGeom>
          <a:solidFill>
            <a:srgbClr val="00377B"/>
          </a:solidFill>
          <a:ln>
            <a:solidFill>
              <a:schemeClr val="accent1"/>
            </a:solidFill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rial" charset="0"/>
              </a:rPr>
              <a:t>1. </a:t>
            </a:r>
            <a:r>
              <a:rPr lang="ko-KR" altLang="en-US" sz="2000" b="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rial" charset="0"/>
              </a:rPr>
              <a:t>창직</a:t>
            </a:r>
            <a:r>
              <a:rPr lang="ko-KR" altLang="en-US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rial" charset="0"/>
              </a:rPr>
              <a:t> </a:t>
            </a:r>
            <a:r>
              <a:rPr lang="ko-KR" altLang="en-US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 설계 프로젝트 </a:t>
            </a:r>
            <a:r>
              <a:rPr lang="en-US" altLang="ko-KR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Pick</a:t>
            </a:r>
            <a:r>
              <a:rPr lang="ko-KR" altLang="en-US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000" b="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Me</a:t>
            </a:r>
            <a:endParaRPr lang="en" altLang="ko-KR" sz="2000" b="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70E1-FAFD-5A13-A4F2-D18D11CC7062}"/>
              </a:ext>
            </a:extLst>
          </p:cNvPr>
          <p:cNvSpPr txBox="1"/>
          <p:nvPr/>
        </p:nvSpPr>
        <p:spPr>
          <a:xfrm>
            <a:off x="174356" y="476426"/>
            <a:ext cx="637691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주제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교내 컴퓨터공학과 학생들을 위한 팀 빌딩 웹 서비스</a:t>
            </a:r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개발 기간</a:t>
            </a:r>
            <a:r>
              <a:rPr lang="en-US" altLang="ko-KR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/</a:t>
            </a:r>
            <a:r>
              <a:rPr lang="ko-KR" altLang="en-US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참여 인원 </a:t>
            </a:r>
            <a:r>
              <a:rPr lang="en-US" altLang="ko-KR" sz="1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2023.3 ~ 2023.11</a:t>
            </a:r>
            <a:r>
              <a:rPr lang="en-US" altLang="ko-KR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3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팀 프로젝트</a:t>
            </a:r>
            <a:endParaRPr lang="en-US" altLang="ko-KR" sz="12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목표</a:t>
            </a:r>
            <a:r>
              <a:rPr lang="ko-KR" altLang="en-US" sz="1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교내 스터디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프로젝트 관련 팀 빌딩 지원 플랫폼 구축</a:t>
            </a:r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맡은 역할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추천 알고리즘 설계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 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개발</a:t>
            </a:r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ko-KR" altLang="en-US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B4C62E-BEBE-A3E8-7DF9-12FEB1D63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 t="983" r="-1" b="1"/>
          <a:stretch/>
        </p:blipFill>
        <p:spPr bwMode="auto">
          <a:xfrm>
            <a:off x="8264095" y="1248229"/>
            <a:ext cx="3826348" cy="21443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내용 개체 틀 5" descr="그래프, 도표, 텍스트, 라인이(가) 표시된 사진&#10;&#10;자동 생성된 설명">
            <a:extLst>
              <a:ext uri="{FF2B5EF4-FFF2-40B4-BE49-F238E27FC236}">
                <a16:creationId xmlns:a16="http://schemas.microsoft.com/office/drawing/2014/main" id="{0DBECF80-BC67-B4A4-5214-74E1E371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86280" y="4070167"/>
            <a:ext cx="3796375" cy="1898188"/>
          </a:xfrm>
          <a:ln w="12700">
            <a:solidFill>
              <a:schemeClr val="tx1"/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7A1B08F-7129-E3A6-C45E-2B786AC211A6}"/>
              </a:ext>
            </a:extLst>
          </p:cNvPr>
          <p:cNvSpPr/>
          <p:nvPr/>
        </p:nvSpPr>
        <p:spPr>
          <a:xfrm>
            <a:off x="101558" y="1852498"/>
            <a:ext cx="782320" cy="7518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</a:t>
            </a:r>
            <a:endParaRPr lang="ko-KR" altLang="en-US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53296-6FDC-82B5-4F14-4E094498FC5F}"/>
              </a:ext>
            </a:extLst>
          </p:cNvPr>
          <p:cNvSpPr/>
          <p:nvPr/>
        </p:nvSpPr>
        <p:spPr>
          <a:xfrm>
            <a:off x="1268943" y="1683658"/>
            <a:ext cx="6747297" cy="111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COVID-19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 인한 </a:t>
            </a:r>
            <a:r>
              <a:rPr lang="ko-KR" altLang="en-US" sz="1200" dirty="0" err="1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비대면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수업 지속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관계 형성에 어려움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교류 활발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 결성에 대한 수요는 있으나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전문 플랫폼 부재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회원이 설정한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관심분야 데이터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바탕의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팀원 추천 서비스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개발 통해 차별화된 경험 제공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E9BCC-AC7B-DA9F-5A5D-80DC292FDFD0}"/>
              </a:ext>
            </a:extLst>
          </p:cNvPr>
          <p:cNvSpPr/>
          <p:nvPr/>
        </p:nvSpPr>
        <p:spPr>
          <a:xfrm>
            <a:off x="1268943" y="2890843"/>
            <a:ext cx="6747297" cy="90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학우들의 의견 수렴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추천 재생성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용이하면서도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관심사에 부합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하는 유저를 추천해줄 수 있는 방법 연구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논문 조사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코사인 유사도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활용한 추천 알고리즘 설계</a:t>
            </a:r>
            <a:endParaRPr lang="en-US" altLang="ko-KR" sz="12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검증 수행 중 추천 결과의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편향성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발견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비슷한 사용자 패턴이 반복 추천됨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31B538-758B-B7C1-1831-B447BA182A93}"/>
              </a:ext>
            </a:extLst>
          </p:cNvPr>
          <p:cNvSpPr/>
          <p:nvPr/>
        </p:nvSpPr>
        <p:spPr>
          <a:xfrm>
            <a:off x="1268943" y="3924144"/>
            <a:ext cx="6747297" cy="844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인스펙션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변경 가능한 포인트 탐색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(3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가지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하나씩 바꿔가며 실험 및 테스팅 진행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가장 효과적인 방식은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샘플링 크기 변수를 변경했을 때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(n=8)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임을 확인 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DE71FF-79DE-2E05-58C7-1CE90B38393F}"/>
              </a:ext>
            </a:extLst>
          </p:cNvPr>
          <p:cNvSpPr/>
          <p:nvPr/>
        </p:nvSpPr>
        <p:spPr>
          <a:xfrm>
            <a:off x="1268943" y="4853981"/>
            <a:ext cx="6747297" cy="1300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Why?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유사도의 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하한선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보장하면서도 다양한 추천 패턴 생성 가능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추천 결과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SET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1,2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등은 관심 분야 부합도를 보장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3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등은 추천 결과의 다양성을 보장 가능</a:t>
            </a:r>
            <a:endParaRPr lang="en-US" altLang="ko-KR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교내 졸업 전시회 장려상 수상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(134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 팀 중 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위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가설과 실험에 입각한 테스팅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 해결에 직접적인 도움</a:t>
            </a:r>
            <a:r>
              <a:rPr lang="en-US" altLang="ko-KR" sz="12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F21BAB-4C6E-0D9F-EFFF-E6BB0785E5A8}"/>
              </a:ext>
            </a:extLst>
          </p:cNvPr>
          <p:cNvSpPr txBox="1"/>
          <p:nvPr/>
        </p:nvSpPr>
        <p:spPr>
          <a:xfrm>
            <a:off x="713805" y="2432686"/>
            <a:ext cx="67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5D2EF2-CB61-836D-DD1C-625D54B833F7}"/>
              </a:ext>
            </a:extLst>
          </p:cNvPr>
          <p:cNvSpPr/>
          <p:nvPr/>
        </p:nvSpPr>
        <p:spPr>
          <a:xfrm>
            <a:off x="101558" y="2921755"/>
            <a:ext cx="782320" cy="7518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</a:t>
            </a:r>
            <a:endParaRPr lang="ko-KR" altLang="en-US" b="1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DEE3E-506D-4D8F-7273-63599301DE35}"/>
              </a:ext>
            </a:extLst>
          </p:cNvPr>
          <p:cNvSpPr txBox="1"/>
          <p:nvPr/>
        </p:nvSpPr>
        <p:spPr>
          <a:xfrm>
            <a:off x="713805" y="3491125"/>
            <a:ext cx="67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과제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C09BC6-4D0D-A466-C883-23251AA58046}"/>
              </a:ext>
            </a:extLst>
          </p:cNvPr>
          <p:cNvSpPr/>
          <p:nvPr/>
        </p:nvSpPr>
        <p:spPr>
          <a:xfrm>
            <a:off x="101558" y="3990735"/>
            <a:ext cx="782320" cy="7518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</a:t>
            </a:r>
            <a:endParaRPr lang="ko-KR" altLang="en-US" b="1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E7E85-A3FE-4BF8-C9F3-491218EA7E8E}"/>
              </a:ext>
            </a:extLst>
          </p:cNvPr>
          <p:cNvSpPr txBox="1"/>
          <p:nvPr/>
        </p:nvSpPr>
        <p:spPr>
          <a:xfrm>
            <a:off x="706364" y="4556360"/>
            <a:ext cx="67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행동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53C281-ED74-A378-F270-A811D371BB52}"/>
              </a:ext>
            </a:extLst>
          </p:cNvPr>
          <p:cNvSpPr/>
          <p:nvPr/>
        </p:nvSpPr>
        <p:spPr>
          <a:xfrm>
            <a:off x="101558" y="5146618"/>
            <a:ext cx="782320" cy="7518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</a:t>
            </a:r>
            <a:endParaRPr lang="ko-KR" altLang="en-US" b="1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F6C75-C4A5-6AC3-E712-4930737E30A7}"/>
              </a:ext>
            </a:extLst>
          </p:cNvPr>
          <p:cNvSpPr txBox="1"/>
          <p:nvPr/>
        </p:nvSpPr>
        <p:spPr>
          <a:xfrm>
            <a:off x="713805" y="5708498"/>
            <a:ext cx="67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02BCB-6440-BBDD-BCB8-850118A9B306}"/>
              </a:ext>
            </a:extLst>
          </p:cNvPr>
          <p:cNvSpPr txBox="1"/>
          <p:nvPr/>
        </p:nvSpPr>
        <p:spPr>
          <a:xfrm>
            <a:off x="8394524" y="3350541"/>
            <a:ext cx="147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&lt;Figure 1&gt;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3F21C1-578A-5A99-DE76-508F4879972C}"/>
              </a:ext>
            </a:extLst>
          </p:cNvPr>
          <p:cNvSpPr txBox="1"/>
          <p:nvPr/>
        </p:nvSpPr>
        <p:spPr>
          <a:xfrm>
            <a:off x="8394525" y="5926344"/>
            <a:ext cx="14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&lt;Figure 2&gt;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6" name="바닥글 개체 틀 11">
            <a:extLst>
              <a:ext uri="{FF2B5EF4-FFF2-40B4-BE49-F238E27FC236}">
                <a16:creationId xmlns:a16="http://schemas.microsoft.com/office/drawing/2014/main" id="{02A7A398-0C61-D3E5-2FAC-EA506FC5786B}"/>
              </a:ext>
            </a:extLst>
          </p:cNvPr>
          <p:cNvSpPr txBox="1">
            <a:spLocks/>
          </p:cNvSpPr>
          <p:nvPr/>
        </p:nvSpPr>
        <p:spPr>
          <a:xfrm>
            <a:off x="0" y="6466509"/>
            <a:ext cx="12192000" cy="391488"/>
          </a:xfrm>
          <a:prstGeom prst="rect">
            <a:avLst/>
          </a:prstGeom>
          <a:solidFill>
            <a:srgbClr val="BCBEC0"/>
          </a:solidFill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SW </a:t>
            </a:r>
            <a:r>
              <a:rPr kumimoji="1" lang="ko-KR" altLang="en-US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 </a:t>
            </a: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PT</a:t>
            </a:r>
            <a:endParaRPr kumimoji="1" lang="ko-KR" altLang="en-US" sz="1600" dirty="0">
              <a:solidFill>
                <a:srgbClr val="00377B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7" name="그림 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56297650-31CE-644F-278A-44CF0A245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1" y="6472989"/>
            <a:ext cx="1243102" cy="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84385F8-EA7D-7AEC-4E97-051441758E6E}"/>
              </a:ext>
            </a:extLst>
          </p:cNvPr>
          <p:cNvSpPr txBox="1"/>
          <p:nvPr/>
        </p:nvSpPr>
        <p:spPr>
          <a:xfrm>
            <a:off x="516067" y="629582"/>
            <a:ext cx="114491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99</a:t>
            </a:r>
            <a:r>
              <a:rPr lang="ko-KR" altLang="en-US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점의 성과를 </a:t>
            </a:r>
            <a:r>
              <a:rPr lang="en-US" altLang="ko-KR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100</a:t>
            </a:r>
            <a:r>
              <a:rPr lang="ko-KR" altLang="en-US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점으로 만드는 </a:t>
            </a:r>
            <a:r>
              <a:rPr lang="en-US" altLang="ko-KR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점의 근원 </a:t>
            </a:r>
            <a:r>
              <a:rPr lang="en-US" altLang="ko-KR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= ‘</a:t>
            </a:r>
            <a:r>
              <a:rPr lang="ko-KR" altLang="en-US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반복</a:t>
            </a:r>
            <a:r>
              <a:rPr lang="en-US" altLang="ko-KR" sz="2000" b="1" dirty="0">
                <a:highlight>
                  <a:srgbClr val="FFFF00"/>
                </a:highligh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’</a:t>
            </a:r>
          </a:p>
          <a:p>
            <a:endParaRPr lang="en-US" altLang="ko-KR" sz="1500" b="1" dirty="0">
              <a:highlight>
                <a:srgbClr val="FFFF00"/>
              </a:highligh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500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창직</a:t>
            </a:r>
            <a:r>
              <a:rPr lang="ko-KR" altLang="en-US" sz="15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종합 설계 프로젝트 </a:t>
            </a:r>
            <a:r>
              <a:rPr lang="en-US" altLang="ko-KR" sz="15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1500" b="1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시스템 검증 반복 수행</a:t>
            </a:r>
            <a:r>
              <a:rPr lang="ko-KR" altLang="en-US" sz="15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통해</a:t>
            </a:r>
            <a:r>
              <a:rPr lang="en-US" altLang="ko-KR" sz="1500" b="1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5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완성도 향상</a:t>
            </a:r>
            <a:endParaRPr lang="en-US" altLang="ko-KR" sz="1500" b="1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코드 병합 전</a:t>
            </a: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기능 점검 통해 놓친 예외 없는지 확인</a:t>
            </a:r>
            <a:endParaRPr lang="en-US" altLang="ko-KR" sz="15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예측하지 못했던 결함들을 조기에 발견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및 해결 </a:t>
            </a:r>
            <a:endParaRPr lang="en-US" altLang="ko-KR" sz="1500" dirty="0">
              <a:solidFill>
                <a:srgbClr val="00377B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개발 후반부 추천 서비스 개선에 몰두할 시간 확보</a:t>
            </a:r>
            <a:endParaRPr lang="en-US" altLang="ko-KR" sz="1500" dirty="0">
              <a:solidFill>
                <a:srgbClr val="00377B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  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이틀간 진행된 졸업 전시회에서 단 한 건의 런타임 에러도 발생하지 않음</a:t>
            </a:r>
            <a:endParaRPr lang="en-US" altLang="ko-KR" sz="1500" dirty="0">
              <a:solidFill>
                <a:srgbClr val="00377B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 공학 팀 프로젝트 </a:t>
            </a:r>
            <a:r>
              <a:rPr lang="en-US" altLang="ko-KR" sz="1500" b="1" i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1500" b="1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검토의 반복</a:t>
            </a:r>
            <a:r>
              <a:rPr lang="ko-KR" altLang="en-US" sz="15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을 통해 </a:t>
            </a:r>
            <a:r>
              <a:rPr lang="ko-KR" altLang="en-US" sz="15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원팀</a:t>
            </a:r>
            <a:r>
              <a:rPr lang="ko-KR" altLang="en-US" sz="15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성과 </a:t>
            </a:r>
            <a:r>
              <a:rPr lang="ko-KR" altLang="en-US" sz="15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이룩</a:t>
            </a:r>
            <a:endParaRPr lang="en-US" altLang="ko-KR" sz="15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팀장으로서</a:t>
            </a: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각 팀원이 작성한 </a:t>
            </a: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 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다이어그램 </a:t>
            </a: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 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문서를 취합해 검토</a:t>
            </a:r>
            <a:endParaRPr lang="en-US" altLang="ko-KR" sz="15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오타나 모호한 표현을 수정해 보고서 형식으로 </a:t>
            </a:r>
            <a:r>
              <a:rPr lang="ko-KR" altLang="en-US" sz="15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재배포</a:t>
            </a:r>
            <a:r>
              <a:rPr lang="en-US" altLang="ko-KR" sz="15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팀원들이 같은 시야로 프로젝트를 바라보는 효과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의사소통 원활</a:t>
            </a:r>
            <a:endParaRPr lang="en-US" altLang="ko-KR" sz="1500" dirty="0">
              <a:solidFill>
                <a:srgbClr val="00377B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   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프로젝트 최종 평가 분반 </a:t>
            </a:r>
            <a:r>
              <a:rPr lang="en-US" altLang="ko-KR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olidFill>
                  <a:srgbClr val="00377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sym typeface="Wingdings" panose="05000000000000000000" pitchFamily="2" charset="2"/>
              </a:rPr>
              <a:t>등 차지</a:t>
            </a:r>
            <a:endParaRPr lang="en-US" altLang="ko-KR" sz="1500" dirty="0">
              <a:solidFill>
                <a:srgbClr val="00377B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 Box 144">
            <a:extLst>
              <a:ext uri="{FF2B5EF4-FFF2-40B4-BE49-F238E27FC236}">
                <a16:creationId xmlns:a16="http://schemas.microsoft.com/office/drawing/2014/main" id="{44514A42-63B7-D932-4C8D-E93B4DE6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097078" cy="400097"/>
          </a:xfrm>
          <a:prstGeom prst="rect">
            <a:avLst/>
          </a:prstGeom>
          <a:solidFill>
            <a:srgbClr val="00377B"/>
          </a:soli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Arial" charset="0"/>
              </a:rPr>
              <a:t>2. </a:t>
            </a:r>
            <a:r>
              <a:rPr lang="ko-KR" altLang="en-US" sz="2000" b="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Arial" charset="0"/>
              </a:rPr>
              <a:t>직무 수행 관점에서의 강점</a:t>
            </a:r>
            <a:endParaRPr lang="ko-KR" altLang="en-US" sz="1200" b="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Arial" charset="0"/>
            </a:endParaRPr>
          </a:p>
        </p:txBody>
      </p:sp>
      <p:sp>
        <p:nvSpPr>
          <p:cNvPr id="7" name="바닥글 개체 틀 11">
            <a:extLst>
              <a:ext uri="{FF2B5EF4-FFF2-40B4-BE49-F238E27FC236}">
                <a16:creationId xmlns:a16="http://schemas.microsoft.com/office/drawing/2014/main" id="{56F6308F-E9A9-3F72-4030-1D8FDCB87CC5}"/>
              </a:ext>
            </a:extLst>
          </p:cNvPr>
          <p:cNvSpPr txBox="1">
            <a:spLocks/>
          </p:cNvSpPr>
          <p:nvPr/>
        </p:nvSpPr>
        <p:spPr>
          <a:xfrm>
            <a:off x="0" y="6466509"/>
            <a:ext cx="12192000" cy="391488"/>
          </a:xfrm>
          <a:prstGeom prst="rect">
            <a:avLst/>
          </a:prstGeom>
          <a:solidFill>
            <a:srgbClr val="BCBEC0"/>
          </a:solidFill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SW </a:t>
            </a:r>
            <a:r>
              <a:rPr kumimoji="1" lang="ko-KR" altLang="en-US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 </a:t>
            </a: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PT</a:t>
            </a:r>
            <a:endParaRPr kumimoji="1" lang="ko-KR" altLang="en-US" sz="1600" dirty="0">
              <a:solidFill>
                <a:srgbClr val="00377B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8" name="그림 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A4F1CBA-7374-CD25-BBA9-0CB8C911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1" y="6472989"/>
            <a:ext cx="1243102" cy="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8F50-C1B6-945F-4CD3-0C3F5E54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81E3430-26BA-0859-02C1-07104D22FCFF}"/>
              </a:ext>
            </a:extLst>
          </p:cNvPr>
          <p:cNvSpPr txBox="1"/>
          <p:nvPr/>
        </p:nvSpPr>
        <p:spPr>
          <a:xfrm>
            <a:off x="4716669" y="3025676"/>
            <a:ext cx="275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endParaRPr lang="en-US" altLang="ko-KR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 Box 144">
            <a:extLst>
              <a:ext uri="{FF2B5EF4-FFF2-40B4-BE49-F238E27FC236}">
                <a16:creationId xmlns:a16="http://schemas.microsoft.com/office/drawing/2014/main" id="{8FDC80DE-057D-68DB-CF06-E6E44DF6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097078" cy="400097"/>
          </a:xfrm>
          <a:prstGeom prst="rect">
            <a:avLst/>
          </a:prstGeom>
          <a:solidFill>
            <a:srgbClr val="00377B"/>
          </a:soli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Arial" charset="0"/>
              </a:rPr>
              <a:t>3. </a:t>
            </a:r>
            <a:r>
              <a:rPr lang="ko-KR" altLang="en-US" sz="2000" b="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Arial" charset="0"/>
              </a:rPr>
              <a:t>끝으로</a:t>
            </a:r>
            <a:endParaRPr lang="ko-KR" altLang="en-US" sz="1200" b="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Arial" charset="0"/>
            </a:endParaRPr>
          </a:p>
        </p:txBody>
      </p:sp>
      <p:sp>
        <p:nvSpPr>
          <p:cNvPr id="7" name="바닥글 개체 틀 11">
            <a:extLst>
              <a:ext uri="{FF2B5EF4-FFF2-40B4-BE49-F238E27FC236}">
                <a16:creationId xmlns:a16="http://schemas.microsoft.com/office/drawing/2014/main" id="{0EB85C31-BD0E-9153-E633-E026AB8C67D6}"/>
              </a:ext>
            </a:extLst>
          </p:cNvPr>
          <p:cNvSpPr txBox="1">
            <a:spLocks/>
          </p:cNvSpPr>
          <p:nvPr/>
        </p:nvSpPr>
        <p:spPr>
          <a:xfrm>
            <a:off x="0" y="6466509"/>
            <a:ext cx="12192000" cy="391488"/>
          </a:xfrm>
          <a:prstGeom prst="rect">
            <a:avLst/>
          </a:prstGeom>
          <a:solidFill>
            <a:srgbClr val="BCBEC0"/>
          </a:solidFill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SW </a:t>
            </a:r>
            <a:r>
              <a:rPr kumimoji="1" lang="ko-KR" altLang="en-US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 </a:t>
            </a:r>
            <a:r>
              <a:rPr kumimoji="1" lang="en-US" altLang="ko-KR" sz="1600" dirty="0">
                <a:solidFill>
                  <a:srgbClr val="00377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PT</a:t>
            </a:r>
            <a:endParaRPr kumimoji="1" lang="ko-KR" altLang="en-US" sz="1600" dirty="0">
              <a:solidFill>
                <a:srgbClr val="00377B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8" name="그림 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4B16F298-597E-E541-13FF-8F6BEF2CB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1" y="6472989"/>
            <a:ext cx="1243102" cy="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0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2540</Words>
  <Application>Microsoft Office PowerPoint</Application>
  <PresentationFormat>와이드스크린</PresentationFormat>
  <Paragraphs>246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Wingdings</vt:lpstr>
      <vt:lpstr>나눔스퀘어OTF Bold</vt:lpstr>
      <vt:lpstr>NanumGothic</vt:lpstr>
      <vt:lpstr>나눔스퀘어OTF ExtraBold</vt:lpstr>
      <vt:lpstr>Arial</vt:lpstr>
      <vt:lpstr>현대하모니 L</vt:lpstr>
      <vt:lpstr>현대하모니 B</vt:lpstr>
      <vt:lpstr>나눔스퀘어OTF</vt:lpstr>
      <vt:lpstr>나눔스퀘어OTF_ac Bold</vt:lpstr>
      <vt:lpstr>맑은 고딕</vt:lpstr>
      <vt:lpstr>나눔스퀘어OTF_ac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직무 역량 기술서</dc:title>
  <dc:creator>시홍 박</dc:creator>
  <cp:lastModifiedBy>campus2 H017</cp:lastModifiedBy>
  <cp:revision>228</cp:revision>
  <dcterms:created xsi:type="dcterms:W3CDTF">2024-05-02T01:40:36Z</dcterms:created>
  <dcterms:modified xsi:type="dcterms:W3CDTF">2024-10-21T11:32:06Z</dcterms:modified>
</cp:coreProperties>
</file>