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F46CB9-BAEB-4AAA-96A3-5E19A2A4D1E8}">
  <a:tblStyle styleId="{88F46CB9-BAEB-4AAA-96A3-5E19A2A4D1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948a90f7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948a90f7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948a90f7f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948a90f7f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948a90f7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948a90f7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have done in this project is we enhanced the original work with</a:t>
            </a:r>
            <a:endParaRPr/>
          </a:p>
          <a:p>
            <a:pPr indent="-298450" lvl="0" marL="457200" rtl="0" algn="l">
              <a:spcBef>
                <a:spcPts val="0"/>
              </a:spcBef>
              <a:spcAft>
                <a:spcPts val="0"/>
              </a:spcAft>
              <a:buSzPts val="1100"/>
              <a:buAutoNum type="arabicParenR"/>
            </a:pPr>
            <a:r>
              <a:rPr lang="en"/>
              <a:t>Exploration of methods of data </a:t>
            </a:r>
            <a:r>
              <a:rPr lang="en"/>
              <a:t>preprocessing</a:t>
            </a:r>
            <a:endParaRPr/>
          </a:p>
          <a:p>
            <a:pPr indent="-298450" lvl="0" marL="457200" rtl="0" algn="l">
              <a:spcBef>
                <a:spcPts val="0"/>
              </a:spcBef>
              <a:spcAft>
                <a:spcPts val="0"/>
              </a:spcAft>
              <a:buSzPts val="1100"/>
              <a:buAutoNum type="arabicParenR"/>
            </a:pPr>
            <a:r>
              <a:rPr lang="en"/>
              <a:t>We selected a </a:t>
            </a:r>
            <a:r>
              <a:rPr lang="en"/>
              <a:t>variety</a:t>
            </a:r>
            <a:r>
              <a:rPr lang="en"/>
              <a:t> of algorithm for testing</a:t>
            </a:r>
            <a:endParaRPr/>
          </a:p>
          <a:p>
            <a:pPr indent="-298450" lvl="0" marL="457200" rtl="0" algn="l">
              <a:spcBef>
                <a:spcPts val="0"/>
              </a:spcBef>
              <a:spcAft>
                <a:spcPts val="0"/>
              </a:spcAft>
              <a:buSzPts val="1100"/>
              <a:buAutoNum type="arabicParenR"/>
            </a:pPr>
            <a:r>
              <a:rPr lang="en"/>
              <a:t>And we expanded the evaluation metrics to evaluate our framework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948a90f7f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948a90f7f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948a90f7f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948a90f7f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Next, I’ll introduce the analysis of the data. First let’s take a brief glance of the project status. </a:t>
            </a:r>
            <a:endParaRPr/>
          </a:p>
          <a:p>
            <a:pPr indent="0" lvl="0" marL="0" rtl="0" algn="l">
              <a:lnSpc>
                <a:spcPct val="115000"/>
              </a:lnSpc>
              <a:spcBef>
                <a:spcPts val="0"/>
              </a:spcBef>
              <a:spcAft>
                <a:spcPts val="0"/>
              </a:spcAft>
              <a:buNone/>
            </a:pPr>
            <a:r>
              <a:rPr lang="en"/>
              <a:t>Notice that most customer didn’t accept the  subscription, which macke sence. And there’s a subscription rate rank by the job category. The student and retired person take them most part, this feature will also occur later.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948a90f7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948a90f7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Now let's see the agee distribution. It turns out that the data set mainly located between 20 to 60, but the accept rates are </a:t>
            </a:r>
            <a:r>
              <a:rPr lang="en"/>
              <a:t>inverted</a:t>
            </a:r>
            <a:r>
              <a:rPr lang="en"/>
              <a:t>. </a:t>
            </a:r>
            <a:endParaRPr/>
          </a:p>
          <a:p>
            <a:pPr indent="0" lvl="0" marL="0" rtl="0" algn="l">
              <a:spcBef>
                <a:spcPts val="0"/>
              </a:spcBef>
              <a:spcAft>
                <a:spcPts val="0"/>
              </a:spcAft>
              <a:buNone/>
            </a:pPr>
            <a:r>
              <a:rPr lang="en"/>
              <a:t>We also plot the result with the number of past contract and duration of calls in minutes. We can see that the frequent call will cause failure, as well as the duration. Customers have no patience with your introduction.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948a90f7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948a90f7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there were so many feature, we need to do a lot of preprocessing jobs in order to reach a better performance. We implemented many methods to achieve the goal . First we need to deal with the missing values, the simplest way is dropping the instance with missing values, but this will cause massive information lost. So we try to impute the missing values. For numerical values, we can use the mean value , but it’s impossible for the categorical features, so we try to predict these values by other known data.</a:t>
            </a:r>
            <a:endParaRPr/>
          </a:p>
          <a:p>
            <a:pPr indent="0" lvl="0" marL="0" rtl="0" algn="l">
              <a:spcBef>
                <a:spcPts val="0"/>
              </a:spcBef>
              <a:spcAft>
                <a:spcPts val="0"/>
              </a:spcAft>
              <a:buNone/>
            </a:pPr>
            <a:r>
              <a:rPr lang="en"/>
              <a:t>We also handle with  the outlier and correlation analysis. As shown in the hot map and box plot. We select the feature by doing these analysis, and also using PCA to do feature reduction by selecting the most important features and comparing the result with or without PCA.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948a90f7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48a90f7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this is a classification problem, we implement five most popular and effective models with the data. Different models owns different pros and cons. </a:t>
            </a:r>
            <a:endParaRPr/>
          </a:p>
          <a:p>
            <a:pPr indent="0" lvl="0" marL="0" rtl="0" algn="l">
              <a:spcBef>
                <a:spcPts val="0"/>
              </a:spcBef>
              <a:spcAft>
                <a:spcPts val="0"/>
              </a:spcAft>
              <a:buNone/>
            </a:pPr>
            <a:r>
              <a:rPr lang="en"/>
              <a:t>NN: powerful, longer time, hard to fine tune para</a:t>
            </a:r>
            <a:endParaRPr/>
          </a:p>
          <a:p>
            <a:pPr indent="0" lvl="0" marL="0" rtl="0" algn="l">
              <a:spcBef>
                <a:spcPts val="0"/>
              </a:spcBef>
              <a:spcAft>
                <a:spcPts val="0"/>
              </a:spcAft>
              <a:buNone/>
            </a:pPr>
            <a:r>
              <a:rPr lang="en"/>
              <a:t>NB: Easy quick, based on math assumption, independent</a:t>
            </a:r>
            <a:endParaRPr/>
          </a:p>
          <a:p>
            <a:pPr indent="0" lvl="0" marL="0" rtl="0" algn="l">
              <a:spcBef>
                <a:spcPts val="0"/>
              </a:spcBef>
              <a:spcAft>
                <a:spcPts val="0"/>
              </a:spcAft>
              <a:buNone/>
            </a:pPr>
            <a:r>
              <a:rPr lang="en"/>
              <a:t>SVM: Longer computation time, kernel selection and compare</a:t>
            </a:r>
            <a:endParaRPr/>
          </a:p>
          <a:p>
            <a:pPr indent="0" lvl="0" marL="0" rtl="0" algn="l">
              <a:spcBef>
                <a:spcPts val="0"/>
              </a:spcBef>
              <a:spcAft>
                <a:spcPts val="0"/>
              </a:spcAft>
              <a:buNone/>
            </a:pPr>
            <a:r>
              <a:rPr lang="en"/>
              <a:t>DT:Not complex, ,result is understandable,</a:t>
            </a:r>
            <a:endParaRPr/>
          </a:p>
          <a:p>
            <a:pPr indent="0" lvl="0" marL="0" rtl="0" algn="l">
              <a:spcBef>
                <a:spcPts val="0"/>
              </a:spcBef>
              <a:spcAft>
                <a:spcPts val="0"/>
              </a:spcAft>
              <a:buNone/>
            </a:pPr>
            <a:r>
              <a:rPr lang="en"/>
              <a:t>KNN: Lazy learning, no training but long time testing,. Sensitive to outliers,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948a90f7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948a90f7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948a90f7f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948a90f7f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25700" y="260525"/>
            <a:ext cx="9018300" cy="17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Implementation and Analysis of An Efficient CRM-Data Mining Framework</a:t>
            </a:r>
            <a:endParaRPr sz="3000"/>
          </a:p>
        </p:txBody>
      </p:sp>
      <p:sp>
        <p:nvSpPr>
          <p:cNvPr id="65" name="Google Shape;65;p13"/>
          <p:cNvSpPr txBox="1"/>
          <p:nvPr/>
        </p:nvSpPr>
        <p:spPr>
          <a:xfrm>
            <a:off x="5935575" y="3159050"/>
            <a:ext cx="2529600" cy="15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Presented by:</a:t>
            </a:r>
            <a:endParaRPr sz="1600">
              <a:solidFill>
                <a:srgbClr val="FFFFFF"/>
              </a:solidFill>
              <a:latin typeface="Roboto"/>
              <a:ea typeface="Roboto"/>
              <a:cs typeface="Roboto"/>
              <a:sym typeface="Roboto"/>
            </a:endParaRPr>
          </a:p>
          <a:p>
            <a:pPr indent="0" lvl="0" marL="0" rtl="0" algn="l">
              <a:spcBef>
                <a:spcPts val="0"/>
              </a:spcBef>
              <a:spcAft>
                <a:spcPts val="0"/>
              </a:spcAft>
              <a:buNone/>
            </a:pPr>
            <a:r>
              <a:t/>
            </a:r>
            <a:endParaRPr sz="1600">
              <a:solidFill>
                <a:srgbClr val="FFFFFF"/>
              </a:solidFill>
              <a:latin typeface="Roboto"/>
              <a:ea typeface="Roboto"/>
              <a:cs typeface="Roboto"/>
              <a:sym typeface="Roboto"/>
            </a:endParaRPr>
          </a:p>
          <a:p>
            <a:pPr indent="457200" lvl="0" marL="0" rtl="0" algn="l">
              <a:spcBef>
                <a:spcPts val="0"/>
              </a:spcBef>
              <a:spcAft>
                <a:spcPts val="0"/>
              </a:spcAft>
              <a:buNone/>
            </a:pPr>
            <a:r>
              <a:rPr lang="en" sz="1600">
                <a:solidFill>
                  <a:srgbClr val="FFFFFF"/>
                </a:solidFill>
                <a:latin typeface="Roboto"/>
                <a:ea typeface="Roboto"/>
                <a:cs typeface="Roboto"/>
                <a:sym typeface="Roboto"/>
              </a:rPr>
              <a:t>Ryan Haoyuan Wang</a:t>
            </a:r>
            <a:endParaRPr sz="1600">
              <a:solidFill>
                <a:srgbClr val="FFFFFF"/>
              </a:solidFill>
              <a:latin typeface="Roboto"/>
              <a:ea typeface="Roboto"/>
              <a:cs typeface="Roboto"/>
              <a:sym typeface="Roboto"/>
            </a:endParaRPr>
          </a:p>
          <a:p>
            <a:pPr indent="0" lvl="0" marL="457200" rtl="0" algn="l">
              <a:spcBef>
                <a:spcPts val="0"/>
              </a:spcBef>
              <a:spcAft>
                <a:spcPts val="0"/>
              </a:spcAft>
              <a:buNone/>
            </a:pPr>
            <a:r>
              <a:rPr lang="en" sz="1600">
                <a:solidFill>
                  <a:srgbClr val="FFFFFF"/>
                </a:solidFill>
                <a:latin typeface="Roboto"/>
                <a:ea typeface="Roboto"/>
                <a:cs typeface="Roboto"/>
                <a:sym typeface="Roboto"/>
              </a:rPr>
              <a:t>Chao Pi</a:t>
            </a:r>
            <a:endParaRPr sz="1600">
              <a:solidFill>
                <a:srgbClr val="FFFFFF"/>
              </a:solidFill>
              <a:latin typeface="Roboto"/>
              <a:ea typeface="Roboto"/>
              <a:cs typeface="Roboto"/>
              <a:sym typeface="Roboto"/>
            </a:endParaRPr>
          </a:p>
          <a:p>
            <a:pPr indent="457200" lvl="0" marL="0" rtl="0" algn="l">
              <a:spcBef>
                <a:spcPts val="0"/>
              </a:spcBef>
              <a:spcAft>
                <a:spcPts val="0"/>
              </a:spcAft>
              <a:buNone/>
            </a:pPr>
            <a:r>
              <a:rPr lang="en" sz="1600">
                <a:solidFill>
                  <a:srgbClr val="FFFFFF"/>
                </a:solidFill>
                <a:latin typeface="Roboto"/>
                <a:ea typeface="Roboto"/>
                <a:cs typeface="Roboto"/>
                <a:sym typeface="Roboto"/>
              </a:rPr>
              <a:t>Xunan Dai</a:t>
            </a:r>
            <a:endParaRPr>
              <a:solidFill>
                <a:srgbClr val="FFFFFF"/>
              </a:solidFill>
              <a:latin typeface="Roboto"/>
              <a:ea typeface="Roboto"/>
              <a:cs typeface="Roboto"/>
              <a:sym typeface="Roboto"/>
            </a:endParaRPr>
          </a:p>
        </p:txBody>
      </p:sp>
      <p:sp>
        <p:nvSpPr>
          <p:cNvPr id="66" name="Google Shape;66;p13"/>
          <p:cNvSpPr txBox="1"/>
          <p:nvPr/>
        </p:nvSpPr>
        <p:spPr>
          <a:xfrm>
            <a:off x="178275" y="1678900"/>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latin typeface="Roboto"/>
                <a:ea typeface="Roboto"/>
                <a:cs typeface="Roboto"/>
                <a:sym typeface="Roboto"/>
              </a:rPr>
              <a:t>CMPE 255 Final Project Presentation</a:t>
            </a:r>
            <a:endParaRPr i="1" sz="24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2" name="Google Shape;142;p22"/>
          <p:cNvSpPr txBox="1"/>
          <p:nvPr/>
        </p:nvSpPr>
        <p:spPr>
          <a:xfrm>
            <a:off x="0" y="1283650"/>
            <a:ext cx="9144000" cy="1669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00000"/>
              </a:buClr>
              <a:buSzPts val="2200"/>
              <a:buFont typeface="Roboto"/>
              <a:buChar char="●"/>
            </a:pPr>
            <a:r>
              <a:rPr lang="en" sz="2200">
                <a:latin typeface="Roboto"/>
                <a:ea typeface="Roboto"/>
                <a:cs typeface="Roboto"/>
                <a:sym typeface="Roboto"/>
              </a:rPr>
              <a:t>Things Worked:</a:t>
            </a:r>
            <a:endParaRPr sz="2200">
              <a:latin typeface="Roboto"/>
              <a:ea typeface="Roboto"/>
              <a:cs typeface="Roboto"/>
              <a:sym typeface="Roboto"/>
            </a:endParaRPr>
          </a:p>
          <a:p>
            <a:pPr indent="-368300" lvl="1" marL="914400" rtl="0" algn="l">
              <a:lnSpc>
                <a:spcPct val="115000"/>
              </a:lnSpc>
              <a:spcBef>
                <a:spcPts val="0"/>
              </a:spcBef>
              <a:spcAft>
                <a:spcPts val="0"/>
              </a:spcAft>
              <a:buClr>
                <a:srgbClr val="000000"/>
              </a:buClr>
              <a:buSzPts val="2200"/>
              <a:buFont typeface="Roboto"/>
              <a:buChar char="○"/>
            </a:pPr>
            <a:r>
              <a:rPr lang="en" sz="2200">
                <a:latin typeface="Roboto"/>
                <a:ea typeface="Roboto"/>
                <a:cs typeface="Roboto"/>
                <a:sym typeface="Roboto"/>
              </a:rPr>
              <a:t>Visualizing dataset gives a general picture of each attributes</a:t>
            </a:r>
            <a:endParaRPr sz="2200">
              <a:latin typeface="Roboto"/>
              <a:ea typeface="Roboto"/>
              <a:cs typeface="Roboto"/>
              <a:sym typeface="Roboto"/>
            </a:endParaRPr>
          </a:p>
          <a:p>
            <a:pPr indent="-368300" lvl="1" marL="914400" rtl="0" algn="l">
              <a:lnSpc>
                <a:spcPct val="115000"/>
              </a:lnSpc>
              <a:spcBef>
                <a:spcPts val="0"/>
              </a:spcBef>
              <a:spcAft>
                <a:spcPts val="0"/>
              </a:spcAft>
              <a:buClr>
                <a:srgbClr val="000000"/>
              </a:buClr>
              <a:buSzPts val="2200"/>
              <a:buFont typeface="Roboto"/>
              <a:buChar char="○"/>
            </a:pPr>
            <a:r>
              <a:rPr lang="en" sz="2200">
                <a:latin typeface="Roboto"/>
                <a:ea typeface="Roboto"/>
                <a:cs typeface="Roboto"/>
                <a:sym typeface="Roboto"/>
              </a:rPr>
              <a:t>Selected models gives satisfactory prediction</a:t>
            </a:r>
            <a:endParaRPr sz="2200">
              <a:latin typeface="Roboto"/>
              <a:ea typeface="Roboto"/>
              <a:cs typeface="Roboto"/>
              <a:sym typeface="Roboto"/>
            </a:endParaRPr>
          </a:p>
          <a:p>
            <a:pPr indent="-368300" lvl="1" marL="914400" rtl="0" algn="l">
              <a:lnSpc>
                <a:spcPct val="115000"/>
              </a:lnSpc>
              <a:spcBef>
                <a:spcPts val="0"/>
              </a:spcBef>
              <a:spcAft>
                <a:spcPts val="0"/>
              </a:spcAft>
              <a:buClr>
                <a:srgbClr val="000000"/>
              </a:buClr>
              <a:buSzPts val="2200"/>
              <a:buFont typeface="Roboto"/>
              <a:buChar char="○"/>
            </a:pPr>
            <a:r>
              <a:rPr lang="en" sz="2200">
                <a:latin typeface="Roboto"/>
                <a:ea typeface="Roboto"/>
                <a:cs typeface="Roboto"/>
                <a:sym typeface="Roboto"/>
              </a:rPr>
              <a:t>Effective data reduction method (PCA)</a:t>
            </a:r>
            <a:endParaRPr sz="2200">
              <a:latin typeface="Roboto"/>
              <a:ea typeface="Roboto"/>
              <a:cs typeface="Roboto"/>
              <a:sym typeface="Roboto"/>
            </a:endParaRPr>
          </a:p>
        </p:txBody>
      </p:sp>
      <p:sp>
        <p:nvSpPr>
          <p:cNvPr id="143" name="Google Shape;143;p22"/>
          <p:cNvSpPr txBox="1"/>
          <p:nvPr/>
        </p:nvSpPr>
        <p:spPr>
          <a:xfrm>
            <a:off x="25" y="3111875"/>
            <a:ext cx="9144000" cy="1669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00000"/>
              </a:buClr>
              <a:buSzPts val="2200"/>
              <a:buFont typeface="Roboto"/>
              <a:buChar char="●"/>
            </a:pPr>
            <a:r>
              <a:rPr lang="en" sz="2200">
                <a:latin typeface="Roboto"/>
                <a:ea typeface="Roboto"/>
                <a:cs typeface="Roboto"/>
                <a:sym typeface="Roboto"/>
              </a:rPr>
              <a:t>Things Didn’t Work Well:</a:t>
            </a:r>
            <a:endParaRPr sz="2200">
              <a:latin typeface="Roboto"/>
              <a:ea typeface="Roboto"/>
              <a:cs typeface="Roboto"/>
              <a:sym typeface="Roboto"/>
            </a:endParaRPr>
          </a:p>
          <a:p>
            <a:pPr indent="-368300" lvl="1" marL="914400" rtl="0" algn="l">
              <a:lnSpc>
                <a:spcPct val="115000"/>
              </a:lnSpc>
              <a:spcBef>
                <a:spcPts val="0"/>
              </a:spcBef>
              <a:spcAft>
                <a:spcPts val="0"/>
              </a:spcAft>
              <a:buClr>
                <a:srgbClr val="000000"/>
              </a:buClr>
              <a:buSzPts val="2200"/>
              <a:buFont typeface="Roboto"/>
              <a:buChar char="○"/>
            </a:pPr>
            <a:r>
              <a:rPr lang="en" sz="2200">
                <a:latin typeface="Roboto"/>
                <a:ea typeface="Roboto"/>
                <a:cs typeface="Roboto"/>
                <a:sym typeface="Roboto"/>
              </a:rPr>
              <a:t>Feature selection may not be the best</a:t>
            </a:r>
            <a:endParaRPr sz="2200">
              <a:latin typeface="Roboto"/>
              <a:ea typeface="Roboto"/>
              <a:cs typeface="Roboto"/>
              <a:sym typeface="Roboto"/>
            </a:endParaRPr>
          </a:p>
          <a:p>
            <a:pPr indent="-368300" lvl="1" marL="914400" rtl="0" algn="l">
              <a:lnSpc>
                <a:spcPct val="115000"/>
              </a:lnSpc>
              <a:spcBef>
                <a:spcPts val="0"/>
              </a:spcBef>
              <a:spcAft>
                <a:spcPts val="0"/>
              </a:spcAft>
              <a:buClr>
                <a:srgbClr val="000000"/>
              </a:buClr>
              <a:buSzPts val="2200"/>
              <a:buFont typeface="Roboto"/>
              <a:buChar char="○"/>
            </a:pPr>
            <a:r>
              <a:rPr lang="en" sz="2200">
                <a:latin typeface="Roboto"/>
                <a:ea typeface="Roboto"/>
                <a:cs typeface="Roboto"/>
                <a:sym typeface="Roboto"/>
              </a:rPr>
              <a:t>Feature transformation may include bias (One-hot Encoding)</a:t>
            </a:r>
            <a:endParaRPr sz="2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Rubric</a:t>
            </a:r>
            <a:endParaRPr/>
          </a:p>
        </p:txBody>
      </p:sp>
      <p:graphicFrame>
        <p:nvGraphicFramePr>
          <p:cNvPr id="149" name="Google Shape;149;p23"/>
          <p:cNvGraphicFramePr/>
          <p:nvPr/>
        </p:nvGraphicFramePr>
        <p:xfrm>
          <a:off x="952500" y="1809750"/>
          <a:ext cx="3000000" cy="3000000"/>
        </p:xfrm>
        <a:graphic>
          <a:graphicData uri="http://schemas.openxmlformats.org/drawingml/2006/table">
            <a:tbl>
              <a:tblPr>
                <a:noFill/>
                <a:tableStyleId>{88F46CB9-BAEB-4AAA-96A3-5E19A2A4D1E8}</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sz="1200">
                          <a:highlight>
                            <a:srgbClr val="FFFFFF"/>
                          </a:highlight>
                        </a:rPr>
                        <a:t>Data Collection</a:t>
                      </a:r>
                      <a:endParaRPr b="1" sz="1200"/>
                    </a:p>
                  </a:txBody>
                  <a:tcPr marT="91425" marB="91425" marR="91425" marL="91425">
                    <a:solidFill>
                      <a:srgbClr val="6AA84F"/>
                    </a:solidFill>
                  </a:tcPr>
                </a:tc>
                <a:tc>
                  <a:txBody>
                    <a:bodyPr/>
                    <a:lstStyle/>
                    <a:p>
                      <a:pPr indent="0" lvl="0" marL="0" rtl="0" algn="l">
                        <a:spcBef>
                          <a:spcPts val="0"/>
                        </a:spcBef>
                        <a:spcAft>
                          <a:spcPts val="0"/>
                        </a:spcAft>
                        <a:buNone/>
                      </a:pPr>
                      <a:r>
                        <a:rPr b="1" lang="en" sz="1200">
                          <a:highlight>
                            <a:srgbClr val="FFFFFF"/>
                          </a:highlight>
                        </a:rPr>
                        <a:t>Variety</a:t>
                      </a:r>
                      <a:endParaRPr b="1" sz="1200"/>
                    </a:p>
                  </a:txBody>
                  <a:tcPr marT="91425" marB="91425" marR="91425" marL="91425">
                    <a:solidFill>
                      <a:srgbClr val="6AA84F"/>
                    </a:solidFill>
                  </a:tcPr>
                </a:tc>
                <a:tc>
                  <a:txBody>
                    <a:bodyPr/>
                    <a:lstStyle/>
                    <a:p>
                      <a:pPr indent="0" lvl="0" marL="0" rtl="0" algn="l">
                        <a:spcBef>
                          <a:spcPts val="0"/>
                        </a:spcBef>
                        <a:spcAft>
                          <a:spcPts val="0"/>
                        </a:spcAft>
                        <a:buNone/>
                      </a:pPr>
                      <a:r>
                        <a:rPr b="1" lang="en" sz="1200">
                          <a:highlight>
                            <a:srgbClr val="FFFFFF"/>
                          </a:highlight>
                        </a:rPr>
                        <a:t>Visualization</a:t>
                      </a:r>
                      <a:endParaRPr b="1" sz="1200"/>
                    </a:p>
                  </a:txBody>
                  <a:tcPr marT="91425" marB="91425" marR="91425" marL="91425">
                    <a:solidFill>
                      <a:srgbClr val="38761D"/>
                    </a:solidFill>
                  </a:tcPr>
                </a:tc>
                <a:tc>
                  <a:txBody>
                    <a:bodyPr/>
                    <a:lstStyle/>
                    <a:p>
                      <a:pPr indent="0" lvl="0" marL="0" rtl="0" algn="l">
                        <a:spcBef>
                          <a:spcPts val="0"/>
                        </a:spcBef>
                        <a:spcAft>
                          <a:spcPts val="0"/>
                        </a:spcAft>
                        <a:buNone/>
                      </a:pPr>
                      <a:r>
                        <a:rPr b="1" lang="en" sz="1200">
                          <a:highlight>
                            <a:srgbClr val="FFFFFF"/>
                          </a:highlight>
                        </a:rPr>
                        <a:t>Presentation</a:t>
                      </a:r>
                      <a:endParaRPr b="1" sz="1200"/>
                    </a:p>
                  </a:txBody>
                  <a:tcPr marT="91425" marB="91425" marR="91425" marL="91425">
                    <a:solidFill>
                      <a:srgbClr val="93C47D"/>
                    </a:solidFill>
                  </a:tcPr>
                </a:tc>
                <a:tc>
                  <a:txBody>
                    <a:bodyPr/>
                    <a:lstStyle/>
                    <a:p>
                      <a:pPr indent="0" lvl="0" marL="0" rtl="0" algn="l">
                        <a:spcBef>
                          <a:spcPts val="0"/>
                        </a:spcBef>
                        <a:spcAft>
                          <a:spcPts val="0"/>
                        </a:spcAft>
                        <a:buNone/>
                      </a:pPr>
                      <a:r>
                        <a:rPr b="1" lang="en" sz="1200">
                          <a:highlight>
                            <a:srgbClr val="FFFFFF"/>
                          </a:highlight>
                        </a:rPr>
                        <a:t>Significance to the real world</a:t>
                      </a:r>
                      <a:endParaRPr b="1" sz="1200"/>
                    </a:p>
                  </a:txBody>
                  <a:tcPr marT="91425" marB="91425" marR="91425" marL="91425">
                    <a:solidFill>
                      <a:srgbClr val="6AA84F"/>
                    </a:solidFill>
                  </a:tcPr>
                </a:tc>
              </a:tr>
              <a:tr h="381000">
                <a:tc>
                  <a:txBody>
                    <a:bodyPr/>
                    <a:lstStyle/>
                    <a:p>
                      <a:pPr indent="0" lvl="0" marL="0" rtl="0" algn="l">
                        <a:spcBef>
                          <a:spcPts val="0"/>
                        </a:spcBef>
                        <a:spcAft>
                          <a:spcPts val="0"/>
                        </a:spcAft>
                        <a:buNone/>
                      </a:pPr>
                      <a:r>
                        <a:rPr b="1" lang="en" sz="1200">
                          <a:highlight>
                            <a:srgbClr val="FFFFFF"/>
                          </a:highlight>
                        </a:rPr>
                        <a:t>Data Reduction</a:t>
                      </a:r>
                      <a:endParaRPr b="1" sz="1200"/>
                    </a:p>
                  </a:txBody>
                  <a:tcPr marT="91425" marB="91425" marR="91425" marL="91425">
                    <a:solidFill>
                      <a:srgbClr val="6AA84F"/>
                    </a:solidFill>
                  </a:tcPr>
                </a:tc>
                <a:tc>
                  <a:txBody>
                    <a:bodyPr/>
                    <a:lstStyle/>
                    <a:p>
                      <a:pPr indent="0" lvl="0" marL="0" rtl="0" algn="l">
                        <a:spcBef>
                          <a:spcPts val="0"/>
                        </a:spcBef>
                        <a:spcAft>
                          <a:spcPts val="0"/>
                        </a:spcAft>
                        <a:buNone/>
                      </a:pPr>
                      <a:r>
                        <a:rPr b="1" lang="en" sz="1200">
                          <a:highlight>
                            <a:srgbClr val="FFFFFF"/>
                          </a:highlight>
                        </a:rPr>
                        <a:t>Veracity</a:t>
                      </a:r>
                      <a:endParaRPr b="1" sz="1200"/>
                    </a:p>
                  </a:txBody>
                  <a:tcPr marT="91425" marB="91425" marR="91425" marL="91425">
                    <a:solidFill>
                      <a:srgbClr val="6AA84F"/>
                    </a:solidFill>
                  </a:tcPr>
                </a:tc>
                <a:tc>
                  <a:txBody>
                    <a:bodyPr/>
                    <a:lstStyle/>
                    <a:p>
                      <a:pPr indent="0" lvl="0" marL="0" rtl="0" algn="l">
                        <a:spcBef>
                          <a:spcPts val="0"/>
                        </a:spcBef>
                        <a:spcAft>
                          <a:spcPts val="0"/>
                        </a:spcAft>
                        <a:buNone/>
                      </a:pPr>
                      <a:r>
                        <a:rPr b="1" lang="en" sz="1200">
                          <a:highlight>
                            <a:srgbClr val="FFFFFF"/>
                          </a:highlight>
                        </a:rPr>
                        <a:t>Code Walkthrough</a:t>
                      </a:r>
                      <a:endParaRPr b="1" sz="1200"/>
                    </a:p>
                  </a:txBody>
                  <a:tcPr marT="91425" marB="91425" marR="91425" marL="91425">
                    <a:lnB cap="flat" cmpd="sng" w="9525">
                      <a:solidFill>
                        <a:srgbClr val="6AA84F"/>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b="1" lang="en" sz="1200">
                          <a:highlight>
                            <a:srgbClr val="FFFFFF"/>
                          </a:highlight>
                        </a:rPr>
                        <a:t>Report</a:t>
                      </a:r>
                      <a:endParaRPr b="1" sz="1200"/>
                    </a:p>
                  </a:txBody>
                  <a:tcPr marT="91425" marB="91425" marR="91425" marL="91425">
                    <a:solidFill>
                      <a:srgbClr val="38761D"/>
                    </a:solidFill>
                  </a:tcPr>
                </a:tc>
                <a:tc>
                  <a:txBody>
                    <a:bodyPr/>
                    <a:lstStyle/>
                    <a:p>
                      <a:pPr indent="0" lvl="0" marL="0" rtl="0" algn="l">
                        <a:spcBef>
                          <a:spcPts val="0"/>
                        </a:spcBef>
                        <a:spcAft>
                          <a:spcPts val="0"/>
                        </a:spcAft>
                        <a:buNone/>
                      </a:pPr>
                      <a:r>
                        <a:rPr b="1" lang="en" sz="1200">
                          <a:highlight>
                            <a:srgbClr val="FFFFFF"/>
                          </a:highlight>
                        </a:rPr>
                        <a:t>Tools usage</a:t>
                      </a:r>
                      <a:endParaRPr b="1" sz="1200"/>
                    </a:p>
                  </a:txBody>
                  <a:tcPr marT="91425" marB="91425" marR="91425" marL="91425">
                    <a:solidFill>
                      <a:srgbClr val="38761D"/>
                    </a:solidFill>
                  </a:tcPr>
                </a:tc>
              </a:tr>
              <a:tr h="381000">
                <a:tc>
                  <a:txBody>
                    <a:bodyPr/>
                    <a:lstStyle/>
                    <a:p>
                      <a:pPr indent="0" lvl="0" marL="0" rtl="0" algn="l">
                        <a:spcBef>
                          <a:spcPts val="0"/>
                        </a:spcBef>
                        <a:spcAft>
                          <a:spcPts val="0"/>
                        </a:spcAft>
                        <a:buNone/>
                      </a:pPr>
                      <a:r>
                        <a:rPr b="1" lang="en" sz="1200">
                          <a:highlight>
                            <a:srgbClr val="FFFFFF"/>
                          </a:highlight>
                        </a:rPr>
                        <a:t>Volume</a:t>
                      </a:r>
                      <a:endParaRPr b="1" sz="1200"/>
                    </a:p>
                  </a:txBody>
                  <a:tcPr marT="91425" marB="91425" marR="91425" marL="91425">
                    <a:solidFill>
                      <a:srgbClr val="93C47D"/>
                    </a:solidFill>
                  </a:tcPr>
                </a:tc>
                <a:tc>
                  <a:txBody>
                    <a:bodyPr/>
                    <a:lstStyle/>
                    <a:p>
                      <a:pPr indent="0" lvl="0" marL="0" rtl="0" algn="l">
                        <a:spcBef>
                          <a:spcPts val="0"/>
                        </a:spcBef>
                        <a:spcAft>
                          <a:spcPts val="0"/>
                        </a:spcAft>
                        <a:buNone/>
                      </a:pPr>
                      <a:r>
                        <a:rPr b="1" lang="en" sz="1200">
                          <a:highlight>
                            <a:srgbClr val="FFFFFF"/>
                          </a:highlight>
                        </a:rPr>
                        <a:t>Version Control</a:t>
                      </a:r>
                      <a:endParaRPr b="1" sz="1200"/>
                    </a:p>
                  </a:txBody>
                  <a:tcPr marT="91425" marB="91425" marR="91425" marL="91425">
                    <a:lnR cap="flat" cmpd="sng" w="9525">
                      <a:solidFill>
                        <a:srgbClr val="6AA84F"/>
                      </a:solidFill>
                      <a:prstDash val="solid"/>
                      <a:round/>
                      <a:headEnd len="sm" w="sm" type="none"/>
                      <a:tailEnd len="sm" w="sm" type="none"/>
                    </a:lnR>
                    <a:solidFill>
                      <a:srgbClr val="38761D"/>
                    </a:solidFill>
                  </a:tcPr>
                </a:tc>
                <a:tc>
                  <a:txBody>
                    <a:bodyPr/>
                    <a:lstStyle/>
                    <a:p>
                      <a:pPr indent="0" lvl="0" marL="0" rtl="0" algn="l">
                        <a:spcBef>
                          <a:spcPts val="0"/>
                        </a:spcBef>
                        <a:spcAft>
                          <a:spcPts val="0"/>
                        </a:spcAft>
                        <a:buNone/>
                      </a:pPr>
                      <a:r>
                        <a:rPr b="1" lang="en" sz="1200">
                          <a:highlight>
                            <a:srgbClr val="FFFFFF"/>
                          </a:highlight>
                        </a:rPr>
                        <a:t>Discussion</a:t>
                      </a:r>
                      <a:endParaRPr b="1" sz="1200"/>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solidFill>
                      <a:srgbClr val="38761D"/>
                    </a:solidFill>
                  </a:tcPr>
                </a:tc>
                <a:tc>
                  <a:txBody>
                    <a:bodyPr/>
                    <a:lstStyle/>
                    <a:p>
                      <a:pPr indent="0" lvl="0" marL="0" rtl="0" algn="l">
                        <a:spcBef>
                          <a:spcPts val="0"/>
                        </a:spcBef>
                        <a:spcAft>
                          <a:spcPts val="0"/>
                        </a:spcAft>
                        <a:buNone/>
                      </a:pPr>
                      <a:r>
                        <a:rPr b="1" lang="en" sz="1200">
                          <a:highlight>
                            <a:srgbClr val="FFFFFF"/>
                          </a:highlight>
                        </a:rPr>
                        <a:t>Lessons learnt</a:t>
                      </a:r>
                      <a:endParaRPr b="1" sz="1200"/>
                    </a:p>
                  </a:txBody>
                  <a:tcPr marT="91425" marB="91425" marR="91425" marL="91425">
                    <a:lnL cap="flat" cmpd="sng" w="9525">
                      <a:solidFill>
                        <a:srgbClr val="6AA84F"/>
                      </a:solidFill>
                      <a:prstDash val="solid"/>
                      <a:round/>
                      <a:headEnd len="sm" w="sm" type="none"/>
                      <a:tailEnd len="sm" w="sm" type="none"/>
                    </a:lnL>
                    <a:solidFill>
                      <a:srgbClr val="38761D"/>
                    </a:solidFill>
                  </a:tcPr>
                </a:tc>
                <a:tc>
                  <a:txBody>
                    <a:bodyPr/>
                    <a:lstStyle/>
                    <a:p>
                      <a:pPr indent="0" lvl="0" marL="0" rtl="0" algn="l">
                        <a:spcBef>
                          <a:spcPts val="0"/>
                        </a:spcBef>
                        <a:spcAft>
                          <a:spcPts val="0"/>
                        </a:spcAft>
                        <a:buNone/>
                      </a:pPr>
                      <a:r>
                        <a:rPr b="1" lang="en" sz="1200">
                          <a:highlight>
                            <a:srgbClr val="FFFFFF"/>
                          </a:highlight>
                        </a:rPr>
                        <a:t>Prospects of winning</a:t>
                      </a:r>
                      <a:endParaRPr b="1" sz="1200"/>
                    </a:p>
                  </a:txBody>
                  <a:tcPr marT="91425" marB="91425" marR="91425" marL="91425">
                    <a:solidFill>
                      <a:srgbClr val="93C47D"/>
                    </a:solidFill>
                  </a:tcPr>
                </a:tc>
              </a:tr>
              <a:tr h="381000">
                <a:tc>
                  <a:txBody>
                    <a:bodyPr/>
                    <a:lstStyle/>
                    <a:p>
                      <a:pPr indent="0" lvl="0" marL="0" rtl="0" algn="l">
                        <a:spcBef>
                          <a:spcPts val="0"/>
                        </a:spcBef>
                        <a:spcAft>
                          <a:spcPts val="0"/>
                        </a:spcAft>
                        <a:buNone/>
                      </a:pPr>
                      <a:r>
                        <a:rPr b="1" lang="en" sz="1200">
                          <a:highlight>
                            <a:srgbClr val="FFFFFF"/>
                          </a:highlight>
                        </a:rPr>
                        <a:t>Velocity</a:t>
                      </a:r>
                      <a:endParaRPr b="1" sz="1200"/>
                    </a:p>
                  </a:txBody>
                  <a:tcPr marT="91425" marB="91425" marR="91425" marL="91425">
                    <a:solidFill>
                      <a:srgbClr val="D9EAD3"/>
                    </a:solidFill>
                  </a:tcPr>
                </a:tc>
                <a:tc>
                  <a:txBody>
                    <a:bodyPr/>
                    <a:lstStyle/>
                    <a:p>
                      <a:pPr indent="0" lvl="0" marL="0" rtl="0" algn="l">
                        <a:spcBef>
                          <a:spcPts val="0"/>
                        </a:spcBef>
                        <a:spcAft>
                          <a:spcPts val="0"/>
                        </a:spcAft>
                        <a:buNone/>
                      </a:pPr>
                      <a:r>
                        <a:rPr b="1" lang="en" sz="1200">
                          <a:highlight>
                            <a:srgbClr val="FFFFFF"/>
                          </a:highlight>
                        </a:rPr>
                        <a:t>Innovation</a:t>
                      </a:r>
                      <a:endParaRPr b="1" sz="1200"/>
                    </a:p>
                  </a:txBody>
                  <a:tcPr marT="91425" marB="91425" marR="91425" marL="91425">
                    <a:solidFill>
                      <a:srgbClr val="93C47D"/>
                    </a:solidFill>
                  </a:tcPr>
                </a:tc>
                <a:tc>
                  <a:txBody>
                    <a:bodyPr/>
                    <a:lstStyle/>
                    <a:p>
                      <a:pPr indent="0" lvl="0" marL="0" rtl="0" algn="l">
                        <a:spcBef>
                          <a:spcPts val="0"/>
                        </a:spcBef>
                        <a:spcAft>
                          <a:spcPts val="0"/>
                        </a:spcAft>
                        <a:buNone/>
                      </a:pPr>
                      <a:r>
                        <a:rPr b="1" lang="en" sz="1200">
                          <a:highlight>
                            <a:srgbClr val="FFFFFF"/>
                          </a:highlight>
                        </a:rPr>
                        <a:t>Evaluation</a:t>
                      </a:r>
                      <a:endParaRPr b="1" sz="1200"/>
                    </a:p>
                  </a:txBody>
                  <a:tcPr marT="91425" marB="91425" marR="91425" marL="91425">
                    <a:lnT cap="flat" cmpd="sng" w="9525">
                      <a:solidFill>
                        <a:srgbClr val="6AA84F"/>
                      </a:solidFill>
                      <a:prstDash val="solid"/>
                      <a:round/>
                      <a:headEnd len="sm" w="sm" type="none"/>
                      <a:tailEnd len="sm" w="sm" type="none"/>
                    </a:lnT>
                    <a:solidFill>
                      <a:srgbClr val="38761D"/>
                    </a:solidFill>
                  </a:tcPr>
                </a:tc>
                <a:tc>
                  <a:txBody>
                    <a:bodyPr/>
                    <a:lstStyle/>
                    <a:p>
                      <a:pPr indent="0" lvl="0" marL="0" rtl="0" algn="l">
                        <a:spcBef>
                          <a:spcPts val="0"/>
                        </a:spcBef>
                        <a:spcAft>
                          <a:spcPts val="0"/>
                        </a:spcAft>
                        <a:buNone/>
                      </a:pPr>
                      <a:r>
                        <a:rPr b="1" lang="en" sz="1200">
                          <a:highlight>
                            <a:srgbClr val="FFFFFF"/>
                          </a:highlight>
                        </a:rPr>
                        <a:t>Teamwork</a:t>
                      </a:r>
                      <a:endParaRPr b="1" sz="1200"/>
                    </a:p>
                  </a:txBody>
                  <a:tcPr marT="91425" marB="91425" marR="91425" marL="91425">
                    <a:solidFill>
                      <a:srgbClr val="38761D"/>
                    </a:solidFill>
                  </a:tcPr>
                </a:tc>
                <a:tc>
                  <a:txBody>
                    <a:bodyPr/>
                    <a:lstStyle/>
                    <a:p>
                      <a:pPr indent="0" lvl="0" marL="0" rtl="0" algn="l">
                        <a:spcBef>
                          <a:spcPts val="0"/>
                        </a:spcBef>
                        <a:spcAft>
                          <a:spcPts val="0"/>
                        </a:spcAft>
                        <a:buNone/>
                      </a:pPr>
                      <a:r>
                        <a:rPr b="1" lang="en" sz="1200">
                          <a:highlight>
                            <a:srgbClr val="FFFFFF"/>
                          </a:highlight>
                        </a:rPr>
                        <a:t>Technical difficulty</a:t>
                      </a:r>
                      <a:endParaRPr b="1" sz="1200"/>
                    </a:p>
                  </a:txBody>
                  <a:tcPr marT="91425" marB="91425" marR="91425" marL="91425">
                    <a:solidFill>
                      <a:srgbClr val="6AA84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4"/>
          <p:cNvSpPr txBox="1"/>
          <p:nvPr/>
        </p:nvSpPr>
        <p:spPr>
          <a:xfrm>
            <a:off x="79175" y="1202375"/>
            <a:ext cx="9005400" cy="3988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An extension of the significant paper</a:t>
            </a:r>
            <a:endParaRPr sz="22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A framework for CRM customer behavior prediction</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Enhance the original work with exploration of methods of data preprocessing, diversifying </a:t>
            </a:r>
            <a:r>
              <a:rPr lang="en" sz="2000">
                <a:latin typeface="Roboto"/>
                <a:ea typeface="Roboto"/>
                <a:cs typeface="Roboto"/>
                <a:sym typeface="Roboto"/>
              </a:rPr>
              <a:t>variety</a:t>
            </a:r>
            <a:r>
              <a:rPr lang="en" sz="2000">
                <a:latin typeface="Roboto"/>
                <a:ea typeface="Roboto"/>
                <a:cs typeface="Roboto"/>
                <a:sym typeface="Roboto"/>
              </a:rPr>
              <a:t> of algorithm selection and </a:t>
            </a:r>
            <a:r>
              <a:rPr lang="en" sz="2000">
                <a:latin typeface="Roboto"/>
                <a:ea typeface="Roboto"/>
                <a:cs typeface="Roboto"/>
                <a:sym typeface="Roboto"/>
              </a:rPr>
              <a:t>expanding</a:t>
            </a:r>
            <a:r>
              <a:rPr lang="en" sz="2000">
                <a:latin typeface="Roboto"/>
                <a:ea typeface="Roboto"/>
                <a:cs typeface="Roboto"/>
                <a:sym typeface="Roboto"/>
              </a:rPr>
              <a:t> evaluation metrics</a:t>
            </a:r>
            <a:endParaRPr sz="20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Dataset Preprocessing </a:t>
            </a:r>
            <a:r>
              <a:rPr lang="en" sz="2200">
                <a:latin typeface="Roboto"/>
                <a:ea typeface="Roboto"/>
                <a:cs typeface="Roboto"/>
                <a:sym typeface="Roboto"/>
              </a:rPr>
              <a:t>Techniques</a:t>
            </a:r>
            <a:endParaRPr sz="22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Dealing</a:t>
            </a:r>
            <a:r>
              <a:rPr lang="en" sz="2000">
                <a:latin typeface="Roboto"/>
                <a:ea typeface="Roboto"/>
                <a:cs typeface="Roboto"/>
                <a:sym typeface="Roboto"/>
              </a:rPr>
              <a:t> with missing values</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Feature selection/reduction</a:t>
            </a:r>
            <a:endParaRPr sz="20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Algorithm Selection</a:t>
            </a:r>
            <a:endParaRPr sz="22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SVM, K-NN and Decision Tree</a:t>
            </a:r>
            <a:endParaRPr sz="20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Evaluation Metrics</a:t>
            </a:r>
            <a:endParaRPr sz="22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Prediction accuracy, </a:t>
            </a:r>
            <a:r>
              <a:rPr lang="en" sz="2000">
                <a:latin typeface="Roboto"/>
                <a:ea typeface="Roboto"/>
                <a:cs typeface="Roboto"/>
                <a:sym typeface="Roboto"/>
              </a:rPr>
              <a:t>Computation</a:t>
            </a:r>
            <a:r>
              <a:rPr lang="en" sz="2000">
                <a:latin typeface="Roboto"/>
                <a:ea typeface="Roboto"/>
                <a:cs typeface="Roboto"/>
                <a:sym typeface="Roboto"/>
              </a:rPr>
              <a:t> time, ROC-AUC</a:t>
            </a:r>
            <a:endParaRPr sz="2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Introduction</a:t>
            </a:r>
            <a:endParaRPr/>
          </a:p>
        </p:txBody>
      </p:sp>
      <p:sp>
        <p:nvSpPr>
          <p:cNvPr id="78" name="Google Shape;78;p15"/>
          <p:cNvSpPr txBox="1"/>
          <p:nvPr/>
        </p:nvSpPr>
        <p:spPr>
          <a:xfrm>
            <a:off x="79175" y="1286500"/>
            <a:ext cx="9005400" cy="3904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 </a:t>
            </a:r>
            <a:r>
              <a:rPr lang="en" sz="2200">
                <a:latin typeface="Roboto"/>
                <a:ea typeface="Roboto"/>
                <a:cs typeface="Roboto"/>
                <a:sym typeface="Roboto"/>
              </a:rPr>
              <a:t>Portuguese bank’s campaigns offering customers with an long-term deposit application</a:t>
            </a:r>
            <a:endParaRPr sz="2200">
              <a:latin typeface="Roboto"/>
              <a:ea typeface="Roboto"/>
              <a:cs typeface="Roboto"/>
              <a:sym typeface="Roboto"/>
            </a:endParaRPr>
          </a:p>
          <a:p>
            <a:pPr indent="-368300" lvl="0" marL="457200" rtl="0" algn="l">
              <a:spcBef>
                <a:spcPts val="1000"/>
              </a:spcBef>
              <a:spcAft>
                <a:spcPts val="0"/>
              </a:spcAft>
              <a:buSzPts val="2200"/>
              <a:buFont typeface="Roboto"/>
              <a:buChar char="●"/>
            </a:pPr>
            <a:r>
              <a:rPr lang="en" sz="2200">
                <a:latin typeface="Roboto"/>
                <a:ea typeface="Roboto"/>
                <a:cs typeface="Roboto"/>
                <a:sym typeface="Roboto"/>
              </a:rPr>
              <a:t>Original dataset has 58 columns</a:t>
            </a:r>
            <a:endParaRPr sz="22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21 columns left with </a:t>
            </a:r>
            <a:r>
              <a:rPr lang="en" sz="2000">
                <a:latin typeface="Roboto"/>
                <a:ea typeface="Roboto"/>
                <a:cs typeface="Roboto"/>
                <a:sym typeface="Roboto"/>
              </a:rPr>
              <a:t>sensitive personal information </a:t>
            </a:r>
            <a:r>
              <a:rPr lang="en" sz="2000">
                <a:latin typeface="Roboto"/>
                <a:ea typeface="Roboto"/>
                <a:cs typeface="Roboto"/>
                <a:sym typeface="Roboto"/>
              </a:rPr>
              <a:t>removal</a:t>
            </a:r>
            <a:endParaRPr sz="2000">
              <a:latin typeface="Roboto"/>
              <a:ea typeface="Roboto"/>
              <a:cs typeface="Roboto"/>
              <a:sym typeface="Roboto"/>
            </a:endParaRPr>
          </a:p>
          <a:p>
            <a:pPr indent="-355600" lvl="1" marL="914400" rtl="0" algn="l">
              <a:spcBef>
                <a:spcPts val="1000"/>
              </a:spcBef>
              <a:spcAft>
                <a:spcPts val="0"/>
              </a:spcAft>
              <a:buSzPts val="2000"/>
              <a:buFont typeface="Roboto"/>
              <a:buChar char="○"/>
            </a:pPr>
            <a:r>
              <a:rPr lang="en" sz="2000">
                <a:latin typeface="Roboto"/>
                <a:ea typeface="Roboto"/>
                <a:cs typeface="Roboto"/>
                <a:sym typeface="Roboto"/>
              </a:rPr>
              <a:t>Customer’s </a:t>
            </a:r>
            <a:r>
              <a:rPr lang="en" sz="2000">
                <a:latin typeface="Roboto"/>
                <a:ea typeface="Roboto"/>
                <a:cs typeface="Roboto"/>
                <a:sym typeface="Roboto"/>
              </a:rPr>
              <a:t>information</a:t>
            </a:r>
            <a:endParaRPr sz="20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A</a:t>
            </a:r>
            <a:r>
              <a:rPr lang="en" sz="1800">
                <a:latin typeface="Roboto"/>
                <a:ea typeface="Roboto"/>
                <a:cs typeface="Roboto"/>
                <a:sym typeface="Roboto"/>
              </a:rPr>
              <a:t>ge, job, marital status, education level, if has credit in default and if has loan on housing</a:t>
            </a:r>
            <a:endParaRPr sz="1800">
              <a:latin typeface="Roboto"/>
              <a:ea typeface="Roboto"/>
              <a:cs typeface="Roboto"/>
              <a:sym typeface="Roboto"/>
            </a:endParaRPr>
          </a:p>
          <a:p>
            <a:pPr indent="-355600" lvl="1" marL="914400" rtl="0" algn="l">
              <a:spcBef>
                <a:spcPts val="1000"/>
              </a:spcBef>
              <a:spcAft>
                <a:spcPts val="0"/>
              </a:spcAft>
              <a:buSzPts val="2000"/>
              <a:buFont typeface="Roboto"/>
              <a:buChar char="○"/>
            </a:pPr>
            <a:r>
              <a:rPr lang="en" sz="2000">
                <a:latin typeface="Roboto"/>
                <a:ea typeface="Roboto"/>
                <a:cs typeface="Roboto"/>
                <a:sym typeface="Roboto"/>
              </a:rPr>
              <a:t>Customer’s relationship with the bank</a:t>
            </a:r>
            <a:endParaRPr sz="2000">
              <a:latin typeface="Roboto"/>
              <a:ea typeface="Roboto"/>
              <a:cs typeface="Roboto"/>
              <a:sym typeface="Roboto"/>
            </a:endParaRPr>
          </a:p>
          <a:p>
            <a:pPr indent="-342900" lvl="2" marL="1371600" rtl="0" algn="l">
              <a:spcBef>
                <a:spcPts val="0"/>
              </a:spcBef>
              <a:spcAft>
                <a:spcPts val="0"/>
              </a:spcAft>
              <a:buSzPts val="1800"/>
              <a:buFont typeface="Roboto"/>
              <a:buChar char="■"/>
            </a:pPr>
            <a:r>
              <a:rPr lang="en" sz="1800">
                <a:latin typeface="Roboto"/>
                <a:ea typeface="Roboto"/>
                <a:cs typeface="Roboto"/>
                <a:sym typeface="Roboto"/>
              </a:rPr>
              <a:t>Contact communication type, last contact date and last contact duration in seconds, number of previous contacts, the previous outcomes, etc,.</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Analysis</a:t>
            </a:r>
            <a:endParaRPr/>
          </a:p>
          <a:p>
            <a:pPr indent="0" lvl="0" marL="0" rtl="0" algn="l">
              <a:spcBef>
                <a:spcPts val="0"/>
              </a:spcBef>
              <a:spcAft>
                <a:spcPts val="0"/>
              </a:spcAft>
              <a:buNone/>
            </a:pPr>
            <a:r>
              <a:t/>
            </a:r>
            <a:endParaRPr/>
          </a:p>
        </p:txBody>
      </p:sp>
      <p:pic>
        <p:nvPicPr>
          <p:cNvPr id="84" name="Google Shape;84;p16"/>
          <p:cNvPicPr preferRelativeResize="0"/>
          <p:nvPr/>
        </p:nvPicPr>
        <p:blipFill>
          <a:blip r:embed="rId3">
            <a:alphaModFix/>
          </a:blip>
          <a:stretch>
            <a:fillRect/>
          </a:stretch>
        </p:blipFill>
        <p:spPr>
          <a:xfrm>
            <a:off x="185200" y="1439800"/>
            <a:ext cx="3507178" cy="3409300"/>
          </a:xfrm>
          <a:prstGeom prst="rect">
            <a:avLst/>
          </a:prstGeom>
          <a:noFill/>
          <a:ln>
            <a:noFill/>
          </a:ln>
        </p:spPr>
      </p:pic>
      <p:pic>
        <p:nvPicPr>
          <p:cNvPr id="85" name="Google Shape;85;p16"/>
          <p:cNvPicPr preferRelativeResize="0"/>
          <p:nvPr/>
        </p:nvPicPr>
        <p:blipFill>
          <a:blip r:embed="rId4">
            <a:alphaModFix/>
          </a:blip>
          <a:stretch>
            <a:fillRect/>
          </a:stretch>
        </p:blipFill>
        <p:spPr>
          <a:xfrm>
            <a:off x="4085800" y="1516400"/>
            <a:ext cx="4887975" cy="333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Analysis</a:t>
            </a:r>
            <a:endParaRPr/>
          </a:p>
        </p:txBody>
      </p:sp>
      <p:pic>
        <p:nvPicPr>
          <p:cNvPr id="91" name="Google Shape;91;p17"/>
          <p:cNvPicPr preferRelativeResize="0"/>
          <p:nvPr/>
        </p:nvPicPr>
        <p:blipFill>
          <a:blip r:embed="rId3">
            <a:alphaModFix/>
          </a:blip>
          <a:stretch>
            <a:fillRect/>
          </a:stretch>
        </p:blipFill>
        <p:spPr>
          <a:xfrm>
            <a:off x="168225" y="1318600"/>
            <a:ext cx="4017950" cy="3739475"/>
          </a:xfrm>
          <a:prstGeom prst="rect">
            <a:avLst/>
          </a:prstGeom>
          <a:noFill/>
          <a:ln>
            <a:noFill/>
          </a:ln>
        </p:spPr>
      </p:pic>
      <p:pic>
        <p:nvPicPr>
          <p:cNvPr id="92" name="Google Shape;92;p17"/>
          <p:cNvPicPr preferRelativeResize="0"/>
          <p:nvPr/>
        </p:nvPicPr>
        <p:blipFill>
          <a:blip r:embed="rId4">
            <a:alphaModFix/>
          </a:blip>
          <a:stretch>
            <a:fillRect/>
          </a:stretch>
        </p:blipFill>
        <p:spPr>
          <a:xfrm>
            <a:off x="4510675" y="1318600"/>
            <a:ext cx="4371307" cy="373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Preprocessing</a:t>
            </a:r>
            <a:endParaRPr/>
          </a:p>
        </p:txBody>
      </p:sp>
      <p:pic>
        <p:nvPicPr>
          <p:cNvPr id="98" name="Google Shape;98;p18"/>
          <p:cNvPicPr preferRelativeResize="0"/>
          <p:nvPr/>
        </p:nvPicPr>
        <p:blipFill>
          <a:blip r:embed="rId3">
            <a:alphaModFix/>
          </a:blip>
          <a:stretch>
            <a:fillRect/>
          </a:stretch>
        </p:blipFill>
        <p:spPr>
          <a:xfrm>
            <a:off x="6527375" y="0"/>
            <a:ext cx="2616625" cy="2464125"/>
          </a:xfrm>
          <a:prstGeom prst="rect">
            <a:avLst/>
          </a:prstGeom>
          <a:noFill/>
          <a:ln>
            <a:noFill/>
          </a:ln>
        </p:spPr>
      </p:pic>
      <p:pic>
        <p:nvPicPr>
          <p:cNvPr id="99" name="Google Shape;99;p18"/>
          <p:cNvPicPr preferRelativeResize="0"/>
          <p:nvPr/>
        </p:nvPicPr>
        <p:blipFill rotWithShape="1">
          <a:blip r:embed="rId4">
            <a:alphaModFix/>
          </a:blip>
          <a:srcRect b="50119" l="0" r="0" t="0"/>
          <a:stretch/>
        </p:blipFill>
        <p:spPr>
          <a:xfrm>
            <a:off x="6315300" y="2571750"/>
            <a:ext cx="2828700" cy="2612550"/>
          </a:xfrm>
          <a:prstGeom prst="rect">
            <a:avLst/>
          </a:prstGeom>
          <a:noFill/>
          <a:ln>
            <a:noFill/>
          </a:ln>
        </p:spPr>
      </p:pic>
      <p:sp>
        <p:nvSpPr>
          <p:cNvPr id="100" name="Google Shape;100;p18"/>
          <p:cNvSpPr txBox="1"/>
          <p:nvPr/>
        </p:nvSpPr>
        <p:spPr>
          <a:xfrm>
            <a:off x="0" y="1220650"/>
            <a:ext cx="5680500" cy="3846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Missing values</a:t>
            </a:r>
            <a:endParaRPr sz="22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Dropping, “unknown” blocks as a class and predicting imputation</a:t>
            </a:r>
            <a:endParaRPr sz="2000">
              <a:latin typeface="Roboto"/>
              <a:ea typeface="Roboto"/>
              <a:cs typeface="Roboto"/>
              <a:sym typeface="Roboto"/>
            </a:endParaRPr>
          </a:p>
          <a:p>
            <a:pPr indent="-368300" lvl="0" marL="457200" rtl="0" algn="l">
              <a:spcBef>
                <a:spcPts val="1000"/>
              </a:spcBef>
              <a:spcAft>
                <a:spcPts val="0"/>
              </a:spcAft>
              <a:buSzPts val="2200"/>
              <a:buFont typeface="Roboto"/>
              <a:buChar char="●"/>
            </a:pPr>
            <a:r>
              <a:rPr lang="en" sz="2200">
                <a:latin typeface="Roboto"/>
                <a:ea typeface="Roboto"/>
                <a:cs typeface="Roboto"/>
                <a:sym typeface="Roboto"/>
              </a:rPr>
              <a:t>Outlier analysis</a:t>
            </a:r>
            <a:endParaRPr sz="22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Box plot to analyse numerical attributes</a:t>
            </a:r>
            <a:endParaRPr sz="2000">
              <a:latin typeface="Roboto"/>
              <a:ea typeface="Roboto"/>
              <a:cs typeface="Roboto"/>
              <a:sym typeface="Roboto"/>
            </a:endParaRPr>
          </a:p>
          <a:p>
            <a:pPr indent="-368300" lvl="0" marL="457200" rtl="0" algn="l">
              <a:spcBef>
                <a:spcPts val="1000"/>
              </a:spcBef>
              <a:spcAft>
                <a:spcPts val="0"/>
              </a:spcAft>
              <a:buSzPts val="2200"/>
              <a:buFont typeface="Roboto"/>
              <a:buChar char="●"/>
            </a:pPr>
            <a:r>
              <a:rPr lang="en" sz="2200">
                <a:latin typeface="Roboto"/>
                <a:ea typeface="Roboto"/>
                <a:cs typeface="Roboto"/>
                <a:sym typeface="Roboto"/>
              </a:rPr>
              <a:t>Feature Selection</a:t>
            </a:r>
            <a:endParaRPr sz="22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Highly correlated attributes removal u</a:t>
            </a:r>
            <a:r>
              <a:rPr lang="en" sz="2000">
                <a:latin typeface="Roboto"/>
                <a:ea typeface="Roboto"/>
                <a:cs typeface="Roboto"/>
                <a:sym typeface="Roboto"/>
              </a:rPr>
              <a:t>sing correlation map</a:t>
            </a:r>
            <a:endParaRPr sz="2000">
              <a:latin typeface="Roboto"/>
              <a:ea typeface="Roboto"/>
              <a:cs typeface="Roboto"/>
              <a:sym typeface="Roboto"/>
            </a:endParaRPr>
          </a:p>
          <a:p>
            <a:pPr indent="-368300" lvl="0" marL="457200" rtl="0" algn="l">
              <a:spcBef>
                <a:spcPts val="1000"/>
              </a:spcBef>
              <a:spcAft>
                <a:spcPts val="0"/>
              </a:spcAft>
              <a:buSzPts val="2200"/>
              <a:buFont typeface="Roboto"/>
              <a:buChar char="●"/>
            </a:pPr>
            <a:r>
              <a:rPr lang="en" sz="2200">
                <a:latin typeface="Roboto"/>
                <a:ea typeface="Roboto"/>
                <a:cs typeface="Roboto"/>
                <a:sym typeface="Roboto"/>
              </a:rPr>
              <a:t>Feature reduction</a:t>
            </a:r>
            <a:endParaRPr sz="22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PCA</a:t>
            </a:r>
            <a:endParaRPr sz="2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Algorithms</a:t>
            </a:r>
            <a:endParaRPr/>
          </a:p>
        </p:txBody>
      </p:sp>
      <p:sp>
        <p:nvSpPr>
          <p:cNvPr id="106" name="Google Shape;106;p19"/>
          <p:cNvSpPr txBox="1"/>
          <p:nvPr/>
        </p:nvSpPr>
        <p:spPr>
          <a:xfrm>
            <a:off x="6161125" y="1298950"/>
            <a:ext cx="28998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Output ‘y’ (Yes, No) </a:t>
            </a:r>
            <a:endParaRPr sz="2400">
              <a:solidFill>
                <a:srgbClr val="434343"/>
              </a:solidFill>
              <a:latin typeface="Roboto"/>
              <a:ea typeface="Roboto"/>
              <a:cs typeface="Roboto"/>
              <a:sym typeface="Roboto"/>
            </a:endParaRPr>
          </a:p>
        </p:txBody>
      </p:sp>
      <p:sp>
        <p:nvSpPr>
          <p:cNvPr id="107" name="Google Shape;107;p19"/>
          <p:cNvSpPr txBox="1"/>
          <p:nvPr/>
        </p:nvSpPr>
        <p:spPr>
          <a:xfrm>
            <a:off x="311725" y="1330875"/>
            <a:ext cx="8204700" cy="381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434343"/>
              </a:buClr>
              <a:buSzPts val="2200"/>
              <a:buFont typeface="Roboto"/>
              <a:buChar char="❖"/>
            </a:pPr>
            <a:r>
              <a:rPr lang="en" sz="2200">
                <a:solidFill>
                  <a:srgbClr val="434343"/>
                </a:solidFill>
                <a:latin typeface="Roboto"/>
                <a:ea typeface="Roboto"/>
                <a:cs typeface="Roboto"/>
                <a:sym typeface="Roboto"/>
              </a:rPr>
              <a:t>Classification Problem:</a:t>
            </a:r>
            <a:endParaRPr sz="2200">
              <a:solidFill>
                <a:srgbClr val="434343"/>
              </a:solidFill>
              <a:latin typeface="Roboto"/>
              <a:ea typeface="Roboto"/>
              <a:cs typeface="Roboto"/>
              <a:sym typeface="Roboto"/>
            </a:endParaRPr>
          </a:p>
          <a:p>
            <a:pPr indent="-368300" lvl="1" marL="914400" rtl="0" algn="l">
              <a:spcBef>
                <a:spcPts val="0"/>
              </a:spcBef>
              <a:spcAft>
                <a:spcPts val="0"/>
              </a:spcAft>
              <a:buClr>
                <a:srgbClr val="434343"/>
              </a:buClr>
              <a:buSzPts val="2200"/>
              <a:buFont typeface="Roboto"/>
              <a:buChar char="➢"/>
            </a:pPr>
            <a:r>
              <a:rPr lang="en" sz="2200">
                <a:solidFill>
                  <a:srgbClr val="434343"/>
                </a:solidFill>
                <a:latin typeface="Roboto"/>
                <a:ea typeface="Roboto"/>
                <a:cs typeface="Roboto"/>
                <a:sym typeface="Roboto"/>
              </a:rPr>
              <a:t>Neural Network</a:t>
            </a:r>
            <a:endParaRPr sz="2200">
              <a:solidFill>
                <a:srgbClr val="434343"/>
              </a:solidFill>
              <a:latin typeface="Roboto"/>
              <a:ea typeface="Roboto"/>
              <a:cs typeface="Roboto"/>
              <a:sym typeface="Roboto"/>
            </a:endParaRPr>
          </a:p>
          <a:p>
            <a:pPr indent="-368300" lvl="2" marL="1371600" rtl="0" algn="l">
              <a:spcBef>
                <a:spcPts val="0"/>
              </a:spcBef>
              <a:spcAft>
                <a:spcPts val="0"/>
              </a:spcAft>
              <a:buClr>
                <a:srgbClr val="434343"/>
              </a:buClr>
              <a:buSzPts val="2200"/>
              <a:buFont typeface="Roboto"/>
              <a:buChar char="■"/>
            </a:pPr>
            <a:r>
              <a:rPr lang="en" sz="1800">
                <a:solidFill>
                  <a:srgbClr val="434343"/>
                </a:solidFill>
                <a:highlight>
                  <a:schemeClr val="lt1"/>
                </a:highlight>
                <a:latin typeface="Roboto"/>
                <a:ea typeface="Roboto"/>
                <a:cs typeface="Roboto"/>
                <a:sym typeface="Roboto"/>
              </a:rPr>
              <a:t>Suitable for both linear and non-linear dataset</a:t>
            </a:r>
            <a:endParaRPr sz="2200">
              <a:solidFill>
                <a:srgbClr val="434343"/>
              </a:solidFill>
              <a:latin typeface="Roboto"/>
              <a:ea typeface="Roboto"/>
              <a:cs typeface="Roboto"/>
              <a:sym typeface="Roboto"/>
            </a:endParaRPr>
          </a:p>
          <a:p>
            <a:pPr indent="-368300" lvl="1" marL="914400" rtl="0" algn="l">
              <a:spcBef>
                <a:spcPts val="0"/>
              </a:spcBef>
              <a:spcAft>
                <a:spcPts val="0"/>
              </a:spcAft>
              <a:buClr>
                <a:srgbClr val="434343"/>
              </a:buClr>
              <a:buSzPts val="2200"/>
              <a:buFont typeface="Roboto"/>
              <a:buChar char="➢"/>
            </a:pPr>
            <a:r>
              <a:rPr lang="en" sz="2200">
                <a:solidFill>
                  <a:srgbClr val="434343"/>
                </a:solidFill>
                <a:latin typeface="Roboto"/>
                <a:ea typeface="Roboto"/>
                <a:cs typeface="Roboto"/>
                <a:sym typeface="Roboto"/>
              </a:rPr>
              <a:t>Naive Bayes</a:t>
            </a:r>
            <a:endParaRPr sz="2200">
              <a:solidFill>
                <a:srgbClr val="434343"/>
              </a:solidFill>
              <a:latin typeface="Roboto"/>
              <a:ea typeface="Roboto"/>
              <a:cs typeface="Roboto"/>
              <a:sym typeface="Roboto"/>
            </a:endParaRPr>
          </a:p>
          <a:p>
            <a:pPr indent="-368300" lvl="2" marL="1371600" rtl="0" algn="l">
              <a:spcBef>
                <a:spcPts val="0"/>
              </a:spcBef>
              <a:spcAft>
                <a:spcPts val="0"/>
              </a:spcAft>
              <a:buClr>
                <a:srgbClr val="434343"/>
              </a:buClr>
              <a:buSzPts val="2200"/>
              <a:buFont typeface="Roboto"/>
              <a:buChar char="■"/>
            </a:pPr>
            <a:r>
              <a:rPr lang="en" sz="1800">
                <a:solidFill>
                  <a:srgbClr val="434343"/>
                </a:solidFill>
                <a:latin typeface="Roboto"/>
                <a:ea typeface="Roboto"/>
                <a:cs typeface="Roboto"/>
                <a:sym typeface="Roboto"/>
              </a:rPr>
              <a:t>Baseline and generate good result in most cases</a:t>
            </a:r>
            <a:endParaRPr sz="2200">
              <a:solidFill>
                <a:srgbClr val="434343"/>
              </a:solidFill>
              <a:latin typeface="Roboto"/>
              <a:ea typeface="Roboto"/>
              <a:cs typeface="Roboto"/>
              <a:sym typeface="Roboto"/>
            </a:endParaRPr>
          </a:p>
          <a:p>
            <a:pPr indent="-368300" lvl="1" marL="914400" rtl="0" algn="l">
              <a:spcBef>
                <a:spcPts val="0"/>
              </a:spcBef>
              <a:spcAft>
                <a:spcPts val="0"/>
              </a:spcAft>
              <a:buClr>
                <a:srgbClr val="434343"/>
              </a:buClr>
              <a:buSzPts val="2200"/>
              <a:buFont typeface="Roboto"/>
              <a:buChar char="➢"/>
            </a:pPr>
            <a:r>
              <a:rPr lang="en" sz="2200">
                <a:solidFill>
                  <a:srgbClr val="434343"/>
                </a:solidFill>
                <a:latin typeface="Roboto"/>
                <a:ea typeface="Roboto"/>
                <a:cs typeface="Roboto"/>
                <a:sym typeface="Roboto"/>
              </a:rPr>
              <a:t>SVM</a:t>
            </a:r>
            <a:endParaRPr sz="2200">
              <a:solidFill>
                <a:srgbClr val="434343"/>
              </a:solidFill>
              <a:latin typeface="Roboto"/>
              <a:ea typeface="Roboto"/>
              <a:cs typeface="Roboto"/>
              <a:sym typeface="Roboto"/>
            </a:endParaRPr>
          </a:p>
          <a:p>
            <a:pPr indent="-368300" lvl="2" marL="1371600" rtl="0" algn="l">
              <a:spcBef>
                <a:spcPts val="0"/>
              </a:spcBef>
              <a:spcAft>
                <a:spcPts val="0"/>
              </a:spcAft>
              <a:buClr>
                <a:srgbClr val="434343"/>
              </a:buClr>
              <a:buSzPts val="2200"/>
              <a:buFont typeface="Roboto"/>
              <a:buChar char="■"/>
            </a:pPr>
            <a:r>
              <a:rPr lang="en" sz="1800">
                <a:solidFill>
                  <a:srgbClr val="434343"/>
                </a:solidFill>
                <a:latin typeface="Roboto"/>
                <a:ea typeface="Roboto"/>
                <a:cs typeface="Roboto"/>
                <a:sym typeface="Roboto"/>
              </a:rPr>
              <a:t>Efficient in high dimensional data</a:t>
            </a:r>
            <a:endParaRPr sz="2200">
              <a:solidFill>
                <a:srgbClr val="434343"/>
              </a:solidFill>
              <a:latin typeface="Roboto"/>
              <a:ea typeface="Roboto"/>
              <a:cs typeface="Roboto"/>
              <a:sym typeface="Roboto"/>
            </a:endParaRPr>
          </a:p>
          <a:p>
            <a:pPr indent="-368300" lvl="1" marL="914400" rtl="0" algn="l">
              <a:spcBef>
                <a:spcPts val="0"/>
              </a:spcBef>
              <a:spcAft>
                <a:spcPts val="0"/>
              </a:spcAft>
              <a:buClr>
                <a:srgbClr val="434343"/>
              </a:buClr>
              <a:buSzPts val="2200"/>
              <a:buFont typeface="Roboto"/>
              <a:buChar char="➢"/>
            </a:pPr>
            <a:r>
              <a:rPr lang="en" sz="2200">
                <a:solidFill>
                  <a:srgbClr val="434343"/>
                </a:solidFill>
                <a:latin typeface="Roboto"/>
                <a:ea typeface="Roboto"/>
                <a:cs typeface="Roboto"/>
                <a:sym typeface="Roboto"/>
              </a:rPr>
              <a:t>Decision Tree</a:t>
            </a:r>
            <a:endParaRPr sz="2200">
              <a:solidFill>
                <a:srgbClr val="434343"/>
              </a:solidFill>
              <a:latin typeface="Roboto"/>
              <a:ea typeface="Roboto"/>
              <a:cs typeface="Roboto"/>
              <a:sym typeface="Roboto"/>
            </a:endParaRPr>
          </a:p>
          <a:p>
            <a:pPr indent="-368300" lvl="2" marL="1371600" rtl="0" algn="l">
              <a:spcBef>
                <a:spcPts val="0"/>
              </a:spcBef>
              <a:spcAft>
                <a:spcPts val="0"/>
              </a:spcAft>
              <a:buClr>
                <a:srgbClr val="434343"/>
              </a:buClr>
              <a:buSzPts val="2200"/>
              <a:buFont typeface="Roboto"/>
              <a:buChar char="■"/>
            </a:pPr>
            <a:r>
              <a:rPr lang="en" sz="1800">
                <a:solidFill>
                  <a:srgbClr val="434343"/>
                </a:solidFill>
                <a:latin typeface="Roboto"/>
                <a:ea typeface="Roboto"/>
                <a:cs typeface="Roboto"/>
                <a:sym typeface="Roboto"/>
              </a:rPr>
              <a:t>Handle both numerical and categorical data</a:t>
            </a:r>
            <a:endParaRPr sz="2200">
              <a:solidFill>
                <a:srgbClr val="434343"/>
              </a:solidFill>
              <a:latin typeface="Roboto"/>
              <a:ea typeface="Roboto"/>
              <a:cs typeface="Roboto"/>
              <a:sym typeface="Roboto"/>
            </a:endParaRPr>
          </a:p>
          <a:p>
            <a:pPr indent="-368300" lvl="1" marL="914400" rtl="0" algn="l">
              <a:spcBef>
                <a:spcPts val="0"/>
              </a:spcBef>
              <a:spcAft>
                <a:spcPts val="0"/>
              </a:spcAft>
              <a:buClr>
                <a:srgbClr val="434343"/>
              </a:buClr>
              <a:buSzPts val="2200"/>
              <a:buFont typeface="Roboto"/>
              <a:buChar char="➢"/>
            </a:pPr>
            <a:r>
              <a:rPr lang="en" sz="2200">
                <a:solidFill>
                  <a:srgbClr val="434343"/>
                </a:solidFill>
                <a:latin typeface="Roboto"/>
                <a:ea typeface="Roboto"/>
                <a:cs typeface="Roboto"/>
                <a:sym typeface="Roboto"/>
              </a:rPr>
              <a:t>KNN</a:t>
            </a:r>
            <a:endParaRPr sz="2200">
              <a:solidFill>
                <a:srgbClr val="434343"/>
              </a:solidFill>
              <a:latin typeface="Roboto"/>
              <a:ea typeface="Roboto"/>
              <a:cs typeface="Roboto"/>
              <a:sym typeface="Roboto"/>
            </a:endParaRPr>
          </a:p>
          <a:p>
            <a:pPr indent="-368300" lvl="2" marL="1371600" rtl="0" algn="l">
              <a:spcBef>
                <a:spcPts val="0"/>
              </a:spcBef>
              <a:spcAft>
                <a:spcPts val="0"/>
              </a:spcAft>
              <a:buClr>
                <a:srgbClr val="434343"/>
              </a:buClr>
              <a:buSzPts val="2200"/>
              <a:buFont typeface="Roboto"/>
              <a:buChar char="■"/>
            </a:pPr>
            <a:r>
              <a:rPr lang="en" sz="1800">
                <a:solidFill>
                  <a:srgbClr val="434343"/>
                </a:solidFill>
                <a:latin typeface="Roboto"/>
                <a:ea typeface="Roboto"/>
                <a:cs typeface="Roboto"/>
                <a:sym typeface="Roboto"/>
              </a:rPr>
              <a:t>Works well in high dimensional and non-linear data</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a:p>
            <a:pPr indent="0" lvl="0" marL="457200" rtl="0" algn="l">
              <a:spcBef>
                <a:spcPts val="0"/>
              </a:spcBef>
              <a:spcAft>
                <a:spcPts val="0"/>
              </a:spcAft>
              <a:buNone/>
            </a:pPr>
            <a:r>
              <a:t/>
            </a:r>
            <a:endParaRPr sz="1800">
              <a:solidFill>
                <a:srgbClr val="434343"/>
              </a:solidFill>
              <a:latin typeface="Roboto"/>
              <a:ea typeface="Roboto"/>
              <a:cs typeface="Roboto"/>
              <a:sym typeface="Roboto"/>
            </a:endParaRPr>
          </a:p>
          <a:p>
            <a:pPr indent="0" lvl="0" marL="0" rtl="0" algn="l">
              <a:spcBef>
                <a:spcPts val="0"/>
              </a:spcBef>
              <a:spcAft>
                <a:spcPts val="0"/>
              </a:spcAft>
              <a:buNone/>
            </a:pPr>
            <a:r>
              <a:t/>
            </a:r>
            <a:endParaRPr>
              <a:solidFill>
                <a:srgbClr val="434343"/>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and Validation</a:t>
            </a:r>
            <a:endParaRPr/>
          </a:p>
        </p:txBody>
      </p:sp>
      <p:pic>
        <p:nvPicPr>
          <p:cNvPr id="113" name="Google Shape;113;p20"/>
          <p:cNvPicPr preferRelativeResize="0"/>
          <p:nvPr/>
        </p:nvPicPr>
        <p:blipFill>
          <a:blip r:embed="rId3">
            <a:alphaModFix/>
          </a:blip>
          <a:stretch>
            <a:fillRect/>
          </a:stretch>
        </p:blipFill>
        <p:spPr>
          <a:xfrm>
            <a:off x="311725" y="2316525"/>
            <a:ext cx="3826000" cy="2481700"/>
          </a:xfrm>
          <a:prstGeom prst="rect">
            <a:avLst/>
          </a:prstGeom>
          <a:noFill/>
          <a:ln>
            <a:noFill/>
          </a:ln>
        </p:spPr>
      </p:pic>
      <p:pic>
        <p:nvPicPr>
          <p:cNvPr id="114" name="Google Shape;114;p20"/>
          <p:cNvPicPr preferRelativeResize="0"/>
          <p:nvPr/>
        </p:nvPicPr>
        <p:blipFill>
          <a:blip r:embed="rId4">
            <a:alphaModFix/>
          </a:blip>
          <a:stretch>
            <a:fillRect/>
          </a:stretch>
        </p:blipFill>
        <p:spPr>
          <a:xfrm>
            <a:off x="4681575" y="2316525"/>
            <a:ext cx="3737450" cy="2413750"/>
          </a:xfrm>
          <a:prstGeom prst="rect">
            <a:avLst/>
          </a:prstGeom>
          <a:noFill/>
          <a:ln>
            <a:noFill/>
          </a:ln>
        </p:spPr>
      </p:pic>
      <p:sp>
        <p:nvSpPr>
          <p:cNvPr id="115" name="Google Shape;115;p20"/>
          <p:cNvSpPr txBox="1"/>
          <p:nvPr/>
        </p:nvSpPr>
        <p:spPr>
          <a:xfrm>
            <a:off x="451500" y="1398750"/>
            <a:ext cx="7967400" cy="8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Accuracy comparison among three data preprocessing methods </a:t>
            </a:r>
            <a:r>
              <a:rPr lang="en" sz="2100">
                <a:latin typeface="Roboto"/>
                <a:ea typeface="Roboto"/>
                <a:cs typeface="Roboto"/>
                <a:sym typeface="Roboto"/>
              </a:rPr>
              <a:t> with PCA or without PCA</a:t>
            </a:r>
            <a:endParaRPr sz="21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 &amp; AUC</a:t>
            </a:r>
            <a:endParaRPr/>
          </a:p>
        </p:txBody>
      </p:sp>
      <p:pic>
        <p:nvPicPr>
          <p:cNvPr id="121" name="Google Shape;121;p21"/>
          <p:cNvPicPr preferRelativeResize="0"/>
          <p:nvPr/>
        </p:nvPicPr>
        <p:blipFill>
          <a:blip r:embed="rId3">
            <a:alphaModFix/>
          </a:blip>
          <a:stretch>
            <a:fillRect/>
          </a:stretch>
        </p:blipFill>
        <p:spPr>
          <a:xfrm>
            <a:off x="0" y="1238725"/>
            <a:ext cx="2677549" cy="1956538"/>
          </a:xfrm>
          <a:prstGeom prst="rect">
            <a:avLst/>
          </a:prstGeom>
          <a:noFill/>
          <a:ln>
            <a:noFill/>
          </a:ln>
        </p:spPr>
      </p:pic>
      <p:pic>
        <p:nvPicPr>
          <p:cNvPr id="122" name="Google Shape;122;p21"/>
          <p:cNvPicPr preferRelativeResize="0"/>
          <p:nvPr/>
        </p:nvPicPr>
        <p:blipFill>
          <a:blip r:embed="rId4">
            <a:alphaModFix/>
          </a:blip>
          <a:stretch>
            <a:fillRect/>
          </a:stretch>
        </p:blipFill>
        <p:spPr>
          <a:xfrm>
            <a:off x="5355097" y="1238725"/>
            <a:ext cx="2620777" cy="1902754"/>
          </a:xfrm>
          <a:prstGeom prst="rect">
            <a:avLst/>
          </a:prstGeom>
          <a:noFill/>
          <a:ln>
            <a:noFill/>
          </a:ln>
        </p:spPr>
      </p:pic>
      <p:pic>
        <p:nvPicPr>
          <p:cNvPr id="123" name="Google Shape;123;p21"/>
          <p:cNvPicPr preferRelativeResize="0"/>
          <p:nvPr/>
        </p:nvPicPr>
        <p:blipFill>
          <a:blip r:embed="rId5">
            <a:alphaModFix/>
          </a:blip>
          <a:stretch>
            <a:fillRect/>
          </a:stretch>
        </p:blipFill>
        <p:spPr>
          <a:xfrm>
            <a:off x="2677549" y="1238725"/>
            <a:ext cx="2677549" cy="1902741"/>
          </a:xfrm>
          <a:prstGeom prst="rect">
            <a:avLst/>
          </a:prstGeom>
          <a:noFill/>
          <a:ln>
            <a:noFill/>
          </a:ln>
        </p:spPr>
      </p:pic>
      <p:pic>
        <p:nvPicPr>
          <p:cNvPr id="124" name="Google Shape;124;p21"/>
          <p:cNvPicPr preferRelativeResize="0"/>
          <p:nvPr/>
        </p:nvPicPr>
        <p:blipFill>
          <a:blip r:embed="rId6">
            <a:alphaModFix/>
          </a:blip>
          <a:stretch>
            <a:fillRect/>
          </a:stretch>
        </p:blipFill>
        <p:spPr>
          <a:xfrm>
            <a:off x="52552" y="3141478"/>
            <a:ext cx="2677548" cy="2002021"/>
          </a:xfrm>
          <a:prstGeom prst="rect">
            <a:avLst/>
          </a:prstGeom>
          <a:noFill/>
          <a:ln>
            <a:noFill/>
          </a:ln>
        </p:spPr>
      </p:pic>
      <p:pic>
        <p:nvPicPr>
          <p:cNvPr id="125" name="Google Shape;125;p21"/>
          <p:cNvPicPr preferRelativeResize="0"/>
          <p:nvPr/>
        </p:nvPicPr>
        <p:blipFill>
          <a:blip r:embed="rId7">
            <a:alphaModFix/>
          </a:blip>
          <a:stretch>
            <a:fillRect/>
          </a:stretch>
        </p:blipFill>
        <p:spPr>
          <a:xfrm>
            <a:off x="2677550" y="3255564"/>
            <a:ext cx="2800707" cy="1902750"/>
          </a:xfrm>
          <a:prstGeom prst="rect">
            <a:avLst/>
          </a:prstGeom>
          <a:noFill/>
          <a:ln>
            <a:noFill/>
          </a:ln>
        </p:spPr>
      </p:pic>
      <p:sp>
        <p:nvSpPr>
          <p:cNvPr id="126" name="Google Shape;126;p21"/>
          <p:cNvSpPr txBox="1"/>
          <p:nvPr/>
        </p:nvSpPr>
        <p:spPr>
          <a:xfrm>
            <a:off x="6175800" y="3648736"/>
            <a:ext cx="2288400" cy="11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Roboto"/>
                <a:ea typeface="Roboto"/>
                <a:cs typeface="Roboto"/>
                <a:sym typeface="Roboto"/>
              </a:rPr>
              <a:t>SVM </a:t>
            </a:r>
            <a:r>
              <a:rPr lang="en" sz="2500">
                <a:solidFill>
                  <a:srgbClr val="6AA84F"/>
                </a:solidFill>
                <a:latin typeface="Roboto"/>
                <a:ea typeface="Roboto"/>
                <a:cs typeface="Roboto"/>
                <a:sym typeface="Roboto"/>
              </a:rPr>
              <a:t>won</a:t>
            </a:r>
            <a:endParaRPr sz="2500">
              <a:solidFill>
                <a:srgbClr val="6AA84F"/>
              </a:solidFill>
              <a:latin typeface="Roboto"/>
              <a:ea typeface="Roboto"/>
              <a:cs typeface="Roboto"/>
              <a:sym typeface="Roboto"/>
            </a:endParaRPr>
          </a:p>
          <a:p>
            <a:pPr indent="0" lvl="0" marL="0" rtl="0" algn="l">
              <a:spcBef>
                <a:spcPts val="0"/>
              </a:spcBef>
              <a:spcAft>
                <a:spcPts val="0"/>
              </a:spcAft>
              <a:buNone/>
            </a:pPr>
            <a:r>
              <a:rPr lang="en" sz="2500">
                <a:latin typeface="Roboto"/>
                <a:ea typeface="Roboto"/>
                <a:cs typeface="Roboto"/>
                <a:sym typeface="Roboto"/>
              </a:rPr>
              <a:t>DTree </a:t>
            </a:r>
            <a:r>
              <a:rPr lang="en" sz="2500">
                <a:solidFill>
                  <a:srgbClr val="E06666"/>
                </a:solidFill>
                <a:latin typeface="Roboto"/>
                <a:ea typeface="Roboto"/>
                <a:cs typeface="Roboto"/>
                <a:sym typeface="Roboto"/>
              </a:rPr>
              <a:t>lost</a:t>
            </a:r>
            <a:endParaRPr sz="2500">
              <a:solidFill>
                <a:srgbClr val="E06666"/>
              </a:solidFill>
              <a:latin typeface="Roboto"/>
              <a:ea typeface="Roboto"/>
              <a:cs typeface="Roboto"/>
              <a:sym typeface="Roboto"/>
            </a:endParaRPr>
          </a:p>
        </p:txBody>
      </p:sp>
      <p:sp>
        <p:nvSpPr>
          <p:cNvPr id="127" name="Google Shape;127;p21"/>
          <p:cNvSpPr/>
          <p:nvPr/>
        </p:nvSpPr>
        <p:spPr>
          <a:xfrm rot="3540081">
            <a:off x="399536" y="2269118"/>
            <a:ext cx="506778" cy="270213"/>
          </a:xfrm>
          <a:prstGeom prst="lef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rot="3541053">
            <a:off x="627067" y="3948785"/>
            <a:ext cx="630566" cy="332930"/>
          </a:xfrm>
          <a:prstGeom prst="lef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rot="3542175">
            <a:off x="3233737" y="2296232"/>
            <a:ext cx="351606" cy="215985"/>
          </a:xfrm>
          <a:prstGeom prst="leftArrow">
            <a:avLst>
              <a:gd fmla="val 50000" name="adj1"/>
              <a:gd fmla="val 50000" name="adj2"/>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rot="3542528">
            <a:off x="6064736" y="2018625"/>
            <a:ext cx="500965" cy="282201"/>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rot="3540033">
            <a:off x="3109531" y="4341900"/>
            <a:ext cx="412986" cy="239550"/>
          </a:xfrm>
          <a:prstGeom prst="left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nvSpPr>
        <p:spPr>
          <a:xfrm>
            <a:off x="1658338" y="2197825"/>
            <a:ext cx="809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0.76</a:t>
            </a:r>
            <a:endParaRPr sz="1600">
              <a:latin typeface="Roboto"/>
              <a:ea typeface="Roboto"/>
              <a:cs typeface="Roboto"/>
              <a:sym typeface="Roboto"/>
            </a:endParaRPr>
          </a:p>
        </p:txBody>
      </p:sp>
      <p:sp>
        <p:nvSpPr>
          <p:cNvPr id="133" name="Google Shape;133;p21"/>
          <p:cNvSpPr txBox="1"/>
          <p:nvPr/>
        </p:nvSpPr>
        <p:spPr>
          <a:xfrm>
            <a:off x="4424450" y="2165425"/>
            <a:ext cx="809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0.70</a:t>
            </a:r>
            <a:endParaRPr sz="1600">
              <a:latin typeface="Roboto"/>
              <a:ea typeface="Roboto"/>
              <a:cs typeface="Roboto"/>
              <a:sym typeface="Roboto"/>
            </a:endParaRPr>
          </a:p>
        </p:txBody>
      </p:sp>
      <p:sp>
        <p:nvSpPr>
          <p:cNvPr id="134" name="Google Shape;134;p21"/>
          <p:cNvSpPr txBox="1"/>
          <p:nvPr/>
        </p:nvSpPr>
        <p:spPr>
          <a:xfrm>
            <a:off x="7166775" y="2213425"/>
            <a:ext cx="809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0.76</a:t>
            </a:r>
            <a:endParaRPr sz="1600">
              <a:latin typeface="Roboto"/>
              <a:ea typeface="Roboto"/>
              <a:cs typeface="Roboto"/>
              <a:sym typeface="Roboto"/>
            </a:endParaRPr>
          </a:p>
        </p:txBody>
      </p:sp>
      <p:sp>
        <p:nvSpPr>
          <p:cNvPr id="135" name="Google Shape;135;p21"/>
          <p:cNvSpPr txBox="1"/>
          <p:nvPr/>
        </p:nvSpPr>
        <p:spPr>
          <a:xfrm>
            <a:off x="1825525" y="4255975"/>
            <a:ext cx="809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0.82</a:t>
            </a:r>
            <a:endParaRPr sz="1600">
              <a:latin typeface="Roboto"/>
              <a:ea typeface="Roboto"/>
              <a:cs typeface="Roboto"/>
              <a:sym typeface="Roboto"/>
            </a:endParaRPr>
          </a:p>
        </p:txBody>
      </p:sp>
      <p:sp>
        <p:nvSpPr>
          <p:cNvPr id="136" name="Google Shape;136;p21"/>
          <p:cNvSpPr txBox="1"/>
          <p:nvPr/>
        </p:nvSpPr>
        <p:spPr>
          <a:xfrm>
            <a:off x="4572000" y="4318450"/>
            <a:ext cx="809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0.68</a:t>
            </a:r>
            <a:endParaRPr sz="1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