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892fa47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892fa47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892fa4796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892fa4796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892fa4796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892fa4796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892fa4796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892fa4796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892fa4796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892fa4796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892fa4796_0_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892fa4796_0_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892fa479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892fa479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892fa479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892fa479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892fa479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892fa479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892fa4796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892fa4796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892fa4796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892fa4796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892fa4796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892fa4796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92fa4796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92fa4796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92fa4796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92fa4796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82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Avalanche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/>
              <a:t>Snow Consensus Family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/>
              <a:t>Cross-Chain Interoperability </a:t>
            </a:r>
            <a:endParaRPr sz="4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129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Xunan Dai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Avalanche vs Quarkchain</a:t>
            </a:r>
            <a:endParaRPr/>
          </a:p>
        </p:txBody>
      </p:sp>
      <p:pic>
        <p:nvPicPr>
          <p:cNvPr id="296" name="Google Shape;2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75" y="1628875"/>
            <a:ext cx="4373678" cy="2744273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2"/>
          <p:cNvSpPr txBox="1"/>
          <p:nvPr/>
        </p:nvSpPr>
        <p:spPr>
          <a:xfrm>
            <a:off x="4173350" y="1628875"/>
            <a:ext cx="49938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For Quarkchain,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We also use DAG structure, each minor block has two pointers: </a:t>
            </a:r>
            <a:r>
              <a:rPr lang="zh-CN">
                <a:solidFill>
                  <a:srgbClr val="292929"/>
                </a:solidFill>
                <a:highlight>
                  <a:srgbClr val="FFFFFF"/>
                </a:highlight>
              </a:rPr>
              <a:t>one links to the previous minor block in the shard and another one links to the latest root block. 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AutoNum type="arabicPeriod"/>
            </a:pPr>
            <a:r>
              <a:rPr lang="zh-CN">
                <a:solidFill>
                  <a:srgbClr val="292929"/>
                </a:solidFill>
                <a:highlight>
                  <a:srgbClr val="FFFFFF"/>
                </a:highlight>
              </a:rPr>
              <a:t>Given two DAGs, we could easily determine which DAG should be chosen by using root-chain first fork rule.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AutoNum type="arabicPeriod"/>
            </a:pPr>
            <a:r>
              <a:rPr lang="zh-CN">
                <a:solidFill>
                  <a:srgbClr val="292929"/>
                </a:solidFill>
                <a:highlight>
                  <a:srgbClr val="FFFFFF"/>
                </a:highlight>
              </a:rPr>
              <a:t>We could optimize the system performance by using multi-threading or clustering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0" y="952050"/>
            <a:ext cx="5155775" cy="334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3"/>
          <p:cNvSpPr txBox="1"/>
          <p:nvPr/>
        </p:nvSpPr>
        <p:spPr>
          <a:xfrm>
            <a:off x="5068975" y="1180025"/>
            <a:ext cx="3749400" cy="28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For Avalanche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By only providing two sub-graphs cannot decide which one is correct without other parameters.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Therefore, Avalanche needs </a:t>
            </a:r>
            <a:r>
              <a:rPr b="1" i="1" lang="zh-CN"/>
              <a:t>timestamp</a:t>
            </a:r>
            <a:r>
              <a:rPr lang="zh-CN"/>
              <a:t> to calculate </a:t>
            </a:r>
            <a:r>
              <a:rPr b="1" i="1" lang="zh-CN"/>
              <a:t>chit</a:t>
            </a:r>
            <a:r>
              <a:rPr lang="zh-CN"/>
              <a:t>, </a:t>
            </a:r>
            <a:r>
              <a:rPr b="1" i="1" lang="zh-CN"/>
              <a:t>confidence</a:t>
            </a:r>
            <a:r>
              <a:rPr lang="zh-CN"/>
              <a:t> … to finally decide which one is correct.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That is the major difference between with us.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lang="zh-C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Subnet</a:t>
            </a:r>
            <a:r>
              <a:rPr lang="zh-C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or Subnetwork, is a dynamic set of </a:t>
            </a:r>
            <a:r>
              <a:rPr b="1" lang="zh-C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validators</a:t>
            </a:r>
            <a:r>
              <a:rPr lang="zh-C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working together to achieve consensus on the state of a set of blockchains. Each blockchain is validated by exactly one Subnet. A Subnet can validate arbitrarily many blockchains. A node may be a member of arbitrarily many Subnets.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606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00" y="2255850"/>
            <a:ext cx="4526600" cy="260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0200" y="3219000"/>
            <a:ext cx="5013800" cy="19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Subnetwork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"/>
          <p:cNvSpPr txBox="1"/>
          <p:nvPr>
            <p:ph type="title"/>
          </p:nvPr>
        </p:nvSpPr>
        <p:spPr>
          <a:xfrm>
            <a:off x="295750" y="1176875"/>
            <a:ext cx="173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/>
              <a:t>X-chain</a:t>
            </a:r>
            <a:endParaRPr sz="1900"/>
          </a:p>
        </p:txBody>
      </p:sp>
      <p:sp>
        <p:nvSpPr>
          <p:cNvPr id="317" name="Google Shape;31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Cross-chain (Default Subnet)</a:t>
            </a:r>
            <a:endParaRPr/>
          </a:p>
        </p:txBody>
      </p:sp>
      <p:sp>
        <p:nvSpPr>
          <p:cNvPr id="318" name="Google Shape;318;p25"/>
          <p:cNvSpPr txBox="1"/>
          <p:nvPr>
            <p:ph type="title"/>
          </p:nvPr>
        </p:nvSpPr>
        <p:spPr>
          <a:xfrm>
            <a:off x="3706950" y="1176875"/>
            <a:ext cx="173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/>
              <a:t>P-chain</a:t>
            </a:r>
            <a:endParaRPr sz="1900"/>
          </a:p>
        </p:txBody>
      </p:sp>
      <p:sp>
        <p:nvSpPr>
          <p:cNvPr id="319" name="Google Shape;319;p25"/>
          <p:cNvSpPr txBox="1"/>
          <p:nvPr/>
        </p:nvSpPr>
        <p:spPr>
          <a:xfrm>
            <a:off x="232300" y="1562100"/>
            <a:ext cx="37746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call: </a:t>
            </a:r>
            <a:r>
              <a:rPr b="1" i="1" lang="zh-CN"/>
              <a:t>exportAVA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chemeClr val="dk1"/>
                </a:solidFill>
              </a:rPr>
              <a:t>curl -X POST --data '{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chemeClr val="dk1"/>
                </a:solidFill>
              </a:rPr>
              <a:t>    "jsonrpc":"2.0",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chemeClr val="dk1"/>
                </a:solidFill>
              </a:rPr>
              <a:t>    "id"     :1,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chemeClr val="dk1"/>
                </a:solidFill>
              </a:rPr>
              <a:t>    "method" :"avm.exportAVA",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chemeClr val="dk1"/>
                </a:solidFill>
              </a:rPr>
              <a:t>    "params" :{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chemeClr val="dk1"/>
                </a:solidFill>
              </a:rPr>
              <a:t>        "to":"MvmGVpprbKQ9EBb7cTHaGVNbNjNMvCozu",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chemeClr val="dk1"/>
                </a:solidFill>
              </a:rPr>
              <a:t>        "amount": 10000,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chemeClr val="dk1"/>
                </a:solidFill>
              </a:rPr>
              <a:t>        "username":"freshmanD",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chemeClr val="dk1"/>
                </a:solidFill>
              </a:rPr>
              <a:t>        "password":"dai123456DD."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chemeClr val="dk1"/>
                </a:solidFill>
              </a:rPr>
              <a:t>    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chemeClr val="dk1"/>
                </a:solidFill>
              </a:rPr>
              <a:t>}' -H 'content-type:application/json;' 127.0.0.1:9650/ext/bc/X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20" name="Google Shape;320;p25"/>
          <p:cNvSpPr txBox="1"/>
          <p:nvPr/>
        </p:nvSpPr>
        <p:spPr>
          <a:xfrm>
            <a:off x="3828850" y="1562100"/>
            <a:ext cx="37746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call: </a:t>
            </a:r>
            <a:r>
              <a:rPr b="1" i="1" lang="zh-CN"/>
              <a:t>importAVA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</a:rPr>
              <a:t>curl -X POST --data '{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</a:rPr>
              <a:t>    "jsonrpc": "2.0",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</a:rPr>
              <a:t>    "method": "platform.importAVA",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</a:rPr>
              <a:t>    "params": 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</a:rPr>
              <a:t>        "username":"freshmanD",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</a:rPr>
              <a:t>        "password":"dai123456DD.",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</a:rPr>
              <a:t>        "to":"MvmGVpprbKQ9EBb7cTHaGVNbNjNMvCozu",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</a:rPr>
              <a:t>        "payerNonce":1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</a:rPr>
              <a:t>    },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</a:rPr>
              <a:t>    "id": 1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</a:rPr>
              <a:t>}' -H 'content-type:application/json;' 127.0.0.1:9650/ext/bc/P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21" name="Google Shape;321;p25"/>
          <p:cNvSpPr txBox="1"/>
          <p:nvPr/>
        </p:nvSpPr>
        <p:spPr>
          <a:xfrm>
            <a:off x="6869100" y="1144275"/>
            <a:ext cx="37746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call: </a:t>
            </a:r>
            <a:r>
              <a:rPr b="1" i="1" lang="zh-CN"/>
              <a:t>issueTx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/>
              <a:t>curl -X POST --data '{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/>
              <a:t>    "jsonrpc": "2.0",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/>
              <a:t>    "method": "platform.issueTx",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/>
              <a:t>    "params":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/>
              <a:t>        "tx":""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/>
              <a:t>    },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/>
              <a:t>    "id": 1</a:t>
            </a:r>
            <a:endParaRPr sz="1100"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/>
              <a:t>}' -H 'content-type:application/json;' 127.0.0.1:9650/ext/bc/P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Workflow</a:t>
            </a:r>
            <a:endParaRPr/>
          </a:p>
        </p:txBody>
      </p:sp>
      <p:sp>
        <p:nvSpPr>
          <p:cNvPr id="327" name="Google Shape;327;p26"/>
          <p:cNvSpPr txBox="1"/>
          <p:nvPr/>
        </p:nvSpPr>
        <p:spPr>
          <a:xfrm>
            <a:off x="374375" y="1229000"/>
            <a:ext cx="7916700" cy="3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Each user of a node has a shared memory, including each blockchain’s shared memory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If transfer from X -&gt; P: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CN"/>
              <a:t>Check user’s balance on X-chain &gt; sending amount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CN"/>
              <a:t>If valid, issue a </a:t>
            </a:r>
            <a:r>
              <a:rPr i="1" lang="zh-CN"/>
              <a:t>tx</a:t>
            </a:r>
            <a:r>
              <a:rPr lang="zh-CN"/>
              <a:t> on X-chain -&gt; Accept / Reject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CN"/>
              <a:t>P-chain loads </a:t>
            </a:r>
            <a:r>
              <a:rPr i="1" lang="zh-CN"/>
              <a:t>tx</a:t>
            </a:r>
            <a:r>
              <a:rPr lang="zh-CN"/>
              <a:t> info from X-chain’s shared memory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CN"/>
              <a:t>Add transfer amount on P-chain account, issue a </a:t>
            </a:r>
            <a:r>
              <a:rPr i="1" lang="zh-CN"/>
              <a:t>tx</a:t>
            </a:r>
            <a:r>
              <a:rPr lang="zh-CN"/>
              <a:t> on P-chain -&gt; Accept / Reject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More like a </a:t>
            </a:r>
            <a:r>
              <a:rPr b="1" i="1" lang="zh-CN"/>
              <a:t>Relay</a:t>
            </a:r>
            <a:r>
              <a:rPr lang="zh-CN"/>
              <a:t> method, access the two chains’ shared memory and commit on each of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Open Talk: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If X-chain reject, balance won’t change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If X-chain accept, P-chain reject, rebuild X-chain shared memory by deleting the rejected </a:t>
            </a:r>
            <a:r>
              <a:rPr b="1" i="1" lang="zh-CN"/>
              <a:t>tx</a:t>
            </a:r>
            <a:r>
              <a:rPr lang="zh-C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If X-chain accept, P-chain unknown, it’s like a malicious behaviour, the money will be costed as punishment.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Snow Consensus Family (2018)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A new family of consensus protocols, inspired by gossip algorithms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Features: Best of all worlds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Quick finality, low latency ( ~2 sec)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High throughput (1000-10000 TPS)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Scales (10k to 10m nodes)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Robust, no need for precise membership (Permissionless)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CN">
                <a:solidFill>
                  <a:srgbClr val="000000"/>
                </a:solidFill>
              </a:rPr>
              <a:t>Quiescent, green, sustainable (PoS)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Operation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Goal: All node will be </a:t>
            </a:r>
            <a:r>
              <a:rPr b="1" i="1" lang="zh-CN">
                <a:solidFill>
                  <a:srgbClr val="000000"/>
                </a:solidFill>
              </a:rPr>
              <a:t>colored</a:t>
            </a:r>
            <a:r>
              <a:rPr lang="zh-CN">
                <a:solidFill>
                  <a:srgbClr val="000000"/>
                </a:solidFill>
              </a:rPr>
              <a:t> identically with high probability by setting a pair of appropriate parameters.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solidFill>
                  <a:srgbClr val="000000"/>
                </a:solidFill>
              </a:rPr>
              <a:t>Like: 50/50 -&gt; 51/49 -&gt; 55/45 -&gt; Ideal state “100/0”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087" y="2571750"/>
            <a:ext cx="5348226" cy="25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Slush</a:t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2096225" y="1774600"/>
            <a:ext cx="107700" cy="8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1847450" y="1555750"/>
            <a:ext cx="107700" cy="8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766300" y="2031500"/>
            <a:ext cx="107700" cy="8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2487550" y="1555750"/>
            <a:ext cx="107700" cy="8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2487550" y="2101050"/>
            <a:ext cx="107700" cy="8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3223475" y="1684900"/>
            <a:ext cx="107700" cy="8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3115775" y="2305775"/>
            <a:ext cx="107700" cy="8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2803750" y="1864300"/>
            <a:ext cx="107700" cy="8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2123850" y="2281250"/>
            <a:ext cx="107700" cy="8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1479875" y="1313950"/>
            <a:ext cx="107700" cy="8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906375" y="1555750"/>
            <a:ext cx="615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000"/>
              <a:t>TX1</a:t>
            </a:r>
            <a:endParaRPr b="1" sz="1000"/>
          </a:p>
        </p:txBody>
      </p:sp>
      <p:cxnSp>
        <p:nvCxnSpPr>
          <p:cNvPr id="85" name="Google Shape;85;p16"/>
          <p:cNvCxnSpPr>
            <a:stCxn id="84" idx="2"/>
            <a:endCxn id="74" idx="2"/>
          </p:cNvCxnSpPr>
          <p:nvPr/>
        </p:nvCxnSpPr>
        <p:spPr>
          <a:xfrm>
            <a:off x="1213875" y="1813150"/>
            <a:ext cx="8823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6"/>
          <p:cNvSpPr/>
          <p:nvPr/>
        </p:nvSpPr>
        <p:spPr>
          <a:xfrm>
            <a:off x="2025138" y="3515300"/>
            <a:ext cx="107700" cy="8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1776363" y="3296450"/>
            <a:ext cx="107700" cy="8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1695213" y="3772200"/>
            <a:ext cx="107700" cy="8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2416463" y="3296450"/>
            <a:ext cx="107700" cy="8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2416463" y="3841750"/>
            <a:ext cx="107700" cy="8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3152388" y="3425600"/>
            <a:ext cx="107700" cy="8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3044688" y="4046475"/>
            <a:ext cx="107700" cy="8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2732663" y="3605000"/>
            <a:ext cx="107700" cy="8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2052763" y="4021950"/>
            <a:ext cx="107700" cy="8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1408788" y="3054650"/>
            <a:ext cx="107700" cy="8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6"/>
          <p:cNvCxnSpPr/>
          <p:nvPr/>
        </p:nvCxnSpPr>
        <p:spPr>
          <a:xfrm>
            <a:off x="1117163" y="3553850"/>
            <a:ext cx="8823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6"/>
          <p:cNvSpPr txBox="1"/>
          <p:nvPr/>
        </p:nvSpPr>
        <p:spPr>
          <a:xfrm>
            <a:off x="760763" y="3257900"/>
            <a:ext cx="615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000"/>
              <a:t>TX2</a:t>
            </a:r>
            <a:endParaRPr b="1" sz="1000"/>
          </a:p>
        </p:txBody>
      </p:sp>
      <p:sp>
        <p:nvSpPr>
          <p:cNvPr id="98" name="Google Shape;98;p16"/>
          <p:cNvSpPr/>
          <p:nvPr/>
        </p:nvSpPr>
        <p:spPr>
          <a:xfrm>
            <a:off x="6603150" y="2460400"/>
            <a:ext cx="107700" cy="8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6354375" y="2241550"/>
            <a:ext cx="107700" cy="8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6273225" y="2717300"/>
            <a:ext cx="107700" cy="8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6994475" y="2241550"/>
            <a:ext cx="107700" cy="8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6994475" y="2786850"/>
            <a:ext cx="107700" cy="8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7730400" y="2370700"/>
            <a:ext cx="107700" cy="8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7622700" y="2991575"/>
            <a:ext cx="107700" cy="8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7310675" y="2550100"/>
            <a:ext cx="107700" cy="8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6630775" y="2967050"/>
            <a:ext cx="107700" cy="8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5986800" y="1999750"/>
            <a:ext cx="107700" cy="8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16"/>
          <p:cNvCxnSpPr/>
          <p:nvPr/>
        </p:nvCxnSpPr>
        <p:spPr>
          <a:xfrm>
            <a:off x="5679300" y="2502100"/>
            <a:ext cx="8823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6"/>
          <p:cNvSpPr txBox="1"/>
          <p:nvPr/>
        </p:nvSpPr>
        <p:spPr>
          <a:xfrm>
            <a:off x="5371800" y="2241550"/>
            <a:ext cx="615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000">
                <a:solidFill>
                  <a:schemeClr val="dk1"/>
                </a:solidFill>
              </a:rPr>
              <a:t>TX2</a:t>
            </a:r>
            <a:endParaRPr b="1" sz="1000"/>
          </a:p>
        </p:txBody>
      </p:sp>
      <p:sp>
        <p:nvSpPr>
          <p:cNvPr id="110" name="Google Shape;110;p16"/>
          <p:cNvSpPr txBox="1"/>
          <p:nvPr/>
        </p:nvSpPr>
        <p:spPr>
          <a:xfrm>
            <a:off x="1228925" y="4247950"/>
            <a:ext cx="17157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3 &gt; 2: TX1 -&gt; TX2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5843800" y="3453800"/>
            <a:ext cx="2660100" cy="12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After </a:t>
            </a:r>
            <a:r>
              <a:rPr b="1" i="1" lang="zh-CN"/>
              <a:t>m</a:t>
            </a:r>
            <a:r>
              <a:rPr lang="zh-CN"/>
              <a:t> 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Accept </a:t>
            </a:r>
            <a:r>
              <a:rPr b="1" lang="zh-CN"/>
              <a:t>TX2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Keep liveness, not safety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480675" y="1195600"/>
            <a:ext cx="4257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1.</a:t>
            </a:r>
            <a:endParaRPr b="1"/>
          </a:p>
        </p:txBody>
      </p:sp>
      <p:sp>
        <p:nvSpPr>
          <p:cNvPr id="113" name="Google Shape;113;p16"/>
          <p:cNvSpPr txBox="1"/>
          <p:nvPr/>
        </p:nvSpPr>
        <p:spPr>
          <a:xfrm>
            <a:off x="471075" y="2860100"/>
            <a:ext cx="4257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2.</a:t>
            </a:r>
            <a:endParaRPr b="1"/>
          </a:p>
        </p:txBody>
      </p:sp>
      <p:sp>
        <p:nvSpPr>
          <p:cNvPr id="114" name="Google Shape;114;p16"/>
          <p:cNvSpPr txBox="1"/>
          <p:nvPr/>
        </p:nvSpPr>
        <p:spPr>
          <a:xfrm>
            <a:off x="4930925" y="1915150"/>
            <a:ext cx="4257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3.</a:t>
            </a:r>
            <a:endParaRPr b="1"/>
          </a:p>
        </p:txBody>
      </p:sp>
      <p:sp>
        <p:nvSpPr>
          <p:cNvPr id="115" name="Google Shape;115;p16"/>
          <p:cNvSpPr txBox="1"/>
          <p:nvPr/>
        </p:nvSpPr>
        <p:spPr>
          <a:xfrm>
            <a:off x="4960175" y="557250"/>
            <a:ext cx="38721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Every node is honest, </a:t>
            </a:r>
            <a:r>
              <a:rPr b="1" i="1" lang="zh-CN"/>
              <a:t>tx</a:t>
            </a:r>
            <a:r>
              <a:rPr lang="zh-CN"/>
              <a:t> can not be changed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Sample </a:t>
            </a:r>
            <a:r>
              <a:rPr b="1" i="1" lang="zh-CN">
                <a:solidFill>
                  <a:schemeClr val="dk1"/>
                </a:solidFill>
              </a:rPr>
              <a:t>k</a:t>
            </a:r>
            <a:r>
              <a:rPr lang="zh-CN">
                <a:solidFill>
                  <a:schemeClr val="dk1"/>
                </a:solidFill>
              </a:rPr>
              <a:t>: 5  </a:t>
            </a:r>
            <a:r>
              <a:rPr b="1" i="1" lang="zh-CN">
                <a:solidFill>
                  <a:schemeClr val="dk1"/>
                </a:solidFill>
              </a:rPr>
              <a:t>α</a:t>
            </a:r>
            <a:r>
              <a:rPr lang="zh-CN">
                <a:solidFill>
                  <a:schemeClr val="dk1"/>
                </a:solidFill>
              </a:rPr>
              <a:t>：50%  </a:t>
            </a:r>
            <a:r>
              <a:rPr b="1" i="1" lang="zh-CN">
                <a:solidFill>
                  <a:schemeClr val="dk1"/>
                </a:solidFill>
              </a:rPr>
              <a:t>m</a:t>
            </a:r>
            <a:r>
              <a:rPr lang="zh-CN">
                <a:solidFill>
                  <a:schemeClr val="dk1"/>
                </a:solidFill>
              </a:rPr>
              <a:t>: 10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1292225" y="2476550"/>
            <a:ext cx="17157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Init color: TX1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364800" y="454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Snowflake</a:t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1799400" y="1816100"/>
            <a:ext cx="107700" cy="8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1550625" y="1597250"/>
            <a:ext cx="107700" cy="8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1469475" y="2073000"/>
            <a:ext cx="107700" cy="8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2190725" y="1597250"/>
            <a:ext cx="107700" cy="8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2190725" y="2142550"/>
            <a:ext cx="107700" cy="8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2926650" y="1726400"/>
            <a:ext cx="107700" cy="8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2818950" y="2347275"/>
            <a:ext cx="107700" cy="8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2506925" y="1905800"/>
            <a:ext cx="107700" cy="8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1827025" y="2322750"/>
            <a:ext cx="107700" cy="8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1183050" y="1355450"/>
            <a:ext cx="107700" cy="8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17"/>
          <p:cNvCxnSpPr/>
          <p:nvPr/>
        </p:nvCxnSpPr>
        <p:spPr>
          <a:xfrm>
            <a:off x="866650" y="1857800"/>
            <a:ext cx="8823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7"/>
          <p:cNvSpPr txBox="1"/>
          <p:nvPr/>
        </p:nvSpPr>
        <p:spPr>
          <a:xfrm>
            <a:off x="644250" y="1598975"/>
            <a:ext cx="615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000"/>
              <a:t>TX1</a:t>
            </a:r>
            <a:endParaRPr b="1" sz="1000"/>
          </a:p>
        </p:txBody>
      </p:sp>
      <p:sp>
        <p:nvSpPr>
          <p:cNvPr id="134" name="Google Shape;134;p17"/>
          <p:cNvSpPr/>
          <p:nvPr/>
        </p:nvSpPr>
        <p:spPr>
          <a:xfrm>
            <a:off x="1755525" y="3549700"/>
            <a:ext cx="107700" cy="8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1506750" y="3330850"/>
            <a:ext cx="107700" cy="8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1425600" y="3806600"/>
            <a:ext cx="107700" cy="8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2146850" y="3330850"/>
            <a:ext cx="107700" cy="8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2146850" y="3876150"/>
            <a:ext cx="107700" cy="8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2882775" y="3460000"/>
            <a:ext cx="107700" cy="8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2775075" y="4080875"/>
            <a:ext cx="107700" cy="8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2463050" y="3639400"/>
            <a:ext cx="107700" cy="8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1783150" y="4056350"/>
            <a:ext cx="107700" cy="8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1139175" y="3089050"/>
            <a:ext cx="107700" cy="8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282275" y="4421450"/>
            <a:ext cx="44046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 &gt; 2: keep TX1 , last color = TX1, cnt ++ = 1</a:t>
            </a: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747250" y="2554750"/>
            <a:ext cx="25482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Init color = TX1, cnt = 0</a:t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6348638" y="1548775"/>
            <a:ext cx="107700" cy="897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6099863" y="1329925"/>
            <a:ext cx="107700" cy="8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6018713" y="1805675"/>
            <a:ext cx="107700" cy="8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6739963" y="1329925"/>
            <a:ext cx="107700" cy="8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6739963" y="1875225"/>
            <a:ext cx="107700" cy="8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7475888" y="1459075"/>
            <a:ext cx="107700" cy="897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7368188" y="2079950"/>
            <a:ext cx="107700" cy="897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7056163" y="1638475"/>
            <a:ext cx="107700" cy="897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6376263" y="2055425"/>
            <a:ext cx="107700" cy="8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5732288" y="1088125"/>
            <a:ext cx="107700" cy="897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5656088" y="1469125"/>
            <a:ext cx="107700" cy="897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4518750" y="2377850"/>
            <a:ext cx="4285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 &gt; 2: TX1 -&gt; TX2 , last color = TX2, cnt = 0</a:t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6277225" y="3584100"/>
            <a:ext cx="107700" cy="8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6028450" y="3365250"/>
            <a:ext cx="107700" cy="8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5947300" y="3841000"/>
            <a:ext cx="107700" cy="8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6668550" y="3365250"/>
            <a:ext cx="107700" cy="8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6668550" y="3910550"/>
            <a:ext cx="107700" cy="8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7404475" y="3494400"/>
            <a:ext cx="107700" cy="8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7296775" y="4115275"/>
            <a:ext cx="107700" cy="897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6984750" y="3673800"/>
            <a:ext cx="107700" cy="8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6304850" y="4090750"/>
            <a:ext cx="107700" cy="8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5660875" y="3123450"/>
            <a:ext cx="107700" cy="8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" name="Google Shape;168;p17"/>
          <p:cNvCxnSpPr/>
          <p:nvPr/>
        </p:nvCxnSpPr>
        <p:spPr>
          <a:xfrm>
            <a:off x="5409463" y="1609513"/>
            <a:ext cx="8823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17"/>
          <p:cNvSpPr txBox="1"/>
          <p:nvPr/>
        </p:nvSpPr>
        <p:spPr>
          <a:xfrm>
            <a:off x="5133813" y="1609513"/>
            <a:ext cx="615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000">
                <a:solidFill>
                  <a:schemeClr val="dk1"/>
                </a:solidFill>
              </a:rPr>
              <a:t>TX2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70" name="Google Shape;170;p17"/>
          <p:cNvCxnSpPr/>
          <p:nvPr/>
        </p:nvCxnSpPr>
        <p:spPr>
          <a:xfrm>
            <a:off x="5349775" y="3644825"/>
            <a:ext cx="8823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17"/>
          <p:cNvSpPr txBox="1"/>
          <p:nvPr/>
        </p:nvSpPr>
        <p:spPr>
          <a:xfrm>
            <a:off x="5138600" y="3342300"/>
            <a:ext cx="615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000"/>
              <a:t>TX1</a:t>
            </a:r>
            <a:endParaRPr b="1" sz="1000"/>
          </a:p>
        </p:txBody>
      </p:sp>
      <p:sp>
        <p:nvSpPr>
          <p:cNvPr id="172" name="Google Shape;172;p17"/>
          <p:cNvSpPr txBox="1"/>
          <p:nvPr/>
        </p:nvSpPr>
        <p:spPr>
          <a:xfrm>
            <a:off x="5349775" y="4360375"/>
            <a:ext cx="4628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cnt &gt; </a:t>
            </a:r>
            <a:r>
              <a:rPr b="1" i="1" lang="zh-CN"/>
              <a:t>β</a:t>
            </a:r>
            <a:r>
              <a:rPr lang="zh-CN"/>
              <a:t>, Accept </a:t>
            </a:r>
            <a:r>
              <a:rPr b="1" lang="zh-CN"/>
              <a:t>TX1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Keep safety, not liveness </a:t>
            </a:r>
            <a:endParaRPr/>
          </a:p>
        </p:txBody>
      </p:sp>
      <p:sp>
        <p:nvSpPr>
          <p:cNvPr id="173" name="Google Shape;173;p17"/>
          <p:cNvSpPr txBox="1"/>
          <p:nvPr/>
        </p:nvSpPr>
        <p:spPr>
          <a:xfrm>
            <a:off x="364800" y="1286550"/>
            <a:ext cx="4257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1.</a:t>
            </a:r>
            <a:endParaRPr b="1"/>
          </a:p>
        </p:txBody>
      </p:sp>
      <p:sp>
        <p:nvSpPr>
          <p:cNvPr id="174" name="Google Shape;174;p17"/>
          <p:cNvSpPr txBox="1"/>
          <p:nvPr/>
        </p:nvSpPr>
        <p:spPr>
          <a:xfrm>
            <a:off x="364800" y="2951375"/>
            <a:ext cx="4257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2.</a:t>
            </a:r>
            <a:endParaRPr b="1"/>
          </a:p>
        </p:txBody>
      </p:sp>
      <p:cxnSp>
        <p:nvCxnSpPr>
          <p:cNvPr id="175" name="Google Shape;175;p17"/>
          <p:cNvCxnSpPr/>
          <p:nvPr/>
        </p:nvCxnSpPr>
        <p:spPr>
          <a:xfrm>
            <a:off x="850400" y="3618938"/>
            <a:ext cx="8823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17"/>
          <p:cNvSpPr txBox="1"/>
          <p:nvPr/>
        </p:nvSpPr>
        <p:spPr>
          <a:xfrm>
            <a:off x="628000" y="3360113"/>
            <a:ext cx="615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000"/>
              <a:t>TX1</a:t>
            </a:r>
            <a:endParaRPr b="1" sz="1000"/>
          </a:p>
        </p:txBody>
      </p:sp>
      <p:sp>
        <p:nvSpPr>
          <p:cNvPr id="177" name="Google Shape;177;p17"/>
          <p:cNvSpPr txBox="1"/>
          <p:nvPr/>
        </p:nvSpPr>
        <p:spPr>
          <a:xfrm>
            <a:off x="4354263" y="1286550"/>
            <a:ext cx="4257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3.</a:t>
            </a:r>
            <a:endParaRPr b="1"/>
          </a:p>
        </p:txBody>
      </p:sp>
      <p:sp>
        <p:nvSpPr>
          <p:cNvPr id="178" name="Google Shape;178;p17"/>
          <p:cNvSpPr txBox="1"/>
          <p:nvPr/>
        </p:nvSpPr>
        <p:spPr>
          <a:xfrm>
            <a:off x="4359150" y="3012850"/>
            <a:ext cx="4257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4.</a:t>
            </a:r>
            <a:endParaRPr b="1"/>
          </a:p>
        </p:txBody>
      </p:sp>
      <p:sp>
        <p:nvSpPr>
          <p:cNvPr id="179" name="Google Shape;179;p17"/>
          <p:cNvSpPr txBox="1"/>
          <p:nvPr/>
        </p:nvSpPr>
        <p:spPr>
          <a:xfrm>
            <a:off x="4381050" y="590125"/>
            <a:ext cx="24606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Sample </a:t>
            </a:r>
            <a:r>
              <a:rPr b="1" i="1" lang="zh-CN">
                <a:solidFill>
                  <a:schemeClr val="dk1"/>
                </a:solidFill>
              </a:rPr>
              <a:t>k</a:t>
            </a:r>
            <a:r>
              <a:rPr lang="zh-CN">
                <a:solidFill>
                  <a:schemeClr val="dk1"/>
                </a:solidFill>
              </a:rPr>
              <a:t>: 5  </a:t>
            </a:r>
            <a:r>
              <a:rPr b="1" i="1" lang="zh-CN">
                <a:solidFill>
                  <a:schemeClr val="dk1"/>
                </a:solidFill>
              </a:rPr>
              <a:t>α</a:t>
            </a:r>
            <a:r>
              <a:rPr lang="zh-CN">
                <a:solidFill>
                  <a:schemeClr val="dk1"/>
                </a:solidFill>
              </a:rPr>
              <a:t>：50%  </a:t>
            </a:r>
            <a:r>
              <a:rPr b="1" i="1" lang="zh-CN">
                <a:solidFill>
                  <a:schemeClr val="dk1"/>
                </a:solidFill>
              </a:rPr>
              <a:t>β</a:t>
            </a:r>
            <a:r>
              <a:rPr lang="zh-CN">
                <a:solidFill>
                  <a:schemeClr val="dk1"/>
                </a:solidFill>
              </a:rPr>
              <a:t>: 30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Snowball (more efficient) </a:t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1596575" y="1874675"/>
            <a:ext cx="107700" cy="8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1347800" y="1655825"/>
            <a:ext cx="107700" cy="8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1266650" y="2131575"/>
            <a:ext cx="107700" cy="8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1987900" y="1655825"/>
            <a:ext cx="107700" cy="8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1987900" y="2201125"/>
            <a:ext cx="107700" cy="8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2723825" y="1784975"/>
            <a:ext cx="107700" cy="8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2616125" y="2405850"/>
            <a:ext cx="107700" cy="8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2304100" y="1964375"/>
            <a:ext cx="107700" cy="8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1624200" y="2381325"/>
            <a:ext cx="107700" cy="8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980225" y="1414025"/>
            <a:ext cx="107700" cy="8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 txBox="1"/>
          <p:nvPr/>
        </p:nvSpPr>
        <p:spPr>
          <a:xfrm>
            <a:off x="2245975" y="970250"/>
            <a:ext cx="24606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Sample </a:t>
            </a:r>
            <a:r>
              <a:rPr b="1" i="1" lang="zh-CN">
                <a:solidFill>
                  <a:schemeClr val="dk1"/>
                </a:solidFill>
              </a:rPr>
              <a:t>k</a:t>
            </a:r>
            <a:r>
              <a:rPr lang="zh-CN">
                <a:solidFill>
                  <a:schemeClr val="dk1"/>
                </a:solidFill>
              </a:rPr>
              <a:t>: 5  </a:t>
            </a:r>
            <a:r>
              <a:rPr b="1" i="1" lang="zh-CN">
                <a:solidFill>
                  <a:schemeClr val="dk1"/>
                </a:solidFill>
              </a:rPr>
              <a:t>α</a:t>
            </a:r>
            <a:r>
              <a:rPr lang="zh-CN">
                <a:solidFill>
                  <a:schemeClr val="dk1"/>
                </a:solidFill>
              </a:rPr>
              <a:t>：50%  </a:t>
            </a:r>
            <a:r>
              <a:rPr b="1" i="1" lang="zh-CN">
                <a:solidFill>
                  <a:schemeClr val="dk1"/>
                </a:solidFill>
              </a:rPr>
              <a:t>β</a:t>
            </a:r>
            <a:r>
              <a:rPr lang="zh-CN">
                <a:solidFill>
                  <a:schemeClr val="dk1"/>
                </a:solidFill>
              </a:rPr>
              <a:t>: 20</a:t>
            </a:r>
            <a:endParaRPr/>
          </a:p>
        </p:txBody>
      </p:sp>
      <p:cxnSp>
        <p:nvCxnSpPr>
          <p:cNvPr id="196" name="Google Shape;196;p18"/>
          <p:cNvCxnSpPr/>
          <p:nvPr/>
        </p:nvCxnSpPr>
        <p:spPr>
          <a:xfrm>
            <a:off x="714250" y="1934000"/>
            <a:ext cx="8823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18"/>
          <p:cNvSpPr txBox="1"/>
          <p:nvPr/>
        </p:nvSpPr>
        <p:spPr>
          <a:xfrm>
            <a:off x="491850" y="1675175"/>
            <a:ext cx="615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000"/>
              <a:t>TX1</a:t>
            </a:r>
            <a:endParaRPr b="1" sz="1000"/>
          </a:p>
        </p:txBody>
      </p:sp>
      <p:sp>
        <p:nvSpPr>
          <p:cNvPr id="198" name="Google Shape;198;p18"/>
          <p:cNvSpPr txBox="1"/>
          <p:nvPr/>
        </p:nvSpPr>
        <p:spPr>
          <a:xfrm>
            <a:off x="364800" y="1286550"/>
            <a:ext cx="4257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1.</a:t>
            </a:r>
            <a:endParaRPr b="1"/>
          </a:p>
        </p:txBody>
      </p:sp>
      <p:sp>
        <p:nvSpPr>
          <p:cNvPr id="199" name="Google Shape;199;p18"/>
          <p:cNvSpPr txBox="1"/>
          <p:nvPr/>
        </p:nvSpPr>
        <p:spPr>
          <a:xfrm>
            <a:off x="159300" y="2478550"/>
            <a:ext cx="4599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Init = last color = TX1, cnt = 0, d[TX1] = 0, d[TX2] = 0</a:t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1564375" y="3474300"/>
            <a:ext cx="107700" cy="8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1315600" y="3255450"/>
            <a:ext cx="107700" cy="8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1234450" y="3731200"/>
            <a:ext cx="107700" cy="8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1955700" y="3255450"/>
            <a:ext cx="107700" cy="8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1955700" y="3800750"/>
            <a:ext cx="107700" cy="8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2691625" y="3384600"/>
            <a:ext cx="107700" cy="8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2583925" y="4005475"/>
            <a:ext cx="107700" cy="8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2271900" y="3564000"/>
            <a:ext cx="107700" cy="8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1592000" y="3980950"/>
            <a:ext cx="107700" cy="8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8"/>
          <p:cNvSpPr/>
          <p:nvPr/>
        </p:nvSpPr>
        <p:spPr>
          <a:xfrm>
            <a:off x="948025" y="3013650"/>
            <a:ext cx="107700" cy="8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8"/>
          <p:cNvSpPr txBox="1"/>
          <p:nvPr/>
        </p:nvSpPr>
        <p:spPr>
          <a:xfrm>
            <a:off x="364800" y="2886750"/>
            <a:ext cx="4257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2.</a:t>
            </a:r>
            <a:endParaRPr b="1"/>
          </a:p>
        </p:txBody>
      </p:sp>
      <p:sp>
        <p:nvSpPr>
          <p:cNvPr id="211" name="Google Shape;211;p18"/>
          <p:cNvSpPr txBox="1"/>
          <p:nvPr/>
        </p:nvSpPr>
        <p:spPr>
          <a:xfrm>
            <a:off x="159300" y="4231150"/>
            <a:ext cx="47244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 &gt; 2: d[TX1] ++ =  1, d[TX1] &gt; d[TX2]: keep last TX1,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cnt ++</a:t>
            </a: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5831575" y="578700"/>
            <a:ext cx="107700" cy="8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8"/>
          <p:cNvSpPr/>
          <p:nvPr/>
        </p:nvSpPr>
        <p:spPr>
          <a:xfrm>
            <a:off x="5582800" y="359850"/>
            <a:ext cx="107700" cy="8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"/>
          <p:cNvSpPr/>
          <p:nvPr/>
        </p:nvSpPr>
        <p:spPr>
          <a:xfrm>
            <a:off x="5501650" y="835600"/>
            <a:ext cx="107700" cy="8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"/>
          <p:cNvSpPr/>
          <p:nvPr/>
        </p:nvSpPr>
        <p:spPr>
          <a:xfrm>
            <a:off x="6222900" y="359850"/>
            <a:ext cx="107700" cy="8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6222900" y="905150"/>
            <a:ext cx="107700" cy="8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8"/>
          <p:cNvSpPr/>
          <p:nvPr/>
        </p:nvSpPr>
        <p:spPr>
          <a:xfrm>
            <a:off x="6958825" y="489000"/>
            <a:ext cx="1077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>
            <a:off x="6851125" y="1109875"/>
            <a:ext cx="1077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"/>
          <p:cNvSpPr/>
          <p:nvPr/>
        </p:nvSpPr>
        <p:spPr>
          <a:xfrm>
            <a:off x="6539100" y="668400"/>
            <a:ext cx="1077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"/>
          <p:cNvSpPr/>
          <p:nvPr/>
        </p:nvSpPr>
        <p:spPr>
          <a:xfrm>
            <a:off x="5859200" y="1085350"/>
            <a:ext cx="107700" cy="8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"/>
          <p:cNvSpPr/>
          <p:nvPr/>
        </p:nvSpPr>
        <p:spPr>
          <a:xfrm>
            <a:off x="5215225" y="118050"/>
            <a:ext cx="107700" cy="897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8"/>
          <p:cNvSpPr/>
          <p:nvPr/>
        </p:nvSpPr>
        <p:spPr>
          <a:xfrm>
            <a:off x="5215225" y="499050"/>
            <a:ext cx="107700" cy="897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"/>
          <p:cNvSpPr txBox="1"/>
          <p:nvPr/>
        </p:nvSpPr>
        <p:spPr>
          <a:xfrm>
            <a:off x="4632000" y="-8850"/>
            <a:ext cx="4257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3.</a:t>
            </a:r>
            <a:endParaRPr b="1"/>
          </a:p>
        </p:txBody>
      </p:sp>
      <p:cxnSp>
        <p:nvCxnSpPr>
          <p:cNvPr id="224" name="Google Shape;224;p18"/>
          <p:cNvCxnSpPr/>
          <p:nvPr/>
        </p:nvCxnSpPr>
        <p:spPr>
          <a:xfrm>
            <a:off x="714250" y="3534200"/>
            <a:ext cx="8823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18"/>
          <p:cNvSpPr txBox="1"/>
          <p:nvPr/>
        </p:nvSpPr>
        <p:spPr>
          <a:xfrm>
            <a:off x="491850" y="3275375"/>
            <a:ext cx="615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000"/>
              <a:t>TX1</a:t>
            </a:r>
            <a:endParaRPr b="1" sz="1000"/>
          </a:p>
        </p:txBody>
      </p:sp>
      <p:cxnSp>
        <p:nvCxnSpPr>
          <p:cNvPr id="226" name="Google Shape;226;p18"/>
          <p:cNvCxnSpPr/>
          <p:nvPr/>
        </p:nvCxnSpPr>
        <p:spPr>
          <a:xfrm>
            <a:off x="4981450" y="638600"/>
            <a:ext cx="8823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18"/>
          <p:cNvSpPr txBox="1"/>
          <p:nvPr/>
        </p:nvSpPr>
        <p:spPr>
          <a:xfrm>
            <a:off x="4759050" y="379775"/>
            <a:ext cx="615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000"/>
              <a:t>TX1</a:t>
            </a:r>
            <a:endParaRPr b="1" sz="1000"/>
          </a:p>
        </p:txBody>
      </p:sp>
      <p:sp>
        <p:nvSpPr>
          <p:cNvPr id="228" name="Google Shape;228;p18"/>
          <p:cNvSpPr txBox="1"/>
          <p:nvPr/>
        </p:nvSpPr>
        <p:spPr>
          <a:xfrm>
            <a:off x="4655100" y="1183150"/>
            <a:ext cx="4641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 &gt; 2: d[TX2] ++ =  1, d[TX2] ≯ d[TX1]: keep last TX1, cnt ++</a:t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5831575" y="2178900"/>
            <a:ext cx="107700" cy="8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5582800" y="1960050"/>
            <a:ext cx="107700" cy="8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5501650" y="2435800"/>
            <a:ext cx="107700" cy="8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6222900" y="1960050"/>
            <a:ext cx="107700" cy="897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6222900" y="2505350"/>
            <a:ext cx="107700" cy="8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6958825" y="2089200"/>
            <a:ext cx="1077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6851125" y="2710075"/>
            <a:ext cx="1077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6539100" y="2268600"/>
            <a:ext cx="107700" cy="897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5859200" y="2685550"/>
            <a:ext cx="107700" cy="8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5215225" y="1718250"/>
            <a:ext cx="107700" cy="897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5215225" y="2099250"/>
            <a:ext cx="107700" cy="897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 txBox="1"/>
          <p:nvPr/>
        </p:nvSpPr>
        <p:spPr>
          <a:xfrm>
            <a:off x="4632000" y="1667550"/>
            <a:ext cx="4257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4.</a:t>
            </a:r>
            <a:endParaRPr b="1"/>
          </a:p>
        </p:txBody>
      </p:sp>
      <p:cxnSp>
        <p:nvCxnSpPr>
          <p:cNvPr id="241" name="Google Shape;241;p18"/>
          <p:cNvCxnSpPr/>
          <p:nvPr/>
        </p:nvCxnSpPr>
        <p:spPr>
          <a:xfrm>
            <a:off x="4981450" y="2238800"/>
            <a:ext cx="8823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18"/>
          <p:cNvSpPr txBox="1"/>
          <p:nvPr/>
        </p:nvSpPr>
        <p:spPr>
          <a:xfrm>
            <a:off x="4759050" y="1979975"/>
            <a:ext cx="615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000"/>
              <a:t>TX2</a:t>
            </a:r>
            <a:endParaRPr b="1" sz="1000"/>
          </a:p>
        </p:txBody>
      </p:sp>
      <p:sp>
        <p:nvSpPr>
          <p:cNvPr id="243" name="Google Shape;243;p18"/>
          <p:cNvSpPr txBox="1"/>
          <p:nvPr/>
        </p:nvSpPr>
        <p:spPr>
          <a:xfrm>
            <a:off x="4801375" y="2844250"/>
            <a:ext cx="4512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5 &gt; 0: d[TX2] ++ =  2, d[TX2] &gt; d[TX1]: TX1 -&gt; TX2, last color = TX2, cnt = 0</a:t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6958825" y="2394000"/>
            <a:ext cx="107700" cy="89700"/>
          </a:xfrm>
          <a:prstGeom prst="ellipse">
            <a:avLst/>
          </a:prstGeom>
          <a:solidFill>
            <a:srgbClr val="783F0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7339825" y="2470200"/>
            <a:ext cx="107700" cy="89700"/>
          </a:xfrm>
          <a:prstGeom prst="ellipse">
            <a:avLst/>
          </a:prstGeom>
          <a:solidFill>
            <a:srgbClr val="783F0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7416025" y="2698800"/>
            <a:ext cx="107700" cy="89700"/>
          </a:xfrm>
          <a:prstGeom prst="ellipse">
            <a:avLst/>
          </a:prstGeom>
          <a:solidFill>
            <a:srgbClr val="783F0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7644625" y="2470200"/>
            <a:ext cx="107700" cy="89700"/>
          </a:xfrm>
          <a:prstGeom prst="ellipse">
            <a:avLst/>
          </a:prstGeom>
          <a:solidFill>
            <a:srgbClr val="783F0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7416025" y="2165400"/>
            <a:ext cx="107700" cy="89700"/>
          </a:xfrm>
          <a:prstGeom prst="ellipse">
            <a:avLst/>
          </a:prstGeom>
          <a:solidFill>
            <a:srgbClr val="783F0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5831575" y="3931500"/>
            <a:ext cx="107700" cy="8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5582800" y="3712650"/>
            <a:ext cx="107700" cy="8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5501650" y="4188400"/>
            <a:ext cx="107700" cy="8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8"/>
          <p:cNvSpPr/>
          <p:nvPr/>
        </p:nvSpPr>
        <p:spPr>
          <a:xfrm>
            <a:off x="6222900" y="3712650"/>
            <a:ext cx="107700" cy="8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"/>
          <p:cNvSpPr/>
          <p:nvPr/>
        </p:nvSpPr>
        <p:spPr>
          <a:xfrm>
            <a:off x="6222900" y="4257950"/>
            <a:ext cx="107700" cy="8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8"/>
          <p:cNvSpPr/>
          <p:nvPr/>
        </p:nvSpPr>
        <p:spPr>
          <a:xfrm>
            <a:off x="6958825" y="3841800"/>
            <a:ext cx="107700" cy="8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8"/>
          <p:cNvSpPr/>
          <p:nvPr/>
        </p:nvSpPr>
        <p:spPr>
          <a:xfrm>
            <a:off x="6851125" y="4462675"/>
            <a:ext cx="107700" cy="8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8"/>
          <p:cNvSpPr/>
          <p:nvPr/>
        </p:nvSpPr>
        <p:spPr>
          <a:xfrm>
            <a:off x="6539100" y="4021200"/>
            <a:ext cx="107700" cy="8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8"/>
          <p:cNvSpPr/>
          <p:nvPr/>
        </p:nvSpPr>
        <p:spPr>
          <a:xfrm>
            <a:off x="5859200" y="4438150"/>
            <a:ext cx="107700" cy="8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8"/>
          <p:cNvSpPr/>
          <p:nvPr/>
        </p:nvSpPr>
        <p:spPr>
          <a:xfrm>
            <a:off x="5215225" y="3547050"/>
            <a:ext cx="107700" cy="897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8"/>
          <p:cNvSpPr/>
          <p:nvPr/>
        </p:nvSpPr>
        <p:spPr>
          <a:xfrm>
            <a:off x="5215225" y="3851850"/>
            <a:ext cx="107700" cy="897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8"/>
          <p:cNvSpPr txBox="1"/>
          <p:nvPr/>
        </p:nvSpPr>
        <p:spPr>
          <a:xfrm>
            <a:off x="4632000" y="3267750"/>
            <a:ext cx="4257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5.</a:t>
            </a:r>
            <a:endParaRPr b="1"/>
          </a:p>
        </p:txBody>
      </p:sp>
      <p:cxnSp>
        <p:nvCxnSpPr>
          <p:cNvPr id="261" name="Google Shape;261;p18"/>
          <p:cNvCxnSpPr/>
          <p:nvPr/>
        </p:nvCxnSpPr>
        <p:spPr>
          <a:xfrm>
            <a:off x="4981450" y="3991400"/>
            <a:ext cx="8823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18"/>
          <p:cNvSpPr txBox="1"/>
          <p:nvPr/>
        </p:nvSpPr>
        <p:spPr>
          <a:xfrm>
            <a:off x="4759050" y="3732575"/>
            <a:ext cx="615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000"/>
              <a:t>TX2</a:t>
            </a:r>
            <a:endParaRPr b="1" sz="1000"/>
          </a:p>
        </p:txBody>
      </p:sp>
      <p:sp>
        <p:nvSpPr>
          <p:cNvPr id="263" name="Google Shape;263;p18"/>
          <p:cNvSpPr txBox="1"/>
          <p:nvPr/>
        </p:nvSpPr>
        <p:spPr>
          <a:xfrm>
            <a:off x="4883700" y="4612150"/>
            <a:ext cx="4221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cnt &gt; </a:t>
            </a:r>
            <a:r>
              <a:rPr b="1" i="1" lang="zh-CN"/>
              <a:t>β</a:t>
            </a:r>
            <a:r>
              <a:rPr lang="zh-CN"/>
              <a:t>, Accept TX2</a:t>
            </a:r>
            <a:endParaRPr/>
          </a:p>
        </p:txBody>
      </p:sp>
      <p:sp>
        <p:nvSpPr>
          <p:cNvPr id="264" name="Google Shape;264;p18"/>
          <p:cNvSpPr/>
          <p:nvPr/>
        </p:nvSpPr>
        <p:spPr>
          <a:xfrm>
            <a:off x="6958825" y="4146600"/>
            <a:ext cx="107700" cy="8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8"/>
          <p:cNvSpPr/>
          <p:nvPr/>
        </p:nvSpPr>
        <p:spPr>
          <a:xfrm>
            <a:off x="7339825" y="4222800"/>
            <a:ext cx="107700" cy="8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8"/>
          <p:cNvSpPr/>
          <p:nvPr/>
        </p:nvSpPr>
        <p:spPr>
          <a:xfrm>
            <a:off x="7416025" y="4451400"/>
            <a:ext cx="107700" cy="8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8"/>
          <p:cNvSpPr/>
          <p:nvPr/>
        </p:nvSpPr>
        <p:spPr>
          <a:xfrm>
            <a:off x="7644625" y="4222800"/>
            <a:ext cx="107700" cy="8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8"/>
          <p:cNvSpPr/>
          <p:nvPr/>
        </p:nvSpPr>
        <p:spPr>
          <a:xfrm>
            <a:off x="7416025" y="3918000"/>
            <a:ext cx="107700" cy="89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Avalanche (use Snowball in blockchain)</a:t>
            </a:r>
            <a:endParaRPr/>
          </a:p>
        </p:txBody>
      </p:sp>
      <p:pic>
        <p:nvPicPr>
          <p:cNvPr id="274" name="Google Shape;2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0425" y="1145325"/>
            <a:ext cx="5696275" cy="37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9"/>
          <p:cNvSpPr txBox="1"/>
          <p:nvPr/>
        </p:nvSpPr>
        <p:spPr>
          <a:xfrm>
            <a:off x="5954525" y="738075"/>
            <a:ext cx="2069700" cy="16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 txBox="1"/>
          <p:nvPr/>
        </p:nvSpPr>
        <p:spPr>
          <a:xfrm>
            <a:off x="5212100" y="1017725"/>
            <a:ext cx="40686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If no conflicting tx &amp;&amp; its entire ancestry are </a:t>
            </a:r>
            <a:r>
              <a:rPr b="1" lang="zh-CN"/>
              <a:t>preferred</a:t>
            </a:r>
            <a:r>
              <a:rPr lang="zh-CN"/>
              <a:t>, </a:t>
            </a:r>
            <a:r>
              <a:rPr b="1" i="1" lang="zh-CN"/>
              <a:t>chit</a:t>
            </a:r>
            <a:r>
              <a:rPr lang="zh-CN"/>
              <a:t>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else If collect </a:t>
            </a:r>
            <a:r>
              <a:rPr b="1" i="1" lang="zh-CN"/>
              <a:t>k</a:t>
            </a:r>
            <a:r>
              <a:rPr lang="zh-CN"/>
              <a:t> positive responses &gt; </a:t>
            </a:r>
            <a:r>
              <a:rPr b="1" i="1" lang="zh-CN"/>
              <a:t>α</a:t>
            </a:r>
            <a:r>
              <a:rPr lang="zh-CN"/>
              <a:t>, </a:t>
            </a:r>
            <a:r>
              <a:rPr b="1" i="1" lang="zh-CN"/>
              <a:t>chit</a:t>
            </a:r>
            <a:r>
              <a:rPr lang="zh-CN"/>
              <a:t>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d(T) = ∑(chit)  (sum of chits in its progeny)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If d(T) &gt; d(Preferred):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Pref = T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(update preferred tx of each conflict set)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0012" y="3499075"/>
            <a:ext cx="4258725" cy="98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9"/>
          <p:cNvSpPr txBox="1"/>
          <p:nvPr/>
        </p:nvSpPr>
        <p:spPr>
          <a:xfrm>
            <a:off x="49125" y="1529000"/>
            <a:ext cx="14709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UTXO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DAG structure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PoS in Avalanche</a:t>
            </a:r>
            <a:endParaRPr/>
          </a:p>
        </p:txBody>
      </p:sp>
      <p:sp>
        <p:nvSpPr>
          <p:cNvPr id="284" name="Google Shape;28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Proof-of-Stake is the method by which the AVA network prevents </a:t>
            </a:r>
            <a:r>
              <a:rPr b="1" i="1" lang="zh-C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sybil attacks</a:t>
            </a:r>
            <a:r>
              <a:rPr lang="zh-C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Avalanche, any node can become validator, any validator of the subnetwork can propose </a:t>
            </a:r>
            <a:r>
              <a:rPr b="1" i="1" lang="zh-C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Block / Vertex</a:t>
            </a:r>
            <a:r>
              <a:rPr lang="zh-C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send it to other validators to vote.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more AVA staked, the more likely the validator to be sampled.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Every single participant in the staking protocol is rewarded equitably and proportionally based on </a:t>
            </a:r>
            <a:r>
              <a:rPr b="1" i="1" lang="zh-C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proof-of-uptime</a:t>
            </a:r>
            <a:r>
              <a:rPr lang="zh-C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i="1" lang="zh-C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proof-of-responsiveness</a:t>
            </a:r>
            <a:endParaRPr b="1" i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Block / Vertex</a:t>
            </a:r>
            <a:endParaRPr/>
          </a:p>
        </p:txBody>
      </p:sp>
      <p:sp>
        <p:nvSpPr>
          <p:cNvPr id="290" name="Google Shape;29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Vertex is to DAG blockchain, using </a:t>
            </a:r>
            <a:r>
              <a:rPr b="1" i="1" lang="zh-C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Avalanche</a:t>
            </a:r>
            <a:r>
              <a:rPr lang="zh-C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Protocol as mentioned before.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Block is to linear blockchain, using </a:t>
            </a:r>
            <a:r>
              <a:rPr b="1" i="1" lang="zh-C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Snowman</a:t>
            </a:r>
            <a:r>
              <a:rPr lang="zh-C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Protocol, not in this scope.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Basically they're a collection of </a:t>
            </a:r>
            <a:r>
              <a:rPr b="1" i="1" lang="zh-C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txs.</a:t>
            </a:r>
            <a:endParaRPr b="1" i="1"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