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90CA79-92E0-453D-B743-C6D2CFB1071A}">
  <a:tblStyle styleId="{2090CA79-92E0-453D-B743-C6D2CFB10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982c9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8982c9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8982c94dd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8982c94d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8982c94dd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8982c94dd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8982c94dd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8982c94dd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8982c94dd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8982c94dd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8982c94dd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8982c94dd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982c94dd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982c94dd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8982c94dd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8982c94dd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8982c94dd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8982c94dd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8982c94dd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8982c94dd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982c94dd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8982c94dd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982c94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982c94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8982c94dd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8982c94dd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982c94dd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8982c94dd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8982c94dd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8982c94dd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8982c94dd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8982c94dd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982c94dd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982c94dd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8982c94dd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8982c94dd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982c94d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982c94d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8982c94d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8982c94d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982c94d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982c94d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8982c94d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8982c94d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8982c94d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8982c94d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8982c94d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8982c94d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8982c94dd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8982c94d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hyperlink" Target="https://www.coverprotocol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nsure.network/#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nexusmutual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DeFi Insurance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Xunan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Buy Cover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525" y="970163"/>
            <a:ext cx="291465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311700" y="1225500"/>
            <a:ext cx="4572300" cy="3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Select the cover you want to buy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Get quote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Purchase cover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 you buy cover using DAI / ETH, the system will exchange it to NXM, then buy cover.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90% of the NXM used to purchase cover are then used (“burned”). The other 10% remain with the member and are either used as a deposit when submitting claims or are returned to the cover purchaser if no claim is made.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Risk Assessor (RA)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RA is a member staking NXM tokens against particular risks they think are secure.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2211525" y="170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{2090CA79-92E0-453D-B743-C6D2CFB1071A}</a:tableStyleId>
              </a:tblPr>
              <a:tblGrid>
                <a:gridCol w="2219600"/>
                <a:gridCol w="2219600"/>
              </a:tblGrid>
              <a:tr h="50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Self-Judgment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Stake Amount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10x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Unstake Lock-time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90 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Fee Pool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50% of the Cover 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Punishment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Claim Amount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Claim Assessor (CA)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29445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CA is a member staking NXM tokens to participate claim voting process.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800" y="1071400"/>
            <a:ext cx="5513499" cy="391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413" y="259088"/>
            <a:ext cx="6671175" cy="46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Governance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63" y="1251037"/>
            <a:ext cx="7497074" cy="359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NXM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NXM token represents membership rights. </a:t>
            </a: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</a:rPr>
              <a:t>Tokens can be used to purchase cover as well as participate in claims assessment, risk assessment and governance.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</a:rPr>
              <a:t>Continus Token model: </a:t>
            </a: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</a:rPr>
              <a:t>Bonding curve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422" y="2203175"/>
            <a:ext cx="4383875" cy="27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00" y="2279450"/>
            <a:ext cx="3606000" cy="8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447250" y="3175550"/>
            <a:ext cx="36495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MCR</a:t>
            </a:r>
            <a:r>
              <a:rPr lang="zh-CN"/>
              <a:t>: minimum capital requirement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MCR%</a:t>
            </a:r>
            <a:r>
              <a:rPr lang="zh-CN"/>
              <a:t> = Total funds of the mutual / MCR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 mutual has adequate funds, price up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 funds are low, price down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75" y="2457250"/>
            <a:ext cx="4518250" cy="228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6"/>
          <p:cNvCxnSpPr/>
          <p:nvPr/>
        </p:nvCxnSpPr>
        <p:spPr>
          <a:xfrm>
            <a:off x="6091700" y="4320550"/>
            <a:ext cx="1431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6"/>
          <p:cNvSpPr txBox="1"/>
          <p:nvPr/>
        </p:nvSpPr>
        <p:spPr>
          <a:xfrm>
            <a:off x="5689150" y="4052175"/>
            <a:ext cx="599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MCR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Cover Protocol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852100" y="1458000"/>
            <a:ext cx="6765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/>
              <a:t>A peer-to-peer coverage market with Fungible Tokens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975" y="71525"/>
            <a:ext cx="1181775" cy="1181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27"/>
          <p:cNvGraphicFramePr/>
          <p:nvPr/>
        </p:nvGraphicFramePr>
        <p:xfrm>
          <a:off x="464100" y="223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{2090CA79-92E0-453D-B743-C6D2CFB1071A}</a:tableStyleId>
              </a:tblPr>
              <a:tblGrid>
                <a:gridCol w="1642025"/>
                <a:gridCol w="1642025"/>
              </a:tblGrid>
              <a:tr h="34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Launch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2020.11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Cover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Smart Contract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Native Token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COVER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Fungible Token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CLAIM, NOCLAIM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TVL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$10.52M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KYC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7"/>
          <p:cNvSpPr txBox="1"/>
          <p:nvPr/>
        </p:nvSpPr>
        <p:spPr>
          <a:xfrm>
            <a:off x="4061150" y="2239925"/>
            <a:ext cx="4427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Covered Events: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Smart contract suffers hack, bug or economic manipulation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Uncovered Events: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Loss of private key, external environment change, ...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4061150" y="4419225"/>
            <a:ext cx="364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https://www.coverprotocol.com/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Major Role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rgbClr val="000000"/>
                </a:solidFill>
              </a:rPr>
              <a:t>Market Maker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zh-CN">
                <a:solidFill>
                  <a:srgbClr val="000000"/>
                </a:solidFill>
              </a:rPr>
              <a:t>People who hold </a:t>
            </a:r>
            <a:r>
              <a:rPr b="1" lang="zh-CN">
                <a:solidFill>
                  <a:srgbClr val="000000"/>
                </a:solidFill>
              </a:rPr>
              <a:t>both</a:t>
            </a:r>
            <a:r>
              <a:rPr lang="zh-CN">
                <a:solidFill>
                  <a:srgbClr val="000000"/>
                </a:solidFill>
              </a:rPr>
              <a:t> CLAIM and NOCLAIM tokens and provide liquidity for both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rgbClr val="000000"/>
                </a:solidFill>
              </a:rPr>
              <a:t>Coverage Provider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zh-CN">
                <a:solidFill>
                  <a:srgbClr val="000000"/>
                </a:solidFill>
              </a:rPr>
              <a:t>People who hold and provide liquidity for </a:t>
            </a:r>
            <a:r>
              <a:rPr b="1" lang="zh-CN">
                <a:solidFill>
                  <a:srgbClr val="000000"/>
                </a:solidFill>
              </a:rPr>
              <a:t>only</a:t>
            </a:r>
            <a:r>
              <a:rPr lang="zh-CN">
                <a:solidFill>
                  <a:srgbClr val="000000"/>
                </a:solidFill>
              </a:rPr>
              <a:t> NOCLAIM tokens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rgbClr val="000000"/>
                </a:solidFill>
              </a:rPr>
              <a:t>Coverage Seeker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zh-CN">
                <a:solidFill>
                  <a:srgbClr val="000000"/>
                </a:solidFill>
              </a:rPr>
              <a:t>People who hold and provide liquidity for </a:t>
            </a:r>
            <a:r>
              <a:rPr b="1" lang="zh-CN">
                <a:solidFill>
                  <a:srgbClr val="000000"/>
                </a:solidFill>
              </a:rPr>
              <a:t>only</a:t>
            </a:r>
            <a:r>
              <a:rPr lang="zh-CN">
                <a:solidFill>
                  <a:srgbClr val="000000"/>
                </a:solidFill>
              </a:rPr>
              <a:t> CLAIM tokens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rgbClr val="000000"/>
                </a:solidFill>
              </a:rPr>
              <a:t>Claim Validity Committee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zh-CN">
                <a:solidFill>
                  <a:srgbClr val="000000"/>
                </a:solidFill>
              </a:rPr>
              <a:t>People who decides a claim is approved or not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50" y="93300"/>
            <a:ext cx="3423899" cy="260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1530025" y="478125"/>
            <a:ext cx="2355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Get Fungible Token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1 DAI: 1 claim, 1 noclaim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6875" y="609200"/>
            <a:ext cx="5371275" cy="12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425" y="2791915"/>
            <a:ext cx="8925152" cy="217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5546050" y="2248775"/>
            <a:ext cx="11091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Buy Cover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2942975" y="4213200"/>
            <a:ext cx="2209500" cy="20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2942975" y="4553775"/>
            <a:ext cx="2209500" cy="20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75" y="3018550"/>
            <a:ext cx="7289325" cy="19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475" y="625250"/>
            <a:ext cx="7332901" cy="21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205250" y="1499800"/>
            <a:ext cx="14391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CLAIM pool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205250" y="3655600"/>
            <a:ext cx="14391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NOCLAIM pool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Fungible Token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Fungible tokens are created when deposits collateral. </a:t>
            </a:r>
            <a:endParaRPr>
              <a:solidFill>
                <a:srgbClr val="000000"/>
              </a:solidFill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1 collateral = 1 CLAIM  + 1 NOCLAIM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Claim event: 	</a:t>
            </a:r>
            <a:r>
              <a:rPr b="1" lang="zh-CN">
                <a:solidFill>
                  <a:srgbClr val="000000"/>
                </a:solidFill>
              </a:rPr>
              <a:t>1 CLAIM token = 1 collateral</a:t>
            </a:r>
            <a:r>
              <a:rPr lang="zh-CN">
                <a:solidFill>
                  <a:srgbClr val="000000"/>
                </a:solidFill>
              </a:rPr>
              <a:t>, 1 NOCLAIM token = 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Expiration claim event: 1 CLAIM token = 0, </a:t>
            </a:r>
            <a:r>
              <a:rPr b="1" lang="zh-CN">
                <a:solidFill>
                  <a:srgbClr val="000000"/>
                </a:solidFill>
              </a:rPr>
              <a:t>1 NOCLAIM token = 1 collateral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Ticker symbol: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COVER_{Protocol}_{Expiration Date}_{Collateral Currency}_{Nonce}_{Direction}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000000"/>
                </a:solidFill>
              </a:rPr>
              <a:t>For example: COVER_CURVE_2020_12_31_DAI_0_CLAIM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Overview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CN">
                <a:solidFill>
                  <a:srgbClr val="000000"/>
                </a:solidFill>
              </a:rPr>
              <a:t>Nexus Mutual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CN">
                <a:solidFill>
                  <a:srgbClr val="000000"/>
                </a:solidFill>
              </a:rPr>
              <a:t>Cover Protocol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Comparison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Others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Market Maker (MM)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When a new cover is added, Cover Protocol will create: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rgbClr val="000000"/>
                </a:solidFill>
              </a:rPr>
              <a:t>Balancer pool with 98% CLAIM tokens and 2% collateral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rgbClr val="000000"/>
                </a:solidFill>
              </a:rPr>
              <a:t>Balancer pool with 98% NOCLAIM  tokens and 2% collateral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People deposits collateral, receives both tokens, then provide liquidity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Benefit</a:t>
            </a:r>
            <a:r>
              <a:rPr lang="zh-CN">
                <a:solidFill>
                  <a:srgbClr val="000000"/>
                </a:solidFill>
              </a:rPr>
              <a:t>: Earn swap fee in balancer, Participate COVER yield farming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Risk</a:t>
            </a:r>
            <a:r>
              <a:rPr lang="zh-CN">
                <a:solidFill>
                  <a:srgbClr val="000000"/>
                </a:solidFill>
              </a:rPr>
              <a:t>: Impermanent loss from providing liquidity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Coverage Provider (CP)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2040375"/>
            <a:ext cx="8520600" cy="25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People deposits collateral, receive both tokens, sells CLAIM token, then hold and provide liquidity for only NOCLAIM token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(People can also directly buy NOCLAIM token if there is arbitrage opportunities)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Benefit</a:t>
            </a:r>
            <a:r>
              <a:rPr lang="zh-CN">
                <a:solidFill>
                  <a:srgbClr val="000000"/>
                </a:solidFill>
              </a:rPr>
              <a:t>: Earn premium by selling CLAIM token, Earn swap fee in balancer,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              Participate COVER yield farming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Risk</a:t>
            </a:r>
            <a:r>
              <a:rPr lang="zh-CN">
                <a:solidFill>
                  <a:srgbClr val="000000"/>
                </a:solidFill>
              </a:rPr>
              <a:t>: Loses collateral from paying claim, Impermanent loss from providing liquidity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065625" cy="7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Coverage Seeker (CS)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People deposits collateral, receive both tokens, sells NOCLAIM token, then hold and provide liquidity for only CLAIM token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(People can also directly buy CLAIM token if there is arbitrage opportunities)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</a:rPr>
              <a:t>Benefit</a:t>
            </a:r>
            <a:r>
              <a:rPr lang="zh-CN">
                <a:solidFill>
                  <a:schemeClr val="dk1"/>
                </a:solidFill>
              </a:rPr>
              <a:t>: Be protected in cover period, Earn swap fee in balancer,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      Participate COVER yield farming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chemeClr val="dk1"/>
                </a:solidFill>
              </a:rPr>
              <a:t>Risk</a:t>
            </a:r>
            <a:r>
              <a:rPr lang="zh-CN">
                <a:solidFill>
                  <a:schemeClr val="dk1"/>
                </a:solidFill>
              </a:rPr>
              <a:t>: Lose premium, Impermanent loss from providing liquidity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Claim Validity Committer (CVC)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People can submit a </a:t>
            </a:r>
            <a:r>
              <a:rPr b="1" lang="zh-CN">
                <a:solidFill>
                  <a:srgbClr val="000000"/>
                </a:solidFill>
              </a:rPr>
              <a:t>voting claim</a:t>
            </a:r>
            <a:r>
              <a:rPr lang="zh-CN">
                <a:solidFill>
                  <a:srgbClr val="000000"/>
                </a:solidFill>
              </a:rPr>
              <a:t> or </a:t>
            </a:r>
            <a:r>
              <a:rPr b="1" lang="zh-CN">
                <a:solidFill>
                  <a:srgbClr val="000000"/>
                </a:solidFill>
              </a:rPr>
              <a:t>forced claim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000000"/>
                </a:solidFill>
              </a:rPr>
              <a:t>CVC will review the claim and make a decision whether the claim is accepted or rejected. If </a:t>
            </a:r>
            <a:r>
              <a:rPr b="1" lang="zh-CN">
                <a:solidFill>
                  <a:srgbClr val="000000"/>
                </a:solidFill>
              </a:rPr>
              <a:t>more than 50%</a:t>
            </a:r>
            <a:r>
              <a:rPr lang="zh-CN">
                <a:solidFill>
                  <a:srgbClr val="000000"/>
                </a:solidFill>
              </a:rPr>
              <a:t> of the CVC member agree, they also needs to decide </a:t>
            </a:r>
            <a:r>
              <a:rPr b="1" lang="zh-CN">
                <a:solidFill>
                  <a:srgbClr val="000000"/>
                </a:solidFill>
              </a:rPr>
              <a:t>payout percentage</a:t>
            </a:r>
            <a:r>
              <a:rPr lang="zh-CN">
                <a:solidFill>
                  <a:srgbClr val="000000"/>
                </a:solidFill>
              </a:rPr>
              <a:t> (up to 100%)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48" y="846050"/>
            <a:ext cx="6331899" cy="42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Comparison</a:t>
            </a:r>
            <a:endParaRPr/>
          </a:p>
        </p:txBody>
      </p:sp>
      <p:graphicFrame>
        <p:nvGraphicFramePr>
          <p:cNvPr id="230" name="Google Shape;230;p36"/>
          <p:cNvGraphicFramePr/>
          <p:nvPr/>
        </p:nvGraphicFramePr>
        <p:xfrm>
          <a:off x="311700" y="13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{2090CA79-92E0-453D-B743-C6D2CFB1071A}</a:tableStyleId>
              </a:tblPr>
              <a:tblGrid>
                <a:gridCol w="1556100"/>
                <a:gridCol w="3473550"/>
                <a:gridCol w="3490950"/>
              </a:tblGrid>
              <a:tr h="102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Nexus Mutual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Cover Protocol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7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zh-CN"/>
                        <a:t>Simple Model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zh-CN"/>
                        <a:t>Decentralization decides claim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zh-CN"/>
                        <a:t>User no needs to hold token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zh-CN"/>
                        <a:t>No KYC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zh-CN"/>
                        <a:t>High flexibility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zh-CN"/>
                        <a:t>Anytime redeem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0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zh-CN"/>
                        <a:t>KYC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zh-CN"/>
                        <a:t>Low flexibility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zh-CN"/>
                        <a:t>Restrict redeem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zh-CN"/>
                        <a:t>Complex model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zh-CN"/>
                        <a:t>Centralization decides claim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zh-CN"/>
                        <a:t>User needs to hold token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Others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Nsure</a:t>
            </a:r>
            <a:r>
              <a:rPr lang="zh-CN">
                <a:solidFill>
                  <a:srgbClr val="000000"/>
                </a:solidFill>
              </a:rPr>
              <a:t>: </a:t>
            </a:r>
            <a:r>
              <a:rPr lang="zh-CN" sz="1400">
                <a:solidFill>
                  <a:schemeClr val="dk1"/>
                </a:solidFill>
              </a:rPr>
              <a:t>                          </a:t>
            </a:r>
            <a:r>
              <a:rPr i="1" lang="zh-CN">
                <a:solidFill>
                  <a:schemeClr val="dk1"/>
                </a:solidFill>
              </a:rPr>
              <a:t>Open Insurance platform for open finance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rgbClr val="000000"/>
                </a:solidFill>
              </a:rPr>
              <a:t>Alpha release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chemeClr val="dk1"/>
                </a:solidFill>
              </a:rPr>
              <a:t>No KYC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rgbClr val="000000"/>
                </a:solidFill>
              </a:rPr>
              <a:t>Cover price is decided by </a:t>
            </a:r>
            <a:r>
              <a:rPr b="1" lang="zh-CN">
                <a:solidFill>
                  <a:srgbClr val="000000"/>
                </a:solidFill>
              </a:rPr>
              <a:t>both</a:t>
            </a:r>
            <a:r>
              <a:rPr lang="zh-CN">
                <a:solidFill>
                  <a:srgbClr val="000000"/>
                </a:solidFill>
              </a:rPr>
              <a:t> provider and buyer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rgbClr val="000000"/>
                </a:solidFill>
              </a:rPr>
              <a:t>One round vote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25" y="394563"/>
            <a:ext cx="6674977" cy="43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Overview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647325"/>
            <a:ext cx="85206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Successful claimed event: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CN" sz="1400">
                <a:solidFill>
                  <a:srgbClr val="000000"/>
                </a:solidFill>
              </a:rPr>
              <a:t>bzx flash loan attack (2.15, 2.18):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zh-CN">
                <a:solidFill>
                  <a:srgbClr val="000000"/>
                </a:solidFill>
              </a:rPr>
              <a:t>Total loss $1.6M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b="1" lang="zh-CN">
                <a:solidFill>
                  <a:srgbClr val="000000"/>
                </a:solidFill>
              </a:rPr>
              <a:t>Nexus Mutual</a:t>
            </a:r>
            <a:r>
              <a:rPr lang="zh-CN">
                <a:solidFill>
                  <a:srgbClr val="000000"/>
                </a:solidFill>
              </a:rPr>
              <a:t> claimed 32600 DAI + 4 ETH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CN" sz="1400">
                <a:solidFill>
                  <a:srgbClr val="000000"/>
                </a:solidFill>
              </a:rPr>
              <a:t>Pickle contract attack (11.22):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zh-CN">
                <a:solidFill>
                  <a:srgbClr val="000000"/>
                </a:solidFill>
              </a:rPr>
              <a:t>Total loss $20M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b="1" lang="zh-CN">
                <a:solidFill>
                  <a:srgbClr val="000000"/>
                </a:solidFill>
              </a:rPr>
              <a:t>Cover protocol</a:t>
            </a:r>
            <a:r>
              <a:rPr lang="zh-CN">
                <a:solidFill>
                  <a:srgbClr val="000000"/>
                </a:solidFill>
              </a:rPr>
              <a:t> claimed </a:t>
            </a:r>
            <a:r>
              <a:rPr lang="zh-CN">
                <a:solidFill>
                  <a:srgbClr val="000000"/>
                </a:solidFill>
                <a:highlight>
                  <a:srgbClr val="FFFFFF"/>
                </a:highlight>
              </a:rPr>
              <a:t>$282,035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1122425"/>
            <a:ext cx="84207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Current DeFi insurance includes: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Common Capital Pool: Nexus Mutual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Prediction Market: Cover Protocol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Financial Derivative: Opyn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Nexus Mutual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81075"/>
            <a:ext cx="8520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zh-CN"/>
              <a:t>A peer-to-peer discretionary mutual on the Ethereum blockchain</a:t>
            </a:r>
            <a:endParaRPr i="1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675" y="53850"/>
            <a:ext cx="1098625" cy="1098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7"/>
          <p:cNvGraphicFramePr/>
          <p:nvPr/>
        </p:nvGraphicFramePr>
        <p:xfrm>
          <a:off x="464100" y="223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{2090CA79-92E0-453D-B743-C6D2CFB1071A}</a:tableStyleId>
              </a:tblPr>
              <a:tblGrid>
                <a:gridCol w="1642025"/>
                <a:gridCol w="1642025"/>
              </a:tblGrid>
              <a:tr h="34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Launch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2019.05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Cover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Smart Contract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Token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NXM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TVL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$96.93M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KYC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" name="Google Shape;82;p17"/>
          <p:cNvSpPr txBox="1"/>
          <p:nvPr/>
        </p:nvSpPr>
        <p:spPr>
          <a:xfrm>
            <a:off x="4061150" y="2239925"/>
            <a:ext cx="4427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Covered Events: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Protection against material loss of value resulting from "unintended uses" of smart contact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Uncovered Events: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Loss of private key, external environment change, ...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055350" y="4473650"/>
            <a:ext cx="2925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https://nexusmutual.io/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Major Role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rgbClr val="000000"/>
                </a:solidFill>
              </a:rPr>
              <a:t>User: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zh-CN">
                <a:solidFill>
                  <a:srgbClr val="000000"/>
                </a:solidFill>
              </a:rPr>
              <a:t>People who wants to buy coverage, needs to pay premium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rgbClr val="000000"/>
                </a:solidFill>
              </a:rPr>
              <a:t>Risk assessor: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zh-CN">
                <a:solidFill>
                  <a:srgbClr val="000000"/>
                </a:solidFill>
              </a:rPr>
              <a:t>People who decides the risk of a contract and wants to provide coverage, earns premium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rgbClr val="000000"/>
                </a:solidFill>
              </a:rPr>
              <a:t>Claim assessor: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zh-CN">
                <a:solidFill>
                  <a:srgbClr val="000000"/>
                </a:solidFill>
              </a:rPr>
              <a:t>People who decides a claim is approved or not, earns fee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CN">
                <a:solidFill>
                  <a:srgbClr val="000000"/>
                </a:solidFill>
              </a:rPr>
              <a:t>Governance: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zh-CN">
                <a:solidFill>
                  <a:srgbClr val="000000"/>
                </a:solidFill>
              </a:rPr>
              <a:t>CVC member who processes the proposal submitted by the members of the mutual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852" y="150925"/>
            <a:ext cx="5967270" cy="172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825" y="2205000"/>
            <a:ext cx="1946175" cy="216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923" y="2143974"/>
            <a:ext cx="5316781" cy="10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584700" y="227125"/>
            <a:ext cx="1167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Buy Cover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839475" y="2175475"/>
            <a:ext cx="1068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Get Quote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101389" y="2022900"/>
            <a:ext cx="3333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Risk Assessor (10x leverage)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4800" y="3342750"/>
            <a:ext cx="3780923" cy="154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6474575" y="4051550"/>
            <a:ext cx="17856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Claim Assessor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Risk Cost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2438725"/>
            <a:ext cx="8520600" cy="26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400">
                <a:solidFill>
                  <a:srgbClr val="000000"/>
                </a:solidFill>
              </a:rPr>
              <a:t>net_staked_NXM</a:t>
            </a:r>
            <a:r>
              <a:rPr lang="zh-CN" sz="1400">
                <a:solidFill>
                  <a:srgbClr val="000000"/>
                </a:solidFill>
              </a:rPr>
              <a:t>: Total stake amount of a specific contract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zh-CN" sz="1400">
                <a:solidFill>
                  <a:srgbClr val="000000"/>
                </a:solidFill>
              </a:rPr>
              <a:t>Low_risk_cost_limit</a:t>
            </a:r>
            <a:r>
              <a:rPr lang="zh-CN" sz="1400">
                <a:solidFill>
                  <a:srgbClr val="000000"/>
                </a:solidFill>
              </a:rPr>
              <a:t>: Amount of stake required to reach the low risk cost (50,000 NXM)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Risk_cost range: [2%, 100%]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The more risk assessors staked, the lower risk the contract has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00" y="1724975"/>
            <a:ext cx="7226900" cy="4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1178975"/>
            <a:ext cx="797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Risk_Cost </a:t>
            </a:r>
            <a:r>
              <a:rPr lang="zh-CN">
                <a:solidFill>
                  <a:schemeClr val="dk1"/>
                </a:solidFill>
              </a:rPr>
              <a:t>is a factor in calculating premium, which </a:t>
            </a:r>
            <a:r>
              <a:rPr lang="zh-CN"/>
              <a:t>reflects the value staked in a contract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Cover Price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2606725"/>
            <a:ext cx="85206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Surplus_margin: 0.3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The higher risk_cost, the higher cover_price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The longer cover_period, the higher cover_price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The larger cover_amount, the higher cover_price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75" y="1871200"/>
            <a:ext cx="7975650" cy="4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11700" y="1225500"/>
            <a:ext cx="8569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Cover_Price is the premium for a contract, which is determined by risk_cost, cover_period, cover_amount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