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2293839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2293839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229383985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229383985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229383985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229383985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229383985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229383985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229383985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229383985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229383985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229383985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229383985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229383985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229383985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229383985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229383985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229383985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229383985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229383985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22938398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22938398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22938398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22938398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22938398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22938398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229383985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22938398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229383985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229383985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229383985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229383985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229383985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229383985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229383985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229383985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Earn Mutual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Fixed Rate - Part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434343"/>
                </a:solidFill>
              </a:rPr>
              <a:t>In order to make interest rate be related to time: the short term with a low APY, the long term with a high APY. We can use compound interest calculation formulas in reverse to calculate monthly interest rates and even daily interest rates through APY</a:t>
            </a:r>
            <a:r>
              <a:rPr baseline="-25000" lang="zh-CN" sz="1600">
                <a:solidFill>
                  <a:srgbClr val="434343"/>
                </a:solidFill>
              </a:rPr>
              <a:t>year</a:t>
            </a:r>
            <a:r>
              <a:rPr lang="zh-CN" sz="1600">
                <a:solidFill>
                  <a:srgbClr val="434343"/>
                </a:solidFill>
              </a:rPr>
              <a:t>. 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434343"/>
                </a:solidFill>
                <a:highlight>
                  <a:srgbClr val="FFFFFF"/>
                </a:highlight>
              </a:rPr>
              <a:t>monthly interest rate (mr) = </a:t>
            </a:r>
            <a:r>
              <a:rPr lang="zh-CN" sz="1600">
                <a:solidFill>
                  <a:srgbClr val="434343"/>
                </a:solidFill>
              </a:rPr>
              <a:t> (APY</a:t>
            </a:r>
            <a:r>
              <a:rPr baseline="-25000" lang="zh-CN" sz="1600">
                <a:solidFill>
                  <a:srgbClr val="434343"/>
                </a:solidFill>
              </a:rPr>
              <a:t>year</a:t>
            </a:r>
            <a:r>
              <a:rPr lang="zh-CN" sz="1600">
                <a:solidFill>
                  <a:srgbClr val="434343"/>
                </a:solidFill>
              </a:rPr>
              <a:t> + 1)^(1/12) - 1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434343"/>
                </a:solidFill>
                <a:highlight>
                  <a:srgbClr val="FFFFFF"/>
                </a:highlight>
              </a:rPr>
              <a:t>daily interest rate (dr) = </a:t>
            </a:r>
            <a:r>
              <a:rPr lang="zh-CN" sz="1600">
                <a:solidFill>
                  <a:srgbClr val="434343"/>
                </a:solidFill>
              </a:rPr>
              <a:t>(APY</a:t>
            </a:r>
            <a:r>
              <a:rPr baseline="-25000" lang="zh-CN" sz="1600">
                <a:solidFill>
                  <a:srgbClr val="434343"/>
                </a:solidFill>
              </a:rPr>
              <a:t>year</a:t>
            </a:r>
            <a:r>
              <a:rPr lang="zh-CN" sz="1600">
                <a:solidFill>
                  <a:srgbClr val="434343"/>
                </a:solidFill>
              </a:rPr>
              <a:t> + 1)^(1/365) - 1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202124"/>
                </a:solidFill>
                <a:highlight>
                  <a:srgbClr val="FFFFFF"/>
                </a:highlight>
              </a:rPr>
              <a:t>APY</a:t>
            </a:r>
            <a:r>
              <a:rPr b="1" baseline="-25000" lang="zh-CN" sz="1600">
                <a:solidFill>
                  <a:srgbClr val="202124"/>
                </a:solidFill>
                <a:highlight>
                  <a:srgbClr val="FFFFFF"/>
                </a:highlight>
              </a:rPr>
              <a:t>month</a:t>
            </a:r>
            <a:r>
              <a:rPr b="1" lang="zh-CN" sz="1600">
                <a:solidFill>
                  <a:srgbClr val="202124"/>
                </a:solidFill>
                <a:highlight>
                  <a:srgbClr val="FFFFFF"/>
                </a:highlight>
              </a:rPr>
              <a:t> = ( (1+mr)^t - 1) * (12 / t) </a:t>
            </a:r>
            <a:endParaRPr b="1"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600">
                <a:solidFill>
                  <a:srgbClr val="202124"/>
                </a:solidFill>
                <a:highlight>
                  <a:srgbClr val="FFFFFF"/>
                </a:highlight>
              </a:rPr>
              <a:t>APY</a:t>
            </a:r>
            <a:r>
              <a:rPr b="1" baseline="-25000" lang="zh-CN" sz="1600">
                <a:solidFill>
                  <a:srgbClr val="202124"/>
                </a:solidFill>
                <a:highlight>
                  <a:srgbClr val="FFFFFF"/>
                </a:highlight>
              </a:rPr>
              <a:t>day</a:t>
            </a:r>
            <a:r>
              <a:rPr b="1" lang="zh-CN" sz="1600">
                <a:solidFill>
                  <a:srgbClr val="202124"/>
                </a:solidFill>
                <a:highlight>
                  <a:srgbClr val="FFFFFF"/>
                </a:highlight>
              </a:rPr>
              <a:t>    = ( (1+dr)^t - 1) * (365 / t) </a:t>
            </a:r>
            <a:endParaRPr b="1" sz="16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APY analysis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555555"/>
                </a:solidFill>
                <a:highlight>
                  <a:srgbClr val="FFFFFF"/>
                </a:highlight>
              </a:rPr>
              <a:t>Suppose APY</a:t>
            </a:r>
            <a:r>
              <a:rPr baseline="-25000" lang="zh-CN" sz="1600">
                <a:solidFill>
                  <a:srgbClr val="555555"/>
                </a:solidFill>
                <a:highlight>
                  <a:srgbClr val="FFFFFF"/>
                </a:highlight>
              </a:rPr>
              <a:t>year</a:t>
            </a:r>
            <a:r>
              <a:rPr lang="zh-CN" sz="1600">
                <a:solidFill>
                  <a:srgbClr val="555555"/>
                </a:solidFill>
                <a:highlight>
                  <a:srgbClr val="FFFFFF"/>
                </a:highlight>
              </a:rPr>
              <a:t> = 3.1%, base_line = 3%, the following picture shows that the shorter term, </a:t>
            </a:r>
            <a:endParaRPr sz="16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555555"/>
                </a:solidFill>
                <a:highlight>
                  <a:srgbClr val="FFFFFF"/>
                </a:highlight>
              </a:rPr>
              <a:t>the lower APY, the longer term, the higher APY</a:t>
            </a:r>
            <a:endParaRPr sz="16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681" y="2313975"/>
            <a:ext cx="6452650" cy="14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Analysis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Proposal A: </a:t>
            </a:r>
            <a:r>
              <a:rPr lang="zh-CN" sz="1400"/>
              <a:t>Lending protocol APY: 3%, Vault APY: 9%, Δ = 6%, low_risk_amount = 1000 eth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b="1" lang="zh-CN" sz="1400"/>
              <a:t>If Total 1 LP</a:t>
            </a:r>
            <a:r>
              <a:rPr lang="zh-CN" sz="1400"/>
              <a:t>: 100 eth, risk_factor = (100/1000) ^ (1/7) = 0.72, fixed_rate = 0.72 * 6% + 3% = 7%</a:t>
            </a:r>
            <a:endParaRPr sz="1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/>
              <a:t>Alice buy 100 eth 1 year, total profit = 18 eth. Alice gets 7 eth. LP gets 11 eth, APY: 11%.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b="1" lang="zh-CN" sz="1400"/>
              <a:t>If Total 2 LP</a:t>
            </a:r>
            <a:r>
              <a:rPr lang="zh-CN" sz="1400"/>
              <a:t>: 200 eth, risk_factor = (200 / 1000) ^(1/7) = 0.79, fixed_rate = 0.79 * 6% + 3% = 7.7% 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/>
              <a:t>Alice buy 100 eth 1 year, total profit = 18 eth. Alice gets 7.7 eth. LP gets 19.3 eth, APY: 10.3%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/>
              <a:t>Alice buy 200 eth 1 year, total profit = 36 eth. Alice gets 15.4 eth. LPs gets 20.6 eth, APY: 10.3%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/>
              <a:t>Vault APY: 3% =&gt; 1. Total Profit = 6 eth, Alice gets 7 eth, LP gets -1 eth, APY: -1%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723" y="0"/>
            <a:ext cx="6016525" cy="52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/>
        </p:nvSpPr>
        <p:spPr>
          <a:xfrm>
            <a:off x="2136925" y="2891650"/>
            <a:ext cx="5475900" cy="282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Note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Fixed income depositor =&gt; care about fixed income rate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Liquidity provider: care about capital ratio =&gt; Governance control ratio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Single pool support different period, user can early exit.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LP withdraw full amount?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CN"/>
              <a:t>Sell bond for LP exit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CN"/>
              <a:t>User’s / LP’s &lt; 1 / APY, LP pay user’s interest, get back their rest money,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zh-CN"/>
              <a:t>E.g. LP1: 10 eth, LP2: 990 eth, total LP: 1000 eth, LP1 takes 1%, LP2 takes 99%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zh-CN"/>
              <a:t>Alice buy 1000 eth product 5% APY, 1 year, </a:t>
            </a:r>
            <a:r>
              <a:rPr b="1" lang="zh-CN"/>
              <a:t>ratio = 1</a:t>
            </a:r>
            <a:r>
              <a:rPr lang="zh-CN"/>
              <a:t>, LP also buy 1000 eth, then LP1 wants to exit. He needs to pay 1000*0.05*0.01 = 0.5 eth, then he can get 10 eth back.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CN"/>
              <a:t>User’s / LP’s = 1 / APY, LP get their unhedged money back without paying extra.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Architecture B</a:t>
            </a:r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3805925" y="1514075"/>
            <a:ext cx="12495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User deposit x</a:t>
            </a:r>
            <a:endParaRPr/>
          </a:p>
        </p:txBody>
      </p:sp>
      <p:sp>
        <p:nvSpPr>
          <p:cNvPr id="151" name="Google Shape;151;p27"/>
          <p:cNvSpPr txBox="1"/>
          <p:nvPr/>
        </p:nvSpPr>
        <p:spPr>
          <a:xfrm>
            <a:off x="1544275" y="1389425"/>
            <a:ext cx="20553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Product A (low risk)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Rate &gt; lending protocol</a:t>
            </a:r>
            <a:endParaRPr/>
          </a:p>
        </p:txBody>
      </p:sp>
      <p:sp>
        <p:nvSpPr>
          <p:cNvPr id="152" name="Google Shape;152;p27"/>
          <p:cNvSpPr/>
          <p:nvPr/>
        </p:nvSpPr>
        <p:spPr>
          <a:xfrm>
            <a:off x="3805925" y="2961875"/>
            <a:ext cx="12495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User deposit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</a:t>
            </a:r>
            <a:endParaRPr/>
          </a:p>
        </p:txBody>
      </p:sp>
      <p:sp>
        <p:nvSpPr>
          <p:cNvPr id="153" name="Google Shape;153;p27"/>
          <p:cNvSpPr txBox="1"/>
          <p:nvPr/>
        </p:nvSpPr>
        <p:spPr>
          <a:xfrm>
            <a:off x="1544275" y="2837225"/>
            <a:ext cx="20553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Product B (high risk)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Rate &gt; vault</a:t>
            </a:r>
            <a:endParaRPr/>
          </a:p>
        </p:txBody>
      </p:sp>
      <p:sp>
        <p:nvSpPr>
          <p:cNvPr id="154" name="Google Shape;154;p27"/>
          <p:cNvSpPr/>
          <p:nvPr/>
        </p:nvSpPr>
        <p:spPr>
          <a:xfrm>
            <a:off x="5435700" y="1846625"/>
            <a:ext cx="1695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Buy bond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0.5x</a:t>
            </a:r>
            <a:endParaRPr/>
          </a:p>
        </p:txBody>
      </p:sp>
      <p:sp>
        <p:nvSpPr>
          <p:cNvPr id="155" name="Google Shape;155;p27"/>
          <p:cNvSpPr/>
          <p:nvPr/>
        </p:nvSpPr>
        <p:spPr>
          <a:xfrm>
            <a:off x="5435825" y="1017725"/>
            <a:ext cx="1695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Deposit to lending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0.5x</a:t>
            </a:r>
            <a:endParaRPr/>
          </a:p>
        </p:txBody>
      </p:sp>
      <p:cxnSp>
        <p:nvCxnSpPr>
          <p:cNvPr id="156" name="Google Shape;156;p27"/>
          <p:cNvCxnSpPr>
            <a:stCxn id="150" idx="3"/>
            <a:endCxn id="155" idx="1"/>
          </p:cNvCxnSpPr>
          <p:nvPr/>
        </p:nvCxnSpPr>
        <p:spPr>
          <a:xfrm flipH="1" rot="10800000">
            <a:off x="5055425" y="1303925"/>
            <a:ext cx="380400" cy="4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7"/>
          <p:cNvCxnSpPr>
            <a:stCxn id="150" idx="3"/>
            <a:endCxn id="154" idx="1"/>
          </p:cNvCxnSpPr>
          <p:nvPr/>
        </p:nvCxnSpPr>
        <p:spPr>
          <a:xfrm>
            <a:off x="5055425" y="1800425"/>
            <a:ext cx="380400" cy="3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7"/>
          <p:cNvSpPr/>
          <p:nvPr/>
        </p:nvSpPr>
        <p:spPr>
          <a:xfrm>
            <a:off x="5435700" y="3599225"/>
            <a:ext cx="1695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Buy bond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0.5x</a:t>
            </a:r>
            <a:endParaRPr/>
          </a:p>
        </p:txBody>
      </p:sp>
      <p:sp>
        <p:nvSpPr>
          <p:cNvPr id="159" name="Google Shape;159;p27"/>
          <p:cNvSpPr/>
          <p:nvPr/>
        </p:nvSpPr>
        <p:spPr>
          <a:xfrm>
            <a:off x="5435825" y="2770325"/>
            <a:ext cx="1695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Deposit to vault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0.5x</a:t>
            </a:r>
            <a:endParaRPr/>
          </a:p>
        </p:txBody>
      </p:sp>
      <p:cxnSp>
        <p:nvCxnSpPr>
          <p:cNvPr id="160" name="Google Shape;160;p27"/>
          <p:cNvCxnSpPr>
            <a:stCxn id="152" idx="3"/>
            <a:endCxn id="159" idx="1"/>
          </p:cNvCxnSpPr>
          <p:nvPr/>
        </p:nvCxnSpPr>
        <p:spPr>
          <a:xfrm flipH="1" rot="10800000">
            <a:off x="5055425" y="3056825"/>
            <a:ext cx="38040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7"/>
          <p:cNvCxnSpPr>
            <a:stCxn id="152" idx="3"/>
            <a:endCxn id="158" idx="1"/>
          </p:cNvCxnSpPr>
          <p:nvPr/>
        </p:nvCxnSpPr>
        <p:spPr>
          <a:xfrm>
            <a:off x="5055425" y="3248225"/>
            <a:ext cx="380400" cy="6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7"/>
          <p:cNvSpPr txBox="1"/>
          <p:nvPr/>
        </p:nvSpPr>
        <p:spPr>
          <a:xfrm>
            <a:off x="0" y="45043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2"/>
                </a:solidFill>
              </a:rPr>
              <a:t>Fixed_rate = Base_line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chemeClr val="dk1"/>
                </a:solidFill>
              </a:rPr>
              <a:t>LP1: 100, LP2: 100, baseline 3%, vault 6%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chemeClr val="dk1"/>
                </a:solidFill>
              </a:rPr>
              <a:t>* LP1: 2, LP2: 2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chemeClr val="dk1"/>
                </a:solidFill>
              </a:rPr>
              <a:t>B1: 10 (1yr), fixed rate 4%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chemeClr val="dk1"/>
                </a:solidFill>
              </a:rPr>
              <a:t>B2: 10 (2yr), fixed rate 5%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chemeClr val="dk1"/>
                </a:solidFill>
              </a:rPr>
              <a:t>after B1: NFT, LP1 (95 + 5), LP2 (95 + 5)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chemeClr val="dk1"/>
                </a:solidFill>
              </a:rPr>
              <a:t>after B2: NFT, LP1 (90 + 10), LP2 (90 + 10)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chemeClr val="dk1"/>
                </a:solidFill>
              </a:rPr>
              <a:t>B1 withdraw after 1yr: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chemeClr val="dk1"/>
                </a:solidFill>
              </a:rPr>
              <a:t>total amount: (200 + 20) * 1.06 = 233.2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chemeClr val="dk1"/>
                </a:solidFill>
              </a:rPr>
              <a:t>B1 should get back 10.4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chemeClr val="dk1"/>
                </a:solidFill>
              </a:rPr>
              <a:t>LP1 withdrawable =(233.2 - 10.4 - 10.6) / 2 = 106.1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chemeClr val="dk1"/>
                </a:solidFill>
              </a:rPr>
              <a:t>LP1: 100, LP2: 100, baseline 3%, vault 6%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chemeClr val="dk1"/>
                </a:solidFill>
              </a:rPr>
              <a:t>B1: 200 (1yr), fixed rate 4%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chemeClr val="dk1"/>
                </a:solidFill>
              </a:rPr>
              <a:t>B1 withdraw after 1yr: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chemeClr val="dk1"/>
                </a:solidFill>
              </a:rPr>
              <a:t>total amount: (200 + 200) * 1.06 = 424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chemeClr val="dk1"/>
                </a:solidFill>
              </a:rPr>
              <a:t>B1 should get back 208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chemeClr val="dk1"/>
                </a:solidFill>
              </a:rPr>
              <a:t>LP1 withdrawable =(424 - 208) / 2 = 108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Zero Coupon Bond Price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111111"/>
                </a:solidFill>
                <a:highlight>
                  <a:srgbClr val="FFFFFF"/>
                </a:highlight>
              </a:rPr>
              <a:t>Coupon Price</a:t>
            </a:r>
            <a:endParaRPr baseline="30000" sz="11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111111"/>
                </a:solidFill>
                <a:highlight>
                  <a:srgbClr val="FFFFFF"/>
                </a:highlight>
              </a:rPr>
              <a:t>M = Maturity value or face value of the bond</a:t>
            </a:r>
            <a:endParaRPr sz="13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111111"/>
                </a:solidFill>
                <a:highlight>
                  <a:srgbClr val="FFFFFF"/>
                </a:highlight>
              </a:rPr>
              <a:t>r = required rate of interest</a:t>
            </a:r>
            <a:endParaRPr sz="13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111111"/>
                </a:solidFill>
                <a:highlight>
                  <a:srgbClr val="FFFFFF"/>
                </a:highlight>
              </a:rPr>
              <a:t>n = number of years until maturity</a:t>
            </a:r>
            <a:endParaRPr sz="13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300">
                <a:solidFill>
                  <a:srgbClr val="111111"/>
                </a:solidFill>
                <a:highlight>
                  <a:srgbClr val="FFFFFF"/>
                </a:highlight>
              </a:rPr>
              <a:t>r = (M/P)^1/n - 1</a:t>
            </a:r>
            <a:endParaRPr sz="130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400" y="1086625"/>
            <a:ext cx="1222775" cy="6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Motivation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Most lending protocols only support demand deposit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Most lending protocols doesn’t provide fixed deposit rate, user can’t predict the future interest.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Existing fixed-rate protocol’s fixed rate is lower than lending protocol or vault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Introduction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Earn Mutual is a time deposit protocol with a fixed-rate.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Earn Mutual aims to provide </a:t>
            </a:r>
            <a:r>
              <a:rPr b="1" lang="zh-CN"/>
              <a:t>equal or</a:t>
            </a:r>
            <a:r>
              <a:rPr lang="zh-CN"/>
              <a:t> </a:t>
            </a:r>
            <a:r>
              <a:rPr b="1" lang="zh-CN"/>
              <a:t>higher interest rate</a:t>
            </a:r>
            <a:r>
              <a:rPr lang="zh-CN"/>
              <a:t> than the floating rate of lending protocol and vault.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 Note: the floating rate is calculated from EMA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Proposal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CN" sz="1600"/>
              <a:t>Lending protocol: Aave, Compound, MakerDAO, dYdX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CN" sz="1600"/>
              <a:t>Vault: Yearn, Harvest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CN" sz="1600"/>
              <a:t>Fixed-rate protocol: 88mph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 sz="1600"/>
              <a:t>Proposal A: Use Qvault</a:t>
            </a:r>
            <a:endParaRPr b="1"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Vault revenue is higher than lending protocol. So how about we create a Qvault which is a vault of vault to get higher revenue.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 sz="1600"/>
              <a:t>Proposal B: Buy bond 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600"/>
              <a:t>	88mph is the only working fixed-rate protocol. If the market does not fluctuate sharply , people buy bond can get higher APY. We can combine 88mph with lending protocol.</a:t>
            </a:r>
            <a:endParaRPr sz="1600"/>
          </a:p>
        </p:txBody>
      </p:sp>
      <p:sp>
        <p:nvSpPr>
          <p:cNvPr id="73" name="Google Shape;73;p16"/>
          <p:cNvSpPr txBox="1"/>
          <p:nvPr/>
        </p:nvSpPr>
        <p:spPr>
          <a:xfrm>
            <a:off x="1825150" y="3202725"/>
            <a:ext cx="7779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zh-CN" sz="2300">
                <a:solidFill>
                  <a:schemeClr val="dk2"/>
                </a:solidFill>
              </a:rPr>
              <a:t>❌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Architecture A</a:t>
            </a:r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3805925" y="1514075"/>
            <a:ext cx="12495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User deposit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1544275" y="1389425"/>
            <a:ext cx="20553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Product A (low risk)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Rate &gt; lending protocol</a:t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5435700" y="1514075"/>
            <a:ext cx="1586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Deposit in Vault</a:t>
            </a:r>
            <a:endParaRPr/>
          </a:p>
        </p:txBody>
      </p:sp>
      <p:cxnSp>
        <p:nvCxnSpPr>
          <p:cNvPr id="82" name="Google Shape;82;p17"/>
          <p:cNvCxnSpPr>
            <a:stCxn id="79" idx="3"/>
            <a:endCxn id="81" idx="1"/>
          </p:cNvCxnSpPr>
          <p:nvPr/>
        </p:nvCxnSpPr>
        <p:spPr>
          <a:xfrm>
            <a:off x="5055425" y="1800425"/>
            <a:ext cx="38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7"/>
          <p:cNvSpPr/>
          <p:nvPr/>
        </p:nvSpPr>
        <p:spPr>
          <a:xfrm>
            <a:off x="3805925" y="2961875"/>
            <a:ext cx="12495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User deposit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1544275" y="2837225"/>
            <a:ext cx="20553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Product B (high risk)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Rate &gt; vault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5435700" y="2961875"/>
            <a:ext cx="1586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Deposit in Qvault</a:t>
            </a:r>
            <a:endParaRPr/>
          </a:p>
        </p:txBody>
      </p:sp>
      <p:cxnSp>
        <p:nvCxnSpPr>
          <p:cNvPr id="86" name="Google Shape;86;p17"/>
          <p:cNvCxnSpPr>
            <a:stCxn id="83" idx="3"/>
            <a:endCxn id="85" idx="1"/>
          </p:cNvCxnSpPr>
          <p:nvPr/>
        </p:nvCxnSpPr>
        <p:spPr>
          <a:xfrm>
            <a:off x="5055425" y="3248225"/>
            <a:ext cx="38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Hedge Risk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The interest rate is variable for every protocol, it may lower than the fixed-rate of our product. So we need another group of people with high risk tolerance to take the risk. If there is a loss, they will be deducted, but if there is a profit, they will get more.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 sz="1600"/>
              <a:t>88mph</a:t>
            </a:r>
            <a:r>
              <a:rPr lang="zh-CN" sz="1600"/>
              <a:t>: If there is a loss, 88mph will sell bond. However, if no one buy it, the system will lock user’s money until the next deposit people coming  ❌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 sz="1600"/>
              <a:t>Hegic</a:t>
            </a:r>
            <a:r>
              <a:rPr lang="zh-CN" sz="1600"/>
              <a:t>: We can take the ideal of </a:t>
            </a:r>
            <a:r>
              <a:rPr b="1" lang="zh-CN" sz="1600"/>
              <a:t>liquidity pool</a:t>
            </a:r>
            <a:r>
              <a:rPr lang="zh-CN" sz="1600"/>
              <a:t> to solve the above problem. All of those people create a pool and only there is liquidity we can sell the product.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600"/>
              <a:t>Suppose user’s amount : lp’s amount = 1 : 1, 10% float-rate =&gt; 12.5% APY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600"/>
              <a:t>Suppose user’s amount : lp’s amount = 1 : 0.1, 10% float-rate =&gt; 35% APY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Risk Factor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The risk factor idea is generated from </a:t>
            </a:r>
            <a:r>
              <a:rPr b="1" lang="zh-CN" sz="1600"/>
              <a:t>Nexus Mutual</a:t>
            </a:r>
            <a:r>
              <a:rPr lang="zh-CN" sz="1600"/>
              <a:t>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600"/>
              <a:t>Review Nexus Mutual: the lower risk, the lower premium, the more people buy cover.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600"/>
              <a:t>We can use the availability to determine how our fixed-rate is higher than the lending protocol interest rate.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600"/>
              <a:t>				LP funds: unpurchased + purchased(user 1, user 2, …)</a:t>
            </a:r>
            <a:endParaRPr sz="1600"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600"/>
              <a:t>Availability = (unpurchased / high_availability_amount)^(1/7)</a:t>
            </a:r>
            <a:endParaRPr sz="1600"/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600"/>
              <a:t>APY</a:t>
            </a:r>
            <a:r>
              <a:rPr baseline="-25000" lang="zh-CN" sz="1600"/>
              <a:t>year</a:t>
            </a:r>
            <a:r>
              <a:rPr lang="zh-CN" sz="1600"/>
              <a:t> = (Availability * Δ) + Base_line, if (Availability * Δ) &lt; 1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600"/>
              <a:t>Availability in range of [0, 98%]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600"/>
              <a:t>The higher availability, the more people provides liquidity, the more user can purchase 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Fixed Rate - Part 1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2604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The base line of each product is the floating rate of the lending protocol.</a:t>
            </a:r>
            <a:endParaRPr sz="1600"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600"/>
              <a:t>APY</a:t>
            </a:r>
            <a:r>
              <a:rPr baseline="-25000" lang="zh-CN" sz="1600"/>
              <a:t>year</a:t>
            </a:r>
            <a:r>
              <a:rPr lang="zh-CN" sz="1600"/>
              <a:t> = (Availability * Δ) + Base_line, if (Availability * Δ) &lt; 1</a:t>
            </a:r>
            <a:endParaRPr sz="1600"/>
          </a:p>
          <a:p>
            <a:pPr indent="4572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600"/>
              <a:t>     Δ = Vault_rate - Base_line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600"/>
              <a:t>E.g. if base_line = 3%, vault = 6%, then Δ = 3%, if availability = 0.5, then APY</a:t>
            </a:r>
            <a:r>
              <a:rPr baseline="-25000" lang="zh-CN" sz="1600"/>
              <a:t>year</a:t>
            </a:r>
            <a:r>
              <a:rPr lang="zh-CN" sz="1600"/>
              <a:t> = 4.5%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Compound Interest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600">
                <a:solidFill>
                  <a:srgbClr val="555555"/>
                </a:solidFill>
                <a:highlight>
                  <a:srgbClr val="FFFFFF"/>
                </a:highlight>
              </a:rPr>
              <a:t>If an amount of $5,000 is deposited into a savings account at an annual interest rate of 5%, </a:t>
            </a:r>
            <a:r>
              <a:rPr b="1" lang="zh-CN" sz="1600">
                <a:solidFill>
                  <a:srgbClr val="555555"/>
                </a:solidFill>
                <a:highlight>
                  <a:srgbClr val="FFFFFF"/>
                </a:highlight>
              </a:rPr>
              <a:t>compounded monthly</a:t>
            </a:r>
            <a:r>
              <a:rPr lang="zh-CN" sz="1600">
                <a:solidFill>
                  <a:srgbClr val="555555"/>
                </a:solidFill>
                <a:highlight>
                  <a:srgbClr val="FFFFFF"/>
                </a:highlight>
              </a:rPr>
              <a:t>, the value of the investment after 10 years can be calculated as follows...</a:t>
            </a:r>
            <a:endParaRPr sz="16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600">
                <a:solidFill>
                  <a:srgbClr val="555555"/>
                </a:solidFill>
                <a:highlight>
                  <a:srgbClr val="FFFFFF"/>
                </a:highlight>
              </a:rPr>
              <a:t>P</a:t>
            </a:r>
            <a:r>
              <a:rPr lang="zh-CN" sz="1600">
                <a:solidFill>
                  <a:srgbClr val="555555"/>
                </a:solidFill>
                <a:highlight>
                  <a:srgbClr val="FFFFFF"/>
                </a:highlight>
              </a:rPr>
              <a:t> = 5000.</a:t>
            </a:r>
            <a:endParaRPr sz="16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600">
                <a:solidFill>
                  <a:srgbClr val="555555"/>
                </a:solidFill>
                <a:highlight>
                  <a:srgbClr val="FFFFFF"/>
                </a:highlight>
              </a:rPr>
              <a:t>r</a:t>
            </a:r>
            <a:r>
              <a:rPr lang="zh-CN" sz="1600">
                <a:solidFill>
                  <a:srgbClr val="555555"/>
                </a:solidFill>
                <a:highlight>
                  <a:srgbClr val="FFFFFF"/>
                </a:highlight>
              </a:rPr>
              <a:t> = 5/100 = 0.05 (decimal).</a:t>
            </a:r>
            <a:endParaRPr sz="16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600">
                <a:solidFill>
                  <a:srgbClr val="555555"/>
                </a:solidFill>
                <a:highlight>
                  <a:srgbClr val="FFFFFF"/>
                </a:highlight>
              </a:rPr>
              <a:t>n</a:t>
            </a:r>
            <a:r>
              <a:rPr lang="zh-CN" sz="1600">
                <a:solidFill>
                  <a:srgbClr val="555555"/>
                </a:solidFill>
                <a:highlight>
                  <a:srgbClr val="FFFFFF"/>
                </a:highlight>
              </a:rPr>
              <a:t> = 12.</a:t>
            </a:r>
            <a:endParaRPr sz="16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600">
                <a:solidFill>
                  <a:srgbClr val="555555"/>
                </a:solidFill>
                <a:highlight>
                  <a:srgbClr val="FFFFFF"/>
                </a:highlight>
              </a:rPr>
              <a:t>t</a:t>
            </a:r>
            <a:r>
              <a:rPr lang="zh-CN" sz="1600">
                <a:solidFill>
                  <a:srgbClr val="555555"/>
                </a:solidFill>
                <a:highlight>
                  <a:srgbClr val="FFFFFF"/>
                </a:highlight>
              </a:rPr>
              <a:t> = 10.</a:t>
            </a:r>
            <a:endParaRPr sz="16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600">
                <a:solidFill>
                  <a:srgbClr val="555555"/>
                </a:solidFill>
                <a:highlight>
                  <a:srgbClr val="FFFFFF"/>
                </a:highlight>
              </a:rPr>
              <a:t>A = 5000 (1 + 0.05 / 12) </a:t>
            </a:r>
            <a:r>
              <a:rPr b="1" baseline="30000" lang="zh-CN" sz="1600">
                <a:solidFill>
                  <a:srgbClr val="555555"/>
                </a:solidFill>
                <a:highlight>
                  <a:srgbClr val="FFFFFF"/>
                </a:highlight>
              </a:rPr>
              <a:t>(12 * 10)</a:t>
            </a:r>
            <a:r>
              <a:rPr lang="zh-CN" sz="1600">
                <a:solidFill>
                  <a:srgbClr val="555555"/>
                </a:solidFill>
                <a:highlight>
                  <a:srgbClr val="FFFFFF"/>
                </a:highlight>
              </a:rPr>
              <a:t> = 8235.05.</a:t>
            </a:r>
            <a:endParaRPr sz="16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600">
                <a:solidFill>
                  <a:srgbClr val="555555"/>
                </a:solidFill>
                <a:highlight>
                  <a:srgbClr val="FFFFFF"/>
                </a:highlight>
              </a:rPr>
              <a:t>So, the investment balance after 10 years is </a:t>
            </a:r>
            <a:r>
              <a:rPr b="1" lang="zh-CN" sz="1600">
                <a:solidFill>
                  <a:srgbClr val="555555"/>
                </a:solidFill>
                <a:highlight>
                  <a:srgbClr val="FFFFFF"/>
                </a:highlight>
              </a:rPr>
              <a:t>$8,235.05.</a:t>
            </a:r>
            <a:endParaRPr b="1" sz="16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8063" y="2284138"/>
            <a:ext cx="3713725" cy="19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