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</p:sldIdLst>
  <p:sldSz cy="5143500" cx="9144000"/>
  <p:notesSz cx="6858000" cy="9144000"/>
  <p:embeddedFontLst>
    <p:embeddedFont>
      <p:font typeface="Roboto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F374BF4-C8E6-4D1F-8806-BAF241EC52E1}">
  <a:tblStyle styleId="{AF374BF4-C8E6-4D1F-8806-BAF241EC52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Roboto-boldItalic.fntdata"/><Relationship Id="rId61" Type="http://schemas.openxmlformats.org/officeDocument/2006/relationships/font" Target="fonts/Roboto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Roboto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Roboto-regular.fntdata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21812a4e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21812a4e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21812a4ed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b21812a4ed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21812a4ed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21812a4ed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21812a4ed_0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21812a4ed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21812a4ed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21812a4ed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21812a4ed_0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b21812a4ed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21812a4ed_0_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b21812a4ed_0_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21812a4ed_0_8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21812a4ed_0_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b21812a4ed_0_9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b21812a4ed_0_9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b21812a4ed_0_9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b21812a4ed_0_9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b21812a4ed_0_10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b21812a4ed_0_1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21812a4e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21812a4e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b21812a4ed_0_10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b21812a4ed_0_1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b21812a4ed_0_1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b21812a4ed_0_1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b21812a4ed_0_1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b21812a4ed_0_1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b21812a4ed_0_1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b21812a4ed_0_1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b21812a4ed_0_1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b21812a4ed_0_1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b21812a4ed_0_1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b21812a4ed_0_1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b21812a4ed_0_1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b21812a4ed_0_1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b21812a4ed_0_1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b21812a4ed_0_1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21812a4ed_0_1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b21812a4ed_0_1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b21812a4ed_0_1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b21812a4ed_0_1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Endorsement must be continue height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During Timer, B2 &amp; B3 have to compete. If B3 win, nobody care about B2.   only one block has f+1 endorsements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21812a4ed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21812a4ed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b21812a4ed_0_1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b21812a4ed_0_1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b21812a4ed_0_1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b21812a4ed_0_1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b21812a4ed_0_1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b21812a4ed_0_1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Any message send from the first BP to the last BP can be delivered in △, 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b21812a4ed_0_17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b21812a4ed_0_1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b21812a4ed_0_1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b21812a4ed_0_1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b21812a4ed_0_1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b21812a4ed_0_1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b21812a4ed_0_19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b21812a4ed_0_19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b21812a4ed_0_20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b21812a4ed_0_2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b21812a4ed_0_20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b21812a4ed_0_20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b21812a4ed_0_2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b21812a4ed_0_2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21812a4ed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21812a4ed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b21812a4ed_0_2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b21812a4ed_0_2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b21812a4ed_0_2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b21812a4ed_0_2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b21812a4ed_0_2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b21812a4ed_0_2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b21812a4ed_0_2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b21812a4ed_0_2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b21812a4ed_0_2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b21812a4ed_0_2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b21812a4ed_0_2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b21812a4ed_0_2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b21812a4ed_0_2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b21812a4ed_0_2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b21812a4ed_0_2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b21812a4ed_0_2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b21812a4ed_0_2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b21812a4ed_0_2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b21812a4ed_0_2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b21812a4ed_0_2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gasLimit also changed according to validation time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21812a4ed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21812a4ed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b21812a4ed_0_2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b21812a4ed_0_2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b21812a4ed_0_2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b21812a4ed_0_2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b21812a4ed_0_2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b21812a4ed_0_2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21812a4ed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21812a4ed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21812a4ed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21812a4ed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21812a4ed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21812a4ed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21812a4ed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21812a4ed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hyperlink" Target="https://www.youtube.com/watch?v=mhJXsOKoSdg&amp;list=PL9tzQn_TEuFW_t9QDzlQJZpEQnhcZte2y&amp;index=1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Relationship Id="rId4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www.youtube.com/watch?v=fU7hLt8nJUk&amp;list=PL9tzQn_TEuFW_t9QDzlQJZpEQnhcZte2y&amp;index=7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9.png"/><Relationship Id="rId4" Type="http://schemas.openxmlformats.org/officeDocument/2006/relationships/image" Target="../media/image3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587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200"/>
              <a:t>Near protocol</a:t>
            </a:r>
            <a:r>
              <a:rPr lang="zh-CN" sz="5200">
                <a:solidFill>
                  <a:srgbClr val="000000"/>
                </a:solidFill>
              </a:rPr>
              <a:t> </a:t>
            </a:r>
            <a:endParaRPr sz="5200">
              <a:solidFill>
                <a:srgbClr val="000000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2425" y="2409825"/>
            <a:ext cx="81915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11700" y="33310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Doomslug</a:t>
            </a:r>
            <a:endParaRPr sz="2000"/>
          </a:p>
        </p:txBody>
      </p: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00"/>
                </a:solidFill>
              </a:rPr>
              <a:t>Block can be produced in </a:t>
            </a:r>
            <a:r>
              <a:rPr b="1" lang="zh-CN">
                <a:solidFill>
                  <a:srgbClr val="000000"/>
                </a:solidFill>
              </a:rPr>
              <a:t>1 round</a:t>
            </a:r>
            <a:r>
              <a:rPr lang="zh-CN">
                <a:solidFill>
                  <a:srgbClr val="000000"/>
                </a:solidFill>
              </a:rPr>
              <a:t> as long as &gt;⅔ </a:t>
            </a:r>
            <a:r>
              <a:rPr b="1" lang="zh-CN">
                <a:solidFill>
                  <a:srgbClr val="000000"/>
                </a:solidFill>
              </a:rPr>
              <a:t>honest</a:t>
            </a:r>
            <a:r>
              <a:rPr lang="zh-CN">
                <a:solidFill>
                  <a:srgbClr val="000000"/>
                </a:solidFill>
              </a:rPr>
              <a:t> BP online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zh-CN">
                <a:solidFill>
                  <a:srgbClr val="000000"/>
                </a:solidFill>
              </a:rPr>
              <a:t>V(h)</a:t>
            </a:r>
            <a:r>
              <a:rPr lang="zh-CN">
                <a:solidFill>
                  <a:srgbClr val="000000"/>
                </a:solidFill>
              </a:rPr>
              <a:t> sends </a:t>
            </a:r>
            <a:r>
              <a:rPr b="1" lang="zh-CN">
                <a:solidFill>
                  <a:srgbClr val="000000"/>
                </a:solidFill>
              </a:rPr>
              <a:t>only one</a:t>
            </a:r>
            <a:r>
              <a:rPr lang="zh-CN">
                <a:solidFill>
                  <a:srgbClr val="000000"/>
                </a:solidFill>
              </a:rPr>
              <a:t> of approvals for Block(h):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1" lang="zh-CN">
                <a:solidFill>
                  <a:srgbClr val="000000"/>
                </a:solidFill>
              </a:rPr>
              <a:t>E(B,v)</a:t>
            </a:r>
            <a:r>
              <a:rPr lang="zh-CN">
                <a:solidFill>
                  <a:srgbClr val="000000"/>
                </a:solidFill>
              </a:rPr>
              <a:t>: 		Endorsement (if received block)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1" lang="zh-CN">
                <a:solidFill>
                  <a:srgbClr val="000000"/>
                </a:solidFill>
              </a:rPr>
              <a:t>S(h, n, v)</a:t>
            </a:r>
            <a:r>
              <a:rPr lang="zh-CN">
                <a:solidFill>
                  <a:srgbClr val="000000"/>
                </a:solidFill>
              </a:rPr>
              <a:t>: 	Skip </a:t>
            </a:r>
            <a:r>
              <a:rPr i="1" lang="zh-CN">
                <a:solidFill>
                  <a:srgbClr val="000000"/>
                </a:solidFill>
              </a:rPr>
              <a:t>n</a:t>
            </a:r>
            <a:r>
              <a:rPr lang="zh-CN">
                <a:solidFill>
                  <a:srgbClr val="000000"/>
                </a:solidFill>
              </a:rPr>
              <a:t> blocks starting at height </a:t>
            </a:r>
            <a:r>
              <a:rPr i="1" lang="zh-CN">
                <a:solidFill>
                  <a:srgbClr val="000000"/>
                </a:solidFill>
              </a:rPr>
              <a:t>h</a:t>
            </a:r>
            <a:endParaRPr i="1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zh-CN">
                <a:solidFill>
                  <a:srgbClr val="000000"/>
                </a:solidFill>
              </a:rPr>
              <a:t>BP</a:t>
            </a:r>
            <a:r>
              <a:rPr lang="zh-CN">
                <a:solidFill>
                  <a:srgbClr val="000000"/>
                </a:solidFill>
              </a:rPr>
              <a:t>(h+1) collects of </a:t>
            </a:r>
            <a:r>
              <a:rPr i="1" lang="zh-CN">
                <a:solidFill>
                  <a:srgbClr val="000000"/>
                </a:solidFill>
              </a:rPr>
              <a:t>E</a:t>
            </a:r>
            <a:r>
              <a:rPr lang="zh-CN">
                <a:solidFill>
                  <a:srgbClr val="000000"/>
                </a:solidFill>
              </a:rPr>
              <a:t> or </a:t>
            </a:r>
            <a:r>
              <a:rPr i="1" lang="zh-CN">
                <a:solidFill>
                  <a:srgbClr val="000000"/>
                </a:solidFill>
              </a:rPr>
              <a:t>S</a:t>
            </a:r>
            <a:r>
              <a:rPr lang="zh-CN">
                <a:solidFill>
                  <a:srgbClr val="000000"/>
                </a:solidFill>
              </a:rPr>
              <a:t> from &gt;⅔ V(h) and produce Block(h+1)</a:t>
            </a:r>
            <a:endParaRPr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00"/>
                </a:solidFill>
              </a:rPr>
              <a:t>Finality condition: Block is finalized if at least 2 blocks build on top of it and these 3 blocks have consecutive height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6345300" y="2017875"/>
            <a:ext cx="24870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800">
                <a:solidFill>
                  <a:schemeClr val="dk1"/>
                </a:solidFill>
              </a:rPr>
              <a:t>partially synchronous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288" y="2306400"/>
            <a:ext cx="7005426" cy="2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3"/>
          <p:cNvSpPr txBox="1"/>
          <p:nvPr/>
        </p:nvSpPr>
        <p:spPr>
          <a:xfrm>
            <a:off x="485700" y="427300"/>
            <a:ext cx="82011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 sz="1800"/>
              <a:t>conflicting endorsement: 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honest BP can never produce 2 endorsements with the same prev_height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 sz="1800"/>
              <a:t>conflicting skip and endorsement: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	honest BP can never produce both skip or endorsement for same target 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Epoch switches	</a:t>
            </a:r>
            <a:endParaRPr/>
          </a:p>
        </p:txBody>
      </p:sp>
      <p:cxnSp>
        <p:nvCxnSpPr>
          <p:cNvPr id="174" name="Google Shape;174;p24"/>
          <p:cNvCxnSpPr/>
          <p:nvPr/>
        </p:nvCxnSpPr>
        <p:spPr>
          <a:xfrm>
            <a:off x="2466375" y="2794425"/>
            <a:ext cx="4490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24"/>
          <p:cNvSpPr txBox="1"/>
          <p:nvPr/>
        </p:nvSpPr>
        <p:spPr>
          <a:xfrm>
            <a:off x="2016000" y="3089875"/>
            <a:ext cx="55692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        </a:t>
            </a:r>
            <a:r>
              <a:rPr b="1" lang="zh-CN"/>
              <a:t> h </a:t>
            </a:r>
            <a:r>
              <a:rPr lang="zh-CN"/>
              <a:t>         h+1        h+2     </a:t>
            </a:r>
            <a:r>
              <a:rPr b="1" lang="zh-CN"/>
              <a:t>  h+3</a:t>
            </a:r>
            <a:r>
              <a:rPr lang="zh-CN"/>
              <a:t>         h+4         h+5</a:t>
            </a:r>
            <a:endParaRPr/>
          </a:p>
        </p:txBody>
      </p:sp>
      <p:sp>
        <p:nvSpPr>
          <p:cNvPr id="176" name="Google Shape;176;p24"/>
          <p:cNvSpPr/>
          <p:nvPr/>
        </p:nvSpPr>
        <p:spPr>
          <a:xfrm>
            <a:off x="2645800" y="2617175"/>
            <a:ext cx="324900" cy="32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</a:rPr>
              <a:t>A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7" name="Google Shape;177;p24"/>
          <p:cNvSpPr/>
          <p:nvPr/>
        </p:nvSpPr>
        <p:spPr>
          <a:xfrm>
            <a:off x="3331600" y="2617175"/>
            <a:ext cx="324900" cy="32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</a:t>
            </a:r>
            <a:endParaRPr/>
          </a:p>
        </p:txBody>
      </p:sp>
      <p:sp>
        <p:nvSpPr>
          <p:cNvPr id="178" name="Google Shape;178;p24"/>
          <p:cNvSpPr/>
          <p:nvPr/>
        </p:nvSpPr>
        <p:spPr>
          <a:xfrm>
            <a:off x="4017400" y="2617175"/>
            <a:ext cx="324900" cy="32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</a:t>
            </a:r>
            <a:endParaRPr/>
          </a:p>
        </p:txBody>
      </p:sp>
      <p:sp>
        <p:nvSpPr>
          <p:cNvPr id="179" name="Google Shape;179;p24"/>
          <p:cNvSpPr/>
          <p:nvPr/>
        </p:nvSpPr>
        <p:spPr>
          <a:xfrm>
            <a:off x="4703200" y="2617175"/>
            <a:ext cx="324900" cy="32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</a:t>
            </a:r>
            <a:endParaRPr/>
          </a:p>
        </p:txBody>
      </p:sp>
      <p:sp>
        <p:nvSpPr>
          <p:cNvPr id="180" name="Google Shape;180;p24"/>
          <p:cNvSpPr/>
          <p:nvPr/>
        </p:nvSpPr>
        <p:spPr>
          <a:xfrm>
            <a:off x="5389000" y="2617175"/>
            <a:ext cx="324900" cy="32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</a:t>
            </a:r>
            <a:endParaRPr/>
          </a:p>
        </p:txBody>
      </p:sp>
      <p:sp>
        <p:nvSpPr>
          <p:cNvPr id="181" name="Google Shape;181;p24"/>
          <p:cNvSpPr/>
          <p:nvPr/>
        </p:nvSpPr>
        <p:spPr>
          <a:xfrm>
            <a:off x="6151000" y="2617175"/>
            <a:ext cx="324900" cy="32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</a:t>
            </a:r>
            <a:endParaRPr/>
          </a:p>
        </p:txBody>
      </p:sp>
      <p:sp>
        <p:nvSpPr>
          <p:cNvPr id="182" name="Google Shape;182;p24"/>
          <p:cNvSpPr txBox="1"/>
          <p:nvPr/>
        </p:nvSpPr>
        <p:spPr>
          <a:xfrm>
            <a:off x="2545475" y="2153125"/>
            <a:ext cx="7098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/>
              <a:t>Epo1</a:t>
            </a:r>
            <a:endParaRPr i="1"/>
          </a:p>
        </p:txBody>
      </p:sp>
      <p:sp>
        <p:nvSpPr>
          <p:cNvPr id="183" name="Google Shape;183;p24"/>
          <p:cNvSpPr txBox="1"/>
          <p:nvPr/>
        </p:nvSpPr>
        <p:spPr>
          <a:xfrm>
            <a:off x="4602875" y="2153125"/>
            <a:ext cx="7098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/>
              <a:t>Epo2</a:t>
            </a:r>
            <a:endParaRPr i="1"/>
          </a:p>
        </p:txBody>
      </p:sp>
      <p:sp>
        <p:nvSpPr>
          <p:cNvPr id="184" name="Google Shape;184;p24"/>
          <p:cNvSpPr txBox="1"/>
          <p:nvPr/>
        </p:nvSpPr>
        <p:spPr>
          <a:xfrm>
            <a:off x="74650" y="1086050"/>
            <a:ext cx="9144000" cy="18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i="1" lang="zh-CN" sz="1500">
                <a:solidFill>
                  <a:schemeClr val="dk1"/>
                </a:solidFill>
              </a:rPr>
              <a:t>h(prev(B)) </a:t>
            </a:r>
            <a:r>
              <a:rPr lang="zh-CN" sz="1500">
                <a:solidFill>
                  <a:schemeClr val="dk1"/>
                </a:solidFill>
              </a:rPr>
              <a:t>&lt; </a:t>
            </a:r>
            <a:r>
              <a:rPr b="1" i="1" lang="zh-CN" sz="1500">
                <a:solidFill>
                  <a:schemeClr val="dk1"/>
                </a:solidFill>
              </a:rPr>
              <a:t>h </a:t>
            </a:r>
            <a:r>
              <a:rPr i="1" lang="zh-CN" sz="1500">
                <a:solidFill>
                  <a:schemeClr val="dk1"/>
                </a:solidFill>
              </a:rPr>
              <a:t>+ epoch_length</a:t>
            </a:r>
            <a:r>
              <a:rPr lang="zh-CN" sz="1500">
                <a:solidFill>
                  <a:schemeClr val="dk1"/>
                </a:solidFill>
              </a:rPr>
              <a:t> - 3 (if the block is </a:t>
            </a:r>
            <a:r>
              <a:rPr b="1" lang="zh-CN" sz="1500">
                <a:solidFill>
                  <a:schemeClr val="dk1"/>
                </a:solidFill>
              </a:rPr>
              <a:t>not</a:t>
            </a:r>
            <a:r>
              <a:rPr lang="zh-CN" sz="1500">
                <a:solidFill>
                  <a:schemeClr val="dk1"/>
                </a:solidFill>
              </a:rPr>
              <a:t> in the </a:t>
            </a:r>
            <a:r>
              <a:rPr b="1" lang="zh-CN" sz="1500">
                <a:solidFill>
                  <a:schemeClr val="dk1"/>
                </a:solidFill>
              </a:rPr>
              <a:t>last two</a:t>
            </a:r>
            <a:r>
              <a:rPr lang="zh-CN" sz="1500">
                <a:solidFill>
                  <a:schemeClr val="dk1"/>
                </a:solidFill>
              </a:rPr>
              <a:t> blocks of </a:t>
            </a:r>
            <a:r>
              <a:rPr i="1" lang="zh-CN" sz="1500">
                <a:solidFill>
                  <a:schemeClr val="dk1"/>
                </a:solidFill>
              </a:rPr>
              <a:t>e_cur</a:t>
            </a:r>
            <a:r>
              <a:rPr lang="zh-CN" sz="1500">
                <a:solidFill>
                  <a:schemeClr val="dk1"/>
                </a:solidFill>
              </a:rPr>
              <a:t>)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 sz="1500">
                <a:solidFill>
                  <a:schemeClr val="dk1"/>
                </a:solidFill>
              </a:rPr>
              <a:t>→ </a:t>
            </a:r>
            <a:r>
              <a:rPr i="1" lang="zh-CN" sz="1500">
                <a:solidFill>
                  <a:schemeClr val="dk1"/>
                </a:solidFill>
              </a:rPr>
              <a:t>Epoch</a:t>
            </a:r>
            <a:r>
              <a:rPr lang="zh-CN" sz="1500">
                <a:solidFill>
                  <a:schemeClr val="dk1"/>
                </a:solidFill>
              </a:rPr>
              <a:t> 1, collect ⅔ approval from current epoch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2645800" y="3660025"/>
            <a:ext cx="4849500" cy="16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E.g. epoch_length = 3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Block A: </a:t>
            </a:r>
            <a:r>
              <a:rPr i="1" lang="zh-CN"/>
              <a:t>Epoch </a:t>
            </a:r>
            <a:r>
              <a:rPr lang="zh-CN"/>
              <a:t>1, ⅔ approvals of </a:t>
            </a:r>
            <a:r>
              <a:rPr i="1" lang="zh-CN"/>
              <a:t>BP(e_cur)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4"/>
          <p:cNvSpPr txBox="1"/>
          <p:nvPr/>
        </p:nvSpPr>
        <p:spPr>
          <a:xfrm>
            <a:off x="4614600" y="392525"/>
            <a:ext cx="39384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Epoch starts at height </a:t>
            </a:r>
            <a:r>
              <a:rPr b="1" i="1" lang="zh-CN"/>
              <a:t>h</a:t>
            </a:r>
            <a:r>
              <a:rPr lang="zh-CN"/>
              <a:t>, epoch length &gt;=</a:t>
            </a:r>
            <a:r>
              <a:rPr b="1" lang="zh-CN"/>
              <a:t> 3</a:t>
            </a:r>
            <a:endParaRPr b="1"/>
          </a:p>
        </p:txBody>
      </p:sp>
      <p:sp>
        <p:nvSpPr>
          <p:cNvPr id="187" name="Google Shape;187;p24"/>
          <p:cNvSpPr txBox="1"/>
          <p:nvPr/>
        </p:nvSpPr>
        <p:spPr>
          <a:xfrm>
            <a:off x="568375" y="2234125"/>
            <a:ext cx="13497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Validator set1</a:t>
            </a:r>
            <a:endParaRPr/>
          </a:p>
        </p:txBody>
      </p:sp>
      <p:cxnSp>
        <p:nvCxnSpPr>
          <p:cNvPr id="188" name="Google Shape;188;p24"/>
          <p:cNvCxnSpPr/>
          <p:nvPr/>
        </p:nvCxnSpPr>
        <p:spPr>
          <a:xfrm>
            <a:off x="1773425" y="2489125"/>
            <a:ext cx="901500" cy="21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 sz="1500"/>
              <a:t>2. h(prev(B)) </a:t>
            </a:r>
            <a:r>
              <a:rPr lang="zh-CN" sz="1500"/>
              <a:t>&gt;= </a:t>
            </a:r>
            <a:r>
              <a:rPr b="1" i="1" lang="zh-CN" sz="1500"/>
              <a:t>h</a:t>
            </a:r>
            <a:r>
              <a:rPr i="1" lang="zh-CN" sz="1500"/>
              <a:t> + epoch_length</a:t>
            </a:r>
            <a:r>
              <a:rPr lang="zh-CN" sz="1500"/>
              <a:t> - 3 &amp;&amp; </a:t>
            </a:r>
            <a:r>
              <a:rPr i="1" lang="zh-CN" sz="1500"/>
              <a:t>h(last_final(prev(B))) &lt; </a:t>
            </a:r>
            <a:r>
              <a:rPr b="1" i="1" lang="zh-CN" sz="1500"/>
              <a:t>h</a:t>
            </a:r>
            <a:r>
              <a:rPr i="1" lang="zh-CN" sz="1500"/>
              <a:t> + epoch_length - 3</a:t>
            </a:r>
            <a:endParaRPr i="1" sz="1500"/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500"/>
              <a:t>(if the block is the </a:t>
            </a:r>
            <a:r>
              <a:rPr b="1" lang="zh-CN" sz="1500"/>
              <a:t>second last</a:t>
            </a:r>
            <a:r>
              <a:rPr lang="zh-CN" sz="1500"/>
              <a:t> block of e_cur)</a:t>
            </a:r>
            <a:endParaRPr sz="1500"/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500"/>
              <a:t>→ </a:t>
            </a:r>
            <a:r>
              <a:rPr i="1" lang="zh-CN" sz="1500"/>
              <a:t>Epoch</a:t>
            </a:r>
            <a:r>
              <a:rPr lang="zh-CN" sz="1500"/>
              <a:t> 1, collect ⅔ approval from current epoch &amp;&amp; ⅔ approval from next epoch</a:t>
            </a:r>
            <a:endParaRPr i="1" sz="1500"/>
          </a:p>
        </p:txBody>
      </p:sp>
      <p:cxnSp>
        <p:nvCxnSpPr>
          <p:cNvPr id="194" name="Google Shape;194;p25"/>
          <p:cNvCxnSpPr/>
          <p:nvPr/>
        </p:nvCxnSpPr>
        <p:spPr>
          <a:xfrm>
            <a:off x="2237775" y="2492875"/>
            <a:ext cx="4490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25"/>
          <p:cNvSpPr txBox="1"/>
          <p:nvPr/>
        </p:nvSpPr>
        <p:spPr>
          <a:xfrm>
            <a:off x="1787400" y="2788325"/>
            <a:ext cx="55692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         </a:t>
            </a:r>
            <a:r>
              <a:rPr b="1" lang="zh-CN"/>
              <a:t>h</a:t>
            </a:r>
            <a:r>
              <a:rPr lang="zh-CN"/>
              <a:t>          h+1        h+2      </a:t>
            </a:r>
            <a:r>
              <a:rPr b="1" lang="zh-CN"/>
              <a:t> h+3</a:t>
            </a:r>
            <a:r>
              <a:rPr lang="zh-CN"/>
              <a:t>         h+4         h+5</a:t>
            </a:r>
            <a:endParaRPr/>
          </a:p>
        </p:txBody>
      </p:sp>
      <p:sp>
        <p:nvSpPr>
          <p:cNvPr id="196" name="Google Shape;196;p25"/>
          <p:cNvSpPr/>
          <p:nvPr/>
        </p:nvSpPr>
        <p:spPr>
          <a:xfrm>
            <a:off x="2417200" y="2315625"/>
            <a:ext cx="324900" cy="32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</a:t>
            </a:r>
            <a:endParaRPr/>
          </a:p>
        </p:txBody>
      </p:sp>
      <p:sp>
        <p:nvSpPr>
          <p:cNvPr id="197" name="Google Shape;197;p25"/>
          <p:cNvSpPr/>
          <p:nvPr/>
        </p:nvSpPr>
        <p:spPr>
          <a:xfrm>
            <a:off x="3103000" y="2315625"/>
            <a:ext cx="324900" cy="32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</a:rPr>
              <a:t>B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98" name="Google Shape;198;p25"/>
          <p:cNvSpPr/>
          <p:nvPr/>
        </p:nvSpPr>
        <p:spPr>
          <a:xfrm>
            <a:off x="3788800" y="2315625"/>
            <a:ext cx="324900" cy="32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</a:t>
            </a:r>
            <a:endParaRPr/>
          </a:p>
        </p:txBody>
      </p:sp>
      <p:sp>
        <p:nvSpPr>
          <p:cNvPr id="199" name="Google Shape;199;p25"/>
          <p:cNvSpPr/>
          <p:nvPr/>
        </p:nvSpPr>
        <p:spPr>
          <a:xfrm>
            <a:off x="4474600" y="2315625"/>
            <a:ext cx="324900" cy="32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</a:t>
            </a:r>
            <a:endParaRPr/>
          </a:p>
        </p:txBody>
      </p:sp>
      <p:sp>
        <p:nvSpPr>
          <p:cNvPr id="200" name="Google Shape;200;p25"/>
          <p:cNvSpPr/>
          <p:nvPr/>
        </p:nvSpPr>
        <p:spPr>
          <a:xfrm>
            <a:off x="5160400" y="2315625"/>
            <a:ext cx="324900" cy="32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</a:t>
            </a:r>
            <a:endParaRPr/>
          </a:p>
        </p:txBody>
      </p:sp>
      <p:sp>
        <p:nvSpPr>
          <p:cNvPr id="201" name="Google Shape;201;p25"/>
          <p:cNvSpPr/>
          <p:nvPr/>
        </p:nvSpPr>
        <p:spPr>
          <a:xfrm>
            <a:off x="5922400" y="2315625"/>
            <a:ext cx="324900" cy="32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</a:t>
            </a:r>
            <a:endParaRPr/>
          </a:p>
        </p:txBody>
      </p:sp>
      <p:sp>
        <p:nvSpPr>
          <p:cNvPr id="202" name="Google Shape;202;p25"/>
          <p:cNvSpPr txBox="1"/>
          <p:nvPr/>
        </p:nvSpPr>
        <p:spPr>
          <a:xfrm>
            <a:off x="2316875" y="1851575"/>
            <a:ext cx="7098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/>
              <a:t>Epo1</a:t>
            </a:r>
            <a:endParaRPr i="1"/>
          </a:p>
        </p:txBody>
      </p:sp>
      <p:sp>
        <p:nvSpPr>
          <p:cNvPr id="203" name="Google Shape;203;p25"/>
          <p:cNvSpPr txBox="1"/>
          <p:nvPr/>
        </p:nvSpPr>
        <p:spPr>
          <a:xfrm>
            <a:off x="4374275" y="1851575"/>
            <a:ext cx="7098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/>
              <a:t>Epo2</a:t>
            </a:r>
            <a:endParaRPr i="1"/>
          </a:p>
        </p:txBody>
      </p:sp>
      <p:sp>
        <p:nvSpPr>
          <p:cNvPr id="204" name="Google Shape;204;p25"/>
          <p:cNvSpPr txBox="1"/>
          <p:nvPr/>
        </p:nvSpPr>
        <p:spPr>
          <a:xfrm>
            <a:off x="2304425" y="3447725"/>
            <a:ext cx="4849500" cy="16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E.g. epoch_length = 3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Block B: </a:t>
            </a:r>
            <a:r>
              <a:rPr i="1" lang="zh-CN">
                <a:solidFill>
                  <a:schemeClr val="dk1"/>
                </a:solidFill>
              </a:rPr>
              <a:t>Epoch </a:t>
            </a:r>
            <a:r>
              <a:rPr lang="zh-CN">
                <a:solidFill>
                  <a:schemeClr val="dk1"/>
                </a:solidFill>
              </a:rPr>
              <a:t>1, ⅔ approvals of </a:t>
            </a:r>
            <a:r>
              <a:rPr i="1" lang="zh-CN">
                <a:solidFill>
                  <a:schemeClr val="dk1"/>
                </a:solidFill>
              </a:rPr>
              <a:t>BP(e_cur &amp;&amp; e_next)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5"/>
          <p:cNvSpPr txBox="1"/>
          <p:nvPr/>
        </p:nvSpPr>
        <p:spPr>
          <a:xfrm>
            <a:off x="666350" y="2694850"/>
            <a:ext cx="13497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Validator set1</a:t>
            </a:r>
            <a:endParaRPr/>
          </a:p>
        </p:txBody>
      </p:sp>
      <p:sp>
        <p:nvSpPr>
          <p:cNvPr id="206" name="Google Shape;206;p25"/>
          <p:cNvSpPr txBox="1"/>
          <p:nvPr/>
        </p:nvSpPr>
        <p:spPr>
          <a:xfrm>
            <a:off x="6883175" y="2748725"/>
            <a:ext cx="13497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Validator set2</a:t>
            </a:r>
            <a:endParaRPr/>
          </a:p>
        </p:txBody>
      </p:sp>
      <p:cxnSp>
        <p:nvCxnSpPr>
          <p:cNvPr id="207" name="Google Shape;207;p25"/>
          <p:cNvCxnSpPr/>
          <p:nvPr/>
        </p:nvCxnSpPr>
        <p:spPr>
          <a:xfrm flipH="1" rot="10800000">
            <a:off x="1851800" y="2761025"/>
            <a:ext cx="1205100" cy="10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5"/>
          <p:cNvCxnSpPr>
            <a:stCxn id="206" idx="1"/>
          </p:cNvCxnSpPr>
          <p:nvPr/>
        </p:nvCxnSpPr>
        <p:spPr>
          <a:xfrm rot="10800000">
            <a:off x="3438875" y="2753525"/>
            <a:ext cx="3444300" cy="2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 sz="1500"/>
              <a:t>3. h(last_final(prev(B))) &gt;= </a:t>
            </a:r>
            <a:r>
              <a:rPr b="1" i="1" lang="zh-CN" sz="1500"/>
              <a:t>h</a:t>
            </a:r>
            <a:r>
              <a:rPr i="1" lang="zh-CN" sz="1500"/>
              <a:t> + epoch_length - 3 </a:t>
            </a:r>
            <a:r>
              <a:rPr lang="zh-CN" sz="1500"/>
              <a:t>(if the block is the </a:t>
            </a:r>
            <a:r>
              <a:rPr b="1" lang="zh-CN" sz="1500"/>
              <a:t>last</a:t>
            </a:r>
            <a:r>
              <a:rPr lang="zh-CN" sz="1500"/>
              <a:t> block of e_cur)</a:t>
            </a:r>
            <a:endParaRPr sz="1500"/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500"/>
              <a:t>→ </a:t>
            </a:r>
            <a:r>
              <a:rPr i="1" lang="zh-CN" sz="1500"/>
              <a:t>Epoch</a:t>
            </a:r>
            <a:r>
              <a:rPr lang="zh-CN" sz="1500"/>
              <a:t> 2, collect ⅔ approval from next epoch</a:t>
            </a:r>
            <a:endParaRPr i="1" sz="15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cxnSp>
        <p:nvCxnSpPr>
          <p:cNvPr id="214" name="Google Shape;214;p26"/>
          <p:cNvCxnSpPr/>
          <p:nvPr/>
        </p:nvCxnSpPr>
        <p:spPr>
          <a:xfrm>
            <a:off x="2237775" y="2492875"/>
            <a:ext cx="4490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Google Shape;215;p26"/>
          <p:cNvSpPr txBox="1"/>
          <p:nvPr/>
        </p:nvSpPr>
        <p:spPr>
          <a:xfrm>
            <a:off x="1787400" y="2788325"/>
            <a:ext cx="55692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         </a:t>
            </a:r>
            <a:r>
              <a:rPr b="1" lang="zh-CN"/>
              <a:t>h</a:t>
            </a:r>
            <a:r>
              <a:rPr lang="zh-CN"/>
              <a:t>          h+1        h+2       </a:t>
            </a:r>
            <a:r>
              <a:rPr b="1" lang="zh-CN"/>
              <a:t>h+3  </a:t>
            </a:r>
            <a:r>
              <a:rPr lang="zh-CN"/>
              <a:t>       h+4         h+5</a:t>
            </a:r>
            <a:endParaRPr/>
          </a:p>
        </p:txBody>
      </p:sp>
      <p:sp>
        <p:nvSpPr>
          <p:cNvPr id="216" name="Google Shape;216;p26"/>
          <p:cNvSpPr/>
          <p:nvPr/>
        </p:nvSpPr>
        <p:spPr>
          <a:xfrm>
            <a:off x="2417200" y="2315625"/>
            <a:ext cx="324900" cy="32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</a:t>
            </a:r>
            <a:endParaRPr/>
          </a:p>
        </p:txBody>
      </p:sp>
      <p:sp>
        <p:nvSpPr>
          <p:cNvPr id="217" name="Google Shape;217;p26"/>
          <p:cNvSpPr/>
          <p:nvPr/>
        </p:nvSpPr>
        <p:spPr>
          <a:xfrm>
            <a:off x="3103000" y="2315625"/>
            <a:ext cx="324900" cy="32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</a:t>
            </a:r>
            <a:endParaRPr/>
          </a:p>
        </p:txBody>
      </p:sp>
      <p:sp>
        <p:nvSpPr>
          <p:cNvPr id="218" name="Google Shape;218;p26"/>
          <p:cNvSpPr/>
          <p:nvPr/>
        </p:nvSpPr>
        <p:spPr>
          <a:xfrm>
            <a:off x="3788800" y="2315625"/>
            <a:ext cx="324900" cy="32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</a:rPr>
              <a:t>C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19" name="Google Shape;219;p26"/>
          <p:cNvSpPr/>
          <p:nvPr/>
        </p:nvSpPr>
        <p:spPr>
          <a:xfrm>
            <a:off x="4474600" y="2315625"/>
            <a:ext cx="324900" cy="32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</a:t>
            </a:r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5160400" y="2315625"/>
            <a:ext cx="324900" cy="32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</a:t>
            </a:r>
            <a:endParaRPr/>
          </a:p>
        </p:txBody>
      </p:sp>
      <p:sp>
        <p:nvSpPr>
          <p:cNvPr id="221" name="Google Shape;221;p26"/>
          <p:cNvSpPr/>
          <p:nvPr/>
        </p:nvSpPr>
        <p:spPr>
          <a:xfrm>
            <a:off x="5922400" y="2315625"/>
            <a:ext cx="324900" cy="32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</a:t>
            </a:r>
            <a:endParaRPr/>
          </a:p>
        </p:txBody>
      </p:sp>
      <p:sp>
        <p:nvSpPr>
          <p:cNvPr id="222" name="Google Shape;222;p26"/>
          <p:cNvSpPr txBox="1"/>
          <p:nvPr/>
        </p:nvSpPr>
        <p:spPr>
          <a:xfrm>
            <a:off x="2316875" y="1851575"/>
            <a:ext cx="7098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/>
              <a:t>Epo1</a:t>
            </a:r>
            <a:endParaRPr i="1"/>
          </a:p>
        </p:txBody>
      </p:sp>
      <p:sp>
        <p:nvSpPr>
          <p:cNvPr id="223" name="Google Shape;223;p26"/>
          <p:cNvSpPr txBox="1"/>
          <p:nvPr/>
        </p:nvSpPr>
        <p:spPr>
          <a:xfrm>
            <a:off x="4374275" y="1851575"/>
            <a:ext cx="7098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/>
              <a:t>Epo2</a:t>
            </a:r>
            <a:endParaRPr i="1"/>
          </a:p>
        </p:txBody>
      </p:sp>
      <p:sp>
        <p:nvSpPr>
          <p:cNvPr id="224" name="Google Shape;224;p26"/>
          <p:cNvSpPr txBox="1"/>
          <p:nvPr/>
        </p:nvSpPr>
        <p:spPr>
          <a:xfrm>
            <a:off x="2304425" y="3447725"/>
            <a:ext cx="4849500" cy="16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E.g. epoch_length = 3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Block C: </a:t>
            </a:r>
            <a:r>
              <a:rPr i="1" lang="zh-CN">
                <a:solidFill>
                  <a:schemeClr val="dk1"/>
                </a:solidFill>
              </a:rPr>
              <a:t>Epoch </a:t>
            </a:r>
            <a:r>
              <a:rPr lang="zh-CN">
                <a:solidFill>
                  <a:schemeClr val="dk1"/>
                </a:solidFill>
              </a:rPr>
              <a:t>2, ⅔ approvals of </a:t>
            </a:r>
            <a:r>
              <a:rPr i="1" lang="zh-CN">
                <a:solidFill>
                  <a:schemeClr val="dk1"/>
                </a:solidFill>
              </a:rPr>
              <a:t>BP(e_next)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6"/>
          <p:cNvSpPr txBox="1"/>
          <p:nvPr/>
        </p:nvSpPr>
        <p:spPr>
          <a:xfrm>
            <a:off x="6818975" y="1548600"/>
            <a:ext cx="13497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Validator set2</a:t>
            </a:r>
            <a:endParaRPr/>
          </a:p>
        </p:txBody>
      </p:sp>
      <p:cxnSp>
        <p:nvCxnSpPr>
          <p:cNvPr id="226" name="Google Shape;226;p26"/>
          <p:cNvCxnSpPr/>
          <p:nvPr/>
        </p:nvCxnSpPr>
        <p:spPr>
          <a:xfrm flipH="1">
            <a:off x="4202975" y="1783800"/>
            <a:ext cx="2616000" cy="48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Erasure Code</a:t>
            </a:r>
            <a:endParaRPr/>
          </a:p>
        </p:txBody>
      </p:sp>
      <p:sp>
        <p:nvSpPr>
          <p:cNvPr id="232" name="Google Shape;23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1400">
                <a:solidFill>
                  <a:srgbClr val="000000"/>
                </a:solidFill>
              </a:rPr>
              <a:t>Since no participant downloads the full state, to ensure the data availability, CP create an erasure coded version of a chunk, ⅙ chunk parts can reconstruct the whole chunk.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233" name="Google Shape;2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41775"/>
            <a:ext cx="6462099" cy="296720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7"/>
          <p:cNvSpPr/>
          <p:nvPr/>
        </p:nvSpPr>
        <p:spPr>
          <a:xfrm>
            <a:off x="5270901" y="4057716"/>
            <a:ext cx="51421" cy="2446"/>
          </a:xfrm>
          <a:custGeom>
            <a:rect b="b" l="l" r="r" t="t"/>
            <a:pathLst>
              <a:path extrusionOk="0" h="5095" w="5095">
                <a:moveTo>
                  <a:pt x="0" y="0"/>
                </a:moveTo>
                <a:cubicBezTo>
                  <a:pt x="1547" y="1837"/>
                  <a:pt x="3174" y="3654"/>
                  <a:pt x="5095" y="509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graphicFrame>
        <p:nvGraphicFramePr>
          <p:cNvPr id="235" name="Google Shape;235;p27"/>
          <p:cNvGraphicFramePr/>
          <p:nvPr/>
        </p:nvGraphicFramePr>
        <p:xfrm>
          <a:off x="7007000" y="276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{AF374BF4-C8E6-4D1F-8806-BAF241EC52E1}</a:tableStyleId>
              </a:tblPr>
              <a:tblGrid>
                <a:gridCol w="1572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Shard0  (part2)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Shard1  (part1)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Shard2  (part4)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3563" y="2375900"/>
            <a:ext cx="5210175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8"/>
          <p:cNvSpPr txBox="1"/>
          <p:nvPr>
            <p:ph idx="1" type="body"/>
          </p:nvPr>
        </p:nvSpPr>
        <p:spPr>
          <a:xfrm>
            <a:off x="311700" y="6952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</a:rPr>
              <a:t>Validator</a:t>
            </a:r>
            <a:r>
              <a:rPr b="1" lang="zh-CN" sz="1400">
                <a:solidFill>
                  <a:srgbClr val="000000"/>
                </a:solidFill>
              </a:rPr>
              <a:t> </a:t>
            </a:r>
            <a:r>
              <a:rPr lang="zh-CN" sz="1400">
                <a:solidFill>
                  <a:srgbClr val="000000"/>
                </a:solidFill>
              </a:rPr>
              <a:t>process a main chain block only if they have </a:t>
            </a:r>
            <a:r>
              <a:rPr b="1" lang="zh-CN" sz="1400">
                <a:solidFill>
                  <a:srgbClr val="000000"/>
                </a:solidFill>
              </a:rPr>
              <a:t>all</a:t>
            </a:r>
            <a:r>
              <a:rPr lang="zh-CN" sz="1400">
                <a:solidFill>
                  <a:srgbClr val="000000"/>
                </a:solidFill>
              </a:rPr>
              <a:t> </a:t>
            </a:r>
            <a:r>
              <a:rPr i="1" lang="zh-CN" sz="1400">
                <a:solidFill>
                  <a:srgbClr val="000000"/>
                </a:solidFill>
              </a:rPr>
              <a:t>onepart</a:t>
            </a:r>
            <a:r>
              <a:rPr lang="zh-CN" sz="1400">
                <a:solidFill>
                  <a:srgbClr val="000000"/>
                </a:solidFill>
              </a:rPr>
              <a:t> messages for each chunk.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 sz="1400">
                <a:solidFill>
                  <a:srgbClr val="000000"/>
                </a:solidFill>
              </a:rPr>
              <a:t>Chunk Producers fetche other parts from the peers and reconstructs the chunks they care about.</a:t>
            </a:r>
            <a:endParaRPr sz="1400">
              <a:solidFill>
                <a:srgbClr val="000000"/>
              </a:solidFill>
            </a:endParaRPr>
          </a:p>
        </p:txBody>
      </p:sp>
      <p:cxnSp>
        <p:nvCxnSpPr>
          <p:cNvPr id="242" name="Google Shape;242;p28"/>
          <p:cNvCxnSpPr>
            <a:stCxn id="243" idx="3"/>
          </p:cNvCxnSpPr>
          <p:nvPr/>
        </p:nvCxnSpPr>
        <p:spPr>
          <a:xfrm>
            <a:off x="2033575" y="3717950"/>
            <a:ext cx="255300" cy="7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3" name="Google Shape;243;p28"/>
          <p:cNvSpPr txBox="1"/>
          <p:nvPr/>
        </p:nvSpPr>
        <p:spPr>
          <a:xfrm>
            <a:off x="904075" y="3563150"/>
            <a:ext cx="1129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Chunk Part</a:t>
            </a:r>
            <a:endParaRPr/>
          </a:p>
        </p:txBody>
      </p:sp>
      <p:sp>
        <p:nvSpPr>
          <p:cNvPr id="244" name="Google Shape;244;p28"/>
          <p:cNvSpPr txBox="1"/>
          <p:nvPr/>
        </p:nvSpPr>
        <p:spPr>
          <a:xfrm>
            <a:off x="6444475" y="4119800"/>
            <a:ext cx="6075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2n</a:t>
            </a:r>
            <a:endParaRPr/>
          </a:p>
        </p:txBody>
      </p:sp>
      <p:sp>
        <p:nvSpPr>
          <p:cNvPr id="245" name="Google Shape;245;p28"/>
          <p:cNvSpPr txBox="1"/>
          <p:nvPr/>
        </p:nvSpPr>
        <p:spPr>
          <a:xfrm>
            <a:off x="2834775" y="4098025"/>
            <a:ext cx="6075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Cross-shard transactions</a:t>
            </a:r>
            <a:endParaRPr/>
          </a:p>
        </p:txBody>
      </p:sp>
      <p:pic>
        <p:nvPicPr>
          <p:cNvPr id="251" name="Google Shape;2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337" y="1783952"/>
            <a:ext cx="7085322" cy="305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9"/>
          <p:cNvSpPr txBox="1"/>
          <p:nvPr>
            <p:ph idx="1" type="body"/>
          </p:nvPr>
        </p:nvSpPr>
        <p:spPr>
          <a:xfrm>
            <a:off x="311700" y="1076275"/>
            <a:ext cx="8520600" cy="4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700">
                <a:solidFill>
                  <a:srgbClr val="000000"/>
                </a:solidFill>
              </a:rPr>
              <a:t>Producing and storing the receipts</a:t>
            </a:r>
            <a:r>
              <a:rPr lang="zh-CN" sz="1700">
                <a:solidFill>
                  <a:srgbClr val="000000"/>
                </a:solidFill>
              </a:rPr>
              <a:t>. cp</a:t>
            </a:r>
            <a:r>
              <a:rPr baseline="-25000" lang="zh-CN" sz="1700">
                <a:solidFill>
                  <a:srgbClr val="000000"/>
                </a:solidFill>
              </a:rPr>
              <a:t>a</a:t>
            </a:r>
            <a:r>
              <a:rPr lang="zh-CN" sz="1700">
                <a:solidFill>
                  <a:srgbClr val="000000"/>
                </a:solidFill>
              </a:rPr>
              <a:t> for shard </a:t>
            </a:r>
            <a:r>
              <a:rPr b="1" i="1" lang="zh-CN" sz="1700">
                <a:solidFill>
                  <a:srgbClr val="000000"/>
                </a:solidFill>
              </a:rPr>
              <a:t>a</a:t>
            </a:r>
            <a:r>
              <a:rPr lang="zh-CN" sz="1700">
                <a:solidFill>
                  <a:srgbClr val="000000"/>
                </a:solidFill>
              </a:rPr>
              <a:t> receives block A, applies tx and generates receipt </a:t>
            </a:r>
            <a:r>
              <a:rPr b="1" i="1" lang="zh-CN" sz="1700">
                <a:solidFill>
                  <a:srgbClr val="000000"/>
                </a:solidFill>
              </a:rPr>
              <a:t>r</a:t>
            </a:r>
            <a:r>
              <a:rPr lang="zh-CN" sz="1700">
                <a:solidFill>
                  <a:srgbClr val="000000"/>
                </a:solidFill>
              </a:rPr>
              <a:t>. cp</a:t>
            </a:r>
            <a:r>
              <a:rPr baseline="-25000" lang="zh-CN" sz="1700">
                <a:solidFill>
                  <a:srgbClr val="000000"/>
                </a:solidFill>
              </a:rPr>
              <a:t>a</a:t>
            </a:r>
            <a:r>
              <a:rPr lang="zh-CN" sz="1700">
                <a:solidFill>
                  <a:srgbClr val="000000"/>
                </a:solidFill>
              </a:rPr>
              <a:t> stores all receipts by the source shard id.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253" name="Google Shape;253;p29"/>
          <p:cNvSpPr/>
          <p:nvPr/>
        </p:nvSpPr>
        <p:spPr>
          <a:xfrm>
            <a:off x="991175" y="1890775"/>
            <a:ext cx="2217000" cy="2821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9"/>
          <p:cNvSpPr txBox="1"/>
          <p:nvPr/>
        </p:nvSpPr>
        <p:spPr>
          <a:xfrm>
            <a:off x="802575" y="4815325"/>
            <a:ext cx="7236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 u="sng">
                <a:solidFill>
                  <a:schemeClr val="hlink"/>
                </a:solidFill>
                <a:hlinkClick r:id="rId4"/>
              </a:rPr>
              <a:t>https://www.youtube.com/watch?v=mhJXsOKoSdg&amp;list=PL9tzQn_TEuFW_t9QDzlQJZpEQnhcZte2y&amp;index=1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/>
          <p:nvPr>
            <p:ph idx="1" type="body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zh-CN" sz="1700">
                <a:solidFill>
                  <a:srgbClr val="000000"/>
                </a:solidFill>
              </a:rPr>
              <a:t>Distributing the receipts</a:t>
            </a:r>
            <a:r>
              <a:rPr lang="zh-CN" sz="1700">
                <a:solidFill>
                  <a:srgbClr val="000000"/>
                </a:solidFill>
              </a:rPr>
              <a:t>. cp</a:t>
            </a:r>
            <a:r>
              <a:rPr baseline="-25000" lang="zh-CN" sz="1700">
                <a:solidFill>
                  <a:srgbClr val="000000"/>
                </a:solidFill>
              </a:rPr>
              <a:t>a</a:t>
            </a:r>
            <a:r>
              <a:rPr lang="zh-CN" sz="1700">
                <a:solidFill>
                  <a:srgbClr val="000000"/>
                </a:solidFill>
              </a:rPr>
              <a:t> includes receipts into chunk </a:t>
            </a:r>
            <a:r>
              <a:rPr b="1" i="1" lang="zh-CN" sz="1700">
                <a:solidFill>
                  <a:srgbClr val="000000"/>
                </a:solidFill>
              </a:rPr>
              <a:t>a</a:t>
            </a:r>
            <a:r>
              <a:rPr lang="zh-CN" sz="1700">
                <a:solidFill>
                  <a:srgbClr val="000000"/>
                </a:solidFill>
              </a:rPr>
              <a:t> for block B. Distributes the receipt to the particular BP, who cares about as the destination, in the </a:t>
            </a:r>
            <a:r>
              <a:rPr i="1" lang="zh-CN" sz="1700">
                <a:solidFill>
                  <a:srgbClr val="000000"/>
                </a:solidFill>
              </a:rPr>
              <a:t>onepart</a:t>
            </a:r>
            <a:r>
              <a:rPr lang="zh-CN" sz="1700">
                <a:solidFill>
                  <a:srgbClr val="000000"/>
                </a:solidFill>
              </a:rPr>
              <a:t> message.</a:t>
            </a:r>
            <a:endParaRPr sz="1700">
              <a:solidFill>
                <a:srgbClr val="000000"/>
              </a:solidFill>
            </a:endParaRPr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350" y="2088752"/>
            <a:ext cx="7085322" cy="305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0"/>
          <p:cNvSpPr/>
          <p:nvPr/>
        </p:nvSpPr>
        <p:spPr>
          <a:xfrm>
            <a:off x="3200975" y="2074675"/>
            <a:ext cx="2755500" cy="3003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zh-CN" sz="1700">
                <a:solidFill>
                  <a:srgbClr val="000000"/>
                </a:solidFill>
              </a:rPr>
              <a:t>Receiving the receipts</a:t>
            </a:r>
            <a:r>
              <a:rPr lang="zh-CN">
                <a:solidFill>
                  <a:srgbClr val="000000"/>
                </a:solidFill>
              </a:rPr>
              <a:t>. If block B have all the </a:t>
            </a:r>
            <a:r>
              <a:rPr i="1" lang="zh-CN">
                <a:solidFill>
                  <a:srgbClr val="000000"/>
                </a:solidFill>
              </a:rPr>
              <a:t>onepart</a:t>
            </a:r>
            <a:r>
              <a:rPr lang="zh-CN">
                <a:solidFill>
                  <a:srgbClr val="000000"/>
                </a:solidFill>
              </a:rPr>
              <a:t> messages, they have all incoming receipts. Participant apply both the receipts, as well as the transactions.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67" name="Google Shape;2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337" y="2074677"/>
            <a:ext cx="7085322" cy="305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1"/>
          <p:cNvSpPr/>
          <p:nvPr/>
        </p:nvSpPr>
        <p:spPr>
          <a:xfrm>
            <a:off x="5867975" y="2074675"/>
            <a:ext cx="2217000" cy="294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Outline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Protocol Overview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Threshold Proof of Stake (TPoS)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zh-CN">
                <a:solidFill>
                  <a:srgbClr val="000000"/>
                </a:solidFill>
              </a:rPr>
              <a:t>Nightshade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>
                <a:solidFill>
                  <a:srgbClr val="000000"/>
                </a:solidFill>
              </a:rPr>
              <a:t>Block structure</a:t>
            </a:r>
            <a:r>
              <a:rPr b="1" lang="zh-CN">
                <a:solidFill>
                  <a:srgbClr val="000000"/>
                </a:solidFill>
              </a:rPr>
              <a:t> 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>
                <a:solidFill>
                  <a:srgbClr val="000000"/>
                </a:solidFill>
              </a:rPr>
              <a:t>Doomslug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>
                <a:solidFill>
                  <a:srgbClr val="000000"/>
                </a:solidFill>
              </a:rPr>
              <a:t>Epoch Switch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>
                <a:solidFill>
                  <a:srgbClr val="000000"/>
                </a:solidFill>
              </a:rPr>
              <a:t>Data availability</a:t>
            </a:r>
            <a:r>
              <a:rPr b="1" lang="zh-CN">
                <a:solidFill>
                  <a:srgbClr val="000000"/>
                </a:solidFill>
              </a:rPr>
              <a:t> 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>
                <a:solidFill>
                  <a:srgbClr val="000000"/>
                </a:solidFill>
              </a:rPr>
              <a:t>Cross-shard tx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>
                <a:solidFill>
                  <a:srgbClr val="000000"/>
                </a:solidFill>
              </a:rPr>
              <a:t>Validation</a:t>
            </a:r>
            <a:r>
              <a:rPr b="1" lang="zh-CN">
                <a:solidFill>
                  <a:srgbClr val="000000"/>
                </a:solidFill>
              </a:rPr>
              <a:t> 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Slashing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0150" y="445025"/>
            <a:ext cx="819150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3" name="Google Shape;273;p32"/>
          <p:cNvGraphicFramePr/>
          <p:nvPr/>
        </p:nvGraphicFramePr>
        <p:xfrm>
          <a:off x="3009900" y="1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{AF374BF4-C8E6-4D1F-8806-BAF241EC52E1}</a:tableStyleId>
              </a:tblPr>
              <a:tblGrid>
                <a:gridCol w="1150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Block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chunk0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chunk1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chunk2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chunk3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4" name="Google Shape;274;p32"/>
          <p:cNvSpPr/>
          <p:nvPr/>
        </p:nvSpPr>
        <p:spPr>
          <a:xfrm>
            <a:off x="4834475" y="313050"/>
            <a:ext cx="1103700" cy="86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state after prev_chunk</a:t>
            </a:r>
            <a:endParaRPr/>
          </a:p>
        </p:txBody>
      </p:sp>
      <p:sp>
        <p:nvSpPr>
          <p:cNvPr id="275" name="Google Shape;275;p32"/>
          <p:cNvSpPr/>
          <p:nvPr/>
        </p:nvSpPr>
        <p:spPr>
          <a:xfrm>
            <a:off x="4834475" y="1175250"/>
            <a:ext cx="1103700" cy="86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new tx</a:t>
            </a:r>
            <a:endParaRPr/>
          </a:p>
        </p:txBody>
      </p:sp>
      <p:cxnSp>
        <p:nvCxnSpPr>
          <p:cNvPr id="276" name="Google Shape;276;p32"/>
          <p:cNvCxnSpPr/>
          <p:nvPr/>
        </p:nvCxnSpPr>
        <p:spPr>
          <a:xfrm>
            <a:off x="4233600" y="710400"/>
            <a:ext cx="524700" cy="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p32"/>
          <p:cNvCxnSpPr/>
          <p:nvPr/>
        </p:nvCxnSpPr>
        <p:spPr>
          <a:xfrm>
            <a:off x="2256750" y="2978975"/>
            <a:ext cx="9900" cy="173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32"/>
          <p:cNvCxnSpPr/>
          <p:nvPr/>
        </p:nvCxnSpPr>
        <p:spPr>
          <a:xfrm flipH="1" rot="10800000">
            <a:off x="1913850" y="3880200"/>
            <a:ext cx="61722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9" name="Google Shape;279;p32"/>
          <p:cNvSpPr/>
          <p:nvPr/>
        </p:nvSpPr>
        <p:spPr>
          <a:xfrm>
            <a:off x="2523450" y="2861400"/>
            <a:ext cx="822900" cy="38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chunk 0</a:t>
            </a:r>
            <a:endParaRPr/>
          </a:p>
        </p:txBody>
      </p:sp>
      <p:sp>
        <p:nvSpPr>
          <p:cNvPr id="280" name="Google Shape;280;p32"/>
          <p:cNvSpPr txBox="1"/>
          <p:nvPr/>
        </p:nvSpPr>
        <p:spPr>
          <a:xfrm>
            <a:off x="1237850" y="3116125"/>
            <a:ext cx="8229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Shard 0</a:t>
            </a:r>
            <a:endParaRPr/>
          </a:p>
        </p:txBody>
      </p:sp>
      <p:sp>
        <p:nvSpPr>
          <p:cNvPr id="281" name="Google Shape;281;p32"/>
          <p:cNvSpPr txBox="1"/>
          <p:nvPr/>
        </p:nvSpPr>
        <p:spPr>
          <a:xfrm>
            <a:off x="1237850" y="4106725"/>
            <a:ext cx="8229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Shard 1</a:t>
            </a:r>
            <a:endParaRPr/>
          </a:p>
        </p:txBody>
      </p:sp>
      <p:sp>
        <p:nvSpPr>
          <p:cNvPr id="282" name="Google Shape;282;p32"/>
          <p:cNvSpPr txBox="1"/>
          <p:nvPr/>
        </p:nvSpPr>
        <p:spPr>
          <a:xfrm>
            <a:off x="2754225" y="2479325"/>
            <a:ext cx="4410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#6</a:t>
            </a:r>
            <a:endParaRPr/>
          </a:p>
        </p:txBody>
      </p:sp>
      <p:cxnSp>
        <p:nvCxnSpPr>
          <p:cNvPr id="283" name="Google Shape;283;p32"/>
          <p:cNvCxnSpPr/>
          <p:nvPr/>
        </p:nvCxnSpPr>
        <p:spPr>
          <a:xfrm>
            <a:off x="3491200" y="3486250"/>
            <a:ext cx="90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32"/>
          <p:cNvCxnSpPr/>
          <p:nvPr/>
        </p:nvCxnSpPr>
        <p:spPr>
          <a:xfrm>
            <a:off x="3912475" y="3349075"/>
            <a:ext cx="0" cy="32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32"/>
          <p:cNvSpPr txBox="1"/>
          <p:nvPr/>
        </p:nvSpPr>
        <p:spPr>
          <a:xfrm>
            <a:off x="3357300" y="3402425"/>
            <a:ext cx="6174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apply</a:t>
            </a:r>
            <a:endParaRPr/>
          </a:p>
        </p:txBody>
      </p:sp>
      <p:sp>
        <p:nvSpPr>
          <p:cNvPr id="286" name="Google Shape;286;p32"/>
          <p:cNvSpPr txBox="1"/>
          <p:nvPr/>
        </p:nvSpPr>
        <p:spPr>
          <a:xfrm>
            <a:off x="3890700" y="3402425"/>
            <a:ext cx="6174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load</a:t>
            </a:r>
            <a:endParaRPr/>
          </a:p>
        </p:txBody>
      </p:sp>
      <p:sp>
        <p:nvSpPr>
          <p:cNvPr id="287" name="Google Shape;287;p32"/>
          <p:cNvSpPr/>
          <p:nvPr/>
        </p:nvSpPr>
        <p:spPr>
          <a:xfrm>
            <a:off x="4352250" y="2861400"/>
            <a:ext cx="822900" cy="38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chunk 0</a:t>
            </a:r>
            <a:endParaRPr/>
          </a:p>
        </p:txBody>
      </p:sp>
      <p:sp>
        <p:nvSpPr>
          <p:cNvPr id="288" name="Google Shape;288;p32"/>
          <p:cNvSpPr txBox="1"/>
          <p:nvPr/>
        </p:nvSpPr>
        <p:spPr>
          <a:xfrm>
            <a:off x="4583025" y="2479325"/>
            <a:ext cx="4410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#7</a:t>
            </a:r>
            <a:endParaRPr/>
          </a:p>
        </p:txBody>
      </p:sp>
      <p:sp>
        <p:nvSpPr>
          <p:cNvPr id="289" name="Google Shape;289;p32"/>
          <p:cNvSpPr/>
          <p:nvPr/>
        </p:nvSpPr>
        <p:spPr>
          <a:xfrm>
            <a:off x="5675950" y="2734050"/>
            <a:ext cx="382200" cy="1978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</a:t>
            </a:r>
            <a:endParaRPr/>
          </a:p>
        </p:txBody>
      </p:sp>
      <p:cxnSp>
        <p:nvCxnSpPr>
          <p:cNvPr id="290" name="Google Shape;290;p32"/>
          <p:cNvCxnSpPr/>
          <p:nvPr/>
        </p:nvCxnSpPr>
        <p:spPr>
          <a:xfrm>
            <a:off x="5251350" y="3129450"/>
            <a:ext cx="375600" cy="30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" name="Google Shape;291;p32"/>
          <p:cNvSpPr txBox="1"/>
          <p:nvPr/>
        </p:nvSpPr>
        <p:spPr>
          <a:xfrm>
            <a:off x="5362450" y="2900600"/>
            <a:ext cx="1944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</a:t>
            </a:r>
            <a:endParaRPr/>
          </a:p>
        </p:txBody>
      </p:sp>
      <p:sp>
        <p:nvSpPr>
          <p:cNvPr id="292" name="Google Shape;292;p32"/>
          <p:cNvSpPr/>
          <p:nvPr/>
        </p:nvSpPr>
        <p:spPr>
          <a:xfrm>
            <a:off x="6485850" y="4156800"/>
            <a:ext cx="822900" cy="38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chunk 1</a:t>
            </a:r>
            <a:endParaRPr/>
          </a:p>
        </p:txBody>
      </p:sp>
      <p:sp>
        <p:nvSpPr>
          <p:cNvPr id="293" name="Google Shape;293;p32"/>
          <p:cNvSpPr txBox="1"/>
          <p:nvPr/>
        </p:nvSpPr>
        <p:spPr>
          <a:xfrm>
            <a:off x="6716625" y="2479325"/>
            <a:ext cx="4410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#8</a:t>
            </a:r>
            <a:endParaRPr/>
          </a:p>
        </p:txBody>
      </p:sp>
      <p:cxnSp>
        <p:nvCxnSpPr>
          <p:cNvPr id="294" name="Google Shape;294;p32"/>
          <p:cNvCxnSpPr/>
          <p:nvPr/>
        </p:nvCxnSpPr>
        <p:spPr>
          <a:xfrm>
            <a:off x="5472400" y="4705450"/>
            <a:ext cx="90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32"/>
          <p:cNvCxnSpPr/>
          <p:nvPr/>
        </p:nvCxnSpPr>
        <p:spPr>
          <a:xfrm>
            <a:off x="5893675" y="4568275"/>
            <a:ext cx="0" cy="32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" name="Google Shape;296;p32"/>
          <p:cNvSpPr txBox="1"/>
          <p:nvPr/>
        </p:nvSpPr>
        <p:spPr>
          <a:xfrm>
            <a:off x="5338500" y="4621625"/>
            <a:ext cx="6174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apply</a:t>
            </a:r>
            <a:endParaRPr/>
          </a:p>
        </p:txBody>
      </p:sp>
      <p:sp>
        <p:nvSpPr>
          <p:cNvPr id="297" name="Google Shape;297;p32"/>
          <p:cNvSpPr txBox="1"/>
          <p:nvPr/>
        </p:nvSpPr>
        <p:spPr>
          <a:xfrm>
            <a:off x="5871900" y="4621625"/>
            <a:ext cx="6174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load</a:t>
            </a:r>
            <a:endParaRPr/>
          </a:p>
        </p:txBody>
      </p:sp>
      <p:cxnSp>
        <p:nvCxnSpPr>
          <p:cNvPr id="298" name="Google Shape;298;p32"/>
          <p:cNvCxnSpPr/>
          <p:nvPr/>
        </p:nvCxnSpPr>
        <p:spPr>
          <a:xfrm>
            <a:off x="6126750" y="4076250"/>
            <a:ext cx="359100" cy="2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Chunk validation</a:t>
            </a:r>
            <a:endParaRPr/>
          </a:p>
        </p:txBody>
      </p:sp>
      <p:sp>
        <p:nvSpPr>
          <p:cNvPr id="304" name="Google Shape;30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00"/>
                </a:solidFill>
              </a:rPr>
              <a:t>Chunk can only be validated by the participants that maintain the state.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>
                <a:solidFill>
                  <a:srgbClr val="000000"/>
                </a:solidFill>
              </a:rPr>
              <a:t>Limit </a:t>
            </a:r>
            <a:r>
              <a:rPr b="1" i="1" lang="zh-CN">
                <a:solidFill>
                  <a:srgbClr val="000000"/>
                </a:solidFill>
              </a:rPr>
              <a:t>L</a:t>
            </a:r>
            <a:r>
              <a:rPr b="1" baseline="-25000" i="1" lang="zh-CN">
                <a:solidFill>
                  <a:srgbClr val="000000"/>
                </a:solidFill>
              </a:rPr>
              <a:t>s</a:t>
            </a:r>
            <a:r>
              <a:rPr lang="zh-CN">
                <a:solidFill>
                  <a:srgbClr val="000000"/>
                </a:solidFill>
              </a:rPr>
              <a:t> bytes of state that a single tx can cumulatively read / write. Any tx touches more than</a:t>
            </a:r>
            <a:r>
              <a:rPr i="1" lang="zh-CN">
                <a:solidFill>
                  <a:srgbClr val="000000"/>
                </a:solidFill>
              </a:rPr>
              <a:t> </a:t>
            </a:r>
            <a:r>
              <a:rPr b="1" i="1" lang="zh-CN">
                <a:solidFill>
                  <a:srgbClr val="000000"/>
                </a:solidFill>
              </a:rPr>
              <a:t>L</a:t>
            </a:r>
            <a:r>
              <a:rPr b="1" baseline="-25000" i="1" lang="zh-CN">
                <a:solidFill>
                  <a:srgbClr val="000000"/>
                </a:solidFill>
              </a:rPr>
              <a:t>s</a:t>
            </a:r>
            <a:r>
              <a:rPr b="1" lang="zh-CN">
                <a:solidFill>
                  <a:srgbClr val="000000"/>
                </a:solidFill>
              </a:rPr>
              <a:t> </a:t>
            </a:r>
            <a:r>
              <a:rPr lang="zh-CN">
                <a:solidFill>
                  <a:srgbClr val="000000"/>
                </a:solidFill>
              </a:rPr>
              <a:t>state is invalid. </a:t>
            </a:r>
            <a:r>
              <a:rPr lang="zh-CN">
                <a:solidFill>
                  <a:schemeClr val="dk1"/>
                </a:solidFill>
              </a:rPr>
              <a:t>If there is invalid chunk, provide challenge.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05" name="Google Shape;3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67600"/>
            <a:ext cx="2555449" cy="168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2050" y="2985675"/>
            <a:ext cx="5446275" cy="16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Challenge Period</a:t>
            </a:r>
            <a:endParaRPr/>
          </a:p>
        </p:txBody>
      </p:sp>
      <p:sp>
        <p:nvSpPr>
          <p:cNvPr id="312" name="Google Shape;31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00"/>
                </a:solidFill>
              </a:rPr>
              <a:t>Cross-shard tx, which is for the destination shard, don’t wait for the challenge period, they apply the receipt immediately, but then roll back if found invalid chunk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>
                <a:solidFill>
                  <a:srgbClr val="000000"/>
                </a:solidFill>
              </a:rPr>
              <a:t>About 20 blocks period, fisherman can submit a challenge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13" name="Google Shape;3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2714725"/>
            <a:ext cx="609600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938" y="445013"/>
            <a:ext cx="5260125" cy="235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2125" y="2981075"/>
            <a:ext cx="4859725" cy="21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Slash</a:t>
            </a:r>
            <a:endParaRPr/>
          </a:p>
        </p:txBody>
      </p:sp>
      <p:sp>
        <p:nvSpPr>
          <p:cNvPr id="325" name="Google Shape;325;p36"/>
          <p:cNvSpPr txBox="1"/>
          <p:nvPr/>
        </p:nvSpPr>
        <p:spPr>
          <a:xfrm>
            <a:off x="254875" y="1205700"/>
            <a:ext cx="9081300" cy="3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zh-CN"/>
              <a:t>Double Signing</a:t>
            </a:r>
            <a:r>
              <a:rPr lang="zh-CN"/>
              <a:t>: Signing two or more different blocks at the same height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zh-CN"/>
              <a:t>Invalid Chunks</a:t>
            </a:r>
            <a:r>
              <a:rPr lang="zh-CN"/>
              <a:t>: Signing a chunk with an invalid data or computational result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Since double signing may happens in malicious validators or non-malicious validators, to balance the risk of accidental slashing, NEAR uses “</a:t>
            </a:r>
            <a:r>
              <a:rPr b="1" i="1" lang="zh-CN"/>
              <a:t>Progressive slashing</a:t>
            </a:r>
            <a:r>
              <a:rPr lang="zh-CN"/>
              <a:t>”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4A4F5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3 * malicious_stake / total_stake</a:t>
            </a:r>
            <a:endParaRPr>
              <a:solidFill>
                <a:srgbClr val="4A4F54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4F54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E.g. A has 1 % of the total stake (total 50,000,000, A 500,000).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If A double signs and malicious actors &lt; ⅓, A will lose 3% of his stake in that epoch --&gt; 485,000 returned, 15,000 burned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For invalid chunk, the full stake of the validator gets slashed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Hidden Validator (WIP)</a:t>
            </a:r>
            <a:endParaRPr/>
          </a:p>
        </p:txBody>
      </p:sp>
      <p:sp>
        <p:nvSpPr>
          <p:cNvPr id="331" name="Google Shape;33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CN">
                <a:solidFill>
                  <a:srgbClr val="000000"/>
                </a:solidFill>
              </a:rPr>
              <a:t>Since the shards assignment is concealed, HV signs on the full block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32" name="Google Shape;33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575" y="1962150"/>
            <a:ext cx="6038850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Doomslug + NFG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Economics</a:t>
            </a:r>
            <a:endParaRPr/>
          </a:p>
        </p:txBody>
      </p:sp>
      <p:pic>
        <p:nvPicPr>
          <p:cNvPr id="338" name="Google Shape;33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2425" y="3166475"/>
            <a:ext cx="819150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Outline</a:t>
            </a:r>
            <a:endParaRPr/>
          </a:p>
        </p:txBody>
      </p:sp>
      <p:sp>
        <p:nvSpPr>
          <p:cNvPr id="344" name="Google Shape;34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Doomslug (paper)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Nightshade Finality Gadget (paper)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Doomslug (in practice)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Economics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0150" y="445025"/>
            <a:ext cx="819150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Doomslug</a:t>
            </a:r>
            <a:endParaRPr sz="2000"/>
          </a:p>
        </p:txBody>
      </p:sp>
      <p:sp>
        <p:nvSpPr>
          <p:cNvPr id="351" name="Google Shape;35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00"/>
                </a:solidFill>
              </a:rPr>
              <a:t>Block can be produced in </a:t>
            </a:r>
            <a:r>
              <a:rPr b="1" lang="zh-CN">
                <a:solidFill>
                  <a:srgbClr val="000000"/>
                </a:solidFill>
              </a:rPr>
              <a:t>1 round</a:t>
            </a:r>
            <a:r>
              <a:rPr lang="zh-CN">
                <a:solidFill>
                  <a:srgbClr val="000000"/>
                </a:solidFill>
              </a:rPr>
              <a:t> as long as &gt; 50% </a:t>
            </a:r>
            <a:r>
              <a:rPr b="1" lang="zh-CN">
                <a:solidFill>
                  <a:srgbClr val="000000"/>
                </a:solidFill>
              </a:rPr>
              <a:t>honest</a:t>
            </a:r>
            <a:r>
              <a:rPr lang="zh-CN">
                <a:solidFill>
                  <a:srgbClr val="000000"/>
                </a:solidFill>
              </a:rPr>
              <a:t> BP online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zh-CN">
                <a:solidFill>
                  <a:srgbClr val="000000"/>
                </a:solidFill>
              </a:rPr>
              <a:t>V</a:t>
            </a:r>
            <a:r>
              <a:rPr baseline="-25000" i="1" lang="zh-CN">
                <a:solidFill>
                  <a:srgbClr val="000000"/>
                </a:solidFill>
              </a:rPr>
              <a:t>i</a:t>
            </a:r>
            <a:r>
              <a:rPr lang="zh-CN">
                <a:solidFill>
                  <a:srgbClr val="000000"/>
                </a:solidFill>
              </a:rPr>
              <a:t> sends </a:t>
            </a:r>
            <a:r>
              <a:rPr b="1" lang="zh-CN">
                <a:solidFill>
                  <a:srgbClr val="000000"/>
                </a:solidFill>
              </a:rPr>
              <a:t>only one</a:t>
            </a:r>
            <a:r>
              <a:rPr lang="zh-CN">
                <a:solidFill>
                  <a:srgbClr val="000000"/>
                </a:solidFill>
              </a:rPr>
              <a:t> of approvals for Block(h):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1" lang="zh-CN">
                <a:solidFill>
                  <a:srgbClr val="000000"/>
                </a:solidFill>
              </a:rPr>
              <a:t>E(B,v</a:t>
            </a:r>
            <a:r>
              <a:rPr baseline="-25000" i="1" lang="zh-CN">
                <a:solidFill>
                  <a:srgbClr val="000000"/>
                </a:solidFill>
              </a:rPr>
              <a:t>i</a:t>
            </a:r>
            <a:r>
              <a:rPr i="1" lang="zh-CN">
                <a:solidFill>
                  <a:srgbClr val="000000"/>
                </a:solidFill>
              </a:rPr>
              <a:t>)</a:t>
            </a:r>
            <a:r>
              <a:rPr lang="zh-CN">
                <a:solidFill>
                  <a:srgbClr val="000000"/>
                </a:solidFill>
              </a:rPr>
              <a:t>: 		Endorsement (if received block)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1" lang="zh-CN">
                <a:solidFill>
                  <a:srgbClr val="000000"/>
                </a:solidFill>
              </a:rPr>
              <a:t>S(h, n, v</a:t>
            </a:r>
            <a:r>
              <a:rPr baseline="-25000" i="1" lang="zh-CN">
                <a:solidFill>
                  <a:srgbClr val="000000"/>
                </a:solidFill>
              </a:rPr>
              <a:t>i</a:t>
            </a:r>
            <a:r>
              <a:rPr i="1" lang="zh-CN">
                <a:solidFill>
                  <a:srgbClr val="000000"/>
                </a:solidFill>
              </a:rPr>
              <a:t>)</a:t>
            </a:r>
            <a:r>
              <a:rPr lang="zh-CN">
                <a:solidFill>
                  <a:srgbClr val="000000"/>
                </a:solidFill>
              </a:rPr>
              <a:t>: 	Skip </a:t>
            </a:r>
            <a:r>
              <a:rPr i="1" lang="zh-CN">
                <a:solidFill>
                  <a:srgbClr val="000000"/>
                </a:solidFill>
              </a:rPr>
              <a:t>n</a:t>
            </a:r>
            <a:r>
              <a:rPr lang="zh-CN">
                <a:solidFill>
                  <a:srgbClr val="000000"/>
                </a:solidFill>
              </a:rPr>
              <a:t> blocks starting at height </a:t>
            </a:r>
            <a:r>
              <a:rPr i="1" lang="zh-CN">
                <a:solidFill>
                  <a:srgbClr val="000000"/>
                </a:solidFill>
              </a:rPr>
              <a:t>h</a:t>
            </a:r>
            <a:endParaRPr i="1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zh-CN">
                <a:solidFill>
                  <a:srgbClr val="000000"/>
                </a:solidFill>
              </a:rPr>
              <a:t>BP</a:t>
            </a:r>
            <a:r>
              <a:rPr lang="zh-CN">
                <a:solidFill>
                  <a:srgbClr val="000000"/>
                </a:solidFill>
              </a:rPr>
              <a:t>(h+1) collects of </a:t>
            </a:r>
            <a:r>
              <a:rPr i="1" lang="zh-CN">
                <a:solidFill>
                  <a:srgbClr val="000000"/>
                </a:solidFill>
              </a:rPr>
              <a:t>E</a:t>
            </a:r>
            <a:r>
              <a:rPr lang="zh-CN">
                <a:solidFill>
                  <a:srgbClr val="000000"/>
                </a:solidFill>
              </a:rPr>
              <a:t> or </a:t>
            </a:r>
            <a:r>
              <a:rPr i="1" lang="zh-CN">
                <a:solidFill>
                  <a:srgbClr val="000000"/>
                </a:solidFill>
              </a:rPr>
              <a:t>S</a:t>
            </a:r>
            <a:r>
              <a:rPr lang="zh-CN">
                <a:solidFill>
                  <a:srgbClr val="000000"/>
                </a:solidFill>
              </a:rPr>
              <a:t> from &gt; 50% V</a:t>
            </a:r>
            <a:r>
              <a:rPr baseline="-25000" lang="zh-CN">
                <a:solidFill>
                  <a:srgbClr val="000000"/>
                </a:solidFill>
              </a:rPr>
              <a:t>i</a:t>
            </a:r>
            <a:r>
              <a:rPr lang="zh-CN">
                <a:solidFill>
                  <a:srgbClr val="000000"/>
                </a:solidFill>
              </a:rPr>
              <a:t> and produce Block(h+1)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00"/>
                </a:solidFill>
              </a:rPr>
              <a:t>If Block(h+1) includes &gt; 50% E(B</a:t>
            </a:r>
            <a:r>
              <a:rPr baseline="-25000" lang="zh-CN">
                <a:solidFill>
                  <a:srgbClr val="000000"/>
                </a:solidFill>
              </a:rPr>
              <a:t>h</a:t>
            </a:r>
            <a:r>
              <a:rPr lang="zh-CN">
                <a:solidFill>
                  <a:srgbClr val="000000"/>
                </a:solidFill>
              </a:rPr>
              <a:t>,V</a:t>
            </a:r>
            <a:r>
              <a:rPr baseline="-25000" lang="zh-CN">
                <a:solidFill>
                  <a:srgbClr val="000000"/>
                </a:solidFill>
              </a:rPr>
              <a:t>i</a:t>
            </a:r>
            <a:r>
              <a:rPr lang="zh-CN">
                <a:solidFill>
                  <a:srgbClr val="000000"/>
                </a:solidFill>
              </a:rPr>
              <a:t>), Block(h) has doomslug finality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52" name="Google Shape;352;p40"/>
          <p:cNvSpPr txBox="1"/>
          <p:nvPr/>
        </p:nvSpPr>
        <p:spPr>
          <a:xfrm>
            <a:off x="6345300" y="2017875"/>
            <a:ext cx="24870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800">
                <a:solidFill>
                  <a:schemeClr val="dk1"/>
                </a:solidFill>
              </a:rPr>
              <a:t>partially synchronous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950" y="951725"/>
            <a:ext cx="7618100" cy="313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Protocol Overview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</a:rPr>
              <a:t>Epoch: ½ day	block interval: 1s	    1 shard: 100 seats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</a:rPr>
              <a:t>Validator: </a:t>
            </a:r>
            <a:r>
              <a:rPr b="1" lang="zh-CN" sz="1400">
                <a:solidFill>
                  <a:srgbClr val="000000"/>
                </a:solidFill>
              </a:rPr>
              <a:t>Block Producer(BP), Chunk Producer(CP),</a:t>
            </a:r>
            <a:r>
              <a:rPr lang="zh-CN" sz="1400">
                <a:solidFill>
                  <a:srgbClr val="000000"/>
                </a:solidFill>
              </a:rPr>
              <a:t> (</a:t>
            </a:r>
            <a:r>
              <a:rPr b="1" lang="zh-CN" sz="1400">
                <a:solidFill>
                  <a:srgbClr val="000000"/>
                </a:solidFill>
              </a:rPr>
              <a:t>Hidden Validator)</a:t>
            </a:r>
            <a:r>
              <a:rPr lang="zh-CN" sz="1400">
                <a:solidFill>
                  <a:srgbClr val="000000"/>
                </a:solidFill>
              </a:rPr>
              <a:t>, rewards is proportional to uptime and stake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</a:rPr>
              <a:t>Non-Validator: (</a:t>
            </a:r>
            <a:r>
              <a:rPr b="1" lang="zh-CN" sz="1400">
                <a:solidFill>
                  <a:srgbClr val="000000"/>
                </a:solidFill>
              </a:rPr>
              <a:t>Fisherman</a:t>
            </a:r>
            <a:r>
              <a:rPr lang="zh-CN" sz="1400">
                <a:solidFill>
                  <a:srgbClr val="000000"/>
                </a:solidFill>
              </a:rPr>
              <a:t>) (stake 10 NEAR), no rewards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highlight>
                  <a:srgbClr val="FFFFFF"/>
                </a:highlight>
              </a:rPr>
              <a:t>If the validator generated blocks less than 90% of expected, the node will be kicked-out and lose its seat.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 sz="1400">
                <a:solidFill>
                  <a:srgbClr val="000000"/>
                </a:solidFill>
                <a:highlight>
                  <a:srgbClr val="FFFFFF"/>
                </a:highlight>
              </a:rPr>
              <a:t>Re-stake after 2 epochs, Re-validate after 3 epochs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037" y="3518650"/>
            <a:ext cx="5181925" cy="162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2037" y="773650"/>
            <a:ext cx="4879925" cy="274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2"/>
          <p:cNvSpPr/>
          <p:nvPr/>
        </p:nvSpPr>
        <p:spPr>
          <a:xfrm>
            <a:off x="2265525" y="764275"/>
            <a:ext cx="573300" cy="42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B1</a:t>
            </a:r>
            <a:endParaRPr/>
          </a:p>
        </p:txBody>
      </p:sp>
      <p:sp>
        <p:nvSpPr>
          <p:cNvPr id="363" name="Google Shape;363;p42"/>
          <p:cNvSpPr/>
          <p:nvPr/>
        </p:nvSpPr>
        <p:spPr>
          <a:xfrm>
            <a:off x="3941925" y="764275"/>
            <a:ext cx="573300" cy="42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B2</a:t>
            </a:r>
            <a:endParaRPr/>
          </a:p>
        </p:txBody>
      </p:sp>
      <p:sp>
        <p:nvSpPr>
          <p:cNvPr id="364" name="Google Shape;364;p42"/>
          <p:cNvSpPr/>
          <p:nvPr/>
        </p:nvSpPr>
        <p:spPr>
          <a:xfrm>
            <a:off x="5618325" y="764275"/>
            <a:ext cx="573300" cy="42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B3</a:t>
            </a:r>
            <a:endParaRPr/>
          </a:p>
        </p:txBody>
      </p:sp>
      <p:cxnSp>
        <p:nvCxnSpPr>
          <p:cNvPr id="365" name="Google Shape;365;p42"/>
          <p:cNvCxnSpPr>
            <a:stCxn id="363" idx="1"/>
            <a:endCxn id="362" idx="3"/>
          </p:cNvCxnSpPr>
          <p:nvPr/>
        </p:nvCxnSpPr>
        <p:spPr>
          <a:xfrm rot="10800000">
            <a:off x="2838825" y="975775"/>
            <a:ext cx="110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" name="Google Shape;366;p42"/>
          <p:cNvCxnSpPr>
            <a:stCxn id="364" idx="1"/>
            <a:endCxn id="363" idx="3"/>
          </p:cNvCxnSpPr>
          <p:nvPr/>
        </p:nvCxnSpPr>
        <p:spPr>
          <a:xfrm rot="10800000">
            <a:off x="4515225" y="975775"/>
            <a:ext cx="110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7" name="Google Shape;367;p42"/>
          <p:cNvSpPr txBox="1"/>
          <p:nvPr/>
        </p:nvSpPr>
        <p:spPr>
          <a:xfrm>
            <a:off x="1141875" y="1741225"/>
            <a:ext cx="8325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V1</a:t>
            </a:r>
            <a:endParaRPr/>
          </a:p>
        </p:txBody>
      </p:sp>
      <p:sp>
        <p:nvSpPr>
          <p:cNvPr id="368" name="Google Shape;368;p42"/>
          <p:cNvSpPr txBox="1"/>
          <p:nvPr/>
        </p:nvSpPr>
        <p:spPr>
          <a:xfrm>
            <a:off x="1141875" y="2427025"/>
            <a:ext cx="8325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V2</a:t>
            </a:r>
            <a:endParaRPr/>
          </a:p>
        </p:txBody>
      </p:sp>
      <p:sp>
        <p:nvSpPr>
          <p:cNvPr id="369" name="Google Shape;369;p42"/>
          <p:cNvSpPr txBox="1"/>
          <p:nvPr/>
        </p:nvSpPr>
        <p:spPr>
          <a:xfrm>
            <a:off x="1141875" y="3112825"/>
            <a:ext cx="8325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V3</a:t>
            </a:r>
            <a:endParaRPr/>
          </a:p>
        </p:txBody>
      </p:sp>
      <p:sp>
        <p:nvSpPr>
          <p:cNvPr id="370" name="Google Shape;370;p42"/>
          <p:cNvSpPr txBox="1"/>
          <p:nvPr/>
        </p:nvSpPr>
        <p:spPr>
          <a:xfrm>
            <a:off x="1141875" y="3798625"/>
            <a:ext cx="8325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V4</a:t>
            </a:r>
            <a:endParaRPr/>
          </a:p>
        </p:txBody>
      </p:sp>
      <p:sp>
        <p:nvSpPr>
          <p:cNvPr id="371" name="Google Shape;371;p42"/>
          <p:cNvSpPr txBox="1"/>
          <p:nvPr/>
        </p:nvSpPr>
        <p:spPr>
          <a:xfrm>
            <a:off x="2023275" y="1752600"/>
            <a:ext cx="11601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E(B1, V1)</a:t>
            </a:r>
            <a:endParaRPr/>
          </a:p>
        </p:txBody>
      </p:sp>
      <p:cxnSp>
        <p:nvCxnSpPr>
          <p:cNvPr id="372" name="Google Shape;372;p42"/>
          <p:cNvCxnSpPr/>
          <p:nvPr/>
        </p:nvCxnSpPr>
        <p:spPr>
          <a:xfrm flipH="1" rot="10800000">
            <a:off x="3111725" y="1269150"/>
            <a:ext cx="762000" cy="573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73" name="Google Shape;373;p42"/>
          <p:cNvSpPr txBox="1"/>
          <p:nvPr/>
        </p:nvSpPr>
        <p:spPr>
          <a:xfrm>
            <a:off x="3775875" y="1752600"/>
            <a:ext cx="11601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E(B2, V1)</a:t>
            </a:r>
            <a:endParaRPr/>
          </a:p>
        </p:txBody>
      </p:sp>
      <p:cxnSp>
        <p:nvCxnSpPr>
          <p:cNvPr id="374" name="Google Shape;374;p42"/>
          <p:cNvCxnSpPr/>
          <p:nvPr/>
        </p:nvCxnSpPr>
        <p:spPr>
          <a:xfrm flipH="1" rot="10800000">
            <a:off x="4864325" y="1269150"/>
            <a:ext cx="762000" cy="573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75" name="Google Shape;375;p42"/>
          <p:cNvSpPr txBox="1"/>
          <p:nvPr/>
        </p:nvSpPr>
        <p:spPr>
          <a:xfrm>
            <a:off x="2314425" y="395775"/>
            <a:ext cx="6006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h1</a:t>
            </a:r>
            <a:endParaRPr/>
          </a:p>
        </p:txBody>
      </p:sp>
      <p:sp>
        <p:nvSpPr>
          <p:cNvPr id="376" name="Google Shape;376;p42"/>
          <p:cNvSpPr txBox="1"/>
          <p:nvPr/>
        </p:nvSpPr>
        <p:spPr>
          <a:xfrm>
            <a:off x="3990825" y="395775"/>
            <a:ext cx="6006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h2</a:t>
            </a:r>
            <a:endParaRPr/>
          </a:p>
        </p:txBody>
      </p:sp>
      <p:sp>
        <p:nvSpPr>
          <p:cNvPr id="377" name="Google Shape;377;p42"/>
          <p:cNvSpPr txBox="1"/>
          <p:nvPr/>
        </p:nvSpPr>
        <p:spPr>
          <a:xfrm>
            <a:off x="5667225" y="395775"/>
            <a:ext cx="6006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h3</a:t>
            </a:r>
            <a:endParaRPr/>
          </a:p>
        </p:txBody>
      </p:sp>
      <p:sp>
        <p:nvSpPr>
          <p:cNvPr id="378" name="Google Shape;378;p42"/>
          <p:cNvSpPr txBox="1"/>
          <p:nvPr/>
        </p:nvSpPr>
        <p:spPr>
          <a:xfrm>
            <a:off x="2023275" y="2438400"/>
            <a:ext cx="11601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E(B1, V2)</a:t>
            </a:r>
            <a:endParaRPr/>
          </a:p>
        </p:txBody>
      </p:sp>
      <p:cxnSp>
        <p:nvCxnSpPr>
          <p:cNvPr id="379" name="Google Shape;379;p42"/>
          <p:cNvCxnSpPr/>
          <p:nvPr/>
        </p:nvCxnSpPr>
        <p:spPr>
          <a:xfrm rot="-5400000">
            <a:off x="3026200" y="1408400"/>
            <a:ext cx="1051800" cy="1044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80" name="Google Shape;380;p42"/>
          <p:cNvCxnSpPr/>
          <p:nvPr/>
        </p:nvCxnSpPr>
        <p:spPr>
          <a:xfrm rot="-5400000">
            <a:off x="4778800" y="1332200"/>
            <a:ext cx="1051800" cy="1044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81" name="Google Shape;381;p42"/>
          <p:cNvSpPr txBox="1"/>
          <p:nvPr/>
        </p:nvSpPr>
        <p:spPr>
          <a:xfrm>
            <a:off x="3699675" y="2438400"/>
            <a:ext cx="14103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S(h2, 1, V2)</a:t>
            </a:r>
            <a:endParaRPr/>
          </a:p>
        </p:txBody>
      </p:sp>
      <p:sp>
        <p:nvSpPr>
          <p:cNvPr id="382" name="Google Shape;382;p42"/>
          <p:cNvSpPr txBox="1"/>
          <p:nvPr/>
        </p:nvSpPr>
        <p:spPr>
          <a:xfrm>
            <a:off x="2023275" y="3124200"/>
            <a:ext cx="14103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S(h1, 1, V3)</a:t>
            </a:r>
            <a:endParaRPr/>
          </a:p>
        </p:txBody>
      </p:sp>
      <p:cxnSp>
        <p:nvCxnSpPr>
          <p:cNvPr id="383" name="Google Shape;383;p42"/>
          <p:cNvCxnSpPr/>
          <p:nvPr/>
        </p:nvCxnSpPr>
        <p:spPr>
          <a:xfrm rot="-5400000">
            <a:off x="2741950" y="1644550"/>
            <a:ext cx="1651500" cy="1173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84" name="Google Shape;384;p42"/>
          <p:cNvCxnSpPr/>
          <p:nvPr/>
        </p:nvCxnSpPr>
        <p:spPr>
          <a:xfrm rot="-5400000">
            <a:off x="4494550" y="1720750"/>
            <a:ext cx="1651500" cy="1173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85" name="Google Shape;385;p42"/>
          <p:cNvSpPr txBox="1"/>
          <p:nvPr/>
        </p:nvSpPr>
        <p:spPr>
          <a:xfrm>
            <a:off x="3775875" y="3124200"/>
            <a:ext cx="11601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E(B2, V3)</a:t>
            </a:r>
            <a:endParaRPr/>
          </a:p>
        </p:txBody>
      </p:sp>
      <p:sp>
        <p:nvSpPr>
          <p:cNvPr id="386" name="Google Shape;386;p42"/>
          <p:cNvSpPr txBox="1"/>
          <p:nvPr/>
        </p:nvSpPr>
        <p:spPr>
          <a:xfrm>
            <a:off x="2023275" y="3810000"/>
            <a:ext cx="14103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S(h1, 1, V4)</a:t>
            </a:r>
            <a:endParaRPr/>
          </a:p>
        </p:txBody>
      </p:sp>
      <p:cxnSp>
        <p:nvCxnSpPr>
          <p:cNvPr id="387" name="Google Shape;387;p42"/>
          <p:cNvCxnSpPr/>
          <p:nvPr/>
        </p:nvCxnSpPr>
        <p:spPr>
          <a:xfrm rot="-5400000">
            <a:off x="2470275" y="2074475"/>
            <a:ext cx="2361000" cy="1050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88" name="Google Shape;388;p42"/>
          <p:cNvSpPr txBox="1"/>
          <p:nvPr/>
        </p:nvSpPr>
        <p:spPr>
          <a:xfrm>
            <a:off x="3699675" y="3810000"/>
            <a:ext cx="14103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S(h1, 2, V4)</a:t>
            </a:r>
            <a:endParaRPr/>
          </a:p>
        </p:txBody>
      </p:sp>
      <p:cxnSp>
        <p:nvCxnSpPr>
          <p:cNvPr id="389" name="Google Shape;389;p42"/>
          <p:cNvCxnSpPr/>
          <p:nvPr/>
        </p:nvCxnSpPr>
        <p:spPr>
          <a:xfrm rot="-5400000">
            <a:off x="4222875" y="2074475"/>
            <a:ext cx="2361000" cy="1050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90" name="Google Shape;390;p42"/>
          <p:cNvSpPr txBox="1"/>
          <p:nvPr/>
        </p:nvSpPr>
        <p:spPr>
          <a:xfrm>
            <a:off x="5541000" y="3081325"/>
            <a:ext cx="3453000" cy="19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BP at height h3 must collect any combination of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S(h1, 2, BP</a:t>
            </a:r>
            <a:r>
              <a:rPr baseline="-25000" lang="zh-CN" sz="1800"/>
              <a:t>i</a:t>
            </a:r>
            <a:r>
              <a:rPr lang="zh-CN" sz="1800"/>
              <a:t>), S(h2, 1, BP</a:t>
            </a:r>
            <a:r>
              <a:rPr baseline="-25000" lang="zh-CN" sz="1800"/>
              <a:t>i</a:t>
            </a:r>
            <a:r>
              <a:rPr lang="zh-CN" sz="1800">
                <a:solidFill>
                  <a:schemeClr val="dk1"/>
                </a:solidFill>
              </a:rPr>
              <a:t>), and E(B2, BP</a:t>
            </a:r>
            <a:r>
              <a:rPr baseline="-25000" lang="zh-CN" sz="1800">
                <a:solidFill>
                  <a:schemeClr val="dk1"/>
                </a:solidFill>
              </a:rPr>
              <a:t>i</a:t>
            </a:r>
            <a:r>
              <a:rPr lang="zh-CN" sz="1800">
                <a:solidFill>
                  <a:schemeClr val="dk1"/>
                </a:solidFill>
              </a:rPr>
              <a:t>) from &gt; 50% BPs </a:t>
            </a:r>
            <a:endParaRPr baseline="-25000"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275" y="2695825"/>
            <a:ext cx="7005426" cy="2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3"/>
          <p:cNvSpPr txBox="1"/>
          <p:nvPr/>
        </p:nvSpPr>
        <p:spPr>
          <a:xfrm>
            <a:off x="485700" y="808300"/>
            <a:ext cx="82011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 sz="1800"/>
              <a:t>conflicting endorsement: 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Same BP doesn’t propose two blocks for the same height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 sz="1800"/>
              <a:t>conflicting skip and endorsement: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	A BP can never produce both skip or endorsement for same height </a:t>
            </a:r>
            <a:endParaRPr sz="1800"/>
          </a:p>
        </p:txBody>
      </p:sp>
      <p:sp>
        <p:nvSpPr>
          <p:cNvPr id="397" name="Google Shape;397;p43"/>
          <p:cNvSpPr txBox="1"/>
          <p:nvPr/>
        </p:nvSpPr>
        <p:spPr>
          <a:xfrm>
            <a:off x="267275" y="204725"/>
            <a:ext cx="32619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/>
              <a:t>Safety</a:t>
            </a:r>
            <a:endParaRPr b="1" sz="2000"/>
          </a:p>
        </p:txBody>
      </p:sp>
      <p:sp>
        <p:nvSpPr>
          <p:cNvPr id="398" name="Google Shape;398;p43"/>
          <p:cNvSpPr txBox="1"/>
          <p:nvPr/>
        </p:nvSpPr>
        <p:spPr>
          <a:xfrm>
            <a:off x="646825" y="204725"/>
            <a:ext cx="82626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A produced block can’t be reverted unless at least one BP is slashed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4"/>
          <p:cNvSpPr txBox="1"/>
          <p:nvPr/>
        </p:nvSpPr>
        <p:spPr>
          <a:xfrm>
            <a:off x="267275" y="204725"/>
            <a:ext cx="76740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/>
              <a:t>Liveness</a:t>
            </a:r>
            <a:endParaRPr sz="2000"/>
          </a:p>
        </p:txBody>
      </p:sp>
      <p:sp>
        <p:nvSpPr>
          <p:cNvPr id="404" name="Google Shape;404;p44"/>
          <p:cNvSpPr txBox="1"/>
          <p:nvPr/>
        </p:nvSpPr>
        <p:spPr>
          <a:xfrm>
            <a:off x="327550" y="969000"/>
            <a:ext cx="8543400" cy="3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When BP(h) produces the block without &gt; 50% endorsements, </a:t>
            </a:r>
            <a:r>
              <a:rPr lang="zh-CN" sz="1800">
                <a:solidFill>
                  <a:schemeClr val="dk1"/>
                </a:solidFill>
              </a:rPr>
              <a:t>BP(h) would wait for </a:t>
            </a:r>
            <a:r>
              <a:rPr b="1" i="1" lang="zh-CN" sz="1800">
                <a:solidFill>
                  <a:schemeClr val="dk1"/>
                </a:solidFill>
              </a:rPr>
              <a:t>T(h - h</a:t>
            </a:r>
            <a:r>
              <a:rPr b="1" baseline="-25000" i="1" lang="zh-CN" sz="1800">
                <a:solidFill>
                  <a:schemeClr val="dk1"/>
                </a:solidFill>
              </a:rPr>
              <a:t>final</a:t>
            </a:r>
            <a:r>
              <a:rPr b="1" i="1" lang="zh-CN" sz="1800">
                <a:solidFill>
                  <a:schemeClr val="dk1"/>
                </a:solidFill>
              </a:rPr>
              <a:t>) / 2</a:t>
            </a:r>
            <a:r>
              <a:rPr lang="zh-CN" sz="1800">
                <a:solidFill>
                  <a:schemeClr val="dk1"/>
                </a:solidFill>
              </a:rPr>
              <a:t> (4Δ) between they first received an E or S for height </a:t>
            </a:r>
            <a:r>
              <a:rPr i="1" lang="zh-CN" sz="1800">
                <a:solidFill>
                  <a:schemeClr val="dk1"/>
                </a:solidFill>
              </a:rPr>
              <a:t>h</a:t>
            </a:r>
            <a:r>
              <a:rPr lang="zh-CN" sz="1800">
                <a:solidFill>
                  <a:schemeClr val="dk1"/>
                </a:solidFill>
              </a:rPr>
              <a:t> from an honest V</a:t>
            </a:r>
            <a:r>
              <a:rPr baseline="-25000" lang="zh-CN" sz="1800">
                <a:solidFill>
                  <a:schemeClr val="dk1"/>
                </a:solidFill>
              </a:rPr>
              <a:t>i</a:t>
            </a:r>
            <a:r>
              <a:rPr lang="zh-CN" sz="1800">
                <a:solidFill>
                  <a:schemeClr val="dk1"/>
                </a:solidFill>
              </a:rPr>
              <a:t> until BP(h) actually produced the block.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1Δ: all honest V skip or endorse h - 2 to BP(h-1)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2Δ: BP(h-1) collected &gt; 50% messages, produced block at h-1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3Δ: all honest V saw block h-1, and immediately endorse it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4Δ: BP(h) collected endorsement for block at h-1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Therefore, any message sent to BP(h) by any honest V</a:t>
            </a:r>
            <a:r>
              <a:rPr baseline="-25000" lang="zh-CN" sz="1800">
                <a:solidFill>
                  <a:schemeClr val="dk1"/>
                </a:solidFill>
              </a:rPr>
              <a:t>i</a:t>
            </a:r>
            <a:r>
              <a:rPr lang="zh-CN" sz="1800">
                <a:solidFill>
                  <a:schemeClr val="dk1"/>
                </a:solidFill>
              </a:rPr>
              <a:t> was an endorsement, and the </a:t>
            </a:r>
            <a:r>
              <a:rPr b="1" lang="zh-CN" sz="1800">
                <a:solidFill>
                  <a:schemeClr val="dk1"/>
                </a:solidFill>
              </a:rPr>
              <a:t>Block</a:t>
            </a:r>
            <a:r>
              <a:rPr lang="zh-CN" sz="1800">
                <a:solidFill>
                  <a:schemeClr val="dk1"/>
                </a:solidFill>
              </a:rPr>
              <a:t> at height h - 1 </a:t>
            </a:r>
            <a:r>
              <a:rPr b="1" lang="zh-CN" sz="1800">
                <a:solidFill>
                  <a:schemeClr val="dk1"/>
                </a:solidFill>
              </a:rPr>
              <a:t>has doomslug finality in finite time</a:t>
            </a:r>
            <a:r>
              <a:rPr lang="zh-C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05" name="Google Shape;405;p44"/>
          <p:cNvSpPr txBox="1"/>
          <p:nvPr/>
        </p:nvSpPr>
        <p:spPr>
          <a:xfrm>
            <a:off x="693000" y="280925"/>
            <a:ext cx="91440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A block will be produced in finite time as long as &gt; 50% honest BP online</a:t>
            </a:r>
            <a:endParaRPr/>
          </a:p>
        </p:txBody>
      </p:sp>
      <p:sp>
        <p:nvSpPr>
          <p:cNvPr id="406" name="Google Shape;406;p44"/>
          <p:cNvSpPr txBox="1"/>
          <p:nvPr/>
        </p:nvSpPr>
        <p:spPr>
          <a:xfrm>
            <a:off x="7098300" y="4344300"/>
            <a:ext cx="2045700" cy="799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partial sync network: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     T(h-h</a:t>
            </a:r>
            <a:r>
              <a:rPr baseline="-25000" lang="zh-CN">
                <a:solidFill>
                  <a:schemeClr val="dk1"/>
                </a:solidFill>
              </a:rPr>
              <a:t>final</a:t>
            </a:r>
            <a:r>
              <a:rPr lang="zh-CN">
                <a:solidFill>
                  <a:schemeClr val="dk1"/>
                </a:solidFill>
              </a:rPr>
              <a:t>) &gt;= 8Δ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Nightshade Finality Gadget (NFG)</a:t>
            </a:r>
            <a:endParaRPr/>
          </a:p>
        </p:txBody>
      </p:sp>
      <p:sp>
        <p:nvSpPr>
          <p:cNvPr id="412" name="Google Shape;412;p4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Block can be finalized in </a:t>
            </a:r>
            <a:r>
              <a:rPr b="1" lang="zh-CN">
                <a:solidFill>
                  <a:schemeClr val="dk1"/>
                </a:solidFill>
              </a:rPr>
              <a:t>2 rounds</a:t>
            </a:r>
            <a:r>
              <a:rPr lang="zh-CN">
                <a:solidFill>
                  <a:schemeClr val="dk1"/>
                </a:solidFill>
              </a:rPr>
              <a:t> communication as long as &gt;⅔ </a:t>
            </a:r>
            <a:r>
              <a:rPr b="1" lang="zh-CN">
                <a:solidFill>
                  <a:schemeClr val="dk1"/>
                </a:solidFill>
              </a:rPr>
              <a:t>honest</a:t>
            </a:r>
            <a:r>
              <a:rPr lang="zh-CN">
                <a:solidFill>
                  <a:schemeClr val="dk1"/>
                </a:solidFill>
              </a:rPr>
              <a:t> BP online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Straight line voting: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1st round: B’ collects </a:t>
            </a:r>
            <a:r>
              <a:rPr b="1" i="1" lang="zh-CN">
                <a:solidFill>
                  <a:schemeClr val="dk1"/>
                </a:solidFill>
              </a:rPr>
              <a:t>Approval </a:t>
            </a:r>
            <a:r>
              <a:rPr lang="zh-CN">
                <a:solidFill>
                  <a:schemeClr val="dk1"/>
                </a:solidFill>
              </a:rPr>
              <a:t>from ⅔ honest BP, </a:t>
            </a:r>
            <a:r>
              <a:rPr b="1" i="1" lang="zh-CN">
                <a:solidFill>
                  <a:schemeClr val="dk1"/>
                </a:solidFill>
              </a:rPr>
              <a:t>quorum pre-vote </a:t>
            </a:r>
            <a:r>
              <a:rPr lang="zh-CN">
                <a:solidFill>
                  <a:schemeClr val="dk1"/>
                </a:solidFill>
              </a:rPr>
              <a:t>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2nd round: B’’ collects </a:t>
            </a:r>
            <a:r>
              <a:rPr b="1" i="1" lang="zh-CN">
                <a:solidFill>
                  <a:schemeClr val="dk1"/>
                </a:solidFill>
              </a:rPr>
              <a:t>Approval  </a:t>
            </a:r>
            <a:r>
              <a:rPr lang="zh-CN">
                <a:solidFill>
                  <a:schemeClr val="dk1"/>
                </a:solidFill>
              </a:rPr>
              <a:t>from ⅔ honest BP, </a:t>
            </a:r>
            <a:r>
              <a:rPr b="1" i="1" lang="zh-CN">
                <a:solidFill>
                  <a:schemeClr val="dk1"/>
                </a:solidFill>
              </a:rPr>
              <a:t>quorum pre-commit</a:t>
            </a:r>
            <a:r>
              <a:rPr lang="zh-CN"/>
              <a:t> </a:t>
            </a:r>
            <a:r>
              <a:rPr lang="zh-CN">
                <a:solidFill>
                  <a:srgbClr val="000000"/>
                </a:solidFill>
              </a:rPr>
              <a:t>B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  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3" name="Google Shape;413;p45"/>
          <p:cNvSpPr txBox="1"/>
          <p:nvPr/>
        </p:nvSpPr>
        <p:spPr>
          <a:xfrm>
            <a:off x="802575" y="4815325"/>
            <a:ext cx="7236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 u="sng">
                <a:solidFill>
                  <a:schemeClr val="hlink"/>
                </a:solidFill>
                <a:hlinkClick r:id="rId3"/>
              </a:rPr>
              <a:t>https://www.youtube.com/watch?v=fU7hLt8nJUk&amp;list=PL9tzQn_TEuFW_t9QDzlQJZpEQnhcZte2y&amp;index=7</a:t>
            </a:r>
            <a:endParaRPr/>
          </a:p>
        </p:txBody>
      </p:sp>
      <p:sp>
        <p:nvSpPr>
          <p:cNvPr id="414" name="Google Shape;414;p45"/>
          <p:cNvSpPr txBox="1"/>
          <p:nvPr/>
        </p:nvSpPr>
        <p:spPr>
          <a:xfrm>
            <a:off x="6345300" y="2017875"/>
            <a:ext cx="24870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800">
                <a:solidFill>
                  <a:schemeClr val="dk1"/>
                </a:solidFill>
              </a:rPr>
              <a:t>partially synchronous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Google Shape;41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475" y="2280450"/>
            <a:ext cx="6895049" cy="286305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6"/>
          <p:cNvSpPr txBox="1"/>
          <p:nvPr/>
        </p:nvSpPr>
        <p:spPr>
          <a:xfrm>
            <a:off x="363625" y="237450"/>
            <a:ext cx="37305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dk1"/>
                </a:solidFill>
              </a:rPr>
              <a:t>Approval</a:t>
            </a:r>
            <a:r>
              <a:rPr lang="zh-CN" sz="1800">
                <a:solidFill>
                  <a:schemeClr val="dk1"/>
                </a:solidFill>
              </a:rPr>
              <a:t>:</a:t>
            </a:r>
            <a:r>
              <a:rPr i="1" lang="zh-CN" sz="1800">
                <a:solidFill>
                  <a:schemeClr val="dk1"/>
                </a:solidFill>
              </a:rPr>
              <a:t> &lt;v</a:t>
            </a:r>
            <a:r>
              <a:rPr baseline="-25000" i="1" lang="zh-CN" sz="1800">
                <a:solidFill>
                  <a:schemeClr val="dk1"/>
                </a:solidFill>
              </a:rPr>
              <a:t>i</a:t>
            </a:r>
            <a:r>
              <a:rPr i="1" lang="zh-CN" sz="1800">
                <a:solidFill>
                  <a:schemeClr val="dk1"/>
                </a:solidFill>
              </a:rPr>
              <a:t> p</a:t>
            </a:r>
            <a:r>
              <a:rPr baseline="-25000" i="1" lang="zh-CN" sz="1800">
                <a:solidFill>
                  <a:schemeClr val="dk1"/>
                </a:solidFill>
              </a:rPr>
              <a:t>i</a:t>
            </a:r>
            <a:r>
              <a:rPr i="1" lang="zh-CN" sz="1800">
                <a:solidFill>
                  <a:schemeClr val="dk1"/>
                </a:solidFill>
              </a:rPr>
              <a:t> r&gt;</a:t>
            </a:r>
            <a:endParaRPr i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v: Block Producer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p: block is being approved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r: reference block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21" name="Google Shape;421;p46"/>
          <p:cNvSpPr txBox="1"/>
          <p:nvPr/>
        </p:nvSpPr>
        <p:spPr>
          <a:xfrm>
            <a:off x="3622775" y="378025"/>
            <a:ext cx="5454000" cy="15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Same reference block → Same chain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Different reference block → approval not intersect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Approval is produced on </a:t>
            </a:r>
            <a:r>
              <a:rPr b="1" lang="zh-CN" sz="1800"/>
              <a:t>doomslug </a:t>
            </a:r>
            <a:r>
              <a:rPr lang="zh-CN" sz="1800"/>
              <a:t>block and </a:t>
            </a:r>
            <a:r>
              <a:rPr b="1" lang="zh-CN" sz="1800"/>
              <a:t>canonical</a:t>
            </a:r>
            <a:r>
              <a:rPr lang="zh-CN" sz="1800"/>
              <a:t> chain</a:t>
            </a:r>
            <a:endParaRPr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7"/>
          <p:cNvSpPr/>
          <p:nvPr/>
        </p:nvSpPr>
        <p:spPr>
          <a:xfrm>
            <a:off x="483100" y="1444500"/>
            <a:ext cx="524100" cy="3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</a:t>
            </a:r>
            <a:endParaRPr/>
          </a:p>
        </p:txBody>
      </p:sp>
      <p:sp>
        <p:nvSpPr>
          <p:cNvPr id="427" name="Google Shape;427;p47"/>
          <p:cNvSpPr/>
          <p:nvPr/>
        </p:nvSpPr>
        <p:spPr>
          <a:xfrm>
            <a:off x="2610550" y="1464525"/>
            <a:ext cx="524100" cy="3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p1</a:t>
            </a:r>
            <a:endParaRPr/>
          </a:p>
        </p:txBody>
      </p:sp>
      <p:sp>
        <p:nvSpPr>
          <p:cNvPr id="428" name="Google Shape;428;p47"/>
          <p:cNvSpPr/>
          <p:nvPr/>
        </p:nvSpPr>
        <p:spPr>
          <a:xfrm>
            <a:off x="1524550" y="1449375"/>
            <a:ext cx="452400" cy="3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7"/>
          <p:cNvSpPr/>
          <p:nvPr/>
        </p:nvSpPr>
        <p:spPr>
          <a:xfrm>
            <a:off x="2610550" y="2026650"/>
            <a:ext cx="524100" cy="3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p2</a:t>
            </a:r>
            <a:endParaRPr/>
          </a:p>
        </p:txBody>
      </p:sp>
      <p:cxnSp>
        <p:nvCxnSpPr>
          <p:cNvPr id="430" name="Google Shape;430;p47"/>
          <p:cNvCxnSpPr>
            <a:stCxn id="427" idx="0"/>
            <a:endCxn id="426" idx="0"/>
          </p:cNvCxnSpPr>
          <p:nvPr/>
        </p:nvCxnSpPr>
        <p:spPr>
          <a:xfrm flipH="1" rot="5400000">
            <a:off x="1798750" y="390675"/>
            <a:ext cx="20100" cy="2127600"/>
          </a:xfrm>
          <a:prstGeom prst="curvedConnector3">
            <a:avLst>
              <a:gd fmla="val 128432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31" name="Google Shape;431;p47"/>
          <p:cNvCxnSpPr>
            <a:stCxn id="429" idx="2"/>
            <a:endCxn id="426" idx="2"/>
          </p:cNvCxnSpPr>
          <p:nvPr/>
        </p:nvCxnSpPr>
        <p:spPr>
          <a:xfrm flipH="1" rot="5400000">
            <a:off x="1517800" y="983250"/>
            <a:ext cx="582000" cy="2127600"/>
          </a:xfrm>
          <a:prstGeom prst="curvedConnector3">
            <a:avLst>
              <a:gd fmla="val -184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32" name="Google Shape;432;p47"/>
          <p:cNvCxnSpPr>
            <a:stCxn id="428" idx="1"/>
            <a:endCxn id="426" idx="3"/>
          </p:cNvCxnSpPr>
          <p:nvPr/>
        </p:nvCxnSpPr>
        <p:spPr>
          <a:xfrm rot="10800000">
            <a:off x="1007050" y="1600275"/>
            <a:ext cx="5175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3" name="Google Shape;433;p47"/>
          <p:cNvCxnSpPr>
            <a:stCxn id="427" idx="1"/>
            <a:endCxn id="428" idx="3"/>
          </p:cNvCxnSpPr>
          <p:nvPr/>
        </p:nvCxnSpPr>
        <p:spPr>
          <a:xfrm rot="10800000">
            <a:off x="1976950" y="1604925"/>
            <a:ext cx="6336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4" name="Google Shape;434;p47"/>
          <p:cNvCxnSpPr>
            <a:stCxn id="429" idx="1"/>
            <a:endCxn id="428" idx="3"/>
          </p:cNvCxnSpPr>
          <p:nvPr/>
        </p:nvCxnSpPr>
        <p:spPr>
          <a:xfrm rot="10800000">
            <a:off x="1976950" y="1605150"/>
            <a:ext cx="633600" cy="57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5" name="Google Shape;435;p47"/>
          <p:cNvSpPr txBox="1"/>
          <p:nvPr/>
        </p:nvSpPr>
        <p:spPr>
          <a:xfrm>
            <a:off x="351200" y="208125"/>
            <a:ext cx="33948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/>
              <a:t>Slashable Approval</a:t>
            </a:r>
            <a:endParaRPr b="1" sz="1800"/>
          </a:p>
        </p:txBody>
      </p:sp>
      <p:sp>
        <p:nvSpPr>
          <p:cNvPr id="436" name="Google Shape;436;p47"/>
          <p:cNvSpPr txBox="1"/>
          <p:nvPr/>
        </p:nvSpPr>
        <p:spPr>
          <a:xfrm>
            <a:off x="351200" y="720900"/>
            <a:ext cx="31476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1. different chain, same r</a:t>
            </a:r>
            <a:endParaRPr sz="1800"/>
          </a:p>
        </p:txBody>
      </p:sp>
      <p:sp>
        <p:nvSpPr>
          <p:cNvPr id="437" name="Google Shape;437;p47"/>
          <p:cNvSpPr txBox="1"/>
          <p:nvPr/>
        </p:nvSpPr>
        <p:spPr>
          <a:xfrm>
            <a:off x="398575" y="2949000"/>
            <a:ext cx="31476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2. same chain, different r</a:t>
            </a:r>
            <a:endParaRPr sz="1800"/>
          </a:p>
        </p:txBody>
      </p:sp>
      <p:sp>
        <p:nvSpPr>
          <p:cNvPr id="438" name="Google Shape;438;p47"/>
          <p:cNvSpPr/>
          <p:nvPr/>
        </p:nvSpPr>
        <p:spPr>
          <a:xfrm>
            <a:off x="559300" y="3959100"/>
            <a:ext cx="524100" cy="3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</a:t>
            </a:r>
            <a:endParaRPr/>
          </a:p>
        </p:txBody>
      </p:sp>
      <p:sp>
        <p:nvSpPr>
          <p:cNvPr id="439" name="Google Shape;439;p47"/>
          <p:cNvSpPr/>
          <p:nvPr/>
        </p:nvSpPr>
        <p:spPr>
          <a:xfrm>
            <a:off x="2647750" y="3959100"/>
            <a:ext cx="524100" cy="31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p1</a:t>
            </a:r>
            <a:endParaRPr/>
          </a:p>
        </p:txBody>
      </p:sp>
      <p:sp>
        <p:nvSpPr>
          <p:cNvPr id="440" name="Google Shape;440;p47"/>
          <p:cNvSpPr/>
          <p:nvPr/>
        </p:nvSpPr>
        <p:spPr>
          <a:xfrm>
            <a:off x="1603525" y="3959100"/>
            <a:ext cx="517500" cy="3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1" name="Google Shape;441;p47"/>
          <p:cNvCxnSpPr>
            <a:stCxn id="440" idx="0"/>
            <a:endCxn id="438" idx="0"/>
          </p:cNvCxnSpPr>
          <p:nvPr/>
        </p:nvCxnSpPr>
        <p:spPr>
          <a:xfrm rot="5400000">
            <a:off x="1341475" y="3438900"/>
            <a:ext cx="600" cy="10410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42" name="Google Shape;442;p47"/>
          <p:cNvCxnSpPr>
            <a:stCxn id="440" idx="1"/>
            <a:endCxn id="438" idx="3"/>
          </p:cNvCxnSpPr>
          <p:nvPr/>
        </p:nvCxnSpPr>
        <p:spPr>
          <a:xfrm rot="10800000">
            <a:off x="1083325" y="4114800"/>
            <a:ext cx="52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3" name="Google Shape;443;p47"/>
          <p:cNvCxnSpPr>
            <a:stCxn id="439" idx="1"/>
            <a:endCxn id="440" idx="3"/>
          </p:cNvCxnSpPr>
          <p:nvPr/>
        </p:nvCxnSpPr>
        <p:spPr>
          <a:xfrm flipH="1">
            <a:off x="2120950" y="4114650"/>
            <a:ext cx="5268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4" name="Google Shape;444;p47"/>
          <p:cNvCxnSpPr>
            <a:stCxn id="439" idx="2"/>
            <a:endCxn id="440" idx="2"/>
          </p:cNvCxnSpPr>
          <p:nvPr/>
        </p:nvCxnSpPr>
        <p:spPr>
          <a:xfrm rot="5400000">
            <a:off x="2385700" y="3746700"/>
            <a:ext cx="600" cy="1047600"/>
          </a:xfrm>
          <a:prstGeom prst="curvedConnector3">
            <a:avLst>
              <a:gd fmla="val 3973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45" name="Google Shape;445;p47"/>
          <p:cNvSpPr txBox="1"/>
          <p:nvPr/>
        </p:nvSpPr>
        <p:spPr>
          <a:xfrm>
            <a:off x="3867775" y="720900"/>
            <a:ext cx="48990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3. different chain, intersect approval</a:t>
            </a:r>
            <a:endParaRPr sz="1800"/>
          </a:p>
        </p:txBody>
      </p:sp>
      <p:sp>
        <p:nvSpPr>
          <p:cNvPr id="446" name="Google Shape;446;p47"/>
          <p:cNvSpPr/>
          <p:nvPr/>
        </p:nvSpPr>
        <p:spPr>
          <a:xfrm>
            <a:off x="4445500" y="1444500"/>
            <a:ext cx="517500" cy="3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</a:t>
            </a:r>
            <a:endParaRPr/>
          </a:p>
        </p:txBody>
      </p:sp>
      <p:sp>
        <p:nvSpPr>
          <p:cNvPr id="447" name="Google Shape;447;p47"/>
          <p:cNvSpPr/>
          <p:nvPr/>
        </p:nvSpPr>
        <p:spPr>
          <a:xfrm>
            <a:off x="6610150" y="1444500"/>
            <a:ext cx="526800" cy="3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p1</a:t>
            </a:r>
            <a:endParaRPr/>
          </a:p>
        </p:txBody>
      </p:sp>
      <p:sp>
        <p:nvSpPr>
          <p:cNvPr id="448" name="Google Shape;448;p47"/>
          <p:cNvSpPr/>
          <p:nvPr/>
        </p:nvSpPr>
        <p:spPr>
          <a:xfrm>
            <a:off x="5491525" y="1444500"/>
            <a:ext cx="526800" cy="3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7"/>
          <p:cNvSpPr/>
          <p:nvPr/>
        </p:nvSpPr>
        <p:spPr>
          <a:xfrm>
            <a:off x="6610150" y="1962150"/>
            <a:ext cx="524100" cy="31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p2</a:t>
            </a:r>
            <a:endParaRPr/>
          </a:p>
        </p:txBody>
      </p:sp>
      <p:cxnSp>
        <p:nvCxnSpPr>
          <p:cNvPr id="450" name="Google Shape;450;p47"/>
          <p:cNvCxnSpPr>
            <a:stCxn id="448" idx="1"/>
            <a:endCxn id="446" idx="3"/>
          </p:cNvCxnSpPr>
          <p:nvPr/>
        </p:nvCxnSpPr>
        <p:spPr>
          <a:xfrm rot="10800000">
            <a:off x="4962925" y="1600200"/>
            <a:ext cx="52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1" name="Google Shape;451;p47"/>
          <p:cNvCxnSpPr>
            <a:stCxn id="447" idx="1"/>
            <a:endCxn id="448" idx="3"/>
          </p:cNvCxnSpPr>
          <p:nvPr/>
        </p:nvCxnSpPr>
        <p:spPr>
          <a:xfrm rot="10800000">
            <a:off x="6018250" y="1600200"/>
            <a:ext cx="59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2" name="Google Shape;452;p47"/>
          <p:cNvCxnSpPr>
            <a:stCxn id="449" idx="1"/>
            <a:endCxn id="448" idx="3"/>
          </p:cNvCxnSpPr>
          <p:nvPr/>
        </p:nvCxnSpPr>
        <p:spPr>
          <a:xfrm rot="10800000">
            <a:off x="6018250" y="1600200"/>
            <a:ext cx="591900" cy="5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3" name="Google Shape;453;p47"/>
          <p:cNvCxnSpPr/>
          <p:nvPr/>
        </p:nvCxnSpPr>
        <p:spPr>
          <a:xfrm rot="5400000">
            <a:off x="5934400" y="248100"/>
            <a:ext cx="600" cy="23934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54" name="Google Shape;454;p47"/>
          <p:cNvSpPr/>
          <p:nvPr/>
        </p:nvSpPr>
        <p:spPr>
          <a:xfrm>
            <a:off x="7643350" y="1950150"/>
            <a:ext cx="526800" cy="3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p3</a:t>
            </a:r>
            <a:endParaRPr/>
          </a:p>
        </p:txBody>
      </p:sp>
      <p:cxnSp>
        <p:nvCxnSpPr>
          <p:cNvPr id="455" name="Google Shape;455;p47"/>
          <p:cNvCxnSpPr>
            <a:stCxn id="454" idx="1"/>
            <a:endCxn id="449" idx="3"/>
          </p:cNvCxnSpPr>
          <p:nvPr/>
        </p:nvCxnSpPr>
        <p:spPr>
          <a:xfrm flipH="1">
            <a:off x="7134250" y="2105850"/>
            <a:ext cx="5091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6" name="Google Shape;456;p47"/>
          <p:cNvCxnSpPr>
            <a:stCxn id="454" idx="2"/>
            <a:endCxn id="449" idx="2"/>
          </p:cNvCxnSpPr>
          <p:nvPr/>
        </p:nvCxnSpPr>
        <p:spPr>
          <a:xfrm rot="5400000">
            <a:off x="7383700" y="1750200"/>
            <a:ext cx="11700" cy="1034400"/>
          </a:xfrm>
          <a:prstGeom prst="curvedConnector3">
            <a:avLst>
              <a:gd fmla="val 213525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57" name="Google Shape;457;p47"/>
          <p:cNvSpPr txBox="1"/>
          <p:nvPr/>
        </p:nvSpPr>
        <p:spPr>
          <a:xfrm>
            <a:off x="3867775" y="2366400"/>
            <a:ext cx="239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000000"/>
                </a:solidFill>
              </a:rPr>
              <a:t>Casper FFG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458" name="Google Shape;45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4388" y="2826635"/>
            <a:ext cx="2015962" cy="2215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0150" y="2655100"/>
            <a:ext cx="1864249" cy="2499175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47"/>
          <p:cNvSpPr txBox="1"/>
          <p:nvPr/>
        </p:nvSpPr>
        <p:spPr>
          <a:xfrm>
            <a:off x="7451875" y="4676975"/>
            <a:ext cx="16920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CN"/>
              <a:t>surrounding vote</a:t>
            </a:r>
            <a:endParaRPr b="1" i="1"/>
          </a:p>
        </p:txBody>
      </p:sp>
      <p:sp>
        <p:nvSpPr>
          <p:cNvPr id="461" name="Google Shape;461;p47"/>
          <p:cNvSpPr txBox="1"/>
          <p:nvPr/>
        </p:nvSpPr>
        <p:spPr>
          <a:xfrm>
            <a:off x="4556275" y="4676975"/>
            <a:ext cx="16920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CN"/>
              <a:t>double vote</a:t>
            </a:r>
            <a:endParaRPr b="1" i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NFG (</a:t>
            </a:r>
            <a:r>
              <a:rPr i="1" lang="zh-CN" sz="2100"/>
              <a:t>Fork Choice Rule</a:t>
            </a:r>
            <a:r>
              <a:rPr lang="zh-CN"/>
              <a:t>)</a:t>
            </a:r>
            <a:endParaRPr/>
          </a:p>
        </p:txBody>
      </p:sp>
      <p:sp>
        <p:nvSpPr>
          <p:cNvPr id="467" name="Google Shape;467;p48"/>
          <p:cNvSpPr txBox="1"/>
          <p:nvPr>
            <p:ph idx="1" type="body"/>
          </p:nvPr>
        </p:nvSpPr>
        <p:spPr>
          <a:xfrm>
            <a:off x="311700" y="1152475"/>
            <a:ext cx="8832300" cy="15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000000"/>
                </a:solidFill>
              </a:rPr>
              <a:t>Block weight w</a:t>
            </a:r>
            <a:r>
              <a:rPr lang="zh-CN">
                <a:solidFill>
                  <a:srgbClr val="000000"/>
                </a:solidFill>
              </a:rPr>
              <a:t>: </a:t>
            </a:r>
            <a:r>
              <a:rPr i="1" lang="zh-CN">
                <a:solidFill>
                  <a:srgbClr val="000000"/>
                </a:solidFill>
              </a:rPr>
              <a:t>w(B)</a:t>
            </a:r>
            <a:r>
              <a:rPr lang="zh-CN">
                <a:solidFill>
                  <a:srgbClr val="000000"/>
                </a:solidFill>
              </a:rPr>
              <a:t> = height of B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000000"/>
                </a:solidFill>
              </a:rPr>
              <a:t>Block score</a:t>
            </a:r>
            <a:r>
              <a:rPr lang="zh-CN">
                <a:solidFill>
                  <a:srgbClr val="000000"/>
                </a:solidFill>
              </a:rPr>
              <a:t> </a:t>
            </a:r>
            <a:r>
              <a:rPr b="1" lang="zh-CN">
                <a:solidFill>
                  <a:srgbClr val="000000"/>
                </a:solidFill>
              </a:rPr>
              <a:t>s</a:t>
            </a:r>
            <a:r>
              <a:rPr lang="zh-CN">
                <a:solidFill>
                  <a:srgbClr val="000000"/>
                </a:solidFill>
              </a:rPr>
              <a:t>: </a:t>
            </a:r>
            <a:r>
              <a:rPr i="1" lang="zh-CN">
                <a:solidFill>
                  <a:srgbClr val="000000"/>
                </a:solidFill>
              </a:rPr>
              <a:t>w(HQV(B))</a:t>
            </a:r>
            <a:r>
              <a:rPr lang="zh-CN">
                <a:solidFill>
                  <a:srgbClr val="000000"/>
                </a:solidFill>
              </a:rPr>
              <a:t>, </a:t>
            </a:r>
            <a:r>
              <a:rPr i="1" lang="zh-CN">
                <a:solidFill>
                  <a:srgbClr val="000000"/>
                </a:solidFill>
              </a:rPr>
              <a:t>HQV(B)</a:t>
            </a:r>
            <a:r>
              <a:rPr lang="zh-CN">
                <a:solidFill>
                  <a:srgbClr val="000000"/>
                </a:solidFill>
              </a:rPr>
              <a:t> is the heaviest block that has pre-vote before B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zh-CN">
                <a:solidFill>
                  <a:srgbClr val="000000"/>
                </a:solidFill>
              </a:rPr>
              <a:t>Canonical chain</a:t>
            </a:r>
            <a:r>
              <a:rPr lang="zh-CN">
                <a:solidFill>
                  <a:srgbClr val="000000"/>
                </a:solidFill>
              </a:rPr>
              <a:t>: chain with the higher </a:t>
            </a:r>
            <a:r>
              <a:rPr i="1" lang="zh-CN">
                <a:solidFill>
                  <a:srgbClr val="000000"/>
                </a:solidFill>
              </a:rPr>
              <a:t>s(tip)</a:t>
            </a:r>
            <a:r>
              <a:rPr lang="zh-CN">
                <a:solidFill>
                  <a:srgbClr val="000000"/>
                </a:solidFill>
              </a:rPr>
              <a:t> or higher </a:t>
            </a:r>
            <a:r>
              <a:rPr i="1" lang="zh-CN">
                <a:solidFill>
                  <a:srgbClr val="000000"/>
                </a:solidFill>
              </a:rPr>
              <a:t>w(tip)</a:t>
            </a:r>
            <a:endParaRPr i="1">
              <a:solidFill>
                <a:srgbClr val="000000"/>
              </a:solidFill>
            </a:endParaRPr>
          </a:p>
        </p:txBody>
      </p:sp>
      <p:sp>
        <p:nvSpPr>
          <p:cNvPr id="468" name="Google Shape;468;p48"/>
          <p:cNvSpPr/>
          <p:nvPr/>
        </p:nvSpPr>
        <p:spPr>
          <a:xfrm>
            <a:off x="450375" y="3562075"/>
            <a:ext cx="450300" cy="382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8"/>
          <p:cNvSpPr/>
          <p:nvPr/>
        </p:nvSpPr>
        <p:spPr>
          <a:xfrm>
            <a:off x="1212375" y="3562075"/>
            <a:ext cx="450300" cy="382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8"/>
          <p:cNvSpPr/>
          <p:nvPr/>
        </p:nvSpPr>
        <p:spPr>
          <a:xfrm>
            <a:off x="1974375" y="3562075"/>
            <a:ext cx="450300" cy="382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8"/>
          <p:cNvSpPr/>
          <p:nvPr/>
        </p:nvSpPr>
        <p:spPr>
          <a:xfrm>
            <a:off x="2736375" y="2876275"/>
            <a:ext cx="450300" cy="382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8"/>
          <p:cNvSpPr/>
          <p:nvPr/>
        </p:nvSpPr>
        <p:spPr>
          <a:xfrm>
            <a:off x="3296775" y="4019275"/>
            <a:ext cx="575700" cy="382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HQV</a:t>
            </a:r>
            <a:endParaRPr/>
          </a:p>
        </p:txBody>
      </p:sp>
      <p:sp>
        <p:nvSpPr>
          <p:cNvPr id="473" name="Google Shape;473;p48"/>
          <p:cNvSpPr/>
          <p:nvPr/>
        </p:nvSpPr>
        <p:spPr>
          <a:xfrm>
            <a:off x="4260375" y="4476475"/>
            <a:ext cx="4503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t4</a:t>
            </a:r>
            <a:endParaRPr/>
          </a:p>
        </p:txBody>
      </p:sp>
      <p:sp>
        <p:nvSpPr>
          <p:cNvPr id="474" name="Google Shape;474;p48"/>
          <p:cNvSpPr/>
          <p:nvPr/>
        </p:nvSpPr>
        <p:spPr>
          <a:xfrm>
            <a:off x="5098575" y="3562075"/>
            <a:ext cx="450300" cy="3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t2</a:t>
            </a:r>
            <a:endParaRPr/>
          </a:p>
        </p:txBody>
      </p:sp>
      <p:sp>
        <p:nvSpPr>
          <p:cNvPr id="475" name="Google Shape;475;p48"/>
          <p:cNvSpPr/>
          <p:nvPr/>
        </p:nvSpPr>
        <p:spPr>
          <a:xfrm>
            <a:off x="5827175" y="2876275"/>
            <a:ext cx="575700" cy="382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HQV</a:t>
            </a:r>
            <a:endParaRPr/>
          </a:p>
        </p:txBody>
      </p:sp>
      <p:sp>
        <p:nvSpPr>
          <p:cNvPr id="476" name="Google Shape;476;p48"/>
          <p:cNvSpPr/>
          <p:nvPr/>
        </p:nvSpPr>
        <p:spPr>
          <a:xfrm>
            <a:off x="6978550" y="4019275"/>
            <a:ext cx="450300" cy="382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t3</a:t>
            </a:r>
            <a:endParaRPr/>
          </a:p>
        </p:txBody>
      </p:sp>
      <p:sp>
        <p:nvSpPr>
          <p:cNvPr id="477" name="Google Shape;477;p48"/>
          <p:cNvSpPr/>
          <p:nvPr/>
        </p:nvSpPr>
        <p:spPr>
          <a:xfrm>
            <a:off x="7827000" y="2876275"/>
            <a:ext cx="450300" cy="382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t1</a:t>
            </a:r>
            <a:endParaRPr/>
          </a:p>
        </p:txBody>
      </p:sp>
      <p:cxnSp>
        <p:nvCxnSpPr>
          <p:cNvPr id="478" name="Google Shape;478;p48"/>
          <p:cNvCxnSpPr/>
          <p:nvPr/>
        </p:nvCxnSpPr>
        <p:spPr>
          <a:xfrm>
            <a:off x="900675" y="37531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48"/>
          <p:cNvCxnSpPr>
            <a:stCxn id="468" idx="3"/>
            <a:endCxn id="469" idx="1"/>
          </p:cNvCxnSpPr>
          <p:nvPr/>
        </p:nvCxnSpPr>
        <p:spPr>
          <a:xfrm>
            <a:off x="900675" y="3753175"/>
            <a:ext cx="31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Google Shape;480;p48"/>
          <p:cNvCxnSpPr>
            <a:stCxn id="469" idx="3"/>
            <a:endCxn id="470" idx="1"/>
          </p:cNvCxnSpPr>
          <p:nvPr/>
        </p:nvCxnSpPr>
        <p:spPr>
          <a:xfrm>
            <a:off x="1662675" y="3753175"/>
            <a:ext cx="31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48"/>
          <p:cNvCxnSpPr>
            <a:stCxn id="470" idx="3"/>
            <a:endCxn id="471" idx="1"/>
          </p:cNvCxnSpPr>
          <p:nvPr/>
        </p:nvCxnSpPr>
        <p:spPr>
          <a:xfrm flipH="1" rot="10800000">
            <a:off x="2424675" y="3067375"/>
            <a:ext cx="311700" cy="6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Google Shape;482;p48"/>
          <p:cNvCxnSpPr>
            <a:stCxn id="470" idx="3"/>
            <a:endCxn id="472" idx="1"/>
          </p:cNvCxnSpPr>
          <p:nvPr/>
        </p:nvCxnSpPr>
        <p:spPr>
          <a:xfrm>
            <a:off x="2424675" y="3753175"/>
            <a:ext cx="8721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p48"/>
          <p:cNvCxnSpPr>
            <a:stCxn id="472" idx="3"/>
            <a:endCxn id="473" idx="1"/>
          </p:cNvCxnSpPr>
          <p:nvPr/>
        </p:nvCxnSpPr>
        <p:spPr>
          <a:xfrm>
            <a:off x="3872475" y="4210375"/>
            <a:ext cx="3879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" name="Google Shape;484;p48"/>
          <p:cNvCxnSpPr>
            <a:stCxn id="472" idx="3"/>
            <a:endCxn id="474" idx="1"/>
          </p:cNvCxnSpPr>
          <p:nvPr/>
        </p:nvCxnSpPr>
        <p:spPr>
          <a:xfrm flipH="1" rot="10800000">
            <a:off x="3872475" y="3753175"/>
            <a:ext cx="12261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" name="Google Shape;485;p48"/>
          <p:cNvCxnSpPr>
            <a:endCxn id="476" idx="1"/>
          </p:cNvCxnSpPr>
          <p:nvPr/>
        </p:nvCxnSpPr>
        <p:spPr>
          <a:xfrm>
            <a:off x="3872350" y="4210375"/>
            <a:ext cx="310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" name="Google Shape;486;p48"/>
          <p:cNvCxnSpPr>
            <a:stCxn id="471" idx="3"/>
            <a:endCxn id="475" idx="1"/>
          </p:cNvCxnSpPr>
          <p:nvPr/>
        </p:nvCxnSpPr>
        <p:spPr>
          <a:xfrm>
            <a:off x="3186675" y="3067375"/>
            <a:ext cx="264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" name="Google Shape;487;p48"/>
          <p:cNvCxnSpPr>
            <a:stCxn id="475" idx="3"/>
            <a:endCxn id="477" idx="1"/>
          </p:cNvCxnSpPr>
          <p:nvPr/>
        </p:nvCxnSpPr>
        <p:spPr>
          <a:xfrm>
            <a:off x="6402875" y="3067375"/>
            <a:ext cx="142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/>
              <a:t>Safety</a:t>
            </a:r>
            <a:endParaRPr sz="2000"/>
          </a:p>
        </p:txBody>
      </p:sp>
      <p:sp>
        <p:nvSpPr>
          <p:cNvPr id="493" name="Google Shape;493;p49"/>
          <p:cNvSpPr txBox="1"/>
          <p:nvPr>
            <p:ph idx="1" type="body"/>
          </p:nvPr>
        </p:nvSpPr>
        <p:spPr>
          <a:xfrm>
            <a:off x="311700" y="1017725"/>
            <a:ext cx="8520600" cy="9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000000"/>
                </a:solidFill>
              </a:rPr>
              <a:t>If a block b1 is finalized in a chain with a tip t1, no block b2 such that w(b2) &gt; w(b1) can have a quorum pre-vote by the same BP set in a chain with some tip t2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94" name="Google Shape;49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1625" y="2219313"/>
            <a:ext cx="5838825" cy="2924175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49"/>
          <p:cNvSpPr txBox="1"/>
          <p:nvPr/>
        </p:nvSpPr>
        <p:spPr>
          <a:xfrm>
            <a:off x="5717200" y="2219325"/>
            <a:ext cx="3115200" cy="27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Proof: b2 can have quorum pre-vote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B1 finalized, s(p1) &gt;= w(b1)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∵ w(p1) &lt; w(r2), s(p1) &lt; s(r2)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∴ s(r2) &gt;= w(b1)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This means there is b2’ with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weight &gt;= w(b1)  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0"/>
          <p:cNvSpPr txBox="1"/>
          <p:nvPr>
            <p:ph type="title"/>
          </p:nvPr>
        </p:nvSpPr>
        <p:spPr>
          <a:xfrm>
            <a:off x="366300" y="404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Doomslug in practice</a:t>
            </a:r>
            <a:endParaRPr/>
          </a:p>
        </p:txBody>
      </p:sp>
      <p:sp>
        <p:nvSpPr>
          <p:cNvPr id="501" name="Google Shape;501;p50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00"/>
                </a:solidFill>
              </a:rPr>
              <a:t>Block includes </a:t>
            </a:r>
            <a:r>
              <a:rPr b="1" lang="zh-CN" sz="1900">
                <a:solidFill>
                  <a:srgbClr val="000000"/>
                </a:solidFill>
              </a:rPr>
              <a:t>&gt; ⅔</a:t>
            </a:r>
            <a:r>
              <a:rPr lang="zh-CN">
                <a:solidFill>
                  <a:srgbClr val="000000"/>
                </a:solidFill>
              </a:rPr>
              <a:t> approvals’ signatures (endorsement, or skip) from other V</a:t>
            </a:r>
            <a:r>
              <a:rPr baseline="-25000" lang="zh-CN">
                <a:solidFill>
                  <a:srgbClr val="000000"/>
                </a:solidFill>
              </a:rPr>
              <a:t>i</a:t>
            </a:r>
            <a:r>
              <a:rPr lang="zh-C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000000"/>
                </a:solidFill>
              </a:rPr>
              <a:t>Protocol finality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00"/>
                </a:solidFill>
              </a:rPr>
              <a:t>A block is final if there are two blocks built on top of it and these three blocks have consecutive heights.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i="1" sz="1400">
              <a:solidFill>
                <a:srgbClr val="000000"/>
              </a:solidFill>
            </a:endParaRPr>
          </a:p>
        </p:txBody>
      </p:sp>
      <p:sp>
        <p:nvSpPr>
          <p:cNvPr id="502" name="Google Shape;502;p50"/>
          <p:cNvSpPr/>
          <p:nvPr/>
        </p:nvSpPr>
        <p:spPr>
          <a:xfrm>
            <a:off x="3972625" y="3944200"/>
            <a:ext cx="996300" cy="7233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(100)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(0)</a:t>
            </a:r>
            <a:endParaRPr/>
          </a:p>
        </p:txBody>
      </p:sp>
      <p:sp>
        <p:nvSpPr>
          <p:cNvPr id="503" name="Google Shape;503;p50"/>
          <p:cNvSpPr/>
          <p:nvPr/>
        </p:nvSpPr>
        <p:spPr>
          <a:xfrm>
            <a:off x="5937900" y="3944200"/>
            <a:ext cx="996300" cy="723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</a:t>
            </a:r>
            <a:endParaRPr/>
          </a:p>
        </p:txBody>
      </p:sp>
      <p:cxnSp>
        <p:nvCxnSpPr>
          <p:cNvPr id="504" name="Google Shape;504;p50"/>
          <p:cNvCxnSpPr>
            <a:stCxn id="503" idx="1"/>
            <a:endCxn id="502" idx="3"/>
          </p:cNvCxnSpPr>
          <p:nvPr/>
        </p:nvCxnSpPr>
        <p:spPr>
          <a:xfrm rot="10800000">
            <a:off x="4968900" y="4305850"/>
            <a:ext cx="96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5" name="Google Shape;505;p50"/>
          <p:cNvSpPr txBox="1"/>
          <p:nvPr/>
        </p:nvSpPr>
        <p:spPr>
          <a:xfrm>
            <a:off x="3972625" y="3474500"/>
            <a:ext cx="9963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h0</a:t>
            </a:r>
            <a:endParaRPr/>
          </a:p>
        </p:txBody>
      </p:sp>
      <p:sp>
        <p:nvSpPr>
          <p:cNvPr id="506" name="Google Shape;506;p50"/>
          <p:cNvSpPr txBox="1"/>
          <p:nvPr/>
        </p:nvSpPr>
        <p:spPr>
          <a:xfrm>
            <a:off x="5937900" y="3474500"/>
            <a:ext cx="9963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h1</a:t>
            </a:r>
            <a:endParaRPr/>
          </a:p>
        </p:txBody>
      </p:sp>
      <p:cxnSp>
        <p:nvCxnSpPr>
          <p:cNvPr id="507" name="Google Shape;507;p50"/>
          <p:cNvCxnSpPr/>
          <p:nvPr/>
        </p:nvCxnSpPr>
        <p:spPr>
          <a:xfrm rot="10800000">
            <a:off x="2971800" y="4305850"/>
            <a:ext cx="96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8" name="Google Shape;508;p50"/>
          <p:cNvSpPr/>
          <p:nvPr/>
        </p:nvSpPr>
        <p:spPr>
          <a:xfrm>
            <a:off x="1943675" y="3944200"/>
            <a:ext cx="996300" cy="723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</a:t>
            </a:r>
            <a:endParaRPr/>
          </a:p>
        </p:txBody>
      </p:sp>
      <p:sp>
        <p:nvSpPr>
          <p:cNvPr id="509" name="Google Shape;509;p50"/>
          <p:cNvSpPr txBox="1"/>
          <p:nvPr/>
        </p:nvSpPr>
        <p:spPr>
          <a:xfrm>
            <a:off x="0" y="4100000"/>
            <a:ext cx="1518900" cy="1022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Send to next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   #endorse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   #skip</a:t>
            </a:r>
            <a:endParaRPr/>
          </a:p>
        </p:txBody>
      </p:sp>
      <p:sp>
        <p:nvSpPr>
          <p:cNvPr id="510" name="Google Shape;510;p50"/>
          <p:cNvSpPr txBox="1"/>
          <p:nvPr/>
        </p:nvSpPr>
        <p:spPr>
          <a:xfrm>
            <a:off x="7272150" y="4622200"/>
            <a:ext cx="1871700" cy="521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Yellow: Doomslug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 Green: Commit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1"/>
          <p:cNvSpPr/>
          <p:nvPr/>
        </p:nvSpPr>
        <p:spPr>
          <a:xfrm>
            <a:off x="2500363" y="2648800"/>
            <a:ext cx="615900" cy="6255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(100)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(0)</a:t>
            </a:r>
            <a:endParaRPr/>
          </a:p>
        </p:txBody>
      </p:sp>
      <p:sp>
        <p:nvSpPr>
          <p:cNvPr id="516" name="Google Shape;516;p51"/>
          <p:cNvSpPr/>
          <p:nvPr/>
        </p:nvSpPr>
        <p:spPr>
          <a:xfrm>
            <a:off x="3645688" y="2648800"/>
            <a:ext cx="629400" cy="6255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(100)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(0)</a:t>
            </a:r>
            <a:endParaRPr/>
          </a:p>
        </p:txBody>
      </p:sp>
      <p:sp>
        <p:nvSpPr>
          <p:cNvPr id="517" name="Google Shape;517;p51"/>
          <p:cNvSpPr/>
          <p:nvPr/>
        </p:nvSpPr>
        <p:spPr>
          <a:xfrm>
            <a:off x="4804625" y="2648800"/>
            <a:ext cx="629400" cy="625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(100)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(0)</a:t>
            </a:r>
            <a:endParaRPr/>
          </a:p>
        </p:txBody>
      </p:sp>
      <p:cxnSp>
        <p:nvCxnSpPr>
          <p:cNvPr id="518" name="Google Shape;518;p51"/>
          <p:cNvCxnSpPr>
            <a:stCxn id="516" idx="1"/>
            <a:endCxn id="515" idx="3"/>
          </p:cNvCxnSpPr>
          <p:nvPr/>
        </p:nvCxnSpPr>
        <p:spPr>
          <a:xfrm rot="10800000">
            <a:off x="3116188" y="2961550"/>
            <a:ext cx="52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9" name="Google Shape;519;p51"/>
          <p:cNvCxnSpPr>
            <a:stCxn id="517" idx="1"/>
            <a:endCxn id="516" idx="3"/>
          </p:cNvCxnSpPr>
          <p:nvPr/>
        </p:nvCxnSpPr>
        <p:spPr>
          <a:xfrm rot="10800000">
            <a:off x="4275125" y="2961550"/>
            <a:ext cx="52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0" name="Google Shape;520;p51"/>
          <p:cNvSpPr txBox="1"/>
          <p:nvPr/>
        </p:nvSpPr>
        <p:spPr>
          <a:xfrm>
            <a:off x="2296225" y="1112300"/>
            <a:ext cx="9963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h0</a:t>
            </a:r>
            <a:endParaRPr/>
          </a:p>
        </p:txBody>
      </p:sp>
      <p:sp>
        <p:nvSpPr>
          <p:cNvPr id="521" name="Google Shape;521;p51"/>
          <p:cNvSpPr txBox="1"/>
          <p:nvPr/>
        </p:nvSpPr>
        <p:spPr>
          <a:xfrm>
            <a:off x="3499500" y="1112300"/>
            <a:ext cx="9963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h1</a:t>
            </a:r>
            <a:endParaRPr/>
          </a:p>
        </p:txBody>
      </p:sp>
      <p:sp>
        <p:nvSpPr>
          <p:cNvPr id="522" name="Google Shape;522;p51"/>
          <p:cNvSpPr txBox="1"/>
          <p:nvPr/>
        </p:nvSpPr>
        <p:spPr>
          <a:xfrm>
            <a:off x="4626575" y="1112300"/>
            <a:ext cx="9963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h2</a:t>
            </a:r>
            <a:endParaRPr/>
          </a:p>
        </p:txBody>
      </p:sp>
      <p:cxnSp>
        <p:nvCxnSpPr>
          <p:cNvPr id="523" name="Google Shape;523;p51"/>
          <p:cNvCxnSpPr>
            <a:stCxn id="515" idx="1"/>
          </p:cNvCxnSpPr>
          <p:nvPr/>
        </p:nvCxnSpPr>
        <p:spPr>
          <a:xfrm rot="10800000">
            <a:off x="1913563" y="2961550"/>
            <a:ext cx="58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4" name="Google Shape;524;p51"/>
          <p:cNvSpPr/>
          <p:nvPr/>
        </p:nvSpPr>
        <p:spPr>
          <a:xfrm>
            <a:off x="1436450" y="2735350"/>
            <a:ext cx="520800" cy="4095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</a:t>
            </a:r>
            <a:endParaRPr/>
          </a:p>
        </p:txBody>
      </p:sp>
      <p:sp>
        <p:nvSpPr>
          <p:cNvPr id="525" name="Google Shape;525;p51"/>
          <p:cNvSpPr txBox="1"/>
          <p:nvPr/>
        </p:nvSpPr>
        <p:spPr>
          <a:xfrm>
            <a:off x="5770725" y="1112300"/>
            <a:ext cx="9963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h3</a:t>
            </a:r>
            <a:endParaRPr/>
          </a:p>
        </p:txBody>
      </p:sp>
      <p:sp>
        <p:nvSpPr>
          <p:cNvPr id="526" name="Google Shape;526;p51"/>
          <p:cNvSpPr/>
          <p:nvPr/>
        </p:nvSpPr>
        <p:spPr>
          <a:xfrm>
            <a:off x="5975475" y="2023275"/>
            <a:ext cx="586800" cy="625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(30)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(70)</a:t>
            </a:r>
            <a:endParaRPr/>
          </a:p>
        </p:txBody>
      </p:sp>
      <p:sp>
        <p:nvSpPr>
          <p:cNvPr id="527" name="Google Shape;527;p51"/>
          <p:cNvSpPr/>
          <p:nvPr/>
        </p:nvSpPr>
        <p:spPr>
          <a:xfrm>
            <a:off x="6930825" y="3322100"/>
            <a:ext cx="586800" cy="62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</a:t>
            </a:r>
            <a:endParaRPr/>
          </a:p>
        </p:txBody>
      </p:sp>
      <p:cxnSp>
        <p:nvCxnSpPr>
          <p:cNvPr id="528" name="Google Shape;528;p51"/>
          <p:cNvCxnSpPr>
            <a:stCxn id="526" idx="1"/>
            <a:endCxn id="517" idx="3"/>
          </p:cNvCxnSpPr>
          <p:nvPr/>
        </p:nvCxnSpPr>
        <p:spPr>
          <a:xfrm flipH="1">
            <a:off x="5433975" y="2336025"/>
            <a:ext cx="541500" cy="6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9" name="Google Shape;529;p51"/>
          <p:cNvCxnSpPr>
            <a:stCxn id="527" idx="1"/>
            <a:endCxn id="517" idx="3"/>
          </p:cNvCxnSpPr>
          <p:nvPr/>
        </p:nvCxnSpPr>
        <p:spPr>
          <a:xfrm rot="10800000">
            <a:off x="5434125" y="2961650"/>
            <a:ext cx="1496700" cy="67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0" name="Google Shape;530;p51"/>
          <p:cNvSpPr txBox="1"/>
          <p:nvPr/>
        </p:nvSpPr>
        <p:spPr>
          <a:xfrm>
            <a:off x="6726075" y="1112300"/>
            <a:ext cx="9963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h4</a:t>
            </a:r>
            <a:endParaRPr/>
          </a:p>
        </p:txBody>
      </p:sp>
      <p:sp>
        <p:nvSpPr>
          <p:cNvPr id="531" name="Google Shape;531;p51"/>
          <p:cNvSpPr txBox="1"/>
          <p:nvPr/>
        </p:nvSpPr>
        <p:spPr>
          <a:xfrm>
            <a:off x="0" y="4120800"/>
            <a:ext cx="1518900" cy="1022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Send to next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   #endorse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   #skip</a:t>
            </a:r>
            <a:endParaRPr/>
          </a:p>
        </p:txBody>
      </p:sp>
      <p:sp>
        <p:nvSpPr>
          <p:cNvPr id="532" name="Google Shape;532;p51"/>
          <p:cNvSpPr txBox="1"/>
          <p:nvPr/>
        </p:nvSpPr>
        <p:spPr>
          <a:xfrm>
            <a:off x="7272150" y="4622200"/>
            <a:ext cx="1871700" cy="521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Yellow: Doomslug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 Green: Commit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TPoS </a:t>
            </a:r>
            <a:r>
              <a:rPr lang="zh-CN" sz="1300">
                <a:solidFill>
                  <a:srgbClr val="000000"/>
                </a:solidFill>
              </a:rPr>
              <a:t>(determining the </a:t>
            </a:r>
            <a:r>
              <a:rPr b="1" lang="zh-CN" sz="1300">
                <a:solidFill>
                  <a:srgbClr val="000000"/>
                </a:solidFill>
              </a:rPr>
              <a:t>minimum threshold</a:t>
            </a:r>
            <a:r>
              <a:rPr lang="zh-CN" sz="1300">
                <a:solidFill>
                  <a:srgbClr val="000000"/>
                </a:solidFill>
              </a:rPr>
              <a:t> number of tokens for a single seat)</a:t>
            </a:r>
            <a:endParaRPr sz="1300">
              <a:solidFill>
                <a:srgbClr val="000000"/>
              </a:solidFill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rgbClr val="000000"/>
                </a:solidFill>
              </a:rPr>
              <a:t>Validator</a:t>
            </a:r>
            <a:r>
              <a:rPr lang="zh-CN" sz="1400">
                <a:solidFill>
                  <a:srgbClr val="000000"/>
                </a:solidFill>
              </a:rPr>
              <a:t>: stake &gt;= seat price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rgbClr val="000000"/>
                </a:solidFill>
              </a:rPr>
              <a:t>Auction:</a:t>
            </a:r>
            <a:r>
              <a:rPr lang="zh-CN" sz="1400">
                <a:solidFill>
                  <a:srgbClr val="000000"/>
                </a:solidFill>
              </a:rPr>
              <a:t> how many “</a:t>
            </a:r>
            <a:r>
              <a:rPr b="1" lang="zh-CN" sz="1400">
                <a:solidFill>
                  <a:srgbClr val="000000"/>
                </a:solidFill>
              </a:rPr>
              <a:t>seats</a:t>
            </a:r>
            <a:r>
              <a:rPr lang="zh-CN" sz="1400">
                <a:solidFill>
                  <a:srgbClr val="000000"/>
                </a:solidFill>
              </a:rPr>
              <a:t>” will be allocated to each prospective validator</a:t>
            </a:r>
            <a:endParaRPr b="1" i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</a:rPr>
              <a:t>With a fixed stake, the more the seat, the lower the price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</a:rPr>
              <a:t>With a fixed seats, the more the stake, the higher the price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>
                <a:solidFill>
                  <a:schemeClr val="dk1"/>
                </a:solidFill>
              </a:rPr>
              <a:t>At the end of the </a:t>
            </a:r>
            <a:r>
              <a:rPr b="1" i="1" lang="zh-CN" sz="1400">
                <a:solidFill>
                  <a:schemeClr val="dk1"/>
                </a:solidFill>
              </a:rPr>
              <a:t>epoch T−1</a:t>
            </a:r>
            <a:r>
              <a:rPr lang="zh-CN" sz="1400">
                <a:solidFill>
                  <a:schemeClr val="dk1"/>
                </a:solidFill>
              </a:rPr>
              <a:t>, everyone on the network run </a:t>
            </a:r>
            <a:r>
              <a:rPr b="1" lang="zh-CN" sz="1400">
                <a:solidFill>
                  <a:schemeClr val="dk1"/>
                </a:solidFill>
              </a:rPr>
              <a:t>auction</a:t>
            </a:r>
            <a:r>
              <a:rPr lang="zh-CN" sz="1400">
                <a:solidFill>
                  <a:schemeClr val="dk1"/>
                </a:solidFill>
              </a:rPr>
              <a:t> to determine validators for the </a:t>
            </a:r>
            <a:r>
              <a:rPr b="1" i="1" lang="zh-CN" sz="1400">
                <a:solidFill>
                  <a:schemeClr val="dk1"/>
                </a:solidFill>
              </a:rPr>
              <a:t>epoch T+1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200" y="2460213"/>
            <a:ext cx="4981575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2"/>
          <p:cNvSpPr/>
          <p:nvPr/>
        </p:nvSpPr>
        <p:spPr>
          <a:xfrm>
            <a:off x="1808163" y="2801200"/>
            <a:ext cx="622200" cy="5676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(100)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(0)</a:t>
            </a:r>
            <a:endParaRPr/>
          </a:p>
        </p:txBody>
      </p:sp>
      <p:sp>
        <p:nvSpPr>
          <p:cNvPr id="538" name="Google Shape;538;p52"/>
          <p:cNvSpPr/>
          <p:nvPr/>
        </p:nvSpPr>
        <p:spPr>
          <a:xfrm>
            <a:off x="2967100" y="2801200"/>
            <a:ext cx="622200" cy="5676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(100)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(0)</a:t>
            </a:r>
            <a:endParaRPr/>
          </a:p>
        </p:txBody>
      </p:sp>
      <p:sp>
        <p:nvSpPr>
          <p:cNvPr id="539" name="Google Shape;539;p52"/>
          <p:cNvSpPr/>
          <p:nvPr/>
        </p:nvSpPr>
        <p:spPr>
          <a:xfrm>
            <a:off x="4126025" y="2801200"/>
            <a:ext cx="622200" cy="5676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(100)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(0)</a:t>
            </a:r>
            <a:endParaRPr/>
          </a:p>
        </p:txBody>
      </p:sp>
      <p:cxnSp>
        <p:nvCxnSpPr>
          <p:cNvPr id="540" name="Google Shape;540;p52"/>
          <p:cNvCxnSpPr>
            <a:stCxn id="538" idx="1"/>
            <a:endCxn id="537" idx="3"/>
          </p:cNvCxnSpPr>
          <p:nvPr/>
        </p:nvCxnSpPr>
        <p:spPr>
          <a:xfrm rot="10800000">
            <a:off x="2430400" y="3085000"/>
            <a:ext cx="53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1" name="Google Shape;541;p52"/>
          <p:cNvCxnSpPr>
            <a:stCxn id="539" idx="1"/>
            <a:endCxn id="538" idx="3"/>
          </p:cNvCxnSpPr>
          <p:nvPr/>
        </p:nvCxnSpPr>
        <p:spPr>
          <a:xfrm rot="10800000">
            <a:off x="3589325" y="3085000"/>
            <a:ext cx="53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2" name="Google Shape;542;p52"/>
          <p:cNvSpPr txBox="1"/>
          <p:nvPr/>
        </p:nvSpPr>
        <p:spPr>
          <a:xfrm>
            <a:off x="1610425" y="1264700"/>
            <a:ext cx="9963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h0</a:t>
            </a:r>
            <a:endParaRPr/>
          </a:p>
        </p:txBody>
      </p:sp>
      <p:sp>
        <p:nvSpPr>
          <p:cNvPr id="543" name="Google Shape;543;p52"/>
          <p:cNvSpPr txBox="1"/>
          <p:nvPr/>
        </p:nvSpPr>
        <p:spPr>
          <a:xfrm>
            <a:off x="2813700" y="1264700"/>
            <a:ext cx="9963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h1</a:t>
            </a:r>
            <a:endParaRPr/>
          </a:p>
        </p:txBody>
      </p:sp>
      <p:sp>
        <p:nvSpPr>
          <p:cNvPr id="544" name="Google Shape;544;p52"/>
          <p:cNvSpPr txBox="1"/>
          <p:nvPr/>
        </p:nvSpPr>
        <p:spPr>
          <a:xfrm>
            <a:off x="3940775" y="1264700"/>
            <a:ext cx="9963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h2</a:t>
            </a:r>
            <a:endParaRPr/>
          </a:p>
        </p:txBody>
      </p:sp>
      <p:cxnSp>
        <p:nvCxnSpPr>
          <p:cNvPr id="545" name="Google Shape;545;p52"/>
          <p:cNvCxnSpPr>
            <a:stCxn id="537" idx="1"/>
          </p:cNvCxnSpPr>
          <p:nvPr/>
        </p:nvCxnSpPr>
        <p:spPr>
          <a:xfrm rot="10800000">
            <a:off x="1221363" y="3085000"/>
            <a:ext cx="58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6" name="Google Shape;546;p52"/>
          <p:cNvSpPr/>
          <p:nvPr/>
        </p:nvSpPr>
        <p:spPr>
          <a:xfrm>
            <a:off x="750650" y="2887750"/>
            <a:ext cx="520800" cy="4095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</a:t>
            </a:r>
            <a:endParaRPr/>
          </a:p>
        </p:txBody>
      </p:sp>
      <p:sp>
        <p:nvSpPr>
          <p:cNvPr id="547" name="Google Shape;547;p52"/>
          <p:cNvSpPr txBox="1"/>
          <p:nvPr/>
        </p:nvSpPr>
        <p:spPr>
          <a:xfrm>
            <a:off x="5084925" y="1264700"/>
            <a:ext cx="9963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h3</a:t>
            </a:r>
            <a:endParaRPr/>
          </a:p>
        </p:txBody>
      </p:sp>
      <p:sp>
        <p:nvSpPr>
          <p:cNvPr id="548" name="Google Shape;548;p52"/>
          <p:cNvSpPr/>
          <p:nvPr/>
        </p:nvSpPr>
        <p:spPr>
          <a:xfrm>
            <a:off x="5289675" y="2175675"/>
            <a:ext cx="622200" cy="567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(30)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(70)</a:t>
            </a:r>
            <a:endParaRPr/>
          </a:p>
        </p:txBody>
      </p:sp>
      <p:sp>
        <p:nvSpPr>
          <p:cNvPr id="549" name="Google Shape;549;p52"/>
          <p:cNvSpPr/>
          <p:nvPr/>
        </p:nvSpPr>
        <p:spPr>
          <a:xfrm>
            <a:off x="6209625" y="3474500"/>
            <a:ext cx="622200" cy="5943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(100)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(0)</a:t>
            </a:r>
            <a:endParaRPr/>
          </a:p>
        </p:txBody>
      </p:sp>
      <p:cxnSp>
        <p:nvCxnSpPr>
          <p:cNvPr id="550" name="Google Shape;550;p52"/>
          <p:cNvCxnSpPr>
            <a:stCxn id="548" idx="1"/>
            <a:endCxn id="539" idx="3"/>
          </p:cNvCxnSpPr>
          <p:nvPr/>
        </p:nvCxnSpPr>
        <p:spPr>
          <a:xfrm flipH="1">
            <a:off x="4748175" y="2459475"/>
            <a:ext cx="541500" cy="6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1" name="Google Shape;551;p52"/>
          <p:cNvCxnSpPr>
            <a:stCxn id="549" idx="1"/>
            <a:endCxn id="539" idx="3"/>
          </p:cNvCxnSpPr>
          <p:nvPr/>
        </p:nvCxnSpPr>
        <p:spPr>
          <a:xfrm rot="10800000">
            <a:off x="4748325" y="3084950"/>
            <a:ext cx="1461300" cy="68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2" name="Google Shape;552;p52"/>
          <p:cNvSpPr txBox="1"/>
          <p:nvPr/>
        </p:nvSpPr>
        <p:spPr>
          <a:xfrm>
            <a:off x="6040275" y="1264700"/>
            <a:ext cx="9963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h4</a:t>
            </a:r>
            <a:endParaRPr/>
          </a:p>
        </p:txBody>
      </p:sp>
      <p:sp>
        <p:nvSpPr>
          <p:cNvPr id="553" name="Google Shape;553;p52"/>
          <p:cNvSpPr/>
          <p:nvPr/>
        </p:nvSpPr>
        <p:spPr>
          <a:xfrm>
            <a:off x="7325475" y="3474500"/>
            <a:ext cx="622200" cy="62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</a:t>
            </a:r>
            <a:endParaRPr/>
          </a:p>
        </p:txBody>
      </p:sp>
      <p:sp>
        <p:nvSpPr>
          <p:cNvPr id="554" name="Google Shape;554;p52"/>
          <p:cNvSpPr txBox="1"/>
          <p:nvPr/>
        </p:nvSpPr>
        <p:spPr>
          <a:xfrm>
            <a:off x="7107075" y="1264700"/>
            <a:ext cx="9963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h5</a:t>
            </a:r>
            <a:endParaRPr/>
          </a:p>
        </p:txBody>
      </p:sp>
      <p:sp>
        <p:nvSpPr>
          <p:cNvPr id="555" name="Google Shape;555;p52"/>
          <p:cNvSpPr txBox="1"/>
          <p:nvPr/>
        </p:nvSpPr>
        <p:spPr>
          <a:xfrm>
            <a:off x="0" y="4100000"/>
            <a:ext cx="1518900" cy="1022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Send to next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   #endorse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   #skip</a:t>
            </a:r>
            <a:endParaRPr/>
          </a:p>
        </p:txBody>
      </p:sp>
      <p:cxnSp>
        <p:nvCxnSpPr>
          <p:cNvPr id="556" name="Google Shape;556;p52"/>
          <p:cNvCxnSpPr>
            <a:stCxn id="553" idx="1"/>
            <a:endCxn id="549" idx="3"/>
          </p:cNvCxnSpPr>
          <p:nvPr/>
        </p:nvCxnSpPr>
        <p:spPr>
          <a:xfrm rot="10800000">
            <a:off x="6831975" y="3771650"/>
            <a:ext cx="4935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7" name="Google Shape;557;p52"/>
          <p:cNvSpPr txBox="1"/>
          <p:nvPr/>
        </p:nvSpPr>
        <p:spPr>
          <a:xfrm>
            <a:off x="7272150" y="4622200"/>
            <a:ext cx="1871700" cy="521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Yellow: Doomslug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 Green: Commit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3"/>
          <p:cNvSpPr/>
          <p:nvPr/>
        </p:nvSpPr>
        <p:spPr>
          <a:xfrm>
            <a:off x="1427163" y="2801200"/>
            <a:ext cx="622200" cy="5676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(100)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(0)</a:t>
            </a:r>
            <a:endParaRPr/>
          </a:p>
        </p:txBody>
      </p:sp>
      <p:sp>
        <p:nvSpPr>
          <p:cNvPr id="563" name="Google Shape;563;p53"/>
          <p:cNvSpPr/>
          <p:nvPr/>
        </p:nvSpPr>
        <p:spPr>
          <a:xfrm>
            <a:off x="2586100" y="2801200"/>
            <a:ext cx="622200" cy="5676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(100)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(0)</a:t>
            </a:r>
            <a:endParaRPr/>
          </a:p>
        </p:txBody>
      </p:sp>
      <p:sp>
        <p:nvSpPr>
          <p:cNvPr id="564" name="Google Shape;564;p53"/>
          <p:cNvSpPr/>
          <p:nvPr/>
        </p:nvSpPr>
        <p:spPr>
          <a:xfrm>
            <a:off x="3745025" y="2801200"/>
            <a:ext cx="622200" cy="5676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(100)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(0)</a:t>
            </a:r>
            <a:endParaRPr/>
          </a:p>
        </p:txBody>
      </p:sp>
      <p:cxnSp>
        <p:nvCxnSpPr>
          <p:cNvPr id="565" name="Google Shape;565;p53"/>
          <p:cNvCxnSpPr>
            <a:stCxn id="563" idx="1"/>
            <a:endCxn id="562" idx="3"/>
          </p:cNvCxnSpPr>
          <p:nvPr/>
        </p:nvCxnSpPr>
        <p:spPr>
          <a:xfrm rot="10800000">
            <a:off x="2049400" y="3085000"/>
            <a:ext cx="53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6" name="Google Shape;566;p53"/>
          <p:cNvCxnSpPr>
            <a:stCxn id="564" idx="1"/>
            <a:endCxn id="563" idx="3"/>
          </p:cNvCxnSpPr>
          <p:nvPr/>
        </p:nvCxnSpPr>
        <p:spPr>
          <a:xfrm rot="10800000">
            <a:off x="3208325" y="3085000"/>
            <a:ext cx="53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7" name="Google Shape;567;p53"/>
          <p:cNvSpPr txBox="1"/>
          <p:nvPr/>
        </p:nvSpPr>
        <p:spPr>
          <a:xfrm>
            <a:off x="1229425" y="1264700"/>
            <a:ext cx="9963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h0</a:t>
            </a:r>
            <a:endParaRPr/>
          </a:p>
        </p:txBody>
      </p:sp>
      <p:sp>
        <p:nvSpPr>
          <p:cNvPr id="568" name="Google Shape;568;p53"/>
          <p:cNvSpPr txBox="1"/>
          <p:nvPr/>
        </p:nvSpPr>
        <p:spPr>
          <a:xfrm>
            <a:off x="2432700" y="1264700"/>
            <a:ext cx="9963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h1</a:t>
            </a:r>
            <a:endParaRPr/>
          </a:p>
        </p:txBody>
      </p:sp>
      <p:sp>
        <p:nvSpPr>
          <p:cNvPr id="569" name="Google Shape;569;p53"/>
          <p:cNvSpPr txBox="1"/>
          <p:nvPr/>
        </p:nvSpPr>
        <p:spPr>
          <a:xfrm>
            <a:off x="3559775" y="1264700"/>
            <a:ext cx="9963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h2</a:t>
            </a:r>
            <a:endParaRPr/>
          </a:p>
        </p:txBody>
      </p:sp>
      <p:cxnSp>
        <p:nvCxnSpPr>
          <p:cNvPr id="570" name="Google Shape;570;p53"/>
          <p:cNvCxnSpPr>
            <a:stCxn id="562" idx="1"/>
          </p:cNvCxnSpPr>
          <p:nvPr/>
        </p:nvCxnSpPr>
        <p:spPr>
          <a:xfrm rot="10800000">
            <a:off x="840363" y="3085000"/>
            <a:ext cx="58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1" name="Google Shape;571;p53"/>
          <p:cNvSpPr/>
          <p:nvPr/>
        </p:nvSpPr>
        <p:spPr>
          <a:xfrm>
            <a:off x="369650" y="2887750"/>
            <a:ext cx="520800" cy="4095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</a:t>
            </a:r>
            <a:endParaRPr/>
          </a:p>
        </p:txBody>
      </p:sp>
      <p:sp>
        <p:nvSpPr>
          <p:cNvPr id="572" name="Google Shape;572;p53"/>
          <p:cNvSpPr txBox="1"/>
          <p:nvPr/>
        </p:nvSpPr>
        <p:spPr>
          <a:xfrm>
            <a:off x="4703925" y="1264700"/>
            <a:ext cx="9963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h3</a:t>
            </a:r>
            <a:endParaRPr/>
          </a:p>
        </p:txBody>
      </p:sp>
      <p:sp>
        <p:nvSpPr>
          <p:cNvPr id="573" name="Google Shape;573;p53"/>
          <p:cNvSpPr/>
          <p:nvPr/>
        </p:nvSpPr>
        <p:spPr>
          <a:xfrm>
            <a:off x="4908675" y="2175675"/>
            <a:ext cx="622200" cy="567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(30)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(70)</a:t>
            </a:r>
            <a:endParaRPr/>
          </a:p>
        </p:txBody>
      </p:sp>
      <p:sp>
        <p:nvSpPr>
          <p:cNvPr id="574" name="Google Shape;574;p53"/>
          <p:cNvSpPr/>
          <p:nvPr/>
        </p:nvSpPr>
        <p:spPr>
          <a:xfrm>
            <a:off x="5828625" y="3474500"/>
            <a:ext cx="622200" cy="594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(100)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(0)</a:t>
            </a:r>
            <a:endParaRPr/>
          </a:p>
        </p:txBody>
      </p:sp>
      <p:cxnSp>
        <p:nvCxnSpPr>
          <p:cNvPr id="575" name="Google Shape;575;p53"/>
          <p:cNvCxnSpPr>
            <a:stCxn id="573" idx="1"/>
            <a:endCxn id="564" idx="3"/>
          </p:cNvCxnSpPr>
          <p:nvPr/>
        </p:nvCxnSpPr>
        <p:spPr>
          <a:xfrm flipH="1">
            <a:off x="4367175" y="2459475"/>
            <a:ext cx="541500" cy="6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6" name="Google Shape;576;p53"/>
          <p:cNvCxnSpPr>
            <a:stCxn id="574" idx="1"/>
            <a:endCxn id="564" idx="3"/>
          </p:cNvCxnSpPr>
          <p:nvPr/>
        </p:nvCxnSpPr>
        <p:spPr>
          <a:xfrm rot="10800000">
            <a:off x="4367325" y="3084950"/>
            <a:ext cx="1461300" cy="68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7" name="Google Shape;577;p53"/>
          <p:cNvSpPr txBox="1"/>
          <p:nvPr/>
        </p:nvSpPr>
        <p:spPr>
          <a:xfrm>
            <a:off x="5659275" y="1264700"/>
            <a:ext cx="9963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h4</a:t>
            </a:r>
            <a:endParaRPr/>
          </a:p>
        </p:txBody>
      </p:sp>
      <p:sp>
        <p:nvSpPr>
          <p:cNvPr id="578" name="Google Shape;578;p53"/>
          <p:cNvSpPr/>
          <p:nvPr/>
        </p:nvSpPr>
        <p:spPr>
          <a:xfrm>
            <a:off x="6944475" y="3413300"/>
            <a:ext cx="622200" cy="6867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(100)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(0)</a:t>
            </a:r>
            <a:endParaRPr/>
          </a:p>
        </p:txBody>
      </p:sp>
      <p:sp>
        <p:nvSpPr>
          <p:cNvPr id="579" name="Google Shape;579;p53"/>
          <p:cNvSpPr txBox="1"/>
          <p:nvPr/>
        </p:nvSpPr>
        <p:spPr>
          <a:xfrm>
            <a:off x="6726075" y="1264700"/>
            <a:ext cx="9963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h5</a:t>
            </a:r>
            <a:endParaRPr/>
          </a:p>
        </p:txBody>
      </p:sp>
      <p:cxnSp>
        <p:nvCxnSpPr>
          <p:cNvPr id="580" name="Google Shape;580;p53"/>
          <p:cNvCxnSpPr>
            <a:stCxn id="578" idx="1"/>
            <a:endCxn id="574" idx="3"/>
          </p:cNvCxnSpPr>
          <p:nvPr/>
        </p:nvCxnSpPr>
        <p:spPr>
          <a:xfrm flipH="1">
            <a:off x="6450975" y="3756650"/>
            <a:ext cx="4935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1" name="Google Shape;581;p53"/>
          <p:cNvSpPr txBox="1"/>
          <p:nvPr/>
        </p:nvSpPr>
        <p:spPr>
          <a:xfrm>
            <a:off x="7740625" y="1264700"/>
            <a:ext cx="9963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h6</a:t>
            </a:r>
            <a:endParaRPr/>
          </a:p>
        </p:txBody>
      </p:sp>
      <p:sp>
        <p:nvSpPr>
          <p:cNvPr id="582" name="Google Shape;582;p53"/>
          <p:cNvSpPr/>
          <p:nvPr/>
        </p:nvSpPr>
        <p:spPr>
          <a:xfrm>
            <a:off x="7927675" y="3413300"/>
            <a:ext cx="622200" cy="68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</a:t>
            </a:r>
            <a:endParaRPr/>
          </a:p>
        </p:txBody>
      </p:sp>
      <p:cxnSp>
        <p:nvCxnSpPr>
          <p:cNvPr id="583" name="Google Shape;583;p53"/>
          <p:cNvCxnSpPr>
            <a:stCxn id="582" idx="1"/>
            <a:endCxn id="578" idx="3"/>
          </p:cNvCxnSpPr>
          <p:nvPr/>
        </p:nvCxnSpPr>
        <p:spPr>
          <a:xfrm rot="10800000">
            <a:off x="7566775" y="3756650"/>
            <a:ext cx="36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4" name="Google Shape;584;p53"/>
          <p:cNvSpPr txBox="1"/>
          <p:nvPr/>
        </p:nvSpPr>
        <p:spPr>
          <a:xfrm>
            <a:off x="0" y="4100000"/>
            <a:ext cx="1518900" cy="1022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Send to next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   #endorse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   #skip</a:t>
            </a:r>
            <a:endParaRPr/>
          </a:p>
        </p:txBody>
      </p:sp>
      <p:sp>
        <p:nvSpPr>
          <p:cNvPr id="585" name="Google Shape;585;p53"/>
          <p:cNvSpPr txBox="1"/>
          <p:nvPr/>
        </p:nvSpPr>
        <p:spPr>
          <a:xfrm>
            <a:off x="7272150" y="4622200"/>
            <a:ext cx="1871700" cy="521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Yellow: Doomslug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 Green: Commit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4"/>
          <p:cNvSpPr/>
          <p:nvPr/>
        </p:nvSpPr>
        <p:spPr>
          <a:xfrm>
            <a:off x="1535225" y="2801200"/>
            <a:ext cx="622200" cy="5676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(100)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(0)</a:t>
            </a:r>
            <a:endParaRPr/>
          </a:p>
        </p:txBody>
      </p:sp>
      <p:cxnSp>
        <p:nvCxnSpPr>
          <p:cNvPr id="591" name="Google Shape;591;p54"/>
          <p:cNvCxnSpPr>
            <a:stCxn id="590" idx="1"/>
            <a:endCxn id="592" idx="3"/>
          </p:cNvCxnSpPr>
          <p:nvPr/>
        </p:nvCxnSpPr>
        <p:spPr>
          <a:xfrm rot="10800000">
            <a:off x="1227125" y="3085000"/>
            <a:ext cx="30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3" name="Google Shape;593;p54"/>
          <p:cNvSpPr txBox="1"/>
          <p:nvPr/>
        </p:nvSpPr>
        <p:spPr>
          <a:xfrm>
            <a:off x="1349975" y="1264700"/>
            <a:ext cx="9963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h2</a:t>
            </a:r>
            <a:endParaRPr/>
          </a:p>
        </p:txBody>
      </p:sp>
      <p:sp>
        <p:nvSpPr>
          <p:cNvPr id="594" name="Google Shape;594;p54"/>
          <p:cNvSpPr txBox="1"/>
          <p:nvPr/>
        </p:nvSpPr>
        <p:spPr>
          <a:xfrm>
            <a:off x="2265525" y="1264700"/>
            <a:ext cx="9963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h3</a:t>
            </a:r>
            <a:endParaRPr/>
          </a:p>
        </p:txBody>
      </p:sp>
      <p:sp>
        <p:nvSpPr>
          <p:cNvPr id="595" name="Google Shape;595;p54"/>
          <p:cNvSpPr/>
          <p:nvPr/>
        </p:nvSpPr>
        <p:spPr>
          <a:xfrm>
            <a:off x="2470275" y="2175675"/>
            <a:ext cx="622200" cy="567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(30)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(70)</a:t>
            </a:r>
            <a:endParaRPr/>
          </a:p>
        </p:txBody>
      </p:sp>
      <p:sp>
        <p:nvSpPr>
          <p:cNvPr id="596" name="Google Shape;596;p54"/>
          <p:cNvSpPr/>
          <p:nvPr/>
        </p:nvSpPr>
        <p:spPr>
          <a:xfrm>
            <a:off x="3314025" y="3474500"/>
            <a:ext cx="622200" cy="594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(100)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(0)</a:t>
            </a:r>
            <a:endParaRPr/>
          </a:p>
        </p:txBody>
      </p:sp>
      <p:cxnSp>
        <p:nvCxnSpPr>
          <p:cNvPr id="597" name="Google Shape;597;p54"/>
          <p:cNvCxnSpPr>
            <a:stCxn id="595" idx="1"/>
            <a:endCxn id="590" idx="3"/>
          </p:cNvCxnSpPr>
          <p:nvPr/>
        </p:nvCxnSpPr>
        <p:spPr>
          <a:xfrm flipH="1">
            <a:off x="2157375" y="2459475"/>
            <a:ext cx="312900" cy="6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8" name="Google Shape;598;p54"/>
          <p:cNvCxnSpPr>
            <a:stCxn id="596" idx="1"/>
            <a:endCxn id="590" idx="3"/>
          </p:cNvCxnSpPr>
          <p:nvPr/>
        </p:nvCxnSpPr>
        <p:spPr>
          <a:xfrm rot="10800000">
            <a:off x="2157525" y="3084950"/>
            <a:ext cx="1156500" cy="68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9" name="Google Shape;599;p54"/>
          <p:cNvSpPr txBox="1"/>
          <p:nvPr/>
        </p:nvSpPr>
        <p:spPr>
          <a:xfrm>
            <a:off x="3144675" y="1264700"/>
            <a:ext cx="9963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h4</a:t>
            </a:r>
            <a:endParaRPr/>
          </a:p>
        </p:txBody>
      </p:sp>
      <p:sp>
        <p:nvSpPr>
          <p:cNvPr id="600" name="Google Shape;600;p54"/>
          <p:cNvSpPr/>
          <p:nvPr/>
        </p:nvSpPr>
        <p:spPr>
          <a:xfrm>
            <a:off x="4201275" y="3413300"/>
            <a:ext cx="622200" cy="6867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(100)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(0)</a:t>
            </a:r>
            <a:endParaRPr/>
          </a:p>
        </p:txBody>
      </p:sp>
      <p:sp>
        <p:nvSpPr>
          <p:cNvPr id="601" name="Google Shape;601;p54"/>
          <p:cNvSpPr txBox="1"/>
          <p:nvPr/>
        </p:nvSpPr>
        <p:spPr>
          <a:xfrm>
            <a:off x="3982875" y="1264700"/>
            <a:ext cx="9963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h5</a:t>
            </a:r>
            <a:endParaRPr/>
          </a:p>
        </p:txBody>
      </p:sp>
      <p:cxnSp>
        <p:nvCxnSpPr>
          <p:cNvPr id="602" name="Google Shape;602;p54"/>
          <p:cNvCxnSpPr>
            <a:stCxn id="600" idx="1"/>
            <a:endCxn id="596" idx="3"/>
          </p:cNvCxnSpPr>
          <p:nvPr/>
        </p:nvCxnSpPr>
        <p:spPr>
          <a:xfrm flipH="1">
            <a:off x="3936375" y="3756650"/>
            <a:ext cx="2649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3" name="Google Shape;603;p54"/>
          <p:cNvSpPr txBox="1"/>
          <p:nvPr/>
        </p:nvSpPr>
        <p:spPr>
          <a:xfrm>
            <a:off x="4845025" y="1264700"/>
            <a:ext cx="9963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h6</a:t>
            </a:r>
            <a:endParaRPr/>
          </a:p>
        </p:txBody>
      </p:sp>
      <p:sp>
        <p:nvSpPr>
          <p:cNvPr id="604" name="Google Shape;604;p54"/>
          <p:cNvSpPr/>
          <p:nvPr/>
        </p:nvSpPr>
        <p:spPr>
          <a:xfrm>
            <a:off x="5108275" y="3413300"/>
            <a:ext cx="622200" cy="6867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(70)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(30)</a:t>
            </a:r>
            <a:endParaRPr/>
          </a:p>
        </p:txBody>
      </p:sp>
      <p:cxnSp>
        <p:nvCxnSpPr>
          <p:cNvPr id="605" name="Google Shape;605;p54"/>
          <p:cNvCxnSpPr>
            <a:stCxn id="604" idx="1"/>
            <a:endCxn id="600" idx="3"/>
          </p:cNvCxnSpPr>
          <p:nvPr/>
        </p:nvCxnSpPr>
        <p:spPr>
          <a:xfrm rot="10800000">
            <a:off x="4823575" y="3756650"/>
            <a:ext cx="28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6" name="Google Shape;606;p54"/>
          <p:cNvSpPr txBox="1"/>
          <p:nvPr/>
        </p:nvSpPr>
        <p:spPr>
          <a:xfrm>
            <a:off x="0" y="4100000"/>
            <a:ext cx="1518900" cy="1022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Send to next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   #endorse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   #skip</a:t>
            </a:r>
            <a:endParaRPr/>
          </a:p>
        </p:txBody>
      </p:sp>
      <p:sp>
        <p:nvSpPr>
          <p:cNvPr id="607" name="Google Shape;607;p54"/>
          <p:cNvSpPr txBox="1"/>
          <p:nvPr/>
        </p:nvSpPr>
        <p:spPr>
          <a:xfrm>
            <a:off x="5722900" y="1264700"/>
            <a:ext cx="9963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h7</a:t>
            </a:r>
            <a:endParaRPr/>
          </a:p>
        </p:txBody>
      </p:sp>
      <p:sp>
        <p:nvSpPr>
          <p:cNvPr id="608" name="Google Shape;608;p54"/>
          <p:cNvSpPr txBox="1"/>
          <p:nvPr/>
        </p:nvSpPr>
        <p:spPr>
          <a:xfrm>
            <a:off x="6545375" y="1264700"/>
            <a:ext cx="9963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h8</a:t>
            </a:r>
            <a:endParaRPr/>
          </a:p>
        </p:txBody>
      </p:sp>
      <p:sp>
        <p:nvSpPr>
          <p:cNvPr id="609" name="Google Shape;609;p54"/>
          <p:cNvSpPr/>
          <p:nvPr/>
        </p:nvSpPr>
        <p:spPr>
          <a:xfrm>
            <a:off x="6732425" y="3413300"/>
            <a:ext cx="622200" cy="68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</a:t>
            </a:r>
            <a:endParaRPr/>
          </a:p>
        </p:txBody>
      </p:sp>
      <p:sp>
        <p:nvSpPr>
          <p:cNvPr id="610" name="Google Shape;610;p54"/>
          <p:cNvSpPr/>
          <p:nvPr/>
        </p:nvSpPr>
        <p:spPr>
          <a:xfrm>
            <a:off x="5909950" y="2631350"/>
            <a:ext cx="622200" cy="68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(0)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(100)</a:t>
            </a:r>
            <a:endParaRPr/>
          </a:p>
        </p:txBody>
      </p:sp>
      <p:cxnSp>
        <p:nvCxnSpPr>
          <p:cNvPr id="611" name="Google Shape;611;p54"/>
          <p:cNvCxnSpPr>
            <a:stCxn id="609" idx="1"/>
            <a:endCxn id="604" idx="3"/>
          </p:cNvCxnSpPr>
          <p:nvPr/>
        </p:nvCxnSpPr>
        <p:spPr>
          <a:xfrm rot="10800000">
            <a:off x="5730425" y="3756650"/>
            <a:ext cx="100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2" name="Google Shape;612;p54"/>
          <p:cNvSpPr txBox="1"/>
          <p:nvPr/>
        </p:nvSpPr>
        <p:spPr>
          <a:xfrm>
            <a:off x="7272150" y="4622200"/>
            <a:ext cx="1871700" cy="521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Yellow: Doomslug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 Green: Commit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55"/>
          <p:cNvSpPr/>
          <p:nvPr/>
        </p:nvSpPr>
        <p:spPr>
          <a:xfrm>
            <a:off x="1306625" y="2801200"/>
            <a:ext cx="622200" cy="5676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(100)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(0)</a:t>
            </a:r>
            <a:endParaRPr/>
          </a:p>
        </p:txBody>
      </p:sp>
      <p:cxnSp>
        <p:nvCxnSpPr>
          <p:cNvPr id="618" name="Google Shape;618;p55"/>
          <p:cNvCxnSpPr>
            <a:stCxn id="617" idx="1"/>
            <a:endCxn id="619" idx="3"/>
          </p:cNvCxnSpPr>
          <p:nvPr/>
        </p:nvCxnSpPr>
        <p:spPr>
          <a:xfrm rot="10800000">
            <a:off x="998525" y="3085000"/>
            <a:ext cx="30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0" name="Google Shape;620;p55"/>
          <p:cNvSpPr txBox="1"/>
          <p:nvPr/>
        </p:nvSpPr>
        <p:spPr>
          <a:xfrm>
            <a:off x="1121375" y="1264700"/>
            <a:ext cx="9963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h2</a:t>
            </a:r>
            <a:endParaRPr/>
          </a:p>
        </p:txBody>
      </p:sp>
      <p:sp>
        <p:nvSpPr>
          <p:cNvPr id="621" name="Google Shape;621;p55"/>
          <p:cNvSpPr txBox="1"/>
          <p:nvPr/>
        </p:nvSpPr>
        <p:spPr>
          <a:xfrm>
            <a:off x="2036925" y="1264700"/>
            <a:ext cx="9963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h3</a:t>
            </a:r>
            <a:endParaRPr/>
          </a:p>
        </p:txBody>
      </p:sp>
      <p:sp>
        <p:nvSpPr>
          <p:cNvPr id="622" name="Google Shape;622;p55"/>
          <p:cNvSpPr/>
          <p:nvPr/>
        </p:nvSpPr>
        <p:spPr>
          <a:xfrm>
            <a:off x="2241675" y="2175675"/>
            <a:ext cx="622200" cy="567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(30)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(70)</a:t>
            </a:r>
            <a:endParaRPr/>
          </a:p>
        </p:txBody>
      </p:sp>
      <p:sp>
        <p:nvSpPr>
          <p:cNvPr id="623" name="Google Shape;623;p55"/>
          <p:cNvSpPr/>
          <p:nvPr/>
        </p:nvSpPr>
        <p:spPr>
          <a:xfrm>
            <a:off x="3085425" y="3474500"/>
            <a:ext cx="622200" cy="594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(100)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(0)</a:t>
            </a:r>
            <a:endParaRPr/>
          </a:p>
        </p:txBody>
      </p:sp>
      <p:cxnSp>
        <p:nvCxnSpPr>
          <p:cNvPr id="624" name="Google Shape;624;p55"/>
          <p:cNvCxnSpPr>
            <a:stCxn id="622" idx="1"/>
            <a:endCxn id="617" idx="3"/>
          </p:cNvCxnSpPr>
          <p:nvPr/>
        </p:nvCxnSpPr>
        <p:spPr>
          <a:xfrm flipH="1">
            <a:off x="1928775" y="2459475"/>
            <a:ext cx="312900" cy="6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5" name="Google Shape;625;p55"/>
          <p:cNvCxnSpPr>
            <a:stCxn id="623" idx="1"/>
            <a:endCxn id="617" idx="3"/>
          </p:cNvCxnSpPr>
          <p:nvPr/>
        </p:nvCxnSpPr>
        <p:spPr>
          <a:xfrm rot="10800000">
            <a:off x="1928925" y="3084950"/>
            <a:ext cx="1156500" cy="68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6" name="Google Shape;626;p55"/>
          <p:cNvSpPr txBox="1"/>
          <p:nvPr/>
        </p:nvSpPr>
        <p:spPr>
          <a:xfrm>
            <a:off x="2916075" y="1264700"/>
            <a:ext cx="9963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h4</a:t>
            </a:r>
            <a:endParaRPr/>
          </a:p>
        </p:txBody>
      </p:sp>
      <p:sp>
        <p:nvSpPr>
          <p:cNvPr id="627" name="Google Shape;627;p55"/>
          <p:cNvSpPr/>
          <p:nvPr/>
        </p:nvSpPr>
        <p:spPr>
          <a:xfrm>
            <a:off x="3972675" y="3413300"/>
            <a:ext cx="622200" cy="6867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(100)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(0)</a:t>
            </a:r>
            <a:endParaRPr/>
          </a:p>
        </p:txBody>
      </p:sp>
      <p:sp>
        <p:nvSpPr>
          <p:cNvPr id="628" name="Google Shape;628;p55"/>
          <p:cNvSpPr txBox="1"/>
          <p:nvPr/>
        </p:nvSpPr>
        <p:spPr>
          <a:xfrm>
            <a:off x="3754275" y="1264700"/>
            <a:ext cx="9963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h5</a:t>
            </a:r>
            <a:endParaRPr/>
          </a:p>
        </p:txBody>
      </p:sp>
      <p:cxnSp>
        <p:nvCxnSpPr>
          <p:cNvPr id="629" name="Google Shape;629;p55"/>
          <p:cNvCxnSpPr>
            <a:stCxn id="627" idx="1"/>
            <a:endCxn id="623" idx="3"/>
          </p:cNvCxnSpPr>
          <p:nvPr/>
        </p:nvCxnSpPr>
        <p:spPr>
          <a:xfrm flipH="1">
            <a:off x="3707775" y="3756650"/>
            <a:ext cx="2649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0" name="Google Shape;630;p55"/>
          <p:cNvSpPr txBox="1"/>
          <p:nvPr/>
        </p:nvSpPr>
        <p:spPr>
          <a:xfrm>
            <a:off x="4616425" y="1264700"/>
            <a:ext cx="9963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h6</a:t>
            </a:r>
            <a:endParaRPr/>
          </a:p>
        </p:txBody>
      </p:sp>
      <p:sp>
        <p:nvSpPr>
          <p:cNvPr id="631" name="Google Shape;631;p55"/>
          <p:cNvSpPr/>
          <p:nvPr/>
        </p:nvSpPr>
        <p:spPr>
          <a:xfrm>
            <a:off x="4879675" y="3413300"/>
            <a:ext cx="622200" cy="6867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(70)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(30)</a:t>
            </a:r>
            <a:endParaRPr/>
          </a:p>
        </p:txBody>
      </p:sp>
      <p:cxnSp>
        <p:nvCxnSpPr>
          <p:cNvPr id="632" name="Google Shape;632;p55"/>
          <p:cNvCxnSpPr>
            <a:stCxn id="631" idx="1"/>
            <a:endCxn id="627" idx="3"/>
          </p:cNvCxnSpPr>
          <p:nvPr/>
        </p:nvCxnSpPr>
        <p:spPr>
          <a:xfrm rot="10800000">
            <a:off x="4594975" y="3756650"/>
            <a:ext cx="28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3" name="Google Shape;633;p55"/>
          <p:cNvSpPr txBox="1"/>
          <p:nvPr/>
        </p:nvSpPr>
        <p:spPr>
          <a:xfrm>
            <a:off x="0" y="4100000"/>
            <a:ext cx="1518900" cy="1022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Send to next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   #endorse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   #skip</a:t>
            </a:r>
            <a:endParaRPr/>
          </a:p>
        </p:txBody>
      </p:sp>
      <p:sp>
        <p:nvSpPr>
          <p:cNvPr id="634" name="Google Shape;634;p55"/>
          <p:cNvSpPr txBox="1"/>
          <p:nvPr/>
        </p:nvSpPr>
        <p:spPr>
          <a:xfrm>
            <a:off x="5494300" y="1264700"/>
            <a:ext cx="9963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h7</a:t>
            </a:r>
            <a:endParaRPr/>
          </a:p>
        </p:txBody>
      </p:sp>
      <p:sp>
        <p:nvSpPr>
          <p:cNvPr id="635" name="Google Shape;635;p55"/>
          <p:cNvSpPr txBox="1"/>
          <p:nvPr/>
        </p:nvSpPr>
        <p:spPr>
          <a:xfrm>
            <a:off x="6316775" y="1264700"/>
            <a:ext cx="9963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h9</a:t>
            </a:r>
            <a:endParaRPr/>
          </a:p>
        </p:txBody>
      </p:sp>
      <p:sp>
        <p:nvSpPr>
          <p:cNvPr id="636" name="Google Shape;636;p55"/>
          <p:cNvSpPr/>
          <p:nvPr/>
        </p:nvSpPr>
        <p:spPr>
          <a:xfrm>
            <a:off x="6503825" y="3413300"/>
            <a:ext cx="622200" cy="6867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(100)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(0)</a:t>
            </a:r>
            <a:endParaRPr/>
          </a:p>
        </p:txBody>
      </p:sp>
      <p:sp>
        <p:nvSpPr>
          <p:cNvPr id="637" name="Google Shape;637;p55"/>
          <p:cNvSpPr/>
          <p:nvPr/>
        </p:nvSpPr>
        <p:spPr>
          <a:xfrm>
            <a:off x="5681350" y="2631350"/>
            <a:ext cx="622200" cy="68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(0)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(100)</a:t>
            </a:r>
            <a:endParaRPr/>
          </a:p>
        </p:txBody>
      </p:sp>
      <p:cxnSp>
        <p:nvCxnSpPr>
          <p:cNvPr id="638" name="Google Shape;638;p55"/>
          <p:cNvCxnSpPr>
            <a:stCxn id="636" idx="1"/>
            <a:endCxn id="631" idx="3"/>
          </p:cNvCxnSpPr>
          <p:nvPr/>
        </p:nvCxnSpPr>
        <p:spPr>
          <a:xfrm rot="10800000">
            <a:off x="5501825" y="3756650"/>
            <a:ext cx="100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9" name="Google Shape;639;p55"/>
          <p:cNvSpPr txBox="1"/>
          <p:nvPr/>
        </p:nvSpPr>
        <p:spPr>
          <a:xfrm>
            <a:off x="7272150" y="4622200"/>
            <a:ext cx="1871700" cy="521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Yellow: Doomslug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 Green: Commit</a:t>
            </a:r>
            <a:endParaRPr/>
          </a:p>
        </p:txBody>
      </p:sp>
      <p:sp>
        <p:nvSpPr>
          <p:cNvPr id="640" name="Google Shape;640;p55"/>
          <p:cNvSpPr txBox="1"/>
          <p:nvPr/>
        </p:nvSpPr>
        <p:spPr>
          <a:xfrm>
            <a:off x="7154975" y="1264700"/>
            <a:ext cx="9963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h10</a:t>
            </a:r>
            <a:endParaRPr/>
          </a:p>
        </p:txBody>
      </p:sp>
      <p:sp>
        <p:nvSpPr>
          <p:cNvPr id="641" name="Google Shape;641;p55"/>
          <p:cNvSpPr/>
          <p:nvPr/>
        </p:nvSpPr>
        <p:spPr>
          <a:xfrm>
            <a:off x="7342025" y="3413300"/>
            <a:ext cx="622200" cy="68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J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(100)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(0)</a:t>
            </a:r>
            <a:endParaRPr/>
          </a:p>
        </p:txBody>
      </p:sp>
      <p:cxnSp>
        <p:nvCxnSpPr>
          <p:cNvPr id="642" name="Google Shape;642;p55"/>
          <p:cNvCxnSpPr>
            <a:stCxn id="641" idx="1"/>
            <a:endCxn id="636" idx="3"/>
          </p:cNvCxnSpPr>
          <p:nvPr/>
        </p:nvCxnSpPr>
        <p:spPr>
          <a:xfrm rot="10800000">
            <a:off x="7126025" y="3756650"/>
            <a:ext cx="21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56"/>
          <p:cNvSpPr/>
          <p:nvPr/>
        </p:nvSpPr>
        <p:spPr>
          <a:xfrm>
            <a:off x="544625" y="2801200"/>
            <a:ext cx="622200" cy="5676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(100)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(0)</a:t>
            </a:r>
            <a:endParaRPr/>
          </a:p>
        </p:txBody>
      </p:sp>
      <p:cxnSp>
        <p:nvCxnSpPr>
          <p:cNvPr id="648" name="Google Shape;648;p56"/>
          <p:cNvCxnSpPr>
            <a:stCxn id="647" idx="1"/>
            <a:endCxn id="649" idx="3"/>
          </p:cNvCxnSpPr>
          <p:nvPr/>
        </p:nvCxnSpPr>
        <p:spPr>
          <a:xfrm rot="10800000">
            <a:off x="236525" y="3085000"/>
            <a:ext cx="30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0" name="Google Shape;650;p56"/>
          <p:cNvSpPr txBox="1"/>
          <p:nvPr/>
        </p:nvSpPr>
        <p:spPr>
          <a:xfrm>
            <a:off x="359375" y="1264700"/>
            <a:ext cx="9963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h2</a:t>
            </a:r>
            <a:endParaRPr/>
          </a:p>
        </p:txBody>
      </p:sp>
      <p:sp>
        <p:nvSpPr>
          <p:cNvPr id="651" name="Google Shape;651;p56"/>
          <p:cNvSpPr txBox="1"/>
          <p:nvPr/>
        </p:nvSpPr>
        <p:spPr>
          <a:xfrm>
            <a:off x="1274925" y="1264700"/>
            <a:ext cx="9963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h3</a:t>
            </a:r>
            <a:endParaRPr/>
          </a:p>
        </p:txBody>
      </p:sp>
      <p:sp>
        <p:nvSpPr>
          <p:cNvPr id="652" name="Google Shape;652;p56"/>
          <p:cNvSpPr/>
          <p:nvPr/>
        </p:nvSpPr>
        <p:spPr>
          <a:xfrm>
            <a:off x="1479675" y="2175675"/>
            <a:ext cx="622200" cy="567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(30)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(70)</a:t>
            </a:r>
            <a:endParaRPr/>
          </a:p>
        </p:txBody>
      </p:sp>
      <p:sp>
        <p:nvSpPr>
          <p:cNvPr id="653" name="Google Shape;653;p56"/>
          <p:cNvSpPr/>
          <p:nvPr/>
        </p:nvSpPr>
        <p:spPr>
          <a:xfrm>
            <a:off x="2323425" y="3474500"/>
            <a:ext cx="622200" cy="594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(100)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(0)</a:t>
            </a:r>
            <a:endParaRPr/>
          </a:p>
        </p:txBody>
      </p:sp>
      <p:cxnSp>
        <p:nvCxnSpPr>
          <p:cNvPr id="654" name="Google Shape;654;p56"/>
          <p:cNvCxnSpPr>
            <a:stCxn id="652" idx="1"/>
            <a:endCxn id="647" idx="3"/>
          </p:cNvCxnSpPr>
          <p:nvPr/>
        </p:nvCxnSpPr>
        <p:spPr>
          <a:xfrm flipH="1">
            <a:off x="1166775" y="2459475"/>
            <a:ext cx="312900" cy="6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5" name="Google Shape;655;p56"/>
          <p:cNvCxnSpPr>
            <a:stCxn id="653" idx="1"/>
            <a:endCxn id="647" idx="3"/>
          </p:cNvCxnSpPr>
          <p:nvPr/>
        </p:nvCxnSpPr>
        <p:spPr>
          <a:xfrm rot="10800000">
            <a:off x="1166925" y="3084950"/>
            <a:ext cx="1156500" cy="68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6" name="Google Shape;656;p56"/>
          <p:cNvSpPr txBox="1"/>
          <p:nvPr/>
        </p:nvSpPr>
        <p:spPr>
          <a:xfrm>
            <a:off x="2154075" y="1264700"/>
            <a:ext cx="9963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h4</a:t>
            </a:r>
            <a:endParaRPr/>
          </a:p>
        </p:txBody>
      </p:sp>
      <p:sp>
        <p:nvSpPr>
          <p:cNvPr id="657" name="Google Shape;657;p56"/>
          <p:cNvSpPr/>
          <p:nvPr/>
        </p:nvSpPr>
        <p:spPr>
          <a:xfrm>
            <a:off x="3210675" y="3413300"/>
            <a:ext cx="622200" cy="686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(100)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(0)</a:t>
            </a:r>
            <a:endParaRPr/>
          </a:p>
        </p:txBody>
      </p:sp>
      <p:sp>
        <p:nvSpPr>
          <p:cNvPr id="658" name="Google Shape;658;p56"/>
          <p:cNvSpPr txBox="1"/>
          <p:nvPr/>
        </p:nvSpPr>
        <p:spPr>
          <a:xfrm>
            <a:off x="2992275" y="1264700"/>
            <a:ext cx="9963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h5</a:t>
            </a:r>
            <a:endParaRPr/>
          </a:p>
        </p:txBody>
      </p:sp>
      <p:cxnSp>
        <p:nvCxnSpPr>
          <p:cNvPr id="659" name="Google Shape;659;p56"/>
          <p:cNvCxnSpPr>
            <a:stCxn id="657" idx="1"/>
            <a:endCxn id="653" idx="3"/>
          </p:cNvCxnSpPr>
          <p:nvPr/>
        </p:nvCxnSpPr>
        <p:spPr>
          <a:xfrm flipH="1">
            <a:off x="2945775" y="3756650"/>
            <a:ext cx="2649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0" name="Google Shape;660;p56"/>
          <p:cNvSpPr txBox="1"/>
          <p:nvPr/>
        </p:nvSpPr>
        <p:spPr>
          <a:xfrm>
            <a:off x="3854425" y="1264700"/>
            <a:ext cx="9963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h6</a:t>
            </a:r>
            <a:endParaRPr/>
          </a:p>
        </p:txBody>
      </p:sp>
      <p:sp>
        <p:nvSpPr>
          <p:cNvPr id="661" name="Google Shape;661;p56"/>
          <p:cNvSpPr/>
          <p:nvPr/>
        </p:nvSpPr>
        <p:spPr>
          <a:xfrm>
            <a:off x="4117675" y="3413300"/>
            <a:ext cx="622200" cy="686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(70)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(30)</a:t>
            </a:r>
            <a:endParaRPr/>
          </a:p>
        </p:txBody>
      </p:sp>
      <p:cxnSp>
        <p:nvCxnSpPr>
          <p:cNvPr id="662" name="Google Shape;662;p56"/>
          <p:cNvCxnSpPr>
            <a:stCxn id="661" idx="1"/>
            <a:endCxn id="657" idx="3"/>
          </p:cNvCxnSpPr>
          <p:nvPr/>
        </p:nvCxnSpPr>
        <p:spPr>
          <a:xfrm rot="10800000">
            <a:off x="3832975" y="3756650"/>
            <a:ext cx="28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3" name="Google Shape;663;p56"/>
          <p:cNvSpPr txBox="1"/>
          <p:nvPr/>
        </p:nvSpPr>
        <p:spPr>
          <a:xfrm>
            <a:off x="0" y="4100000"/>
            <a:ext cx="1518900" cy="1022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Send to next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   #endorse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   #skip</a:t>
            </a:r>
            <a:endParaRPr/>
          </a:p>
        </p:txBody>
      </p:sp>
      <p:sp>
        <p:nvSpPr>
          <p:cNvPr id="664" name="Google Shape;664;p56"/>
          <p:cNvSpPr txBox="1"/>
          <p:nvPr/>
        </p:nvSpPr>
        <p:spPr>
          <a:xfrm>
            <a:off x="4732300" y="1264700"/>
            <a:ext cx="9963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h7</a:t>
            </a:r>
            <a:endParaRPr/>
          </a:p>
        </p:txBody>
      </p:sp>
      <p:sp>
        <p:nvSpPr>
          <p:cNvPr id="665" name="Google Shape;665;p56"/>
          <p:cNvSpPr txBox="1"/>
          <p:nvPr/>
        </p:nvSpPr>
        <p:spPr>
          <a:xfrm>
            <a:off x="5554775" y="1264700"/>
            <a:ext cx="9963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h9</a:t>
            </a:r>
            <a:endParaRPr/>
          </a:p>
        </p:txBody>
      </p:sp>
      <p:sp>
        <p:nvSpPr>
          <p:cNvPr id="666" name="Google Shape;666;p56"/>
          <p:cNvSpPr/>
          <p:nvPr/>
        </p:nvSpPr>
        <p:spPr>
          <a:xfrm>
            <a:off x="5741825" y="3413300"/>
            <a:ext cx="622200" cy="686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(100)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(0)</a:t>
            </a:r>
            <a:endParaRPr/>
          </a:p>
        </p:txBody>
      </p:sp>
      <p:sp>
        <p:nvSpPr>
          <p:cNvPr id="667" name="Google Shape;667;p56"/>
          <p:cNvSpPr/>
          <p:nvPr/>
        </p:nvSpPr>
        <p:spPr>
          <a:xfrm>
            <a:off x="4919350" y="2631350"/>
            <a:ext cx="622200" cy="68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(0)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(100)</a:t>
            </a:r>
            <a:endParaRPr/>
          </a:p>
        </p:txBody>
      </p:sp>
      <p:cxnSp>
        <p:nvCxnSpPr>
          <p:cNvPr id="668" name="Google Shape;668;p56"/>
          <p:cNvCxnSpPr>
            <a:stCxn id="666" idx="1"/>
            <a:endCxn id="661" idx="3"/>
          </p:cNvCxnSpPr>
          <p:nvPr/>
        </p:nvCxnSpPr>
        <p:spPr>
          <a:xfrm rot="10800000">
            <a:off x="4739825" y="3756650"/>
            <a:ext cx="100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9" name="Google Shape;669;p56"/>
          <p:cNvSpPr txBox="1"/>
          <p:nvPr/>
        </p:nvSpPr>
        <p:spPr>
          <a:xfrm>
            <a:off x="7272150" y="4622200"/>
            <a:ext cx="1871700" cy="521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Yellow: Doomslug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 Green: Commit</a:t>
            </a:r>
            <a:endParaRPr/>
          </a:p>
        </p:txBody>
      </p:sp>
      <p:sp>
        <p:nvSpPr>
          <p:cNvPr id="670" name="Google Shape;670;p56"/>
          <p:cNvSpPr txBox="1"/>
          <p:nvPr/>
        </p:nvSpPr>
        <p:spPr>
          <a:xfrm>
            <a:off x="6392975" y="1264700"/>
            <a:ext cx="9963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h10</a:t>
            </a:r>
            <a:endParaRPr/>
          </a:p>
        </p:txBody>
      </p:sp>
      <p:sp>
        <p:nvSpPr>
          <p:cNvPr id="671" name="Google Shape;671;p56"/>
          <p:cNvSpPr/>
          <p:nvPr/>
        </p:nvSpPr>
        <p:spPr>
          <a:xfrm>
            <a:off x="6580025" y="3413300"/>
            <a:ext cx="622200" cy="6867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J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(100)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(0)</a:t>
            </a:r>
            <a:endParaRPr/>
          </a:p>
        </p:txBody>
      </p:sp>
      <p:cxnSp>
        <p:nvCxnSpPr>
          <p:cNvPr id="672" name="Google Shape;672;p56"/>
          <p:cNvCxnSpPr>
            <a:stCxn id="671" idx="1"/>
            <a:endCxn id="666" idx="3"/>
          </p:cNvCxnSpPr>
          <p:nvPr/>
        </p:nvCxnSpPr>
        <p:spPr>
          <a:xfrm rot="10800000">
            <a:off x="6364025" y="3756650"/>
            <a:ext cx="21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3" name="Google Shape;673;p56"/>
          <p:cNvSpPr txBox="1"/>
          <p:nvPr/>
        </p:nvSpPr>
        <p:spPr>
          <a:xfrm>
            <a:off x="7231175" y="1264700"/>
            <a:ext cx="9963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h11</a:t>
            </a:r>
            <a:endParaRPr/>
          </a:p>
        </p:txBody>
      </p:sp>
      <p:sp>
        <p:nvSpPr>
          <p:cNvPr id="674" name="Google Shape;674;p56"/>
          <p:cNvSpPr/>
          <p:nvPr/>
        </p:nvSpPr>
        <p:spPr>
          <a:xfrm>
            <a:off x="7418225" y="3413300"/>
            <a:ext cx="622200" cy="686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(100)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(0)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Economics</a:t>
            </a:r>
            <a:endParaRPr/>
          </a:p>
        </p:txBody>
      </p:sp>
      <p:sp>
        <p:nvSpPr>
          <p:cNvPr id="680" name="Google Shape;680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000000"/>
                </a:solidFill>
              </a:rPr>
              <a:t>Dynamic sharded blockchain</a:t>
            </a:r>
            <a:r>
              <a:rPr lang="zh-CN">
                <a:solidFill>
                  <a:srgbClr val="000000"/>
                </a:solidFill>
              </a:rPr>
              <a:t> allows to maintain a network which almost never has a capacity issues by re-balancing the load based on changing circumstances.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00"/>
                </a:solidFill>
              </a:rPr>
              <a:t>Because of re-sharding, an application (or account) is not defined by the shard it is located in.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>
                <a:solidFill>
                  <a:srgbClr val="000000"/>
                </a:solidFill>
              </a:rPr>
              <a:t>Allows all charges to be priced the same, removing the price distinction between crossshard and intra-shard transactions.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Rewards</a:t>
            </a:r>
            <a:endParaRPr/>
          </a:p>
        </p:txBody>
      </p:sp>
      <p:sp>
        <p:nvSpPr>
          <p:cNvPr id="686" name="Google Shape;686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151B26"/>
                </a:solidFill>
                <a:highlight>
                  <a:srgbClr val="F6F8F9"/>
                </a:highlight>
                <a:latin typeface="Roboto"/>
                <a:ea typeface="Roboto"/>
                <a:cs typeface="Roboto"/>
                <a:sym typeface="Roboto"/>
              </a:rPr>
              <a:t>Rewards is on epoch level, at the end of every epoch, the rewards are then distributed between Validators, Developers and the Protocol Treasury.</a:t>
            </a:r>
            <a:endParaRPr>
              <a:solidFill>
                <a:srgbClr val="151B26"/>
              </a:solidFill>
              <a:highlight>
                <a:srgbClr val="F6F8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51B26"/>
              </a:solidFill>
              <a:highlight>
                <a:srgbClr val="F6F8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51B26"/>
              </a:solidFill>
              <a:highlight>
                <a:srgbClr val="F6F8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22860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zh-CN">
                <a:solidFill>
                  <a:srgbClr val="151B26"/>
                </a:solidFill>
                <a:highlight>
                  <a:srgbClr val="F6F8F9"/>
                </a:highlight>
                <a:latin typeface="Roboto"/>
                <a:ea typeface="Roboto"/>
                <a:cs typeface="Roboto"/>
                <a:sym typeface="Roboto"/>
              </a:rPr>
              <a:t>epochFees: stateFee + txFee</a:t>
            </a:r>
            <a:endParaRPr i="1">
              <a:solidFill>
                <a:srgbClr val="151B26"/>
              </a:solidFill>
              <a:highlight>
                <a:srgbClr val="F6F8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22860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151B26"/>
              </a:solidFill>
              <a:highlight>
                <a:srgbClr val="F6F8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90% </a:t>
            </a:r>
            <a:r>
              <a:rPr i="1" lang="zh-CN"/>
              <a:t>epochReward</a:t>
            </a:r>
            <a:r>
              <a:rPr lang="zh-CN"/>
              <a:t> is used as </a:t>
            </a:r>
            <a:r>
              <a:rPr i="1" lang="zh-CN"/>
              <a:t>totalValidatorReward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10% </a:t>
            </a:r>
            <a:r>
              <a:rPr i="1" lang="zh-CN"/>
              <a:t>ecpochReward</a:t>
            </a:r>
            <a:r>
              <a:rPr lang="zh-CN"/>
              <a:t> give to Protocol Treasury</a:t>
            </a:r>
            <a:endParaRPr/>
          </a:p>
        </p:txBody>
      </p:sp>
      <p:pic>
        <p:nvPicPr>
          <p:cNvPr id="687" name="Google Shape;68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013" y="2257425"/>
            <a:ext cx="5133975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59"/>
          <p:cNvSpPr txBox="1"/>
          <p:nvPr>
            <p:ph idx="1" type="body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To minimize coinbase, sets a ceiling for the maximum coinbase and dynamically decreases the coinbase depending on the amount of total fees in the system. This ensures a minimum epoch reward, and with growth in usage, reduces inflation.</a:t>
            </a:r>
            <a:endParaRPr/>
          </a:p>
        </p:txBody>
      </p:sp>
      <p:pic>
        <p:nvPicPr>
          <p:cNvPr id="693" name="Google Shape;69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987582"/>
            <a:ext cx="9143999" cy="1102386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59"/>
          <p:cNvSpPr txBox="1"/>
          <p:nvPr/>
        </p:nvSpPr>
        <p:spPr>
          <a:xfrm>
            <a:off x="1596750" y="3879750"/>
            <a:ext cx="16578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/>
              <a:t>epochRewards</a:t>
            </a:r>
            <a:r>
              <a:rPr lang="zh-CN"/>
              <a:t> = </a:t>
            </a:r>
            <a:endParaRPr/>
          </a:p>
        </p:txBody>
      </p:sp>
      <p:sp>
        <p:nvSpPr>
          <p:cNvPr id="695" name="Google Shape;695;p59"/>
          <p:cNvSpPr/>
          <p:nvPr/>
        </p:nvSpPr>
        <p:spPr>
          <a:xfrm>
            <a:off x="3254550" y="3684900"/>
            <a:ext cx="4012500" cy="7851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/>
              <a:t>epochFees</a:t>
            </a:r>
            <a:r>
              <a:rPr baseline="-25000" i="1" lang="zh-CN"/>
              <a:t>t</a:t>
            </a:r>
            <a:r>
              <a:rPr lang="zh-CN"/>
              <a:t>         </a:t>
            </a:r>
            <a:r>
              <a:rPr i="1" lang="zh-CN"/>
              <a:t>epochFees</a:t>
            </a:r>
            <a:r>
              <a:rPr baseline="-25000" i="1" lang="zh-CN"/>
              <a:t>t</a:t>
            </a:r>
            <a:r>
              <a:rPr i="1" lang="zh-CN"/>
              <a:t> &gt;= maxCoinbase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/>
              <a:t>maxCoinbase</a:t>
            </a:r>
            <a:r>
              <a:rPr lang="zh-CN"/>
              <a:t>      	    otherwise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0" name="Google Shape;70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387" y="1021125"/>
            <a:ext cx="6573224" cy="4122376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60"/>
          <p:cNvSpPr txBox="1"/>
          <p:nvPr/>
        </p:nvSpPr>
        <p:spPr>
          <a:xfrm>
            <a:off x="3684900" y="300250"/>
            <a:ext cx="17742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Burns txFee</a:t>
            </a:r>
            <a:endParaRPr sz="1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Transaction Fee</a:t>
            </a:r>
            <a:endParaRPr/>
          </a:p>
        </p:txBody>
      </p:sp>
      <p:sp>
        <p:nvSpPr>
          <p:cNvPr id="707" name="Google Shape;707;p61"/>
          <p:cNvSpPr txBox="1"/>
          <p:nvPr>
            <p:ph idx="1" type="body"/>
          </p:nvPr>
        </p:nvSpPr>
        <p:spPr>
          <a:xfrm>
            <a:off x="311700" y="1152475"/>
            <a:ext cx="8520600" cy="13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151B26"/>
                </a:solidFill>
                <a:highlight>
                  <a:srgbClr val="F6F8F9"/>
                </a:highlight>
                <a:latin typeface="Roboto"/>
                <a:ea typeface="Roboto"/>
                <a:cs typeface="Roboto"/>
                <a:sym typeface="Roboto"/>
              </a:rPr>
              <a:t>Predict gasFee:</a:t>
            </a:r>
            <a:endParaRPr>
              <a:solidFill>
                <a:srgbClr val="151B26"/>
              </a:solidFill>
              <a:highlight>
                <a:srgbClr val="F6F8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zh-CN" sz="1400">
                <a:solidFill>
                  <a:srgbClr val="151B26"/>
                </a:solidFill>
                <a:highlight>
                  <a:srgbClr val="F6F8F9"/>
                </a:highlight>
                <a:latin typeface="Roboto"/>
                <a:ea typeface="Roboto"/>
                <a:cs typeface="Roboto"/>
                <a:sym typeface="Roboto"/>
              </a:rPr>
              <a:t>– gasLimitindex</a:t>
            </a:r>
            <a:r>
              <a:rPr lang="zh-CN" sz="1400">
                <a:solidFill>
                  <a:srgbClr val="151B26"/>
                </a:solidFill>
                <a:highlight>
                  <a:srgbClr val="F6F8F9"/>
                </a:highlight>
                <a:latin typeface="Roboto"/>
                <a:ea typeface="Roboto"/>
                <a:cs typeface="Roboto"/>
                <a:sym typeface="Roboto"/>
              </a:rPr>
              <a:t>, the maximum amount of gas that is allowed in each shard at that index</a:t>
            </a:r>
            <a:endParaRPr sz="1400">
              <a:solidFill>
                <a:srgbClr val="151B26"/>
              </a:solidFill>
              <a:highlight>
                <a:srgbClr val="F6F8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 sz="1400">
                <a:solidFill>
                  <a:srgbClr val="151B26"/>
                </a:solidFill>
                <a:highlight>
                  <a:srgbClr val="F6F8F9"/>
                </a:highlight>
                <a:latin typeface="Roboto"/>
                <a:ea typeface="Roboto"/>
                <a:cs typeface="Roboto"/>
                <a:sym typeface="Roboto"/>
              </a:rPr>
              <a:t>– </a:t>
            </a:r>
            <a:r>
              <a:rPr i="1" lang="zh-CN" sz="1400">
                <a:solidFill>
                  <a:srgbClr val="151B26"/>
                </a:solidFill>
                <a:highlight>
                  <a:srgbClr val="F6F8F9"/>
                </a:highlight>
                <a:latin typeface="Roboto"/>
                <a:ea typeface="Roboto"/>
                <a:cs typeface="Roboto"/>
                <a:sym typeface="Roboto"/>
              </a:rPr>
              <a:t>gasUsedindex</a:t>
            </a:r>
            <a:r>
              <a:rPr lang="zh-CN" sz="1400">
                <a:solidFill>
                  <a:srgbClr val="151B26"/>
                </a:solidFill>
                <a:highlight>
                  <a:srgbClr val="F6F8F9"/>
                </a:highlight>
                <a:latin typeface="Roboto"/>
                <a:ea typeface="Roboto"/>
                <a:cs typeface="Roboto"/>
                <a:sym typeface="Roboto"/>
              </a:rPr>
              <a:t>, shard, the amount of gas actually used in each shard at that index</a:t>
            </a:r>
            <a:endParaRPr sz="1400">
              <a:solidFill>
                <a:srgbClr val="151B26"/>
              </a:solidFill>
              <a:highlight>
                <a:srgbClr val="F6F8F9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08" name="Google Shape;70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2338" y="690200"/>
            <a:ext cx="4391025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61"/>
          <p:cNvSpPr txBox="1"/>
          <p:nvPr/>
        </p:nvSpPr>
        <p:spPr>
          <a:xfrm>
            <a:off x="311825" y="2632425"/>
            <a:ext cx="8520600" cy="19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51B26"/>
              </a:buClr>
              <a:buSzPts val="1800"/>
              <a:buFont typeface="Roboto"/>
              <a:buChar char="●"/>
            </a:pPr>
            <a:r>
              <a:rPr lang="zh-CN" sz="1800">
                <a:solidFill>
                  <a:srgbClr val="151B26"/>
                </a:solidFill>
                <a:highlight>
                  <a:srgbClr val="F6F8F9"/>
                </a:highlight>
                <a:latin typeface="Roboto"/>
                <a:ea typeface="Roboto"/>
                <a:cs typeface="Roboto"/>
                <a:sym typeface="Roboto"/>
              </a:rPr>
              <a:t>adding a strict </a:t>
            </a:r>
            <a:r>
              <a:rPr b="1" i="1" lang="zh-CN" sz="1800">
                <a:solidFill>
                  <a:srgbClr val="151B26"/>
                </a:solidFill>
                <a:highlight>
                  <a:srgbClr val="F6F8F9"/>
                </a:highlight>
                <a:latin typeface="Roboto"/>
                <a:ea typeface="Roboto"/>
                <a:cs typeface="Roboto"/>
                <a:sym typeface="Roboto"/>
              </a:rPr>
              <a:t>expiration</a:t>
            </a:r>
            <a:r>
              <a:rPr lang="zh-CN" sz="1800">
                <a:solidFill>
                  <a:srgbClr val="151B26"/>
                </a:solidFill>
                <a:highlight>
                  <a:srgbClr val="F6F8F9"/>
                </a:highlight>
                <a:latin typeface="Roboto"/>
                <a:ea typeface="Roboto"/>
                <a:cs typeface="Roboto"/>
                <a:sym typeface="Roboto"/>
              </a:rPr>
              <a:t> (TTL) on transactions to avoid accumulated txs</a:t>
            </a:r>
            <a:endParaRPr sz="1800">
              <a:solidFill>
                <a:srgbClr val="151B26"/>
              </a:solidFill>
              <a:highlight>
                <a:srgbClr val="F6F8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151B26"/>
              </a:solidFill>
              <a:highlight>
                <a:srgbClr val="F6F8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>
                <a:solidFill>
                  <a:srgbClr val="151B26"/>
                </a:solidFill>
                <a:highlight>
                  <a:srgbClr val="F6F8F9"/>
                </a:highlight>
                <a:latin typeface="Roboto"/>
                <a:ea typeface="Roboto"/>
                <a:cs typeface="Roboto"/>
                <a:sym typeface="Roboto"/>
              </a:rPr>
              <a:t>define </a:t>
            </a:r>
            <a:r>
              <a:rPr b="1" i="1" lang="zh-CN" sz="1800">
                <a:solidFill>
                  <a:srgbClr val="151B26"/>
                </a:solidFill>
                <a:highlight>
                  <a:srgbClr val="F6F8F9"/>
                </a:highlight>
                <a:latin typeface="Roboto"/>
                <a:ea typeface="Roboto"/>
                <a:cs typeface="Roboto"/>
                <a:sym typeface="Roboto"/>
              </a:rPr>
              <a:t>minGasPrice</a:t>
            </a:r>
            <a:r>
              <a:rPr lang="zh-CN" sz="1800"/>
              <a:t> to avoid low fee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51B26"/>
              </a:solidFill>
              <a:highlight>
                <a:srgbClr val="F6F8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151B26"/>
                </a:solidFill>
                <a:highlight>
                  <a:srgbClr val="F6F8F9"/>
                </a:highlight>
                <a:latin typeface="Roboto"/>
                <a:ea typeface="Roboto"/>
                <a:cs typeface="Roboto"/>
                <a:sym typeface="Roboto"/>
              </a:rPr>
              <a:t>gasPrice is universal across all shards, if a tx that touches multiple shards, the price is known ahead of time and can easily be calculated. (still needs </a:t>
            </a:r>
            <a:r>
              <a:rPr b="1" i="1" lang="zh-CN" sz="1800">
                <a:solidFill>
                  <a:srgbClr val="151B26"/>
                </a:solidFill>
                <a:highlight>
                  <a:srgbClr val="F6F8F9"/>
                </a:highlight>
                <a:latin typeface="Roboto"/>
                <a:ea typeface="Roboto"/>
                <a:cs typeface="Roboto"/>
                <a:sym typeface="Roboto"/>
              </a:rPr>
              <a:t>dynamic resharding</a:t>
            </a:r>
            <a:r>
              <a:rPr lang="zh-CN" sz="1800">
                <a:solidFill>
                  <a:srgbClr val="151B26"/>
                </a:solidFill>
                <a:highlight>
                  <a:srgbClr val="F6F8F9"/>
                </a:highlight>
                <a:latin typeface="Roboto"/>
                <a:ea typeface="Roboto"/>
                <a:cs typeface="Roboto"/>
                <a:sym typeface="Roboto"/>
              </a:rPr>
              <a:t> to solve </a:t>
            </a:r>
            <a:r>
              <a:rPr b="1" i="1" lang="zh-CN" sz="1800">
                <a:solidFill>
                  <a:srgbClr val="151B26"/>
                </a:solidFill>
                <a:highlight>
                  <a:srgbClr val="F6F8F9"/>
                </a:highlight>
                <a:latin typeface="Roboto"/>
                <a:ea typeface="Roboto"/>
                <a:cs typeface="Roboto"/>
                <a:sym typeface="Roboto"/>
              </a:rPr>
              <a:t>imbalance problem</a:t>
            </a:r>
            <a:r>
              <a:rPr lang="zh-CN" sz="1800">
                <a:solidFill>
                  <a:srgbClr val="151B26"/>
                </a:solidFill>
                <a:highlight>
                  <a:srgbClr val="F6F8F9"/>
                </a:highlight>
                <a:latin typeface="Roboto"/>
                <a:ea typeface="Roboto"/>
                <a:cs typeface="Roboto"/>
                <a:sym typeface="Roboto"/>
              </a:rPr>
              <a:t> of different shard)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Nightshade (mainchain)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rgbClr val="000000"/>
                </a:solidFill>
              </a:rPr>
              <a:t>From shard chains to shard chunks</a:t>
            </a:r>
            <a:r>
              <a:rPr lang="zh-CN" sz="1400">
                <a:solidFill>
                  <a:srgbClr val="000000"/>
                </a:solidFill>
              </a:rPr>
              <a:t>, block contains chunks, chunk contains tx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</a:rPr>
              <a:t>Validator only maintains &amp;&amp; validates the state of their corresponding shards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363" y="2077225"/>
            <a:ext cx="7153275" cy="2876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7"/>
          <p:cNvCxnSpPr/>
          <p:nvPr/>
        </p:nvCxnSpPr>
        <p:spPr>
          <a:xfrm flipH="1">
            <a:off x="1430475" y="3204300"/>
            <a:ext cx="2890200" cy="52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7"/>
          <p:cNvCxnSpPr/>
          <p:nvPr/>
        </p:nvCxnSpPr>
        <p:spPr>
          <a:xfrm flipH="1">
            <a:off x="1582975" y="3537400"/>
            <a:ext cx="2786700" cy="50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7"/>
          <p:cNvCxnSpPr/>
          <p:nvPr/>
        </p:nvCxnSpPr>
        <p:spPr>
          <a:xfrm flipH="1">
            <a:off x="1735250" y="3929300"/>
            <a:ext cx="2673600" cy="48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4" name="Google Shape;71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600" y="439125"/>
            <a:ext cx="4257675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5" name="Google Shape;715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950" y="3434075"/>
            <a:ext cx="71247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Storage Fee</a:t>
            </a:r>
            <a:endParaRPr/>
          </a:p>
        </p:txBody>
      </p:sp>
      <p:sp>
        <p:nvSpPr>
          <p:cNvPr id="721" name="Google Shape;721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51B26"/>
              </a:solidFill>
              <a:highlight>
                <a:srgbClr val="F6F8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151B26"/>
                </a:solidFill>
                <a:highlight>
                  <a:srgbClr val="F6F8F9"/>
                </a:highlight>
                <a:latin typeface="Roboto"/>
                <a:ea typeface="Roboto"/>
                <a:cs typeface="Roboto"/>
                <a:sym typeface="Roboto"/>
              </a:rPr>
              <a:t>each block time each account is charged </a:t>
            </a:r>
            <a:r>
              <a:rPr i="1" lang="zh-CN">
                <a:solidFill>
                  <a:srgbClr val="151B26"/>
                </a:solidFill>
                <a:highlight>
                  <a:srgbClr val="F6F8F9"/>
                </a:highlight>
                <a:latin typeface="Roboto"/>
                <a:ea typeface="Roboto"/>
                <a:cs typeface="Roboto"/>
                <a:sym typeface="Roboto"/>
              </a:rPr>
              <a:t>StoragePrice</a:t>
            </a:r>
            <a:r>
              <a:rPr lang="zh-CN">
                <a:solidFill>
                  <a:srgbClr val="151B26"/>
                </a:solidFill>
                <a:highlight>
                  <a:srgbClr val="F6F8F9"/>
                </a:highlight>
                <a:latin typeface="Roboto"/>
                <a:ea typeface="Roboto"/>
                <a:cs typeface="Roboto"/>
                <a:sym typeface="Roboto"/>
              </a:rPr>
              <a:t> × </a:t>
            </a:r>
            <a:r>
              <a:rPr i="1" lang="zh-CN">
                <a:solidFill>
                  <a:srgbClr val="151B26"/>
                </a:solidFill>
                <a:highlight>
                  <a:srgbClr val="F6F8F9"/>
                </a:highlight>
                <a:latin typeface="Roboto"/>
                <a:ea typeface="Roboto"/>
                <a:cs typeface="Roboto"/>
                <a:sym typeface="Roboto"/>
              </a:rPr>
              <a:t>SizeOf(account)</a:t>
            </a:r>
            <a:r>
              <a:rPr lang="zh-CN">
                <a:solidFill>
                  <a:srgbClr val="151B26"/>
                </a:solidFill>
                <a:highlight>
                  <a:srgbClr val="F6F8F9"/>
                </a:highlight>
                <a:latin typeface="Roboto"/>
                <a:ea typeface="Roboto"/>
                <a:cs typeface="Roboto"/>
                <a:sym typeface="Roboto"/>
              </a:rPr>
              <a:t> tokens.</a:t>
            </a:r>
            <a:endParaRPr sz="1400">
              <a:solidFill>
                <a:srgbClr val="151B26"/>
              </a:solidFill>
              <a:highlight>
                <a:srgbClr val="F6F8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51B26"/>
              </a:solidFill>
              <a:highlight>
                <a:srgbClr val="F6F8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151B26"/>
                </a:solidFill>
                <a:highlight>
                  <a:srgbClr val="F6F8F9"/>
                </a:highlight>
                <a:latin typeface="Roboto"/>
                <a:ea typeface="Roboto"/>
                <a:cs typeface="Roboto"/>
                <a:sym typeface="Roboto"/>
              </a:rPr>
              <a:t>minBalance(non-staking): </a:t>
            </a:r>
            <a:r>
              <a:rPr i="1" lang="zh-CN" sz="1400">
                <a:solidFill>
                  <a:srgbClr val="151B26"/>
                </a:solidFill>
                <a:highlight>
                  <a:srgbClr val="F6F8F9"/>
                </a:highlight>
                <a:latin typeface="Roboto"/>
                <a:ea typeface="Roboto"/>
                <a:cs typeface="Roboto"/>
                <a:sym typeface="Roboto"/>
              </a:rPr>
              <a:t>pokeThreshold × storagePrice × SizeOf(account)</a:t>
            </a:r>
            <a:endParaRPr i="1" sz="1400">
              <a:solidFill>
                <a:srgbClr val="151B26"/>
              </a:solidFill>
              <a:highlight>
                <a:srgbClr val="F6F8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151B26"/>
                </a:solidFill>
                <a:highlight>
                  <a:srgbClr val="F6F8F9"/>
                </a:highlight>
                <a:latin typeface="Roboto"/>
                <a:ea typeface="Roboto"/>
                <a:cs typeface="Roboto"/>
                <a:sym typeface="Roboto"/>
              </a:rPr>
              <a:t>minBalance(staking): 4 </a:t>
            </a:r>
            <a:r>
              <a:rPr i="1" lang="zh-CN" sz="1400">
                <a:solidFill>
                  <a:srgbClr val="151B26"/>
                </a:solidFill>
                <a:highlight>
                  <a:srgbClr val="F6F8F9"/>
                </a:highlight>
                <a:latin typeface="Roboto"/>
                <a:ea typeface="Roboto"/>
                <a:cs typeface="Roboto"/>
                <a:sym typeface="Roboto"/>
              </a:rPr>
              <a:t>× epochLength × storagePrice × SizeOf(account)</a:t>
            </a:r>
            <a:endParaRPr i="1" sz="1400">
              <a:solidFill>
                <a:srgbClr val="151B26"/>
              </a:solidFill>
              <a:highlight>
                <a:srgbClr val="F6F8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solidFill>
                <a:srgbClr val="151B26"/>
              </a:solidFill>
              <a:highlight>
                <a:srgbClr val="F6F8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>
                <a:solidFill>
                  <a:srgbClr val="151B26"/>
                </a:solidFill>
                <a:highlight>
                  <a:srgbClr val="F6F8F9"/>
                </a:highlight>
                <a:latin typeface="Roboto"/>
                <a:ea typeface="Roboto"/>
                <a:cs typeface="Roboto"/>
                <a:sym typeface="Roboto"/>
              </a:rPr>
              <a:t>If account’s balance goes below </a:t>
            </a:r>
            <a:r>
              <a:rPr b="1" i="1" lang="zh-CN">
                <a:solidFill>
                  <a:srgbClr val="151B26"/>
                </a:solidFill>
                <a:highlight>
                  <a:srgbClr val="F6F8F9"/>
                </a:highlight>
                <a:latin typeface="Roboto"/>
                <a:ea typeface="Roboto"/>
                <a:cs typeface="Roboto"/>
                <a:sym typeface="Roboto"/>
              </a:rPr>
              <a:t>minBalance</a:t>
            </a:r>
            <a:r>
              <a:rPr lang="zh-CN">
                <a:solidFill>
                  <a:srgbClr val="151B26"/>
                </a:solidFill>
                <a:highlight>
                  <a:srgbClr val="F6F8F9"/>
                </a:highlight>
                <a:latin typeface="Roboto"/>
                <a:ea typeface="Roboto"/>
                <a:cs typeface="Roboto"/>
                <a:sym typeface="Roboto"/>
              </a:rPr>
              <a:t> anyone can send a special transaction that clears state from this account. As a reward the steward gets some pokeReward of the remaining balance on the account. </a:t>
            </a:r>
            <a:endParaRPr>
              <a:solidFill>
                <a:srgbClr val="151B26"/>
              </a:solidFill>
              <a:highlight>
                <a:srgbClr val="F6F8F9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2" name="Google Shape;72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9675" y="180525"/>
            <a:ext cx="3419625" cy="138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64"/>
          <p:cNvSpPr txBox="1"/>
          <p:nvPr/>
        </p:nvSpPr>
        <p:spPr>
          <a:xfrm>
            <a:off x="176625" y="1141300"/>
            <a:ext cx="8763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151B26"/>
                </a:solidFill>
                <a:highlight>
                  <a:srgbClr val="F6F8F9"/>
                </a:highlight>
                <a:latin typeface="Roboto"/>
                <a:ea typeface="Roboto"/>
                <a:cs typeface="Roboto"/>
                <a:sym typeface="Roboto"/>
              </a:rPr>
              <a:t>update the accounts only when they are already changed by some transaction:</a:t>
            </a:r>
            <a:endParaRPr sz="1800">
              <a:solidFill>
                <a:srgbClr val="151B26"/>
              </a:solidFill>
              <a:highlight>
                <a:srgbClr val="F6F8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1B26"/>
              </a:buClr>
              <a:buSzPts val="1800"/>
              <a:buFont typeface="Roboto"/>
              <a:buChar char="●"/>
            </a:pPr>
            <a:r>
              <a:rPr lang="zh-CN" sz="1800">
                <a:solidFill>
                  <a:srgbClr val="151B26"/>
                </a:solidFill>
                <a:highlight>
                  <a:srgbClr val="F6F8F9"/>
                </a:highlight>
                <a:latin typeface="Roboto"/>
                <a:ea typeface="Roboto"/>
                <a:cs typeface="Roboto"/>
                <a:sym typeface="Roboto"/>
              </a:rPr>
              <a:t>Each account has a </a:t>
            </a:r>
            <a:r>
              <a:rPr i="1" lang="zh-CN" sz="1800">
                <a:solidFill>
                  <a:srgbClr val="151B26"/>
                </a:solidFill>
                <a:highlight>
                  <a:srgbClr val="F6F8F9"/>
                </a:highlight>
                <a:latin typeface="Roboto"/>
                <a:ea typeface="Roboto"/>
                <a:cs typeface="Roboto"/>
                <a:sym typeface="Roboto"/>
              </a:rPr>
              <a:t>StoragePaidAt</a:t>
            </a:r>
            <a:r>
              <a:rPr lang="zh-CN" sz="1800">
                <a:solidFill>
                  <a:srgbClr val="151B26"/>
                </a:solidFill>
                <a:highlight>
                  <a:srgbClr val="F6F8F9"/>
                </a:highlight>
                <a:latin typeface="Roboto"/>
                <a:ea typeface="Roboto"/>
                <a:cs typeface="Roboto"/>
                <a:sym typeface="Roboto"/>
              </a:rPr>
              <a:t> field.</a:t>
            </a:r>
            <a:endParaRPr sz="1800">
              <a:solidFill>
                <a:srgbClr val="151B26"/>
              </a:solidFill>
              <a:highlight>
                <a:srgbClr val="F6F8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51B26"/>
              </a:solidFill>
              <a:highlight>
                <a:srgbClr val="F6F8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1B26"/>
              </a:buClr>
              <a:buSzPts val="1800"/>
              <a:buFont typeface="Roboto"/>
              <a:buChar char="●"/>
            </a:pPr>
            <a:r>
              <a:rPr lang="zh-CN" sz="1800">
                <a:solidFill>
                  <a:srgbClr val="151B26"/>
                </a:solidFill>
                <a:highlight>
                  <a:srgbClr val="F6F8F9"/>
                </a:highlight>
                <a:latin typeface="Roboto"/>
                <a:ea typeface="Roboto"/>
                <a:cs typeface="Roboto"/>
                <a:sym typeface="Roboto"/>
              </a:rPr>
              <a:t>Current balance is then calculated</a:t>
            </a:r>
            <a:endParaRPr sz="1800">
              <a:solidFill>
                <a:srgbClr val="151B26"/>
              </a:solidFill>
              <a:highlight>
                <a:srgbClr val="F6F8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i="1" lang="zh-CN" sz="1800">
                <a:solidFill>
                  <a:srgbClr val="151B26"/>
                </a:solidFill>
                <a:highlight>
                  <a:srgbClr val="F6F8F9"/>
                </a:highlight>
                <a:latin typeface="Roboto"/>
                <a:ea typeface="Roboto"/>
                <a:cs typeface="Roboto"/>
                <a:sym typeface="Roboto"/>
              </a:rPr>
              <a:t>balance − StoragePrice × SizeOf(account) × (curBlock−StoragePaidAt).</a:t>
            </a:r>
            <a:endParaRPr i="1" sz="1800">
              <a:solidFill>
                <a:srgbClr val="151B26"/>
              </a:solidFill>
              <a:highlight>
                <a:srgbClr val="F6F8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151B26"/>
              </a:solidFill>
              <a:highlight>
                <a:srgbClr val="F6F8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1B26"/>
              </a:buClr>
              <a:buSzPts val="1800"/>
              <a:buFont typeface="Roboto"/>
              <a:buChar char="●"/>
            </a:pPr>
            <a:r>
              <a:rPr lang="zh-CN" sz="1800">
                <a:solidFill>
                  <a:srgbClr val="151B26"/>
                </a:solidFill>
                <a:highlight>
                  <a:srgbClr val="F6F8F9"/>
                </a:highlight>
                <a:latin typeface="Roboto"/>
                <a:ea typeface="Roboto"/>
                <a:cs typeface="Roboto"/>
                <a:sym typeface="Roboto"/>
              </a:rPr>
              <a:t>When account is modified, we recompute the size of the state and update </a:t>
            </a:r>
            <a:r>
              <a:rPr i="1" lang="zh-CN" sz="1800">
                <a:solidFill>
                  <a:srgbClr val="151B26"/>
                </a:solidFill>
                <a:highlight>
                  <a:srgbClr val="F6F8F9"/>
                </a:highlight>
                <a:latin typeface="Roboto"/>
                <a:ea typeface="Roboto"/>
                <a:cs typeface="Roboto"/>
                <a:sym typeface="Roboto"/>
              </a:rPr>
              <a:t>balance</a:t>
            </a:r>
            <a:r>
              <a:rPr lang="zh-CN" sz="1800">
                <a:solidFill>
                  <a:srgbClr val="151B26"/>
                </a:solidFill>
                <a:highlight>
                  <a:srgbClr val="F6F8F9"/>
                </a:highlight>
                <a:latin typeface="Roboto"/>
                <a:ea typeface="Roboto"/>
                <a:cs typeface="Roboto"/>
                <a:sym typeface="Roboto"/>
              </a:rPr>
              <a:t> given formula above, setting </a:t>
            </a:r>
            <a:r>
              <a:rPr i="1" lang="zh-CN" sz="1800">
                <a:solidFill>
                  <a:srgbClr val="151B26"/>
                </a:solidFill>
                <a:highlight>
                  <a:srgbClr val="F6F8F9"/>
                </a:highlight>
                <a:latin typeface="Roboto"/>
                <a:ea typeface="Roboto"/>
                <a:cs typeface="Roboto"/>
                <a:sym typeface="Roboto"/>
              </a:rPr>
              <a:t>StoragePaidAt</a:t>
            </a:r>
            <a:r>
              <a:rPr lang="zh-CN" sz="1800">
                <a:solidFill>
                  <a:srgbClr val="151B26"/>
                </a:solidFill>
                <a:highlight>
                  <a:srgbClr val="F6F8F9"/>
                </a:highlight>
                <a:latin typeface="Roboto"/>
                <a:ea typeface="Roboto"/>
                <a:cs typeface="Roboto"/>
                <a:sym typeface="Roboto"/>
              </a:rPr>
              <a:t> at the current block.</a:t>
            </a:r>
            <a:endParaRPr sz="1800">
              <a:solidFill>
                <a:srgbClr val="151B26"/>
              </a:solidFill>
              <a:highlight>
                <a:srgbClr val="F6F8F9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0850" y="196150"/>
            <a:ext cx="5763525" cy="218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875" y="2725500"/>
            <a:ext cx="4131825" cy="218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3200" y="2633650"/>
            <a:ext cx="3444475" cy="23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50" y="838200"/>
            <a:ext cx="462915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2929975"/>
            <a:ext cx="4770799" cy="155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5403800" y="887250"/>
            <a:ext cx="2155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/>
              <a:t>Near VRF:</a:t>
            </a:r>
            <a:endParaRPr sz="1700"/>
          </a:p>
        </p:txBody>
      </p:sp>
      <p:sp>
        <p:nvSpPr>
          <p:cNvPr id="103" name="Google Shape;103;p19"/>
          <p:cNvSpPr txBox="1"/>
          <p:nvPr/>
        </p:nvSpPr>
        <p:spPr>
          <a:xfrm>
            <a:off x="5266650" y="1715150"/>
            <a:ext cx="38502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CN"/>
              <a:t>(v, π)</a:t>
            </a:r>
            <a:r>
              <a:rPr lang="zh-CN"/>
              <a:t> ← </a:t>
            </a:r>
            <a:r>
              <a:rPr b="1" i="1" lang="zh-CN"/>
              <a:t>VRF(r, sk)</a:t>
            </a:r>
            <a:r>
              <a:rPr lang="zh-CN"/>
              <a:t>, where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r = Epoch last block randomness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sk =secret key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Use </a:t>
            </a:r>
            <a:r>
              <a:rPr b="1" i="1" lang="zh-CN"/>
              <a:t>V</a:t>
            </a:r>
            <a:r>
              <a:rPr lang="zh-CN"/>
              <a:t> to shuffle validator → determine production schedule,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Therefore it doesn’t have </a:t>
            </a:r>
            <a:r>
              <a:rPr b="1" i="1" lang="zh-CN"/>
              <a:t>multiple-candidates</a:t>
            </a:r>
            <a:r>
              <a:rPr lang="zh-CN"/>
              <a:t> or </a:t>
            </a:r>
            <a:r>
              <a:rPr b="1" i="1" lang="zh-CN"/>
              <a:t>no-candidates</a:t>
            </a:r>
            <a:r>
              <a:rPr lang="zh-CN"/>
              <a:t> problem 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" name="Google Shape;108;p20"/>
          <p:cNvGraphicFramePr/>
          <p:nvPr/>
        </p:nvGraphicFramePr>
        <p:xfrm>
          <a:off x="3428800" y="55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{AF374BF4-C8E6-4D1F-8806-BAF241EC52E1}</a:tableStyleId>
              </a:tblPr>
              <a:tblGrid>
                <a:gridCol w="558850"/>
                <a:gridCol w="558850"/>
                <a:gridCol w="558850"/>
                <a:gridCol w="558850"/>
                <a:gridCol w="558850"/>
                <a:gridCol w="558850"/>
                <a:gridCol w="558850"/>
                <a:gridCol w="558850"/>
                <a:gridCol w="558850"/>
              </a:tblGrid>
              <a:tr h="473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V1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V1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V1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V2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V2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V3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V3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V4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V5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9" name="Google Shape;109;p20"/>
          <p:cNvGraphicFramePr/>
          <p:nvPr/>
        </p:nvGraphicFramePr>
        <p:xfrm>
          <a:off x="3428800" y="139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{AF374BF4-C8E6-4D1F-8806-BAF241EC52E1}</a:tableStyleId>
              </a:tblPr>
              <a:tblGrid>
                <a:gridCol w="558850"/>
                <a:gridCol w="558850"/>
                <a:gridCol w="558850"/>
                <a:gridCol w="558850"/>
                <a:gridCol w="558850"/>
                <a:gridCol w="558850"/>
                <a:gridCol w="558850"/>
                <a:gridCol w="558850"/>
                <a:gridCol w="558850"/>
              </a:tblGrid>
              <a:tr h="473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0000"/>
                          </a:solidFill>
                        </a:rPr>
                        <a:t>V2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0000"/>
                          </a:solidFill>
                        </a:rPr>
                        <a:t>V1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0000"/>
                          </a:solidFill>
                        </a:rPr>
                        <a:t>V3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0000"/>
                          </a:solidFill>
                        </a:rPr>
                        <a:t>V4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0000"/>
                          </a:solidFill>
                        </a:rPr>
                        <a:t>V1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0000"/>
                          </a:solidFill>
                        </a:rPr>
                        <a:t>V2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1155CC"/>
                          </a:solidFill>
                        </a:rPr>
                        <a:t>V3</a:t>
                      </a:r>
                      <a:endParaRPr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1155CC"/>
                          </a:solidFill>
                        </a:rPr>
                        <a:t>V1</a:t>
                      </a:r>
                      <a:endParaRPr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1155CC"/>
                          </a:solidFill>
                        </a:rPr>
                        <a:t>V5</a:t>
                      </a:r>
                      <a:endParaRPr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0" name="Google Shape;110;p20"/>
          <p:cNvSpPr txBox="1"/>
          <p:nvPr/>
        </p:nvSpPr>
        <p:spPr>
          <a:xfrm>
            <a:off x="490000" y="598275"/>
            <a:ext cx="26451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Total </a:t>
            </a:r>
            <a:r>
              <a:rPr b="1" lang="zh-CN"/>
              <a:t>9</a:t>
            </a:r>
            <a:r>
              <a:rPr lang="zh-CN"/>
              <a:t> seats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Block Producer </a:t>
            </a:r>
            <a:r>
              <a:rPr lang="zh-CN">
                <a:solidFill>
                  <a:srgbClr val="FF0000"/>
                </a:solidFill>
              </a:rPr>
              <a:t>6</a:t>
            </a:r>
            <a:r>
              <a:rPr lang="zh-CN"/>
              <a:t> seats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Hidden Validator </a:t>
            </a:r>
            <a:r>
              <a:rPr lang="zh-CN">
                <a:solidFill>
                  <a:srgbClr val="0000FF"/>
                </a:solidFill>
              </a:rPr>
              <a:t>3</a:t>
            </a:r>
            <a:r>
              <a:rPr lang="zh-CN"/>
              <a:t> seats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Each shard </a:t>
            </a:r>
            <a:r>
              <a:rPr lang="zh-CN">
                <a:solidFill>
                  <a:srgbClr val="38761D"/>
                </a:solidFill>
              </a:rPr>
              <a:t>3</a:t>
            </a:r>
            <a:r>
              <a:rPr lang="zh-CN"/>
              <a:t> seats</a:t>
            </a:r>
            <a:endParaRPr/>
          </a:p>
        </p:txBody>
      </p:sp>
      <p:graphicFrame>
        <p:nvGraphicFramePr>
          <p:cNvPr id="111" name="Google Shape;111;p20"/>
          <p:cNvGraphicFramePr/>
          <p:nvPr/>
        </p:nvGraphicFramePr>
        <p:xfrm>
          <a:off x="3428800" y="238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{AF374BF4-C8E6-4D1F-8806-BAF241EC52E1}</a:tableStyleId>
              </a:tblPr>
              <a:tblGrid>
                <a:gridCol w="558850"/>
                <a:gridCol w="558850"/>
                <a:gridCol w="558850"/>
                <a:gridCol w="558850"/>
                <a:gridCol w="558850"/>
                <a:gridCol w="558850"/>
                <a:gridCol w="558850"/>
                <a:gridCol w="558850"/>
                <a:gridCol w="558850"/>
              </a:tblGrid>
              <a:tr h="473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0000"/>
                          </a:solidFill>
                        </a:rPr>
                        <a:t>V2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0000"/>
                          </a:solidFill>
                        </a:rPr>
                        <a:t>V1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0000"/>
                          </a:solidFill>
                        </a:rPr>
                        <a:t>V3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0000"/>
                          </a:solidFill>
                        </a:rPr>
                        <a:t>V4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0000"/>
                          </a:solidFill>
                        </a:rPr>
                        <a:t>V1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0000"/>
                          </a:solidFill>
                        </a:rPr>
                        <a:t>V2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1155CC"/>
                          </a:solidFill>
                        </a:rPr>
                        <a:t>V3</a:t>
                      </a:r>
                      <a:endParaRPr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1155CC"/>
                          </a:solidFill>
                        </a:rPr>
                        <a:t>V1</a:t>
                      </a:r>
                      <a:endParaRPr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1155CC"/>
                          </a:solidFill>
                        </a:rPr>
                        <a:t>V5</a:t>
                      </a:r>
                      <a:endParaRPr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2" name="Google Shape;112;p20"/>
          <p:cNvSpPr/>
          <p:nvPr/>
        </p:nvSpPr>
        <p:spPr>
          <a:xfrm rot="-5400000">
            <a:off x="4166100" y="2530475"/>
            <a:ext cx="284100" cy="1038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3988050" y="3161850"/>
            <a:ext cx="10974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Shard 0</a:t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 rot="-5530760">
            <a:off x="5834697" y="2441745"/>
            <a:ext cx="284005" cy="1234211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5588250" y="3161850"/>
            <a:ext cx="10974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Shard 1</a:t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1042400" y="4033500"/>
            <a:ext cx="73245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Note:		 BP &amp; CP cannot be the same guy at the same time, BP has the higher priority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		 One validator can work for multiple shards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/>
          <p:nvPr/>
        </p:nvSpPr>
        <p:spPr>
          <a:xfrm>
            <a:off x="2045575" y="120375"/>
            <a:ext cx="421200" cy="30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V2</a:t>
            </a:r>
            <a:endParaRPr/>
          </a:p>
        </p:txBody>
      </p:sp>
      <p:sp>
        <p:nvSpPr>
          <p:cNvPr id="122" name="Google Shape;122;p21"/>
          <p:cNvSpPr/>
          <p:nvPr/>
        </p:nvSpPr>
        <p:spPr>
          <a:xfrm>
            <a:off x="3118900" y="577575"/>
            <a:ext cx="421200" cy="30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V1</a:t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3118900" y="1568175"/>
            <a:ext cx="421200" cy="30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V3</a:t>
            </a: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2045575" y="2101575"/>
            <a:ext cx="421200" cy="30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V4</a:t>
            </a: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978775" y="1568175"/>
            <a:ext cx="421200" cy="30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V1</a:t>
            </a: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978775" y="577575"/>
            <a:ext cx="421200" cy="30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V2</a:t>
            </a:r>
            <a:endParaRPr/>
          </a:p>
        </p:txBody>
      </p:sp>
      <p:sp>
        <p:nvSpPr>
          <p:cNvPr id="127" name="Google Shape;127;p21"/>
          <p:cNvSpPr txBox="1"/>
          <p:nvPr/>
        </p:nvSpPr>
        <p:spPr>
          <a:xfrm>
            <a:off x="1457975" y="716925"/>
            <a:ext cx="17304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 =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V2 -&gt; beacon block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V1 -&gt; shard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V4 -&gt; shard 1</a:t>
            </a:r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5855575" y="120375"/>
            <a:ext cx="421200" cy="30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V2</a:t>
            </a:r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6928900" y="577575"/>
            <a:ext cx="421200" cy="30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V1</a:t>
            </a:r>
            <a:endParaRPr/>
          </a:p>
        </p:txBody>
      </p:sp>
      <p:sp>
        <p:nvSpPr>
          <p:cNvPr id="130" name="Google Shape;130;p21"/>
          <p:cNvSpPr/>
          <p:nvPr/>
        </p:nvSpPr>
        <p:spPr>
          <a:xfrm>
            <a:off x="6928900" y="1568175"/>
            <a:ext cx="421200" cy="30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V3</a:t>
            </a:r>
            <a:endParaRPr/>
          </a:p>
        </p:txBody>
      </p:sp>
      <p:sp>
        <p:nvSpPr>
          <p:cNvPr id="131" name="Google Shape;131;p21"/>
          <p:cNvSpPr/>
          <p:nvPr/>
        </p:nvSpPr>
        <p:spPr>
          <a:xfrm>
            <a:off x="5855575" y="2101575"/>
            <a:ext cx="421200" cy="30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V4</a:t>
            </a:r>
            <a:endParaRPr/>
          </a:p>
        </p:txBody>
      </p:sp>
      <p:sp>
        <p:nvSpPr>
          <p:cNvPr id="132" name="Google Shape;132;p21"/>
          <p:cNvSpPr/>
          <p:nvPr/>
        </p:nvSpPr>
        <p:spPr>
          <a:xfrm>
            <a:off x="4788775" y="1568175"/>
            <a:ext cx="421200" cy="30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V1</a:t>
            </a: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4788775" y="577575"/>
            <a:ext cx="421200" cy="30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V2</a:t>
            </a:r>
            <a:endParaRPr/>
          </a:p>
        </p:txBody>
      </p:sp>
      <p:sp>
        <p:nvSpPr>
          <p:cNvPr id="134" name="Google Shape;134;p21"/>
          <p:cNvSpPr txBox="1"/>
          <p:nvPr/>
        </p:nvSpPr>
        <p:spPr>
          <a:xfrm>
            <a:off x="5350825" y="716925"/>
            <a:ext cx="17304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 =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V1 -&gt; beacon block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V3 -&gt; shard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V2 -&gt; shard 1</a:t>
            </a:r>
            <a:endParaRPr/>
          </a:p>
        </p:txBody>
      </p:sp>
      <p:cxnSp>
        <p:nvCxnSpPr>
          <p:cNvPr id="135" name="Google Shape;135;p21"/>
          <p:cNvCxnSpPr/>
          <p:nvPr/>
        </p:nvCxnSpPr>
        <p:spPr>
          <a:xfrm>
            <a:off x="3899400" y="1292775"/>
            <a:ext cx="529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21"/>
          <p:cNvSpPr/>
          <p:nvPr/>
        </p:nvSpPr>
        <p:spPr>
          <a:xfrm>
            <a:off x="5855575" y="2787375"/>
            <a:ext cx="421200" cy="30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V2</a:t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6928900" y="3244575"/>
            <a:ext cx="421200" cy="30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V1</a:t>
            </a: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6928900" y="4235175"/>
            <a:ext cx="421200" cy="30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V3</a:t>
            </a:r>
            <a:endParaRPr/>
          </a:p>
        </p:txBody>
      </p:sp>
      <p:sp>
        <p:nvSpPr>
          <p:cNvPr id="139" name="Google Shape;139;p21"/>
          <p:cNvSpPr/>
          <p:nvPr/>
        </p:nvSpPr>
        <p:spPr>
          <a:xfrm>
            <a:off x="5855575" y="4768575"/>
            <a:ext cx="421200" cy="30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V4</a:t>
            </a:r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4788775" y="4235175"/>
            <a:ext cx="421200" cy="30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V1</a:t>
            </a: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4788775" y="3244575"/>
            <a:ext cx="421200" cy="30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V2</a:t>
            </a:r>
            <a:endParaRPr/>
          </a:p>
        </p:txBody>
      </p:sp>
      <p:sp>
        <p:nvSpPr>
          <p:cNvPr id="142" name="Google Shape;142;p21"/>
          <p:cNvSpPr txBox="1"/>
          <p:nvPr/>
        </p:nvSpPr>
        <p:spPr>
          <a:xfrm>
            <a:off x="5362375" y="3383925"/>
            <a:ext cx="17304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 =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V3 -&gt; beacon block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V2 -&gt; shard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V4 -&gt; shard 1</a:t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7570075" y="1272475"/>
            <a:ext cx="731950" cy="1645925"/>
          </a:xfrm>
          <a:custGeom>
            <a:rect b="b" l="l" r="r" t="t"/>
            <a:pathLst>
              <a:path extrusionOk="0" h="65837" w="29278">
                <a:moveTo>
                  <a:pt x="391" y="0"/>
                </a:moveTo>
                <a:cubicBezTo>
                  <a:pt x="8282" y="0"/>
                  <a:pt x="18352" y="1272"/>
                  <a:pt x="22729" y="7838"/>
                </a:cubicBezTo>
                <a:cubicBezTo>
                  <a:pt x="26304" y="13200"/>
                  <a:pt x="27044" y="20005"/>
                  <a:pt x="28607" y="26257"/>
                </a:cubicBezTo>
                <a:cubicBezTo>
                  <a:pt x="32555" y="42050"/>
                  <a:pt x="16279" y="65837"/>
                  <a:pt x="0" y="65837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44" name="Google Shape;144;p21"/>
          <p:cNvSpPr/>
          <p:nvPr/>
        </p:nvSpPr>
        <p:spPr>
          <a:xfrm>
            <a:off x="2045575" y="2787375"/>
            <a:ext cx="421200" cy="30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V2</a:t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3118900" y="3244575"/>
            <a:ext cx="421200" cy="30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V1</a:t>
            </a:r>
            <a:endParaRPr/>
          </a:p>
        </p:txBody>
      </p:sp>
      <p:sp>
        <p:nvSpPr>
          <p:cNvPr id="146" name="Google Shape;146;p21"/>
          <p:cNvSpPr/>
          <p:nvPr/>
        </p:nvSpPr>
        <p:spPr>
          <a:xfrm>
            <a:off x="3118900" y="4235175"/>
            <a:ext cx="421200" cy="30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V3</a:t>
            </a: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2045575" y="4768575"/>
            <a:ext cx="421200" cy="30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V4</a:t>
            </a: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978775" y="4235175"/>
            <a:ext cx="421200" cy="30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V1</a:t>
            </a:r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978775" y="3244575"/>
            <a:ext cx="421200" cy="30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V2</a:t>
            </a:r>
            <a:endParaRPr/>
          </a:p>
        </p:txBody>
      </p:sp>
      <p:sp>
        <p:nvSpPr>
          <p:cNvPr id="150" name="Google Shape;150;p21"/>
          <p:cNvSpPr txBox="1"/>
          <p:nvPr/>
        </p:nvSpPr>
        <p:spPr>
          <a:xfrm>
            <a:off x="1552375" y="3383925"/>
            <a:ext cx="17304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 =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V4 -&gt; beacon block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V1 -&gt; shard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V1 -&gt; shard 1</a:t>
            </a:r>
            <a:endParaRPr/>
          </a:p>
        </p:txBody>
      </p:sp>
      <p:cxnSp>
        <p:nvCxnSpPr>
          <p:cNvPr id="151" name="Google Shape;151;p21"/>
          <p:cNvCxnSpPr/>
          <p:nvPr/>
        </p:nvCxnSpPr>
        <p:spPr>
          <a:xfrm flipH="1">
            <a:off x="3847075" y="3954325"/>
            <a:ext cx="636900" cy="9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1"/>
          <p:cNvCxnSpPr/>
          <p:nvPr/>
        </p:nvCxnSpPr>
        <p:spPr>
          <a:xfrm>
            <a:off x="1378275" y="167200"/>
            <a:ext cx="1851600" cy="23022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1"/>
          <p:cNvCxnSpPr/>
          <p:nvPr/>
        </p:nvCxnSpPr>
        <p:spPr>
          <a:xfrm>
            <a:off x="5112075" y="167200"/>
            <a:ext cx="1851600" cy="23022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1"/>
          <p:cNvCxnSpPr/>
          <p:nvPr/>
        </p:nvCxnSpPr>
        <p:spPr>
          <a:xfrm>
            <a:off x="5188275" y="2834200"/>
            <a:ext cx="1851600" cy="23022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1"/>
          <p:cNvCxnSpPr/>
          <p:nvPr/>
        </p:nvCxnSpPr>
        <p:spPr>
          <a:xfrm>
            <a:off x="1149675" y="2605600"/>
            <a:ext cx="1851600" cy="23022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