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8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EB3B-47CA-3A4B-BD45-9E53EC932AF7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A3BA-F255-DB4D-B2F3-48F0C74B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404767" y="35890"/>
            <a:ext cx="7559039" cy="6656712"/>
          </a:xfrm>
          <a:prstGeom prst="roundRect">
            <a:avLst>
              <a:gd name="adj" fmla="val 7667"/>
            </a:avLst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12734" y="212942"/>
            <a:ext cx="1518122" cy="62379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352240" y="1948876"/>
            <a:ext cx="987829" cy="10623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DMS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18895" y="2314506"/>
            <a:ext cx="646386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2112575" y="2201123"/>
            <a:ext cx="693682" cy="810090"/>
          </a:xfrm>
          <a:prstGeom prst="foldedCorner">
            <a:avLst>
              <a:gd name="adj" fmla="val 46212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19" y="2302247"/>
            <a:ext cx="1569545" cy="156954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799490" y="930177"/>
            <a:ext cx="1623848" cy="3352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cxnSp>
        <p:nvCxnSpPr>
          <p:cNvPr id="12" name="Elbow Connector 11"/>
          <p:cNvCxnSpPr>
            <a:stCxn id="7" idx="3"/>
            <a:endCxn id="10" idx="1"/>
          </p:cNvCxnSpPr>
          <p:nvPr/>
        </p:nvCxnSpPr>
        <p:spPr>
          <a:xfrm flipV="1">
            <a:off x="2806257" y="1097806"/>
            <a:ext cx="993233" cy="1508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99490" y="1642054"/>
            <a:ext cx="1623848" cy="360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  <a:endParaRPr lang="en-US" dirty="0"/>
          </a:p>
        </p:txBody>
      </p:sp>
      <p:cxnSp>
        <p:nvCxnSpPr>
          <p:cNvPr id="17" name="Elbow Connector 16"/>
          <p:cNvCxnSpPr>
            <a:stCxn id="7" idx="3"/>
            <a:endCxn id="16" idx="1"/>
          </p:cNvCxnSpPr>
          <p:nvPr/>
        </p:nvCxnSpPr>
        <p:spPr>
          <a:xfrm flipV="1">
            <a:off x="2806257" y="1822143"/>
            <a:ext cx="993233" cy="784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810876" y="3012637"/>
            <a:ext cx="1623848" cy="360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Supplier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810876" y="3646423"/>
            <a:ext cx="1623848" cy="360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Project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10876" y="4300551"/>
            <a:ext cx="1623848" cy="360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</a:t>
            </a:r>
            <a:r>
              <a:rPr lang="en-US" dirty="0" smtClean="0"/>
              <a:t> </a:t>
            </a:r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810876" y="4954679"/>
            <a:ext cx="1623848" cy="360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cxnSp>
        <p:nvCxnSpPr>
          <p:cNvPr id="28" name="Elbow Connector 27"/>
          <p:cNvCxnSpPr>
            <a:stCxn id="7" idx="3"/>
            <a:endCxn id="24" idx="1"/>
          </p:cNvCxnSpPr>
          <p:nvPr/>
        </p:nvCxnSpPr>
        <p:spPr>
          <a:xfrm>
            <a:off x="2806257" y="2606168"/>
            <a:ext cx="1004619" cy="586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3"/>
            <a:endCxn id="25" idx="1"/>
          </p:cNvCxnSpPr>
          <p:nvPr/>
        </p:nvCxnSpPr>
        <p:spPr>
          <a:xfrm>
            <a:off x="2806257" y="2606168"/>
            <a:ext cx="1004619" cy="1220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26" idx="1"/>
          </p:cNvCxnSpPr>
          <p:nvPr/>
        </p:nvCxnSpPr>
        <p:spPr>
          <a:xfrm>
            <a:off x="2806257" y="2606168"/>
            <a:ext cx="1004619" cy="1874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27" idx="1"/>
          </p:cNvCxnSpPr>
          <p:nvPr/>
        </p:nvCxnSpPr>
        <p:spPr>
          <a:xfrm>
            <a:off x="2806257" y="2606168"/>
            <a:ext cx="1004619" cy="25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799490" y="5608807"/>
            <a:ext cx="1623848" cy="3601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42" name="Elbow Connector 41"/>
          <p:cNvCxnSpPr>
            <a:stCxn id="7" idx="3"/>
            <a:endCxn id="40" idx="1"/>
          </p:cNvCxnSpPr>
          <p:nvPr/>
        </p:nvCxnSpPr>
        <p:spPr>
          <a:xfrm>
            <a:off x="2806257" y="2606168"/>
            <a:ext cx="993233" cy="3182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58911" y="65105"/>
            <a:ext cx="159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</a:t>
            </a:r>
          </a:p>
          <a:p>
            <a:r>
              <a:rPr lang="en-US" sz="1200" dirty="0" smtClean="0"/>
              <a:t>Contract </a:t>
            </a:r>
            <a:r>
              <a:rPr lang="en-US" sz="1200" dirty="0" err="1" smtClean="0"/>
              <a:t>Req</a:t>
            </a:r>
            <a:endParaRPr lang="en-US" sz="1200" dirty="0" smtClean="0"/>
          </a:p>
          <a:p>
            <a:r>
              <a:rPr lang="en-US" sz="1200" dirty="0" smtClean="0"/>
              <a:t>Contract </a:t>
            </a:r>
            <a:r>
              <a:rPr lang="en-US" sz="1200" dirty="0" err="1" smtClean="0"/>
              <a:t>Req</a:t>
            </a:r>
            <a:r>
              <a:rPr lang="en-US" sz="1200" dirty="0" smtClean="0"/>
              <a:t> C</a:t>
            </a:r>
          </a:p>
          <a:p>
            <a:r>
              <a:rPr lang="en-US" sz="1200" dirty="0" smtClean="0"/>
              <a:t>Creation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0" idx="3"/>
            <a:endCxn id="45" idx="1"/>
          </p:cNvCxnSpPr>
          <p:nvPr/>
        </p:nvCxnSpPr>
        <p:spPr>
          <a:xfrm flipV="1">
            <a:off x="5423338" y="480604"/>
            <a:ext cx="835573" cy="617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0152" y="1445252"/>
            <a:ext cx="159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[I,S,C, </a:t>
            </a:r>
            <a:r>
              <a:rPr lang="es-ES" sz="1200" dirty="0" err="1" smtClean="0"/>
              <a:t>Null</a:t>
            </a:r>
            <a:r>
              <a:rPr lang="es-ES" sz="1200" dirty="0" smtClean="0"/>
              <a:t>]</a:t>
            </a:r>
          </a:p>
          <a:p>
            <a:r>
              <a:rPr lang="es-ES" sz="1200" dirty="0" smtClean="0"/>
              <a:t>Concept</a:t>
            </a:r>
            <a:endParaRPr lang="en-US" sz="1200" dirty="0"/>
          </a:p>
        </p:txBody>
      </p:sp>
      <p:cxnSp>
        <p:nvCxnSpPr>
          <p:cNvPr id="50" name="Elbow Connector 49"/>
          <p:cNvCxnSpPr>
            <a:endCxn id="49" idx="1"/>
          </p:cNvCxnSpPr>
          <p:nvPr/>
        </p:nvCxnSpPr>
        <p:spPr>
          <a:xfrm flipV="1">
            <a:off x="5434723" y="1676085"/>
            <a:ext cx="815429" cy="272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00951" y="3417016"/>
            <a:ext cx="159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</a:p>
          <a:p>
            <a:r>
              <a:rPr lang="en-US" sz="1200" dirty="0" smtClean="0"/>
              <a:t>Description</a:t>
            </a:r>
            <a:endParaRPr lang="en-US" sz="1200" dirty="0"/>
          </a:p>
        </p:txBody>
      </p:sp>
      <p:cxnSp>
        <p:nvCxnSpPr>
          <p:cNvPr id="54" name="Elbow Connector 53"/>
          <p:cNvCxnSpPr>
            <a:stCxn id="25" idx="3"/>
            <a:endCxn id="53" idx="1"/>
          </p:cNvCxnSpPr>
          <p:nvPr/>
        </p:nvCxnSpPr>
        <p:spPr>
          <a:xfrm flipV="1">
            <a:off x="5434724" y="3647849"/>
            <a:ext cx="866227" cy="178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00951" y="4181610"/>
            <a:ext cx="159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</a:t>
            </a:r>
          </a:p>
          <a:p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26" idx="3"/>
            <a:endCxn id="58" idx="1"/>
          </p:cNvCxnSpPr>
          <p:nvPr/>
        </p:nvCxnSpPr>
        <p:spPr>
          <a:xfrm flipV="1">
            <a:off x="5434724" y="4412443"/>
            <a:ext cx="866227" cy="68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00950" y="4962476"/>
            <a:ext cx="190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Sequence Number</a:t>
            </a:r>
          </a:p>
          <a:p>
            <a:r>
              <a:rPr lang="en-US" sz="1200" dirty="0" smtClean="0"/>
              <a:t>Serial</a:t>
            </a:r>
          </a:p>
          <a:p>
            <a:r>
              <a:rPr lang="en-US" sz="1200" dirty="0" smtClean="0"/>
              <a:t>Status</a:t>
            </a:r>
            <a:endParaRPr lang="en-US" sz="1200" dirty="0"/>
          </a:p>
        </p:txBody>
      </p:sp>
      <p:cxnSp>
        <p:nvCxnSpPr>
          <p:cNvPr id="63" name="Elbow Connector 62"/>
          <p:cNvCxnSpPr>
            <a:stCxn id="27" idx="3"/>
            <a:endCxn id="62" idx="1"/>
          </p:cNvCxnSpPr>
          <p:nvPr/>
        </p:nvCxnSpPr>
        <p:spPr>
          <a:xfrm>
            <a:off x="5434724" y="5134768"/>
            <a:ext cx="866226" cy="150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6446" y="212942"/>
            <a:ext cx="810856" cy="28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SOURCE</a:t>
            </a:r>
            <a:endParaRPr lang="en-US" sz="1200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112" y="1780092"/>
            <a:ext cx="1283487" cy="721961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995108" y="6443024"/>
            <a:ext cx="210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DISAGGREGATED DATA</a:t>
            </a:r>
            <a:endParaRPr lang="en-US" sz="1200" b="1" dirty="0"/>
          </a:p>
        </p:txBody>
      </p:sp>
      <p:sp>
        <p:nvSpPr>
          <p:cNvPr id="38" name="Right Arrow 37"/>
          <p:cNvSpPr/>
          <p:nvPr/>
        </p:nvSpPr>
        <p:spPr>
          <a:xfrm rot="1806777">
            <a:off x="9448301" y="2461194"/>
            <a:ext cx="939319" cy="19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7507015" y="212942"/>
            <a:ext cx="990915" cy="6230082"/>
          </a:xfrm>
          <a:prstGeom prst="rightBrace">
            <a:avLst>
              <a:gd name="adj1" fmla="val 8333"/>
              <a:gd name="adj2" fmla="val 52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707861" y="3316806"/>
            <a:ext cx="65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DWH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90919" y="36853"/>
            <a:ext cx="1108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Staging Area</a:t>
            </a:r>
            <a:endParaRPr lang="en-US" sz="1200" b="1" dirty="0"/>
          </a:p>
        </p:txBody>
      </p:sp>
      <p:sp>
        <p:nvSpPr>
          <p:cNvPr id="6" name="Can 5"/>
          <p:cNvSpPr/>
          <p:nvPr/>
        </p:nvSpPr>
        <p:spPr>
          <a:xfrm>
            <a:off x="8654182" y="992761"/>
            <a:ext cx="693367" cy="2296624"/>
          </a:xfrm>
          <a:prstGeom prst="can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08" y="3757766"/>
            <a:ext cx="902963" cy="90296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617343" y="4686190"/>
            <a:ext cx="83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Data Lake</a:t>
            </a:r>
            <a:endParaRPr lang="en-US" sz="1200" b="1" dirty="0"/>
          </a:p>
        </p:txBody>
      </p:sp>
      <p:sp>
        <p:nvSpPr>
          <p:cNvPr id="48" name="Right Arrow 47"/>
          <p:cNvSpPr/>
          <p:nvPr/>
        </p:nvSpPr>
        <p:spPr>
          <a:xfrm rot="19037117">
            <a:off x="9399751" y="3796713"/>
            <a:ext cx="1013013" cy="162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51" y="389572"/>
            <a:ext cx="8347403" cy="64684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17971" y="20240"/>
            <a:ext cx="144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Logic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46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1088" y="186943"/>
            <a:ext cx="9186042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115" indent="-342900" algn="just">
              <a:spcAft>
                <a:spcPts val="300"/>
              </a:spcAft>
              <a:buAutoNum type="arabicPeriod"/>
            </a:pP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What </a:t>
            </a: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type of data does the JSON data file contain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      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Date, Number, Character and Boolean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2. What is the total size of the JSON data file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    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there are 32 attributes and 8062 records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3. What key information is present in the JSON data, and how is it structured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  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-There is only one extraction date 09/19/2023, data contains ITEM, SUPPLIER, RESPONSIBLE, Categories and Dates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4. Are there any missing or inconsistent data in the JSON file, and how do you address them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  -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Yes, there columns that 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share data like DKTXT,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TITLE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 - These columns don’t have NULL values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   </a:t>
            </a:r>
            <a:r>
              <a:rPr lang="en-US" sz="1200" kern="400" spc="15" dirty="0" err="1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AccessGroup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CREATION_DATE, EXTRACT_DATE, </a:t>
            </a:r>
            <a:r>
              <a:rPr lang="en-US" sz="1200" kern="400" spc="15" dirty="0" err="1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LiquidatedDamages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</a:t>
            </a:r>
            <a:r>
              <a:rPr lang="en-US" sz="1200" kern="400" spc="15" dirty="0" err="1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OriginatorID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</a:t>
            </a:r>
            <a:r>
              <a:rPr lang="en-US" sz="1200" kern="400" spc="15" dirty="0" err="1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ProjectCode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</a:t>
            </a:r>
            <a:r>
              <a:rPr lang="en-US" sz="1200" kern="400" spc="15" dirty="0" err="1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ProjectDescr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   Revision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Supplier, Title and </a:t>
            </a:r>
            <a:r>
              <a:rPr lang="en-US" sz="1200" kern="400" spc="15" dirty="0" err="1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Vversion</a:t>
            </a:r>
            <a:endParaRPr lang="en-US" sz="1200" kern="400" spc="15" dirty="0" smtClean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 - Some columns need to be cleaned or replaced, they have dummy characters like CREATION DATE, Revision, this probably an issue in DMS, it is necessary a default value, what are the key columns that generates a unique record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- There is no standard format in dates</a:t>
            </a:r>
          </a:p>
          <a:p>
            <a:pPr marL="621665" indent="-171450" algn="just">
              <a:spcAft>
                <a:spcPts val="300"/>
              </a:spcAft>
              <a:buFontTx/>
              <a:buChar char="-"/>
            </a:pP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Highest filed could be </a:t>
            </a:r>
            <a:r>
              <a:rPr lang="en-US" sz="1200" kern="400" spc="15" dirty="0" err="1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boolean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but has TRUE, FALSE,  and N and Y, are they equivalent?</a:t>
            </a:r>
          </a:p>
          <a:p>
            <a:pPr marL="621665" indent="-171450" algn="just">
              <a:spcAft>
                <a:spcPts val="300"/>
              </a:spcAft>
              <a:buFontTx/>
              <a:buChar char="-"/>
            </a:pP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There are records that do not have Classification but they have </a:t>
            </a:r>
            <a:r>
              <a:rPr lang="en-US" sz="1200" kern="400" spc="15" dirty="0" err="1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RespEngID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5. What libraries or tools are you using to analyze the JSON 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data?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   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MySQL Workbench, SQL, Python, JSON lib , SQL Data Modeler and Excel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6. What statistical metrics or measures are you extracting from the data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  -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Data contains multiple categories  like Classification that has Internal, Supplier, Customer and Null values.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- </a:t>
            </a:r>
            <a:r>
              <a:rPr lang="en-US" sz="1200" kern="400" spc="15" dirty="0" err="1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AccessGroup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for Internal and Customer, Supplier only has one type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 - </a:t>
            </a:r>
            <a:r>
              <a:rPr lang="en-US" sz="1200" kern="400" spc="15" dirty="0" err="1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Customer_line_item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item shares multiple lines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 - CN, </a:t>
            </a:r>
            <a:r>
              <a:rPr lang="en-US" sz="1200" kern="400" spc="15" dirty="0" err="1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Crizicalizy</a:t>
            </a:r>
            <a:r>
              <a:rPr lang="en-US" sz="1200" kern="400" spc="15" dirty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,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Discipline, Status, Revision, Version 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7. How do you identify trends or patterns within the data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- Base on dates and categories or hierarchies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8. What challenges have you encountered in processing or analyzing the JSON data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? </a:t>
            </a: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Splitting data and creating a model without a KT 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9. How do you ensure the quality of the analyzed </a:t>
            </a:r>
            <a:r>
              <a:rPr lang="en-US" sz="1200" kern="400" spc="15" dirty="0" smtClean="0">
                <a:solidFill>
                  <a:srgbClr val="000000"/>
                </a:solidFill>
                <a:ea typeface="Siemens Sans" charset="0"/>
                <a:cs typeface="Times New Roman" charset="0"/>
              </a:rPr>
              <a:t>data?</a:t>
            </a: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 smtClean="0">
                <a:solidFill>
                  <a:schemeClr val="accent1">
                    <a:lumMod val="75000"/>
                  </a:schemeClr>
                </a:solidFill>
                <a:ea typeface="Siemens Sans" charset="0"/>
                <a:cs typeface="Times New Roman" charset="0"/>
              </a:rPr>
              <a:t>disaggregating data, counting, comparing and validating integration</a:t>
            </a:r>
            <a:endParaRPr lang="en-US" sz="1200" kern="400" spc="15" dirty="0">
              <a:solidFill>
                <a:schemeClr val="accent1">
                  <a:lumMod val="75000"/>
                </a:schemeClr>
              </a:solidFill>
              <a:ea typeface="Siemens Sans" charset="0"/>
              <a:cs typeface="Times New Roman" charset="0"/>
            </a:endParaRPr>
          </a:p>
          <a:p>
            <a:pPr marL="450215" algn="just">
              <a:spcAft>
                <a:spcPts val="300"/>
              </a:spcAft>
            </a:pPr>
            <a:r>
              <a:rPr lang="en-US" sz="1200" kern="400" spc="15" dirty="0">
                <a:solidFill>
                  <a:srgbClr val="000000"/>
                </a:solidFill>
                <a:ea typeface="Siemens Sans" charset="0"/>
                <a:cs typeface="Times New Roman" charset="0"/>
              </a:rPr>
              <a:t>10. What conclusions or insights can you draw from the analysis of the JSON data, and how can they be applied in practice</a:t>
            </a:r>
            <a:r>
              <a:rPr lang="en-US" sz="1200" kern="400" spc="15" dirty="0" smtClean="0">
                <a:solidFill>
                  <a:srgbClr val="00B0F0"/>
                </a:solidFill>
                <a:ea typeface="Siemens Sans" charset="0"/>
                <a:cs typeface="Times New Roman" charset="0"/>
              </a:rPr>
              <a:t>?- </a:t>
            </a:r>
            <a:r>
              <a:rPr lang="en-US" sz="1200" kern="400" spc="15" dirty="0" smtClean="0">
                <a:solidFill>
                  <a:schemeClr val="accent1"/>
                </a:solidFill>
                <a:ea typeface="Siemens Sans" charset="0"/>
                <a:cs typeface="Times New Roman" charset="0"/>
              </a:rPr>
              <a:t>Base on data we can split data in different subject areas, data can be saved for historical </a:t>
            </a:r>
            <a:r>
              <a:rPr lang="en-US" sz="1200" kern="400" spc="15" dirty="0" smtClean="0">
                <a:solidFill>
                  <a:schemeClr val="accent1"/>
                </a:solidFill>
                <a:ea typeface="Siemens Sans" charset="0"/>
                <a:cs typeface="Times New Roman" charset="0"/>
              </a:rPr>
              <a:t>analysis, and data can be group  by the different dimensions to get a result or for exploration</a:t>
            </a:r>
            <a:endParaRPr lang="en-US" sz="1200" kern="400" spc="15" dirty="0" smtClean="0">
              <a:solidFill>
                <a:schemeClr val="accent1"/>
              </a:solidFill>
              <a:ea typeface="Siemens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498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Siemens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2023-11-01T05:06:42Z</dcterms:created>
  <dcterms:modified xsi:type="dcterms:W3CDTF">2023-11-03T04:08:31Z</dcterms:modified>
</cp:coreProperties>
</file>