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Lilita One" charset="1" panose="02000000000000000000"/>
      <p:regular r:id="rId20"/>
    </p:embeddedFont>
    <p:embeddedFont>
      <p:font typeface="Marykate" charset="1" panose="000000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2.pn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23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Relationship Id="rId5" Target="../media/image24.png" Type="http://schemas.openxmlformats.org/officeDocument/2006/relationships/image"/><Relationship Id="rId6" Target="../media/image25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Relationship Id="rId5" Target="../media/image24.png" Type="http://schemas.openxmlformats.org/officeDocument/2006/relationships/image"/><Relationship Id="rId6" Target="../media/image25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6.png" Type="http://schemas.openxmlformats.org/officeDocument/2006/relationships/image"/><Relationship Id="rId4" Target="../media/image27.svg" Type="http://schemas.openxmlformats.org/officeDocument/2006/relationships/image"/><Relationship Id="rId5" Target="../media/image12.png" Type="http://schemas.openxmlformats.org/officeDocument/2006/relationships/image"/><Relationship Id="rId6" Target="../media/image28.png" Type="http://schemas.openxmlformats.org/officeDocument/2006/relationships/image"/><Relationship Id="rId7" Target="../media/image29.svg" Type="http://schemas.openxmlformats.org/officeDocument/2006/relationships/image"/><Relationship Id="rId8" Target="../media/image30.png" Type="http://schemas.openxmlformats.org/officeDocument/2006/relationships/image"/><Relationship Id="rId9" Target="../media/image31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2.pn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Relationship Id="rId6" Target="../media/image34.png" Type="http://schemas.openxmlformats.org/officeDocument/2006/relationships/image"/><Relationship Id="rId7" Target="../media/image35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2" Target="../media/image1.pn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2.pn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23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Relationship Id="rId5" Target="../media/image24.png" Type="http://schemas.openxmlformats.org/officeDocument/2006/relationships/image"/><Relationship Id="rId6" Target="../media/image2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6.png" Type="http://schemas.openxmlformats.org/officeDocument/2006/relationships/image"/><Relationship Id="rId4" Target="../media/image27.svg" Type="http://schemas.openxmlformats.org/officeDocument/2006/relationships/image"/><Relationship Id="rId5" Target="../media/image12.png" Type="http://schemas.openxmlformats.org/officeDocument/2006/relationships/image"/><Relationship Id="rId6" Target="../media/image28.png" Type="http://schemas.openxmlformats.org/officeDocument/2006/relationships/image"/><Relationship Id="rId7" Target="../media/image29.svg" Type="http://schemas.openxmlformats.org/officeDocument/2006/relationships/image"/><Relationship Id="rId8" Target="../media/image30.png" Type="http://schemas.openxmlformats.org/officeDocument/2006/relationships/image"/><Relationship Id="rId9" Target="../media/image31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2.pn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32.png" Type="http://schemas.openxmlformats.org/officeDocument/2006/relationships/image"/><Relationship Id="rId9" Target="../media/image3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Relationship Id="rId5" Target="../media/image24.png" Type="http://schemas.openxmlformats.org/officeDocument/2006/relationships/image"/><Relationship Id="rId6" Target="../media/image25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Relationship Id="rId5" Target="../media/image24.png" Type="http://schemas.openxmlformats.org/officeDocument/2006/relationships/image"/><Relationship Id="rId6" Target="../media/image25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6.png" Type="http://schemas.openxmlformats.org/officeDocument/2006/relationships/image"/><Relationship Id="rId4" Target="../media/image27.svg" Type="http://schemas.openxmlformats.org/officeDocument/2006/relationships/image"/><Relationship Id="rId5" Target="../media/image12.png" Type="http://schemas.openxmlformats.org/officeDocument/2006/relationships/image"/><Relationship Id="rId6" Target="../media/image28.png" Type="http://schemas.openxmlformats.org/officeDocument/2006/relationships/image"/><Relationship Id="rId7" Target="../media/image29.svg" Type="http://schemas.openxmlformats.org/officeDocument/2006/relationships/image"/><Relationship Id="rId8" Target="../media/image30.png" Type="http://schemas.openxmlformats.org/officeDocument/2006/relationships/image"/><Relationship Id="rId9" Target="../media/image31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192722" y="-1137963"/>
            <a:ext cx="18673445" cy="9616824"/>
          </a:xfrm>
          <a:custGeom>
            <a:avLst/>
            <a:gdLst/>
            <a:ahLst/>
            <a:cxnLst/>
            <a:rect r="r" b="b" t="t" l="l"/>
            <a:pathLst>
              <a:path h="9616824" w="18673445">
                <a:moveTo>
                  <a:pt x="0" y="0"/>
                </a:moveTo>
                <a:lnTo>
                  <a:pt x="18673444" y="0"/>
                </a:lnTo>
                <a:lnTo>
                  <a:pt x="18673444" y="9616824"/>
                </a:lnTo>
                <a:lnTo>
                  <a:pt x="0" y="96168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5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142616" y="694974"/>
            <a:ext cx="12002769" cy="8897052"/>
          </a:xfrm>
          <a:custGeom>
            <a:avLst/>
            <a:gdLst/>
            <a:ahLst/>
            <a:cxnLst/>
            <a:rect r="r" b="b" t="t" l="l"/>
            <a:pathLst>
              <a:path h="8897052" w="12002769">
                <a:moveTo>
                  <a:pt x="0" y="0"/>
                </a:moveTo>
                <a:lnTo>
                  <a:pt x="12002768" y="0"/>
                </a:lnTo>
                <a:lnTo>
                  <a:pt x="12002768" y="8897052"/>
                </a:lnTo>
                <a:lnTo>
                  <a:pt x="0" y="88970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6015" y="2105078"/>
            <a:ext cx="17935970" cy="3654454"/>
          </a:xfrm>
          <a:custGeom>
            <a:avLst/>
            <a:gdLst/>
            <a:ahLst/>
            <a:cxnLst/>
            <a:rect r="r" b="b" t="t" l="l"/>
            <a:pathLst>
              <a:path h="3654454" w="17935970">
                <a:moveTo>
                  <a:pt x="0" y="0"/>
                </a:moveTo>
                <a:lnTo>
                  <a:pt x="17935970" y="0"/>
                </a:lnTo>
                <a:lnTo>
                  <a:pt x="17935970" y="3654454"/>
                </a:lnTo>
                <a:lnTo>
                  <a:pt x="0" y="36544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145384" y="8097150"/>
            <a:ext cx="1177215" cy="1494876"/>
          </a:xfrm>
          <a:custGeom>
            <a:avLst/>
            <a:gdLst/>
            <a:ahLst/>
            <a:cxnLst/>
            <a:rect r="r" b="b" t="t" l="l"/>
            <a:pathLst>
              <a:path h="1494876" w="1177215">
                <a:moveTo>
                  <a:pt x="0" y="0"/>
                </a:moveTo>
                <a:lnTo>
                  <a:pt x="1177215" y="0"/>
                </a:lnTo>
                <a:lnTo>
                  <a:pt x="1177215" y="1494876"/>
                </a:lnTo>
                <a:lnTo>
                  <a:pt x="0" y="149487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2057745">
            <a:off x="-717663" y="-2287552"/>
            <a:ext cx="3492727" cy="5734327"/>
          </a:xfrm>
          <a:custGeom>
            <a:avLst/>
            <a:gdLst/>
            <a:ahLst/>
            <a:cxnLst/>
            <a:rect r="r" b="b" t="t" l="l"/>
            <a:pathLst>
              <a:path h="5734327" w="3492727">
                <a:moveTo>
                  <a:pt x="0" y="0"/>
                </a:moveTo>
                <a:lnTo>
                  <a:pt x="3492726" y="0"/>
                </a:lnTo>
                <a:lnTo>
                  <a:pt x="3492726" y="5734327"/>
                </a:lnTo>
                <a:lnTo>
                  <a:pt x="0" y="573432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580080" y="6780385"/>
            <a:ext cx="1036953" cy="1316765"/>
          </a:xfrm>
          <a:custGeom>
            <a:avLst/>
            <a:gdLst/>
            <a:ahLst/>
            <a:cxnLst/>
            <a:rect r="r" b="b" t="t" l="l"/>
            <a:pathLst>
              <a:path h="1316765" w="1036953">
                <a:moveTo>
                  <a:pt x="0" y="0"/>
                </a:moveTo>
                <a:lnTo>
                  <a:pt x="1036953" y="0"/>
                </a:lnTo>
                <a:lnTo>
                  <a:pt x="1036953" y="1316765"/>
                </a:lnTo>
                <a:lnTo>
                  <a:pt x="0" y="131676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3253757">
            <a:off x="15277036" y="747947"/>
            <a:ext cx="1749890" cy="1220548"/>
          </a:xfrm>
          <a:custGeom>
            <a:avLst/>
            <a:gdLst/>
            <a:ahLst/>
            <a:cxnLst/>
            <a:rect r="r" b="b" t="t" l="l"/>
            <a:pathLst>
              <a:path h="1220548" w="1749890">
                <a:moveTo>
                  <a:pt x="0" y="0"/>
                </a:moveTo>
                <a:lnTo>
                  <a:pt x="1749890" y="0"/>
                </a:lnTo>
                <a:lnTo>
                  <a:pt x="1749890" y="1220548"/>
                </a:lnTo>
                <a:lnTo>
                  <a:pt x="0" y="122054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918374" y="4931575"/>
            <a:ext cx="6451253" cy="1733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164"/>
              </a:lnSpc>
            </a:pPr>
            <a:r>
              <a:rPr lang="en-US" sz="10117">
                <a:solidFill>
                  <a:srgbClr val="000000"/>
                </a:solidFill>
                <a:latin typeface="Lilita One"/>
                <a:ea typeface="Lilita One"/>
                <a:cs typeface="Lilita One"/>
                <a:sym typeface="Lilita One"/>
              </a:rPr>
              <a:t>GENERICAS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938239" y="2302166"/>
            <a:ext cx="12411521" cy="2140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482"/>
              </a:lnSpc>
            </a:pPr>
            <a:r>
              <a:rPr lang="en-US" sz="12487" spc="811">
                <a:solidFill>
                  <a:srgbClr val="FFFFFF"/>
                </a:solidFill>
                <a:latin typeface="Lilita One"/>
                <a:ea typeface="Lilita One"/>
                <a:cs typeface="Lilita One"/>
                <a:sym typeface="Lilita One"/>
              </a:rPr>
              <a:t>COMPETENCIAS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879208" y="7132010"/>
            <a:ext cx="4529584" cy="1412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2"/>
              </a:lnSpc>
            </a:pPr>
            <a:r>
              <a:rPr lang="en-US" sz="4022">
                <a:solidFill>
                  <a:srgbClr val="000000"/>
                </a:solidFill>
                <a:latin typeface="Lilita One"/>
                <a:ea typeface="Lilita One"/>
                <a:cs typeface="Lilita One"/>
                <a:sym typeface="Lilita One"/>
              </a:rPr>
              <a:t>FABIÁN RODRIGUEZ</a:t>
            </a:r>
          </a:p>
          <a:p>
            <a:pPr algn="ctr">
              <a:lnSpc>
                <a:spcPts val="5632"/>
              </a:lnSpc>
            </a:pPr>
            <a:r>
              <a:rPr lang="en-US" sz="4022">
                <a:solidFill>
                  <a:srgbClr val="000000"/>
                </a:solidFill>
                <a:latin typeface="Lilita One"/>
                <a:ea typeface="Lilita One"/>
                <a:cs typeface="Lilita One"/>
                <a:sym typeface="Lilita One"/>
              </a:rPr>
              <a:t>ANGELES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8858831">
            <a:off x="-633458" y="6391136"/>
            <a:ext cx="3492727" cy="5734327"/>
          </a:xfrm>
          <a:custGeom>
            <a:avLst/>
            <a:gdLst/>
            <a:ahLst/>
            <a:cxnLst/>
            <a:rect r="r" b="b" t="t" l="l"/>
            <a:pathLst>
              <a:path h="5734327" w="3492727">
                <a:moveTo>
                  <a:pt x="0" y="0"/>
                </a:moveTo>
                <a:lnTo>
                  <a:pt x="3492727" y="0"/>
                </a:lnTo>
                <a:lnTo>
                  <a:pt x="3492727" y="5734328"/>
                </a:lnTo>
                <a:lnTo>
                  <a:pt x="0" y="573432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467287">
            <a:off x="-3105873" y="-1740471"/>
            <a:ext cx="10754062" cy="5538342"/>
          </a:xfrm>
          <a:custGeom>
            <a:avLst/>
            <a:gdLst/>
            <a:ahLst/>
            <a:cxnLst/>
            <a:rect r="r" b="b" t="t" l="l"/>
            <a:pathLst>
              <a:path h="5538342" w="10754062">
                <a:moveTo>
                  <a:pt x="0" y="0"/>
                </a:moveTo>
                <a:lnTo>
                  <a:pt x="10754061" y="0"/>
                </a:lnTo>
                <a:lnTo>
                  <a:pt x="10754061" y="5538342"/>
                </a:lnTo>
                <a:lnTo>
                  <a:pt x="0" y="55383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95311">
            <a:off x="-4287723" y="8768896"/>
            <a:ext cx="16230600" cy="6066187"/>
          </a:xfrm>
          <a:custGeom>
            <a:avLst/>
            <a:gdLst/>
            <a:ahLst/>
            <a:cxnLst/>
            <a:rect r="r" b="b" t="t" l="l"/>
            <a:pathLst>
              <a:path h="6066187" w="16230600">
                <a:moveTo>
                  <a:pt x="0" y="0"/>
                </a:moveTo>
                <a:lnTo>
                  <a:pt x="16230600" y="0"/>
                </a:lnTo>
                <a:lnTo>
                  <a:pt x="16230600" y="6066187"/>
                </a:lnTo>
                <a:lnTo>
                  <a:pt x="0" y="60661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85363" y="1642357"/>
            <a:ext cx="7409826" cy="7002286"/>
          </a:xfrm>
          <a:custGeom>
            <a:avLst/>
            <a:gdLst/>
            <a:ahLst/>
            <a:cxnLst/>
            <a:rect r="r" b="b" t="t" l="l"/>
            <a:pathLst>
              <a:path h="7002286" w="7409826">
                <a:moveTo>
                  <a:pt x="0" y="0"/>
                </a:moveTo>
                <a:lnTo>
                  <a:pt x="7409826" y="0"/>
                </a:lnTo>
                <a:lnTo>
                  <a:pt x="7409826" y="7002286"/>
                </a:lnTo>
                <a:lnTo>
                  <a:pt x="0" y="70022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271158" y="3007376"/>
            <a:ext cx="4272249" cy="4272249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6"/>
              <a:stretch>
                <a:fillRect l="-13391" t="0" r="-13391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6889618" y="1028700"/>
            <a:ext cx="1305571" cy="1657867"/>
          </a:xfrm>
          <a:custGeom>
            <a:avLst/>
            <a:gdLst/>
            <a:ahLst/>
            <a:cxnLst/>
            <a:rect r="r" b="b" t="t" l="l"/>
            <a:pathLst>
              <a:path h="1657867" w="1305571">
                <a:moveTo>
                  <a:pt x="0" y="0"/>
                </a:moveTo>
                <a:lnTo>
                  <a:pt x="1305571" y="0"/>
                </a:lnTo>
                <a:lnTo>
                  <a:pt x="1305571" y="1657867"/>
                </a:lnTo>
                <a:lnTo>
                  <a:pt x="0" y="165786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85363" y="7279624"/>
            <a:ext cx="1036953" cy="1316765"/>
          </a:xfrm>
          <a:custGeom>
            <a:avLst/>
            <a:gdLst/>
            <a:ahLst/>
            <a:cxnLst/>
            <a:rect r="r" b="b" t="t" l="l"/>
            <a:pathLst>
              <a:path h="1316765" w="1036953">
                <a:moveTo>
                  <a:pt x="0" y="0"/>
                </a:moveTo>
                <a:lnTo>
                  <a:pt x="1036952" y="0"/>
                </a:lnTo>
                <a:lnTo>
                  <a:pt x="1036952" y="1316765"/>
                </a:lnTo>
                <a:lnTo>
                  <a:pt x="0" y="131676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8353087" y="1093361"/>
            <a:ext cx="8906213" cy="3062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8120"/>
              </a:lnSpc>
              <a:spcBef>
                <a:spcPct val="0"/>
              </a:spcBef>
            </a:pPr>
            <a:r>
              <a:rPr lang="en-US" sz="5800" spc="34">
                <a:solidFill>
                  <a:srgbClr val="000000"/>
                </a:solidFill>
                <a:latin typeface="Lilita One"/>
                <a:ea typeface="Lilita One"/>
                <a:cs typeface="Lilita One"/>
                <a:sym typeface="Lilita One"/>
              </a:rPr>
              <a:t>HABILIDAD PARA TRABAJAR DE FORMA AUTÓNOMA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427158" y="4436377"/>
            <a:ext cx="7832142" cy="3300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580"/>
              </a:lnSpc>
              <a:spcBef>
                <a:spcPct val="0"/>
              </a:spcBef>
            </a:pPr>
            <a:r>
              <a:rPr lang="en-US" sz="4700">
                <a:solidFill>
                  <a:srgbClr val="000000"/>
                </a:solidFill>
                <a:latin typeface="Marykate"/>
                <a:ea typeface="Marykate"/>
                <a:cs typeface="Marykate"/>
                <a:sym typeface="Marykate"/>
              </a:rPr>
              <a:t>Es la competencia con la capacidad de gestionar las propias actividades y recursos sin depender de supervisión o dirección externa.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77366" y="-2181821"/>
            <a:ext cx="19242733" cy="7191971"/>
          </a:xfrm>
          <a:custGeom>
            <a:avLst/>
            <a:gdLst/>
            <a:ahLst/>
            <a:cxnLst/>
            <a:rect r="r" b="b" t="t" l="l"/>
            <a:pathLst>
              <a:path h="7191971" w="19242733">
                <a:moveTo>
                  <a:pt x="0" y="0"/>
                </a:moveTo>
                <a:lnTo>
                  <a:pt x="19242732" y="0"/>
                </a:lnTo>
                <a:lnTo>
                  <a:pt x="19242732" y="7191971"/>
                </a:lnTo>
                <a:lnTo>
                  <a:pt x="0" y="71919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44201" y="4369868"/>
            <a:ext cx="5522558" cy="4735594"/>
          </a:xfrm>
          <a:custGeom>
            <a:avLst/>
            <a:gdLst/>
            <a:ahLst/>
            <a:cxnLst/>
            <a:rect r="r" b="b" t="t" l="l"/>
            <a:pathLst>
              <a:path h="4735594" w="5522558">
                <a:moveTo>
                  <a:pt x="0" y="0"/>
                </a:moveTo>
                <a:lnTo>
                  <a:pt x="5522558" y="0"/>
                </a:lnTo>
                <a:lnTo>
                  <a:pt x="5522558" y="4735594"/>
                </a:lnTo>
                <a:lnTo>
                  <a:pt x="0" y="47355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3962810">
            <a:off x="11274172" y="8072320"/>
            <a:ext cx="1090439" cy="1157802"/>
          </a:xfrm>
          <a:custGeom>
            <a:avLst/>
            <a:gdLst/>
            <a:ahLst/>
            <a:cxnLst/>
            <a:rect r="r" b="b" t="t" l="l"/>
            <a:pathLst>
              <a:path h="1157802" w="1090439">
                <a:moveTo>
                  <a:pt x="0" y="0"/>
                </a:moveTo>
                <a:lnTo>
                  <a:pt x="1090439" y="0"/>
                </a:lnTo>
                <a:lnTo>
                  <a:pt x="1090439" y="1157802"/>
                </a:lnTo>
                <a:lnTo>
                  <a:pt x="0" y="115780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3962810">
            <a:off x="15332250" y="835263"/>
            <a:ext cx="1090439" cy="1157802"/>
          </a:xfrm>
          <a:custGeom>
            <a:avLst/>
            <a:gdLst/>
            <a:ahLst/>
            <a:cxnLst/>
            <a:rect r="r" b="b" t="t" l="l"/>
            <a:pathLst>
              <a:path h="1157802" w="1090439">
                <a:moveTo>
                  <a:pt x="0" y="0"/>
                </a:moveTo>
                <a:lnTo>
                  <a:pt x="1090439" y="0"/>
                </a:lnTo>
                <a:lnTo>
                  <a:pt x="1090439" y="1157802"/>
                </a:lnTo>
                <a:lnTo>
                  <a:pt x="0" y="115780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9063292">
            <a:off x="1286906" y="8679399"/>
            <a:ext cx="1090439" cy="1157802"/>
          </a:xfrm>
          <a:custGeom>
            <a:avLst/>
            <a:gdLst/>
            <a:ahLst/>
            <a:cxnLst/>
            <a:rect r="r" b="b" t="t" l="l"/>
            <a:pathLst>
              <a:path h="1157802" w="1090439">
                <a:moveTo>
                  <a:pt x="0" y="0"/>
                </a:moveTo>
                <a:lnTo>
                  <a:pt x="1090439" y="0"/>
                </a:lnTo>
                <a:lnTo>
                  <a:pt x="1090439" y="1157802"/>
                </a:lnTo>
                <a:lnTo>
                  <a:pt x="0" y="115780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348626" y="828675"/>
            <a:ext cx="7590748" cy="1701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860"/>
              </a:lnSpc>
              <a:spcBef>
                <a:spcPct val="0"/>
              </a:spcBef>
            </a:pPr>
            <a:r>
              <a:rPr lang="en-US" sz="9900" spc="59">
                <a:solidFill>
                  <a:srgbClr val="000000"/>
                </a:solidFill>
                <a:latin typeface="Lilita One"/>
                <a:ea typeface="Lilita One"/>
                <a:cs typeface="Lilita One"/>
                <a:sym typeface="Lilita One"/>
              </a:rPr>
              <a:t>ELEMENTOS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70150" y="5593680"/>
            <a:ext cx="4559641" cy="2230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9999" indent="-275000" lvl="1">
              <a:lnSpc>
                <a:spcPts val="3566"/>
              </a:lnSpc>
              <a:buFont typeface="Arial"/>
              <a:buChar char="•"/>
            </a:pPr>
            <a:r>
              <a:rPr lang="en-US" sz="2547">
                <a:solidFill>
                  <a:srgbClr val="000000"/>
                </a:solidFill>
                <a:latin typeface="Marykate"/>
                <a:ea typeface="Marykate"/>
                <a:cs typeface="Marykate"/>
                <a:sym typeface="Marykate"/>
              </a:rPr>
              <a:t>Planificar y organizar tareas</a:t>
            </a:r>
          </a:p>
          <a:p>
            <a:pPr algn="l" marL="549999" indent="-275000" lvl="1">
              <a:lnSpc>
                <a:spcPts val="3566"/>
              </a:lnSpc>
              <a:buFont typeface="Arial"/>
              <a:buChar char="•"/>
            </a:pPr>
            <a:r>
              <a:rPr lang="en-US" sz="2547">
                <a:solidFill>
                  <a:srgbClr val="000000"/>
                </a:solidFill>
                <a:latin typeface="Marykate"/>
                <a:ea typeface="Marykate"/>
                <a:cs typeface="Marykate"/>
                <a:sym typeface="Marykate"/>
              </a:rPr>
              <a:t>priorizar actividades en función de su relevancia.</a:t>
            </a:r>
          </a:p>
          <a:p>
            <a:pPr algn="l" marL="549999" indent="-275000" lvl="1">
              <a:lnSpc>
                <a:spcPts val="3566"/>
              </a:lnSpc>
              <a:spcBef>
                <a:spcPct val="0"/>
              </a:spcBef>
              <a:buFont typeface="Arial"/>
              <a:buChar char="•"/>
            </a:pPr>
            <a:r>
              <a:rPr lang="en-US" sz="2547">
                <a:solidFill>
                  <a:srgbClr val="000000"/>
                </a:solidFill>
                <a:latin typeface="Marykate"/>
                <a:ea typeface="Marykate"/>
                <a:cs typeface="Marykate"/>
                <a:sym typeface="Marykate"/>
              </a:rPr>
              <a:t>supervisar el progreso hacia los objetivos establecidos.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78722" y="4614695"/>
            <a:ext cx="4742497" cy="705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756"/>
              </a:lnSpc>
              <a:spcBef>
                <a:spcPct val="0"/>
              </a:spcBef>
            </a:pPr>
            <a:r>
              <a:rPr lang="en-US" sz="4111" spc="24">
                <a:solidFill>
                  <a:srgbClr val="000000"/>
                </a:solidFill>
                <a:latin typeface="Lilita One"/>
                <a:ea typeface="Lilita One"/>
                <a:cs typeface="Lilita One"/>
                <a:sym typeface="Lilita One"/>
              </a:rPr>
              <a:t>AUTOGESTIÓN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6384332" y="4369868"/>
            <a:ext cx="5522558" cy="4735594"/>
          </a:xfrm>
          <a:custGeom>
            <a:avLst/>
            <a:gdLst/>
            <a:ahLst/>
            <a:cxnLst/>
            <a:rect r="r" b="b" t="t" l="l"/>
            <a:pathLst>
              <a:path h="4735594" w="5522558">
                <a:moveTo>
                  <a:pt x="0" y="0"/>
                </a:moveTo>
                <a:lnTo>
                  <a:pt x="5522559" y="0"/>
                </a:lnTo>
                <a:lnTo>
                  <a:pt x="5522559" y="4735594"/>
                </a:lnTo>
                <a:lnTo>
                  <a:pt x="0" y="47355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810281" y="5734665"/>
            <a:ext cx="4559641" cy="1335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9999" indent="-275000" lvl="1">
              <a:lnSpc>
                <a:spcPts val="3566"/>
              </a:lnSpc>
              <a:buFont typeface="Arial"/>
              <a:buChar char="•"/>
            </a:pPr>
            <a:r>
              <a:rPr lang="en-US" sz="2547">
                <a:solidFill>
                  <a:srgbClr val="000000"/>
                </a:solidFill>
                <a:latin typeface="Marykate"/>
                <a:ea typeface="Marykate"/>
                <a:cs typeface="Marykate"/>
                <a:sym typeface="Marykate"/>
              </a:rPr>
              <a:t>Mantener un enfoque constate hacia una meta establecida.</a:t>
            </a:r>
          </a:p>
          <a:p>
            <a:pPr algn="l" marL="549999" indent="-275000" lvl="1">
              <a:lnSpc>
                <a:spcPts val="3566"/>
              </a:lnSpc>
              <a:spcBef>
                <a:spcPct val="0"/>
              </a:spcBef>
              <a:buFont typeface="Arial"/>
              <a:buChar char="•"/>
            </a:pPr>
            <a:r>
              <a:rPr lang="en-US" sz="2547">
                <a:solidFill>
                  <a:srgbClr val="000000"/>
                </a:solidFill>
                <a:latin typeface="Marykate"/>
                <a:ea typeface="Marykate"/>
                <a:cs typeface="Marykate"/>
                <a:sym typeface="Marykate"/>
              </a:rPr>
              <a:t>mostrar iniciativa y proactividad.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627426" y="4362729"/>
            <a:ext cx="4742497" cy="1429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6"/>
              </a:lnSpc>
            </a:pPr>
            <a:r>
              <a:rPr lang="en-US" sz="4111" spc="24">
                <a:solidFill>
                  <a:srgbClr val="000000"/>
                </a:solidFill>
                <a:latin typeface="Lilita One"/>
                <a:ea typeface="Lilita One"/>
                <a:cs typeface="Lilita One"/>
                <a:sym typeface="Lilita One"/>
              </a:rPr>
              <a:t>MOTIVACIÓN </a:t>
            </a:r>
          </a:p>
          <a:p>
            <a:pPr algn="ctr" marL="0" indent="0" lvl="0">
              <a:lnSpc>
                <a:spcPts val="5756"/>
              </a:lnSpc>
              <a:spcBef>
                <a:spcPct val="0"/>
              </a:spcBef>
            </a:pPr>
            <a:r>
              <a:rPr lang="en-US" sz="4111" spc="24">
                <a:solidFill>
                  <a:srgbClr val="000000"/>
                </a:solidFill>
                <a:latin typeface="Lilita One"/>
                <a:ea typeface="Lilita One"/>
                <a:cs typeface="Lilita One"/>
                <a:sym typeface="Lilita One"/>
              </a:rPr>
              <a:t>INTRÍNSECA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2421241" y="4369868"/>
            <a:ext cx="5522558" cy="4735594"/>
          </a:xfrm>
          <a:custGeom>
            <a:avLst/>
            <a:gdLst/>
            <a:ahLst/>
            <a:cxnLst/>
            <a:rect r="r" b="b" t="t" l="l"/>
            <a:pathLst>
              <a:path h="4735594" w="5522558">
                <a:moveTo>
                  <a:pt x="0" y="0"/>
                </a:moveTo>
                <a:lnTo>
                  <a:pt x="5522558" y="0"/>
                </a:lnTo>
                <a:lnTo>
                  <a:pt x="5522558" y="4735594"/>
                </a:lnTo>
                <a:lnTo>
                  <a:pt x="0" y="47355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2847190" y="5734665"/>
            <a:ext cx="4559641" cy="1335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9999" indent="-275000" lvl="1">
              <a:lnSpc>
                <a:spcPts val="3566"/>
              </a:lnSpc>
              <a:buFont typeface="Arial"/>
              <a:buChar char="•"/>
            </a:pPr>
            <a:r>
              <a:rPr lang="en-US" sz="2547">
                <a:solidFill>
                  <a:srgbClr val="000000"/>
                </a:solidFill>
                <a:latin typeface="Marykate"/>
                <a:ea typeface="Marykate"/>
                <a:cs typeface="Marykate"/>
                <a:sym typeface="Marykate"/>
              </a:rPr>
              <a:t>evaluar las mejores opciones </a:t>
            </a:r>
          </a:p>
          <a:p>
            <a:pPr algn="l" marL="549999" indent="-275000" lvl="1">
              <a:lnSpc>
                <a:spcPts val="3566"/>
              </a:lnSpc>
              <a:spcBef>
                <a:spcPct val="0"/>
              </a:spcBef>
              <a:buFont typeface="Arial"/>
              <a:buChar char="•"/>
            </a:pPr>
            <a:r>
              <a:rPr lang="en-US" sz="2547">
                <a:solidFill>
                  <a:srgbClr val="000000"/>
                </a:solidFill>
                <a:latin typeface="Marykate"/>
                <a:ea typeface="Marykate"/>
                <a:cs typeface="Marykate"/>
                <a:sym typeface="Marykate"/>
              </a:rPr>
              <a:t>ser responsable de las decisiones tomadas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664334" y="4362729"/>
            <a:ext cx="4742497" cy="1429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756"/>
              </a:lnSpc>
              <a:spcBef>
                <a:spcPct val="0"/>
              </a:spcBef>
            </a:pPr>
            <a:r>
              <a:rPr lang="en-US" sz="4111" spc="24">
                <a:solidFill>
                  <a:srgbClr val="000000"/>
                </a:solidFill>
                <a:latin typeface="Lilita One"/>
                <a:ea typeface="Lilita One"/>
                <a:cs typeface="Lilita One"/>
                <a:sym typeface="Lilita One"/>
              </a:rPr>
              <a:t>TOMA DE DECISIONES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77366" y="-2181821"/>
            <a:ext cx="19242733" cy="7191971"/>
          </a:xfrm>
          <a:custGeom>
            <a:avLst/>
            <a:gdLst/>
            <a:ahLst/>
            <a:cxnLst/>
            <a:rect r="r" b="b" t="t" l="l"/>
            <a:pathLst>
              <a:path h="7191971" w="19242733">
                <a:moveTo>
                  <a:pt x="0" y="0"/>
                </a:moveTo>
                <a:lnTo>
                  <a:pt x="19242732" y="0"/>
                </a:lnTo>
                <a:lnTo>
                  <a:pt x="19242732" y="7191971"/>
                </a:lnTo>
                <a:lnTo>
                  <a:pt x="0" y="71919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362655" y="4522706"/>
            <a:ext cx="5522558" cy="4735594"/>
          </a:xfrm>
          <a:custGeom>
            <a:avLst/>
            <a:gdLst/>
            <a:ahLst/>
            <a:cxnLst/>
            <a:rect r="r" b="b" t="t" l="l"/>
            <a:pathLst>
              <a:path h="4735594" w="5522558">
                <a:moveTo>
                  <a:pt x="0" y="0"/>
                </a:moveTo>
                <a:lnTo>
                  <a:pt x="5522558" y="0"/>
                </a:lnTo>
                <a:lnTo>
                  <a:pt x="5522558" y="4735594"/>
                </a:lnTo>
                <a:lnTo>
                  <a:pt x="0" y="47355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3962810">
            <a:off x="15644874" y="8406157"/>
            <a:ext cx="1090439" cy="1157802"/>
          </a:xfrm>
          <a:custGeom>
            <a:avLst/>
            <a:gdLst/>
            <a:ahLst/>
            <a:cxnLst/>
            <a:rect r="r" b="b" t="t" l="l"/>
            <a:pathLst>
              <a:path h="1157802" w="1090439">
                <a:moveTo>
                  <a:pt x="0" y="0"/>
                </a:moveTo>
                <a:lnTo>
                  <a:pt x="1090439" y="0"/>
                </a:lnTo>
                <a:lnTo>
                  <a:pt x="1090439" y="1157802"/>
                </a:lnTo>
                <a:lnTo>
                  <a:pt x="0" y="115780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3962810">
            <a:off x="15332250" y="835263"/>
            <a:ext cx="1090439" cy="1157802"/>
          </a:xfrm>
          <a:custGeom>
            <a:avLst/>
            <a:gdLst/>
            <a:ahLst/>
            <a:cxnLst/>
            <a:rect r="r" b="b" t="t" l="l"/>
            <a:pathLst>
              <a:path h="1157802" w="1090439">
                <a:moveTo>
                  <a:pt x="0" y="0"/>
                </a:moveTo>
                <a:lnTo>
                  <a:pt x="1090439" y="0"/>
                </a:lnTo>
                <a:lnTo>
                  <a:pt x="1090439" y="1157802"/>
                </a:lnTo>
                <a:lnTo>
                  <a:pt x="0" y="115780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9063292">
            <a:off x="1286906" y="8679399"/>
            <a:ext cx="1090439" cy="1157802"/>
          </a:xfrm>
          <a:custGeom>
            <a:avLst/>
            <a:gdLst/>
            <a:ahLst/>
            <a:cxnLst/>
            <a:rect r="r" b="b" t="t" l="l"/>
            <a:pathLst>
              <a:path h="1157802" w="1090439">
                <a:moveTo>
                  <a:pt x="0" y="0"/>
                </a:moveTo>
                <a:lnTo>
                  <a:pt x="1090439" y="0"/>
                </a:lnTo>
                <a:lnTo>
                  <a:pt x="1090439" y="1157802"/>
                </a:lnTo>
                <a:lnTo>
                  <a:pt x="0" y="115780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348626" y="828675"/>
            <a:ext cx="7590748" cy="1701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860"/>
              </a:lnSpc>
              <a:spcBef>
                <a:spcPct val="0"/>
              </a:spcBef>
            </a:pPr>
            <a:r>
              <a:rPr lang="en-US" sz="9900" spc="59">
                <a:solidFill>
                  <a:srgbClr val="000000"/>
                </a:solidFill>
                <a:latin typeface="Lilita One"/>
                <a:ea typeface="Lilita One"/>
                <a:cs typeface="Lilita One"/>
                <a:sym typeface="Lilita One"/>
              </a:rPr>
              <a:t>ELEMENTOS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788604" y="5887503"/>
            <a:ext cx="4559641" cy="2230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9999" indent="-275000" lvl="1">
              <a:lnSpc>
                <a:spcPts val="3566"/>
              </a:lnSpc>
              <a:buFont typeface="Arial"/>
              <a:buChar char="•"/>
            </a:pPr>
            <a:r>
              <a:rPr lang="en-US" sz="2547">
                <a:solidFill>
                  <a:srgbClr val="000000"/>
                </a:solidFill>
                <a:latin typeface="Marykate"/>
                <a:ea typeface="Marykate"/>
                <a:cs typeface="Marykate"/>
                <a:sym typeface="Marykate"/>
              </a:rPr>
              <a:t>Identificar y utilizar herramientas, información o conocimientos necesarios.</a:t>
            </a:r>
          </a:p>
          <a:p>
            <a:pPr algn="l" marL="549999" indent="-275000" lvl="1">
              <a:lnSpc>
                <a:spcPts val="3566"/>
              </a:lnSpc>
              <a:spcBef>
                <a:spcPct val="0"/>
              </a:spcBef>
              <a:buFont typeface="Arial"/>
              <a:buChar char="•"/>
            </a:pPr>
            <a:r>
              <a:rPr lang="en-US" sz="2547">
                <a:solidFill>
                  <a:srgbClr val="000000"/>
                </a:solidFill>
                <a:latin typeface="Marykate"/>
                <a:ea typeface="Marykate"/>
                <a:cs typeface="Marykate"/>
                <a:sym typeface="Marykate"/>
              </a:rPr>
              <a:t>desarrollar habilidades a través de la autoeducación y aprendizaje.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605748" y="4515567"/>
            <a:ext cx="4742497" cy="1429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756"/>
              </a:lnSpc>
              <a:spcBef>
                <a:spcPct val="0"/>
              </a:spcBef>
            </a:pPr>
            <a:r>
              <a:rPr lang="en-US" sz="4111" spc="24">
                <a:solidFill>
                  <a:srgbClr val="000000"/>
                </a:solidFill>
                <a:latin typeface="Lilita One"/>
                <a:ea typeface="Lilita One"/>
                <a:cs typeface="Lilita One"/>
                <a:sym typeface="Lilita One"/>
              </a:rPr>
              <a:t>BÚSQUEDA DE RECURSOS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9402787" y="4522706"/>
            <a:ext cx="5522558" cy="4735594"/>
          </a:xfrm>
          <a:custGeom>
            <a:avLst/>
            <a:gdLst/>
            <a:ahLst/>
            <a:cxnLst/>
            <a:rect r="r" b="b" t="t" l="l"/>
            <a:pathLst>
              <a:path h="4735594" w="5522558">
                <a:moveTo>
                  <a:pt x="0" y="0"/>
                </a:moveTo>
                <a:lnTo>
                  <a:pt x="5522558" y="0"/>
                </a:lnTo>
                <a:lnTo>
                  <a:pt x="5522558" y="4735594"/>
                </a:lnTo>
                <a:lnTo>
                  <a:pt x="0" y="47355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9828735" y="5887503"/>
            <a:ext cx="4559641" cy="1783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9999" indent="-275000" lvl="1">
              <a:lnSpc>
                <a:spcPts val="3566"/>
              </a:lnSpc>
              <a:buFont typeface="Arial"/>
              <a:buChar char="•"/>
            </a:pPr>
            <a:r>
              <a:rPr lang="en-US" sz="2547">
                <a:solidFill>
                  <a:srgbClr val="000000"/>
                </a:solidFill>
                <a:latin typeface="Marykate"/>
                <a:ea typeface="Marykate"/>
                <a:cs typeface="Marykate"/>
                <a:sym typeface="Marykate"/>
              </a:rPr>
              <a:t>Ajustarse a nuevas condiciones a cambio en el entrono laboral</a:t>
            </a:r>
          </a:p>
          <a:p>
            <a:pPr algn="l" marL="549999" indent="-275000" lvl="1">
              <a:lnSpc>
                <a:spcPts val="3566"/>
              </a:lnSpc>
              <a:spcBef>
                <a:spcPct val="0"/>
              </a:spcBef>
              <a:buFont typeface="Arial"/>
              <a:buChar char="•"/>
            </a:pPr>
            <a:r>
              <a:rPr lang="en-US" sz="2547">
                <a:solidFill>
                  <a:srgbClr val="000000"/>
                </a:solidFill>
                <a:latin typeface="Marykate"/>
                <a:ea typeface="Marykate"/>
                <a:cs typeface="Marykate"/>
                <a:sym typeface="Marykate"/>
              </a:rPr>
              <a:t>enfrentar desafíos con resiliencia y flexibilidad.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645880" y="4877517"/>
            <a:ext cx="4742497" cy="705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756"/>
              </a:lnSpc>
              <a:spcBef>
                <a:spcPct val="0"/>
              </a:spcBef>
            </a:pPr>
            <a:r>
              <a:rPr lang="en-US" sz="4111" spc="24">
                <a:solidFill>
                  <a:srgbClr val="000000"/>
                </a:solidFill>
                <a:latin typeface="Lilita One"/>
                <a:ea typeface="Lilita One"/>
                <a:cs typeface="Lilita One"/>
                <a:sym typeface="Lilita One"/>
              </a:rPr>
              <a:t>ADAPTABILIDAD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467287">
            <a:off x="-2780556" y="-3842144"/>
            <a:ext cx="10754062" cy="5538342"/>
          </a:xfrm>
          <a:custGeom>
            <a:avLst/>
            <a:gdLst/>
            <a:ahLst/>
            <a:cxnLst/>
            <a:rect r="r" b="b" t="t" l="l"/>
            <a:pathLst>
              <a:path h="5538342" w="10754062">
                <a:moveTo>
                  <a:pt x="0" y="0"/>
                </a:moveTo>
                <a:lnTo>
                  <a:pt x="10754062" y="0"/>
                </a:lnTo>
                <a:lnTo>
                  <a:pt x="10754062" y="5538342"/>
                </a:lnTo>
                <a:lnTo>
                  <a:pt x="0" y="55383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410543" y="274142"/>
            <a:ext cx="10216965" cy="9540091"/>
          </a:xfrm>
          <a:custGeom>
            <a:avLst/>
            <a:gdLst/>
            <a:ahLst/>
            <a:cxnLst/>
            <a:rect r="r" b="b" t="t" l="l"/>
            <a:pathLst>
              <a:path h="9540091" w="10216965">
                <a:moveTo>
                  <a:pt x="0" y="0"/>
                </a:moveTo>
                <a:lnTo>
                  <a:pt x="10216966" y="0"/>
                </a:lnTo>
                <a:lnTo>
                  <a:pt x="10216966" y="9540091"/>
                </a:lnTo>
                <a:lnTo>
                  <a:pt x="0" y="95400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3601830">
            <a:off x="9390559" y="6896301"/>
            <a:ext cx="16230600" cy="6066187"/>
          </a:xfrm>
          <a:custGeom>
            <a:avLst/>
            <a:gdLst/>
            <a:ahLst/>
            <a:cxnLst/>
            <a:rect r="r" b="b" t="t" l="l"/>
            <a:pathLst>
              <a:path h="6066187" w="16230600">
                <a:moveTo>
                  <a:pt x="0" y="0"/>
                </a:moveTo>
                <a:lnTo>
                  <a:pt x="16230600" y="0"/>
                </a:lnTo>
                <a:lnTo>
                  <a:pt x="16230600" y="6066186"/>
                </a:lnTo>
                <a:lnTo>
                  <a:pt x="0" y="606618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3914321" y="7620836"/>
            <a:ext cx="3012818" cy="1969630"/>
          </a:xfrm>
          <a:custGeom>
            <a:avLst/>
            <a:gdLst/>
            <a:ahLst/>
            <a:cxnLst/>
            <a:rect r="r" b="b" t="t" l="l"/>
            <a:pathLst>
              <a:path h="1969630" w="3012818">
                <a:moveTo>
                  <a:pt x="3012817" y="0"/>
                </a:moveTo>
                <a:lnTo>
                  <a:pt x="0" y="0"/>
                </a:lnTo>
                <a:lnTo>
                  <a:pt x="0" y="1969629"/>
                </a:lnTo>
                <a:lnTo>
                  <a:pt x="3012817" y="1969629"/>
                </a:lnTo>
                <a:lnTo>
                  <a:pt x="301281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883622">
            <a:off x="5336014" y="6291774"/>
            <a:ext cx="2406810" cy="2658123"/>
          </a:xfrm>
          <a:custGeom>
            <a:avLst/>
            <a:gdLst/>
            <a:ahLst/>
            <a:cxnLst/>
            <a:rect r="r" b="b" t="t" l="l"/>
            <a:pathLst>
              <a:path h="2658123" w="2406810">
                <a:moveTo>
                  <a:pt x="0" y="0"/>
                </a:moveTo>
                <a:lnTo>
                  <a:pt x="2406809" y="0"/>
                </a:lnTo>
                <a:lnTo>
                  <a:pt x="2406809" y="2658123"/>
                </a:lnTo>
                <a:lnTo>
                  <a:pt x="0" y="265812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789584" y="1183259"/>
            <a:ext cx="7458883" cy="5645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440"/>
              </a:lnSpc>
              <a:spcBef>
                <a:spcPct val="0"/>
              </a:spcBef>
            </a:pPr>
            <a:r>
              <a:rPr lang="en-US" sz="4600">
                <a:solidFill>
                  <a:srgbClr val="000000"/>
                </a:solidFill>
                <a:latin typeface="Marykate"/>
                <a:ea typeface="Marykate"/>
                <a:cs typeface="Marykate"/>
                <a:sym typeface="Marykate"/>
              </a:rPr>
              <a:t>Es relevante gracias a la demanda del mercado laborar, donde tiene un valor significativo el valor de la independencia y la autogestión. Su fomento ayuda al crecimiento personal de cada individuo dentro de una organización.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1113" y="5262253"/>
            <a:ext cx="7590748" cy="1095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00"/>
              </a:lnSpc>
            </a:pPr>
            <a:r>
              <a:rPr lang="en-US" sz="7500" spc="45">
                <a:solidFill>
                  <a:srgbClr val="000000"/>
                </a:solidFill>
                <a:latin typeface="Lilita One"/>
                <a:ea typeface="Lilita One"/>
                <a:cs typeface="Lilita One"/>
                <a:sym typeface="Lilita One"/>
              </a:rPr>
              <a:t>IMPORTANCIA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467287">
            <a:off x="-2780556" y="-3842144"/>
            <a:ext cx="10754062" cy="5538342"/>
          </a:xfrm>
          <a:custGeom>
            <a:avLst/>
            <a:gdLst/>
            <a:ahLst/>
            <a:cxnLst/>
            <a:rect r="r" b="b" t="t" l="l"/>
            <a:pathLst>
              <a:path h="5538342" w="10754062">
                <a:moveTo>
                  <a:pt x="0" y="0"/>
                </a:moveTo>
                <a:lnTo>
                  <a:pt x="10754062" y="0"/>
                </a:lnTo>
                <a:lnTo>
                  <a:pt x="10754062" y="5538342"/>
                </a:lnTo>
                <a:lnTo>
                  <a:pt x="0" y="55383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3601830">
            <a:off x="9390559" y="6896301"/>
            <a:ext cx="16230600" cy="6066187"/>
          </a:xfrm>
          <a:custGeom>
            <a:avLst/>
            <a:gdLst/>
            <a:ahLst/>
            <a:cxnLst/>
            <a:rect r="r" b="b" t="t" l="l"/>
            <a:pathLst>
              <a:path h="6066187" w="16230600">
                <a:moveTo>
                  <a:pt x="0" y="0"/>
                </a:moveTo>
                <a:lnTo>
                  <a:pt x="16230600" y="0"/>
                </a:lnTo>
                <a:lnTo>
                  <a:pt x="16230600" y="6066186"/>
                </a:lnTo>
                <a:lnTo>
                  <a:pt x="0" y="60661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733839" y="448567"/>
            <a:ext cx="4939477" cy="3229183"/>
          </a:xfrm>
          <a:custGeom>
            <a:avLst/>
            <a:gdLst/>
            <a:ahLst/>
            <a:cxnLst/>
            <a:rect r="r" b="b" t="t" l="l"/>
            <a:pathLst>
              <a:path h="3229183" w="4939477">
                <a:moveTo>
                  <a:pt x="4939477" y="0"/>
                </a:moveTo>
                <a:lnTo>
                  <a:pt x="0" y="0"/>
                </a:lnTo>
                <a:lnTo>
                  <a:pt x="0" y="3229183"/>
                </a:lnTo>
                <a:lnTo>
                  <a:pt x="4939477" y="3229183"/>
                </a:lnTo>
                <a:lnTo>
                  <a:pt x="493947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876376" y="2968643"/>
            <a:ext cx="14535248" cy="47688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8198"/>
              </a:lnSpc>
            </a:pPr>
            <a:r>
              <a:rPr lang="en-US" sz="18957" spc="113">
                <a:solidFill>
                  <a:srgbClr val="000000"/>
                </a:solidFill>
                <a:latin typeface="Lilita One"/>
                <a:ea typeface="Lilita One"/>
                <a:cs typeface="Lilita One"/>
                <a:sym typeface="Lilita One"/>
              </a:rPr>
              <a:t>¡MUCHAS GRACIAS!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5082197" y="1028700"/>
            <a:ext cx="2177103" cy="4114800"/>
          </a:xfrm>
          <a:custGeom>
            <a:avLst/>
            <a:gdLst/>
            <a:ahLst/>
            <a:cxnLst/>
            <a:rect r="r" b="b" t="t" l="l"/>
            <a:pathLst>
              <a:path h="4114800" w="2177103">
                <a:moveTo>
                  <a:pt x="0" y="0"/>
                </a:moveTo>
                <a:lnTo>
                  <a:pt x="2177103" y="0"/>
                </a:lnTo>
                <a:lnTo>
                  <a:pt x="217710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4699645">
            <a:off x="1059487" y="6019668"/>
            <a:ext cx="3466760" cy="5691696"/>
          </a:xfrm>
          <a:custGeom>
            <a:avLst/>
            <a:gdLst/>
            <a:ahLst/>
            <a:cxnLst/>
            <a:rect r="r" b="b" t="t" l="l"/>
            <a:pathLst>
              <a:path h="5691696" w="3466760">
                <a:moveTo>
                  <a:pt x="0" y="0"/>
                </a:moveTo>
                <a:lnTo>
                  <a:pt x="3466760" y="0"/>
                </a:lnTo>
                <a:lnTo>
                  <a:pt x="3466760" y="5691695"/>
                </a:lnTo>
                <a:lnTo>
                  <a:pt x="0" y="569169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467287">
            <a:off x="-3105873" y="-1740471"/>
            <a:ext cx="10754062" cy="5538342"/>
          </a:xfrm>
          <a:custGeom>
            <a:avLst/>
            <a:gdLst/>
            <a:ahLst/>
            <a:cxnLst/>
            <a:rect r="r" b="b" t="t" l="l"/>
            <a:pathLst>
              <a:path h="5538342" w="10754062">
                <a:moveTo>
                  <a:pt x="0" y="0"/>
                </a:moveTo>
                <a:lnTo>
                  <a:pt x="10754061" y="0"/>
                </a:lnTo>
                <a:lnTo>
                  <a:pt x="10754061" y="5538342"/>
                </a:lnTo>
                <a:lnTo>
                  <a:pt x="0" y="55383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09052">
            <a:off x="3467136" y="8035244"/>
            <a:ext cx="16230600" cy="6066187"/>
          </a:xfrm>
          <a:custGeom>
            <a:avLst/>
            <a:gdLst/>
            <a:ahLst/>
            <a:cxnLst/>
            <a:rect r="r" b="b" t="t" l="l"/>
            <a:pathLst>
              <a:path h="6066187" w="16230600">
                <a:moveTo>
                  <a:pt x="0" y="0"/>
                </a:moveTo>
                <a:lnTo>
                  <a:pt x="16230600" y="0"/>
                </a:lnTo>
                <a:lnTo>
                  <a:pt x="16230600" y="6066187"/>
                </a:lnTo>
                <a:lnTo>
                  <a:pt x="0" y="60661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1028700"/>
            <a:ext cx="9532639" cy="8174238"/>
          </a:xfrm>
          <a:custGeom>
            <a:avLst/>
            <a:gdLst/>
            <a:ahLst/>
            <a:cxnLst/>
            <a:rect r="r" b="b" t="t" l="l"/>
            <a:pathLst>
              <a:path h="8174238" w="9532639">
                <a:moveTo>
                  <a:pt x="0" y="0"/>
                </a:moveTo>
                <a:lnTo>
                  <a:pt x="9532639" y="0"/>
                </a:lnTo>
                <a:lnTo>
                  <a:pt x="9532639" y="8174238"/>
                </a:lnTo>
                <a:lnTo>
                  <a:pt x="0" y="81742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9319184">
            <a:off x="11032299" y="3664142"/>
            <a:ext cx="3959153" cy="2106599"/>
          </a:xfrm>
          <a:custGeom>
            <a:avLst/>
            <a:gdLst/>
            <a:ahLst/>
            <a:cxnLst/>
            <a:rect r="r" b="b" t="t" l="l"/>
            <a:pathLst>
              <a:path h="2106599" w="3959153">
                <a:moveTo>
                  <a:pt x="3959152" y="0"/>
                </a:moveTo>
                <a:lnTo>
                  <a:pt x="0" y="0"/>
                </a:lnTo>
                <a:lnTo>
                  <a:pt x="0" y="2106599"/>
                </a:lnTo>
                <a:lnTo>
                  <a:pt x="3959152" y="2106599"/>
                </a:lnTo>
                <a:lnTo>
                  <a:pt x="395915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129115" y="4621769"/>
            <a:ext cx="3619120" cy="3758671"/>
          </a:xfrm>
          <a:custGeom>
            <a:avLst/>
            <a:gdLst/>
            <a:ahLst/>
            <a:cxnLst/>
            <a:rect r="r" b="b" t="t" l="l"/>
            <a:pathLst>
              <a:path h="3758671" w="3619120">
                <a:moveTo>
                  <a:pt x="0" y="0"/>
                </a:moveTo>
                <a:lnTo>
                  <a:pt x="3619120" y="0"/>
                </a:lnTo>
                <a:lnTo>
                  <a:pt x="3619120" y="3758671"/>
                </a:lnTo>
                <a:lnTo>
                  <a:pt x="0" y="375867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4316580">
            <a:off x="1041420" y="6911652"/>
            <a:ext cx="2692812" cy="4421035"/>
          </a:xfrm>
          <a:custGeom>
            <a:avLst/>
            <a:gdLst/>
            <a:ahLst/>
            <a:cxnLst/>
            <a:rect r="r" b="b" t="t" l="l"/>
            <a:pathLst>
              <a:path h="4421035" w="2692812">
                <a:moveTo>
                  <a:pt x="0" y="0"/>
                </a:moveTo>
                <a:lnTo>
                  <a:pt x="2692812" y="0"/>
                </a:lnTo>
                <a:lnTo>
                  <a:pt x="2692812" y="4421036"/>
                </a:lnTo>
                <a:lnTo>
                  <a:pt x="0" y="442103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2046928" y="1498209"/>
            <a:ext cx="4778695" cy="1284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25"/>
              </a:lnSpc>
            </a:pPr>
            <a:r>
              <a:rPr lang="en-US" sz="7446">
                <a:solidFill>
                  <a:srgbClr val="000000"/>
                </a:solidFill>
                <a:latin typeface="Lilita One"/>
                <a:ea typeface="Lilita One"/>
                <a:cs typeface="Lilita One"/>
                <a:sym typeface="Lilita One"/>
              </a:rPr>
              <a:t>¿QUÉ SON?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145956" y="1261984"/>
            <a:ext cx="7298128" cy="5786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580"/>
              </a:lnSpc>
              <a:spcBef>
                <a:spcPct val="0"/>
              </a:spcBef>
            </a:pPr>
            <a:r>
              <a:rPr lang="en-US" sz="4700">
                <a:solidFill>
                  <a:srgbClr val="000000"/>
                </a:solidFill>
                <a:latin typeface="Marykate"/>
                <a:ea typeface="Marykate"/>
                <a:cs typeface="Marykate"/>
                <a:sym typeface="Marykate"/>
              </a:rPr>
              <a:t>son habilidades y capacidades que son relevantes para el desarrollo profesional, personal y social. Estas competencias se ocupan en distintos contextos educativos y laborales, alineadas con tendencias globales y necesidades regionales.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467287">
            <a:off x="-3105873" y="-1740471"/>
            <a:ext cx="10754062" cy="5538342"/>
          </a:xfrm>
          <a:custGeom>
            <a:avLst/>
            <a:gdLst/>
            <a:ahLst/>
            <a:cxnLst/>
            <a:rect r="r" b="b" t="t" l="l"/>
            <a:pathLst>
              <a:path h="5538342" w="10754062">
                <a:moveTo>
                  <a:pt x="0" y="0"/>
                </a:moveTo>
                <a:lnTo>
                  <a:pt x="10754061" y="0"/>
                </a:lnTo>
                <a:lnTo>
                  <a:pt x="10754061" y="5538342"/>
                </a:lnTo>
                <a:lnTo>
                  <a:pt x="0" y="55383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95311">
            <a:off x="-4287723" y="8768896"/>
            <a:ext cx="16230600" cy="6066187"/>
          </a:xfrm>
          <a:custGeom>
            <a:avLst/>
            <a:gdLst/>
            <a:ahLst/>
            <a:cxnLst/>
            <a:rect r="r" b="b" t="t" l="l"/>
            <a:pathLst>
              <a:path h="6066187" w="16230600">
                <a:moveTo>
                  <a:pt x="0" y="0"/>
                </a:moveTo>
                <a:lnTo>
                  <a:pt x="16230600" y="0"/>
                </a:lnTo>
                <a:lnTo>
                  <a:pt x="16230600" y="6066187"/>
                </a:lnTo>
                <a:lnTo>
                  <a:pt x="0" y="60661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85363" y="1642357"/>
            <a:ext cx="7409826" cy="7002286"/>
          </a:xfrm>
          <a:custGeom>
            <a:avLst/>
            <a:gdLst/>
            <a:ahLst/>
            <a:cxnLst/>
            <a:rect r="r" b="b" t="t" l="l"/>
            <a:pathLst>
              <a:path h="7002286" w="7409826">
                <a:moveTo>
                  <a:pt x="0" y="0"/>
                </a:moveTo>
                <a:lnTo>
                  <a:pt x="7409826" y="0"/>
                </a:lnTo>
                <a:lnTo>
                  <a:pt x="7409826" y="7002286"/>
                </a:lnTo>
                <a:lnTo>
                  <a:pt x="0" y="70022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271158" y="3007376"/>
            <a:ext cx="4272249" cy="4272249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6"/>
              <a:stretch>
                <a:fillRect l="-13391" t="0" r="-13391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6889618" y="1028700"/>
            <a:ext cx="1305571" cy="1657867"/>
          </a:xfrm>
          <a:custGeom>
            <a:avLst/>
            <a:gdLst/>
            <a:ahLst/>
            <a:cxnLst/>
            <a:rect r="r" b="b" t="t" l="l"/>
            <a:pathLst>
              <a:path h="1657867" w="1305571">
                <a:moveTo>
                  <a:pt x="0" y="0"/>
                </a:moveTo>
                <a:lnTo>
                  <a:pt x="1305571" y="0"/>
                </a:lnTo>
                <a:lnTo>
                  <a:pt x="1305571" y="1657867"/>
                </a:lnTo>
                <a:lnTo>
                  <a:pt x="0" y="165786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85363" y="7279624"/>
            <a:ext cx="1036953" cy="1316765"/>
          </a:xfrm>
          <a:custGeom>
            <a:avLst/>
            <a:gdLst/>
            <a:ahLst/>
            <a:cxnLst/>
            <a:rect r="r" b="b" t="t" l="l"/>
            <a:pathLst>
              <a:path h="1316765" w="1036953">
                <a:moveTo>
                  <a:pt x="0" y="0"/>
                </a:moveTo>
                <a:lnTo>
                  <a:pt x="1036952" y="0"/>
                </a:lnTo>
                <a:lnTo>
                  <a:pt x="1036952" y="1316765"/>
                </a:lnTo>
                <a:lnTo>
                  <a:pt x="0" y="131676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8353087" y="904875"/>
            <a:ext cx="8906213" cy="3062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8120"/>
              </a:lnSpc>
              <a:spcBef>
                <a:spcPct val="0"/>
              </a:spcBef>
            </a:pPr>
            <a:r>
              <a:rPr lang="en-US" sz="5800" spc="34">
                <a:solidFill>
                  <a:srgbClr val="000000"/>
                </a:solidFill>
                <a:latin typeface="Lilita One"/>
                <a:ea typeface="Lilita One"/>
                <a:cs typeface="Lilita One"/>
                <a:sym typeface="Lilita One"/>
              </a:rPr>
              <a:t>CAPACIDAD PARA IDENTIFICAR, PLANTEAR Y RESOLVER PROBLEMAS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427158" y="4436377"/>
            <a:ext cx="7832142" cy="3300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580"/>
              </a:lnSpc>
              <a:spcBef>
                <a:spcPct val="0"/>
              </a:spcBef>
            </a:pPr>
            <a:r>
              <a:rPr lang="en-US" sz="4700">
                <a:solidFill>
                  <a:srgbClr val="000000"/>
                </a:solidFill>
                <a:latin typeface="Marykate"/>
                <a:ea typeface="Marykate"/>
                <a:cs typeface="Marykate"/>
                <a:sym typeface="Marykate"/>
              </a:rPr>
              <a:t>Es la competencia usada para enfrentar situaciones complejas y toma de decisiones informadas en diversos contextos.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77366" y="-2181821"/>
            <a:ext cx="19242733" cy="7191971"/>
          </a:xfrm>
          <a:custGeom>
            <a:avLst/>
            <a:gdLst/>
            <a:ahLst/>
            <a:cxnLst/>
            <a:rect r="r" b="b" t="t" l="l"/>
            <a:pathLst>
              <a:path h="7191971" w="19242733">
                <a:moveTo>
                  <a:pt x="0" y="0"/>
                </a:moveTo>
                <a:lnTo>
                  <a:pt x="19242732" y="0"/>
                </a:lnTo>
                <a:lnTo>
                  <a:pt x="19242732" y="7191971"/>
                </a:lnTo>
                <a:lnTo>
                  <a:pt x="0" y="71919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44201" y="4369868"/>
            <a:ext cx="5522558" cy="4735594"/>
          </a:xfrm>
          <a:custGeom>
            <a:avLst/>
            <a:gdLst/>
            <a:ahLst/>
            <a:cxnLst/>
            <a:rect r="r" b="b" t="t" l="l"/>
            <a:pathLst>
              <a:path h="4735594" w="5522558">
                <a:moveTo>
                  <a:pt x="0" y="0"/>
                </a:moveTo>
                <a:lnTo>
                  <a:pt x="5522558" y="0"/>
                </a:lnTo>
                <a:lnTo>
                  <a:pt x="5522558" y="4735594"/>
                </a:lnTo>
                <a:lnTo>
                  <a:pt x="0" y="47355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3962810">
            <a:off x="11274172" y="8072320"/>
            <a:ext cx="1090439" cy="1157802"/>
          </a:xfrm>
          <a:custGeom>
            <a:avLst/>
            <a:gdLst/>
            <a:ahLst/>
            <a:cxnLst/>
            <a:rect r="r" b="b" t="t" l="l"/>
            <a:pathLst>
              <a:path h="1157802" w="1090439">
                <a:moveTo>
                  <a:pt x="0" y="0"/>
                </a:moveTo>
                <a:lnTo>
                  <a:pt x="1090439" y="0"/>
                </a:lnTo>
                <a:lnTo>
                  <a:pt x="1090439" y="1157802"/>
                </a:lnTo>
                <a:lnTo>
                  <a:pt x="0" y="115780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3962810">
            <a:off x="15332250" y="835263"/>
            <a:ext cx="1090439" cy="1157802"/>
          </a:xfrm>
          <a:custGeom>
            <a:avLst/>
            <a:gdLst/>
            <a:ahLst/>
            <a:cxnLst/>
            <a:rect r="r" b="b" t="t" l="l"/>
            <a:pathLst>
              <a:path h="1157802" w="1090439">
                <a:moveTo>
                  <a:pt x="0" y="0"/>
                </a:moveTo>
                <a:lnTo>
                  <a:pt x="1090439" y="0"/>
                </a:lnTo>
                <a:lnTo>
                  <a:pt x="1090439" y="1157802"/>
                </a:lnTo>
                <a:lnTo>
                  <a:pt x="0" y="115780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9063292">
            <a:off x="1286906" y="8679399"/>
            <a:ext cx="1090439" cy="1157802"/>
          </a:xfrm>
          <a:custGeom>
            <a:avLst/>
            <a:gdLst/>
            <a:ahLst/>
            <a:cxnLst/>
            <a:rect r="r" b="b" t="t" l="l"/>
            <a:pathLst>
              <a:path h="1157802" w="1090439">
                <a:moveTo>
                  <a:pt x="0" y="0"/>
                </a:moveTo>
                <a:lnTo>
                  <a:pt x="1090439" y="0"/>
                </a:lnTo>
                <a:lnTo>
                  <a:pt x="1090439" y="1157802"/>
                </a:lnTo>
                <a:lnTo>
                  <a:pt x="0" y="115780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348626" y="828675"/>
            <a:ext cx="7590748" cy="1701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860"/>
              </a:lnSpc>
              <a:spcBef>
                <a:spcPct val="0"/>
              </a:spcBef>
            </a:pPr>
            <a:r>
              <a:rPr lang="en-US" sz="9900" spc="59">
                <a:solidFill>
                  <a:srgbClr val="000000"/>
                </a:solidFill>
                <a:latin typeface="Lilita One"/>
                <a:ea typeface="Lilita One"/>
                <a:cs typeface="Lilita One"/>
                <a:sym typeface="Lilita One"/>
              </a:rPr>
              <a:t>ELEMENTOS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70150" y="5734665"/>
            <a:ext cx="4559641" cy="1783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9999" indent="-275000" lvl="1">
              <a:lnSpc>
                <a:spcPts val="3566"/>
              </a:lnSpc>
              <a:buFont typeface="Arial"/>
              <a:buChar char="•"/>
            </a:pPr>
            <a:r>
              <a:rPr lang="en-US" sz="2547">
                <a:solidFill>
                  <a:srgbClr val="000000"/>
                </a:solidFill>
                <a:latin typeface="Marykate"/>
                <a:ea typeface="Marykate"/>
                <a:cs typeface="Marykate"/>
                <a:sym typeface="Marykate"/>
              </a:rPr>
              <a:t>identificar una situación que requiera una solución.</a:t>
            </a:r>
          </a:p>
          <a:p>
            <a:pPr algn="l" marL="549999" indent="-275000" lvl="1">
              <a:lnSpc>
                <a:spcPts val="3566"/>
              </a:lnSpc>
              <a:buFont typeface="Arial"/>
              <a:buChar char="•"/>
            </a:pPr>
            <a:r>
              <a:rPr lang="en-US" sz="2547">
                <a:solidFill>
                  <a:srgbClr val="000000"/>
                </a:solidFill>
                <a:latin typeface="Marykate"/>
                <a:ea typeface="Marykate"/>
                <a:cs typeface="Marykate"/>
                <a:sym typeface="Marykate"/>
              </a:rPr>
              <a:t>estudiar e interpretar la información</a:t>
            </a:r>
          </a:p>
          <a:p>
            <a:pPr algn="l" marL="549999" indent="-275000" lvl="1">
              <a:lnSpc>
                <a:spcPts val="3566"/>
              </a:lnSpc>
              <a:spcBef>
                <a:spcPct val="0"/>
              </a:spcBef>
              <a:buFont typeface="Arial"/>
              <a:buChar char="•"/>
            </a:pPr>
            <a:r>
              <a:rPr lang="en-US" sz="2547">
                <a:solidFill>
                  <a:srgbClr val="000000"/>
                </a:solidFill>
                <a:latin typeface="Marykate"/>
                <a:ea typeface="Marykate"/>
                <a:cs typeface="Marykate"/>
                <a:sym typeface="Marykate"/>
              </a:rPr>
              <a:t>detectar patrones de discrepancias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87294" y="4362729"/>
            <a:ext cx="4742497" cy="1429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756"/>
              </a:lnSpc>
              <a:spcBef>
                <a:spcPct val="0"/>
              </a:spcBef>
            </a:pPr>
            <a:r>
              <a:rPr lang="en-US" sz="4111" spc="24">
                <a:solidFill>
                  <a:srgbClr val="000000"/>
                </a:solidFill>
                <a:latin typeface="Lilita One"/>
                <a:ea typeface="Lilita One"/>
                <a:cs typeface="Lilita One"/>
                <a:sym typeface="Lilita One"/>
              </a:rPr>
              <a:t>IDENTIFICACIÓN DEL PROBLEMA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6384332" y="4369868"/>
            <a:ext cx="5522558" cy="4735594"/>
          </a:xfrm>
          <a:custGeom>
            <a:avLst/>
            <a:gdLst/>
            <a:ahLst/>
            <a:cxnLst/>
            <a:rect r="r" b="b" t="t" l="l"/>
            <a:pathLst>
              <a:path h="4735594" w="5522558">
                <a:moveTo>
                  <a:pt x="0" y="0"/>
                </a:moveTo>
                <a:lnTo>
                  <a:pt x="5522559" y="0"/>
                </a:lnTo>
                <a:lnTo>
                  <a:pt x="5522559" y="4735594"/>
                </a:lnTo>
                <a:lnTo>
                  <a:pt x="0" y="47355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810281" y="5734665"/>
            <a:ext cx="4559641" cy="2230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9999" indent="-275000" lvl="1">
              <a:lnSpc>
                <a:spcPts val="3566"/>
              </a:lnSpc>
              <a:buFont typeface="Arial"/>
              <a:buChar char="•"/>
            </a:pPr>
            <a:r>
              <a:rPr lang="en-US" sz="2547">
                <a:solidFill>
                  <a:srgbClr val="000000"/>
                </a:solidFill>
                <a:latin typeface="Marykate"/>
                <a:ea typeface="Marykate"/>
                <a:cs typeface="Marykate"/>
                <a:sym typeface="Marykate"/>
              </a:rPr>
              <a:t>Formular preguntarás clave para delimitar el alcance</a:t>
            </a:r>
          </a:p>
          <a:p>
            <a:pPr algn="l" marL="549999" indent="-275000" lvl="1">
              <a:lnSpc>
                <a:spcPts val="3566"/>
              </a:lnSpc>
              <a:buFont typeface="Arial"/>
              <a:buChar char="•"/>
            </a:pPr>
            <a:r>
              <a:rPr lang="en-US" sz="2547">
                <a:solidFill>
                  <a:srgbClr val="000000"/>
                </a:solidFill>
                <a:latin typeface="Marykate"/>
                <a:ea typeface="Marykate"/>
                <a:cs typeface="Marykate"/>
                <a:sym typeface="Marykate"/>
              </a:rPr>
              <a:t>establecer objetivos claros y específicos</a:t>
            </a:r>
          </a:p>
          <a:p>
            <a:pPr algn="l" marL="549999" indent="-275000" lvl="1">
              <a:lnSpc>
                <a:spcPts val="3566"/>
              </a:lnSpc>
              <a:spcBef>
                <a:spcPct val="0"/>
              </a:spcBef>
              <a:buFont typeface="Arial"/>
              <a:buChar char="•"/>
            </a:pPr>
            <a:r>
              <a:rPr lang="en-US" sz="2547">
                <a:solidFill>
                  <a:srgbClr val="000000"/>
                </a:solidFill>
                <a:latin typeface="Marykate"/>
                <a:ea typeface="Marykate"/>
                <a:cs typeface="Marykate"/>
                <a:sym typeface="Marykate"/>
              </a:rPr>
              <a:t>identificar las causas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627426" y="4362729"/>
            <a:ext cx="4742497" cy="1429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756"/>
              </a:lnSpc>
              <a:spcBef>
                <a:spcPct val="0"/>
              </a:spcBef>
            </a:pPr>
            <a:r>
              <a:rPr lang="en-US" sz="4111" spc="24">
                <a:solidFill>
                  <a:srgbClr val="000000"/>
                </a:solidFill>
                <a:latin typeface="Lilita One"/>
                <a:ea typeface="Lilita One"/>
                <a:cs typeface="Lilita One"/>
                <a:sym typeface="Lilita One"/>
              </a:rPr>
              <a:t>PLANTEAMIENTO DEL PROBLEMA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2421241" y="4369868"/>
            <a:ext cx="5522558" cy="4735594"/>
          </a:xfrm>
          <a:custGeom>
            <a:avLst/>
            <a:gdLst/>
            <a:ahLst/>
            <a:cxnLst/>
            <a:rect r="r" b="b" t="t" l="l"/>
            <a:pathLst>
              <a:path h="4735594" w="5522558">
                <a:moveTo>
                  <a:pt x="0" y="0"/>
                </a:moveTo>
                <a:lnTo>
                  <a:pt x="5522558" y="0"/>
                </a:lnTo>
                <a:lnTo>
                  <a:pt x="5522558" y="4735594"/>
                </a:lnTo>
                <a:lnTo>
                  <a:pt x="0" y="47355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2847190" y="5734665"/>
            <a:ext cx="4559641" cy="2230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9999" indent="-275000" lvl="1">
              <a:lnSpc>
                <a:spcPts val="3566"/>
              </a:lnSpc>
              <a:buFont typeface="Arial"/>
              <a:buChar char="•"/>
            </a:pPr>
            <a:r>
              <a:rPr lang="en-US" sz="2547">
                <a:solidFill>
                  <a:srgbClr val="000000"/>
                </a:solidFill>
                <a:latin typeface="Marykate"/>
                <a:ea typeface="Marykate"/>
                <a:cs typeface="Marykate"/>
                <a:sym typeface="Marykate"/>
              </a:rPr>
              <a:t>Generar y evaluar posibles soluciones</a:t>
            </a:r>
          </a:p>
          <a:p>
            <a:pPr algn="l" marL="549999" indent="-275000" lvl="1">
              <a:lnSpc>
                <a:spcPts val="3566"/>
              </a:lnSpc>
              <a:buFont typeface="Arial"/>
              <a:buChar char="•"/>
            </a:pPr>
            <a:r>
              <a:rPr lang="en-US" sz="2547">
                <a:solidFill>
                  <a:srgbClr val="000000"/>
                </a:solidFill>
                <a:latin typeface="Marykate"/>
                <a:ea typeface="Marykate"/>
                <a:cs typeface="Marykate"/>
                <a:sym typeface="Marykate"/>
              </a:rPr>
              <a:t>diseñar estrategias o planes de acciones</a:t>
            </a:r>
          </a:p>
          <a:p>
            <a:pPr algn="l" marL="549999" indent="-275000" lvl="1">
              <a:lnSpc>
                <a:spcPts val="3566"/>
              </a:lnSpc>
              <a:spcBef>
                <a:spcPct val="0"/>
              </a:spcBef>
              <a:buFont typeface="Arial"/>
              <a:buChar char="•"/>
            </a:pPr>
            <a:r>
              <a:rPr lang="en-US" sz="2547">
                <a:solidFill>
                  <a:srgbClr val="000000"/>
                </a:solidFill>
                <a:latin typeface="Marykate"/>
                <a:ea typeface="Marykate"/>
                <a:cs typeface="Marykate"/>
                <a:sym typeface="Marykate"/>
              </a:rPr>
              <a:t>evaluar resultados y ajustar enfoques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664334" y="4362729"/>
            <a:ext cx="4742497" cy="1429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756"/>
              </a:lnSpc>
              <a:spcBef>
                <a:spcPct val="0"/>
              </a:spcBef>
            </a:pPr>
            <a:r>
              <a:rPr lang="en-US" sz="4111" spc="24">
                <a:solidFill>
                  <a:srgbClr val="000000"/>
                </a:solidFill>
                <a:latin typeface="Lilita One"/>
                <a:ea typeface="Lilita One"/>
                <a:cs typeface="Lilita One"/>
                <a:sym typeface="Lilita One"/>
              </a:rPr>
              <a:t>RESOLUCIÓN DEL PROBLEMA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467287">
            <a:off x="-2780556" y="-3842144"/>
            <a:ext cx="10754062" cy="5538342"/>
          </a:xfrm>
          <a:custGeom>
            <a:avLst/>
            <a:gdLst/>
            <a:ahLst/>
            <a:cxnLst/>
            <a:rect r="r" b="b" t="t" l="l"/>
            <a:pathLst>
              <a:path h="5538342" w="10754062">
                <a:moveTo>
                  <a:pt x="0" y="0"/>
                </a:moveTo>
                <a:lnTo>
                  <a:pt x="10754062" y="0"/>
                </a:lnTo>
                <a:lnTo>
                  <a:pt x="10754062" y="5538342"/>
                </a:lnTo>
                <a:lnTo>
                  <a:pt x="0" y="55383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761860" y="274142"/>
            <a:ext cx="9743998" cy="9098458"/>
          </a:xfrm>
          <a:custGeom>
            <a:avLst/>
            <a:gdLst/>
            <a:ahLst/>
            <a:cxnLst/>
            <a:rect r="r" b="b" t="t" l="l"/>
            <a:pathLst>
              <a:path h="9098458" w="9743998">
                <a:moveTo>
                  <a:pt x="0" y="0"/>
                </a:moveTo>
                <a:lnTo>
                  <a:pt x="9743999" y="0"/>
                </a:lnTo>
                <a:lnTo>
                  <a:pt x="9743999" y="9098458"/>
                </a:lnTo>
                <a:lnTo>
                  <a:pt x="0" y="90984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3601830">
            <a:off x="9390559" y="6896301"/>
            <a:ext cx="16230600" cy="6066187"/>
          </a:xfrm>
          <a:custGeom>
            <a:avLst/>
            <a:gdLst/>
            <a:ahLst/>
            <a:cxnLst/>
            <a:rect r="r" b="b" t="t" l="l"/>
            <a:pathLst>
              <a:path h="6066187" w="16230600">
                <a:moveTo>
                  <a:pt x="0" y="0"/>
                </a:moveTo>
                <a:lnTo>
                  <a:pt x="16230600" y="0"/>
                </a:lnTo>
                <a:lnTo>
                  <a:pt x="16230600" y="6066186"/>
                </a:lnTo>
                <a:lnTo>
                  <a:pt x="0" y="606618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3914321" y="7620836"/>
            <a:ext cx="3012818" cy="1969630"/>
          </a:xfrm>
          <a:custGeom>
            <a:avLst/>
            <a:gdLst/>
            <a:ahLst/>
            <a:cxnLst/>
            <a:rect r="r" b="b" t="t" l="l"/>
            <a:pathLst>
              <a:path h="1969630" w="3012818">
                <a:moveTo>
                  <a:pt x="3012817" y="0"/>
                </a:moveTo>
                <a:lnTo>
                  <a:pt x="0" y="0"/>
                </a:lnTo>
                <a:lnTo>
                  <a:pt x="0" y="1969629"/>
                </a:lnTo>
                <a:lnTo>
                  <a:pt x="3012817" y="1969629"/>
                </a:lnTo>
                <a:lnTo>
                  <a:pt x="301281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883622">
            <a:off x="5336014" y="6291774"/>
            <a:ext cx="2406810" cy="2658123"/>
          </a:xfrm>
          <a:custGeom>
            <a:avLst/>
            <a:gdLst/>
            <a:ahLst/>
            <a:cxnLst/>
            <a:rect r="r" b="b" t="t" l="l"/>
            <a:pathLst>
              <a:path h="2658123" w="2406810">
                <a:moveTo>
                  <a:pt x="0" y="0"/>
                </a:moveTo>
                <a:lnTo>
                  <a:pt x="2406809" y="0"/>
                </a:lnTo>
                <a:lnTo>
                  <a:pt x="2406809" y="2658123"/>
                </a:lnTo>
                <a:lnTo>
                  <a:pt x="0" y="265812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742290" y="1279256"/>
            <a:ext cx="7783138" cy="4957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580"/>
              </a:lnSpc>
              <a:spcBef>
                <a:spcPct val="0"/>
              </a:spcBef>
            </a:pPr>
            <a:r>
              <a:rPr lang="en-US" sz="4700">
                <a:solidFill>
                  <a:srgbClr val="000000"/>
                </a:solidFill>
                <a:latin typeface="Marykate"/>
                <a:ea typeface="Marykate"/>
                <a:cs typeface="Marykate"/>
                <a:sym typeface="Marykate"/>
              </a:rPr>
              <a:t>Es relevante gracias a los desafíos sociales, económicos y ambientales de la región. Su fomento contribuye al desarrollo profesional capas de generar soluciones sostenibles y pertinentes en escenarios complejos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1113" y="5262253"/>
            <a:ext cx="7590748" cy="1095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00"/>
              </a:lnSpc>
            </a:pPr>
            <a:r>
              <a:rPr lang="en-US" sz="7500" spc="45">
                <a:solidFill>
                  <a:srgbClr val="000000"/>
                </a:solidFill>
                <a:latin typeface="Lilita One"/>
                <a:ea typeface="Lilita One"/>
                <a:cs typeface="Lilita One"/>
                <a:sym typeface="Lilita One"/>
              </a:rPr>
              <a:t>IMPORTANCIA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467287">
            <a:off x="-3105873" y="-1740471"/>
            <a:ext cx="10754062" cy="5538342"/>
          </a:xfrm>
          <a:custGeom>
            <a:avLst/>
            <a:gdLst/>
            <a:ahLst/>
            <a:cxnLst/>
            <a:rect r="r" b="b" t="t" l="l"/>
            <a:pathLst>
              <a:path h="5538342" w="10754062">
                <a:moveTo>
                  <a:pt x="0" y="0"/>
                </a:moveTo>
                <a:lnTo>
                  <a:pt x="10754061" y="0"/>
                </a:lnTo>
                <a:lnTo>
                  <a:pt x="10754061" y="5538342"/>
                </a:lnTo>
                <a:lnTo>
                  <a:pt x="0" y="55383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95311">
            <a:off x="-4287723" y="8768896"/>
            <a:ext cx="16230600" cy="6066187"/>
          </a:xfrm>
          <a:custGeom>
            <a:avLst/>
            <a:gdLst/>
            <a:ahLst/>
            <a:cxnLst/>
            <a:rect r="r" b="b" t="t" l="l"/>
            <a:pathLst>
              <a:path h="6066187" w="16230600">
                <a:moveTo>
                  <a:pt x="0" y="0"/>
                </a:moveTo>
                <a:lnTo>
                  <a:pt x="16230600" y="0"/>
                </a:lnTo>
                <a:lnTo>
                  <a:pt x="16230600" y="6066187"/>
                </a:lnTo>
                <a:lnTo>
                  <a:pt x="0" y="60661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85363" y="1642357"/>
            <a:ext cx="7409826" cy="7002286"/>
          </a:xfrm>
          <a:custGeom>
            <a:avLst/>
            <a:gdLst/>
            <a:ahLst/>
            <a:cxnLst/>
            <a:rect r="r" b="b" t="t" l="l"/>
            <a:pathLst>
              <a:path h="7002286" w="7409826">
                <a:moveTo>
                  <a:pt x="0" y="0"/>
                </a:moveTo>
                <a:lnTo>
                  <a:pt x="7409826" y="0"/>
                </a:lnTo>
                <a:lnTo>
                  <a:pt x="7409826" y="7002286"/>
                </a:lnTo>
                <a:lnTo>
                  <a:pt x="0" y="70022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889618" y="1028700"/>
            <a:ext cx="1305571" cy="1657867"/>
          </a:xfrm>
          <a:custGeom>
            <a:avLst/>
            <a:gdLst/>
            <a:ahLst/>
            <a:cxnLst/>
            <a:rect r="r" b="b" t="t" l="l"/>
            <a:pathLst>
              <a:path h="1657867" w="1305571">
                <a:moveTo>
                  <a:pt x="0" y="0"/>
                </a:moveTo>
                <a:lnTo>
                  <a:pt x="1305571" y="0"/>
                </a:lnTo>
                <a:lnTo>
                  <a:pt x="1305571" y="1657867"/>
                </a:lnTo>
                <a:lnTo>
                  <a:pt x="0" y="16578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85363" y="7279624"/>
            <a:ext cx="1036953" cy="1316765"/>
          </a:xfrm>
          <a:custGeom>
            <a:avLst/>
            <a:gdLst/>
            <a:ahLst/>
            <a:cxnLst/>
            <a:rect r="r" b="b" t="t" l="l"/>
            <a:pathLst>
              <a:path h="1316765" w="1036953">
                <a:moveTo>
                  <a:pt x="0" y="0"/>
                </a:moveTo>
                <a:lnTo>
                  <a:pt x="1036952" y="0"/>
                </a:lnTo>
                <a:lnTo>
                  <a:pt x="1036952" y="1316765"/>
                </a:lnTo>
                <a:lnTo>
                  <a:pt x="0" y="13167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427158" y="4436377"/>
            <a:ext cx="7832142" cy="3300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580"/>
              </a:lnSpc>
              <a:spcBef>
                <a:spcPct val="0"/>
              </a:spcBef>
            </a:pPr>
            <a:r>
              <a:rPr lang="en-US" sz="4700">
                <a:solidFill>
                  <a:srgbClr val="000000"/>
                </a:solidFill>
                <a:latin typeface="Marykate"/>
                <a:ea typeface="Marykate"/>
                <a:cs typeface="Marykate"/>
                <a:sym typeface="Marykate"/>
              </a:rPr>
              <a:t>Es la competencia que implica la selección de la mejor opción entre varias alternativas para resolver problemas o alcanzar objetivos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2505908" y="3086100"/>
            <a:ext cx="3321766" cy="4114800"/>
          </a:xfrm>
          <a:custGeom>
            <a:avLst/>
            <a:gdLst/>
            <a:ahLst/>
            <a:cxnLst/>
            <a:rect r="r" b="b" t="t" l="l"/>
            <a:pathLst>
              <a:path h="4114800" w="3321766">
                <a:moveTo>
                  <a:pt x="0" y="0"/>
                </a:moveTo>
                <a:lnTo>
                  <a:pt x="3321766" y="0"/>
                </a:lnTo>
                <a:lnTo>
                  <a:pt x="332176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8538089" y="2283448"/>
            <a:ext cx="8906213" cy="2033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8120"/>
              </a:lnSpc>
              <a:spcBef>
                <a:spcPct val="0"/>
              </a:spcBef>
            </a:pPr>
            <a:r>
              <a:rPr lang="en-US" sz="5800" spc="34">
                <a:solidFill>
                  <a:srgbClr val="000000"/>
                </a:solidFill>
                <a:latin typeface="Lilita One"/>
                <a:ea typeface="Lilita One"/>
                <a:cs typeface="Lilita One"/>
                <a:sym typeface="Lilita One"/>
              </a:rPr>
              <a:t>CAPACIDAD PARA TOMAR DECISIONES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77366" y="-2181821"/>
            <a:ext cx="19242733" cy="7191971"/>
          </a:xfrm>
          <a:custGeom>
            <a:avLst/>
            <a:gdLst/>
            <a:ahLst/>
            <a:cxnLst/>
            <a:rect r="r" b="b" t="t" l="l"/>
            <a:pathLst>
              <a:path h="7191971" w="19242733">
                <a:moveTo>
                  <a:pt x="0" y="0"/>
                </a:moveTo>
                <a:lnTo>
                  <a:pt x="19242732" y="0"/>
                </a:lnTo>
                <a:lnTo>
                  <a:pt x="19242732" y="7191971"/>
                </a:lnTo>
                <a:lnTo>
                  <a:pt x="0" y="71919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44201" y="4369868"/>
            <a:ext cx="5522558" cy="4735594"/>
          </a:xfrm>
          <a:custGeom>
            <a:avLst/>
            <a:gdLst/>
            <a:ahLst/>
            <a:cxnLst/>
            <a:rect r="r" b="b" t="t" l="l"/>
            <a:pathLst>
              <a:path h="4735594" w="5522558">
                <a:moveTo>
                  <a:pt x="0" y="0"/>
                </a:moveTo>
                <a:lnTo>
                  <a:pt x="5522558" y="0"/>
                </a:lnTo>
                <a:lnTo>
                  <a:pt x="5522558" y="4735594"/>
                </a:lnTo>
                <a:lnTo>
                  <a:pt x="0" y="47355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3962810">
            <a:off x="11274172" y="8072320"/>
            <a:ext cx="1090439" cy="1157802"/>
          </a:xfrm>
          <a:custGeom>
            <a:avLst/>
            <a:gdLst/>
            <a:ahLst/>
            <a:cxnLst/>
            <a:rect r="r" b="b" t="t" l="l"/>
            <a:pathLst>
              <a:path h="1157802" w="1090439">
                <a:moveTo>
                  <a:pt x="0" y="0"/>
                </a:moveTo>
                <a:lnTo>
                  <a:pt x="1090439" y="0"/>
                </a:lnTo>
                <a:lnTo>
                  <a:pt x="1090439" y="1157802"/>
                </a:lnTo>
                <a:lnTo>
                  <a:pt x="0" y="115780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3962810">
            <a:off x="15332250" y="835263"/>
            <a:ext cx="1090439" cy="1157802"/>
          </a:xfrm>
          <a:custGeom>
            <a:avLst/>
            <a:gdLst/>
            <a:ahLst/>
            <a:cxnLst/>
            <a:rect r="r" b="b" t="t" l="l"/>
            <a:pathLst>
              <a:path h="1157802" w="1090439">
                <a:moveTo>
                  <a:pt x="0" y="0"/>
                </a:moveTo>
                <a:lnTo>
                  <a:pt x="1090439" y="0"/>
                </a:lnTo>
                <a:lnTo>
                  <a:pt x="1090439" y="1157802"/>
                </a:lnTo>
                <a:lnTo>
                  <a:pt x="0" y="115780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9063292">
            <a:off x="1286906" y="8679399"/>
            <a:ext cx="1090439" cy="1157802"/>
          </a:xfrm>
          <a:custGeom>
            <a:avLst/>
            <a:gdLst/>
            <a:ahLst/>
            <a:cxnLst/>
            <a:rect r="r" b="b" t="t" l="l"/>
            <a:pathLst>
              <a:path h="1157802" w="1090439">
                <a:moveTo>
                  <a:pt x="0" y="0"/>
                </a:moveTo>
                <a:lnTo>
                  <a:pt x="1090439" y="0"/>
                </a:lnTo>
                <a:lnTo>
                  <a:pt x="1090439" y="1157802"/>
                </a:lnTo>
                <a:lnTo>
                  <a:pt x="0" y="115780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348626" y="828675"/>
            <a:ext cx="7590748" cy="1701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860"/>
              </a:lnSpc>
              <a:spcBef>
                <a:spcPct val="0"/>
              </a:spcBef>
            </a:pPr>
            <a:r>
              <a:rPr lang="en-US" sz="9900" spc="59">
                <a:solidFill>
                  <a:srgbClr val="000000"/>
                </a:solidFill>
                <a:latin typeface="Lilita One"/>
                <a:ea typeface="Lilita One"/>
                <a:cs typeface="Lilita One"/>
                <a:sym typeface="Lilita One"/>
              </a:rPr>
              <a:t>ELEMENTOS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70150" y="5734665"/>
            <a:ext cx="4559641" cy="1783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9999" indent="-275000" lvl="1">
              <a:lnSpc>
                <a:spcPts val="3566"/>
              </a:lnSpc>
              <a:buFont typeface="Arial"/>
              <a:buChar char="•"/>
            </a:pPr>
            <a:r>
              <a:rPr lang="en-US" sz="2547">
                <a:solidFill>
                  <a:srgbClr val="000000"/>
                </a:solidFill>
                <a:latin typeface="Marykate"/>
                <a:ea typeface="Marykate"/>
                <a:cs typeface="Marykate"/>
                <a:sym typeface="Marykate"/>
              </a:rPr>
              <a:t>reconocer cuándo es  necesario tomar una decisión</a:t>
            </a:r>
          </a:p>
          <a:p>
            <a:pPr algn="l" marL="549999" indent="-275000" lvl="1">
              <a:lnSpc>
                <a:spcPts val="3566"/>
              </a:lnSpc>
              <a:spcBef>
                <a:spcPct val="0"/>
              </a:spcBef>
              <a:buFont typeface="Arial"/>
              <a:buChar char="•"/>
            </a:pPr>
            <a:r>
              <a:rPr lang="en-US" sz="2547">
                <a:solidFill>
                  <a:srgbClr val="000000"/>
                </a:solidFill>
                <a:latin typeface="Marykate"/>
                <a:ea typeface="Marykate"/>
                <a:cs typeface="Marykate"/>
                <a:sym typeface="Marykate"/>
              </a:rPr>
              <a:t>comprender el contexto y la importancia de la situación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78722" y="4531004"/>
            <a:ext cx="4742497" cy="1260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056"/>
              </a:lnSpc>
              <a:spcBef>
                <a:spcPct val="0"/>
              </a:spcBef>
            </a:pPr>
            <a:r>
              <a:rPr lang="en-US" sz="3611" spc="21">
                <a:solidFill>
                  <a:srgbClr val="000000"/>
                </a:solidFill>
                <a:latin typeface="Lilita One"/>
                <a:ea typeface="Lilita One"/>
                <a:cs typeface="Lilita One"/>
                <a:sym typeface="Lilita One"/>
              </a:rPr>
              <a:t>IDENTIFICACIÓN DE LAS NECESIDADES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6384332" y="4369868"/>
            <a:ext cx="5522558" cy="4735594"/>
          </a:xfrm>
          <a:custGeom>
            <a:avLst/>
            <a:gdLst/>
            <a:ahLst/>
            <a:cxnLst/>
            <a:rect r="r" b="b" t="t" l="l"/>
            <a:pathLst>
              <a:path h="4735594" w="5522558">
                <a:moveTo>
                  <a:pt x="0" y="0"/>
                </a:moveTo>
                <a:lnTo>
                  <a:pt x="5522559" y="0"/>
                </a:lnTo>
                <a:lnTo>
                  <a:pt x="5522559" y="4735594"/>
                </a:lnTo>
                <a:lnTo>
                  <a:pt x="0" y="47355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810281" y="5734665"/>
            <a:ext cx="4559641" cy="1783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9999" indent="-275000" lvl="1">
              <a:lnSpc>
                <a:spcPts val="3566"/>
              </a:lnSpc>
              <a:buFont typeface="Arial"/>
              <a:buChar char="•"/>
            </a:pPr>
            <a:r>
              <a:rPr lang="en-US" sz="2547">
                <a:solidFill>
                  <a:srgbClr val="000000"/>
                </a:solidFill>
                <a:latin typeface="Marykate"/>
                <a:ea typeface="Marykate"/>
                <a:cs typeface="Marykate"/>
                <a:sym typeface="Marykate"/>
              </a:rPr>
              <a:t>Recopilar datos relevantes para fomentar la decisión</a:t>
            </a:r>
          </a:p>
          <a:p>
            <a:pPr algn="l" marL="549999" indent="-275000" lvl="1">
              <a:lnSpc>
                <a:spcPts val="3566"/>
              </a:lnSpc>
              <a:spcBef>
                <a:spcPct val="0"/>
              </a:spcBef>
              <a:buFont typeface="Arial"/>
              <a:buChar char="•"/>
            </a:pPr>
            <a:r>
              <a:rPr lang="en-US" sz="2547">
                <a:solidFill>
                  <a:srgbClr val="000000"/>
                </a:solidFill>
                <a:latin typeface="Marykate"/>
                <a:ea typeface="Marykate"/>
                <a:cs typeface="Marykate"/>
                <a:sym typeface="Marykate"/>
              </a:rPr>
              <a:t>Analizar las posibles implicaciones, beneficios y riesgos de cada opción.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627426" y="4362729"/>
            <a:ext cx="4742497" cy="1429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756"/>
              </a:lnSpc>
              <a:spcBef>
                <a:spcPct val="0"/>
              </a:spcBef>
            </a:pPr>
            <a:r>
              <a:rPr lang="en-US" sz="4111" spc="24">
                <a:solidFill>
                  <a:srgbClr val="000000"/>
                </a:solidFill>
                <a:latin typeface="Lilita One"/>
                <a:ea typeface="Lilita One"/>
                <a:cs typeface="Lilita One"/>
                <a:sym typeface="Lilita One"/>
              </a:rPr>
              <a:t>RECOPILACIÓN Y ANÁLISIS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2421241" y="4369868"/>
            <a:ext cx="5522558" cy="4735594"/>
          </a:xfrm>
          <a:custGeom>
            <a:avLst/>
            <a:gdLst/>
            <a:ahLst/>
            <a:cxnLst/>
            <a:rect r="r" b="b" t="t" l="l"/>
            <a:pathLst>
              <a:path h="4735594" w="5522558">
                <a:moveTo>
                  <a:pt x="0" y="0"/>
                </a:moveTo>
                <a:lnTo>
                  <a:pt x="5522558" y="0"/>
                </a:lnTo>
                <a:lnTo>
                  <a:pt x="5522558" y="4735594"/>
                </a:lnTo>
                <a:lnTo>
                  <a:pt x="0" y="47355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2847190" y="5734665"/>
            <a:ext cx="4559641" cy="1783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9999" indent="-275000" lvl="1">
              <a:lnSpc>
                <a:spcPts val="3566"/>
              </a:lnSpc>
              <a:buFont typeface="Arial"/>
              <a:buChar char="•"/>
            </a:pPr>
            <a:r>
              <a:rPr lang="en-US" sz="2547">
                <a:solidFill>
                  <a:srgbClr val="000000"/>
                </a:solidFill>
                <a:latin typeface="Marykate"/>
                <a:ea typeface="Marykate"/>
                <a:cs typeface="Marykate"/>
                <a:sym typeface="Marykate"/>
              </a:rPr>
              <a:t>comprar y priorizar las opciones disponibles.</a:t>
            </a:r>
          </a:p>
          <a:p>
            <a:pPr algn="l" marL="549999" indent="-275000" lvl="1">
              <a:lnSpc>
                <a:spcPts val="3566"/>
              </a:lnSpc>
              <a:spcBef>
                <a:spcPct val="0"/>
              </a:spcBef>
              <a:buFont typeface="Arial"/>
              <a:buChar char="•"/>
            </a:pPr>
            <a:r>
              <a:rPr lang="en-US" sz="2547">
                <a:solidFill>
                  <a:srgbClr val="000000"/>
                </a:solidFill>
                <a:latin typeface="Marykate"/>
                <a:ea typeface="Marykate"/>
                <a:cs typeface="Marykate"/>
                <a:sym typeface="Marykate"/>
              </a:rPr>
              <a:t>considerar factores éticos, sociables, económicos y culturales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664334" y="4362729"/>
            <a:ext cx="4742497" cy="1429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756"/>
              </a:lnSpc>
              <a:spcBef>
                <a:spcPct val="0"/>
              </a:spcBef>
            </a:pPr>
            <a:r>
              <a:rPr lang="en-US" sz="4111" spc="24">
                <a:solidFill>
                  <a:srgbClr val="000000"/>
                </a:solidFill>
                <a:latin typeface="Lilita One"/>
                <a:ea typeface="Lilita One"/>
                <a:cs typeface="Lilita One"/>
                <a:sym typeface="Lilita One"/>
              </a:rPr>
              <a:t>EVALUACIÓN DE ALTERNATIVAS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77366" y="-2181821"/>
            <a:ext cx="19242733" cy="7191971"/>
          </a:xfrm>
          <a:custGeom>
            <a:avLst/>
            <a:gdLst/>
            <a:ahLst/>
            <a:cxnLst/>
            <a:rect r="r" b="b" t="t" l="l"/>
            <a:pathLst>
              <a:path h="7191971" w="19242733">
                <a:moveTo>
                  <a:pt x="0" y="0"/>
                </a:moveTo>
                <a:lnTo>
                  <a:pt x="19242732" y="0"/>
                </a:lnTo>
                <a:lnTo>
                  <a:pt x="19242732" y="7191971"/>
                </a:lnTo>
                <a:lnTo>
                  <a:pt x="0" y="71919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362655" y="4522706"/>
            <a:ext cx="5522558" cy="4735594"/>
          </a:xfrm>
          <a:custGeom>
            <a:avLst/>
            <a:gdLst/>
            <a:ahLst/>
            <a:cxnLst/>
            <a:rect r="r" b="b" t="t" l="l"/>
            <a:pathLst>
              <a:path h="4735594" w="5522558">
                <a:moveTo>
                  <a:pt x="0" y="0"/>
                </a:moveTo>
                <a:lnTo>
                  <a:pt x="5522558" y="0"/>
                </a:lnTo>
                <a:lnTo>
                  <a:pt x="5522558" y="4735594"/>
                </a:lnTo>
                <a:lnTo>
                  <a:pt x="0" y="47355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3962810">
            <a:off x="15644874" y="8406157"/>
            <a:ext cx="1090439" cy="1157802"/>
          </a:xfrm>
          <a:custGeom>
            <a:avLst/>
            <a:gdLst/>
            <a:ahLst/>
            <a:cxnLst/>
            <a:rect r="r" b="b" t="t" l="l"/>
            <a:pathLst>
              <a:path h="1157802" w="1090439">
                <a:moveTo>
                  <a:pt x="0" y="0"/>
                </a:moveTo>
                <a:lnTo>
                  <a:pt x="1090439" y="0"/>
                </a:lnTo>
                <a:lnTo>
                  <a:pt x="1090439" y="1157802"/>
                </a:lnTo>
                <a:lnTo>
                  <a:pt x="0" y="115780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3962810">
            <a:off x="15332250" y="835263"/>
            <a:ext cx="1090439" cy="1157802"/>
          </a:xfrm>
          <a:custGeom>
            <a:avLst/>
            <a:gdLst/>
            <a:ahLst/>
            <a:cxnLst/>
            <a:rect r="r" b="b" t="t" l="l"/>
            <a:pathLst>
              <a:path h="1157802" w="1090439">
                <a:moveTo>
                  <a:pt x="0" y="0"/>
                </a:moveTo>
                <a:lnTo>
                  <a:pt x="1090439" y="0"/>
                </a:lnTo>
                <a:lnTo>
                  <a:pt x="1090439" y="1157802"/>
                </a:lnTo>
                <a:lnTo>
                  <a:pt x="0" y="115780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9063292">
            <a:off x="1286906" y="8679399"/>
            <a:ext cx="1090439" cy="1157802"/>
          </a:xfrm>
          <a:custGeom>
            <a:avLst/>
            <a:gdLst/>
            <a:ahLst/>
            <a:cxnLst/>
            <a:rect r="r" b="b" t="t" l="l"/>
            <a:pathLst>
              <a:path h="1157802" w="1090439">
                <a:moveTo>
                  <a:pt x="0" y="0"/>
                </a:moveTo>
                <a:lnTo>
                  <a:pt x="1090439" y="0"/>
                </a:lnTo>
                <a:lnTo>
                  <a:pt x="1090439" y="1157802"/>
                </a:lnTo>
                <a:lnTo>
                  <a:pt x="0" y="115780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348626" y="828675"/>
            <a:ext cx="7590748" cy="1701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860"/>
              </a:lnSpc>
              <a:spcBef>
                <a:spcPct val="0"/>
              </a:spcBef>
            </a:pPr>
            <a:r>
              <a:rPr lang="en-US" sz="9900" spc="59">
                <a:solidFill>
                  <a:srgbClr val="000000"/>
                </a:solidFill>
                <a:latin typeface="Lilita One"/>
                <a:ea typeface="Lilita One"/>
                <a:cs typeface="Lilita One"/>
                <a:sym typeface="Lilita One"/>
              </a:rPr>
              <a:t>ELEMENTOS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788604" y="5887503"/>
            <a:ext cx="4559641" cy="1783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9999" indent="-275000" lvl="1">
              <a:lnSpc>
                <a:spcPts val="3566"/>
              </a:lnSpc>
              <a:buFont typeface="Arial"/>
              <a:buChar char="•"/>
            </a:pPr>
            <a:r>
              <a:rPr lang="en-US" sz="2547">
                <a:solidFill>
                  <a:srgbClr val="000000"/>
                </a:solidFill>
                <a:latin typeface="Marykate"/>
                <a:ea typeface="Marykate"/>
                <a:cs typeface="Marykate"/>
                <a:sym typeface="Marykate"/>
              </a:rPr>
              <a:t>seleccionar la alternativa más adecuada con base en un análisis previo</a:t>
            </a:r>
          </a:p>
          <a:p>
            <a:pPr algn="l" marL="549999" indent="-275000" lvl="1">
              <a:lnSpc>
                <a:spcPts val="3566"/>
              </a:lnSpc>
              <a:spcBef>
                <a:spcPct val="0"/>
              </a:spcBef>
              <a:buFont typeface="Arial"/>
              <a:buChar char="•"/>
            </a:pPr>
            <a:r>
              <a:rPr lang="en-US" sz="2547">
                <a:solidFill>
                  <a:srgbClr val="000000"/>
                </a:solidFill>
                <a:latin typeface="Marykate"/>
                <a:ea typeface="Marykate"/>
                <a:cs typeface="Marykate"/>
                <a:sym typeface="Marykate"/>
              </a:rPr>
              <a:t>asumir la responsabilidad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605748" y="4515567"/>
            <a:ext cx="4742497" cy="1429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6"/>
              </a:lnSpc>
            </a:pPr>
            <a:r>
              <a:rPr lang="en-US" sz="4111" spc="24">
                <a:solidFill>
                  <a:srgbClr val="000000"/>
                </a:solidFill>
                <a:latin typeface="Lilita One"/>
                <a:ea typeface="Lilita One"/>
                <a:cs typeface="Lilita One"/>
                <a:sym typeface="Lilita One"/>
              </a:rPr>
              <a:t>TOMA DE</a:t>
            </a:r>
          </a:p>
          <a:p>
            <a:pPr algn="ctr" marL="0" indent="0" lvl="0">
              <a:lnSpc>
                <a:spcPts val="5756"/>
              </a:lnSpc>
              <a:spcBef>
                <a:spcPct val="0"/>
              </a:spcBef>
            </a:pPr>
            <a:r>
              <a:rPr lang="en-US" sz="4111" spc="24">
                <a:solidFill>
                  <a:srgbClr val="000000"/>
                </a:solidFill>
                <a:latin typeface="Lilita One"/>
                <a:ea typeface="Lilita One"/>
                <a:cs typeface="Lilita One"/>
                <a:sym typeface="Lilita One"/>
              </a:rPr>
              <a:t> DECISIÓN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9402787" y="4522706"/>
            <a:ext cx="5522558" cy="4735594"/>
          </a:xfrm>
          <a:custGeom>
            <a:avLst/>
            <a:gdLst/>
            <a:ahLst/>
            <a:cxnLst/>
            <a:rect r="r" b="b" t="t" l="l"/>
            <a:pathLst>
              <a:path h="4735594" w="5522558">
                <a:moveTo>
                  <a:pt x="0" y="0"/>
                </a:moveTo>
                <a:lnTo>
                  <a:pt x="5522558" y="0"/>
                </a:lnTo>
                <a:lnTo>
                  <a:pt x="5522558" y="4735594"/>
                </a:lnTo>
                <a:lnTo>
                  <a:pt x="0" y="47355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9828735" y="5887503"/>
            <a:ext cx="4559641" cy="1783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9999" indent="-275000" lvl="1">
              <a:lnSpc>
                <a:spcPts val="3566"/>
              </a:lnSpc>
              <a:buFont typeface="Arial"/>
              <a:buChar char="•"/>
            </a:pPr>
            <a:r>
              <a:rPr lang="en-US" sz="2547">
                <a:solidFill>
                  <a:srgbClr val="000000"/>
                </a:solidFill>
                <a:latin typeface="Marykate"/>
                <a:ea typeface="Marykate"/>
                <a:cs typeface="Marykate"/>
                <a:sym typeface="Marykate"/>
              </a:rPr>
              <a:t>llevar a cabo la decisión elegida de manera planificada</a:t>
            </a:r>
          </a:p>
          <a:p>
            <a:pPr algn="l" marL="549999" indent="-275000" lvl="1">
              <a:lnSpc>
                <a:spcPts val="3566"/>
              </a:lnSpc>
              <a:spcBef>
                <a:spcPct val="0"/>
              </a:spcBef>
              <a:buFont typeface="Arial"/>
              <a:buChar char="•"/>
            </a:pPr>
            <a:r>
              <a:rPr lang="en-US" sz="2547">
                <a:solidFill>
                  <a:srgbClr val="000000"/>
                </a:solidFill>
                <a:latin typeface="Marykate"/>
                <a:ea typeface="Marykate"/>
                <a:cs typeface="Marykate"/>
                <a:sym typeface="Marykate"/>
              </a:rPr>
              <a:t>supervisar los resultados y realizar ajustes de ser necesario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645880" y="4515567"/>
            <a:ext cx="4742497" cy="1429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756"/>
              </a:lnSpc>
              <a:spcBef>
                <a:spcPct val="0"/>
              </a:spcBef>
            </a:pPr>
            <a:r>
              <a:rPr lang="en-US" sz="4111" spc="24">
                <a:solidFill>
                  <a:srgbClr val="000000"/>
                </a:solidFill>
                <a:latin typeface="Lilita One"/>
                <a:ea typeface="Lilita One"/>
                <a:cs typeface="Lilita One"/>
                <a:sym typeface="Lilita One"/>
              </a:rPr>
              <a:t>IMPLICACIÓN Y SEGIMIENTO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467287">
            <a:off x="-2780556" y="-3842144"/>
            <a:ext cx="10754062" cy="5538342"/>
          </a:xfrm>
          <a:custGeom>
            <a:avLst/>
            <a:gdLst/>
            <a:ahLst/>
            <a:cxnLst/>
            <a:rect r="r" b="b" t="t" l="l"/>
            <a:pathLst>
              <a:path h="5538342" w="10754062">
                <a:moveTo>
                  <a:pt x="0" y="0"/>
                </a:moveTo>
                <a:lnTo>
                  <a:pt x="10754062" y="0"/>
                </a:lnTo>
                <a:lnTo>
                  <a:pt x="10754062" y="5538342"/>
                </a:lnTo>
                <a:lnTo>
                  <a:pt x="0" y="55383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410543" y="274142"/>
            <a:ext cx="10216965" cy="9540091"/>
          </a:xfrm>
          <a:custGeom>
            <a:avLst/>
            <a:gdLst/>
            <a:ahLst/>
            <a:cxnLst/>
            <a:rect r="r" b="b" t="t" l="l"/>
            <a:pathLst>
              <a:path h="9540091" w="10216965">
                <a:moveTo>
                  <a:pt x="0" y="0"/>
                </a:moveTo>
                <a:lnTo>
                  <a:pt x="10216966" y="0"/>
                </a:lnTo>
                <a:lnTo>
                  <a:pt x="10216966" y="9540091"/>
                </a:lnTo>
                <a:lnTo>
                  <a:pt x="0" y="95400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3601830">
            <a:off x="9390559" y="6896301"/>
            <a:ext cx="16230600" cy="6066187"/>
          </a:xfrm>
          <a:custGeom>
            <a:avLst/>
            <a:gdLst/>
            <a:ahLst/>
            <a:cxnLst/>
            <a:rect r="r" b="b" t="t" l="l"/>
            <a:pathLst>
              <a:path h="6066187" w="16230600">
                <a:moveTo>
                  <a:pt x="0" y="0"/>
                </a:moveTo>
                <a:lnTo>
                  <a:pt x="16230600" y="0"/>
                </a:lnTo>
                <a:lnTo>
                  <a:pt x="16230600" y="6066186"/>
                </a:lnTo>
                <a:lnTo>
                  <a:pt x="0" y="606618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3914321" y="7620836"/>
            <a:ext cx="3012818" cy="1969630"/>
          </a:xfrm>
          <a:custGeom>
            <a:avLst/>
            <a:gdLst/>
            <a:ahLst/>
            <a:cxnLst/>
            <a:rect r="r" b="b" t="t" l="l"/>
            <a:pathLst>
              <a:path h="1969630" w="3012818">
                <a:moveTo>
                  <a:pt x="3012817" y="0"/>
                </a:moveTo>
                <a:lnTo>
                  <a:pt x="0" y="0"/>
                </a:lnTo>
                <a:lnTo>
                  <a:pt x="0" y="1969629"/>
                </a:lnTo>
                <a:lnTo>
                  <a:pt x="3012817" y="1969629"/>
                </a:lnTo>
                <a:lnTo>
                  <a:pt x="301281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883622">
            <a:off x="5336014" y="6291774"/>
            <a:ext cx="2406810" cy="2658123"/>
          </a:xfrm>
          <a:custGeom>
            <a:avLst/>
            <a:gdLst/>
            <a:ahLst/>
            <a:cxnLst/>
            <a:rect r="r" b="b" t="t" l="l"/>
            <a:pathLst>
              <a:path h="2658123" w="2406810">
                <a:moveTo>
                  <a:pt x="0" y="0"/>
                </a:moveTo>
                <a:lnTo>
                  <a:pt x="2406809" y="0"/>
                </a:lnTo>
                <a:lnTo>
                  <a:pt x="2406809" y="2658123"/>
                </a:lnTo>
                <a:lnTo>
                  <a:pt x="0" y="265812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258984" y="923925"/>
            <a:ext cx="7783138" cy="5786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580"/>
              </a:lnSpc>
              <a:spcBef>
                <a:spcPct val="0"/>
              </a:spcBef>
            </a:pPr>
            <a:r>
              <a:rPr lang="en-US" sz="4700">
                <a:solidFill>
                  <a:srgbClr val="000000"/>
                </a:solidFill>
                <a:latin typeface="Marykate"/>
                <a:ea typeface="Marykate"/>
                <a:cs typeface="Marykate"/>
                <a:sym typeface="Marykate"/>
              </a:rPr>
              <a:t>Es relevante gracias a los contextos de incertidumbre o de en algunos casos la limitación de recursos. Su fomento ayuda a la creación de profesionales con la capacidad de enfrentar diversos desafíos sociales  y económicos complejos.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1113" y="5262253"/>
            <a:ext cx="7590748" cy="1095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00"/>
              </a:lnSpc>
            </a:pPr>
            <a:r>
              <a:rPr lang="en-US" sz="7500" spc="45">
                <a:solidFill>
                  <a:srgbClr val="000000"/>
                </a:solidFill>
                <a:latin typeface="Lilita One"/>
                <a:ea typeface="Lilita One"/>
                <a:cs typeface="Lilita One"/>
                <a:sym typeface="Lilita One"/>
              </a:rPr>
              <a:t>IMPORTANCIA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DAGWLZchxH0</dc:identifier>
  <dcterms:modified xsi:type="dcterms:W3CDTF">2011-08-01T06:04:30Z</dcterms:modified>
  <cp:revision>1</cp:revision>
  <dc:title>Competencias genéricas </dc:title>
</cp:coreProperties>
</file>