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70" r:id="rId4"/>
    <p:sldId id="258" r:id="rId5"/>
    <p:sldId id="274" r:id="rId6"/>
    <p:sldId id="262" r:id="rId7"/>
    <p:sldId id="263" r:id="rId8"/>
    <p:sldId id="265" r:id="rId9"/>
    <p:sldId id="266" r:id="rId10"/>
    <p:sldId id="269" r:id="rId11"/>
    <p:sldId id="267" r:id="rId12"/>
    <p:sldId id="268" r:id="rId13"/>
    <p:sldId id="273" r:id="rId14"/>
    <p:sldId id="276" r:id="rId15"/>
    <p:sldId id="260" r:id="rId16"/>
    <p:sldId id="275" r:id="rId17"/>
    <p:sldId id="26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A45765D3-ADF8-451C-8058-2728A962E6E3}">
          <p14:sldIdLst>
            <p14:sldId id="256"/>
            <p14:sldId id="257"/>
            <p14:sldId id="270"/>
            <p14:sldId id="258"/>
            <p14:sldId id="274"/>
            <p14:sldId id="262"/>
            <p14:sldId id="263"/>
            <p14:sldId id="265"/>
            <p14:sldId id="266"/>
            <p14:sldId id="269"/>
            <p14:sldId id="267"/>
            <p14:sldId id="268"/>
            <p14:sldId id="273"/>
            <p14:sldId id="276"/>
            <p14:sldId id="260"/>
            <p14:sldId id="275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950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923F103-BC34-4FE4-A40E-EDDEECFDA5D0}" type="datetimeFigureOut">
              <a:rPr lang="en-US" smtClean="0"/>
              <a:pPr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322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215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377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069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086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158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143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965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403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1/31/2024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792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095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BE451C3-0FF4-47C4-B829-773ADF60F88C}" type="datetimeFigureOut">
              <a:rPr lang="en-US" smtClean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34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Blanket on the earth">
            <a:extLst>
              <a:ext uri="{FF2B5EF4-FFF2-40B4-BE49-F238E27FC236}">
                <a16:creationId xmlns:a16="http://schemas.microsoft.com/office/drawing/2014/main" id="{EF771BE9-0A97-E4DF-DF6A-3C51376399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Rectangle 8">
            <a:extLst>
              <a:ext uri="{FF2B5EF4-FFF2-40B4-BE49-F238E27FC236}">
                <a16:creationId xmlns:a16="http://schemas.microsoft.com/office/drawing/2014/main" id="{B19817EB-F707-40FA-A6B3-9C38B4B04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9968"/>
            <a:ext cx="12192000" cy="2298032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CDDAFA-A908-0AD3-9D31-A779C1AE8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>
            <a:normAutofit/>
          </a:bodyPr>
          <a:lstStyle/>
          <a:p>
            <a:r>
              <a:rPr lang="es-CL"/>
              <a:t>Biodiversity in Natural Parks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B68158-1231-240A-B486-88BACB3A8C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>
            <a:normAutofit/>
          </a:bodyPr>
          <a:lstStyle/>
          <a:p>
            <a:r>
              <a:rPr lang="es-CL"/>
              <a:t>A Data Science project</a:t>
            </a:r>
            <a:endParaRPr lang="es-CL" dirty="0"/>
          </a:p>
        </p:txBody>
      </p:sp>
      <p:cxnSp>
        <p:nvCxnSpPr>
          <p:cNvPr id="15" name="Straight Connector 10">
            <a:extLst>
              <a:ext uri="{FF2B5EF4-FFF2-40B4-BE49-F238E27FC236}">
                <a16:creationId xmlns:a16="http://schemas.microsoft.com/office/drawing/2014/main" id="{7A5438B1-E128-4AF1-82B6-889B39B1E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135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2D6A2D-5DD9-769B-6CB8-592B1FAC8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Addressing</a:t>
            </a:r>
            <a:r>
              <a:rPr lang="es-CL" dirty="0"/>
              <a:t> </a:t>
            </a:r>
            <a:r>
              <a:rPr lang="es-CL" dirty="0" err="1"/>
              <a:t>Missing</a:t>
            </a:r>
            <a:r>
              <a:rPr lang="es-CL" dirty="0"/>
              <a:t> </a:t>
            </a:r>
            <a:r>
              <a:rPr lang="es-CL" dirty="0" err="1"/>
              <a:t>Conservation</a:t>
            </a:r>
            <a:r>
              <a:rPr lang="es-CL" dirty="0"/>
              <a:t> Status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9D21C0-6DA5-90DF-C2B5-55C0B7BFA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236946" cy="341630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Rationale:</a:t>
            </a:r>
          </a:p>
          <a:p>
            <a:pPr lvl="1"/>
            <a:r>
              <a:rPr lang="en-US" b="1" dirty="0"/>
              <a:t>Least-Concern Species:</a:t>
            </a:r>
            <a:endParaRPr lang="en-US" dirty="0"/>
          </a:p>
          <a:p>
            <a:pPr lvl="2"/>
            <a:r>
              <a:rPr lang="en-US" dirty="0"/>
              <a:t>Classified by IUCN as not a priority for conservation efforts.</a:t>
            </a:r>
          </a:p>
          <a:p>
            <a:pPr lvl="2"/>
            <a:r>
              <a:rPr lang="en-US" dirty="0"/>
              <a:t>Abundance in the wild; not threatened, near-threatened, or conservation-dependent.</a:t>
            </a:r>
          </a:p>
          <a:p>
            <a:pPr lvl="2"/>
            <a:r>
              <a:rPr lang="en-US" dirty="0"/>
              <a:t>Signifies a stable and healthy population status.</a:t>
            </a:r>
          </a:p>
          <a:p>
            <a:r>
              <a:rPr lang="en-US" b="1" dirty="0"/>
              <a:t>Decision-Making:</a:t>
            </a:r>
            <a:endParaRPr lang="en-US" dirty="0"/>
          </a:p>
          <a:p>
            <a:pPr lvl="1"/>
            <a:r>
              <a:rPr lang="en-US" dirty="0"/>
              <a:t>Despite the absence of international standards in the data, we followed IUCN guidelines.</a:t>
            </a:r>
          </a:p>
          <a:p>
            <a:pPr lvl="1"/>
            <a:r>
              <a:rPr lang="en-US" dirty="0"/>
              <a:t>Aiming for better comprehension of the phenomena at hand.</a:t>
            </a:r>
          </a:p>
          <a:p>
            <a:r>
              <a:rPr lang="en-US" b="1" dirty="0"/>
              <a:t>Key Insight:</a:t>
            </a:r>
            <a:r>
              <a:rPr lang="en-US" dirty="0"/>
              <a:t> Taking a proactive approach to fill missing conservation statuses enhances the dataset's interpretability, aligning with IUCN least-concern guidelines.</a:t>
            </a:r>
          </a:p>
        </p:txBody>
      </p:sp>
    </p:spTree>
    <p:extLst>
      <p:ext uri="{BB962C8B-B14F-4D97-AF65-F5344CB8AC3E}">
        <p14:creationId xmlns:p14="http://schemas.microsoft.com/office/powerpoint/2010/main" val="681077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CE56FE-694F-3CC3-5E58-B602F0D4D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Conservation</a:t>
            </a:r>
            <a:r>
              <a:rPr lang="es-CL" dirty="0"/>
              <a:t> Status </a:t>
            </a:r>
            <a:r>
              <a:rPr lang="es-CL" dirty="0" err="1"/>
              <a:t>Recategorization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F706E8-2634-5192-CF6D-B3265D1D4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Current Situation:</a:t>
            </a:r>
          </a:p>
          <a:p>
            <a:pPr lvl="1"/>
            <a:r>
              <a:rPr lang="en-US" dirty="0"/>
              <a:t>No standardized system for conservation status values.</a:t>
            </a:r>
          </a:p>
          <a:p>
            <a:pPr lvl="1"/>
            <a:r>
              <a:rPr lang="en-US" dirty="0"/>
              <a:t>Lack of consistency poses challenges in data analysis.</a:t>
            </a:r>
          </a:p>
          <a:p>
            <a:r>
              <a:rPr lang="en-US" b="1" dirty="0"/>
              <a:t>International Standards:</a:t>
            </a:r>
          </a:p>
          <a:p>
            <a:pPr lvl="1"/>
            <a:r>
              <a:rPr lang="en-US" dirty="0"/>
              <a:t>Designed as an ordinal variable.</a:t>
            </a:r>
          </a:p>
          <a:p>
            <a:pPr lvl="1"/>
            <a:r>
              <a:rPr lang="en-US" dirty="0"/>
              <a:t>Ranges from the lowest risk of extinction to presumed extinct.</a:t>
            </a:r>
          </a:p>
        </p:txBody>
      </p:sp>
    </p:spTree>
    <p:extLst>
      <p:ext uri="{BB962C8B-B14F-4D97-AF65-F5344CB8AC3E}">
        <p14:creationId xmlns:p14="http://schemas.microsoft.com/office/powerpoint/2010/main" val="3320511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C655DA-551B-5FE3-0C0D-4F1043783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Conservation</a:t>
            </a:r>
            <a:r>
              <a:rPr lang="es-CL" dirty="0"/>
              <a:t> Status </a:t>
            </a:r>
            <a:r>
              <a:rPr lang="es-CL" dirty="0" err="1"/>
              <a:t>Recategorization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394BE8-8CA2-BCD4-09E2-458C61C0F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Analytical Challenge:</a:t>
            </a:r>
          </a:p>
          <a:p>
            <a:pPr lvl="1"/>
            <a:r>
              <a:rPr lang="en-US" dirty="0"/>
              <a:t>Absence of standards hampers effective data assessment.</a:t>
            </a:r>
          </a:p>
          <a:p>
            <a:r>
              <a:rPr lang="en-US" b="1" dirty="0"/>
              <a:t>Proposed Approach:</a:t>
            </a:r>
          </a:p>
          <a:p>
            <a:pPr lvl="1"/>
            <a:r>
              <a:rPr lang="en-US" dirty="0"/>
              <a:t>Recategorization based on Perceived Risk:</a:t>
            </a:r>
          </a:p>
          <a:p>
            <a:pPr lvl="2"/>
            <a:r>
              <a:rPr lang="en-US" dirty="0"/>
              <a:t>At Risk: Includes Species of Concern, Threatened, and Endangered.</a:t>
            </a:r>
          </a:p>
          <a:p>
            <a:pPr lvl="2"/>
            <a:r>
              <a:rPr lang="en-US" dirty="0"/>
              <a:t>Secure: Encompasses Least Concern and In Recovery.</a:t>
            </a:r>
          </a:p>
          <a:p>
            <a:r>
              <a:rPr lang="en-US" b="1" dirty="0"/>
              <a:t>Key Takeaway:</a:t>
            </a:r>
            <a:r>
              <a:rPr lang="en-US" dirty="0"/>
              <a:t> A simplified approach to conservation status allows for a clearer understanding, categorizing species as either "At Risk" or "Secure" based on perceived risk levels.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615327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3160F4-8789-855A-387A-A1E5850C5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Results</a:t>
            </a:r>
            <a:endParaRPr lang="es-CL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EE911C-B46B-D5F5-7B61-6DC277A5C4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37622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DD272C36-6F28-35CF-7DFE-96CE5BA6B9B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590655" y="228600"/>
            <a:ext cx="11010690" cy="6400800"/>
          </a:xfrm>
        </p:spPr>
      </p:pic>
    </p:spTree>
    <p:extLst>
      <p:ext uri="{BB962C8B-B14F-4D97-AF65-F5344CB8AC3E}">
        <p14:creationId xmlns:p14="http://schemas.microsoft.com/office/powerpoint/2010/main" val="2768600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F3A12DE0-FE34-0EF4-2170-46692E24DCF7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487091" y="447486"/>
            <a:ext cx="9217818" cy="5963028"/>
          </a:xfrm>
        </p:spPr>
      </p:pic>
    </p:spTree>
    <p:extLst>
      <p:ext uri="{BB962C8B-B14F-4D97-AF65-F5344CB8AC3E}">
        <p14:creationId xmlns:p14="http://schemas.microsoft.com/office/powerpoint/2010/main" val="2607806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Gráfico, Gráfico en cascada&#10;&#10;Descripción generada automáticamente">
            <a:extLst>
              <a:ext uri="{FF2B5EF4-FFF2-40B4-BE49-F238E27FC236}">
                <a16:creationId xmlns:a16="http://schemas.microsoft.com/office/drawing/2014/main" id="{AC9A5C2B-9BC8-33A5-C618-7B651A0B1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320" y="461465"/>
            <a:ext cx="7993360" cy="5935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958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D0F058-401E-B1A9-5205-2A7F3FD7F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Chi-2 test </a:t>
            </a:r>
            <a:r>
              <a:rPr lang="es-CL" dirty="0" err="1"/>
              <a:t>for</a:t>
            </a:r>
            <a:r>
              <a:rPr lang="es-CL" dirty="0"/>
              <a:t> </a:t>
            </a:r>
            <a:r>
              <a:rPr lang="es-CL" dirty="0" err="1"/>
              <a:t>Risk</a:t>
            </a:r>
            <a:r>
              <a:rPr lang="es-CL" dirty="0"/>
              <a:t> </a:t>
            </a:r>
            <a:r>
              <a:rPr lang="es-CL" dirty="0" err="1"/>
              <a:t>Assesment</a:t>
            </a:r>
            <a:r>
              <a:rPr lang="es-CL" dirty="0"/>
              <a:t> </a:t>
            </a:r>
            <a:r>
              <a:rPr lang="es-CL" dirty="0" err="1"/>
              <a:t>analysis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875D47-60A6-44E0-FAEE-5BE30E34E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38860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9F8DEA-1AC8-AC13-56B4-E98340DBF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Scope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9E4BCE-6A03-105D-ABB6-390F8BDD8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Project Aim:</a:t>
            </a:r>
          </a:p>
          <a:p>
            <a:pPr lvl="1"/>
            <a:r>
              <a:rPr lang="en-US" dirty="0"/>
              <a:t>The Data Science project aims to derive insightful conclusions from existing datasets about the current state of species within designated Natural Parks in the USA.</a:t>
            </a:r>
          </a:p>
          <a:p>
            <a:r>
              <a:rPr lang="en-US" b="1" dirty="0"/>
              <a:t>Methodology:</a:t>
            </a:r>
          </a:p>
          <a:p>
            <a:pPr lvl="1"/>
            <a:r>
              <a:rPr lang="en-US" dirty="0"/>
              <a:t>Leveraging already available data sets, our approach involves formulating key questions.</a:t>
            </a:r>
          </a:p>
          <a:p>
            <a:pPr lvl="1"/>
            <a:r>
              <a:rPr lang="en-US" dirty="0"/>
              <a:t>These questions guide us in analyzing, concluding, visualizing, and presenting a comprehensive overview of the conservation status of diverse species.</a:t>
            </a:r>
          </a:p>
          <a:p>
            <a:r>
              <a:rPr lang="en-US" b="1" dirty="0"/>
              <a:t>Focus Area:</a:t>
            </a:r>
          </a:p>
          <a:p>
            <a:pPr lvl="1"/>
            <a:r>
              <a:rPr lang="en-US" dirty="0"/>
              <a:t>Our primary focus is on understanding the various degrees of extinction risk that existing species in these Natural Parks may face.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201486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023C26-2D59-22CF-0B92-CDB4D73B1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Objectives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5D027B-035A-DF20-5D16-F42A5597F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Utilize Existing Data:</a:t>
            </a:r>
            <a:r>
              <a:rPr lang="en-US" dirty="0"/>
              <a:t> Leverage pre-existing datasets on species within Natural Parks.</a:t>
            </a:r>
          </a:p>
          <a:p>
            <a:r>
              <a:rPr lang="en-US" b="1" dirty="0"/>
              <a:t>Analyze:</a:t>
            </a:r>
            <a:r>
              <a:rPr lang="en-US" dirty="0"/>
              <a:t> Employ robust analytical methods to extract meaningful patterns.</a:t>
            </a:r>
          </a:p>
          <a:p>
            <a:r>
              <a:rPr lang="en-US" b="1" dirty="0"/>
              <a:t>Conclude:</a:t>
            </a:r>
            <a:r>
              <a:rPr lang="en-US" dirty="0"/>
              <a:t> Draw insightful conclusions about the conservation status of species.</a:t>
            </a:r>
          </a:p>
          <a:p>
            <a:r>
              <a:rPr lang="en-US" b="1" dirty="0"/>
              <a:t>Visualize:</a:t>
            </a:r>
            <a:r>
              <a:rPr lang="en-US" dirty="0"/>
              <a:t> Use visualization techniques for effective data representation.</a:t>
            </a:r>
          </a:p>
          <a:p>
            <a:r>
              <a:rPr lang="en-US" b="1" dirty="0"/>
              <a:t>Present:</a:t>
            </a:r>
            <a:r>
              <a:rPr lang="en-US" dirty="0"/>
              <a:t> Communicate findings to provide a holistic picture of the state of species in the selected Natural Parks.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822329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FE4D0F-E700-C4BD-185F-5CB5EEEC0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Questions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886529-FCD6-92E0-9BC5-AF5CEC51E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What endangered species are present today in natural parks?</a:t>
            </a:r>
          </a:p>
          <a:p>
            <a:r>
              <a:rPr lang="en-US" dirty="0"/>
              <a:t>2. Which species are the most endangered today?</a:t>
            </a:r>
          </a:p>
          <a:p>
            <a:r>
              <a:rPr lang="en-US" dirty="0"/>
              <a:t>3. What are the most common and least common species found in national parks today?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98390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BCA1D9-9F16-5826-696F-AD6658723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Exploratory</a:t>
            </a:r>
            <a:r>
              <a:rPr lang="es-CL" dirty="0"/>
              <a:t> data </a:t>
            </a:r>
            <a:r>
              <a:rPr lang="es-CL" dirty="0" err="1"/>
              <a:t>analysis</a:t>
            </a:r>
            <a:endParaRPr lang="es-CL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E7A2A41-1D12-B15F-AAF3-DE10D393EC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96499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92A4435C-F004-DA92-47BD-0B48565364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747739"/>
              </p:ext>
            </p:extLst>
          </p:nvPr>
        </p:nvGraphicFramePr>
        <p:xfrm>
          <a:off x="516000" y="2084832"/>
          <a:ext cx="11160000" cy="43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2275">
                  <a:extLst>
                    <a:ext uri="{9D8B030D-6E8A-4147-A177-3AD203B41FA5}">
                      <a16:colId xmlns:a16="http://schemas.microsoft.com/office/drawing/2014/main" val="1769193031"/>
                    </a:ext>
                  </a:extLst>
                </a:gridCol>
                <a:gridCol w="1484827">
                  <a:extLst>
                    <a:ext uri="{9D8B030D-6E8A-4147-A177-3AD203B41FA5}">
                      <a16:colId xmlns:a16="http://schemas.microsoft.com/office/drawing/2014/main" val="718094899"/>
                    </a:ext>
                  </a:extLst>
                </a:gridCol>
                <a:gridCol w="1901683">
                  <a:extLst>
                    <a:ext uri="{9D8B030D-6E8A-4147-A177-3AD203B41FA5}">
                      <a16:colId xmlns:a16="http://schemas.microsoft.com/office/drawing/2014/main" val="534859107"/>
                    </a:ext>
                  </a:extLst>
                </a:gridCol>
                <a:gridCol w="4621215">
                  <a:extLst>
                    <a:ext uri="{9D8B030D-6E8A-4147-A177-3AD203B41FA5}">
                      <a16:colId xmlns:a16="http://schemas.microsoft.com/office/drawing/2014/main" val="3176369347"/>
                    </a:ext>
                  </a:extLst>
                </a:gridCol>
              </a:tblGrid>
              <a:tr h="1024615">
                <a:tc>
                  <a:txBody>
                    <a:bodyPr/>
                    <a:lstStyle/>
                    <a:p>
                      <a:r>
                        <a:rPr lang="es-CL" sz="2500"/>
                        <a:t>File Name</a:t>
                      </a:r>
                    </a:p>
                  </a:txBody>
                  <a:tcPr marL="128517" marR="128517" marT="64259" marB="64259"/>
                </a:tc>
                <a:tc>
                  <a:txBody>
                    <a:bodyPr/>
                    <a:lstStyle/>
                    <a:p>
                      <a:r>
                        <a:rPr lang="es-CL" sz="2500" dirty="0" err="1"/>
                        <a:t>N°</a:t>
                      </a:r>
                      <a:r>
                        <a:rPr lang="es-CL" sz="2500" dirty="0"/>
                        <a:t> </a:t>
                      </a:r>
                      <a:r>
                        <a:rPr lang="es-CL" sz="2500" dirty="0" err="1"/>
                        <a:t>Rows</a:t>
                      </a:r>
                      <a:endParaRPr lang="es-CL" sz="2500" dirty="0"/>
                    </a:p>
                  </a:txBody>
                  <a:tcPr marL="128517" marR="128517" marT="64259" marB="64259"/>
                </a:tc>
                <a:tc>
                  <a:txBody>
                    <a:bodyPr/>
                    <a:lstStyle/>
                    <a:p>
                      <a:r>
                        <a:rPr lang="es-CL" sz="2500"/>
                        <a:t>N° Columns</a:t>
                      </a:r>
                    </a:p>
                  </a:txBody>
                  <a:tcPr marL="128517" marR="128517" marT="64259" marB="64259"/>
                </a:tc>
                <a:tc>
                  <a:txBody>
                    <a:bodyPr/>
                    <a:lstStyle/>
                    <a:p>
                      <a:r>
                        <a:rPr lang="es-CL" sz="2500" dirty="0" err="1"/>
                        <a:t>Description</a:t>
                      </a:r>
                      <a:endParaRPr lang="es-CL" sz="2500" dirty="0"/>
                    </a:p>
                  </a:txBody>
                  <a:tcPr marL="128517" marR="128517" marT="64259" marB="64259"/>
                </a:tc>
                <a:extLst>
                  <a:ext uri="{0D108BD9-81ED-4DB2-BD59-A6C34878D82A}">
                    <a16:rowId xmlns:a16="http://schemas.microsoft.com/office/drawing/2014/main" val="2331195461"/>
                  </a:ext>
                </a:extLst>
              </a:tr>
              <a:tr h="1440000">
                <a:tc>
                  <a:txBody>
                    <a:bodyPr/>
                    <a:lstStyle/>
                    <a:p>
                      <a:r>
                        <a:rPr lang="es-CL" sz="2500"/>
                        <a:t>species_info.csv</a:t>
                      </a:r>
                    </a:p>
                  </a:txBody>
                  <a:tcPr marL="128517" marR="128517" marT="64259" marB="64259"/>
                </a:tc>
                <a:tc>
                  <a:txBody>
                    <a:bodyPr/>
                    <a:lstStyle/>
                    <a:p>
                      <a:r>
                        <a:rPr lang="es-CL" sz="2500" dirty="0"/>
                        <a:t>5824</a:t>
                      </a:r>
                    </a:p>
                  </a:txBody>
                  <a:tcPr marL="128517" marR="128517" marT="64259" marB="64259"/>
                </a:tc>
                <a:tc>
                  <a:txBody>
                    <a:bodyPr/>
                    <a:lstStyle/>
                    <a:p>
                      <a:r>
                        <a:rPr lang="es-CL" sz="2500"/>
                        <a:t>5</a:t>
                      </a:r>
                    </a:p>
                  </a:txBody>
                  <a:tcPr marL="128517" marR="128517" marT="64259" marB="64259"/>
                </a:tc>
                <a:tc>
                  <a:txBody>
                    <a:bodyPr/>
                    <a:lstStyle/>
                    <a:p>
                      <a:r>
                        <a:rPr lang="es-CL" sz="2500"/>
                        <a:t>Holds the information on the conservation status of a myriad of species</a:t>
                      </a:r>
                    </a:p>
                  </a:txBody>
                  <a:tcPr marL="128517" marR="128517" marT="64259" marB="64259"/>
                </a:tc>
                <a:extLst>
                  <a:ext uri="{0D108BD9-81ED-4DB2-BD59-A6C34878D82A}">
                    <a16:rowId xmlns:a16="http://schemas.microsoft.com/office/drawing/2014/main" val="712098945"/>
                  </a:ext>
                </a:extLst>
              </a:tr>
              <a:tr h="1855385">
                <a:tc>
                  <a:txBody>
                    <a:bodyPr/>
                    <a:lstStyle/>
                    <a:p>
                      <a:r>
                        <a:rPr lang="es-CL" sz="2500"/>
                        <a:t>observations.csv</a:t>
                      </a:r>
                    </a:p>
                  </a:txBody>
                  <a:tcPr marL="128517" marR="128517" marT="64259" marB="64259"/>
                </a:tc>
                <a:tc>
                  <a:txBody>
                    <a:bodyPr/>
                    <a:lstStyle/>
                    <a:p>
                      <a:r>
                        <a:rPr lang="es-CL" sz="2500"/>
                        <a:t>26296</a:t>
                      </a:r>
                    </a:p>
                  </a:txBody>
                  <a:tcPr marL="128517" marR="128517" marT="64259" marB="64259"/>
                </a:tc>
                <a:tc>
                  <a:txBody>
                    <a:bodyPr/>
                    <a:lstStyle/>
                    <a:p>
                      <a:r>
                        <a:rPr lang="es-CL" sz="2500"/>
                        <a:t>3</a:t>
                      </a:r>
                    </a:p>
                  </a:txBody>
                  <a:tcPr marL="128517" marR="128517" marT="64259" marB="64259"/>
                </a:tc>
                <a:tc>
                  <a:txBody>
                    <a:bodyPr/>
                    <a:lstStyle/>
                    <a:p>
                      <a:r>
                        <a:rPr lang="es-CL" sz="2500" dirty="0" err="1"/>
                        <a:t>Holds</a:t>
                      </a:r>
                      <a:r>
                        <a:rPr lang="es-CL" sz="2500" dirty="0"/>
                        <a:t> </a:t>
                      </a:r>
                      <a:r>
                        <a:rPr lang="es-CL" sz="2500" dirty="0" err="1"/>
                        <a:t>the</a:t>
                      </a:r>
                      <a:r>
                        <a:rPr lang="es-CL" sz="2500" dirty="0"/>
                        <a:t> </a:t>
                      </a:r>
                      <a:r>
                        <a:rPr lang="es-CL" sz="2500" dirty="0" err="1"/>
                        <a:t>information</a:t>
                      </a:r>
                      <a:r>
                        <a:rPr lang="es-CL" sz="2500" dirty="0"/>
                        <a:t> </a:t>
                      </a:r>
                      <a:r>
                        <a:rPr lang="es-CL" sz="2500" dirty="0" err="1"/>
                        <a:t>on</a:t>
                      </a:r>
                      <a:r>
                        <a:rPr lang="es-CL" sz="2500" dirty="0"/>
                        <a:t> </a:t>
                      </a:r>
                      <a:r>
                        <a:rPr lang="es-CL" sz="2500" dirty="0" err="1"/>
                        <a:t>the</a:t>
                      </a:r>
                      <a:r>
                        <a:rPr lang="es-CL" sz="2500" dirty="0"/>
                        <a:t> </a:t>
                      </a:r>
                      <a:r>
                        <a:rPr lang="es-CL" sz="2500" dirty="0" err="1"/>
                        <a:t>number</a:t>
                      </a:r>
                      <a:r>
                        <a:rPr lang="es-CL" sz="2500" dirty="0"/>
                        <a:t> </a:t>
                      </a:r>
                      <a:r>
                        <a:rPr lang="es-CL" sz="2500" dirty="0" err="1"/>
                        <a:t>of</a:t>
                      </a:r>
                      <a:r>
                        <a:rPr lang="es-CL" sz="2500" dirty="0"/>
                        <a:t> </a:t>
                      </a:r>
                      <a:r>
                        <a:rPr lang="es-CL" sz="2500" dirty="0" err="1"/>
                        <a:t>observations</a:t>
                      </a:r>
                      <a:r>
                        <a:rPr lang="es-CL" sz="2500" dirty="0"/>
                        <a:t> </a:t>
                      </a:r>
                      <a:r>
                        <a:rPr lang="es-CL" sz="2500" dirty="0" err="1"/>
                        <a:t>on</a:t>
                      </a:r>
                      <a:r>
                        <a:rPr lang="es-CL" sz="2500" dirty="0"/>
                        <a:t> a </a:t>
                      </a:r>
                      <a:r>
                        <a:rPr lang="es-CL" sz="2500" dirty="0" err="1"/>
                        <a:t>number</a:t>
                      </a:r>
                      <a:r>
                        <a:rPr lang="es-CL" sz="2500" dirty="0"/>
                        <a:t> </a:t>
                      </a:r>
                      <a:r>
                        <a:rPr lang="es-CL" sz="2500" dirty="0" err="1"/>
                        <a:t>of</a:t>
                      </a:r>
                      <a:r>
                        <a:rPr lang="es-CL" sz="2500" dirty="0"/>
                        <a:t> Natural Parks</a:t>
                      </a:r>
                    </a:p>
                  </a:txBody>
                  <a:tcPr marL="128517" marR="128517" marT="64259" marB="64259"/>
                </a:tc>
                <a:extLst>
                  <a:ext uri="{0D108BD9-81ED-4DB2-BD59-A6C34878D82A}">
                    <a16:rowId xmlns:a16="http://schemas.microsoft.com/office/drawing/2014/main" val="3803985440"/>
                  </a:ext>
                </a:extLst>
              </a:tr>
            </a:tbl>
          </a:graphicData>
        </a:graphic>
      </p:graphicFrame>
      <p:sp>
        <p:nvSpPr>
          <p:cNvPr id="7" name="Título 6">
            <a:extLst>
              <a:ext uri="{FF2B5EF4-FFF2-40B4-BE49-F238E27FC236}">
                <a16:creationId xmlns:a16="http://schemas.microsoft.com/office/drawing/2014/main" id="{3685A9EE-A19D-F985-7A7A-2F0381579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Table: Overview of Input Data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078779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422C3CB-ADCC-11DC-969D-6533FC6FB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087968"/>
            <a:ext cx="9132046" cy="706964"/>
          </a:xfrm>
        </p:spPr>
        <p:txBody>
          <a:bodyPr>
            <a:normAutofit fontScale="90000"/>
          </a:bodyPr>
          <a:lstStyle/>
          <a:p>
            <a:r>
              <a:rPr lang="en-US" dirty="0"/>
              <a:t>Table: Column Information for species_info.csv</a:t>
            </a:r>
            <a:br>
              <a:rPr lang="en-US" dirty="0"/>
            </a:b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F7FF69B8-EEF6-BEE7-EFDD-E035929958A2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94544600"/>
              </p:ext>
            </p:extLst>
          </p:nvPr>
        </p:nvGraphicFramePr>
        <p:xfrm>
          <a:off x="516000" y="1794932"/>
          <a:ext cx="11159999" cy="43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434">
                  <a:extLst>
                    <a:ext uri="{9D8B030D-6E8A-4147-A177-3AD203B41FA5}">
                      <a16:colId xmlns:a16="http://schemas.microsoft.com/office/drawing/2014/main" val="2815496732"/>
                    </a:ext>
                  </a:extLst>
                </a:gridCol>
                <a:gridCol w="981131">
                  <a:extLst>
                    <a:ext uri="{9D8B030D-6E8A-4147-A177-3AD203B41FA5}">
                      <a16:colId xmlns:a16="http://schemas.microsoft.com/office/drawing/2014/main" val="3695968209"/>
                    </a:ext>
                  </a:extLst>
                </a:gridCol>
                <a:gridCol w="4160727">
                  <a:extLst>
                    <a:ext uri="{9D8B030D-6E8A-4147-A177-3AD203B41FA5}">
                      <a16:colId xmlns:a16="http://schemas.microsoft.com/office/drawing/2014/main" val="56538255"/>
                    </a:ext>
                  </a:extLst>
                </a:gridCol>
                <a:gridCol w="4037707">
                  <a:extLst>
                    <a:ext uri="{9D8B030D-6E8A-4147-A177-3AD203B41FA5}">
                      <a16:colId xmlns:a16="http://schemas.microsoft.com/office/drawing/2014/main" val="3238094179"/>
                    </a:ext>
                  </a:extLst>
                </a:gridCol>
              </a:tblGrid>
              <a:tr h="743442">
                <a:tc>
                  <a:txBody>
                    <a:bodyPr/>
                    <a:lstStyle/>
                    <a:p>
                      <a:r>
                        <a:rPr lang="es-CL" sz="1900"/>
                        <a:t>Column</a:t>
                      </a:r>
                    </a:p>
                  </a:txBody>
                  <a:tcPr marL="98026" marR="98026" marT="49013" marB="49013"/>
                </a:tc>
                <a:tc>
                  <a:txBody>
                    <a:bodyPr/>
                    <a:lstStyle/>
                    <a:p>
                      <a:r>
                        <a:rPr lang="es-CL" sz="1900"/>
                        <a:t>Data Type</a:t>
                      </a:r>
                    </a:p>
                  </a:txBody>
                  <a:tcPr marL="98026" marR="98026" marT="49013" marB="49013"/>
                </a:tc>
                <a:tc>
                  <a:txBody>
                    <a:bodyPr/>
                    <a:lstStyle/>
                    <a:p>
                      <a:r>
                        <a:rPr lang="es-CL" sz="1900" dirty="0" err="1"/>
                        <a:t>Description</a:t>
                      </a:r>
                      <a:endParaRPr lang="es-CL" sz="1900" dirty="0"/>
                    </a:p>
                  </a:txBody>
                  <a:tcPr marL="98026" marR="98026" marT="49013" marB="49013"/>
                </a:tc>
                <a:tc>
                  <a:txBody>
                    <a:bodyPr/>
                    <a:lstStyle/>
                    <a:p>
                      <a:r>
                        <a:rPr lang="es-CL" sz="1900"/>
                        <a:t>Example Values</a:t>
                      </a:r>
                    </a:p>
                  </a:txBody>
                  <a:tcPr marL="98026" marR="98026" marT="49013" marB="49013"/>
                </a:tc>
                <a:extLst>
                  <a:ext uri="{0D108BD9-81ED-4DB2-BD59-A6C34878D82A}">
                    <a16:rowId xmlns:a16="http://schemas.microsoft.com/office/drawing/2014/main" val="1328691214"/>
                  </a:ext>
                </a:extLst>
              </a:tr>
              <a:tr h="1044837">
                <a:tc>
                  <a:txBody>
                    <a:bodyPr/>
                    <a:lstStyle/>
                    <a:p>
                      <a:r>
                        <a:rPr lang="es-CL" sz="1900"/>
                        <a:t>Category</a:t>
                      </a:r>
                    </a:p>
                  </a:txBody>
                  <a:tcPr marL="98026" marR="98026" marT="49013" marB="49013"/>
                </a:tc>
                <a:tc>
                  <a:txBody>
                    <a:bodyPr/>
                    <a:lstStyle/>
                    <a:p>
                      <a:r>
                        <a:rPr lang="es-CL" sz="1900"/>
                        <a:t>Str</a:t>
                      </a:r>
                    </a:p>
                  </a:txBody>
                  <a:tcPr marL="98026" marR="98026" marT="49013" marB="49013"/>
                </a:tc>
                <a:tc>
                  <a:txBody>
                    <a:bodyPr/>
                    <a:lstStyle/>
                    <a:p>
                      <a:r>
                        <a:rPr lang="es-CL" sz="1900" dirty="0" err="1"/>
                        <a:t>Loose</a:t>
                      </a:r>
                      <a:r>
                        <a:rPr lang="es-CL" sz="1900" dirty="0"/>
                        <a:t> </a:t>
                      </a:r>
                      <a:r>
                        <a:rPr lang="es-CL" sz="1900" dirty="0" err="1"/>
                        <a:t>term</a:t>
                      </a:r>
                      <a:r>
                        <a:rPr lang="es-CL" sz="1900" dirty="0"/>
                        <a:t> </a:t>
                      </a:r>
                      <a:r>
                        <a:rPr lang="es-CL" sz="1900" dirty="0" err="1"/>
                        <a:t>to</a:t>
                      </a:r>
                      <a:r>
                        <a:rPr lang="es-CL" sz="1900" dirty="0"/>
                        <a:t> </a:t>
                      </a:r>
                      <a:r>
                        <a:rPr lang="es-CL" sz="1900" dirty="0" err="1"/>
                        <a:t>refer</a:t>
                      </a:r>
                      <a:r>
                        <a:rPr lang="es-CL" sz="1900" dirty="0"/>
                        <a:t> </a:t>
                      </a:r>
                      <a:r>
                        <a:rPr lang="es-CL" sz="1900" dirty="0" err="1"/>
                        <a:t>to</a:t>
                      </a:r>
                      <a:r>
                        <a:rPr lang="es-CL" sz="1900" dirty="0"/>
                        <a:t> </a:t>
                      </a:r>
                      <a:r>
                        <a:rPr lang="es-CL" sz="1900" dirty="0" err="1"/>
                        <a:t>one</a:t>
                      </a:r>
                      <a:r>
                        <a:rPr lang="es-CL" sz="1900" dirty="0"/>
                        <a:t> </a:t>
                      </a:r>
                      <a:r>
                        <a:rPr lang="es-CL" sz="1900" dirty="0" err="1"/>
                        <a:t>of</a:t>
                      </a:r>
                      <a:r>
                        <a:rPr lang="es-CL" sz="1900" dirty="0"/>
                        <a:t> </a:t>
                      </a:r>
                      <a:r>
                        <a:rPr lang="es-CL" sz="1900" dirty="0" err="1"/>
                        <a:t>the</a:t>
                      </a:r>
                      <a:r>
                        <a:rPr lang="es-CL" sz="1900" dirty="0"/>
                        <a:t> </a:t>
                      </a:r>
                      <a:r>
                        <a:rPr lang="es-CL" sz="1900" dirty="0" err="1"/>
                        <a:t>taxons</a:t>
                      </a:r>
                      <a:r>
                        <a:rPr lang="es-CL" sz="1900" dirty="0"/>
                        <a:t> </a:t>
                      </a:r>
                      <a:r>
                        <a:rPr lang="es-CL" sz="1900" dirty="0" err="1"/>
                        <a:t>of</a:t>
                      </a:r>
                      <a:r>
                        <a:rPr lang="es-CL" sz="1900" dirty="0"/>
                        <a:t> </a:t>
                      </a:r>
                      <a:r>
                        <a:rPr lang="es-CL" sz="1900" dirty="0" err="1"/>
                        <a:t>the</a:t>
                      </a:r>
                      <a:r>
                        <a:rPr lang="es-CL" sz="1900" dirty="0"/>
                        <a:t> </a:t>
                      </a:r>
                      <a:r>
                        <a:rPr lang="es-CL" sz="1900" dirty="0" err="1"/>
                        <a:t>species</a:t>
                      </a:r>
                      <a:r>
                        <a:rPr lang="es-CL" sz="1900" dirty="0"/>
                        <a:t> (</a:t>
                      </a:r>
                      <a:r>
                        <a:rPr lang="es-CL" sz="1900" dirty="0" err="1"/>
                        <a:t>e.g</a:t>
                      </a:r>
                      <a:r>
                        <a:rPr lang="es-CL" sz="1900" dirty="0"/>
                        <a:t>. </a:t>
                      </a:r>
                      <a:r>
                        <a:rPr lang="es-CL" sz="1900" dirty="0" err="1"/>
                        <a:t>domain</a:t>
                      </a:r>
                      <a:r>
                        <a:rPr lang="es-CL" sz="1900" dirty="0"/>
                        <a:t> </a:t>
                      </a:r>
                      <a:r>
                        <a:rPr lang="es-CL" sz="1900" dirty="0" err="1"/>
                        <a:t>or</a:t>
                      </a:r>
                      <a:r>
                        <a:rPr lang="es-CL" sz="1900" dirty="0"/>
                        <a:t> </a:t>
                      </a:r>
                      <a:r>
                        <a:rPr lang="es-CL" sz="1900" dirty="0" err="1"/>
                        <a:t>class</a:t>
                      </a:r>
                      <a:r>
                        <a:rPr lang="es-CL" sz="1900" dirty="0"/>
                        <a:t>)</a:t>
                      </a:r>
                    </a:p>
                  </a:txBody>
                  <a:tcPr marL="98026" marR="98026" marT="49013" marB="49013"/>
                </a:tc>
                <a:tc>
                  <a:txBody>
                    <a:bodyPr/>
                    <a:lstStyle/>
                    <a:p>
                      <a:r>
                        <a:rPr lang="es-CL" sz="19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'Mammal', 'Bird', 'Reptile', 'Amphibian', 'Fish', 'Vascular Plant', 'Nonvascular Plant'</a:t>
                      </a:r>
                      <a:endParaRPr lang="es-CL" sz="1900"/>
                    </a:p>
                  </a:txBody>
                  <a:tcPr marL="98026" marR="98026" marT="49013" marB="49013"/>
                </a:tc>
                <a:extLst>
                  <a:ext uri="{0D108BD9-81ED-4DB2-BD59-A6C34878D82A}">
                    <a16:rowId xmlns:a16="http://schemas.microsoft.com/office/drawing/2014/main" val="3346632875"/>
                  </a:ext>
                </a:extLst>
              </a:tr>
              <a:tr h="743442">
                <a:tc>
                  <a:txBody>
                    <a:bodyPr/>
                    <a:lstStyle/>
                    <a:p>
                      <a:r>
                        <a:rPr lang="es-CL" sz="1900"/>
                        <a:t>Scientific Name</a:t>
                      </a:r>
                    </a:p>
                  </a:txBody>
                  <a:tcPr marL="98026" marR="98026" marT="49013" marB="49013"/>
                </a:tc>
                <a:tc>
                  <a:txBody>
                    <a:bodyPr/>
                    <a:lstStyle/>
                    <a:p>
                      <a:r>
                        <a:rPr lang="es-CL" sz="1900"/>
                        <a:t>Str</a:t>
                      </a:r>
                    </a:p>
                  </a:txBody>
                  <a:tcPr marL="98026" marR="98026" marT="49013" marB="49013"/>
                </a:tc>
                <a:tc>
                  <a:txBody>
                    <a:bodyPr/>
                    <a:lstStyle/>
                    <a:p>
                      <a:r>
                        <a:rPr lang="es-CL" sz="1900"/>
                        <a:t>Unique standarized name of a organism</a:t>
                      </a:r>
                    </a:p>
                  </a:txBody>
                  <a:tcPr marL="98026" marR="98026" marT="49013" marB="49013"/>
                </a:tc>
                <a:tc>
                  <a:txBody>
                    <a:bodyPr/>
                    <a:lstStyle/>
                    <a:p>
                      <a:r>
                        <a:rPr lang="es-CL" sz="1900"/>
                        <a:t>‘Canis lupus’, ‘Bos bison’, ‘Cervus elaphus’</a:t>
                      </a:r>
                    </a:p>
                  </a:txBody>
                  <a:tcPr marL="98026" marR="98026" marT="49013" marB="49013"/>
                </a:tc>
                <a:extLst>
                  <a:ext uri="{0D108BD9-81ED-4DB2-BD59-A6C34878D82A}">
                    <a16:rowId xmlns:a16="http://schemas.microsoft.com/office/drawing/2014/main" val="2121267594"/>
                  </a:ext>
                </a:extLst>
              </a:tr>
              <a:tr h="743442">
                <a:tc>
                  <a:txBody>
                    <a:bodyPr/>
                    <a:lstStyle/>
                    <a:p>
                      <a:r>
                        <a:rPr lang="es-CL" sz="1900"/>
                        <a:t>Common Names</a:t>
                      </a:r>
                    </a:p>
                  </a:txBody>
                  <a:tcPr marL="98026" marR="98026" marT="49013" marB="49013"/>
                </a:tc>
                <a:tc>
                  <a:txBody>
                    <a:bodyPr/>
                    <a:lstStyle/>
                    <a:p>
                      <a:r>
                        <a:rPr lang="es-CL" sz="1900"/>
                        <a:t>Str</a:t>
                      </a:r>
                    </a:p>
                  </a:txBody>
                  <a:tcPr marL="98026" marR="98026" marT="49013" marB="49013"/>
                </a:tc>
                <a:tc>
                  <a:txBody>
                    <a:bodyPr/>
                    <a:lstStyle/>
                    <a:p>
                      <a:r>
                        <a:rPr lang="es-CL" sz="1900"/>
                        <a:t>Names given by the general populatotion to an organism</a:t>
                      </a:r>
                    </a:p>
                  </a:txBody>
                  <a:tcPr marL="98026" marR="98026" marT="49013" marB="49013"/>
                </a:tc>
                <a:tc>
                  <a:txBody>
                    <a:bodyPr/>
                    <a:lstStyle/>
                    <a:p>
                      <a:r>
                        <a:rPr lang="es-CL" sz="1900"/>
                        <a:t>‘Wolf’, ‘Bison’, ‘Wapiti or Elk’</a:t>
                      </a:r>
                    </a:p>
                  </a:txBody>
                  <a:tcPr marL="98026" marR="98026" marT="49013" marB="49013"/>
                </a:tc>
                <a:extLst>
                  <a:ext uri="{0D108BD9-81ED-4DB2-BD59-A6C34878D82A}">
                    <a16:rowId xmlns:a16="http://schemas.microsoft.com/office/drawing/2014/main" val="3405786596"/>
                  </a:ext>
                </a:extLst>
              </a:tr>
              <a:tr h="1044837">
                <a:tc>
                  <a:txBody>
                    <a:bodyPr/>
                    <a:lstStyle/>
                    <a:p>
                      <a:r>
                        <a:rPr lang="es-CL" sz="1900"/>
                        <a:t>Conservation Status</a:t>
                      </a:r>
                    </a:p>
                  </a:txBody>
                  <a:tcPr marL="98026" marR="98026" marT="49013" marB="49013"/>
                </a:tc>
                <a:tc>
                  <a:txBody>
                    <a:bodyPr/>
                    <a:lstStyle/>
                    <a:p>
                      <a:r>
                        <a:rPr lang="es-CL" sz="1900"/>
                        <a:t>Str</a:t>
                      </a:r>
                    </a:p>
                  </a:txBody>
                  <a:tcPr marL="98026" marR="98026" marT="49013" marB="49013"/>
                </a:tc>
                <a:tc>
                  <a:txBody>
                    <a:bodyPr/>
                    <a:lstStyle/>
                    <a:p>
                      <a:r>
                        <a:rPr lang="es-CL" sz="1900" dirty="0" err="1"/>
                        <a:t>Loose</a:t>
                      </a:r>
                      <a:r>
                        <a:rPr lang="es-CL" sz="1900" dirty="0"/>
                        <a:t> </a:t>
                      </a:r>
                      <a:r>
                        <a:rPr lang="es-CL" sz="1900" dirty="0" err="1"/>
                        <a:t>term</a:t>
                      </a:r>
                      <a:r>
                        <a:rPr lang="es-CL" sz="1900" dirty="0"/>
                        <a:t> </a:t>
                      </a:r>
                      <a:r>
                        <a:rPr lang="es-CL" sz="1900" dirty="0" err="1"/>
                        <a:t>to</a:t>
                      </a:r>
                      <a:r>
                        <a:rPr lang="es-CL" sz="1900" dirty="0"/>
                        <a:t> </a:t>
                      </a:r>
                      <a:r>
                        <a:rPr lang="es-CL" sz="1900" dirty="0" err="1"/>
                        <a:t>refer</a:t>
                      </a:r>
                      <a:r>
                        <a:rPr lang="es-CL" sz="1900" dirty="0"/>
                        <a:t> </a:t>
                      </a:r>
                      <a:r>
                        <a:rPr lang="es-CL" sz="1900" dirty="0" err="1"/>
                        <a:t>to</a:t>
                      </a:r>
                      <a:r>
                        <a:rPr lang="es-CL" sz="1900" dirty="0"/>
                        <a:t> </a:t>
                      </a:r>
                      <a:r>
                        <a:rPr lang="es-CL" sz="1900" dirty="0" err="1"/>
                        <a:t>the</a:t>
                      </a:r>
                      <a:r>
                        <a:rPr lang="es-CL" sz="1900" dirty="0"/>
                        <a:t> </a:t>
                      </a:r>
                      <a:r>
                        <a:rPr lang="es-CL" sz="1900" dirty="0" err="1"/>
                        <a:t>probability</a:t>
                      </a:r>
                      <a:r>
                        <a:rPr lang="es-CL" sz="1900" dirty="0"/>
                        <a:t> </a:t>
                      </a:r>
                      <a:r>
                        <a:rPr lang="es-CL" sz="1900" dirty="0" err="1"/>
                        <a:t>of</a:t>
                      </a:r>
                      <a:r>
                        <a:rPr lang="es-CL" sz="1900" dirty="0"/>
                        <a:t> a </a:t>
                      </a:r>
                      <a:r>
                        <a:rPr lang="es-CL" sz="1900" dirty="0" err="1"/>
                        <a:t>given</a:t>
                      </a:r>
                      <a:r>
                        <a:rPr lang="es-CL" sz="1900" dirty="0"/>
                        <a:t> </a:t>
                      </a:r>
                      <a:r>
                        <a:rPr lang="es-CL" sz="1900" dirty="0" err="1"/>
                        <a:t>species</a:t>
                      </a:r>
                      <a:r>
                        <a:rPr lang="es-CL" sz="1900" dirty="0"/>
                        <a:t> in </a:t>
                      </a:r>
                      <a:r>
                        <a:rPr lang="es-CL" sz="1900" dirty="0" err="1"/>
                        <a:t>the</a:t>
                      </a:r>
                      <a:r>
                        <a:rPr lang="es-CL" sz="1900" dirty="0"/>
                        <a:t> </a:t>
                      </a:r>
                      <a:r>
                        <a:rPr lang="es-CL" sz="1900" dirty="0" err="1"/>
                        <a:t>near</a:t>
                      </a:r>
                      <a:r>
                        <a:rPr lang="es-CL" sz="1900" dirty="0"/>
                        <a:t> future</a:t>
                      </a:r>
                    </a:p>
                  </a:txBody>
                  <a:tcPr marL="98026" marR="98026" marT="49013" marB="49013"/>
                </a:tc>
                <a:tc>
                  <a:txBody>
                    <a:bodyPr/>
                    <a:lstStyle/>
                    <a:p>
                      <a:r>
                        <a:rPr lang="en-US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'Species of Concern', 'Endangered', 'Threatened', 'In Recovery’</a:t>
                      </a:r>
                      <a:endParaRPr lang="es-CL" sz="1900" dirty="0"/>
                    </a:p>
                  </a:txBody>
                  <a:tcPr marL="98026" marR="98026" marT="49013" marB="49013"/>
                </a:tc>
                <a:extLst>
                  <a:ext uri="{0D108BD9-81ED-4DB2-BD59-A6C34878D82A}">
                    <a16:rowId xmlns:a16="http://schemas.microsoft.com/office/drawing/2014/main" val="3576071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3526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C4CDFDF-D5FD-EB3A-895A-C3700530C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Table: </a:t>
            </a:r>
            <a:r>
              <a:rPr lang="es-CL" dirty="0" err="1"/>
              <a:t>Column</a:t>
            </a:r>
            <a:r>
              <a:rPr lang="es-CL" dirty="0"/>
              <a:t> </a:t>
            </a:r>
            <a:r>
              <a:rPr lang="es-CL" dirty="0" err="1"/>
              <a:t>Information</a:t>
            </a:r>
            <a:r>
              <a:rPr lang="es-CL" dirty="0"/>
              <a:t> </a:t>
            </a:r>
            <a:r>
              <a:rPr lang="es-CL" dirty="0" err="1"/>
              <a:t>for</a:t>
            </a:r>
            <a:r>
              <a:rPr lang="es-CL" dirty="0"/>
              <a:t> observations.csv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A6721EBA-E18B-A63A-B9D9-46EE633C0D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3681033"/>
              </p:ext>
            </p:extLst>
          </p:nvPr>
        </p:nvGraphicFramePr>
        <p:xfrm>
          <a:off x="516000" y="2084832"/>
          <a:ext cx="11160000" cy="4320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5628">
                  <a:extLst>
                    <a:ext uri="{9D8B030D-6E8A-4147-A177-3AD203B41FA5}">
                      <a16:colId xmlns:a16="http://schemas.microsoft.com/office/drawing/2014/main" val="897296762"/>
                    </a:ext>
                  </a:extLst>
                </a:gridCol>
                <a:gridCol w="1001686">
                  <a:extLst>
                    <a:ext uri="{9D8B030D-6E8A-4147-A177-3AD203B41FA5}">
                      <a16:colId xmlns:a16="http://schemas.microsoft.com/office/drawing/2014/main" val="473504216"/>
                    </a:ext>
                  </a:extLst>
                </a:gridCol>
                <a:gridCol w="3722320">
                  <a:extLst>
                    <a:ext uri="{9D8B030D-6E8A-4147-A177-3AD203B41FA5}">
                      <a16:colId xmlns:a16="http://schemas.microsoft.com/office/drawing/2014/main" val="1634044960"/>
                    </a:ext>
                  </a:extLst>
                </a:gridCol>
                <a:gridCol w="4120366">
                  <a:extLst>
                    <a:ext uri="{9D8B030D-6E8A-4147-A177-3AD203B41FA5}">
                      <a16:colId xmlns:a16="http://schemas.microsoft.com/office/drawing/2014/main" val="1297378190"/>
                    </a:ext>
                  </a:extLst>
                </a:gridCol>
              </a:tblGrid>
              <a:tr h="768462">
                <a:tc>
                  <a:txBody>
                    <a:bodyPr/>
                    <a:lstStyle/>
                    <a:p>
                      <a:r>
                        <a:rPr lang="es-CL" sz="2000"/>
                        <a:t>Column</a:t>
                      </a:r>
                    </a:p>
                  </a:txBody>
                  <a:tcPr marL="100079" marR="100079" marT="50040" marB="50040"/>
                </a:tc>
                <a:tc>
                  <a:txBody>
                    <a:bodyPr/>
                    <a:lstStyle/>
                    <a:p>
                      <a:r>
                        <a:rPr lang="es-CL" sz="2000"/>
                        <a:t>Data Type</a:t>
                      </a:r>
                    </a:p>
                  </a:txBody>
                  <a:tcPr marL="100079" marR="100079" marT="50040" marB="50040"/>
                </a:tc>
                <a:tc>
                  <a:txBody>
                    <a:bodyPr/>
                    <a:lstStyle/>
                    <a:p>
                      <a:r>
                        <a:rPr lang="es-CL" sz="2000" dirty="0" err="1"/>
                        <a:t>Description</a:t>
                      </a:r>
                      <a:endParaRPr lang="es-CL" sz="2000" dirty="0"/>
                    </a:p>
                  </a:txBody>
                  <a:tcPr marL="100079" marR="100079" marT="50040" marB="50040"/>
                </a:tc>
                <a:tc>
                  <a:txBody>
                    <a:bodyPr/>
                    <a:lstStyle/>
                    <a:p>
                      <a:r>
                        <a:rPr lang="es-CL" sz="2000"/>
                        <a:t>Example Values</a:t>
                      </a:r>
                    </a:p>
                  </a:txBody>
                  <a:tcPr marL="100079" marR="100079" marT="50040" marB="50040"/>
                </a:tc>
                <a:extLst>
                  <a:ext uri="{0D108BD9-81ED-4DB2-BD59-A6C34878D82A}">
                    <a16:rowId xmlns:a16="http://schemas.microsoft.com/office/drawing/2014/main" val="336050603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r>
                        <a:rPr lang="es-CL" sz="2000"/>
                        <a:t>Scientific Name</a:t>
                      </a:r>
                    </a:p>
                  </a:txBody>
                  <a:tcPr marL="100079" marR="100079" marT="50040" marB="50040"/>
                </a:tc>
                <a:tc>
                  <a:txBody>
                    <a:bodyPr/>
                    <a:lstStyle/>
                    <a:p>
                      <a:r>
                        <a:rPr lang="es-CL" sz="2000"/>
                        <a:t>Str</a:t>
                      </a:r>
                    </a:p>
                  </a:txBody>
                  <a:tcPr marL="100079" marR="100079" marT="50040" marB="5004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2000"/>
                        <a:t>Unique standarized name of a organism</a:t>
                      </a:r>
                    </a:p>
                    <a:p>
                      <a:endParaRPr lang="es-CL" sz="2000"/>
                    </a:p>
                  </a:txBody>
                  <a:tcPr marL="100079" marR="100079" marT="50040" marB="5004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2000"/>
                        <a:t>‘Canis lupus’, ‘Bos bison’, ‘Cervus elaphus’</a:t>
                      </a:r>
                    </a:p>
                    <a:p>
                      <a:endParaRPr lang="es-CL" sz="2000"/>
                    </a:p>
                  </a:txBody>
                  <a:tcPr marL="100079" marR="100079" marT="50040" marB="50040"/>
                </a:tc>
                <a:extLst>
                  <a:ext uri="{0D108BD9-81ED-4DB2-BD59-A6C34878D82A}">
                    <a16:rowId xmlns:a16="http://schemas.microsoft.com/office/drawing/2014/main" val="1822592737"/>
                  </a:ext>
                </a:extLst>
              </a:tr>
              <a:tr h="1703077">
                <a:tc>
                  <a:txBody>
                    <a:bodyPr/>
                    <a:lstStyle/>
                    <a:p>
                      <a:r>
                        <a:rPr lang="es-CL" sz="2000"/>
                        <a:t>Park Name</a:t>
                      </a:r>
                    </a:p>
                  </a:txBody>
                  <a:tcPr marL="100079" marR="100079" marT="50040" marB="50040"/>
                </a:tc>
                <a:tc>
                  <a:txBody>
                    <a:bodyPr/>
                    <a:lstStyle/>
                    <a:p>
                      <a:r>
                        <a:rPr lang="es-CL" sz="2000" dirty="0" err="1"/>
                        <a:t>Str</a:t>
                      </a:r>
                      <a:endParaRPr lang="es-CL" sz="2000" dirty="0"/>
                    </a:p>
                  </a:txBody>
                  <a:tcPr marL="100079" marR="100079" marT="50040" marB="50040"/>
                </a:tc>
                <a:tc>
                  <a:txBody>
                    <a:bodyPr/>
                    <a:lstStyle/>
                    <a:p>
                      <a:r>
                        <a:rPr lang="es-CL" sz="2000" dirty="0" err="1"/>
                        <a:t>Name</a:t>
                      </a:r>
                      <a:r>
                        <a:rPr lang="es-CL" sz="2000" dirty="0"/>
                        <a:t> </a:t>
                      </a:r>
                      <a:r>
                        <a:rPr lang="es-CL" sz="2000" dirty="0" err="1"/>
                        <a:t>of</a:t>
                      </a:r>
                      <a:r>
                        <a:rPr lang="es-CL" sz="2000" dirty="0"/>
                        <a:t> </a:t>
                      </a:r>
                      <a:r>
                        <a:rPr lang="es-CL" sz="2000" dirty="0" err="1"/>
                        <a:t>the</a:t>
                      </a:r>
                      <a:r>
                        <a:rPr lang="es-CL" sz="2000" dirty="0"/>
                        <a:t> Natural Park</a:t>
                      </a:r>
                    </a:p>
                  </a:txBody>
                  <a:tcPr marL="100079" marR="100079" marT="50040" marB="50040"/>
                </a:tc>
                <a:tc>
                  <a:txBody>
                    <a:bodyPr/>
                    <a:lstStyle/>
                    <a:p>
                      <a:r>
                        <a:rPr lang="es-CL" sz="20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'Great Smoky Mountains National Park', 'Yosemite National Park', 'Bryce National Park', 'Yellowstone National Park'</a:t>
                      </a:r>
                      <a:endParaRPr lang="es-CL" sz="2000"/>
                    </a:p>
                  </a:txBody>
                  <a:tcPr marL="100079" marR="100079" marT="50040" marB="50040"/>
                </a:tc>
                <a:extLst>
                  <a:ext uri="{0D108BD9-81ED-4DB2-BD59-A6C34878D82A}">
                    <a16:rowId xmlns:a16="http://schemas.microsoft.com/office/drawing/2014/main" val="3683406255"/>
                  </a:ext>
                </a:extLst>
              </a:tr>
              <a:tr h="768462">
                <a:tc>
                  <a:txBody>
                    <a:bodyPr/>
                    <a:lstStyle/>
                    <a:p>
                      <a:r>
                        <a:rPr lang="es-CL" sz="2000"/>
                        <a:t>Observations</a:t>
                      </a:r>
                    </a:p>
                  </a:txBody>
                  <a:tcPr marL="100079" marR="100079" marT="50040" marB="50040"/>
                </a:tc>
                <a:tc>
                  <a:txBody>
                    <a:bodyPr/>
                    <a:lstStyle/>
                    <a:p>
                      <a:r>
                        <a:rPr lang="es-CL" sz="2000"/>
                        <a:t>Int</a:t>
                      </a:r>
                    </a:p>
                  </a:txBody>
                  <a:tcPr marL="100079" marR="100079" marT="50040" marB="50040"/>
                </a:tc>
                <a:tc>
                  <a:txBody>
                    <a:bodyPr/>
                    <a:lstStyle/>
                    <a:p>
                      <a:r>
                        <a:rPr lang="es-CL" sz="2000"/>
                        <a:t>Number of organism of the species present at the park</a:t>
                      </a:r>
                    </a:p>
                  </a:txBody>
                  <a:tcPr marL="100079" marR="100079" marT="50040" marB="50040"/>
                </a:tc>
                <a:tc>
                  <a:txBody>
                    <a:bodyPr/>
                    <a:lstStyle/>
                    <a:p>
                      <a:r>
                        <a:rPr lang="es-CL" sz="2000" dirty="0"/>
                        <a:t>68, 173, 130</a:t>
                      </a:r>
                    </a:p>
                  </a:txBody>
                  <a:tcPr marL="100079" marR="100079" marT="50040" marB="50040"/>
                </a:tc>
                <a:extLst>
                  <a:ext uri="{0D108BD9-81ED-4DB2-BD59-A6C34878D82A}">
                    <a16:rowId xmlns:a16="http://schemas.microsoft.com/office/drawing/2014/main" val="1667801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6482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2D6A2D-5DD9-769B-6CB8-592B1FAC8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Addressing</a:t>
            </a:r>
            <a:r>
              <a:rPr lang="es-CL" dirty="0"/>
              <a:t> </a:t>
            </a:r>
            <a:r>
              <a:rPr lang="es-CL" dirty="0" err="1"/>
              <a:t>Missing</a:t>
            </a:r>
            <a:r>
              <a:rPr lang="es-CL" dirty="0"/>
              <a:t> </a:t>
            </a:r>
            <a:r>
              <a:rPr lang="es-CL" dirty="0" err="1"/>
              <a:t>Conservation</a:t>
            </a:r>
            <a:r>
              <a:rPr lang="es-CL" dirty="0"/>
              <a:t> Status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9D21C0-6DA5-90DF-C2B5-55C0B7BFA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236946" cy="3416300"/>
          </a:xfrm>
        </p:spPr>
        <p:txBody>
          <a:bodyPr>
            <a:normAutofit/>
          </a:bodyPr>
          <a:lstStyle/>
          <a:p>
            <a:r>
              <a:rPr lang="en-US" b="1" dirty="0"/>
              <a:t>Data Gap:</a:t>
            </a:r>
            <a:endParaRPr lang="en-US" dirty="0"/>
          </a:p>
          <a:p>
            <a:pPr lvl="1"/>
            <a:r>
              <a:rPr lang="en-US" dirty="0"/>
              <a:t>Conservation Status missing for 5633 entries in the Species CSV.</a:t>
            </a:r>
          </a:p>
          <a:p>
            <a:pPr lvl="1"/>
            <a:r>
              <a:rPr lang="en-US" dirty="0"/>
              <a:t>This accounts for 96.73% of the total entries, nearly the entire dataset.</a:t>
            </a:r>
          </a:p>
          <a:p>
            <a:r>
              <a:rPr lang="en-US" b="1" dirty="0"/>
              <a:t>Assumption and Action:</a:t>
            </a:r>
            <a:endParaRPr lang="en-US" dirty="0"/>
          </a:p>
          <a:p>
            <a:pPr lvl="1"/>
            <a:r>
              <a:rPr lang="en-US" dirty="0"/>
              <a:t>Assuming species with missing status are not at risk of extinction.</a:t>
            </a:r>
          </a:p>
          <a:p>
            <a:pPr lvl="1"/>
            <a:r>
              <a:rPr lang="en-US" dirty="0"/>
              <a:t>Filled missing values with 'Least Concern' in the data frame.</a:t>
            </a:r>
          </a:p>
        </p:txBody>
      </p:sp>
    </p:spTree>
    <p:extLst>
      <p:ext uri="{BB962C8B-B14F-4D97-AF65-F5344CB8AC3E}">
        <p14:creationId xmlns:p14="http://schemas.microsoft.com/office/powerpoint/2010/main" val="31923203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125000"/>
              </a:schemeClr>
              <a:schemeClr val="phClr">
                <a:tint val="92000"/>
                <a:shade val="70000"/>
                <a:satMod val="110000"/>
              </a:schemeClr>
            </a:duotone>
          </a:blip>
          <a:tile tx="0" ty="0" sx="22000" sy="2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E736489A-00C3-4E0A-AAA8-D4D3127BA5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388</TotalTime>
  <Words>752</Words>
  <Application>Microsoft Office PowerPoint</Application>
  <PresentationFormat>Panorámica</PresentationFormat>
  <Paragraphs>106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Tw Cen MT</vt:lpstr>
      <vt:lpstr>Tw Cen MT Condensed</vt:lpstr>
      <vt:lpstr>Wingdings 3</vt:lpstr>
      <vt:lpstr>Integral</vt:lpstr>
      <vt:lpstr>Biodiversity in Natural Parks</vt:lpstr>
      <vt:lpstr>Scope</vt:lpstr>
      <vt:lpstr>Objectives</vt:lpstr>
      <vt:lpstr>Questions</vt:lpstr>
      <vt:lpstr>Exploratory data analysis</vt:lpstr>
      <vt:lpstr>Table: Overview of Input Data</vt:lpstr>
      <vt:lpstr>Table: Column Information for species_info.csv </vt:lpstr>
      <vt:lpstr>Table: Column Information for observations.csv</vt:lpstr>
      <vt:lpstr>Addressing Missing Conservation Status</vt:lpstr>
      <vt:lpstr>Addressing Missing Conservation Status</vt:lpstr>
      <vt:lpstr>Conservation Status Recategorization</vt:lpstr>
      <vt:lpstr>Conservation Status Recategorization</vt:lpstr>
      <vt:lpstr>Results</vt:lpstr>
      <vt:lpstr>Presentación de PowerPoint</vt:lpstr>
      <vt:lpstr>Presentación de PowerPoint</vt:lpstr>
      <vt:lpstr>Presentación de PowerPoint</vt:lpstr>
      <vt:lpstr>Chi-2 test for Risk Assesment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Biodiversity in Natural Parks</dc:title>
  <dc:creator>Franco Valdés</dc:creator>
  <cp:lastModifiedBy>Franco Valdés</cp:lastModifiedBy>
  <cp:revision>4</cp:revision>
  <dcterms:created xsi:type="dcterms:W3CDTF">2024-01-31T13:49:55Z</dcterms:created>
  <dcterms:modified xsi:type="dcterms:W3CDTF">2024-01-31T20:25:10Z</dcterms:modified>
</cp:coreProperties>
</file>