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70" r:id="rId15"/>
    <p:sldId id="269" r:id="rId16"/>
    <p:sldId id="271" r:id="rId17"/>
    <p:sldId id="273" r:id="rId18"/>
    <p:sldId id="274" r:id="rId19"/>
    <p:sldId id="272" r:id="rId20"/>
    <p:sldId id="275" r:id="rId21"/>
    <p:sldId id="276" r:id="rId22"/>
    <p:sldId id="294" r:id="rId23"/>
    <p:sldId id="277" r:id="rId24"/>
    <p:sldId id="278" r:id="rId25"/>
    <p:sldId id="279" r:id="rId26"/>
    <p:sldId id="295" r:id="rId27"/>
    <p:sldId id="280" r:id="rId28"/>
    <p:sldId id="281" r:id="rId29"/>
    <p:sldId id="283" r:id="rId30"/>
    <p:sldId id="284" r:id="rId31"/>
    <p:sldId id="285" r:id="rId32"/>
    <p:sldId id="286" r:id="rId33"/>
    <p:sldId id="287" r:id="rId34"/>
    <p:sldId id="282" r:id="rId35"/>
    <p:sldId id="288" r:id="rId36"/>
    <p:sldId id="289" r:id="rId37"/>
    <p:sldId id="290" r:id="rId38"/>
    <p:sldId id="291" r:id="rId39"/>
    <p:sldId id="334" r:id="rId40"/>
    <p:sldId id="335" r:id="rId41"/>
    <p:sldId id="336" r:id="rId42"/>
    <p:sldId id="337" r:id="rId43"/>
    <p:sldId id="338" r:id="rId44"/>
    <p:sldId id="339" r:id="rId45"/>
    <p:sldId id="292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BAD"/>
    <a:srgbClr val="1A70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6" d="100"/>
          <a:sy n="76" d="100"/>
        </p:scale>
        <p:origin x="840" y="53"/>
      </p:cViewPr>
      <p:guideLst>
        <p:guide orient="horz" pos="225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5F896-7CCC-4FAA-903B-201D11E34FD2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B4A45-6B06-4EFD-8E2C-347D8CBA0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702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B4A45-6B06-4EFD-8E2C-347D8CBA0A7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752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Argmax</a:t>
            </a:r>
            <a:r>
              <a:rPr lang="zh-CN" altLang="en-US" dirty="0"/>
              <a:t>表示的是在</a:t>
            </a:r>
            <a:r>
              <a:rPr lang="en-US" altLang="zh-CN" dirty="0"/>
              <a:t>f(t)</a:t>
            </a:r>
            <a:r>
              <a:rPr lang="zh-CN" altLang="en-US" dirty="0"/>
              <a:t>中，输出最大的那个</a:t>
            </a:r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B4A45-6B06-4EFD-8E2C-347D8CBA0A7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713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B4A45-6B06-4EFD-8E2C-347D8CBA0A7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03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归一化目的就是将不同尺度上的评判结果统一到一个尺度上，从而可以作比较，作计算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B4A45-6B06-4EFD-8E2C-347D8CBA0A7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421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621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071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439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458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DF53511-C64B-493C-B527-410C20FB5533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51D0939-9621-4153-A639-3093ABA7B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19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3511-C64B-493C-B527-410C20FB5533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0939-9621-4153-A639-3093ABA7B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98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3511-C64B-493C-B527-410C20FB5533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0939-9621-4153-A639-3093ABA7B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94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3511-C64B-493C-B527-410C20FB5533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0939-9621-4153-A639-3093ABA7B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46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3511-C64B-493C-B527-410C20FB5533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0939-9621-4153-A639-3093ABA7B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0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3511-C64B-493C-B527-410C20FB5533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0939-9621-4153-A639-3093ABA7B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09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3511-C64B-493C-B527-410C20FB5533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0939-9621-4153-A639-3093ABA7B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68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3511-C64B-493C-B527-410C20FB5533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0939-9621-4153-A639-3093ABA7B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80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3511-C64B-493C-B527-410C20FB5533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0939-9621-4153-A639-3093ABA7B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06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3511-C64B-493C-B527-410C20FB5533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51D0939-9621-4153-A639-3093ABA7B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076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DF53511-C64B-493C-B527-410C20FB5533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51D0939-9621-4153-A639-3093ABA7B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176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DF53511-C64B-493C-B527-410C20FB5533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51D0939-9621-4153-A639-3093ABA7B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90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oleObject" Target="../embeddings/oleObject9.bin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9.wmf"/><Relationship Id="rId9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images.cnitblog.com/blog/407700/201307/10144506-b32b7402c2f84e15b7f73685fc6d1e3c.gif" TargetMode="External"/><Relationship Id="rId13" Type="http://schemas.openxmlformats.org/officeDocument/2006/relationships/image" Target="../media/image40.GIF"/><Relationship Id="rId3" Type="http://schemas.openxmlformats.org/officeDocument/2006/relationships/image" Target="../media/image35.GIF"/><Relationship Id="rId7" Type="http://schemas.openxmlformats.org/officeDocument/2006/relationships/image" Target="../media/image37.png"/><Relationship Id="rId12" Type="http://schemas.openxmlformats.org/officeDocument/2006/relationships/hyperlink" Target="http://images.cnitblog.com/blog/407700/201307/10144508-39a6255a1faf43c38854c5427ddb4e86.gif" TargetMode="External"/><Relationship Id="rId2" Type="http://schemas.openxmlformats.org/officeDocument/2006/relationships/hyperlink" Target="http://images.cnitblog.com/blog/407700/201307/10144505-43ba8d98e8114d1cbf7b2f0e04e4c93d.gi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mages.cnitblog.com/blog/407700/201307/10144506-5731fbab54b84b73b333e1aa879b1c08.png" TargetMode="External"/><Relationship Id="rId11" Type="http://schemas.openxmlformats.org/officeDocument/2006/relationships/image" Target="../media/image39.GIF"/><Relationship Id="rId5" Type="http://schemas.openxmlformats.org/officeDocument/2006/relationships/image" Target="../media/image36.png"/><Relationship Id="rId15" Type="http://schemas.openxmlformats.org/officeDocument/2006/relationships/image" Target="../media/image41.GIF"/><Relationship Id="rId10" Type="http://schemas.openxmlformats.org/officeDocument/2006/relationships/hyperlink" Target="http://images.cnitblog.com/blog/407700/201307/10144507-8233dd144e8a47f6b5b105af5cd931a9.gif" TargetMode="External"/><Relationship Id="rId4" Type="http://schemas.openxmlformats.org/officeDocument/2006/relationships/hyperlink" Target="http://images.cnitblog.com/blog/407700/201307/10144505-989f89f46e8c435d87117885e7e7dcf1.png" TargetMode="External"/><Relationship Id="rId9" Type="http://schemas.openxmlformats.org/officeDocument/2006/relationships/image" Target="../media/image38.GIF"/><Relationship Id="rId14" Type="http://schemas.openxmlformats.org/officeDocument/2006/relationships/hyperlink" Target="http://images.cnitblog.com/blog/407700/201307/10144507-4e21ac8a7f8c4346bea73cec6ddf0aec.gif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hyperlink" Target="http://images.cnitblog.com/blog/407700/201307/10144509-0eed1ade7697461193cf810425e3e2e5.gi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GIF"/><Relationship Id="rId4" Type="http://schemas.openxmlformats.org/officeDocument/2006/relationships/hyperlink" Target="http://images.cnitblog.com/blog/407700/201307/10144509-2f98f20d3df244608a83176b3f2861d1.gif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7" Type="http://schemas.openxmlformats.org/officeDocument/2006/relationships/image" Target="../media/image49.tmp"/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tmp"/><Relationship Id="rId5" Type="http://schemas.openxmlformats.org/officeDocument/2006/relationships/image" Target="../media/image47.tmp"/><Relationship Id="rId4" Type="http://schemas.openxmlformats.org/officeDocument/2006/relationships/image" Target="../media/image46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53.wmf"/><Relationship Id="rId9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6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image" Target="../media/image73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0.wmf"/><Relationship Id="rId11" Type="http://schemas.openxmlformats.org/officeDocument/2006/relationships/image" Target="../media/image72.wmf"/><Relationship Id="rId5" Type="http://schemas.openxmlformats.org/officeDocument/2006/relationships/oleObject" Target="../embeddings/oleObject15.bin"/><Relationship Id="rId10" Type="http://schemas.openxmlformats.org/officeDocument/2006/relationships/oleObject" Target="../embeddings/oleObject18.bin"/><Relationship Id="rId4" Type="http://schemas.openxmlformats.org/officeDocument/2006/relationships/image" Target="../media/image69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7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6A819-3BF7-41FD-8846-D729937AFA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K-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邻近算法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CDF361-3934-4F80-8A9B-7F27464E1B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i="1" dirty="0">
                <a:latin typeface="+mn-lt"/>
                <a:cs typeface="+mn-ea"/>
                <a:sym typeface="+mn-lt"/>
              </a:rPr>
              <a:t>k</a:t>
            </a:r>
            <a:r>
              <a:rPr lang="en-US" altLang="zh-CN" dirty="0">
                <a:latin typeface="+mn-lt"/>
                <a:cs typeface="+mn-ea"/>
                <a:sym typeface="+mn-lt"/>
              </a:rPr>
              <a:t>-nearest neighbor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>
                <a:latin typeface="+mn-lt"/>
                <a:cs typeface="+mn-ea"/>
                <a:sym typeface="+mn-lt"/>
              </a:rPr>
              <a:t>王涛</a:t>
            </a:r>
          </a:p>
        </p:txBody>
      </p:sp>
    </p:spTree>
    <p:extLst>
      <p:ext uri="{BB962C8B-B14F-4D97-AF65-F5344CB8AC3E}">
        <p14:creationId xmlns:p14="http://schemas.microsoft.com/office/powerpoint/2010/main" val="13444244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55ED77-ABCF-4FCA-B1F1-C305FC6C6005}"/>
              </a:ext>
            </a:extLst>
          </p:cNvPr>
          <p:cNvSpPr txBox="1"/>
          <p:nvPr/>
        </p:nvSpPr>
        <p:spPr>
          <a:xfrm>
            <a:off x="359438" y="274089"/>
            <a:ext cx="3398646" cy="642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约会网站实例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2E4199E-F480-4128-A656-18CFA47AED2C}"/>
              </a:ext>
            </a:extLst>
          </p:cNvPr>
          <p:cNvSpPr/>
          <p:nvPr/>
        </p:nvSpPr>
        <p:spPr>
          <a:xfrm>
            <a:off x="971341" y="2075817"/>
            <a:ext cx="102526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收集数据</a:t>
            </a:r>
            <a:r>
              <a:rPr lang="zh-CN" altLang="en-US" sz="2400" dirty="0"/>
              <a:t>：提供文本文件</a:t>
            </a:r>
          </a:p>
          <a:p>
            <a:r>
              <a:rPr lang="zh-CN" altLang="en-US" sz="2400" b="1" dirty="0"/>
              <a:t>准备数据</a:t>
            </a:r>
            <a:r>
              <a:rPr lang="zh-CN" altLang="en-US" sz="2400" dirty="0"/>
              <a:t>：使用 </a:t>
            </a:r>
            <a:r>
              <a:rPr lang="en-US" altLang="zh-CN" sz="2400" dirty="0"/>
              <a:t>Python </a:t>
            </a:r>
            <a:r>
              <a:rPr lang="zh-CN" altLang="en-US" sz="2400" dirty="0"/>
              <a:t>解析文本文件</a:t>
            </a:r>
          </a:p>
          <a:p>
            <a:r>
              <a:rPr lang="zh-CN" altLang="en-US" sz="2400" b="1" dirty="0"/>
              <a:t>分析数据</a:t>
            </a:r>
            <a:r>
              <a:rPr lang="zh-CN" altLang="en-US" sz="2400" dirty="0"/>
              <a:t>：使用 </a:t>
            </a:r>
            <a:r>
              <a:rPr lang="en-US" altLang="zh-CN" sz="2400" dirty="0"/>
              <a:t>Matplotlib </a:t>
            </a:r>
            <a:r>
              <a:rPr lang="zh-CN" altLang="en-US" sz="2400" dirty="0"/>
              <a:t>画二维散点图</a:t>
            </a:r>
          </a:p>
          <a:p>
            <a:r>
              <a:rPr lang="zh-CN" altLang="en-US" sz="2400" b="1" dirty="0"/>
              <a:t>训练算法</a:t>
            </a:r>
            <a:r>
              <a:rPr lang="zh-CN" altLang="en-US" sz="2400" dirty="0"/>
              <a:t>：此步骤不适用于 </a:t>
            </a:r>
            <a:r>
              <a:rPr lang="en-US" altLang="zh-CN" sz="2400" dirty="0"/>
              <a:t>k-</a:t>
            </a:r>
            <a:r>
              <a:rPr lang="zh-CN" altLang="en-US" sz="2400" dirty="0"/>
              <a:t>近邻算法</a:t>
            </a:r>
          </a:p>
          <a:p>
            <a:r>
              <a:rPr lang="zh-CN" altLang="en-US" sz="2400" b="1" dirty="0"/>
              <a:t>测试算法</a:t>
            </a:r>
            <a:r>
              <a:rPr lang="zh-CN" altLang="en-US" sz="2400" dirty="0"/>
              <a:t>：使用海伦提供的部分数据作为测试样本。</a:t>
            </a:r>
          </a:p>
          <a:p>
            <a:r>
              <a:rPr lang="zh-CN" altLang="en-US" sz="2400" dirty="0"/>
              <a:t>        测试样本和非测试样本的区别在于：</a:t>
            </a:r>
          </a:p>
          <a:p>
            <a:r>
              <a:rPr lang="zh-CN" altLang="en-US" sz="2400" dirty="0"/>
              <a:t>            </a:t>
            </a:r>
            <a:r>
              <a:rPr lang="en-US" altLang="zh-CN" sz="2400" dirty="0"/>
              <a:t>	</a:t>
            </a:r>
            <a:r>
              <a:rPr lang="zh-CN" altLang="en-US" sz="2400" dirty="0"/>
              <a:t>测试样本是已经完成分类的数据，如果预测分类与实际类别不同，</a:t>
            </a:r>
            <a:r>
              <a:rPr lang="en-US" altLang="zh-CN" sz="2400" dirty="0"/>
              <a:t>		    </a:t>
            </a:r>
            <a:r>
              <a:rPr lang="zh-CN" altLang="en-US" sz="2400" dirty="0"/>
              <a:t>则标记为一个错误。</a:t>
            </a:r>
          </a:p>
          <a:p>
            <a:r>
              <a:rPr lang="zh-CN" altLang="en-US" sz="2400" b="1" dirty="0"/>
              <a:t>使用算法</a:t>
            </a:r>
            <a:r>
              <a:rPr lang="zh-CN" altLang="en-US" sz="2400" dirty="0"/>
              <a:t>：产生简单的命令行程序，然后海伦可以输入一些特征数据以判断对方是否为自己喜欢的类型。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135DBD27-43F6-4C4E-8450-05BCC1698936}"/>
              </a:ext>
            </a:extLst>
          </p:cNvPr>
          <p:cNvSpPr/>
          <p:nvPr/>
        </p:nvSpPr>
        <p:spPr>
          <a:xfrm>
            <a:off x="633717" y="2205213"/>
            <a:ext cx="202708" cy="2027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C05557F-FD33-4867-BB03-893E8770E148}"/>
              </a:ext>
            </a:extLst>
          </p:cNvPr>
          <p:cNvSpPr/>
          <p:nvPr/>
        </p:nvSpPr>
        <p:spPr>
          <a:xfrm>
            <a:off x="633717" y="2595357"/>
            <a:ext cx="202708" cy="20270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AA2596D-4329-47F9-B148-9D97E2E7371A}"/>
              </a:ext>
            </a:extLst>
          </p:cNvPr>
          <p:cNvSpPr/>
          <p:nvPr/>
        </p:nvSpPr>
        <p:spPr>
          <a:xfrm>
            <a:off x="637268" y="2985501"/>
            <a:ext cx="202708" cy="20270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9EC6CFD-F71C-42C7-8A9E-1939D53C3CD1}"/>
              </a:ext>
            </a:extLst>
          </p:cNvPr>
          <p:cNvSpPr/>
          <p:nvPr/>
        </p:nvSpPr>
        <p:spPr>
          <a:xfrm>
            <a:off x="633717" y="3327646"/>
            <a:ext cx="202708" cy="20270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4CC4D94-BE05-4537-8AA3-A0D84DBF5582}"/>
              </a:ext>
            </a:extLst>
          </p:cNvPr>
          <p:cNvSpPr/>
          <p:nvPr/>
        </p:nvSpPr>
        <p:spPr>
          <a:xfrm>
            <a:off x="633717" y="3664435"/>
            <a:ext cx="202708" cy="20270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A1209D6-0A34-4F63-B6D2-DAA636B3C601}"/>
              </a:ext>
            </a:extLst>
          </p:cNvPr>
          <p:cNvSpPr/>
          <p:nvPr/>
        </p:nvSpPr>
        <p:spPr>
          <a:xfrm>
            <a:off x="633717" y="5156040"/>
            <a:ext cx="202708" cy="2027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6592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55ED77-ABCF-4FCA-B1F1-C305FC6C6005}"/>
              </a:ext>
            </a:extLst>
          </p:cNvPr>
          <p:cNvSpPr txBox="1"/>
          <p:nvPr/>
        </p:nvSpPr>
        <p:spPr>
          <a:xfrm>
            <a:off x="359438" y="274089"/>
            <a:ext cx="3398646" cy="642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约会网站实例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C734B55-413E-4DEE-8B05-4F17A67B7767}"/>
              </a:ext>
            </a:extLst>
          </p:cNvPr>
          <p:cNvGrpSpPr/>
          <p:nvPr/>
        </p:nvGrpSpPr>
        <p:grpSpPr>
          <a:xfrm>
            <a:off x="315422" y="1337513"/>
            <a:ext cx="2385030" cy="400110"/>
            <a:chOff x="296699" y="1329025"/>
            <a:chExt cx="2385030" cy="40011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9C8D89-C59D-481E-834A-3F8DC1C2D5E3}"/>
                </a:ext>
              </a:extLst>
            </p:cNvPr>
            <p:cNvSpPr/>
            <p:nvPr/>
          </p:nvSpPr>
          <p:spPr>
            <a:xfrm>
              <a:off x="1471141" y="1329025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/>
                <a:t>收集数据</a:t>
              </a:r>
              <a:endParaRPr lang="zh-CN" altLang="en-US" sz="2000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364ADC5-B25B-4405-ABE8-33F1517BB2CA}"/>
                </a:ext>
              </a:extLst>
            </p:cNvPr>
            <p:cNvSpPr/>
            <p:nvPr/>
          </p:nvSpPr>
          <p:spPr>
            <a:xfrm>
              <a:off x="1127760" y="1412240"/>
              <a:ext cx="233680" cy="23368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E44DB93-7295-4030-9CD7-C194036C955E}"/>
                </a:ext>
              </a:extLst>
            </p:cNvPr>
            <p:cNvSpPr/>
            <p:nvPr/>
          </p:nvSpPr>
          <p:spPr>
            <a:xfrm>
              <a:off x="296699" y="1412240"/>
              <a:ext cx="233680" cy="2336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3C49362-052F-48E2-99BD-B9DB6A1F497C}"/>
                </a:ext>
              </a:extLst>
            </p:cNvPr>
            <p:cNvSpPr/>
            <p:nvPr/>
          </p:nvSpPr>
          <p:spPr>
            <a:xfrm>
              <a:off x="712229" y="1412240"/>
              <a:ext cx="233680" cy="23368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7880E94F-CEC2-40EF-9CA1-7FA03D03869F}"/>
              </a:ext>
            </a:extLst>
          </p:cNvPr>
          <p:cNvSpPr txBox="1"/>
          <p:nvPr/>
        </p:nvSpPr>
        <p:spPr>
          <a:xfrm>
            <a:off x="-16776" y="2705041"/>
            <a:ext cx="33986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海伦收集了一些数据，包括</a:t>
            </a:r>
            <a:endParaRPr lang="en-US" altLang="zh-CN" dirty="0"/>
          </a:p>
          <a:p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每年获得的飞行常客里程数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玩视频游戏所耗时间百分比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每周消费的冰淇淋公升数</a:t>
            </a:r>
          </a:p>
          <a:p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D2A8070-3025-424C-AAE4-CAE19DAE4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871" y="0"/>
            <a:ext cx="8810129" cy="1109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24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7.40741E-7 L -0.00039 -0.614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30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55ED77-ABCF-4FCA-B1F1-C305FC6C6005}"/>
              </a:ext>
            </a:extLst>
          </p:cNvPr>
          <p:cNvSpPr txBox="1"/>
          <p:nvPr/>
        </p:nvSpPr>
        <p:spPr>
          <a:xfrm>
            <a:off x="359438" y="274089"/>
            <a:ext cx="3398646" cy="642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约会网站实例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346714F-7864-4B28-A233-88A443914B99}"/>
              </a:ext>
            </a:extLst>
          </p:cNvPr>
          <p:cNvGrpSpPr/>
          <p:nvPr/>
        </p:nvGrpSpPr>
        <p:grpSpPr>
          <a:xfrm>
            <a:off x="315422" y="1337513"/>
            <a:ext cx="2385030" cy="400110"/>
            <a:chOff x="296699" y="1329025"/>
            <a:chExt cx="2385030" cy="40011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B227152-5770-42A5-937B-32F3C1566709}"/>
                </a:ext>
              </a:extLst>
            </p:cNvPr>
            <p:cNvSpPr/>
            <p:nvPr/>
          </p:nvSpPr>
          <p:spPr>
            <a:xfrm>
              <a:off x="1471141" y="1329025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/>
                <a:t>准备数据</a:t>
              </a:r>
              <a:endParaRPr lang="zh-CN" altLang="en-US" sz="2000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45DD5D4-870F-4DED-A639-27EDC82895C7}"/>
                </a:ext>
              </a:extLst>
            </p:cNvPr>
            <p:cNvSpPr/>
            <p:nvPr/>
          </p:nvSpPr>
          <p:spPr>
            <a:xfrm>
              <a:off x="1127760" y="1412240"/>
              <a:ext cx="233680" cy="23368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7B133AE-F63C-4ABF-830C-0975C25C9DA9}"/>
                </a:ext>
              </a:extLst>
            </p:cNvPr>
            <p:cNvSpPr/>
            <p:nvPr/>
          </p:nvSpPr>
          <p:spPr>
            <a:xfrm>
              <a:off x="296699" y="1412240"/>
              <a:ext cx="233680" cy="2336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786E1C6-823C-42AD-BE27-B25AD39539D0}"/>
                </a:ext>
              </a:extLst>
            </p:cNvPr>
            <p:cNvSpPr/>
            <p:nvPr/>
          </p:nvSpPr>
          <p:spPr>
            <a:xfrm>
              <a:off x="712229" y="1412240"/>
              <a:ext cx="233680" cy="23368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3BA3AE41-6E31-420E-98AA-F487B8AB3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978" y="916533"/>
            <a:ext cx="7973022" cy="524083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A48DEE9-385B-42E6-82E1-3F2F2BF19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84320"/>
            <a:ext cx="5344160" cy="273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620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9C4E944-0F9A-472A-9EE0-97E22DC89C5D}"/>
              </a:ext>
            </a:extLst>
          </p:cNvPr>
          <p:cNvGrpSpPr/>
          <p:nvPr/>
        </p:nvGrpSpPr>
        <p:grpSpPr>
          <a:xfrm>
            <a:off x="112222" y="0"/>
            <a:ext cx="2385030" cy="400110"/>
            <a:chOff x="296699" y="1329025"/>
            <a:chExt cx="2385030" cy="40011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8D756D9-6770-406B-A1F1-074648D2A2B9}"/>
                </a:ext>
              </a:extLst>
            </p:cNvPr>
            <p:cNvSpPr/>
            <p:nvPr/>
          </p:nvSpPr>
          <p:spPr>
            <a:xfrm>
              <a:off x="1471141" y="1329025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/>
                <a:t>分析数据</a:t>
              </a:r>
              <a:endParaRPr lang="zh-CN" altLang="en-US" sz="2000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B97877D-54B9-406A-A4D0-B958A307C85D}"/>
                </a:ext>
              </a:extLst>
            </p:cNvPr>
            <p:cNvSpPr/>
            <p:nvPr/>
          </p:nvSpPr>
          <p:spPr>
            <a:xfrm>
              <a:off x="1127760" y="1412240"/>
              <a:ext cx="233680" cy="23368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13FA6D8-ECAF-4B4F-BE28-7027D2B759AA}"/>
                </a:ext>
              </a:extLst>
            </p:cNvPr>
            <p:cNvSpPr/>
            <p:nvPr/>
          </p:nvSpPr>
          <p:spPr>
            <a:xfrm>
              <a:off x="296699" y="1412240"/>
              <a:ext cx="233680" cy="2336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3F8CE1E-3F28-4590-9236-27CE213C062D}"/>
                </a:ext>
              </a:extLst>
            </p:cNvPr>
            <p:cNvSpPr/>
            <p:nvPr/>
          </p:nvSpPr>
          <p:spPr>
            <a:xfrm>
              <a:off x="712229" y="1412240"/>
              <a:ext cx="233680" cy="23368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6E511C43-E8D7-4249-B0CC-296C16B08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449" y="1148080"/>
            <a:ext cx="7146551" cy="570992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859FAA9-527B-484B-81E2-1D29414F1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35" y="3809859"/>
            <a:ext cx="5019013" cy="313688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3906984-5DCD-4BEA-9060-3450737578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110"/>
            <a:ext cx="5007881" cy="336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822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164B582-E4ED-4084-A3C2-F41F666E5C97}"/>
              </a:ext>
            </a:extLst>
          </p:cNvPr>
          <p:cNvGrpSpPr/>
          <p:nvPr/>
        </p:nvGrpSpPr>
        <p:grpSpPr>
          <a:xfrm>
            <a:off x="125049" y="1093910"/>
            <a:ext cx="2385030" cy="400110"/>
            <a:chOff x="296699" y="1329025"/>
            <a:chExt cx="2385030" cy="40011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C76B40C-CC4F-420F-9CD3-3DD6DADE79A9}"/>
                </a:ext>
              </a:extLst>
            </p:cNvPr>
            <p:cNvSpPr/>
            <p:nvPr/>
          </p:nvSpPr>
          <p:spPr>
            <a:xfrm>
              <a:off x="1471141" y="1329025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/>
                <a:t>准备数据</a:t>
              </a:r>
              <a:endParaRPr lang="zh-CN" altLang="en-US" sz="2000" dirty="0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E9D6E8C2-C542-49AF-BC30-E0F90F49D5B3}"/>
                </a:ext>
              </a:extLst>
            </p:cNvPr>
            <p:cNvSpPr/>
            <p:nvPr/>
          </p:nvSpPr>
          <p:spPr>
            <a:xfrm>
              <a:off x="1127760" y="1412240"/>
              <a:ext cx="233680" cy="23368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239A72D-B372-4F7D-AEE0-5D6ED89EA432}"/>
                </a:ext>
              </a:extLst>
            </p:cNvPr>
            <p:cNvSpPr/>
            <p:nvPr/>
          </p:nvSpPr>
          <p:spPr>
            <a:xfrm>
              <a:off x="296699" y="1412240"/>
              <a:ext cx="233680" cy="2336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239433D-4DF8-4125-8DA8-2B1500388CD7}"/>
                </a:ext>
              </a:extLst>
            </p:cNvPr>
            <p:cNvSpPr/>
            <p:nvPr/>
          </p:nvSpPr>
          <p:spPr>
            <a:xfrm>
              <a:off x="712229" y="1412240"/>
              <a:ext cx="233680" cy="23368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0ED5A5B7-C64A-4604-8291-60E34A4AABE8}"/>
              </a:ext>
            </a:extLst>
          </p:cNvPr>
          <p:cNvSpPr txBox="1"/>
          <p:nvPr/>
        </p:nvSpPr>
        <p:spPr>
          <a:xfrm>
            <a:off x="5373719" y="1337513"/>
            <a:ext cx="1565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归一化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11ED32-FE66-472A-AEC4-6552DD2DD41C}"/>
              </a:ext>
            </a:extLst>
          </p:cNvPr>
          <p:cNvSpPr/>
          <p:nvPr/>
        </p:nvSpPr>
        <p:spPr>
          <a:xfrm>
            <a:off x="0" y="2461845"/>
            <a:ext cx="12192000" cy="4416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060893-EFC1-4B1B-9862-F60C78F34EAF}"/>
              </a:ext>
            </a:extLst>
          </p:cNvPr>
          <p:cNvSpPr txBox="1"/>
          <p:nvPr/>
        </p:nvSpPr>
        <p:spPr>
          <a:xfrm>
            <a:off x="1489864" y="1951185"/>
            <a:ext cx="2340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为什么归一化？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818D134-9A3E-47CE-83B1-CE2F94F0F45E}"/>
              </a:ext>
            </a:extLst>
          </p:cNvPr>
          <p:cNvSpPr txBox="1"/>
          <p:nvPr/>
        </p:nvSpPr>
        <p:spPr>
          <a:xfrm>
            <a:off x="8439304" y="1922288"/>
            <a:ext cx="2055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如何归一化？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22025592-3318-4402-A325-6739146A6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977549"/>
              </p:ext>
            </p:extLst>
          </p:nvPr>
        </p:nvGraphicFramePr>
        <p:xfrm>
          <a:off x="1" y="2490742"/>
          <a:ext cx="5275855" cy="2651760"/>
        </p:xfrm>
        <a:graphic>
          <a:graphicData uri="http://schemas.openxmlformats.org/drawingml/2006/table">
            <a:tbl>
              <a:tblPr/>
              <a:tblGrid>
                <a:gridCol w="1055171">
                  <a:extLst>
                    <a:ext uri="{9D8B030D-6E8A-4147-A177-3AD203B41FA5}">
                      <a16:colId xmlns:a16="http://schemas.microsoft.com/office/drawing/2014/main" val="1092470408"/>
                    </a:ext>
                  </a:extLst>
                </a:gridCol>
                <a:gridCol w="1055171">
                  <a:extLst>
                    <a:ext uri="{9D8B030D-6E8A-4147-A177-3AD203B41FA5}">
                      <a16:colId xmlns:a16="http://schemas.microsoft.com/office/drawing/2014/main" val="289623177"/>
                    </a:ext>
                  </a:extLst>
                </a:gridCol>
                <a:gridCol w="1055171">
                  <a:extLst>
                    <a:ext uri="{9D8B030D-6E8A-4147-A177-3AD203B41FA5}">
                      <a16:colId xmlns:a16="http://schemas.microsoft.com/office/drawing/2014/main" val="3040618467"/>
                    </a:ext>
                  </a:extLst>
                </a:gridCol>
                <a:gridCol w="1055171">
                  <a:extLst>
                    <a:ext uri="{9D8B030D-6E8A-4147-A177-3AD203B41FA5}">
                      <a16:colId xmlns:a16="http://schemas.microsoft.com/office/drawing/2014/main" val="1449093045"/>
                    </a:ext>
                  </a:extLst>
                </a:gridCol>
                <a:gridCol w="1055171">
                  <a:extLst>
                    <a:ext uri="{9D8B030D-6E8A-4147-A177-3AD203B41FA5}">
                      <a16:colId xmlns:a16="http://schemas.microsoft.com/office/drawing/2014/main" val="1160260954"/>
                    </a:ext>
                  </a:extLst>
                </a:gridCol>
              </a:tblGrid>
              <a:tr h="799673">
                <a:tc>
                  <a:txBody>
                    <a:bodyPr/>
                    <a:lstStyle/>
                    <a:p>
                      <a:r>
                        <a:rPr lang="zh-CN" altLang="en-US" b="1">
                          <a:effectLst/>
                        </a:rPr>
                        <a:t>序号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effectLst/>
                        </a:rPr>
                        <a:t>玩视频游戏所耗时间百分比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b="1">
                          <a:effectLst/>
                        </a:rPr>
                        <a:t>每年获得的飞行常客里程数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b="1">
                          <a:effectLst/>
                        </a:rPr>
                        <a:t>每周消费的冰淇淋公升数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b="1">
                          <a:effectLst/>
                        </a:rPr>
                        <a:t>样本分类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680669"/>
                  </a:ext>
                </a:extLst>
              </a:tr>
              <a:tr h="319869"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0.8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effectLst/>
                        </a:rPr>
                        <a:t>400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>
                          <a:effectLst/>
                        </a:rPr>
                        <a:t>0.5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666289"/>
                  </a:ext>
                </a:extLst>
              </a:tr>
              <a:tr h="319869"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12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>
                          <a:effectLst/>
                        </a:rPr>
                        <a:t>134 000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>
                          <a:effectLst/>
                        </a:rPr>
                        <a:t>0.9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>
                          <a:effectLst/>
                        </a:rPr>
                        <a:t>3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751043"/>
                  </a:ext>
                </a:extLst>
              </a:tr>
              <a:tr h="319869"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3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>
                          <a:effectLst/>
                        </a:rPr>
                        <a:t>20 000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>
                          <a:effectLst/>
                        </a:rPr>
                        <a:t>1.1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481519"/>
                  </a:ext>
                </a:extLst>
              </a:tr>
              <a:tr h="319869"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4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67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effectLst/>
                        </a:rPr>
                        <a:t>32 000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>
                          <a:effectLst/>
                        </a:rPr>
                        <a:t>0.1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effectLst/>
                        </a:rPr>
                        <a:t>2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577636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720DF014-9BE6-4AA3-AF16-1931AFD67C0B}"/>
              </a:ext>
            </a:extLst>
          </p:cNvPr>
          <p:cNvSpPr txBox="1"/>
          <p:nvPr/>
        </p:nvSpPr>
        <p:spPr>
          <a:xfrm>
            <a:off x="657419" y="5220394"/>
            <a:ext cx="3864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三个本应该是同样重要的东西，却受到了常客里程数这一特征的严重影响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0FBD1FC-120F-4784-8061-DD4897127B67}"/>
              </a:ext>
            </a:extLst>
          </p:cNvPr>
          <p:cNvSpPr txBox="1"/>
          <p:nvPr/>
        </p:nvSpPr>
        <p:spPr>
          <a:xfrm>
            <a:off x="125049" y="5897800"/>
            <a:ext cx="5150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归一化目的就是将不同尺度上的评判结果</a:t>
            </a:r>
            <a:r>
              <a:rPr lang="zh-CN" altLang="en-US" sz="2000" b="1" dirty="0">
                <a:solidFill>
                  <a:srgbClr val="FF0000"/>
                </a:solidFill>
              </a:rPr>
              <a:t>统一到一个尺度上</a:t>
            </a:r>
            <a:r>
              <a:rPr lang="zh-CN" altLang="en-US" sz="2000" b="1" dirty="0">
                <a:solidFill>
                  <a:schemeClr val="bg1"/>
                </a:solidFill>
              </a:rPr>
              <a:t>，从而可以作比较，作计算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03F62F1-5547-4C18-AC08-805C29FC451F}"/>
              </a:ext>
            </a:extLst>
          </p:cNvPr>
          <p:cNvSpPr txBox="1"/>
          <p:nvPr/>
        </p:nvSpPr>
        <p:spPr>
          <a:xfrm>
            <a:off x="8439304" y="2613620"/>
            <a:ext cx="3021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线性函数转换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对数函数转换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反余切函数转换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8F526CE-592F-4728-B621-9970949819D4}"/>
              </a:ext>
            </a:extLst>
          </p:cNvPr>
          <p:cNvSpPr txBox="1"/>
          <p:nvPr/>
        </p:nvSpPr>
        <p:spPr>
          <a:xfrm>
            <a:off x="359438" y="274089"/>
            <a:ext cx="3398646" cy="642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约会网站实例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A4EED32-0516-4C17-837A-529094C0FB25}"/>
              </a:ext>
            </a:extLst>
          </p:cNvPr>
          <p:cNvSpPr/>
          <p:nvPr/>
        </p:nvSpPr>
        <p:spPr>
          <a:xfrm>
            <a:off x="7163443" y="4276130"/>
            <a:ext cx="5203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-apple-system"/>
              </a:rPr>
              <a:t>y=(x-</a:t>
            </a:r>
            <a:r>
              <a:rPr lang="en-US" altLang="zh-CN" sz="2400" dirty="0" err="1">
                <a:solidFill>
                  <a:schemeClr val="bg1"/>
                </a:solidFill>
                <a:latin typeface="-apple-system"/>
              </a:rPr>
              <a:t>MinValue</a:t>
            </a:r>
            <a:r>
              <a:rPr lang="en-US" altLang="zh-CN" sz="2400" dirty="0">
                <a:solidFill>
                  <a:schemeClr val="bg1"/>
                </a:solidFill>
                <a:latin typeface="-apple-system"/>
              </a:rPr>
              <a:t>)/(</a:t>
            </a:r>
            <a:r>
              <a:rPr lang="en-US" altLang="zh-CN" sz="2400" dirty="0" err="1">
                <a:solidFill>
                  <a:schemeClr val="bg1"/>
                </a:solidFill>
                <a:latin typeface="-apple-system"/>
              </a:rPr>
              <a:t>MaxValue-MinValue</a:t>
            </a:r>
            <a:r>
              <a:rPr lang="en-US" altLang="zh-CN" sz="2400" dirty="0">
                <a:solidFill>
                  <a:schemeClr val="bg1"/>
                </a:solidFill>
                <a:latin typeface="-apple-system"/>
              </a:rPr>
              <a:t>)</a:t>
            </a:r>
            <a:r>
              <a:rPr lang="zh-CN" altLang="en-US" sz="2400" dirty="0">
                <a:solidFill>
                  <a:schemeClr val="bg1"/>
                </a:solidFill>
                <a:latin typeface="-apple-system"/>
              </a:rPr>
              <a:t>　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0682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65D705B9-046F-4E1C-95C9-C1A0E9FC0331}"/>
              </a:ext>
            </a:extLst>
          </p:cNvPr>
          <p:cNvSpPr txBox="1"/>
          <p:nvPr/>
        </p:nvSpPr>
        <p:spPr>
          <a:xfrm>
            <a:off x="315422" y="1833528"/>
            <a:ext cx="233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归一化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9A098BF-426B-4182-B0D1-C02B90411095}"/>
              </a:ext>
            </a:extLst>
          </p:cNvPr>
          <p:cNvSpPr txBox="1"/>
          <p:nvPr/>
        </p:nvSpPr>
        <p:spPr>
          <a:xfrm>
            <a:off x="359438" y="274089"/>
            <a:ext cx="3398646" cy="642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约会网站实例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F37250D1-47D0-4862-B9C5-E9A7FB7EA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19" y="2411232"/>
            <a:ext cx="4723938" cy="404159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BF1C1E2-A8B9-41B1-99BF-C631A2296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160" y="1133711"/>
            <a:ext cx="6871816" cy="5729487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145CBBEA-145C-4F7D-B075-E177D3F1A014}"/>
              </a:ext>
            </a:extLst>
          </p:cNvPr>
          <p:cNvGrpSpPr/>
          <p:nvPr/>
        </p:nvGrpSpPr>
        <p:grpSpPr>
          <a:xfrm>
            <a:off x="125049" y="1093910"/>
            <a:ext cx="2385030" cy="400110"/>
            <a:chOff x="296699" y="1329025"/>
            <a:chExt cx="2385030" cy="400110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78C42A7-AC1B-4342-821F-8833EAE808ED}"/>
                </a:ext>
              </a:extLst>
            </p:cNvPr>
            <p:cNvSpPr/>
            <p:nvPr/>
          </p:nvSpPr>
          <p:spPr>
            <a:xfrm>
              <a:off x="1471141" y="1329025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/>
                <a:t>准备数据</a:t>
              </a:r>
              <a:endParaRPr lang="zh-CN" altLang="en-US" sz="2000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D6538CD7-9639-45A1-8942-F33A49309477}"/>
                </a:ext>
              </a:extLst>
            </p:cNvPr>
            <p:cNvSpPr/>
            <p:nvPr/>
          </p:nvSpPr>
          <p:spPr>
            <a:xfrm>
              <a:off x="1127760" y="1412240"/>
              <a:ext cx="233680" cy="23368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6846973-ACD9-4EFF-9FA7-8F9A75A8084D}"/>
                </a:ext>
              </a:extLst>
            </p:cNvPr>
            <p:cNvSpPr/>
            <p:nvPr/>
          </p:nvSpPr>
          <p:spPr>
            <a:xfrm>
              <a:off x="296699" y="1412240"/>
              <a:ext cx="233680" cy="2336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D457BAF4-DE92-4639-9FEC-F0D52CB9E758}"/>
                </a:ext>
              </a:extLst>
            </p:cNvPr>
            <p:cNvSpPr/>
            <p:nvPr/>
          </p:nvSpPr>
          <p:spPr>
            <a:xfrm>
              <a:off x="712229" y="1412240"/>
              <a:ext cx="233680" cy="23368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68007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A0B2A69B-20E7-434C-874E-3F354693BF6A}"/>
              </a:ext>
            </a:extLst>
          </p:cNvPr>
          <p:cNvGrpSpPr/>
          <p:nvPr/>
        </p:nvGrpSpPr>
        <p:grpSpPr>
          <a:xfrm>
            <a:off x="114889" y="1266630"/>
            <a:ext cx="1872069" cy="400110"/>
            <a:chOff x="296699" y="1329025"/>
            <a:chExt cx="1872069" cy="40011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BAD3AED-9883-45BC-A594-48A8E7072038}"/>
                </a:ext>
              </a:extLst>
            </p:cNvPr>
            <p:cNvSpPr/>
            <p:nvPr/>
          </p:nvSpPr>
          <p:spPr>
            <a:xfrm>
              <a:off x="1471141" y="1329025"/>
              <a:ext cx="6976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/>
                <a:t>分类</a:t>
              </a:r>
              <a:endParaRPr lang="zh-CN" altLang="en-US" sz="2000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190A9942-5FF6-4A96-A60E-33E2636F4321}"/>
                </a:ext>
              </a:extLst>
            </p:cNvPr>
            <p:cNvSpPr/>
            <p:nvPr/>
          </p:nvSpPr>
          <p:spPr>
            <a:xfrm>
              <a:off x="1127760" y="1412240"/>
              <a:ext cx="233680" cy="23368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E43AFF9-9D6C-4631-86E2-CAA17AE14272}"/>
                </a:ext>
              </a:extLst>
            </p:cNvPr>
            <p:cNvSpPr/>
            <p:nvPr/>
          </p:nvSpPr>
          <p:spPr>
            <a:xfrm>
              <a:off x="296699" y="1412240"/>
              <a:ext cx="233680" cy="2336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A6B587B-1D4E-4079-8CB2-D9FFFB4B53DF}"/>
                </a:ext>
              </a:extLst>
            </p:cNvPr>
            <p:cNvSpPr/>
            <p:nvPr/>
          </p:nvSpPr>
          <p:spPr>
            <a:xfrm>
              <a:off x="712229" y="1412240"/>
              <a:ext cx="233680" cy="23368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标题 1">
            <a:extLst>
              <a:ext uri="{FF2B5EF4-FFF2-40B4-BE49-F238E27FC236}">
                <a16:creationId xmlns:a16="http://schemas.microsoft.com/office/drawing/2014/main" id="{33805372-9FDB-4273-871C-1492F8C13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419" y="1541287"/>
            <a:ext cx="10515600" cy="1325563"/>
          </a:xfrm>
        </p:spPr>
        <p:txBody>
          <a:bodyPr/>
          <a:lstStyle/>
          <a:p>
            <a:r>
              <a:rPr lang="zh-CN" altLang="en-US" dirty="0"/>
              <a:t>距离度量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5AD3A5D3-DA65-4372-BE14-BD2D1D5B4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9596"/>
            <a:ext cx="10515600" cy="4351338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 err="1"/>
              <a:t>Lp</a:t>
            </a:r>
            <a:r>
              <a:rPr lang="zh-CN" altLang="en-US" dirty="0"/>
              <a:t>距离：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欧式距离：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曼哈顿距离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</a:t>
            </a:r>
            <a:r>
              <a:rPr lang="zh-CN" altLang="en-US" dirty="0"/>
              <a:t>∞距离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FD63592-90B5-4376-8B4A-4ED451E5F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996" y="2493342"/>
            <a:ext cx="4202833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71F0CAF8-EC2E-42C4-ADF6-595BBCA3B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560" y="1947548"/>
            <a:ext cx="2926777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C11CEAC3-8A04-4DFE-9E3C-3CE4C5B49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3833664"/>
            <a:ext cx="3877354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5">
            <a:extLst>
              <a:ext uri="{FF2B5EF4-FFF2-40B4-BE49-F238E27FC236}">
                <a16:creationId xmlns:a16="http://schemas.microsoft.com/office/drawing/2014/main" id="{FE816F2F-95FC-4872-959E-1D968BBEA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677" y="5102279"/>
            <a:ext cx="3206394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4253B6C5-F007-481B-AA32-74261B83E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461" y="6154870"/>
            <a:ext cx="3830826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A203E8FF-9C66-40A3-B1E0-FD199BE2D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245" y="3086706"/>
            <a:ext cx="3228946" cy="2937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7378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FB191D9-479D-45C2-8FE7-F040B7B98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393" y="1214481"/>
            <a:ext cx="10515600" cy="1325563"/>
          </a:xfrm>
        </p:spPr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值的选择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E7D6F1C-3761-4FE8-BA82-BCF699AE3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2217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如果选择较小的</a:t>
            </a:r>
            <a:r>
              <a:rPr lang="en-US" altLang="zh-CN" dirty="0"/>
              <a:t>K</a:t>
            </a:r>
            <a:r>
              <a:rPr lang="zh-CN" altLang="en-US" dirty="0"/>
              <a:t>值</a:t>
            </a:r>
            <a:endParaRPr lang="en-US" altLang="zh-CN" dirty="0"/>
          </a:p>
          <a:p>
            <a:pPr lvl="1"/>
            <a:r>
              <a:rPr lang="zh-CN" altLang="en-US" dirty="0"/>
              <a:t>“学 习”的近似误差（</a:t>
            </a:r>
            <a:r>
              <a:rPr lang="en-US" altLang="zh-CN" dirty="0"/>
              <a:t>approximation error)</a:t>
            </a:r>
            <a:r>
              <a:rPr lang="zh-CN" altLang="en-US" dirty="0"/>
              <a:t>会减小，但 “学习”的估计误差（</a:t>
            </a:r>
            <a:r>
              <a:rPr lang="en-US" altLang="zh-CN" dirty="0"/>
              <a:t>estimation error) </a:t>
            </a:r>
            <a:r>
              <a:rPr lang="zh-CN" altLang="en-US" dirty="0"/>
              <a:t>会增大，</a:t>
            </a:r>
            <a:endParaRPr lang="en-US" altLang="zh-CN" dirty="0"/>
          </a:p>
          <a:p>
            <a:pPr lvl="1"/>
            <a:r>
              <a:rPr lang="zh-CN" altLang="en-US" dirty="0"/>
              <a:t>噪声敏感</a:t>
            </a:r>
            <a:endParaRPr lang="en-US" altLang="zh-CN" dirty="0"/>
          </a:p>
          <a:p>
            <a:pPr lvl="1"/>
            <a:r>
              <a:rPr lang="en-US" altLang="zh-CN" dirty="0"/>
              <a:t>K</a:t>
            </a:r>
            <a:r>
              <a:rPr lang="zh-CN" altLang="en-US" dirty="0"/>
              <a:t>值的减小就意味着整体模型变得复杂，容易发生过 拟合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zh-CN" altLang="en-US" dirty="0"/>
              <a:t>如果选择较大的</a:t>
            </a:r>
            <a:r>
              <a:rPr lang="en-US" altLang="zh-CN" dirty="0"/>
              <a:t>K</a:t>
            </a:r>
            <a:r>
              <a:rPr lang="zh-CN" altLang="en-US" dirty="0"/>
              <a:t>值，</a:t>
            </a:r>
            <a:endParaRPr lang="en-US" altLang="zh-CN" dirty="0"/>
          </a:p>
          <a:p>
            <a:pPr lvl="1"/>
            <a:r>
              <a:rPr lang="zh-CN" altLang="en-US" dirty="0"/>
              <a:t>减少学习的估计误差，但缺点是学习的近似误差会增大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K</a:t>
            </a:r>
            <a:r>
              <a:rPr lang="zh-CN" altLang="en-US" dirty="0"/>
              <a:t>值的增大 就意味着整体的模型变得简单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66229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2459E8A4-307A-4754-9ADE-00F08C771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393" y="1202643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分类算法流程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1BA29B6-06F8-4045-9245-66860E86D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3823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对未知类别的数据集中的每个点依次执行以下操作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计算已知类别数据集众多点与当前点之间的距离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按照距离递增次序排序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选取与当前点距离最小的</a:t>
            </a:r>
            <a:r>
              <a:rPr lang="en-US" altLang="zh-CN" dirty="0"/>
              <a:t>k</a:t>
            </a:r>
            <a:r>
              <a:rPr lang="zh-CN" altLang="en-US" dirty="0"/>
              <a:t>个点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群定前</a:t>
            </a:r>
            <a:r>
              <a:rPr lang="en-US" altLang="zh-CN" dirty="0"/>
              <a:t>k</a:t>
            </a:r>
            <a:r>
              <a:rPr lang="zh-CN" altLang="en-US" dirty="0"/>
              <a:t>个点所在类别的出现频率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返回前</a:t>
            </a:r>
            <a:r>
              <a:rPr lang="en-US" altLang="zh-CN" dirty="0"/>
              <a:t>k</a:t>
            </a:r>
            <a:r>
              <a:rPr lang="zh-CN" altLang="en-US" dirty="0"/>
              <a:t>个点出现频率最高的类别作为当前点的预测分类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33306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CAB194F-37B2-476A-9621-D50F3AE124D9}"/>
              </a:ext>
            </a:extLst>
          </p:cNvPr>
          <p:cNvSpPr txBox="1"/>
          <p:nvPr/>
        </p:nvSpPr>
        <p:spPr>
          <a:xfrm>
            <a:off x="359438" y="274089"/>
            <a:ext cx="3398646" cy="642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分类算法实现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472ADA0-D808-4CA1-BFC3-EF7F81D54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" y="883920"/>
            <a:ext cx="9920593" cy="597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930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2F48763E-26A0-4FF0-9739-B4C660DD1E30}"/>
              </a:ext>
            </a:extLst>
          </p:cNvPr>
          <p:cNvSpPr txBox="1"/>
          <p:nvPr/>
        </p:nvSpPr>
        <p:spPr>
          <a:xfrm>
            <a:off x="1693148" y="1370677"/>
            <a:ext cx="1688122" cy="102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5400" dirty="0">
                <a:solidFill>
                  <a:schemeClr val="accent1"/>
                </a:solidFill>
                <a:cs typeface="+mn-ea"/>
                <a:sym typeface="+mn-lt"/>
              </a:rPr>
              <a:t>输入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90F7960-C773-4694-BD14-9B2DF9D8C3EB}"/>
              </a:ext>
            </a:extLst>
          </p:cNvPr>
          <p:cNvSpPr txBox="1"/>
          <p:nvPr/>
        </p:nvSpPr>
        <p:spPr>
          <a:xfrm>
            <a:off x="9023894" y="1430771"/>
            <a:ext cx="1688122" cy="102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5400" dirty="0">
                <a:solidFill>
                  <a:schemeClr val="accent1"/>
                </a:solidFill>
                <a:cs typeface="+mn-ea"/>
                <a:sym typeface="+mn-lt"/>
              </a:rPr>
              <a:t>输出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87F458-C69C-43E0-BDDC-D49FA69EF46D}"/>
              </a:ext>
            </a:extLst>
          </p:cNvPr>
          <p:cNvSpPr/>
          <p:nvPr/>
        </p:nvSpPr>
        <p:spPr>
          <a:xfrm>
            <a:off x="0" y="2461845"/>
            <a:ext cx="5373719" cy="4416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91B0397-A881-4700-8B12-2442CC928E46}"/>
              </a:ext>
            </a:extLst>
          </p:cNvPr>
          <p:cNvSpPr/>
          <p:nvPr/>
        </p:nvSpPr>
        <p:spPr>
          <a:xfrm>
            <a:off x="6818282" y="2441748"/>
            <a:ext cx="5373717" cy="4416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053A6A-B9BA-48DF-A2AB-45EA1BF3710E}"/>
              </a:ext>
            </a:extLst>
          </p:cNvPr>
          <p:cNvSpPr txBox="1"/>
          <p:nvPr/>
        </p:nvSpPr>
        <p:spPr>
          <a:xfrm>
            <a:off x="590550" y="2655657"/>
            <a:ext cx="4360985" cy="573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训练数据集</a:t>
            </a: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A859BD89-806D-419C-A3C2-C785857D12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12111"/>
              </p:ext>
            </p:extLst>
          </p:nvPr>
        </p:nvGraphicFramePr>
        <p:xfrm>
          <a:off x="590550" y="3230181"/>
          <a:ext cx="42767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" name="Equation" r:id="rId4" imgW="2171520" imgH="228600" progId="Equation.DSMT4">
                  <p:embed/>
                </p:oleObj>
              </mc:Choice>
              <mc:Fallback>
                <p:oleObj name="Equation" r:id="rId4" imgW="2171520" imgH="2286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0B837F03-A8EC-43BE-8896-8E31F65E5E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0550" y="3230181"/>
                        <a:ext cx="4276725" cy="45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箭头: 右 17">
            <a:extLst>
              <a:ext uri="{FF2B5EF4-FFF2-40B4-BE49-F238E27FC236}">
                <a16:creationId xmlns:a16="http://schemas.microsoft.com/office/drawing/2014/main" id="{535CDCB4-FEAA-4B97-B3AE-F67258BA3E92}"/>
              </a:ext>
            </a:extLst>
          </p:cNvPr>
          <p:cNvSpPr/>
          <p:nvPr/>
        </p:nvSpPr>
        <p:spPr>
          <a:xfrm>
            <a:off x="5518296" y="3984458"/>
            <a:ext cx="1155407" cy="44212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4B188B6-D33A-4402-B493-0AF9E0294697}"/>
              </a:ext>
            </a:extLst>
          </p:cNvPr>
          <p:cNvGrpSpPr/>
          <p:nvPr/>
        </p:nvGrpSpPr>
        <p:grpSpPr>
          <a:xfrm>
            <a:off x="289943" y="3789441"/>
            <a:ext cx="4619461" cy="2112598"/>
            <a:chOff x="590550" y="3756375"/>
            <a:chExt cx="4505564" cy="2112598"/>
          </a:xfrm>
        </p:grpSpPr>
        <p:graphicFrame>
          <p:nvGraphicFramePr>
            <p:cNvPr id="19" name="对象 18">
              <a:extLst>
                <a:ext uri="{FF2B5EF4-FFF2-40B4-BE49-F238E27FC236}">
                  <a16:creationId xmlns:a16="http://schemas.microsoft.com/office/drawing/2014/main" id="{7F461029-7586-4465-93BD-D0F2BDDE0F7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6049181"/>
                </p:ext>
              </p:extLst>
            </p:nvPr>
          </p:nvGraphicFramePr>
          <p:xfrm>
            <a:off x="883171" y="3992293"/>
            <a:ext cx="1701802" cy="548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6" name="Equation" r:id="rId6" imgW="749160" imgH="241200" progId="Equation.DSMT4">
                    <p:embed/>
                  </p:oleObj>
                </mc:Choice>
                <mc:Fallback>
                  <p:oleObj name="Equation" r:id="rId6" imgW="74916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883171" y="3992293"/>
                          <a:ext cx="1701802" cy="5480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>
              <a:extLst>
                <a:ext uri="{FF2B5EF4-FFF2-40B4-BE49-F238E27FC236}">
                  <a16:creationId xmlns:a16="http://schemas.microsoft.com/office/drawing/2014/main" id="{FC39D8DA-1D9C-49F3-91FA-49610F4FCE6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1252964"/>
                </p:ext>
              </p:extLst>
            </p:nvPr>
          </p:nvGraphicFramePr>
          <p:xfrm>
            <a:off x="829936" y="4583800"/>
            <a:ext cx="2564415" cy="439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7" name="Equation" r:id="rId8" imgW="1333440" imgH="228600" progId="Equation.DSMT4">
                    <p:embed/>
                  </p:oleObj>
                </mc:Choice>
                <mc:Fallback>
                  <p:oleObj name="Equation" r:id="rId8" imgW="13334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829936" y="4583800"/>
                          <a:ext cx="2564415" cy="43961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553B95B7-19B6-4C1E-92E0-13C807CEABB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4448468"/>
                </p:ext>
              </p:extLst>
            </p:nvPr>
          </p:nvGraphicFramePr>
          <p:xfrm>
            <a:off x="829936" y="5074718"/>
            <a:ext cx="1469905" cy="4126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8" name="Equation" r:id="rId10" imgW="723600" imgH="203040" progId="Equation.DSMT4">
                    <p:embed/>
                  </p:oleObj>
                </mc:Choice>
                <mc:Fallback>
                  <p:oleObj name="Equation" r:id="rId10" imgW="72360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829936" y="5074718"/>
                          <a:ext cx="1469905" cy="41260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24FC28B-C5A5-445A-81BC-FE6D89A2D978}"/>
                </a:ext>
              </a:extLst>
            </p:cNvPr>
            <p:cNvSpPr/>
            <p:nvPr/>
          </p:nvSpPr>
          <p:spPr>
            <a:xfrm>
              <a:off x="590550" y="3756375"/>
              <a:ext cx="4505562" cy="211259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EE2139B-E4D2-4F33-AEF3-EDFF7B51A119}"/>
                </a:ext>
              </a:extLst>
            </p:cNvPr>
            <p:cNvSpPr txBox="1"/>
            <p:nvPr/>
          </p:nvSpPr>
          <p:spPr>
            <a:xfrm>
              <a:off x="3255665" y="4081646"/>
              <a:ext cx="1840447" cy="401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实例的特征向量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BEEA76A-40E3-4DDE-8129-A68749292572}"/>
                </a:ext>
              </a:extLst>
            </p:cNvPr>
            <p:cNvSpPr txBox="1"/>
            <p:nvPr/>
          </p:nvSpPr>
          <p:spPr>
            <a:xfrm>
              <a:off x="3633737" y="4523773"/>
              <a:ext cx="1462377" cy="401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实例的类别</a:t>
              </a: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E3551144-66F3-4D80-A865-5B73505FB112}"/>
              </a:ext>
            </a:extLst>
          </p:cNvPr>
          <p:cNvSpPr txBox="1"/>
          <p:nvPr/>
        </p:nvSpPr>
        <p:spPr>
          <a:xfrm>
            <a:off x="548419" y="6010449"/>
            <a:ext cx="4360985" cy="573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实例特征向量 </a:t>
            </a:r>
            <a:r>
              <a:rPr lang="en-US" altLang="zh-CN" sz="2800" i="1" dirty="0">
                <a:solidFill>
                  <a:schemeClr val="bg1"/>
                </a:solidFill>
                <a:cs typeface="+mn-ea"/>
                <a:sym typeface="+mn-lt"/>
              </a:rPr>
              <a:t>x</a:t>
            </a:r>
            <a:endParaRPr lang="zh-CN" altLang="en-US" sz="2800" i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E158DF9-9C94-4891-B9ED-0A6138B7314D}"/>
              </a:ext>
            </a:extLst>
          </p:cNvPr>
          <p:cNvSpPr txBox="1"/>
          <p:nvPr/>
        </p:nvSpPr>
        <p:spPr>
          <a:xfrm>
            <a:off x="8139299" y="4147041"/>
            <a:ext cx="4360985" cy="573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实例 </a:t>
            </a:r>
            <a:r>
              <a:rPr lang="en-US" altLang="zh-CN" sz="2800" i="1" dirty="0">
                <a:solidFill>
                  <a:schemeClr val="bg1"/>
                </a:solidFill>
                <a:cs typeface="+mn-ea"/>
                <a:sym typeface="+mn-lt"/>
              </a:rPr>
              <a:t>x </a:t>
            </a:r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所属的 </a:t>
            </a:r>
            <a:r>
              <a:rPr lang="en-US" altLang="zh-CN" sz="2800" i="1" dirty="0">
                <a:solidFill>
                  <a:schemeClr val="bg1"/>
                </a:solidFill>
                <a:cs typeface="+mn-ea"/>
                <a:sym typeface="+mn-lt"/>
              </a:rPr>
              <a:t>y</a:t>
            </a:r>
            <a:endParaRPr lang="zh-CN" altLang="en-US" sz="2800" i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2619CD7-A1D7-4C88-AF90-F3DB19E2F4F9}"/>
              </a:ext>
            </a:extLst>
          </p:cNvPr>
          <p:cNvSpPr txBox="1"/>
          <p:nvPr/>
        </p:nvSpPr>
        <p:spPr>
          <a:xfrm>
            <a:off x="590550" y="324331"/>
            <a:ext cx="3398646" cy="642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算法的输入输出</a:t>
            </a:r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4F381DD0-16F8-47B8-8D25-50C882F23DF4}"/>
              </a:ext>
            </a:extLst>
          </p:cNvPr>
          <p:cNvSpPr/>
          <p:nvPr/>
        </p:nvSpPr>
        <p:spPr>
          <a:xfrm>
            <a:off x="1002306" y="1663709"/>
            <a:ext cx="423697" cy="437358"/>
          </a:xfrm>
          <a:custGeom>
            <a:avLst/>
            <a:gdLst>
              <a:gd name="connsiteX0" fmla="*/ 218679 w 423697"/>
              <a:gd name="connsiteY0" fmla="*/ 0 h 437358"/>
              <a:gd name="connsiteX1" fmla="*/ 373308 w 423697"/>
              <a:gd name="connsiteY1" fmla="*/ 64050 h 437358"/>
              <a:gd name="connsiteX2" fmla="*/ 414401 w 423697"/>
              <a:gd name="connsiteY2" fmla="*/ 124997 h 437358"/>
              <a:gd name="connsiteX3" fmla="*/ 253494 w 423697"/>
              <a:gd name="connsiteY3" fmla="*/ 215915 h 437358"/>
              <a:gd name="connsiteX4" fmla="*/ 423697 w 423697"/>
              <a:gd name="connsiteY4" fmla="*/ 292446 h 437358"/>
              <a:gd name="connsiteX5" fmla="*/ 420173 w 423697"/>
              <a:gd name="connsiteY5" fmla="*/ 303799 h 437358"/>
              <a:gd name="connsiteX6" fmla="*/ 218679 w 423697"/>
              <a:gd name="connsiteY6" fmla="*/ 437358 h 437358"/>
              <a:gd name="connsiteX7" fmla="*/ 0 w 423697"/>
              <a:gd name="connsiteY7" fmla="*/ 218679 h 437358"/>
              <a:gd name="connsiteX8" fmla="*/ 218679 w 423697"/>
              <a:gd name="connsiteY8" fmla="*/ 0 h 437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3697" h="437358">
                <a:moveTo>
                  <a:pt x="218679" y="0"/>
                </a:moveTo>
                <a:cubicBezTo>
                  <a:pt x="279066" y="0"/>
                  <a:pt x="333735" y="24477"/>
                  <a:pt x="373308" y="64050"/>
                </a:cubicBezTo>
                <a:lnTo>
                  <a:pt x="414401" y="124997"/>
                </a:lnTo>
                <a:lnTo>
                  <a:pt x="253494" y="215915"/>
                </a:lnTo>
                <a:lnTo>
                  <a:pt x="423697" y="292446"/>
                </a:lnTo>
                <a:lnTo>
                  <a:pt x="420173" y="303799"/>
                </a:lnTo>
                <a:cubicBezTo>
                  <a:pt x="386976" y="382286"/>
                  <a:pt x="309259" y="437358"/>
                  <a:pt x="218679" y="437358"/>
                </a:cubicBezTo>
                <a:cubicBezTo>
                  <a:pt x="97906" y="437358"/>
                  <a:pt x="0" y="339452"/>
                  <a:pt x="0" y="218679"/>
                </a:cubicBezTo>
                <a:cubicBezTo>
                  <a:pt x="0" y="97906"/>
                  <a:pt x="97906" y="0"/>
                  <a:pt x="218679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DEF85FC3-0540-4778-AE10-973D8C6335A8}"/>
              </a:ext>
            </a:extLst>
          </p:cNvPr>
          <p:cNvSpPr/>
          <p:nvPr/>
        </p:nvSpPr>
        <p:spPr>
          <a:xfrm>
            <a:off x="8387035" y="1673757"/>
            <a:ext cx="423697" cy="437358"/>
          </a:xfrm>
          <a:custGeom>
            <a:avLst/>
            <a:gdLst>
              <a:gd name="connsiteX0" fmla="*/ 218679 w 423697"/>
              <a:gd name="connsiteY0" fmla="*/ 0 h 437358"/>
              <a:gd name="connsiteX1" fmla="*/ 373308 w 423697"/>
              <a:gd name="connsiteY1" fmla="*/ 64050 h 437358"/>
              <a:gd name="connsiteX2" fmla="*/ 414401 w 423697"/>
              <a:gd name="connsiteY2" fmla="*/ 124997 h 437358"/>
              <a:gd name="connsiteX3" fmla="*/ 253494 w 423697"/>
              <a:gd name="connsiteY3" fmla="*/ 215915 h 437358"/>
              <a:gd name="connsiteX4" fmla="*/ 423697 w 423697"/>
              <a:gd name="connsiteY4" fmla="*/ 292446 h 437358"/>
              <a:gd name="connsiteX5" fmla="*/ 420173 w 423697"/>
              <a:gd name="connsiteY5" fmla="*/ 303799 h 437358"/>
              <a:gd name="connsiteX6" fmla="*/ 218679 w 423697"/>
              <a:gd name="connsiteY6" fmla="*/ 437358 h 437358"/>
              <a:gd name="connsiteX7" fmla="*/ 0 w 423697"/>
              <a:gd name="connsiteY7" fmla="*/ 218679 h 437358"/>
              <a:gd name="connsiteX8" fmla="*/ 218679 w 423697"/>
              <a:gd name="connsiteY8" fmla="*/ 0 h 437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3697" h="437358">
                <a:moveTo>
                  <a:pt x="218679" y="0"/>
                </a:moveTo>
                <a:cubicBezTo>
                  <a:pt x="279066" y="0"/>
                  <a:pt x="333735" y="24477"/>
                  <a:pt x="373308" y="64050"/>
                </a:cubicBezTo>
                <a:lnTo>
                  <a:pt x="414401" y="124997"/>
                </a:lnTo>
                <a:lnTo>
                  <a:pt x="253494" y="215915"/>
                </a:lnTo>
                <a:lnTo>
                  <a:pt x="423697" y="292446"/>
                </a:lnTo>
                <a:lnTo>
                  <a:pt x="420173" y="303799"/>
                </a:lnTo>
                <a:cubicBezTo>
                  <a:pt x="386976" y="382286"/>
                  <a:pt x="309259" y="437358"/>
                  <a:pt x="218679" y="437358"/>
                </a:cubicBezTo>
                <a:cubicBezTo>
                  <a:pt x="97906" y="437358"/>
                  <a:pt x="0" y="339452"/>
                  <a:pt x="0" y="218679"/>
                </a:cubicBezTo>
                <a:cubicBezTo>
                  <a:pt x="0" y="97906"/>
                  <a:pt x="97906" y="0"/>
                  <a:pt x="218679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46555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B9BE692-BAF4-4DBD-9F3B-245AA634ADE3}"/>
              </a:ext>
            </a:extLst>
          </p:cNvPr>
          <p:cNvSpPr txBox="1"/>
          <p:nvPr/>
        </p:nvSpPr>
        <p:spPr>
          <a:xfrm>
            <a:off x="359438" y="274089"/>
            <a:ext cx="3398646" cy="642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测试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64C51F3-87A6-4F3E-BF05-141C74004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6806"/>
            <a:ext cx="12192000" cy="632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264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09DC455-4850-400A-8FA7-D14E3D47DFAD}"/>
              </a:ext>
            </a:extLst>
          </p:cNvPr>
          <p:cNvSpPr txBox="1"/>
          <p:nvPr/>
        </p:nvSpPr>
        <p:spPr>
          <a:xfrm>
            <a:off x="359438" y="274089"/>
            <a:ext cx="3398646" cy="642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测试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1DF355F-D4AE-45C5-98E8-0CCCD90F2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0" y="2501002"/>
            <a:ext cx="6048342" cy="3024171"/>
          </a:xfrm>
          <a:prstGeom prst="rect">
            <a:avLst/>
          </a:prstGeom>
        </p:spPr>
      </p:pic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23777FFE-19FD-4F78-AAD0-9135EF46B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189345"/>
              </p:ext>
            </p:extLst>
          </p:nvPr>
        </p:nvGraphicFramePr>
        <p:xfrm>
          <a:off x="6571620" y="2501002"/>
          <a:ext cx="497505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7526">
                  <a:extLst>
                    <a:ext uri="{9D8B030D-6E8A-4147-A177-3AD203B41FA5}">
                      <a16:colId xmlns:a16="http://schemas.microsoft.com/office/drawing/2014/main" val="845093417"/>
                    </a:ext>
                  </a:extLst>
                </a:gridCol>
                <a:gridCol w="2487526">
                  <a:extLst>
                    <a:ext uri="{9D8B030D-6E8A-4147-A177-3AD203B41FA5}">
                      <a16:colId xmlns:a16="http://schemas.microsoft.com/office/drawing/2014/main" val="3467875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Error rate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312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835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334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17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89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57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29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887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4145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7224497-A5E2-4CA2-9076-328D927C9FA7}"/>
              </a:ext>
            </a:extLst>
          </p:cNvPr>
          <p:cNvSpPr txBox="1"/>
          <p:nvPr/>
        </p:nvSpPr>
        <p:spPr>
          <a:xfrm>
            <a:off x="359438" y="274089"/>
            <a:ext cx="3398646" cy="642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算法特点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D333A5-F832-4907-BDEA-E21DD403200D}"/>
              </a:ext>
            </a:extLst>
          </p:cNvPr>
          <p:cNvSpPr txBox="1"/>
          <p:nvPr/>
        </p:nvSpPr>
        <p:spPr>
          <a:xfrm>
            <a:off x="1906883" y="2665884"/>
            <a:ext cx="8201758" cy="220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优点：精度高、对异常值不敏感、无数据输入假定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缺点：计算复杂度高、空间复杂度高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适用数据范围：数值型和标称型</a:t>
            </a:r>
          </a:p>
        </p:txBody>
      </p:sp>
    </p:spTree>
    <p:extLst>
      <p:ext uri="{BB962C8B-B14F-4D97-AF65-F5344CB8AC3E}">
        <p14:creationId xmlns:p14="http://schemas.microsoft.com/office/powerpoint/2010/main" val="42183434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F0E85F4-CCCB-4E99-B4A1-B529DFCBE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393" y="1188020"/>
            <a:ext cx="10515600" cy="1325563"/>
          </a:xfrm>
        </p:spPr>
        <p:txBody>
          <a:bodyPr/>
          <a:lstStyle/>
          <a:p>
            <a:r>
              <a:rPr lang="en-AU" altLang="zh-CN" i="1" dirty="0"/>
              <a:t>k-</a:t>
            </a:r>
            <a:r>
              <a:rPr lang="en-AU" altLang="zh-CN" dirty="0"/>
              <a:t>NN</a:t>
            </a:r>
            <a:r>
              <a:rPr lang="zh-CN" altLang="en-US" dirty="0"/>
              <a:t>面临挑战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DB096F3-FAC6-4A69-9DB0-F83BCA31F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67" y="2124421"/>
            <a:ext cx="8023225" cy="517207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AU" altLang="zh-CN" sz="1600" i="1" dirty="0"/>
              <a:t>k</a:t>
            </a:r>
            <a:r>
              <a:rPr lang="zh-CN" altLang="en-US" sz="1600" dirty="0"/>
              <a:t>值确定</a:t>
            </a:r>
            <a:endParaRPr lang="en-AU" altLang="zh-CN" sz="16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AU" altLang="zh-CN" sz="1600" dirty="0"/>
              <a:t>Non-monotonous impact on accuracy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AU" altLang="zh-CN" sz="1600" dirty="0"/>
              <a:t>Too Big vs. Too Small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AU" altLang="zh-CN" sz="1600" dirty="0"/>
              <a:t>Rule of thumbs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特征的选择</a:t>
            </a:r>
            <a:endParaRPr lang="en-AU" altLang="zh-CN" sz="16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AU" altLang="zh-CN" sz="1600" dirty="0"/>
              <a:t>Different features may have different impact …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距离函数确定</a:t>
            </a:r>
            <a:endParaRPr lang="en-AU" altLang="zh-CN" sz="16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AU" altLang="zh-CN" sz="1600" dirty="0"/>
              <a:t>There are many different ways to measure the distance.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AU" altLang="zh-CN" sz="1600" dirty="0"/>
              <a:t>Euclidean, Manhattan …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复杂度</a:t>
            </a:r>
            <a:endParaRPr lang="en-AU" altLang="zh-CN" sz="16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AU" altLang="zh-CN" sz="1600" dirty="0"/>
              <a:t>Need to calculate the distance between X′ and all training data.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AU" altLang="zh-CN" sz="1600" dirty="0"/>
              <a:t>In proportion to the size of the training data.</a:t>
            </a:r>
            <a:endParaRPr lang="zh-CN" altLang="en-US" sz="16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B183A6A-2804-4FF6-A6D6-074BB0CBAAF8}"/>
              </a:ext>
            </a:extLst>
          </p:cNvPr>
          <p:cNvCxnSpPr/>
          <p:nvPr/>
        </p:nvCxnSpPr>
        <p:spPr>
          <a:xfrm>
            <a:off x="7550460" y="3749125"/>
            <a:ext cx="2286000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9C07C7D-73D8-459C-BA96-2A5B0B6B72AB}"/>
              </a:ext>
            </a:extLst>
          </p:cNvPr>
          <p:cNvCxnSpPr/>
          <p:nvPr/>
        </p:nvCxnSpPr>
        <p:spPr>
          <a:xfrm rot="5400000" flipH="1" flipV="1">
            <a:off x="6674160" y="2872825"/>
            <a:ext cx="1752600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8C18121-8E62-4962-95DA-216D72A189BB}"/>
              </a:ext>
            </a:extLst>
          </p:cNvPr>
          <p:cNvCxnSpPr/>
          <p:nvPr/>
        </p:nvCxnSpPr>
        <p:spPr>
          <a:xfrm rot="16200000" flipH="1">
            <a:off x="7702860" y="2529925"/>
            <a:ext cx="304800" cy="304800"/>
          </a:xfrm>
          <a:prstGeom prst="lin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9EACFBA-7644-4C47-91EC-E1A47E5CCE99}"/>
              </a:ext>
            </a:extLst>
          </p:cNvPr>
          <p:cNvCxnSpPr/>
          <p:nvPr/>
        </p:nvCxnSpPr>
        <p:spPr>
          <a:xfrm>
            <a:off x="8007660" y="2834725"/>
            <a:ext cx="304800" cy="76200"/>
          </a:xfrm>
          <a:prstGeom prst="lin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849614A-7A6B-456C-83C0-BF43AB812CE2}"/>
              </a:ext>
            </a:extLst>
          </p:cNvPr>
          <p:cNvCxnSpPr/>
          <p:nvPr/>
        </p:nvCxnSpPr>
        <p:spPr>
          <a:xfrm rot="16200000" flipH="1">
            <a:off x="8312460" y="2910925"/>
            <a:ext cx="304800" cy="304800"/>
          </a:xfrm>
          <a:prstGeom prst="lin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13265DE-6C34-4171-8012-04E8E82BCB16}"/>
              </a:ext>
            </a:extLst>
          </p:cNvPr>
          <p:cNvCxnSpPr/>
          <p:nvPr/>
        </p:nvCxnSpPr>
        <p:spPr>
          <a:xfrm rot="5400000" flipH="1" flipV="1">
            <a:off x="8579160" y="2949025"/>
            <a:ext cx="304800" cy="228600"/>
          </a:xfrm>
          <a:prstGeom prst="lin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133CD8F-38EE-45B2-A281-8B29AF7D0E8E}"/>
              </a:ext>
            </a:extLst>
          </p:cNvPr>
          <p:cNvCxnSpPr/>
          <p:nvPr/>
        </p:nvCxnSpPr>
        <p:spPr>
          <a:xfrm rot="16200000" flipH="1">
            <a:off x="8807760" y="2949025"/>
            <a:ext cx="457200" cy="381000"/>
          </a:xfrm>
          <a:prstGeom prst="lin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9D926F0-A483-435D-8052-3C953CEFC304}"/>
              </a:ext>
            </a:extLst>
          </p:cNvPr>
          <p:cNvCxnSpPr/>
          <p:nvPr/>
        </p:nvCxnSpPr>
        <p:spPr>
          <a:xfrm rot="5400000" flipH="1" flipV="1">
            <a:off x="9036360" y="2949025"/>
            <a:ext cx="609600" cy="228600"/>
          </a:xfrm>
          <a:prstGeom prst="lin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4">
            <a:extLst>
              <a:ext uri="{FF2B5EF4-FFF2-40B4-BE49-F238E27FC236}">
                <a16:creationId xmlns:a16="http://schemas.microsoft.com/office/drawing/2014/main" id="{3640626B-B3D3-4E4F-A635-4A63FB555A9F}"/>
              </a:ext>
            </a:extLst>
          </p:cNvPr>
          <p:cNvSpPr txBox="1"/>
          <p:nvPr/>
        </p:nvSpPr>
        <p:spPr>
          <a:xfrm>
            <a:off x="8659706" y="374912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k</a:t>
            </a: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5E27186B-A83F-466C-8DDE-386F13C1D520}"/>
              </a:ext>
            </a:extLst>
          </p:cNvPr>
          <p:cNvSpPr txBox="1"/>
          <p:nvPr/>
        </p:nvSpPr>
        <p:spPr>
          <a:xfrm rot="10800000">
            <a:off x="7164996" y="2508996"/>
            <a:ext cx="461665" cy="93076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39661152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5BD0FD3-2215-4406-BEBF-72205D2A7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393" y="1188020"/>
            <a:ext cx="10515600" cy="1325563"/>
          </a:xfrm>
        </p:spPr>
        <p:txBody>
          <a:bodyPr/>
          <a:lstStyle/>
          <a:p>
            <a:r>
              <a:rPr lang="en-AU" altLang="zh-CN" dirty="0"/>
              <a:t>Distance Metrics</a:t>
            </a:r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C2F719E-0B9B-4CFE-B067-0FD6F9E5DE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1163" y="2051050"/>
          <a:ext cx="30559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Equation" r:id="rId3" imgW="1612900" imgH="482600" progId="Equation.KSEE3">
                  <p:embed/>
                </p:oleObj>
              </mc:Choice>
              <mc:Fallback>
                <p:oleObj name="Equation" r:id="rId3" imgW="1612900" imgH="482600" progId="Equation.KSEE3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1163" y="2051050"/>
                        <a:ext cx="3055937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3508AC7-C93B-44E9-BF85-154CC66EAD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3717" y="3879574"/>
          <a:ext cx="30305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Equation" r:id="rId5" imgW="1600200" imgH="482600" progId="Equation.KSEE3">
                  <p:embed/>
                </p:oleObj>
              </mc:Choice>
              <mc:Fallback>
                <p:oleObj name="Equation" r:id="rId5" imgW="1600200" imgH="482600" progId="Equation.KSEE3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3717" y="3879574"/>
                        <a:ext cx="303053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对象 6">
                <a:extLst>
                  <a:ext uri="{FF2B5EF4-FFF2-40B4-BE49-F238E27FC236}">
                    <a16:creationId xmlns:a16="http://schemas.microsoft.com/office/drawing/2014/main" id="{7864F1DD-7E74-4295-9306-DB8F3B24005D}"/>
                  </a:ext>
                </a:extLst>
              </p:cNvPr>
              <p:cNvSpPr txBox="1"/>
              <p:nvPr/>
            </p:nvSpPr>
            <p:spPr bwMode="auto">
              <a:xfrm>
                <a:off x="6723063" y="3903663"/>
                <a:ext cx="2624137" cy="866775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对象 6">
                <a:extLst>
                  <a:ext uri="{FF2B5EF4-FFF2-40B4-BE49-F238E27FC236}">
                    <a16:creationId xmlns:a16="http://schemas.microsoft.com/office/drawing/2014/main" id="{7864F1DD-7E74-4295-9306-DB8F3B240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23063" y="3903663"/>
                <a:ext cx="2624137" cy="866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5">
            <a:extLst>
              <a:ext uri="{FF2B5EF4-FFF2-40B4-BE49-F238E27FC236}">
                <a16:creationId xmlns:a16="http://schemas.microsoft.com/office/drawing/2014/main" id="{24869755-FC55-40A5-A710-4B9F3FA48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468217" y="4893366"/>
            <a:ext cx="2209800" cy="1954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40D54407-A111-470D-95C5-55F931781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964017" y="4943063"/>
            <a:ext cx="2133600" cy="1912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95E5A98-8202-4FFE-9143-C5FEB4AC628C}"/>
              </a:ext>
            </a:extLst>
          </p:cNvPr>
          <p:cNvCxnSpPr/>
          <p:nvPr/>
        </p:nvCxnSpPr>
        <p:spPr>
          <a:xfrm rot="10800000" flipV="1">
            <a:off x="4601817" y="2965174"/>
            <a:ext cx="1371600" cy="7620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29B66D9-3B00-452D-9800-81451EE3CF29}"/>
              </a:ext>
            </a:extLst>
          </p:cNvPr>
          <p:cNvCxnSpPr/>
          <p:nvPr/>
        </p:nvCxnSpPr>
        <p:spPr>
          <a:xfrm>
            <a:off x="5973417" y="2965174"/>
            <a:ext cx="1447800" cy="838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8095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E076C7C1-6F49-4EA0-A6EB-1C5AF15CC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93" y="1468885"/>
            <a:ext cx="77057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chemeClr val="accent1"/>
                </a:solidFill>
              </a:rPr>
              <a:t>马氏距离</a:t>
            </a:r>
            <a:r>
              <a:rPr lang="en-US" altLang="zh-CN" sz="3600" b="1" dirty="0">
                <a:solidFill>
                  <a:schemeClr val="accent1"/>
                </a:solidFill>
              </a:rPr>
              <a:t>(</a:t>
            </a:r>
            <a:r>
              <a:rPr lang="en-US" altLang="zh-CN" sz="3600" b="1" dirty="0" err="1">
                <a:solidFill>
                  <a:schemeClr val="accent1"/>
                </a:solidFill>
              </a:rPr>
              <a:t>Mahalanobis</a:t>
            </a:r>
            <a:r>
              <a:rPr lang="en-US" altLang="zh-CN" sz="3600" b="1" dirty="0">
                <a:solidFill>
                  <a:schemeClr val="accent1"/>
                </a:solidFill>
              </a:rPr>
              <a:t> Distance)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41B95514-CDBB-4820-A192-92AB1EBCC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863" y="2664172"/>
            <a:ext cx="770572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/>
              <a:t>由</a:t>
            </a:r>
            <a:r>
              <a:rPr lang="en-US" altLang="zh-CN" sz="3200" b="1" dirty="0"/>
              <a:t>P.C. </a:t>
            </a:r>
            <a:r>
              <a:rPr lang="en-US" altLang="zh-CN" sz="3200" b="1" dirty="0" err="1"/>
              <a:t>Mahalanobis</a:t>
            </a:r>
            <a:r>
              <a:rPr lang="zh-CN" altLang="en-US" sz="3200" b="1" dirty="0"/>
              <a:t>提出</a:t>
            </a:r>
            <a:endParaRPr lang="en-US" altLang="zh-CN" sz="3200" b="1" dirty="0"/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/>
              <a:t>基于样本分布的一种距离测量</a:t>
            </a:r>
            <a:endParaRPr lang="en-US" altLang="zh-CN" sz="3200" b="1" dirty="0"/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/>
              <a:t>考虑到各种特性之间的联系（例如身高和体重），可以消除样本间的相关性</a:t>
            </a:r>
            <a:endParaRPr lang="en-US" altLang="zh-CN" sz="3200" b="1" dirty="0"/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/>
              <a:t>广泛用于分类和聚类分析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0611827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D07412C3-7B8B-479A-82EE-D9765B345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80" y="1178728"/>
            <a:ext cx="609600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8E9BB0C-BFFF-4CD0-BC8D-2F5827B88C5E}"/>
              </a:ext>
            </a:extLst>
          </p:cNvPr>
          <p:cNvSpPr/>
          <p:nvPr/>
        </p:nvSpPr>
        <p:spPr>
          <a:xfrm>
            <a:off x="525863" y="1178728"/>
            <a:ext cx="7261609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-apple-system"/>
              </a:rPr>
              <a:t>马氏距离实际意义</a:t>
            </a:r>
          </a:p>
          <a:p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那么马氏距离就能能干什么？它比欧氏距离好在哪里？举几个栗子</a:t>
            </a:r>
            <a:endParaRPr lang="zh-CN" altLang="en-US" b="0" i="0" dirty="0">
              <a:solidFill>
                <a:srgbClr val="1A1A1A"/>
              </a:solidFill>
              <a:effectLst/>
              <a:latin typeface="-apple-system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EE3F80-43B1-444C-9CA4-322937CBE026}"/>
              </a:ext>
            </a:extLst>
          </p:cNvPr>
          <p:cNvSpPr/>
          <p:nvPr/>
        </p:nvSpPr>
        <p:spPr>
          <a:xfrm>
            <a:off x="525862" y="2139854"/>
            <a:ext cx="71410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A1A1A"/>
                </a:solidFill>
                <a:latin typeface="-apple-system"/>
              </a:rPr>
              <a:t>欧式距离近就一定相似？</a:t>
            </a:r>
            <a:endParaRPr lang="zh-CN" altLang="en-US" dirty="0">
              <a:solidFill>
                <a:srgbClr val="1A1A1A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先举个比较常用的例子，身高和体重，这两个变量拥有不同的单位标准，也就是有不同的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scale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。比如身高用毫米计算，而体重用千克计算，显然差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10mm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的身高与差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10kg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的体重是完全不同的。但在普通的欧氏距离中，这将会算作相同的差距。</a:t>
            </a:r>
            <a:endParaRPr lang="zh-CN" altLang="en-US" b="0" i="0" dirty="0">
              <a:solidFill>
                <a:srgbClr val="1A1A1A"/>
              </a:solidFill>
              <a:effectLst/>
              <a:latin typeface="-apple-system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02CCC5-46E2-4560-ADD7-F29DC7BAE647}"/>
              </a:ext>
            </a:extLst>
          </p:cNvPr>
          <p:cNvSpPr/>
          <p:nvPr/>
        </p:nvSpPr>
        <p:spPr>
          <a:xfrm>
            <a:off x="525862" y="3874084"/>
            <a:ext cx="743243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A1A1A"/>
                </a:solidFill>
                <a:latin typeface="-apple-system"/>
              </a:rPr>
              <a:t>归一化后欧氏距离近就一定相似？</a:t>
            </a:r>
            <a:endParaRPr lang="zh-CN" altLang="en-US" dirty="0">
              <a:solidFill>
                <a:srgbClr val="1A1A1A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当然我们可以先做归一化来消除这种维度间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scale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不同的问题，但是样本分布也会影响分类</a:t>
            </a:r>
          </a:p>
          <a:p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举个一维的栗子，现在有两个类别，统一单位，第一个类别均值为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0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，方差为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0.1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，第二个类别均值为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5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，方差为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5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。那么一个值为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2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的点属于第一类的概率大还是第二类的概率大？距离上说应该是第一类，但是直觉上显然是第二类，因为第一类不太可能到达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2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这个位置。</a:t>
            </a:r>
          </a:p>
          <a:p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所以，在一个方差较小的维度下很小的差别就有可能成为离群点。就像下图一样，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A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与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B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相对于原点的距离是相同的。但是由于样本总体沿着横轴分布，所以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B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点更有可能是这个样本中的点，而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A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则更有可能是离群点。</a:t>
            </a:r>
            <a:endParaRPr lang="zh-CN" altLang="en-US" b="0" i="0" dirty="0">
              <a:solidFill>
                <a:srgbClr val="1A1A1A"/>
              </a:solidFill>
              <a:effectLst/>
              <a:latin typeface="-apple-system"/>
            </a:endParaRPr>
          </a:p>
        </p:txBody>
      </p:sp>
      <p:sp>
        <p:nvSpPr>
          <p:cNvPr id="7" name="AutoShape 2" descr="preview">
            <a:extLst>
              <a:ext uri="{FF2B5EF4-FFF2-40B4-BE49-F238E27FC236}">
                <a16:creationId xmlns:a16="http://schemas.microsoft.com/office/drawing/2014/main" id="{D0E213B2-AA39-46DE-B253-108633A16F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5511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BDD88DF-A8C0-437D-8114-796CE7C61D7B}"/>
              </a:ext>
            </a:extLst>
          </p:cNvPr>
          <p:cNvSpPr/>
          <p:nvPr/>
        </p:nvSpPr>
        <p:spPr>
          <a:xfrm>
            <a:off x="1755602" y="2394868"/>
            <a:ext cx="3988733" cy="44631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一维数据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A96961C9-AD91-41C8-8157-EAC0D781F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93" y="1446382"/>
            <a:ext cx="77057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chemeClr val="accent1"/>
                </a:solidFill>
              </a:rPr>
              <a:t>马氏距离</a:t>
            </a:r>
            <a:r>
              <a:rPr lang="en-US" altLang="zh-CN" sz="3600" b="1" dirty="0">
                <a:solidFill>
                  <a:schemeClr val="accent1"/>
                </a:solidFill>
              </a:rPr>
              <a:t>(</a:t>
            </a:r>
            <a:r>
              <a:rPr lang="en-US" altLang="zh-CN" sz="3600" b="1" dirty="0" err="1">
                <a:solidFill>
                  <a:schemeClr val="accent1"/>
                </a:solidFill>
              </a:rPr>
              <a:t>Mahalanobis</a:t>
            </a:r>
            <a:r>
              <a:rPr lang="en-US" altLang="zh-CN" sz="3600" b="1" dirty="0">
                <a:solidFill>
                  <a:schemeClr val="accent1"/>
                </a:solidFill>
              </a:rPr>
              <a:t> Distance)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pic>
        <p:nvPicPr>
          <p:cNvPr id="4" name="Picture 2" descr="clip_image002">
            <a:hlinkClick r:id="rId2"/>
            <a:extLst>
              <a:ext uri="{FF2B5EF4-FFF2-40B4-BE49-F238E27FC236}">
                <a16:creationId xmlns:a16="http://schemas.microsoft.com/office/drawing/2014/main" id="{7A19E5E2-16C9-428E-B812-E135F937C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245" y="2991106"/>
            <a:ext cx="1415555" cy="68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image">
            <a:hlinkClick r:id="rId4"/>
            <a:extLst>
              <a:ext uri="{FF2B5EF4-FFF2-40B4-BE49-F238E27FC236}">
                <a16:creationId xmlns:a16="http://schemas.microsoft.com/office/drawing/2014/main" id="{A566E9DB-989E-44C0-96E6-1D8915584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83" y="3844037"/>
            <a:ext cx="2632594" cy="104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">
            <a:hlinkClick r:id="rId6"/>
            <a:extLst>
              <a:ext uri="{FF2B5EF4-FFF2-40B4-BE49-F238E27FC236}">
                <a16:creationId xmlns:a16="http://schemas.microsoft.com/office/drawing/2014/main" id="{4123C6C1-9924-4F6B-9747-8D02831F7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860" y="5124537"/>
            <a:ext cx="2158039" cy="7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1611085-322B-44A7-814A-9050A0B284F3}"/>
              </a:ext>
            </a:extLst>
          </p:cNvPr>
          <p:cNvSpPr/>
          <p:nvPr/>
        </p:nvSpPr>
        <p:spPr>
          <a:xfrm>
            <a:off x="1859065" y="5903893"/>
            <a:ext cx="37818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例：</a:t>
            </a:r>
            <a:r>
              <a:rPr lang="en-US" altLang="zh-CN" sz="2800" dirty="0"/>
              <a:t>[0, 8, 12, 20]      8.3</a:t>
            </a:r>
            <a:br>
              <a:rPr lang="en-US" altLang="zh-CN" sz="2800" dirty="0"/>
            </a:br>
            <a:r>
              <a:rPr lang="en-US" altLang="zh-CN" sz="2800" dirty="0"/>
              <a:t>        [8, 9, 11, 12]</a:t>
            </a:r>
            <a:r>
              <a:rPr lang="zh-CN" altLang="en-US" sz="2800" dirty="0"/>
              <a:t>      </a:t>
            </a:r>
            <a:r>
              <a:rPr lang="en-US" altLang="zh-CN" sz="2800" dirty="0"/>
              <a:t>1.8</a:t>
            </a:r>
            <a:endParaRPr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96DF124-A3CB-4BD7-A356-55A4441376A9}"/>
              </a:ext>
            </a:extLst>
          </p:cNvPr>
          <p:cNvSpPr/>
          <p:nvPr/>
        </p:nvSpPr>
        <p:spPr>
          <a:xfrm>
            <a:off x="1755602" y="3019284"/>
            <a:ext cx="457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均值：</a:t>
            </a: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hlinkClick r:id="rId2"/>
              </a:rPr>
              <a:t>  </a:t>
            </a:r>
            <a:endParaRPr lang="zh-CN" altLang="zh-CN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标准差：</a:t>
            </a: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hlinkClick r:id="rId4"/>
              </a:rPr>
              <a:t>  </a:t>
            </a:r>
            <a:endParaRPr lang="zh-CN" altLang="zh-CN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方差：</a:t>
            </a: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hlinkClick r:id="rId6"/>
              </a:rPr>
              <a:t>  </a:t>
            </a:r>
            <a:endParaRPr lang="zh-CN" altLang="zh-CN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36F17F-95D2-4927-AAFB-5C222CDE671C}"/>
              </a:ext>
            </a:extLst>
          </p:cNvPr>
          <p:cNvSpPr/>
          <p:nvPr/>
        </p:nvSpPr>
        <p:spPr>
          <a:xfrm>
            <a:off x="6327602" y="2394868"/>
            <a:ext cx="3988733" cy="44631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多维向量</a:t>
            </a:r>
          </a:p>
        </p:txBody>
      </p:sp>
      <p:pic>
        <p:nvPicPr>
          <p:cNvPr id="10" name="Picture 6" descr="clip_image002[6]">
            <a:hlinkClick r:id="rId8"/>
            <a:extLst>
              <a:ext uri="{FF2B5EF4-FFF2-40B4-BE49-F238E27FC236}">
                <a16:creationId xmlns:a16="http://schemas.microsoft.com/office/drawing/2014/main" id="{E0D2B542-B5D4-42F6-BE23-D8AB488A9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032" y="3208701"/>
            <a:ext cx="2817042" cy="52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clip_image002[8]">
            <a:hlinkClick r:id="rId10"/>
            <a:extLst>
              <a:ext uri="{FF2B5EF4-FFF2-40B4-BE49-F238E27FC236}">
                <a16:creationId xmlns:a16="http://schemas.microsoft.com/office/drawing/2014/main" id="{69725AFD-662C-4476-9BDD-7864F4AE8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186" y="4107183"/>
            <a:ext cx="3133563" cy="54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lip_image002[12]">
            <a:hlinkClick r:id="rId12"/>
            <a:extLst>
              <a:ext uri="{FF2B5EF4-FFF2-40B4-BE49-F238E27FC236}">
                <a16:creationId xmlns:a16="http://schemas.microsoft.com/office/drawing/2014/main" id="{9A65D97C-2F3E-4219-8904-137AFF27D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032" y="5927341"/>
            <a:ext cx="2854858" cy="39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clip_image002[10]">
            <a:hlinkClick r:id="rId14"/>
            <a:extLst>
              <a:ext uri="{FF2B5EF4-FFF2-40B4-BE49-F238E27FC236}">
                <a16:creationId xmlns:a16="http://schemas.microsoft.com/office/drawing/2014/main" id="{3832CAB1-69C4-49F7-ADC5-1456A81C2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033" y="5173221"/>
            <a:ext cx="2715745" cy="41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1261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8D1D4-9A82-4508-B372-93057DE9A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393" y="1301521"/>
            <a:ext cx="8229600" cy="1143000"/>
          </a:xfrm>
        </p:spPr>
        <p:txBody>
          <a:bodyPr/>
          <a:lstStyle/>
          <a:p>
            <a:r>
              <a:rPr lang="zh-CN" altLang="en-US" dirty="0"/>
              <a:t>协方差矩阵</a:t>
            </a:r>
          </a:p>
        </p:txBody>
      </p:sp>
      <p:pic>
        <p:nvPicPr>
          <p:cNvPr id="3" name="Picture 2" descr="clip_image002[20]">
            <a:hlinkClick r:id="rId2"/>
            <a:extLst>
              <a:ext uri="{FF2B5EF4-FFF2-40B4-BE49-F238E27FC236}">
                <a16:creationId xmlns:a16="http://schemas.microsoft.com/office/drawing/2014/main" id="{651EFBC3-E80F-4033-9627-0F559A29B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713" y="2888940"/>
            <a:ext cx="4530498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lip_image002[18]">
            <a:hlinkClick r:id="rId4"/>
            <a:extLst>
              <a:ext uri="{FF2B5EF4-FFF2-40B4-BE49-F238E27FC236}">
                <a16:creationId xmlns:a16="http://schemas.microsoft.com/office/drawing/2014/main" id="{2FE53B14-FB7A-48B4-9750-BFD8C5404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362" y="4512335"/>
            <a:ext cx="4635495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5909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5F7BF-9EF1-4C52-9576-8132F6AE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393" y="1202643"/>
            <a:ext cx="8229600" cy="1143000"/>
          </a:xfrm>
        </p:spPr>
        <p:txBody>
          <a:bodyPr/>
          <a:lstStyle/>
          <a:p>
            <a:r>
              <a:rPr lang="zh-CN" altLang="en-US" dirty="0"/>
              <a:t>协方差矩阵</a:t>
            </a:r>
          </a:p>
        </p:txBody>
      </p:sp>
      <p:sp>
        <p:nvSpPr>
          <p:cNvPr id="8" name="右箭头 2">
            <a:extLst>
              <a:ext uri="{FF2B5EF4-FFF2-40B4-BE49-F238E27FC236}">
                <a16:creationId xmlns:a16="http://schemas.microsoft.com/office/drawing/2014/main" id="{5D09131B-DC10-48EB-B9E7-1D90D0398F8A}"/>
              </a:ext>
            </a:extLst>
          </p:cNvPr>
          <p:cNvSpPr/>
          <p:nvPr/>
        </p:nvSpPr>
        <p:spPr>
          <a:xfrm flipH="1">
            <a:off x="3867571" y="3156925"/>
            <a:ext cx="504056" cy="285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3">
            <a:extLst>
              <a:ext uri="{FF2B5EF4-FFF2-40B4-BE49-F238E27FC236}">
                <a16:creationId xmlns:a16="http://schemas.microsoft.com/office/drawing/2014/main" id="{E6999C50-710E-4959-8F91-AA744295A515}"/>
              </a:ext>
            </a:extLst>
          </p:cNvPr>
          <p:cNvSpPr/>
          <p:nvPr/>
        </p:nvSpPr>
        <p:spPr>
          <a:xfrm rot="18726483">
            <a:off x="2209183" y="4179635"/>
            <a:ext cx="360040" cy="13012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4">
            <a:extLst>
              <a:ext uri="{FF2B5EF4-FFF2-40B4-BE49-F238E27FC236}">
                <a16:creationId xmlns:a16="http://schemas.microsoft.com/office/drawing/2014/main" id="{2B18C094-0749-4427-8CC6-00DF5432CF67}"/>
              </a:ext>
            </a:extLst>
          </p:cNvPr>
          <p:cNvSpPr/>
          <p:nvPr/>
        </p:nvSpPr>
        <p:spPr>
          <a:xfrm rot="16200000">
            <a:off x="7893296" y="4984330"/>
            <a:ext cx="360040" cy="12348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5">
            <a:extLst>
              <a:ext uri="{FF2B5EF4-FFF2-40B4-BE49-F238E27FC236}">
                <a16:creationId xmlns:a16="http://schemas.microsoft.com/office/drawing/2014/main" id="{056AB11F-C246-432C-9969-EF320E9DBB2D}"/>
              </a:ext>
            </a:extLst>
          </p:cNvPr>
          <p:cNvSpPr/>
          <p:nvPr/>
        </p:nvSpPr>
        <p:spPr>
          <a:xfrm rot="16200000">
            <a:off x="10321621" y="4496297"/>
            <a:ext cx="639341" cy="309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0FC8840-219C-4867-AEF8-7EE47F2F4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919" y="2895111"/>
            <a:ext cx="4297835" cy="77036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59BE924-8670-4899-AF9D-B273E7FEA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94" y="2828855"/>
            <a:ext cx="3541711" cy="95942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221CF7A-1FDE-40C8-A9B2-378B947D86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657" y="3938558"/>
            <a:ext cx="2763043" cy="291944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2DEF33B-9E84-4952-8ED2-71E3FADC1E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498" y="800574"/>
            <a:ext cx="1552202" cy="209453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B406B18-8226-4D93-B286-97E9893A29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875" y="5205494"/>
            <a:ext cx="2913357" cy="97424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28B7B6C-56C4-4591-BE82-195CFD531B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304" y="2895111"/>
            <a:ext cx="3212928" cy="89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691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B0DE2CB7-8FC3-487B-8D75-2FE5D0775645}"/>
              </a:ext>
            </a:extLst>
          </p:cNvPr>
          <p:cNvSpPr txBox="1"/>
          <p:nvPr/>
        </p:nvSpPr>
        <p:spPr>
          <a:xfrm>
            <a:off x="359438" y="274089"/>
            <a:ext cx="3398646" cy="642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算法解决的问题</a:t>
            </a:r>
          </a:p>
        </p:txBody>
      </p:sp>
      <p:pic>
        <p:nvPicPr>
          <p:cNvPr id="18" name="Picture 2" descr="http://t2.baidu.com/it/u=1669915417,1683601302&amp;fm=23&amp;gp=0.jpg">
            <a:extLst>
              <a:ext uri="{FF2B5EF4-FFF2-40B4-BE49-F238E27FC236}">
                <a16:creationId xmlns:a16="http://schemas.microsoft.com/office/drawing/2014/main" id="{0DDE94CD-DADB-4DA0-BFAB-D732612889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3"/>
          <a:stretch/>
        </p:blipFill>
        <p:spPr bwMode="auto">
          <a:xfrm>
            <a:off x="359438" y="1947410"/>
            <a:ext cx="5832648" cy="419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C46F82C6-F6FA-4E9F-BEFD-A8FEEBFE7555}"/>
              </a:ext>
            </a:extLst>
          </p:cNvPr>
          <p:cNvSpPr txBox="1"/>
          <p:nvPr/>
        </p:nvSpPr>
        <p:spPr>
          <a:xfrm>
            <a:off x="2471895" y="1436914"/>
            <a:ext cx="1286189" cy="573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accent1"/>
                </a:solidFill>
                <a:cs typeface="+mn-ea"/>
                <a:sym typeface="+mn-lt"/>
              </a:rPr>
              <a:t>已知</a:t>
            </a:r>
          </a:p>
        </p:txBody>
      </p:sp>
      <p:pic>
        <p:nvPicPr>
          <p:cNvPr id="20" name="Picture 2" descr="http://t2.baidu.com/it/u=1669915417,1683601302&amp;fm=23&amp;gp=0.jpg">
            <a:extLst>
              <a:ext uri="{FF2B5EF4-FFF2-40B4-BE49-F238E27FC236}">
                <a16:creationId xmlns:a16="http://schemas.microsoft.com/office/drawing/2014/main" id="{44C4A8D5-7F30-464E-9D7B-47887113A9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34017" y="2339006"/>
            <a:ext cx="2672863" cy="257727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499331D2-5214-4CA7-ABDB-B91D75361A5D}"/>
              </a:ext>
            </a:extLst>
          </p:cNvPr>
          <p:cNvSpPr txBox="1"/>
          <p:nvPr/>
        </p:nvSpPr>
        <p:spPr>
          <a:xfrm>
            <a:off x="8337707" y="2050290"/>
            <a:ext cx="1055077" cy="3512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9900" dirty="0">
                <a:cs typeface="+mn-ea"/>
                <a:sym typeface="+mn-lt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9272771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00DABA9E-CF04-45AF-9794-F18E08F2081A}"/>
              </a:ext>
            </a:extLst>
          </p:cNvPr>
          <p:cNvSpPr txBox="1"/>
          <p:nvPr/>
        </p:nvSpPr>
        <p:spPr>
          <a:xfrm>
            <a:off x="326393" y="1389829"/>
            <a:ext cx="6726238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400" b="1" dirty="0">
                <a:solidFill>
                  <a:schemeClr val="accent1"/>
                </a:solidFill>
                <a:latin typeface="+mj-ea"/>
                <a:ea typeface="+mj-ea"/>
              </a:rPr>
              <a:t>马氏距离</a:t>
            </a:r>
            <a:r>
              <a:rPr lang="en-US" altLang="zh-CN" sz="44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zh-CN" altLang="en-US" sz="36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AA5A7E27-BE09-412C-8D4C-115A85DFD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461" y="2346427"/>
            <a:ext cx="82296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492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2A778D40-197B-4C8C-B4B8-B1085B988AB1}"/>
              </a:ext>
            </a:extLst>
          </p:cNvPr>
          <p:cNvSpPr txBox="1"/>
          <p:nvPr/>
        </p:nvSpPr>
        <p:spPr>
          <a:xfrm>
            <a:off x="326393" y="1329746"/>
            <a:ext cx="6726238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400" b="1" dirty="0">
                <a:solidFill>
                  <a:schemeClr val="accent1"/>
                </a:solidFill>
                <a:latin typeface="+mj-ea"/>
                <a:ea typeface="+mj-ea"/>
              </a:rPr>
              <a:t>马氏距离</a:t>
            </a:r>
            <a:r>
              <a:rPr lang="en-US" altLang="zh-CN" sz="44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zh-CN" altLang="en-US" sz="36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定义续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8E377BB-8526-4BB0-8AF7-F6428BD6E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074" y="2290142"/>
            <a:ext cx="82296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04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3A8D7EAA-1F0E-4CAD-9C2B-EB3740007346}"/>
              </a:ext>
            </a:extLst>
          </p:cNvPr>
          <p:cNvSpPr txBox="1"/>
          <p:nvPr/>
        </p:nvSpPr>
        <p:spPr>
          <a:xfrm>
            <a:off x="326393" y="1304069"/>
            <a:ext cx="6726238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400" b="1" dirty="0">
                <a:solidFill>
                  <a:schemeClr val="accent1"/>
                </a:solidFill>
                <a:latin typeface="+mj-ea"/>
                <a:ea typeface="+mj-ea"/>
              </a:rPr>
              <a:t>马氏距离</a:t>
            </a:r>
            <a:r>
              <a:rPr lang="en-US" altLang="zh-CN" sz="44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zh-CN" altLang="en-US" sz="36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计算示例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93E22D0-51D9-4196-BEA1-F09C2DE9F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908" y="1930952"/>
            <a:ext cx="8150112" cy="471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780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9B179-BAFB-4BFB-8520-8670421E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393" y="1200529"/>
            <a:ext cx="10515600" cy="1325563"/>
          </a:xfrm>
        </p:spPr>
        <p:txBody>
          <a:bodyPr>
            <a:normAutofit/>
          </a:bodyPr>
          <a:lstStyle/>
          <a:p>
            <a:r>
              <a:rPr lang="en-AU" altLang="zh-CN" dirty="0" err="1"/>
              <a:t>Mahalanobis</a:t>
            </a:r>
            <a:r>
              <a:rPr lang="en-AU" altLang="zh-CN" dirty="0"/>
              <a:t> Distance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58B4042-103C-4154-B2EE-4BCDD05703F4}"/>
              </a:ext>
            </a:extLst>
          </p:cNvPr>
          <p:cNvCxnSpPr/>
          <p:nvPr/>
        </p:nvCxnSpPr>
        <p:spPr>
          <a:xfrm>
            <a:off x="6514238" y="5170073"/>
            <a:ext cx="2895600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587156A-E1B2-4FC9-9C68-85044D990A62}"/>
              </a:ext>
            </a:extLst>
          </p:cNvPr>
          <p:cNvCxnSpPr/>
          <p:nvPr/>
        </p:nvCxnSpPr>
        <p:spPr>
          <a:xfrm rot="5400000" flipH="1" flipV="1">
            <a:off x="5295038" y="3951667"/>
            <a:ext cx="2438400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DD546932-AA69-478C-82B3-3B45F0B4462B}"/>
              </a:ext>
            </a:extLst>
          </p:cNvPr>
          <p:cNvSpPr/>
          <p:nvPr/>
        </p:nvSpPr>
        <p:spPr>
          <a:xfrm rot="2453858">
            <a:off x="7656444" y="3114261"/>
            <a:ext cx="533400" cy="16764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4027B9-2E26-41F9-B29A-0B94774CBE3C}"/>
              </a:ext>
            </a:extLst>
          </p:cNvPr>
          <p:cNvSpPr/>
          <p:nvPr/>
        </p:nvSpPr>
        <p:spPr>
          <a:xfrm>
            <a:off x="8647044" y="2961861"/>
            <a:ext cx="152400" cy="1524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D68C31-91E5-401F-AE78-CC6D7495A1DF}"/>
              </a:ext>
            </a:extLst>
          </p:cNvPr>
          <p:cNvSpPr/>
          <p:nvPr/>
        </p:nvSpPr>
        <p:spPr>
          <a:xfrm>
            <a:off x="8723244" y="4562061"/>
            <a:ext cx="152400" cy="1524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CDE410B-1F6C-4C1B-ACAC-937129B2EC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1444" y="2343083"/>
          <a:ext cx="329316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Equation" r:id="rId3" imgW="1803400" imgH="292100" progId="Equation.KSEE3">
                  <p:embed/>
                </p:oleObj>
              </mc:Choice>
              <mc:Fallback>
                <p:oleObj name="Equation" r:id="rId3" imgW="1803400" imgH="292100" progId="Equation.KSEE3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444" y="2343083"/>
                        <a:ext cx="329316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4A80F05-8970-42AA-AA61-6BC6C29CAD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1444" y="3723861"/>
          <a:ext cx="29448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Equation" r:id="rId5" imgW="1612900" imgH="292100" progId="Equation.KSEE3">
                  <p:embed/>
                </p:oleObj>
              </mc:Choice>
              <mc:Fallback>
                <p:oleObj name="Equation" r:id="rId5" imgW="1612900" imgH="292100" progId="Equation.KSEE3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444" y="3723861"/>
                        <a:ext cx="294481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12">
            <a:extLst>
              <a:ext uri="{FF2B5EF4-FFF2-40B4-BE49-F238E27FC236}">
                <a16:creationId xmlns:a16="http://schemas.microsoft.com/office/drawing/2014/main" id="{233F5695-AE02-4C00-9546-EB0F14714D96}"/>
              </a:ext>
            </a:extLst>
          </p:cNvPr>
          <p:cNvSpPr txBox="1"/>
          <p:nvPr/>
        </p:nvSpPr>
        <p:spPr>
          <a:xfrm>
            <a:off x="1865245" y="3190461"/>
            <a:ext cx="219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/>
              <a:t>For  identity matrix S:</a:t>
            </a:r>
            <a:endParaRPr lang="zh-CN" altLang="en-US" dirty="0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3A22CBFB-77E5-4C82-AE1C-CF9937E833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1445" y="5171661"/>
          <a:ext cx="3168171" cy="1093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name="Equation" r:id="rId7" imgW="1473200" imgH="508000" progId="Equation.KSEE3">
                  <p:embed/>
                </p:oleObj>
              </mc:Choice>
              <mc:Fallback>
                <p:oleObj name="Equation" r:id="rId7" imgW="1473200" imgH="508000" progId="Equation.KSEE3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445" y="5171661"/>
                        <a:ext cx="3168171" cy="10934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4">
            <a:extLst>
              <a:ext uri="{FF2B5EF4-FFF2-40B4-BE49-F238E27FC236}">
                <a16:creationId xmlns:a16="http://schemas.microsoft.com/office/drawing/2014/main" id="{E76E9B50-97A5-4782-9D10-C03F19F7790D}"/>
              </a:ext>
            </a:extLst>
          </p:cNvPr>
          <p:cNvSpPr txBox="1"/>
          <p:nvPr/>
        </p:nvSpPr>
        <p:spPr>
          <a:xfrm>
            <a:off x="1941445" y="4562061"/>
            <a:ext cx="2271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/>
              <a:t>For  diagonal matrix S: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446AD8F-BA14-4771-9303-50537CFFF6D5}"/>
              </a:ext>
            </a:extLst>
          </p:cNvPr>
          <p:cNvCxnSpPr>
            <a:endCxn id="7" idx="1"/>
          </p:cNvCxnSpPr>
          <p:nvPr/>
        </p:nvCxnSpPr>
        <p:spPr>
          <a:xfrm>
            <a:off x="7961244" y="3952461"/>
            <a:ext cx="7620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E856A2B-D511-4FBA-9A86-0BE8A8553B2A}"/>
              </a:ext>
            </a:extLst>
          </p:cNvPr>
          <p:cNvCxnSpPr/>
          <p:nvPr/>
        </p:nvCxnSpPr>
        <p:spPr>
          <a:xfrm rot="5400000" flipH="1" flipV="1">
            <a:off x="7885044" y="3190461"/>
            <a:ext cx="8382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8" descr="&#10;    f_X(x) = \frac{1}{ (2\pi)^{k/2}|\Sigma|^{1/2} }&#10;             \exp\Big( {-\tfrac{1}{2}}(x-\mu)'\Sigma^{-1}(x-\mu) \Big),&#10;  ">
            <a:extLst>
              <a:ext uri="{FF2B5EF4-FFF2-40B4-BE49-F238E27FC236}">
                <a16:creationId xmlns:a16="http://schemas.microsoft.com/office/drawing/2014/main" id="{FA5BCBE4-5466-43AB-AD3E-8059F9EF3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 r="978"/>
          <a:stretch>
            <a:fillRect/>
          </a:stretch>
        </p:blipFill>
        <p:spPr bwMode="auto">
          <a:xfrm>
            <a:off x="4760844" y="6162261"/>
            <a:ext cx="5029200" cy="533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18144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5CE6D4D0-A3EF-4BF4-9D78-D92EA21F4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714" y="1181225"/>
            <a:ext cx="10515600" cy="1325563"/>
          </a:xfrm>
        </p:spPr>
        <p:txBody>
          <a:bodyPr/>
          <a:lstStyle/>
          <a:p>
            <a:r>
              <a:rPr lang="en-US" altLang="zh-CN" dirty="0"/>
              <a:t>KD</a:t>
            </a:r>
            <a:r>
              <a:rPr lang="zh-CN" altLang="en-US" dirty="0"/>
              <a:t>树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287C859-C43F-454D-933A-86AE1DFD8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76" y="2252035"/>
            <a:ext cx="10515600" cy="4351338"/>
          </a:xfrm>
        </p:spPr>
        <p:txBody>
          <a:bodyPr/>
          <a:lstStyle/>
          <a:p>
            <a:r>
              <a:rPr lang="en-US" altLang="zh-CN" dirty="0" err="1"/>
              <a:t>kd</a:t>
            </a:r>
            <a:r>
              <a:rPr lang="zh-CN" altLang="en-US" dirty="0"/>
              <a:t>树是一种对</a:t>
            </a:r>
            <a:r>
              <a:rPr lang="en-US" altLang="zh-CN" dirty="0"/>
              <a:t>K</a:t>
            </a:r>
            <a:r>
              <a:rPr lang="zh-CN" altLang="en-US" dirty="0"/>
              <a:t>维空间中的实例点进行存储以便对其进行快速检索的树形数据结构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Kd</a:t>
            </a:r>
            <a:r>
              <a:rPr lang="zh-CN" altLang="en-US" dirty="0"/>
              <a:t>树是二叉树，表示对</a:t>
            </a:r>
            <a:r>
              <a:rPr lang="en-US" altLang="zh-CN" dirty="0"/>
              <a:t>K</a:t>
            </a:r>
            <a:r>
              <a:rPr lang="zh-CN" altLang="en-US" dirty="0"/>
              <a:t>维空间的一个划分（</a:t>
            </a:r>
            <a:r>
              <a:rPr lang="en-US" altLang="zh-CN" dirty="0"/>
              <a:t>partition).</a:t>
            </a:r>
            <a:r>
              <a:rPr lang="zh-CN" altLang="en-US" dirty="0"/>
              <a:t>构造</a:t>
            </a:r>
            <a:r>
              <a:rPr lang="en-US" altLang="zh-CN" dirty="0" err="1"/>
              <a:t>Kd</a:t>
            </a:r>
            <a:r>
              <a:rPr lang="zh-CN" altLang="en-US" dirty="0"/>
              <a:t>树相 当于不断地用垂直于坐标轴的超平面将</a:t>
            </a:r>
            <a:r>
              <a:rPr lang="en-US" altLang="zh-CN" dirty="0"/>
              <a:t>k</a:t>
            </a:r>
            <a:r>
              <a:rPr lang="zh-CN" altLang="en-US" dirty="0"/>
              <a:t>维空间切分，构成一系列的</a:t>
            </a:r>
            <a:r>
              <a:rPr lang="en-US" altLang="zh-CN" dirty="0"/>
              <a:t>k</a:t>
            </a:r>
            <a:r>
              <a:rPr lang="zh-CN" altLang="en-US" dirty="0"/>
              <a:t>维超矩形区域</a:t>
            </a:r>
            <a:r>
              <a:rPr lang="en-US" altLang="zh-CN" dirty="0"/>
              <a:t>.</a:t>
            </a:r>
            <a:r>
              <a:rPr lang="en-US" altLang="zh-CN" dirty="0" err="1"/>
              <a:t>Kd</a:t>
            </a:r>
            <a:r>
              <a:rPr lang="zh-CN" altLang="en-US" dirty="0"/>
              <a:t>树的每个结点对应于一个</a:t>
            </a:r>
            <a:r>
              <a:rPr lang="en-US" altLang="zh-CN" dirty="0"/>
              <a:t>k</a:t>
            </a:r>
            <a:r>
              <a:rPr lang="zh-CN" altLang="en-US" dirty="0"/>
              <a:t>维超矩形区域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0041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F009D-8CC8-4B68-8C1F-4BAE7CDA6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06" y="1231063"/>
            <a:ext cx="10515600" cy="1325563"/>
          </a:xfrm>
        </p:spPr>
        <p:txBody>
          <a:bodyPr/>
          <a:lstStyle/>
          <a:p>
            <a:r>
              <a:rPr lang="en-US" altLang="zh-CN" dirty="0"/>
              <a:t>KD</a:t>
            </a:r>
            <a:r>
              <a:rPr lang="zh-CN" altLang="en-US" dirty="0"/>
              <a:t>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CB194C-22C9-49FB-A49A-888937765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22" y="2374305"/>
            <a:ext cx="10515600" cy="4351338"/>
          </a:xfrm>
        </p:spPr>
        <p:txBody>
          <a:bodyPr/>
          <a:lstStyle/>
          <a:p>
            <a:r>
              <a:rPr lang="zh-CN" altLang="en-US" dirty="0"/>
              <a:t>构造</a:t>
            </a:r>
            <a:r>
              <a:rPr lang="en-US" altLang="zh-CN" dirty="0" err="1"/>
              <a:t>kd</a:t>
            </a:r>
            <a:r>
              <a:rPr lang="zh-CN" altLang="en-US" dirty="0"/>
              <a:t>树：</a:t>
            </a:r>
            <a:endParaRPr lang="en-US" altLang="zh-CN" dirty="0"/>
          </a:p>
          <a:p>
            <a:r>
              <a:rPr lang="zh-CN" altLang="en-US" dirty="0"/>
              <a:t>对深度为</a:t>
            </a:r>
            <a:r>
              <a:rPr lang="en-US" altLang="zh-CN" dirty="0"/>
              <a:t>j</a:t>
            </a:r>
            <a:r>
              <a:rPr lang="zh-CN" altLang="en-US" dirty="0"/>
              <a:t>的节点，选择</a:t>
            </a:r>
            <a:r>
              <a:rPr lang="en-US" altLang="zh-CN" dirty="0"/>
              <a:t>x</a:t>
            </a:r>
            <a:r>
              <a:rPr lang="en-US" altLang="zh-CN" baseline="30000" dirty="0"/>
              <a:t>l</a:t>
            </a:r>
            <a:r>
              <a:rPr lang="zh-CN" altLang="en-US" dirty="0"/>
              <a:t>为切分的坐标轴</a:t>
            </a:r>
            <a:endParaRPr lang="en-US" altLang="zh-CN" dirty="0"/>
          </a:p>
          <a:p>
            <a:r>
              <a:rPr lang="zh-CN" altLang="en-US" dirty="0"/>
              <a:t>例：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C3858F2-F5FD-4927-8EF1-7854B7116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66" y="3335521"/>
            <a:ext cx="663913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F61669-B44A-4CB7-AA30-B47DA24A2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334" y="2838404"/>
            <a:ext cx="243227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3">
            <a:extLst>
              <a:ext uri="{FF2B5EF4-FFF2-40B4-BE49-F238E27FC236}">
                <a16:creationId xmlns:a16="http://schemas.microsoft.com/office/drawing/2014/main" id="{9CDB6781-AF14-42D2-AF54-DC78DB1392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244" y="3931073"/>
            <a:ext cx="3363816" cy="293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4">
            <a:extLst>
              <a:ext uri="{FF2B5EF4-FFF2-40B4-BE49-F238E27FC236}">
                <a16:creationId xmlns:a16="http://schemas.microsoft.com/office/drawing/2014/main" id="{655C567D-3FE7-4E21-819C-2AEAC1A277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107" y="3839578"/>
            <a:ext cx="3498168" cy="299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09668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74114-93F3-46F7-81B4-735FDDB3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393" y="1202643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KD </a:t>
            </a:r>
            <a:r>
              <a:rPr lang="zh-CN" altLang="en-US" dirty="0">
                <a:ea typeface="宋体" panose="02010600030101010101" pitchFamily="2" charset="-122"/>
              </a:rPr>
              <a:t>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93D892-9F18-4201-A5FF-367BF4B19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2813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{(2,3),(5,4),(9,6),(4,7),(8,1),(7,2)}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建立索引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C2C03FCF-6F1E-461D-A83C-F4AF2FE6D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3256109"/>
            <a:ext cx="5760640" cy="3601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51810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82C33-365F-4C46-9357-1B552164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393" y="1202643"/>
            <a:ext cx="10515600" cy="1325563"/>
          </a:xfrm>
        </p:spPr>
        <p:txBody>
          <a:bodyPr/>
          <a:lstStyle/>
          <a:p>
            <a:r>
              <a:rPr lang="en-US" altLang="zh-CN" dirty="0"/>
              <a:t>KD</a:t>
            </a:r>
            <a:r>
              <a:rPr lang="zh-CN" altLang="en-US" dirty="0"/>
              <a:t>树搜索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41C11E-F5AA-4ABE-BB5F-3E223FF8A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670" y="2181877"/>
            <a:ext cx="5328592" cy="4498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56646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>
            <a:extLst>
              <a:ext uri="{FF2B5EF4-FFF2-40B4-BE49-F238E27FC236}">
                <a16:creationId xmlns:a16="http://schemas.microsoft.com/office/drawing/2014/main" id="{3FE9F97C-EA99-4FEB-9CE6-D89319E39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50" y="3664177"/>
            <a:ext cx="3843338" cy="30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 descr="300px-Tree_0001">
            <a:extLst>
              <a:ext uri="{FF2B5EF4-FFF2-40B4-BE49-F238E27FC236}">
                <a16:creationId xmlns:a16="http://schemas.microsoft.com/office/drawing/2014/main" id="{EA18A61B-308A-4ED6-BFB7-29166CBB5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5" y="1326923"/>
            <a:ext cx="3916363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9">
            <a:extLst>
              <a:ext uri="{FF2B5EF4-FFF2-40B4-BE49-F238E27FC236}">
                <a16:creationId xmlns:a16="http://schemas.microsoft.com/office/drawing/2014/main" id="{261C982A-7996-45C6-836F-1908D0F0C6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58"/>
          <a:stretch>
            <a:fillRect/>
          </a:stretch>
        </p:blipFill>
        <p:spPr bwMode="auto">
          <a:xfrm>
            <a:off x="4821018" y="3429000"/>
            <a:ext cx="4089400" cy="335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9">
            <a:extLst>
              <a:ext uri="{FF2B5EF4-FFF2-40B4-BE49-F238E27FC236}">
                <a16:creationId xmlns:a16="http://schemas.microsoft.com/office/drawing/2014/main" id="{BC5C3E2C-A4A3-469C-8E92-3AC8DC7EFE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43"/>
          <a:stretch>
            <a:fillRect/>
          </a:stretch>
        </p:blipFill>
        <p:spPr bwMode="auto">
          <a:xfrm>
            <a:off x="4694732" y="371099"/>
            <a:ext cx="3916363" cy="3057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354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D86459E-4438-4A8E-8B3C-CF0D6945398B}"/>
              </a:ext>
            </a:extLst>
          </p:cNvPr>
          <p:cNvSpPr/>
          <p:nvPr/>
        </p:nvSpPr>
        <p:spPr>
          <a:xfrm>
            <a:off x="0" y="860477"/>
            <a:ext cx="2735627" cy="59975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99DA1B1-9648-4172-AAFD-1BAE20E95905}"/>
              </a:ext>
            </a:extLst>
          </p:cNvPr>
          <p:cNvSpPr txBox="1"/>
          <p:nvPr/>
        </p:nvSpPr>
        <p:spPr>
          <a:xfrm>
            <a:off x="498530" y="998623"/>
            <a:ext cx="2208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Source Data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14320D48-3ADB-4CBE-9157-F5FE30CF17AF}"/>
              </a:ext>
            </a:extLst>
          </p:cNvPr>
          <p:cNvGraphicFramePr>
            <a:graphicFrameLocks noGrp="1"/>
          </p:cNvGraphicFramePr>
          <p:nvPr/>
        </p:nvGraphicFramePr>
        <p:xfrm>
          <a:off x="148219" y="2171297"/>
          <a:ext cx="2439189" cy="368808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813063">
                  <a:extLst>
                    <a:ext uri="{9D8B030D-6E8A-4147-A177-3AD203B41FA5}">
                      <a16:colId xmlns:a16="http://schemas.microsoft.com/office/drawing/2014/main" val="3984923618"/>
                    </a:ext>
                  </a:extLst>
                </a:gridCol>
                <a:gridCol w="813063">
                  <a:extLst>
                    <a:ext uri="{9D8B030D-6E8A-4147-A177-3AD203B41FA5}">
                      <a16:colId xmlns:a16="http://schemas.microsoft.com/office/drawing/2014/main" val="2064377688"/>
                    </a:ext>
                  </a:extLst>
                </a:gridCol>
                <a:gridCol w="813063">
                  <a:extLst>
                    <a:ext uri="{9D8B030D-6E8A-4147-A177-3AD203B41FA5}">
                      <a16:colId xmlns:a16="http://schemas.microsoft.com/office/drawing/2014/main" val="1197229913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D</a:t>
                      </a:r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2100" b="0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D</a:t>
                      </a:r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Label</a:t>
                      </a:r>
                      <a:endParaRPr lang="en-US" sz="2100" b="0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309071767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3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4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83677528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 dirty="0">
                          <a:effectLst/>
                        </a:rPr>
                        <a:t>-1</a:t>
                      </a:r>
                      <a:endParaRPr lang="en-US" altLang="zh-CN" sz="2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204343607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2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4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36151041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 dirty="0">
                          <a:effectLst/>
                        </a:rPr>
                        <a:t>2</a:t>
                      </a:r>
                      <a:endParaRPr lang="en-US" altLang="zh-CN" sz="2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 dirty="0">
                          <a:effectLst/>
                        </a:rPr>
                        <a:t>-1</a:t>
                      </a:r>
                      <a:endParaRPr lang="en-US" altLang="zh-CN" sz="2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151807819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5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198778226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2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 dirty="0">
                          <a:effectLst/>
                        </a:rPr>
                        <a:t>0.5</a:t>
                      </a:r>
                      <a:endParaRPr lang="en-US" altLang="zh-CN" sz="2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-1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253360847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6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235955053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2.5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-1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304852549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0.5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6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388084537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 dirty="0">
                          <a:effectLst/>
                        </a:rPr>
                        <a:t>-1</a:t>
                      </a:r>
                      <a:endParaRPr lang="en-US" altLang="zh-CN" sz="2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1474441076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90755C83-6BFA-44FD-B1B8-71CE73252D77}"/>
              </a:ext>
            </a:extLst>
          </p:cNvPr>
          <p:cNvGraphicFramePr>
            <a:graphicFrameLocks noGrp="1"/>
          </p:cNvGraphicFramePr>
          <p:nvPr/>
        </p:nvGraphicFramePr>
        <p:xfrm>
          <a:off x="10128448" y="1988840"/>
          <a:ext cx="1721610" cy="288032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860805">
                  <a:extLst>
                    <a:ext uri="{9D8B030D-6E8A-4147-A177-3AD203B41FA5}">
                      <a16:colId xmlns:a16="http://schemas.microsoft.com/office/drawing/2014/main" val="2820305413"/>
                    </a:ext>
                  </a:extLst>
                </a:gridCol>
                <a:gridCol w="860805">
                  <a:extLst>
                    <a:ext uri="{9D8B030D-6E8A-4147-A177-3AD203B41FA5}">
                      <a16:colId xmlns:a16="http://schemas.microsoft.com/office/drawing/2014/main" val="30234373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0.5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369209381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420670459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</a:rPr>
                        <a:t>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377045961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</a:rPr>
                        <a:t>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32858843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2.5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187898489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3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4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202925079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4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98704117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5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19991256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</a:rPr>
                        <a:t>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6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190244085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</a:rPr>
                        <a:t>0.5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6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2755403499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170CEBC0-4A51-4948-9EF0-E30F2FC9224C}"/>
              </a:ext>
            </a:extLst>
          </p:cNvPr>
          <p:cNvSpPr txBox="1"/>
          <p:nvPr/>
        </p:nvSpPr>
        <p:spPr>
          <a:xfrm>
            <a:off x="10032437" y="1496397"/>
            <a:ext cx="229767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3" dirty="0"/>
              <a:t>By y values</a:t>
            </a:r>
            <a:endParaRPr lang="zh-CN" altLang="en-US" sz="2133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19BA2BD-E41D-45FB-9749-76200FF65618}"/>
              </a:ext>
            </a:extLst>
          </p:cNvPr>
          <p:cNvSpPr/>
          <p:nvPr/>
        </p:nvSpPr>
        <p:spPr>
          <a:xfrm>
            <a:off x="3983765" y="439351"/>
            <a:ext cx="4608512" cy="754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"/>
            <a:r>
              <a:rPr lang="en-US" altLang="zh-CN" sz="2133" dirty="0"/>
              <a:t>Value 3 4 , the cutting dimension : y</a:t>
            </a:r>
            <a:endParaRPr lang="zh-CN" altLang="zh-CN" sz="2133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2336C9D-8DA6-4CB4-8F77-84DFF964D267}"/>
              </a:ext>
            </a:extLst>
          </p:cNvPr>
          <p:cNvCxnSpPr>
            <a:stCxn id="19" idx="2"/>
          </p:cNvCxnSpPr>
          <p:nvPr/>
        </p:nvCxnSpPr>
        <p:spPr>
          <a:xfrm flipH="1">
            <a:off x="5493239" y="1194058"/>
            <a:ext cx="794783" cy="794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8CAECA1-7CE4-4284-98DD-9AD53F0EBBCD}"/>
              </a:ext>
            </a:extLst>
          </p:cNvPr>
          <p:cNvCxnSpPr>
            <a:cxnSpLocks/>
          </p:cNvCxnSpPr>
          <p:nvPr/>
        </p:nvCxnSpPr>
        <p:spPr>
          <a:xfrm rot="5400000" flipH="1">
            <a:off x="6288022" y="1211063"/>
            <a:ext cx="794783" cy="794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CB873335-8C4F-4AFC-9C34-26982F1319BD}"/>
              </a:ext>
            </a:extLst>
          </p:cNvPr>
          <p:cNvGraphicFramePr>
            <a:graphicFrameLocks noGrp="1"/>
          </p:cNvGraphicFramePr>
          <p:nvPr/>
        </p:nvGraphicFramePr>
        <p:xfrm>
          <a:off x="4549643" y="2005845"/>
          <a:ext cx="1721610" cy="14401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860805">
                  <a:extLst>
                    <a:ext uri="{9D8B030D-6E8A-4147-A177-3AD203B41FA5}">
                      <a16:colId xmlns:a16="http://schemas.microsoft.com/office/drawing/2014/main" val="1593336102"/>
                    </a:ext>
                  </a:extLst>
                </a:gridCol>
                <a:gridCol w="860805">
                  <a:extLst>
                    <a:ext uri="{9D8B030D-6E8A-4147-A177-3AD203B41FA5}">
                      <a16:colId xmlns:a16="http://schemas.microsoft.com/office/drawing/2014/main" val="151127637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0.5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235510440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</a:rPr>
                        <a:t>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50691128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</a:rPr>
                        <a:t>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137609507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328103032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2.5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445866976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2A7DCE09-9CCB-4D17-9C97-2360329D5E11}"/>
              </a:ext>
            </a:extLst>
          </p:cNvPr>
          <p:cNvGraphicFramePr>
            <a:graphicFrameLocks noGrp="1"/>
          </p:cNvGraphicFramePr>
          <p:nvPr/>
        </p:nvGraphicFramePr>
        <p:xfrm>
          <a:off x="6552128" y="2026024"/>
          <a:ext cx="1721610" cy="1152128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860805">
                  <a:extLst>
                    <a:ext uri="{9D8B030D-6E8A-4147-A177-3AD203B41FA5}">
                      <a16:colId xmlns:a16="http://schemas.microsoft.com/office/drawing/2014/main" val="2601878429"/>
                    </a:ext>
                  </a:extLst>
                </a:gridCol>
                <a:gridCol w="860805">
                  <a:extLst>
                    <a:ext uri="{9D8B030D-6E8A-4147-A177-3AD203B41FA5}">
                      <a16:colId xmlns:a16="http://schemas.microsoft.com/office/drawing/2014/main" val="283527352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4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225700971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5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236891031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</a:rPr>
                        <a:t>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6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172982221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</a:rPr>
                        <a:t>0.5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6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2660311931"/>
                  </a:ext>
                </a:extLst>
              </a:tr>
            </a:tbl>
          </a:graphicData>
        </a:graphic>
      </p:graphicFrame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67355E30-0AD0-49A1-B65E-2207A548945A}"/>
              </a:ext>
            </a:extLst>
          </p:cNvPr>
          <p:cNvCxnSpPr/>
          <p:nvPr/>
        </p:nvCxnSpPr>
        <p:spPr>
          <a:xfrm>
            <a:off x="5410448" y="3446006"/>
            <a:ext cx="0" cy="943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1D17FA5-8AB5-4FE2-9AAA-5E201801620F}"/>
              </a:ext>
            </a:extLst>
          </p:cNvPr>
          <p:cNvCxnSpPr/>
          <p:nvPr/>
        </p:nvCxnSpPr>
        <p:spPr>
          <a:xfrm>
            <a:off x="7412933" y="3178152"/>
            <a:ext cx="0" cy="1210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B12B2FAA-9874-4AC4-BB83-3D22A354F972}"/>
              </a:ext>
            </a:extLst>
          </p:cNvPr>
          <p:cNvGraphicFramePr>
            <a:graphicFrameLocks noGrp="1"/>
          </p:cNvGraphicFramePr>
          <p:nvPr/>
        </p:nvGraphicFramePr>
        <p:xfrm>
          <a:off x="10128448" y="3424983"/>
          <a:ext cx="1721610" cy="288032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860805">
                  <a:extLst>
                    <a:ext uri="{9D8B030D-6E8A-4147-A177-3AD203B41FA5}">
                      <a16:colId xmlns:a16="http://schemas.microsoft.com/office/drawing/2014/main" val="1197058270"/>
                    </a:ext>
                  </a:extLst>
                </a:gridCol>
                <a:gridCol w="860805">
                  <a:extLst>
                    <a:ext uri="{9D8B030D-6E8A-4147-A177-3AD203B41FA5}">
                      <a16:colId xmlns:a16="http://schemas.microsoft.com/office/drawing/2014/main" val="657926839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3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4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1727531114"/>
                  </a:ext>
                </a:extLst>
              </a:tr>
            </a:tbl>
          </a:graphicData>
        </a:graphic>
      </p:graphicFrame>
      <p:pic>
        <p:nvPicPr>
          <p:cNvPr id="32" name="图片 31">
            <a:extLst>
              <a:ext uri="{FF2B5EF4-FFF2-40B4-BE49-F238E27FC236}">
                <a16:creationId xmlns:a16="http://schemas.microsoft.com/office/drawing/2014/main" id="{22767AC8-B5C9-4DAA-9E86-0F8C2E0FD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625" y="727606"/>
            <a:ext cx="7802896" cy="5803404"/>
          </a:xfrm>
          <a:prstGeom prst="rect">
            <a:avLst/>
          </a:prstGeom>
        </p:spPr>
      </p:pic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ABFC38E5-EA06-4E39-9E89-8ADA52FC9F50}"/>
              </a:ext>
            </a:extLst>
          </p:cNvPr>
          <p:cNvGraphicFramePr>
            <a:graphicFrameLocks noGrp="1"/>
          </p:cNvGraphicFramePr>
          <p:nvPr/>
        </p:nvGraphicFramePr>
        <p:xfrm>
          <a:off x="4544131" y="4389107"/>
          <a:ext cx="1625600" cy="11938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338390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20308952"/>
                    </a:ext>
                  </a:extLst>
                </a:gridCol>
              </a:tblGrid>
              <a:tr h="2336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</a:rPr>
                        <a:t>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</a:rPr>
                        <a:t>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1607065257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</a:rPr>
                        <a:t>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3598837642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</a:rPr>
                        <a:t>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</a:rPr>
                        <a:t>2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3029421859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</a:rPr>
                        <a:t>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</a:rPr>
                        <a:t>2.5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1439843994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</a:rPr>
                        <a:t>2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0.5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3293404480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92C68B2B-370A-4991-9CA5-F488DC36C7DA}"/>
              </a:ext>
            </a:extLst>
          </p:cNvPr>
          <p:cNvGraphicFramePr>
            <a:graphicFrameLocks noGrp="1"/>
          </p:cNvGraphicFramePr>
          <p:nvPr/>
        </p:nvGraphicFramePr>
        <p:xfrm>
          <a:off x="6600133" y="4401800"/>
          <a:ext cx="1625600" cy="9550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674471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47559331"/>
                    </a:ext>
                  </a:extLst>
                </a:gridCol>
              </a:tblGrid>
              <a:tr h="2336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</a:rPr>
                        <a:t>0.5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</a:rPr>
                        <a:t>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881946339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</a:rPr>
                        <a:t>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</a:rPr>
                        <a:t>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1668448686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</a:rPr>
                        <a:t>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6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2458992969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</a:rPr>
                        <a:t>2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4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3679993713"/>
                  </a:ext>
                </a:extLst>
              </a:tr>
            </a:tbl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E72DACCE-FAE0-43DC-A854-F49607FA9258}"/>
              </a:ext>
            </a:extLst>
          </p:cNvPr>
          <p:cNvSpPr txBox="1"/>
          <p:nvPr/>
        </p:nvSpPr>
        <p:spPr>
          <a:xfrm>
            <a:off x="5356931" y="3458699"/>
            <a:ext cx="1933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the cutting </a:t>
            </a:r>
          </a:p>
          <a:p>
            <a:pPr algn="ctr"/>
            <a:r>
              <a:rPr lang="en-US" altLang="zh-CN" sz="2400" dirty="0"/>
              <a:t>dimension : x</a:t>
            </a:r>
            <a:endParaRPr lang="zh-CN" altLang="en-US" sz="24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28AE39C-B692-4396-B738-295C1B67F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252" y="197840"/>
            <a:ext cx="5273497" cy="646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2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 animBg="1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426E1B-997A-4C14-956D-1A4AC5712D06}"/>
              </a:ext>
            </a:extLst>
          </p:cNvPr>
          <p:cNvSpPr txBox="1"/>
          <p:nvPr/>
        </p:nvSpPr>
        <p:spPr>
          <a:xfrm>
            <a:off x="359438" y="274089"/>
            <a:ext cx="3398646" cy="642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分类问题是什么？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39E4BA-214B-4496-9AFD-0E3020EDCCDD}"/>
              </a:ext>
            </a:extLst>
          </p:cNvPr>
          <p:cNvSpPr txBox="1"/>
          <p:nvPr/>
        </p:nvSpPr>
        <p:spPr>
          <a:xfrm>
            <a:off x="1078933" y="3248061"/>
            <a:ext cx="2406869" cy="50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accent1"/>
                </a:solidFill>
                <a:cs typeface="+mn-ea"/>
                <a:sym typeface="+mn-lt"/>
              </a:rPr>
              <a:t>分类问题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C893259F-D9C3-4354-88D2-E3B9A459A3F8}"/>
              </a:ext>
            </a:extLst>
          </p:cNvPr>
          <p:cNvSpPr/>
          <p:nvPr/>
        </p:nvSpPr>
        <p:spPr>
          <a:xfrm>
            <a:off x="2766307" y="322319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14F7FD-C416-41D4-9078-2EF48FEEBDAE}"/>
              </a:ext>
            </a:extLst>
          </p:cNvPr>
          <p:cNvSpPr txBox="1"/>
          <p:nvPr/>
        </p:nvSpPr>
        <p:spPr>
          <a:xfrm>
            <a:off x="4707050" y="3142721"/>
            <a:ext cx="2777900" cy="50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accent1"/>
                </a:solidFill>
                <a:cs typeface="+mn-ea"/>
                <a:sym typeface="+mn-lt"/>
              </a:rPr>
              <a:t>监督式学习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8B9506CE-BAA0-4817-AA0C-63DAA4E89D17}"/>
              </a:ext>
            </a:extLst>
          </p:cNvPr>
          <p:cNvSpPr/>
          <p:nvPr/>
        </p:nvSpPr>
        <p:spPr>
          <a:xfrm rot="20478649">
            <a:off x="6859417" y="2763338"/>
            <a:ext cx="143755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E919DD96-B5CC-4E14-BDB4-F9007EFD0095}"/>
              </a:ext>
            </a:extLst>
          </p:cNvPr>
          <p:cNvSpPr/>
          <p:nvPr/>
        </p:nvSpPr>
        <p:spPr>
          <a:xfrm rot="1337257">
            <a:off x="6859415" y="3683497"/>
            <a:ext cx="143755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DD6BE12-99C1-4573-9A9D-9BDA8498AD14}"/>
              </a:ext>
            </a:extLst>
          </p:cNvPr>
          <p:cNvSpPr txBox="1"/>
          <p:nvPr/>
        </p:nvSpPr>
        <p:spPr>
          <a:xfrm>
            <a:off x="8455747" y="2462576"/>
            <a:ext cx="2777900" cy="50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accent1"/>
                </a:solidFill>
                <a:cs typeface="+mn-ea"/>
                <a:sym typeface="+mn-lt"/>
              </a:rPr>
              <a:t>二元分类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5D95502-9D19-4357-8936-025E582A5247}"/>
              </a:ext>
            </a:extLst>
          </p:cNvPr>
          <p:cNvSpPr txBox="1"/>
          <p:nvPr/>
        </p:nvSpPr>
        <p:spPr>
          <a:xfrm>
            <a:off x="8455747" y="3890671"/>
            <a:ext cx="2777900" cy="50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accent1"/>
                </a:solidFill>
                <a:cs typeface="+mn-ea"/>
                <a:sym typeface="+mn-lt"/>
              </a:rPr>
              <a:t>多元分类</a:t>
            </a:r>
          </a:p>
        </p:txBody>
      </p:sp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id="{093E9C91-AEA6-4082-A981-5519CF5658D7}"/>
              </a:ext>
            </a:extLst>
          </p:cNvPr>
          <p:cNvSpPr/>
          <p:nvPr/>
        </p:nvSpPr>
        <p:spPr>
          <a:xfrm rot="10800000">
            <a:off x="3573517" y="4668465"/>
            <a:ext cx="3415862" cy="1384414"/>
          </a:xfrm>
          <a:prstGeom prst="wedgeRoundRectCallout">
            <a:avLst>
              <a:gd name="adj1" fmla="val -20833"/>
              <a:gd name="adj2" fmla="val 1143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7280020-B533-47CE-8F9C-775001230D0C}"/>
              </a:ext>
            </a:extLst>
          </p:cNvPr>
          <p:cNvSpPr txBox="1"/>
          <p:nvPr/>
        </p:nvSpPr>
        <p:spPr>
          <a:xfrm>
            <a:off x="3674090" y="4665097"/>
            <a:ext cx="3415863" cy="139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根据已知样本的某些特征，判断一个新的样本属于哪种已知的样本类</a:t>
            </a:r>
          </a:p>
        </p:txBody>
      </p:sp>
    </p:spTree>
    <p:extLst>
      <p:ext uri="{BB962C8B-B14F-4D97-AF65-F5344CB8AC3E}">
        <p14:creationId xmlns:p14="http://schemas.microsoft.com/office/powerpoint/2010/main" val="15539573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4022D5-86BF-4C17-AC8E-49563FBF603B}"/>
              </a:ext>
            </a:extLst>
          </p:cNvPr>
          <p:cNvSpPr/>
          <p:nvPr/>
        </p:nvSpPr>
        <p:spPr>
          <a:xfrm>
            <a:off x="0" y="860477"/>
            <a:ext cx="2735627" cy="59975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E117E31-C69F-4E6D-A10D-1606CADA9027}"/>
              </a:ext>
            </a:extLst>
          </p:cNvPr>
          <p:cNvGraphicFramePr>
            <a:graphicFrameLocks noGrp="1"/>
          </p:cNvGraphicFramePr>
          <p:nvPr/>
        </p:nvGraphicFramePr>
        <p:xfrm>
          <a:off x="148219" y="2171297"/>
          <a:ext cx="2439189" cy="368808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813063">
                  <a:extLst>
                    <a:ext uri="{9D8B030D-6E8A-4147-A177-3AD203B41FA5}">
                      <a16:colId xmlns:a16="http://schemas.microsoft.com/office/drawing/2014/main" val="3984923618"/>
                    </a:ext>
                  </a:extLst>
                </a:gridCol>
                <a:gridCol w="813063">
                  <a:extLst>
                    <a:ext uri="{9D8B030D-6E8A-4147-A177-3AD203B41FA5}">
                      <a16:colId xmlns:a16="http://schemas.microsoft.com/office/drawing/2014/main" val="2064377688"/>
                    </a:ext>
                  </a:extLst>
                </a:gridCol>
                <a:gridCol w="813063">
                  <a:extLst>
                    <a:ext uri="{9D8B030D-6E8A-4147-A177-3AD203B41FA5}">
                      <a16:colId xmlns:a16="http://schemas.microsoft.com/office/drawing/2014/main" val="1197229913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D</a:t>
                      </a:r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2100" b="0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D</a:t>
                      </a:r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Label</a:t>
                      </a:r>
                      <a:endParaRPr lang="en-US" sz="2100" b="0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309071767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3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4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83677528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 dirty="0">
                          <a:effectLst/>
                        </a:rPr>
                        <a:t>-1</a:t>
                      </a:r>
                      <a:endParaRPr lang="en-US" altLang="zh-CN" sz="2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204343607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2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4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36151041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 dirty="0">
                          <a:effectLst/>
                        </a:rPr>
                        <a:t>2</a:t>
                      </a:r>
                      <a:endParaRPr lang="en-US" altLang="zh-CN" sz="2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 dirty="0">
                          <a:effectLst/>
                        </a:rPr>
                        <a:t>-1</a:t>
                      </a:r>
                      <a:endParaRPr lang="en-US" altLang="zh-CN" sz="2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151807819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5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198778226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2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 dirty="0">
                          <a:effectLst/>
                        </a:rPr>
                        <a:t>0.5</a:t>
                      </a:r>
                      <a:endParaRPr lang="en-US" altLang="zh-CN" sz="2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-1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253360847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6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235955053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2.5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-1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304852549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0.5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6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388084537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 dirty="0">
                          <a:effectLst/>
                        </a:rPr>
                        <a:t>-1</a:t>
                      </a:r>
                      <a:endParaRPr lang="en-US" altLang="zh-CN" sz="2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1474441076"/>
                  </a:ext>
                </a:extLst>
              </a:tr>
            </a:tbl>
          </a:graphicData>
        </a:graphic>
      </p:graphicFrame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EAD96F6-7746-4EC5-83BF-E7E9336B01FB}"/>
              </a:ext>
            </a:extLst>
          </p:cNvPr>
          <p:cNvSpPr/>
          <p:nvPr/>
        </p:nvSpPr>
        <p:spPr>
          <a:xfrm>
            <a:off x="4847861" y="-2715683"/>
            <a:ext cx="4608512" cy="754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"/>
            <a:r>
              <a:rPr lang="en-US" altLang="zh-CN" sz="2133" dirty="0"/>
              <a:t>Value 3 4 , the cutting dimension : y</a:t>
            </a:r>
            <a:endParaRPr lang="zh-CN" altLang="zh-CN" sz="2133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BA536BE-A69A-42EC-A313-D2C62C23FE41}"/>
              </a:ext>
            </a:extLst>
          </p:cNvPr>
          <p:cNvCxnSpPr>
            <a:stCxn id="13" idx="2"/>
          </p:cNvCxnSpPr>
          <p:nvPr/>
        </p:nvCxnSpPr>
        <p:spPr>
          <a:xfrm flipH="1">
            <a:off x="6357335" y="-1960976"/>
            <a:ext cx="794783" cy="794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5541A5-A4F8-4CB1-B330-47C915627A87}"/>
              </a:ext>
            </a:extLst>
          </p:cNvPr>
          <p:cNvCxnSpPr>
            <a:cxnSpLocks/>
          </p:cNvCxnSpPr>
          <p:nvPr/>
        </p:nvCxnSpPr>
        <p:spPr>
          <a:xfrm rot="5400000" flipH="1">
            <a:off x="7152118" y="-1943971"/>
            <a:ext cx="794783" cy="794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7E11DCF2-EDB6-46C7-B12E-083706135936}"/>
              </a:ext>
            </a:extLst>
          </p:cNvPr>
          <p:cNvGraphicFramePr>
            <a:graphicFrameLocks noGrp="1"/>
          </p:cNvGraphicFramePr>
          <p:nvPr/>
        </p:nvGraphicFramePr>
        <p:xfrm>
          <a:off x="5413739" y="-1149188"/>
          <a:ext cx="1721610" cy="14401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860805">
                  <a:extLst>
                    <a:ext uri="{9D8B030D-6E8A-4147-A177-3AD203B41FA5}">
                      <a16:colId xmlns:a16="http://schemas.microsoft.com/office/drawing/2014/main" val="1593336102"/>
                    </a:ext>
                  </a:extLst>
                </a:gridCol>
                <a:gridCol w="860805">
                  <a:extLst>
                    <a:ext uri="{9D8B030D-6E8A-4147-A177-3AD203B41FA5}">
                      <a16:colId xmlns:a16="http://schemas.microsoft.com/office/drawing/2014/main" val="151127637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0.5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235510440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</a:rPr>
                        <a:t>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50691128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</a:rPr>
                        <a:t>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137609507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328103032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2.5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445866976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A46E936D-5470-4C5F-B9A2-1DA94482ECA4}"/>
              </a:ext>
            </a:extLst>
          </p:cNvPr>
          <p:cNvGraphicFramePr>
            <a:graphicFrameLocks noGrp="1"/>
          </p:cNvGraphicFramePr>
          <p:nvPr/>
        </p:nvGraphicFramePr>
        <p:xfrm>
          <a:off x="7416224" y="-1129009"/>
          <a:ext cx="1721610" cy="1152128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860805">
                  <a:extLst>
                    <a:ext uri="{9D8B030D-6E8A-4147-A177-3AD203B41FA5}">
                      <a16:colId xmlns:a16="http://schemas.microsoft.com/office/drawing/2014/main" val="2601878429"/>
                    </a:ext>
                  </a:extLst>
                </a:gridCol>
                <a:gridCol w="860805">
                  <a:extLst>
                    <a:ext uri="{9D8B030D-6E8A-4147-A177-3AD203B41FA5}">
                      <a16:colId xmlns:a16="http://schemas.microsoft.com/office/drawing/2014/main" val="283527352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4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225700971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5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236891031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</a:rPr>
                        <a:t>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6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172982221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</a:rPr>
                        <a:t>0.5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6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2660311931"/>
                  </a:ext>
                </a:extLst>
              </a:tr>
            </a:tbl>
          </a:graphicData>
        </a:graphic>
      </p:graphicFrame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221F326-F097-4777-AFA0-ED38CB6ACE56}"/>
              </a:ext>
            </a:extLst>
          </p:cNvPr>
          <p:cNvCxnSpPr/>
          <p:nvPr/>
        </p:nvCxnSpPr>
        <p:spPr>
          <a:xfrm>
            <a:off x="6274544" y="290972"/>
            <a:ext cx="0" cy="943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163B1E0-BBAC-4D80-87E7-77E21DB70A3C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8277029" y="23119"/>
            <a:ext cx="0" cy="1282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A4E34D7-0D79-463B-B678-41A2328BD0FD}"/>
              </a:ext>
            </a:extLst>
          </p:cNvPr>
          <p:cNvGraphicFramePr>
            <a:graphicFrameLocks noGrp="1"/>
          </p:cNvGraphicFramePr>
          <p:nvPr/>
        </p:nvGraphicFramePr>
        <p:xfrm>
          <a:off x="5408227" y="1234073"/>
          <a:ext cx="1625600" cy="11938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338390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20308952"/>
                    </a:ext>
                  </a:extLst>
                </a:gridCol>
              </a:tblGrid>
              <a:tr h="2336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</a:rPr>
                        <a:t>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1607065257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3598837642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3029421859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</a:rPr>
                        <a:t>2.5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1439843994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0.5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3293404480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6B3FDD7A-29D1-4803-BFBA-6592071115C1}"/>
              </a:ext>
            </a:extLst>
          </p:cNvPr>
          <p:cNvGraphicFramePr>
            <a:graphicFrameLocks noGrp="1"/>
          </p:cNvGraphicFramePr>
          <p:nvPr/>
        </p:nvGraphicFramePr>
        <p:xfrm>
          <a:off x="7464229" y="1305887"/>
          <a:ext cx="1625600" cy="9550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674471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47559331"/>
                    </a:ext>
                  </a:extLst>
                </a:gridCol>
              </a:tblGrid>
              <a:tr h="2336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0.5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</a:rPr>
                        <a:t>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881946339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5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1668448686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</a:rPr>
                        <a:t>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6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2458992969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4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3679993713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82B8B0F1-5A55-4106-82F1-0453409EF4F9}"/>
              </a:ext>
            </a:extLst>
          </p:cNvPr>
          <p:cNvSpPr txBox="1"/>
          <p:nvPr/>
        </p:nvSpPr>
        <p:spPr>
          <a:xfrm>
            <a:off x="6221027" y="303665"/>
            <a:ext cx="1933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the cutting </a:t>
            </a:r>
          </a:p>
          <a:p>
            <a:pPr algn="ctr"/>
            <a:r>
              <a:rPr lang="en-US" altLang="zh-CN" sz="2400" dirty="0"/>
              <a:t>dimension : x</a:t>
            </a:r>
            <a:endParaRPr lang="zh-CN" altLang="en-US" sz="2400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0A5E28F3-18A1-41D2-AB55-AA23EF011947}"/>
              </a:ext>
            </a:extLst>
          </p:cNvPr>
          <p:cNvSpPr/>
          <p:nvPr/>
        </p:nvSpPr>
        <p:spPr>
          <a:xfrm>
            <a:off x="4626871" y="3247140"/>
            <a:ext cx="1562711" cy="546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Value 1 2</a:t>
            </a:r>
            <a:endParaRPr lang="zh-CN" altLang="en-US" sz="2400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E1202F9E-71C2-4222-A7E2-AA1315B846B6}"/>
              </a:ext>
            </a:extLst>
          </p:cNvPr>
          <p:cNvSpPr/>
          <p:nvPr/>
        </p:nvSpPr>
        <p:spPr>
          <a:xfrm>
            <a:off x="8021999" y="3247141"/>
            <a:ext cx="1562703" cy="546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Value 1 6</a:t>
            </a:r>
            <a:endParaRPr lang="zh-CN" altLang="en-US" sz="2400" dirty="0"/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A701210E-5D42-4E40-8C5C-C44DBEAE5746}"/>
              </a:ext>
            </a:extLst>
          </p:cNvPr>
          <p:cNvGraphicFramePr>
            <a:graphicFrameLocks noGrp="1"/>
          </p:cNvGraphicFramePr>
          <p:nvPr/>
        </p:nvGraphicFramePr>
        <p:xfrm>
          <a:off x="3873867" y="4170917"/>
          <a:ext cx="1137608" cy="47752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68804">
                  <a:extLst>
                    <a:ext uri="{9D8B030D-6E8A-4147-A177-3AD203B41FA5}">
                      <a16:colId xmlns:a16="http://schemas.microsoft.com/office/drawing/2014/main" val="417659610"/>
                    </a:ext>
                  </a:extLst>
                </a:gridCol>
                <a:gridCol w="568804">
                  <a:extLst>
                    <a:ext uri="{9D8B030D-6E8A-4147-A177-3AD203B41FA5}">
                      <a16:colId xmlns:a16="http://schemas.microsoft.com/office/drawing/2014/main" val="306617590"/>
                    </a:ext>
                  </a:extLst>
                </a:gridCol>
              </a:tblGrid>
              <a:tr h="2336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614537452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2216317079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5925AC90-1D2A-4EB6-B945-CDD6C7BAA8E9}"/>
              </a:ext>
            </a:extLst>
          </p:cNvPr>
          <p:cNvGraphicFramePr>
            <a:graphicFrameLocks noGrp="1"/>
          </p:cNvGraphicFramePr>
          <p:nvPr/>
        </p:nvGraphicFramePr>
        <p:xfrm>
          <a:off x="5749431" y="4170917"/>
          <a:ext cx="1137608" cy="47752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68804">
                  <a:extLst>
                    <a:ext uri="{9D8B030D-6E8A-4147-A177-3AD203B41FA5}">
                      <a16:colId xmlns:a16="http://schemas.microsoft.com/office/drawing/2014/main" val="1095670897"/>
                    </a:ext>
                  </a:extLst>
                </a:gridCol>
                <a:gridCol w="568804">
                  <a:extLst>
                    <a:ext uri="{9D8B030D-6E8A-4147-A177-3AD203B41FA5}">
                      <a16:colId xmlns:a16="http://schemas.microsoft.com/office/drawing/2014/main" val="2595669976"/>
                    </a:ext>
                  </a:extLst>
                </a:gridCol>
              </a:tblGrid>
              <a:tr h="2336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</a:rPr>
                        <a:t>2.5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1548036982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0.5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2473159480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9DFB50E8-0C0B-4732-950A-E6D25C4D10D5}"/>
              </a:ext>
            </a:extLst>
          </p:cNvPr>
          <p:cNvGraphicFramePr>
            <a:graphicFrameLocks noGrp="1"/>
          </p:cNvGraphicFramePr>
          <p:nvPr/>
        </p:nvGraphicFramePr>
        <p:xfrm>
          <a:off x="7180528" y="4155781"/>
          <a:ext cx="1137608" cy="47752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68804">
                  <a:extLst>
                    <a:ext uri="{9D8B030D-6E8A-4147-A177-3AD203B41FA5}">
                      <a16:colId xmlns:a16="http://schemas.microsoft.com/office/drawing/2014/main" val="59058804"/>
                    </a:ext>
                  </a:extLst>
                </a:gridCol>
                <a:gridCol w="568804">
                  <a:extLst>
                    <a:ext uri="{9D8B030D-6E8A-4147-A177-3AD203B41FA5}">
                      <a16:colId xmlns:a16="http://schemas.microsoft.com/office/drawing/2014/main" val="4157125921"/>
                    </a:ext>
                  </a:extLst>
                </a:gridCol>
              </a:tblGrid>
              <a:tr h="2336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0.5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6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2059412248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5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2413572380"/>
                  </a:ext>
                </a:extLst>
              </a:tr>
            </a:tbl>
          </a:graphicData>
        </a:graphic>
      </p:graphicFrame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F9B2963-DB01-4888-B4C0-FCF06EECBECD}"/>
              </a:ext>
            </a:extLst>
          </p:cNvPr>
          <p:cNvCxnSpPr>
            <a:endCxn id="27" idx="0"/>
          </p:cNvCxnSpPr>
          <p:nvPr/>
        </p:nvCxnSpPr>
        <p:spPr>
          <a:xfrm flipH="1">
            <a:off x="5408227" y="2402474"/>
            <a:ext cx="812800" cy="844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CBD60E6-39B4-4141-B260-7FB6235EFDC0}"/>
              </a:ext>
            </a:extLst>
          </p:cNvPr>
          <p:cNvCxnSpPr>
            <a:endCxn id="28" idx="0"/>
          </p:cNvCxnSpPr>
          <p:nvPr/>
        </p:nvCxnSpPr>
        <p:spPr>
          <a:xfrm>
            <a:off x="8277030" y="2240607"/>
            <a:ext cx="526321" cy="100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E870E37D-ADA5-4223-B0AA-730880BCB580}"/>
              </a:ext>
            </a:extLst>
          </p:cNvPr>
          <p:cNvGraphicFramePr>
            <a:graphicFrameLocks noGrp="1"/>
          </p:cNvGraphicFramePr>
          <p:nvPr/>
        </p:nvGraphicFramePr>
        <p:xfrm>
          <a:off x="9089829" y="4287757"/>
          <a:ext cx="1099280" cy="2387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49640">
                  <a:extLst>
                    <a:ext uri="{9D8B030D-6E8A-4147-A177-3AD203B41FA5}">
                      <a16:colId xmlns:a16="http://schemas.microsoft.com/office/drawing/2014/main" val="3661517400"/>
                    </a:ext>
                  </a:extLst>
                </a:gridCol>
                <a:gridCol w="549640">
                  <a:extLst>
                    <a:ext uri="{9D8B030D-6E8A-4147-A177-3AD203B41FA5}">
                      <a16:colId xmlns:a16="http://schemas.microsoft.com/office/drawing/2014/main" val="3693712561"/>
                    </a:ext>
                  </a:extLst>
                </a:gridCol>
              </a:tblGrid>
              <a:tr h="2336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4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1802531274"/>
                  </a:ext>
                </a:extLst>
              </a:tr>
            </a:tbl>
          </a:graphicData>
        </a:graphic>
      </p:graphicFrame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EBF8844-1FEA-4D5A-8205-046E0ACE5373}"/>
              </a:ext>
            </a:extLst>
          </p:cNvPr>
          <p:cNvCxnSpPr>
            <a:stCxn id="27" idx="2"/>
            <a:endCxn id="30" idx="0"/>
          </p:cNvCxnSpPr>
          <p:nvPr/>
        </p:nvCxnSpPr>
        <p:spPr>
          <a:xfrm flipH="1">
            <a:off x="4442671" y="3793613"/>
            <a:ext cx="965556" cy="377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B0FBDF31-F5D8-4C78-8BE6-5BE104BAE7C3}"/>
              </a:ext>
            </a:extLst>
          </p:cNvPr>
          <p:cNvCxnSpPr>
            <a:stCxn id="27" idx="2"/>
            <a:endCxn id="31" idx="0"/>
          </p:cNvCxnSpPr>
          <p:nvPr/>
        </p:nvCxnSpPr>
        <p:spPr>
          <a:xfrm>
            <a:off x="5408227" y="3793613"/>
            <a:ext cx="910008" cy="377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AAC3F36-FA9B-4D6A-803F-0298B21A428C}"/>
              </a:ext>
            </a:extLst>
          </p:cNvPr>
          <p:cNvCxnSpPr>
            <a:stCxn id="28" idx="2"/>
            <a:endCxn id="32" idx="0"/>
          </p:cNvCxnSpPr>
          <p:nvPr/>
        </p:nvCxnSpPr>
        <p:spPr>
          <a:xfrm flipH="1">
            <a:off x="7749332" y="3793614"/>
            <a:ext cx="1054019" cy="362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C63F336-0577-4D85-BF87-514E28ECFEF7}"/>
              </a:ext>
            </a:extLst>
          </p:cNvPr>
          <p:cNvCxnSpPr>
            <a:stCxn id="28" idx="2"/>
            <a:endCxn id="40" idx="0"/>
          </p:cNvCxnSpPr>
          <p:nvPr/>
        </p:nvCxnSpPr>
        <p:spPr>
          <a:xfrm>
            <a:off x="8803351" y="3793614"/>
            <a:ext cx="836118" cy="494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4D31E1E7-D570-49F0-A748-3B8489D85D47}"/>
              </a:ext>
            </a:extLst>
          </p:cNvPr>
          <p:cNvGraphicFramePr>
            <a:graphicFrameLocks noGrp="1"/>
          </p:cNvGraphicFramePr>
          <p:nvPr/>
        </p:nvGraphicFramePr>
        <p:xfrm>
          <a:off x="3873867" y="5050973"/>
          <a:ext cx="1137608" cy="47752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68804">
                  <a:extLst>
                    <a:ext uri="{9D8B030D-6E8A-4147-A177-3AD203B41FA5}">
                      <a16:colId xmlns:a16="http://schemas.microsoft.com/office/drawing/2014/main" val="417659610"/>
                    </a:ext>
                  </a:extLst>
                </a:gridCol>
                <a:gridCol w="568804">
                  <a:extLst>
                    <a:ext uri="{9D8B030D-6E8A-4147-A177-3AD203B41FA5}">
                      <a16:colId xmlns:a16="http://schemas.microsoft.com/office/drawing/2014/main" val="306617590"/>
                    </a:ext>
                  </a:extLst>
                </a:gridCol>
              </a:tblGrid>
              <a:tr h="2336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614537452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2216317079"/>
                  </a:ext>
                </a:extLst>
              </a:tr>
            </a:tbl>
          </a:graphicData>
        </a:graphic>
      </p:graphicFrame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21FA5634-6B7A-426E-917F-B5DB69312E4E}"/>
              </a:ext>
            </a:extLst>
          </p:cNvPr>
          <p:cNvGraphicFramePr>
            <a:graphicFrameLocks noGrp="1"/>
          </p:cNvGraphicFramePr>
          <p:nvPr/>
        </p:nvGraphicFramePr>
        <p:xfrm>
          <a:off x="5711957" y="5094696"/>
          <a:ext cx="1137608" cy="47752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68804">
                  <a:extLst>
                    <a:ext uri="{9D8B030D-6E8A-4147-A177-3AD203B41FA5}">
                      <a16:colId xmlns:a16="http://schemas.microsoft.com/office/drawing/2014/main" val="1095670897"/>
                    </a:ext>
                  </a:extLst>
                </a:gridCol>
                <a:gridCol w="568804">
                  <a:extLst>
                    <a:ext uri="{9D8B030D-6E8A-4147-A177-3AD203B41FA5}">
                      <a16:colId xmlns:a16="http://schemas.microsoft.com/office/drawing/2014/main" val="2595669976"/>
                    </a:ext>
                  </a:extLst>
                </a:gridCol>
              </a:tblGrid>
              <a:tr h="2336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0.5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1548036982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2.5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2473159480"/>
                  </a:ext>
                </a:extLst>
              </a:tr>
            </a:tbl>
          </a:graphicData>
        </a:graphic>
      </p:graphicFrame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0013110B-4853-45CB-B522-5384081EEF87}"/>
              </a:ext>
            </a:extLst>
          </p:cNvPr>
          <p:cNvGraphicFramePr>
            <a:graphicFrameLocks noGrp="1"/>
          </p:cNvGraphicFramePr>
          <p:nvPr/>
        </p:nvGraphicFramePr>
        <p:xfrm>
          <a:off x="7180528" y="5094696"/>
          <a:ext cx="1137608" cy="47752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68804">
                  <a:extLst>
                    <a:ext uri="{9D8B030D-6E8A-4147-A177-3AD203B41FA5}">
                      <a16:colId xmlns:a16="http://schemas.microsoft.com/office/drawing/2014/main" val="1282939023"/>
                    </a:ext>
                  </a:extLst>
                </a:gridCol>
                <a:gridCol w="568804">
                  <a:extLst>
                    <a:ext uri="{9D8B030D-6E8A-4147-A177-3AD203B41FA5}">
                      <a16:colId xmlns:a16="http://schemas.microsoft.com/office/drawing/2014/main" val="1854669984"/>
                    </a:ext>
                  </a:extLst>
                </a:gridCol>
              </a:tblGrid>
              <a:tr h="2336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5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436059837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0.5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6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283729511"/>
                  </a:ext>
                </a:extLst>
              </a:tr>
            </a:tbl>
          </a:graphicData>
        </a:graphic>
      </p:graphicFrame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92A772C2-79E2-4392-9866-9ECE4FF1418A}"/>
              </a:ext>
            </a:extLst>
          </p:cNvPr>
          <p:cNvGraphicFramePr>
            <a:graphicFrameLocks noGrp="1"/>
          </p:cNvGraphicFramePr>
          <p:nvPr/>
        </p:nvGraphicFramePr>
        <p:xfrm>
          <a:off x="9089829" y="5186005"/>
          <a:ext cx="1099280" cy="2387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49640">
                  <a:extLst>
                    <a:ext uri="{9D8B030D-6E8A-4147-A177-3AD203B41FA5}">
                      <a16:colId xmlns:a16="http://schemas.microsoft.com/office/drawing/2014/main" val="3661517400"/>
                    </a:ext>
                  </a:extLst>
                </a:gridCol>
                <a:gridCol w="549640">
                  <a:extLst>
                    <a:ext uri="{9D8B030D-6E8A-4147-A177-3AD203B41FA5}">
                      <a16:colId xmlns:a16="http://schemas.microsoft.com/office/drawing/2014/main" val="3693712561"/>
                    </a:ext>
                  </a:extLst>
                </a:gridCol>
              </a:tblGrid>
              <a:tr h="2336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4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1802531274"/>
                  </a:ext>
                </a:extLst>
              </a:tr>
            </a:tbl>
          </a:graphicData>
        </a:graphic>
      </p:graphicFrame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448FD82D-47C2-4B4F-A3A1-9B41319A4F40}"/>
              </a:ext>
            </a:extLst>
          </p:cNvPr>
          <p:cNvCxnSpPr>
            <a:endCxn id="54" idx="0"/>
          </p:cNvCxnSpPr>
          <p:nvPr/>
        </p:nvCxnSpPr>
        <p:spPr>
          <a:xfrm>
            <a:off x="4442671" y="4623141"/>
            <a:ext cx="0" cy="427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A35C515B-3CFE-4C65-91E0-7DD6CED084FA}"/>
              </a:ext>
            </a:extLst>
          </p:cNvPr>
          <p:cNvCxnSpPr>
            <a:endCxn id="55" idx="0"/>
          </p:cNvCxnSpPr>
          <p:nvPr/>
        </p:nvCxnSpPr>
        <p:spPr>
          <a:xfrm>
            <a:off x="6274545" y="4623141"/>
            <a:ext cx="6216" cy="471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344D794C-BDD4-4297-A9A1-3759DA7A833E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7749332" y="4633301"/>
            <a:ext cx="0" cy="461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5FAFFC89-E573-4E29-A831-819F5509D787}"/>
              </a:ext>
            </a:extLst>
          </p:cNvPr>
          <p:cNvCxnSpPr>
            <a:endCxn id="57" idx="0"/>
          </p:cNvCxnSpPr>
          <p:nvPr/>
        </p:nvCxnSpPr>
        <p:spPr>
          <a:xfrm>
            <a:off x="9639469" y="4521437"/>
            <a:ext cx="0" cy="664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1D578334-360D-470D-9805-A0C2DCDDA451}"/>
              </a:ext>
            </a:extLst>
          </p:cNvPr>
          <p:cNvSpPr txBox="1"/>
          <p:nvPr/>
        </p:nvSpPr>
        <p:spPr>
          <a:xfrm>
            <a:off x="10145507" y="4389377"/>
            <a:ext cx="1933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the cutting </a:t>
            </a:r>
          </a:p>
          <a:p>
            <a:pPr algn="ctr"/>
            <a:r>
              <a:rPr lang="en-US" altLang="zh-CN" sz="2400" dirty="0"/>
              <a:t>dimension : y</a:t>
            </a:r>
            <a:endParaRPr lang="zh-CN" altLang="en-US" sz="2400" dirty="0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05C65722-2B1B-45C2-8557-0E6C11828CBC}"/>
              </a:ext>
            </a:extLst>
          </p:cNvPr>
          <p:cNvSpPr/>
          <p:nvPr/>
        </p:nvSpPr>
        <p:spPr>
          <a:xfrm>
            <a:off x="3710255" y="5997523"/>
            <a:ext cx="1137607" cy="599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Value 1 1</a:t>
            </a:r>
            <a:endParaRPr lang="zh-CN" altLang="en-US" sz="2400" dirty="0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45CAE9AC-0093-460A-A844-5D12D9424986}"/>
              </a:ext>
            </a:extLst>
          </p:cNvPr>
          <p:cNvSpPr/>
          <p:nvPr/>
        </p:nvSpPr>
        <p:spPr>
          <a:xfrm>
            <a:off x="5617119" y="5997523"/>
            <a:ext cx="1137607" cy="599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Value 1 2.5</a:t>
            </a:r>
            <a:endParaRPr lang="zh-CN" altLang="en-US" sz="2400" dirty="0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4D521DF8-BCE0-42DF-BF2B-2921447DEBF7}"/>
              </a:ext>
            </a:extLst>
          </p:cNvPr>
          <p:cNvSpPr/>
          <p:nvPr/>
        </p:nvSpPr>
        <p:spPr>
          <a:xfrm>
            <a:off x="7135350" y="5992908"/>
            <a:ext cx="1137607" cy="599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Value 0.5 6</a:t>
            </a:r>
            <a:endParaRPr lang="zh-CN" altLang="en-US" sz="2400" dirty="0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8E112B08-811E-4B42-94B7-46E3A8E96264}"/>
              </a:ext>
            </a:extLst>
          </p:cNvPr>
          <p:cNvSpPr/>
          <p:nvPr/>
        </p:nvSpPr>
        <p:spPr>
          <a:xfrm>
            <a:off x="9007901" y="5992908"/>
            <a:ext cx="1137607" cy="599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Value 2 4</a:t>
            </a:r>
            <a:endParaRPr lang="zh-CN" altLang="en-US" sz="2400" dirty="0"/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93CAF173-968C-441E-86D8-73C7AB32C331}"/>
              </a:ext>
            </a:extLst>
          </p:cNvPr>
          <p:cNvCxnSpPr>
            <a:endCxn id="74" idx="0"/>
          </p:cNvCxnSpPr>
          <p:nvPr/>
        </p:nvCxnSpPr>
        <p:spPr>
          <a:xfrm flipH="1">
            <a:off x="4279059" y="5419686"/>
            <a:ext cx="163612" cy="577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FBBBE43E-9DCB-4540-B7B5-A6009348DDC7}"/>
              </a:ext>
            </a:extLst>
          </p:cNvPr>
          <p:cNvCxnSpPr>
            <a:endCxn id="78" idx="0"/>
          </p:cNvCxnSpPr>
          <p:nvPr/>
        </p:nvCxnSpPr>
        <p:spPr>
          <a:xfrm flipH="1">
            <a:off x="6185923" y="5518334"/>
            <a:ext cx="132312" cy="479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0B912923-E7B2-4B7B-BFC4-1945D0FD5F07}"/>
              </a:ext>
            </a:extLst>
          </p:cNvPr>
          <p:cNvCxnSpPr>
            <a:endCxn id="79" idx="0"/>
          </p:cNvCxnSpPr>
          <p:nvPr/>
        </p:nvCxnSpPr>
        <p:spPr>
          <a:xfrm flipH="1">
            <a:off x="7704153" y="5518334"/>
            <a:ext cx="45179" cy="474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40C10CC5-0D57-4F54-A45D-B964CAA78CA0}"/>
              </a:ext>
            </a:extLst>
          </p:cNvPr>
          <p:cNvCxnSpPr>
            <a:endCxn id="80" idx="0"/>
          </p:cNvCxnSpPr>
          <p:nvPr/>
        </p:nvCxnSpPr>
        <p:spPr>
          <a:xfrm flipH="1">
            <a:off x="9576704" y="5328377"/>
            <a:ext cx="62765" cy="664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08611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72" grpId="0"/>
      <p:bldP spid="74" grpId="0" animBg="1"/>
      <p:bldP spid="78" grpId="0" animBg="1"/>
      <p:bldP spid="79" grpId="0" animBg="1"/>
      <p:bldP spid="8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0080CA8B-87AC-40E9-AF93-36E3B57A6B86}"/>
              </a:ext>
            </a:extLst>
          </p:cNvPr>
          <p:cNvSpPr/>
          <p:nvPr/>
        </p:nvSpPr>
        <p:spPr>
          <a:xfrm>
            <a:off x="0" y="860477"/>
            <a:ext cx="2735627" cy="59975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02BB47D6-312E-496C-8469-AEA56CB4EF8D}"/>
              </a:ext>
            </a:extLst>
          </p:cNvPr>
          <p:cNvGraphicFramePr>
            <a:graphicFrameLocks noGrp="1"/>
          </p:cNvGraphicFramePr>
          <p:nvPr/>
        </p:nvGraphicFramePr>
        <p:xfrm>
          <a:off x="148219" y="2171297"/>
          <a:ext cx="2439189" cy="368808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813063">
                  <a:extLst>
                    <a:ext uri="{9D8B030D-6E8A-4147-A177-3AD203B41FA5}">
                      <a16:colId xmlns:a16="http://schemas.microsoft.com/office/drawing/2014/main" val="3984923618"/>
                    </a:ext>
                  </a:extLst>
                </a:gridCol>
                <a:gridCol w="813063">
                  <a:extLst>
                    <a:ext uri="{9D8B030D-6E8A-4147-A177-3AD203B41FA5}">
                      <a16:colId xmlns:a16="http://schemas.microsoft.com/office/drawing/2014/main" val="2064377688"/>
                    </a:ext>
                  </a:extLst>
                </a:gridCol>
                <a:gridCol w="813063">
                  <a:extLst>
                    <a:ext uri="{9D8B030D-6E8A-4147-A177-3AD203B41FA5}">
                      <a16:colId xmlns:a16="http://schemas.microsoft.com/office/drawing/2014/main" val="1197229913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D</a:t>
                      </a:r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2100" b="0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D</a:t>
                      </a:r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Label</a:t>
                      </a:r>
                      <a:endParaRPr lang="en-US" sz="2100" b="0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309071767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3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4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83677528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 dirty="0">
                          <a:effectLst/>
                        </a:rPr>
                        <a:t>-1</a:t>
                      </a:r>
                      <a:endParaRPr lang="en-US" altLang="zh-CN" sz="2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204343607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2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4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36151041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 dirty="0">
                          <a:effectLst/>
                        </a:rPr>
                        <a:t>2</a:t>
                      </a:r>
                      <a:endParaRPr lang="en-US" altLang="zh-CN" sz="2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 dirty="0">
                          <a:effectLst/>
                        </a:rPr>
                        <a:t>-1</a:t>
                      </a:r>
                      <a:endParaRPr lang="en-US" altLang="zh-CN" sz="2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151807819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5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198778226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2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 dirty="0">
                          <a:effectLst/>
                        </a:rPr>
                        <a:t>0.5</a:t>
                      </a:r>
                      <a:endParaRPr lang="en-US" altLang="zh-CN" sz="2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-1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253360847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6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235955053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2.5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-1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304852549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0.5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6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388084537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100" u="none" strike="noStrike" dirty="0">
                          <a:effectLst/>
                        </a:rPr>
                        <a:t>-1</a:t>
                      </a:r>
                      <a:endParaRPr lang="en-US" altLang="zh-CN" sz="2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1474441076"/>
                  </a:ext>
                </a:extLst>
              </a:tr>
            </a:tbl>
          </a:graphicData>
        </a:graphic>
      </p:graphicFrame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A943055-DEC9-401D-BB9C-2F19A145AD9E}"/>
              </a:ext>
            </a:extLst>
          </p:cNvPr>
          <p:cNvSpPr/>
          <p:nvPr/>
        </p:nvSpPr>
        <p:spPr>
          <a:xfrm>
            <a:off x="4847861" y="-5596003"/>
            <a:ext cx="4608512" cy="754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"/>
            <a:r>
              <a:rPr lang="en-US" altLang="zh-CN" sz="2133" dirty="0"/>
              <a:t>Value 3 4 , the cutting dimension : y</a:t>
            </a:r>
            <a:endParaRPr lang="zh-CN" altLang="zh-CN" sz="2133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6FBD0DA-6A81-4B0C-99AE-8814E6FCD978}"/>
              </a:ext>
            </a:extLst>
          </p:cNvPr>
          <p:cNvCxnSpPr>
            <a:stCxn id="22" idx="2"/>
          </p:cNvCxnSpPr>
          <p:nvPr/>
        </p:nvCxnSpPr>
        <p:spPr>
          <a:xfrm flipH="1">
            <a:off x="6357335" y="-4841296"/>
            <a:ext cx="794783" cy="794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D281C48-503E-4CFA-952D-AE5A3CBCF453}"/>
              </a:ext>
            </a:extLst>
          </p:cNvPr>
          <p:cNvCxnSpPr>
            <a:cxnSpLocks/>
          </p:cNvCxnSpPr>
          <p:nvPr/>
        </p:nvCxnSpPr>
        <p:spPr>
          <a:xfrm rot="5400000" flipH="1">
            <a:off x="7152118" y="-4824291"/>
            <a:ext cx="794783" cy="794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A27B2D98-EF79-4C25-BDAE-2EF867F4760C}"/>
              </a:ext>
            </a:extLst>
          </p:cNvPr>
          <p:cNvGraphicFramePr>
            <a:graphicFrameLocks noGrp="1"/>
          </p:cNvGraphicFramePr>
          <p:nvPr/>
        </p:nvGraphicFramePr>
        <p:xfrm>
          <a:off x="5413739" y="-4029508"/>
          <a:ext cx="1721610" cy="14401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860805">
                  <a:extLst>
                    <a:ext uri="{9D8B030D-6E8A-4147-A177-3AD203B41FA5}">
                      <a16:colId xmlns:a16="http://schemas.microsoft.com/office/drawing/2014/main" val="1593336102"/>
                    </a:ext>
                  </a:extLst>
                </a:gridCol>
                <a:gridCol w="860805">
                  <a:extLst>
                    <a:ext uri="{9D8B030D-6E8A-4147-A177-3AD203B41FA5}">
                      <a16:colId xmlns:a16="http://schemas.microsoft.com/office/drawing/2014/main" val="151127637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0.5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235510440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</a:rPr>
                        <a:t>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50691128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</a:rPr>
                        <a:t>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137609507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328103032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2.5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445866976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B49041E7-105F-4744-B093-8BB22056AAA7}"/>
              </a:ext>
            </a:extLst>
          </p:cNvPr>
          <p:cNvGraphicFramePr>
            <a:graphicFrameLocks noGrp="1"/>
          </p:cNvGraphicFramePr>
          <p:nvPr/>
        </p:nvGraphicFramePr>
        <p:xfrm>
          <a:off x="7416224" y="-4009329"/>
          <a:ext cx="1721610" cy="1152128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860805">
                  <a:extLst>
                    <a:ext uri="{9D8B030D-6E8A-4147-A177-3AD203B41FA5}">
                      <a16:colId xmlns:a16="http://schemas.microsoft.com/office/drawing/2014/main" val="2601878429"/>
                    </a:ext>
                  </a:extLst>
                </a:gridCol>
                <a:gridCol w="860805">
                  <a:extLst>
                    <a:ext uri="{9D8B030D-6E8A-4147-A177-3AD203B41FA5}">
                      <a16:colId xmlns:a16="http://schemas.microsoft.com/office/drawing/2014/main" val="283527352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4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225700971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5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236891031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</a:rPr>
                        <a:t>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6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172982221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</a:rPr>
                        <a:t>0.5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6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2660311931"/>
                  </a:ext>
                </a:extLst>
              </a:tr>
            </a:tbl>
          </a:graphicData>
        </a:graphic>
      </p:graphicFrame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E24F904-8D73-41C1-82BA-15204BD0BEDE}"/>
              </a:ext>
            </a:extLst>
          </p:cNvPr>
          <p:cNvCxnSpPr/>
          <p:nvPr/>
        </p:nvCxnSpPr>
        <p:spPr>
          <a:xfrm>
            <a:off x="6274544" y="-2589348"/>
            <a:ext cx="0" cy="943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565CDDD-4BE4-4784-9446-27528CF5A0FD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8277029" y="-2857201"/>
            <a:ext cx="0" cy="1282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81A1120A-9864-491A-A3A6-BC234B254BDC}"/>
              </a:ext>
            </a:extLst>
          </p:cNvPr>
          <p:cNvGraphicFramePr>
            <a:graphicFrameLocks noGrp="1"/>
          </p:cNvGraphicFramePr>
          <p:nvPr/>
        </p:nvGraphicFramePr>
        <p:xfrm>
          <a:off x="5408227" y="-1646247"/>
          <a:ext cx="1625600" cy="11938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338390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20308952"/>
                    </a:ext>
                  </a:extLst>
                </a:gridCol>
              </a:tblGrid>
              <a:tr h="2336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</a:rPr>
                        <a:t>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1607065257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3598837642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3029421859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</a:rPr>
                        <a:t>2.5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1439843994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0.5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3293404480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E0308A94-AFB2-4994-B9BA-E19582190465}"/>
              </a:ext>
            </a:extLst>
          </p:cNvPr>
          <p:cNvGraphicFramePr>
            <a:graphicFrameLocks noGrp="1"/>
          </p:cNvGraphicFramePr>
          <p:nvPr/>
        </p:nvGraphicFramePr>
        <p:xfrm>
          <a:off x="7464229" y="-1574433"/>
          <a:ext cx="1625600" cy="9550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674471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47559331"/>
                    </a:ext>
                  </a:extLst>
                </a:gridCol>
              </a:tblGrid>
              <a:tr h="2336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0.5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</a:rPr>
                        <a:t>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881946339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5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1668448686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</a:rPr>
                        <a:t>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6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2458992969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4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3679993713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C14FE4FE-503A-4009-9C49-C4E25176CCF6}"/>
              </a:ext>
            </a:extLst>
          </p:cNvPr>
          <p:cNvSpPr txBox="1"/>
          <p:nvPr/>
        </p:nvSpPr>
        <p:spPr>
          <a:xfrm>
            <a:off x="6221027" y="-2576655"/>
            <a:ext cx="1933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the cutting </a:t>
            </a:r>
          </a:p>
          <a:p>
            <a:pPr algn="ctr"/>
            <a:r>
              <a:rPr lang="en-US" altLang="zh-CN" sz="2400" dirty="0"/>
              <a:t>dimension : x</a:t>
            </a:r>
            <a:endParaRPr lang="zh-CN" altLang="en-US" sz="2400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58CCA75E-A002-4278-8EA5-F0C4B7D1E53A}"/>
              </a:ext>
            </a:extLst>
          </p:cNvPr>
          <p:cNvSpPr/>
          <p:nvPr/>
        </p:nvSpPr>
        <p:spPr>
          <a:xfrm>
            <a:off x="4626871" y="366820"/>
            <a:ext cx="1562711" cy="546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Value 1 2</a:t>
            </a:r>
            <a:endParaRPr lang="zh-CN" altLang="en-US" sz="2400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449AAC12-ABE8-4C90-AD9F-36F0A56BF4F5}"/>
              </a:ext>
            </a:extLst>
          </p:cNvPr>
          <p:cNvSpPr/>
          <p:nvPr/>
        </p:nvSpPr>
        <p:spPr>
          <a:xfrm>
            <a:off x="8021999" y="366821"/>
            <a:ext cx="1562703" cy="546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Value 1 6</a:t>
            </a:r>
            <a:endParaRPr lang="zh-CN" altLang="en-US" sz="2400" dirty="0"/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4141A7E2-5E58-419E-99E8-0EAFC58C325A}"/>
              </a:ext>
            </a:extLst>
          </p:cNvPr>
          <p:cNvGraphicFramePr>
            <a:graphicFrameLocks noGrp="1"/>
          </p:cNvGraphicFramePr>
          <p:nvPr/>
        </p:nvGraphicFramePr>
        <p:xfrm>
          <a:off x="3873867" y="1480251"/>
          <a:ext cx="1137608" cy="47752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68804">
                  <a:extLst>
                    <a:ext uri="{9D8B030D-6E8A-4147-A177-3AD203B41FA5}">
                      <a16:colId xmlns:a16="http://schemas.microsoft.com/office/drawing/2014/main" val="417659610"/>
                    </a:ext>
                  </a:extLst>
                </a:gridCol>
                <a:gridCol w="568804">
                  <a:extLst>
                    <a:ext uri="{9D8B030D-6E8A-4147-A177-3AD203B41FA5}">
                      <a16:colId xmlns:a16="http://schemas.microsoft.com/office/drawing/2014/main" val="306617590"/>
                    </a:ext>
                  </a:extLst>
                </a:gridCol>
              </a:tblGrid>
              <a:tr h="2336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614537452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2216317079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72E830EA-B1C1-4817-91CF-B49F4EA4762C}"/>
              </a:ext>
            </a:extLst>
          </p:cNvPr>
          <p:cNvGraphicFramePr>
            <a:graphicFrameLocks noGrp="1"/>
          </p:cNvGraphicFramePr>
          <p:nvPr/>
        </p:nvGraphicFramePr>
        <p:xfrm>
          <a:off x="5749431" y="1290597"/>
          <a:ext cx="1137608" cy="47752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68804">
                  <a:extLst>
                    <a:ext uri="{9D8B030D-6E8A-4147-A177-3AD203B41FA5}">
                      <a16:colId xmlns:a16="http://schemas.microsoft.com/office/drawing/2014/main" val="1095670897"/>
                    </a:ext>
                  </a:extLst>
                </a:gridCol>
                <a:gridCol w="568804">
                  <a:extLst>
                    <a:ext uri="{9D8B030D-6E8A-4147-A177-3AD203B41FA5}">
                      <a16:colId xmlns:a16="http://schemas.microsoft.com/office/drawing/2014/main" val="2595669976"/>
                    </a:ext>
                  </a:extLst>
                </a:gridCol>
              </a:tblGrid>
              <a:tr h="2336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</a:rPr>
                        <a:t>2.5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1548036982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0.5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2473159480"/>
                  </a:ext>
                </a:extLst>
              </a:tr>
            </a:tbl>
          </a:graphicData>
        </a:graphic>
      </p:graphicFrame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2F9FE0D7-D3EC-4F57-B342-5EF1666C0E99}"/>
              </a:ext>
            </a:extLst>
          </p:cNvPr>
          <p:cNvGraphicFramePr>
            <a:graphicFrameLocks noGrp="1"/>
          </p:cNvGraphicFramePr>
          <p:nvPr/>
        </p:nvGraphicFramePr>
        <p:xfrm>
          <a:off x="7180528" y="1275461"/>
          <a:ext cx="1137608" cy="47752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68804">
                  <a:extLst>
                    <a:ext uri="{9D8B030D-6E8A-4147-A177-3AD203B41FA5}">
                      <a16:colId xmlns:a16="http://schemas.microsoft.com/office/drawing/2014/main" val="59058804"/>
                    </a:ext>
                  </a:extLst>
                </a:gridCol>
                <a:gridCol w="568804">
                  <a:extLst>
                    <a:ext uri="{9D8B030D-6E8A-4147-A177-3AD203B41FA5}">
                      <a16:colId xmlns:a16="http://schemas.microsoft.com/office/drawing/2014/main" val="4157125921"/>
                    </a:ext>
                  </a:extLst>
                </a:gridCol>
              </a:tblGrid>
              <a:tr h="2336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0.5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6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2059412248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5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2413572380"/>
                  </a:ext>
                </a:extLst>
              </a:tr>
            </a:tbl>
          </a:graphicData>
        </a:graphic>
      </p:graphicFrame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67B8B1F3-1C7B-490D-A82D-3EFACD7A0A4F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5408227" y="-477846"/>
            <a:ext cx="812800" cy="844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507A1C3-FAC9-45E6-93ED-245A4DE3D232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8277030" y="-639713"/>
            <a:ext cx="526321" cy="100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DFA0542C-B10F-4F09-88E1-AAA91040EB77}"/>
              </a:ext>
            </a:extLst>
          </p:cNvPr>
          <p:cNvGraphicFramePr>
            <a:graphicFrameLocks noGrp="1"/>
          </p:cNvGraphicFramePr>
          <p:nvPr/>
        </p:nvGraphicFramePr>
        <p:xfrm>
          <a:off x="9089829" y="1407437"/>
          <a:ext cx="1099280" cy="2387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49640">
                  <a:extLst>
                    <a:ext uri="{9D8B030D-6E8A-4147-A177-3AD203B41FA5}">
                      <a16:colId xmlns:a16="http://schemas.microsoft.com/office/drawing/2014/main" val="3661517400"/>
                    </a:ext>
                  </a:extLst>
                </a:gridCol>
                <a:gridCol w="549640">
                  <a:extLst>
                    <a:ext uri="{9D8B030D-6E8A-4147-A177-3AD203B41FA5}">
                      <a16:colId xmlns:a16="http://schemas.microsoft.com/office/drawing/2014/main" val="3693712561"/>
                    </a:ext>
                  </a:extLst>
                </a:gridCol>
              </a:tblGrid>
              <a:tr h="2336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4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1802531274"/>
                  </a:ext>
                </a:extLst>
              </a:tr>
            </a:tbl>
          </a:graphicData>
        </a:graphic>
      </p:graphicFrame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3EA300D2-7615-4415-888A-3DA2687BED1B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 flipH="1">
            <a:off x="4442671" y="913293"/>
            <a:ext cx="965556" cy="566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E4481E5-9964-42FB-9372-5DF5303A18A8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>
            <a:off x="5408227" y="913293"/>
            <a:ext cx="910008" cy="377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73D22C9-E6F6-4F75-B158-6B5E1BCE9A5C}"/>
              </a:ext>
            </a:extLst>
          </p:cNvPr>
          <p:cNvCxnSpPr>
            <a:stCxn id="33" idx="2"/>
            <a:endCxn id="36" idx="0"/>
          </p:cNvCxnSpPr>
          <p:nvPr/>
        </p:nvCxnSpPr>
        <p:spPr>
          <a:xfrm flipH="1">
            <a:off x="7749332" y="913294"/>
            <a:ext cx="1054019" cy="362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0D5804B1-6E2A-4214-85D8-B6E58234A3E1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8803351" y="913294"/>
            <a:ext cx="836118" cy="494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73C76AF0-C033-4FA5-AD90-EECA08AD5605}"/>
              </a:ext>
            </a:extLst>
          </p:cNvPr>
          <p:cNvGraphicFramePr>
            <a:graphicFrameLocks noGrp="1"/>
          </p:cNvGraphicFramePr>
          <p:nvPr/>
        </p:nvGraphicFramePr>
        <p:xfrm>
          <a:off x="3873867" y="2170653"/>
          <a:ext cx="1137608" cy="47752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68804">
                  <a:extLst>
                    <a:ext uri="{9D8B030D-6E8A-4147-A177-3AD203B41FA5}">
                      <a16:colId xmlns:a16="http://schemas.microsoft.com/office/drawing/2014/main" val="417659610"/>
                    </a:ext>
                  </a:extLst>
                </a:gridCol>
                <a:gridCol w="568804">
                  <a:extLst>
                    <a:ext uri="{9D8B030D-6E8A-4147-A177-3AD203B41FA5}">
                      <a16:colId xmlns:a16="http://schemas.microsoft.com/office/drawing/2014/main" val="306617590"/>
                    </a:ext>
                  </a:extLst>
                </a:gridCol>
              </a:tblGrid>
              <a:tr h="2336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614537452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2216317079"/>
                  </a:ext>
                </a:extLst>
              </a:tr>
            </a:tbl>
          </a:graphicData>
        </a:graphic>
      </p:graphicFrame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71F2E927-506D-4344-8DB7-FE7942F00F51}"/>
              </a:ext>
            </a:extLst>
          </p:cNvPr>
          <p:cNvGraphicFramePr>
            <a:graphicFrameLocks noGrp="1"/>
          </p:cNvGraphicFramePr>
          <p:nvPr/>
        </p:nvGraphicFramePr>
        <p:xfrm>
          <a:off x="5711957" y="2214376"/>
          <a:ext cx="1137608" cy="47752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68804">
                  <a:extLst>
                    <a:ext uri="{9D8B030D-6E8A-4147-A177-3AD203B41FA5}">
                      <a16:colId xmlns:a16="http://schemas.microsoft.com/office/drawing/2014/main" val="1095670897"/>
                    </a:ext>
                  </a:extLst>
                </a:gridCol>
                <a:gridCol w="568804">
                  <a:extLst>
                    <a:ext uri="{9D8B030D-6E8A-4147-A177-3AD203B41FA5}">
                      <a16:colId xmlns:a16="http://schemas.microsoft.com/office/drawing/2014/main" val="2595669976"/>
                    </a:ext>
                  </a:extLst>
                </a:gridCol>
              </a:tblGrid>
              <a:tr h="2336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0.5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1548036982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2.5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2473159480"/>
                  </a:ext>
                </a:extLst>
              </a:tr>
            </a:tbl>
          </a:graphicData>
        </a:graphic>
      </p:graphicFrame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58E555EF-5746-4E60-A4A4-066D4BFBD7AE}"/>
              </a:ext>
            </a:extLst>
          </p:cNvPr>
          <p:cNvGraphicFramePr>
            <a:graphicFrameLocks noGrp="1"/>
          </p:cNvGraphicFramePr>
          <p:nvPr/>
        </p:nvGraphicFramePr>
        <p:xfrm>
          <a:off x="7180528" y="2214376"/>
          <a:ext cx="1137608" cy="47752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68804">
                  <a:extLst>
                    <a:ext uri="{9D8B030D-6E8A-4147-A177-3AD203B41FA5}">
                      <a16:colId xmlns:a16="http://schemas.microsoft.com/office/drawing/2014/main" val="1282939023"/>
                    </a:ext>
                  </a:extLst>
                </a:gridCol>
                <a:gridCol w="568804">
                  <a:extLst>
                    <a:ext uri="{9D8B030D-6E8A-4147-A177-3AD203B41FA5}">
                      <a16:colId xmlns:a16="http://schemas.microsoft.com/office/drawing/2014/main" val="1854669984"/>
                    </a:ext>
                  </a:extLst>
                </a:gridCol>
              </a:tblGrid>
              <a:tr h="2336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5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436059837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0.5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6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283729511"/>
                  </a:ext>
                </a:extLst>
              </a:tr>
            </a:tbl>
          </a:graphicData>
        </a:graphic>
      </p:graphicFrame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0E695BC6-4920-4248-8657-2BF7769E0CB3}"/>
              </a:ext>
            </a:extLst>
          </p:cNvPr>
          <p:cNvGraphicFramePr>
            <a:graphicFrameLocks noGrp="1"/>
          </p:cNvGraphicFramePr>
          <p:nvPr/>
        </p:nvGraphicFramePr>
        <p:xfrm>
          <a:off x="9089829" y="2305685"/>
          <a:ext cx="1099280" cy="2387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49640">
                  <a:extLst>
                    <a:ext uri="{9D8B030D-6E8A-4147-A177-3AD203B41FA5}">
                      <a16:colId xmlns:a16="http://schemas.microsoft.com/office/drawing/2014/main" val="3661517400"/>
                    </a:ext>
                  </a:extLst>
                </a:gridCol>
                <a:gridCol w="549640">
                  <a:extLst>
                    <a:ext uri="{9D8B030D-6E8A-4147-A177-3AD203B41FA5}">
                      <a16:colId xmlns:a16="http://schemas.microsoft.com/office/drawing/2014/main" val="3693712561"/>
                    </a:ext>
                  </a:extLst>
                </a:gridCol>
              </a:tblGrid>
              <a:tr h="2336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4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1802531274"/>
                  </a:ext>
                </a:extLst>
              </a:tr>
            </a:tbl>
          </a:graphicData>
        </a:graphic>
      </p:graphicFrame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F95F9E56-2B13-492B-A423-0A9A818B9D4C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4442671" y="1742821"/>
            <a:ext cx="0" cy="427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D11FD34F-475D-4985-8329-ADCE4E20EC35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6274545" y="1742821"/>
            <a:ext cx="6216" cy="471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2C89C9DE-4F89-4A9D-8C20-2807C4B8A475}"/>
              </a:ext>
            </a:extLst>
          </p:cNvPr>
          <p:cNvCxnSpPr>
            <a:cxnSpLocks/>
            <a:stCxn id="36" idx="2"/>
            <a:endCxn id="46" idx="0"/>
          </p:cNvCxnSpPr>
          <p:nvPr/>
        </p:nvCxnSpPr>
        <p:spPr>
          <a:xfrm>
            <a:off x="7749332" y="1752981"/>
            <a:ext cx="0" cy="461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6B5EFD7A-3761-49E4-93E2-331AAC5FC384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9639469" y="1641117"/>
            <a:ext cx="0" cy="664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2053D854-3AF6-4638-A656-BB95129ADE22}"/>
              </a:ext>
            </a:extLst>
          </p:cNvPr>
          <p:cNvSpPr txBox="1"/>
          <p:nvPr/>
        </p:nvSpPr>
        <p:spPr>
          <a:xfrm>
            <a:off x="10145507" y="1509057"/>
            <a:ext cx="1933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the cutting </a:t>
            </a:r>
          </a:p>
          <a:p>
            <a:pPr algn="ctr"/>
            <a:r>
              <a:rPr lang="en-US" altLang="zh-CN" sz="2400" dirty="0"/>
              <a:t>dimension : y</a:t>
            </a:r>
            <a:endParaRPr lang="zh-CN" altLang="en-US" sz="2400" dirty="0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74F35ADA-DDD4-423E-A592-C5B5E216350A}"/>
              </a:ext>
            </a:extLst>
          </p:cNvPr>
          <p:cNvSpPr/>
          <p:nvPr/>
        </p:nvSpPr>
        <p:spPr>
          <a:xfrm>
            <a:off x="3710255" y="3117203"/>
            <a:ext cx="1137607" cy="599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Value 1 1</a:t>
            </a:r>
            <a:endParaRPr lang="zh-CN" altLang="en-US" sz="2400" dirty="0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461F8F2-ECEB-4BE1-BE83-539F228D62BB}"/>
              </a:ext>
            </a:extLst>
          </p:cNvPr>
          <p:cNvSpPr/>
          <p:nvPr/>
        </p:nvSpPr>
        <p:spPr>
          <a:xfrm>
            <a:off x="5617119" y="3117203"/>
            <a:ext cx="1137607" cy="599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Value 1 2.5</a:t>
            </a:r>
            <a:endParaRPr lang="zh-CN" altLang="en-US" sz="2400" dirty="0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A1C9724C-C398-45D5-9213-68A6CAC329DC}"/>
              </a:ext>
            </a:extLst>
          </p:cNvPr>
          <p:cNvSpPr/>
          <p:nvPr/>
        </p:nvSpPr>
        <p:spPr>
          <a:xfrm>
            <a:off x="7135350" y="3112588"/>
            <a:ext cx="1137607" cy="599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Value 0.5 6</a:t>
            </a:r>
            <a:endParaRPr lang="zh-CN" altLang="en-US" sz="2400" dirty="0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C9562CF7-6C63-4038-A630-EF0B4687EBC1}"/>
              </a:ext>
            </a:extLst>
          </p:cNvPr>
          <p:cNvSpPr/>
          <p:nvPr/>
        </p:nvSpPr>
        <p:spPr>
          <a:xfrm>
            <a:off x="9007901" y="3112588"/>
            <a:ext cx="1137607" cy="599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Value 2 4</a:t>
            </a:r>
            <a:endParaRPr lang="zh-CN" altLang="en-US" sz="2400" dirty="0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8748B1E6-59AB-4E60-8682-0FC387FEE71A}"/>
              </a:ext>
            </a:extLst>
          </p:cNvPr>
          <p:cNvCxnSpPr>
            <a:endCxn id="53" idx="0"/>
          </p:cNvCxnSpPr>
          <p:nvPr/>
        </p:nvCxnSpPr>
        <p:spPr>
          <a:xfrm flipH="1">
            <a:off x="4279059" y="2539366"/>
            <a:ext cx="163612" cy="577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D5EEB4F3-5F88-45AD-A55C-B8687486F987}"/>
              </a:ext>
            </a:extLst>
          </p:cNvPr>
          <p:cNvCxnSpPr>
            <a:endCxn id="54" idx="0"/>
          </p:cNvCxnSpPr>
          <p:nvPr/>
        </p:nvCxnSpPr>
        <p:spPr>
          <a:xfrm flipH="1">
            <a:off x="6185923" y="2638014"/>
            <a:ext cx="132312" cy="479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4A32D95D-7689-4196-A186-3BD8123A64D1}"/>
              </a:ext>
            </a:extLst>
          </p:cNvPr>
          <p:cNvCxnSpPr>
            <a:endCxn id="55" idx="0"/>
          </p:cNvCxnSpPr>
          <p:nvPr/>
        </p:nvCxnSpPr>
        <p:spPr>
          <a:xfrm flipH="1">
            <a:off x="7704153" y="2638014"/>
            <a:ext cx="45179" cy="474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4C78DD4E-C8AF-4738-9828-FAC14805A892}"/>
              </a:ext>
            </a:extLst>
          </p:cNvPr>
          <p:cNvCxnSpPr>
            <a:endCxn id="56" idx="0"/>
          </p:cNvCxnSpPr>
          <p:nvPr/>
        </p:nvCxnSpPr>
        <p:spPr>
          <a:xfrm flipH="1">
            <a:off x="9576704" y="2448057"/>
            <a:ext cx="62765" cy="664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62CD78A4-AC5B-44D2-9592-13331B3923A4}"/>
              </a:ext>
            </a:extLst>
          </p:cNvPr>
          <p:cNvGraphicFramePr>
            <a:graphicFrameLocks noGrp="1"/>
          </p:cNvGraphicFramePr>
          <p:nvPr/>
        </p:nvGraphicFramePr>
        <p:xfrm>
          <a:off x="3054276" y="4196221"/>
          <a:ext cx="804750" cy="2387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02375">
                  <a:extLst>
                    <a:ext uri="{9D8B030D-6E8A-4147-A177-3AD203B41FA5}">
                      <a16:colId xmlns:a16="http://schemas.microsoft.com/office/drawing/2014/main" val="1475922962"/>
                    </a:ext>
                  </a:extLst>
                </a:gridCol>
                <a:gridCol w="402375">
                  <a:extLst>
                    <a:ext uri="{9D8B030D-6E8A-4147-A177-3AD203B41FA5}">
                      <a16:colId xmlns:a16="http://schemas.microsoft.com/office/drawing/2014/main" val="3805154599"/>
                    </a:ext>
                  </a:extLst>
                </a:gridCol>
              </a:tblGrid>
              <a:tr h="2336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2930135558"/>
                  </a:ext>
                </a:extLst>
              </a:tr>
            </a:tbl>
          </a:graphicData>
        </a:graphic>
      </p:graphicFrame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DB2F518E-D5D5-486A-91AF-A84809EC4631}"/>
              </a:ext>
            </a:extLst>
          </p:cNvPr>
          <p:cNvGraphicFramePr>
            <a:graphicFrameLocks noGrp="1"/>
          </p:cNvGraphicFramePr>
          <p:nvPr/>
        </p:nvGraphicFramePr>
        <p:xfrm>
          <a:off x="5214744" y="4164025"/>
          <a:ext cx="804750" cy="2387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02375">
                  <a:extLst>
                    <a:ext uri="{9D8B030D-6E8A-4147-A177-3AD203B41FA5}">
                      <a16:colId xmlns:a16="http://schemas.microsoft.com/office/drawing/2014/main" val="477705665"/>
                    </a:ext>
                  </a:extLst>
                </a:gridCol>
                <a:gridCol w="402375">
                  <a:extLst>
                    <a:ext uri="{9D8B030D-6E8A-4147-A177-3AD203B41FA5}">
                      <a16:colId xmlns:a16="http://schemas.microsoft.com/office/drawing/2014/main" val="1533784349"/>
                    </a:ext>
                  </a:extLst>
                </a:gridCol>
              </a:tblGrid>
              <a:tr h="2336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0.5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3016519899"/>
                  </a:ext>
                </a:extLst>
              </a:tr>
            </a:tbl>
          </a:graphicData>
        </a:graphic>
      </p:graphicFrame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36BD3B62-9814-4E73-BE82-128293361341}"/>
              </a:ext>
            </a:extLst>
          </p:cNvPr>
          <p:cNvGraphicFramePr>
            <a:graphicFrameLocks noGrp="1"/>
          </p:cNvGraphicFramePr>
          <p:nvPr/>
        </p:nvGraphicFramePr>
        <p:xfrm>
          <a:off x="7061855" y="4164025"/>
          <a:ext cx="804750" cy="2387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02375">
                  <a:extLst>
                    <a:ext uri="{9D8B030D-6E8A-4147-A177-3AD203B41FA5}">
                      <a16:colId xmlns:a16="http://schemas.microsoft.com/office/drawing/2014/main" val="2632374149"/>
                    </a:ext>
                  </a:extLst>
                </a:gridCol>
                <a:gridCol w="402375">
                  <a:extLst>
                    <a:ext uri="{9D8B030D-6E8A-4147-A177-3AD203B41FA5}">
                      <a16:colId xmlns:a16="http://schemas.microsoft.com/office/drawing/2014/main" val="4142046526"/>
                    </a:ext>
                  </a:extLst>
                </a:gridCol>
              </a:tblGrid>
              <a:tr h="2336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</a:rPr>
                        <a:t>5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2921334666"/>
                  </a:ext>
                </a:extLst>
              </a:tr>
            </a:tbl>
          </a:graphicData>
        </a:graphic>
      </p:graphicFrame>
      <p:sp>
        <p:nvSpPr>
          <p:cNvPr id="64" name="文本框 63">
            <a:extLst>
              <a:ext uri="{FF2B5EF4-FFF2-40B4-BE49-F238E27FC236}">
                <a16:creationId xmlns:a16="http://schemas.microsoft.com/office/drawing/2014/main" id="{AC651367-B93F-44A5-BC82-28FEC2ED0B80}"/>
              </a:ext>
            </a:extLst>
          </p:cNvPr>
          <p:cNvSpPr txBox="1"/>
          <p:nvPr/>
        </p:nvSpPr>
        <p:spPr>
          <a:xfrm>
            <a:off x="4223920" y="4048187"/>
            <a:ext cx="128430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7" dirty="0"/>
              <a:t>empty</a:t>
            </a:r>
            <a:endParaRPr lang="zh-CN" altLang="en-US" sz="1867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16DA777-3059-45D5-84CF-43053401DD93}"/>
              </a:ext>
            </a:extLst>
          </p:cNvPr>
          <p:cNvSpPr txBox="1"/>
          <p:nvPr/>
        </p:nvSpPr>
        <p:spPr>
          <a:xfrm>
            <a:off x="6185922" y="4052717"/>
            <a:ext cx="128430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7" dirty="0"/>
              <a:t>empty</a:t>
            </a:r>
            <a:endParaRPr lang="zh-CN" altLang="en-US" sz="1867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ECA7E89-68D0-45A8-9E6B-2CDCADC67CD2}"/>
              </a:ext>
            </a:extLst>
          </p:cNvPr>
          <p:cNvSpPr txBox="1"/>
          <p:nvPr/>
        </p:nvSpPr>
        <p:spPr>
          <a:xfrm>
            <a:off x="7937100" y="4060617"/>
            <a:ext cx="128430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7" dirty="0"/>
              <a:t>empty</a:t>
            </a:r>
            <a:endParaRPr lang="zh-CN" altLang="en-US" sz="1867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350E17E-7779-4405-BEA1-B250E07AFC9D}"/>
              </a:ext>
            </a:extLst>
          </p:cNvPr>
          <p:cNvSpPr txBox="1"/>
          <p:nvPr/>
        </p:nvSpPr>
        <p:spPr>
          <a:xfrm>
            <a:off x="8789160" y="4075681"/>
            <a:ext cx="85030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7" dirty="0"/>
              <a:t>empty</a:t>
            </a:r>
            <a:endParaRPr lang="zh-CN" altLang="en-US" sz="1867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7F47140-C88C-448D-A23C-477E8C52A842}"/>
              </a:ext>
            </a:extLst>
          </p:cNvPr>
          <p:cNvSpPr txBox="1"/>
          <p:nvPr/>
        </p:nvSpPr>
        <p:spPr>
          <a:xfrm>
            <a:off x="9899102" y="4060617"/>
            <a:ext cx="85030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7" dirty="0"/>
              <a:t>empty</a:t>
            </a:r>
            <a:endParaRPr lang="zh-CN" altLang="en-US" sz="1867" dirty="0"/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92C010F4-AB3E-4416-87DA-5B97E469DA27}"/>
              </a:ext>
            </a:extLst>
          </p:cNvPr>
          <p:cNvCxnSpPr>
            <a:stCxn id="53" idx="2"/>
            <a:endCxn id="61" idx="0"/>
          </p:cNvCxnSpPr>
          <p:nvPr/>
        </p:nvCxnSpPr>
        <p:spPr>
          <a:xfrm flipH="1">
            <a:off x="3456651" y="3717032"/>
            <a:ext cx="822408" cy="479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8A0ED13C-B8B5-41F7-A6F8-55CB6A2D34D8}"/>
              </a:ext>
            </a:extLst>
          </p:cNvPr>
          <p:cNvCxnSpPr>
            <a:cxnSpLocks/>
            <a:stCxn id="53" idx="2"/>
            <a:endCxn id="64" idx="0"/>
          </p:cNvCxnSpPr>
          <p:nvPr/>
        </p:nvCxnSpPr>
        <p:spPr>
          <a:xfrm>
            <a:off x="4279059" y="3717032"/>
            <a:ext cx="587016" cy="331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2A6BFEDF-12D7-4248-94E0-536423EE7861}"/>
              </a:ext>
            </a:extLst>
          </p:cNvPr>
          <p:cNvCxnSpPr>
            <a:stCxn id="54" idx="2"/>
            <a:endCxn id="62" idx="0"/>
          </p:cNvCxnSpPr>
          <p:nvPr/>
        </p:nvCxnSpPr>
        <p:spPr>
          <a:xfrm flipH="1">
            <a:off x="5617119" y="3717032"/>
            <a:ext cx="568804" cy="446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090266B3-4541-4B79-9D93-8627997156B9}"/>
              </a:ext>
            </a:extLst>
          </p:cNvPr>
          <p:cNvCxnSpPr>
            <a:cxnSpLocks/>
            <a:stCxn id="54" idx="2"/>
            <a:endCxn id="65" idx="0"/>
          </p:cNvCxnSpPr>
          <p:nvPr/>
        </p:nvCxnSpPr>
        <p:spPr>
          <a:xfrm>
            <a:off x="6185923" y="3717032"/>
            <a:ext cx="642154" cy="335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DA60A267-A412-4F5F-8D94-28C11ADD1120}"/>
              </a:ext>
            </a:extLst>
          </p:cNvPr>
          <p:cNvCxnSpPr>
            <a:stCxn id="55" idx="2"/>
            <a:endCxn id="63" idx="0"/>
          </p:cNvCxnSpPr>
          <p:nvPr/>
        </p:nvCxnSpPr>
        <p:spPr>
          <a:xfrm flipH="1">
            <a:off x="7464230" y="3712417"/>
            <a:ext cx="239924" cy="451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58D8E441-1949-4762-BC04-B947A49BEB57}"/>
              </a:ext>
            </a:extLst>
          </p:cNvPr>
          <p:cNvCxnSpPr>
            <a:cxnSpLocks/>
            <a:stCxn id="55" idx="2"/>
            <a:endCxn id="66" idx="0"/>
          </p:cNvCxnSpPr>
          <p:nvPr/>
        </p:nvCxnSpPr>
        <p:spPr>
          <a:xfrm>
            <a:off x="7704154" y="3712417"/>
            <a:ext cx="875101" cy="3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EB59431C-AE53-4573-BD6F-E300192B13D0}"/>
              </a:ext>
            </a:extLst>
          </p:cNvPr>
          <p:cNvCxnSpPr>
            <a:stCxn id="56" idx="2"/>
            <a:endCxn id="67" idx="0"/>
          </p:cNvCxnSpPr>
          <p:nvPr/>
        </p:nvCxnSpPr>
        <p:spPr>
          <a:xfrm flipH="1">
            <a:off x="9214315" y="3712417"/>
            <a:ext cx="362390" cy="363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C6D6CB50-47D7-49E4-8F54-CCBAF5B10306}"/>
              </a:ext>
            </a:extLst>
          </p:cNvPr>
          <p:cNvCxnSpPr>
            <a:stCxn id="56" idx="2"/>
            <a:endCxn id="68" idx="0"/>
          </p:cNvCxnSpPr>
          <p:nvPr/>
        </p:nvCxnSpPr>
        <p:spPr>
          <a:xfrm>
            <a:off x="9576705" y="3712417"/>
            <a:ext cx="747552" cy="3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AD6528A9-D790-4E58-92CC-0ED3549F51C5}"/>
              </a:ext>
            </a:extLst>
          </p:cNvPr>
          <p:cNvSpPr txBox="1"/>
          <p:nvPr/>
        </p:nvSpPr>
        <p:spPr>
          <a:xfrm>
            <a:off x="5011475" y="4581128"/>
            <a:ext cx="3010524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b="1" dirty="0"/>
              <a:t>……</a:t>
            </a:r>
            <a:endParaRPr lang="zh-CN" altLang="en-US" sz="2667" b="1" dirty="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FA97D818-F866-4EC4-A1A7-8E9BEFF25765}"/>
              </a:ext>
            </a:extLst>
          </p:cNvPr>
          <p:cNvSpPr/>
          <p:nvPr/>
        </p:nvSpPr>
        <p:spPr>
          <a:xfrm>
            <a:off x="3054276" y="5380188"/>
            <a:ext cx="804749" cy="479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Value</a:t>
            </a:r>
          </a:p>
          <a:p>
            <a:pPr algn="ctr"/>
            <a:r>
              <a:rPr lang="en-US" altLang="zh-CN" sz="1600" dirty="0"/>
              <a:t> 0 1</a:t>
            </a:r>
            <a:endParaRPr lang="zh-CN" altLang="en-US" sz="1600" dirty="0"/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DDD35BA6-AAB2-4E08-8BD4-3FB54EE9DC64}"/>
              </a:ext>
            </a:extLst>
          </p:cNvPr>
          <p:cNvSpPr/>
          <p:nvPr/>
        </p:nvSpPr>
        <p:spPr>
          <a:xfrm>
            <a:off x="4013699" y="5366800"/>
            <a:ext cx="834163" cy="479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NULL</a:t>
            </a: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E13A1F51-4B18-448B-8A25-59945570166E}"/>
              </a:ext>
            </a:extLst>
          </p:cNvPr>
          <p:cNvSpPr/>
          <p:nvPr/>
        </p:nvSpPr>
        <p:spPr>
          <a:xfrm>
            <a:off x="4943872" y="5366800"/>
            <a:ext cx="804749" cy="479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Value</a:t>
            </a:r>
          </a:p>
          <a:p>
            <a:pPr algn="ctr"/>
            <a:r>
              <a:rPr lang="en-US" altLang="zh-CN" sz="1600" dirty="0"/>
              <a:t>2 0.5</a:t>
            </a:r>
            <a:endParaRPr lang="zh-CN" altLang="en-US" sz="1600" dirty="0"/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78F68EB3-E675-4C48-80C4-7709FF1B9E14}"/>
              </a:ext>
            </a:extLst>
          </p:cNvPr>
          <p:cNvSpPr/>
          <p:nvPr/>
        </p:nvSpPr>
        <p:spPr>
          <a:xfrm>
            <a:off x="5903979" y="5366800"/>
            <a:ext cx="892896" cy="479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NULL</a:t>
            </a: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A604E9FE-D78D-4E76-84F0-C7EF5DEA9D4B}"/>
              </a:ext>
            </a:extLst>
          </p:cNvPr>
          <p:cNvSpPr/>
          <p:nvPr/>
        </p:nvSpPr>
        <p:spPr>
          <a:xfrm>
            <a:off x="6960096" y="5380188"/>
            <a:ext cx="804749" cy="479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Value</a:t>
            </a:r>
          </a:p>
          <a:p>
            <a:pPr algn="ctr"/>
            <a:r>
              <a:rPr lang="en-US" altLang="zh-CN" sz="1600" dirty="0"/>
              <a:t>1 5</a:t>
            </a:r>
            <a:endParaRPr lang="zh-CN" altLang="en-US" sz="1600" dirty="0"/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FA7D80A8-5A65-4A02-BAAC-834EB2CC1894}"/>
              </a:ext>
            </a:extLst>
          </p:cNvPr>
          <p:cNvSpPr/>
          <p:nvPr/>
        </p:nvSpPr>
        <p:spPr>
          <a:xfrm>
            <a:off x="7837979" y="5366800"/>
            <a:ext cx="850309" cy="479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NULL</a:t>
            </a: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45EECEAC-C60D-421B-AF28-3DD78BAE98AA}"/>
              </a:ext>
            </a:extLst>
          </p:cNvPr>
          <p:cNvSpPr/>
          <p:nvPr/>
        </p:nvSpPr>
        <p:spPr>
          <a:xfrm>
            <a:off x="8784299" y="5346116"/>
            <a:ext cx="834163" cy="479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NULL</a:t>
            </a:r>
            <a:endParaRPr lang="zh-CN" altLang="en-US" sz="1600" dirty="0"/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70124337-13E5-45D1-95D2-6466FA9D8EEF}"/>
              </a:ext>
            </a:extLst>
          </p:cNvPr>
          <p:cNvSpPr/>
          <p:nvPr/>
        </p:nvSpPr>
        <p:spPr>
          <a:xfrm>
            <a:off x="9744405" y="5346116"/>
            <a:ext cx="919000" cy="479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NULL</a:t>
            </a:r>
            <a:endParaRPr lang="zh-CN" altLang="en-US" sz="1600" dirty="0"/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88837858-A80D-44AC-86F7-676C5C67A9B9}"/>
              </a:ext>
            </a:extLst>
          </p:cNvPr>
          <p:cNvCxnSpPr>
            <a:endCxn id="90" idx="0"/>
          </p:cNvCxnSpPr>
          <p:nvPr/>
        </p:nvCxnSpPr>
        <p:spPr>
          <a:xfrm>
            <a:off x="3456651" y="4429902"/>
            <a:ext cx="0" cy="950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F99D95F6-C08B-490B-8835-ED51CC97123C}"/>
              </a:ext>
            </a:extLst>
          </p:cNvPr>
          <p:cNvCxnSpPr>
            <a:endCxn id="95" idx="0"/>
          </p:cNvCxnSpPr>
          <p:nvPr/>
        </p:nvCxnSpPr>
        <p:spPr>
          <a:xfrm flipH="1">
            <a:off x="4430780" y="4397706"/>
            <a:ext cx="196091" cy="969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EAC077C4-FD56-4A71-A61A-336F8EDB7801}"/>
              </a:ext>
            </a:extLst>
          </p:cNvPr>
          <p:cNvCxnSpPr>
            <a:endCxn id="96" idx="0"/>
          </p:cNvCxnSpPr>
          <p:nvPr/>
        </p:nvCxnSpPr>
        <p:spPr>
          <a:xfrm flipH="1">
            <a:off x="5346247" y="4429901"/>
            <a:ext cx="270872" cy="936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53D3D2B0-E8DA-4E0F-B016-0ECA547E86E9}"/>
              </a:ext>
            </a:extLst>
          </p:cNvPr>
          <p:cNvCxnSpPr>
            <a:endCxn id="97" idx="0"/>
          </p:cNvCxnSpPr>
          <p:nvPr/>
        </p:nvCxnSpPr>
        <p:spPr>
          <a:xfrm flipH="1">
            <a:off x="6350427" y="4397706"/>
            <a:ext cx="321637" cy="969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D395F17B-92AB-4B71-B261-1856E9156125}"/>
              </a:ext>
            </a:extLst>
          </p:cNvPr>
          <p:cNvCxnSpPr>
            <a:endCxn id="98" idx="0"/>
          </p:cNvCxnSpPr>
          <p:nvPr/>
        </p:nvCxnSpPr>
        <p:spPr>
          <a:xfrm flipH="1">
            <a:off x="7362471" y="4397705"/>
            <a:ext cx="101759" cy="982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F6C53C6B-A1A4-447E-834D-D50C9697F0D3}"/>
              </a:ext>
            </a:extLst>
          </p:cNvPr>
          <p:cNvCxnSpPr>
            <a:endCxn id="99" idx="0"/>
          </p:cNvCxnSpPr>
          <p:nvPr/>
        </p:nvCxnSpPr>
        <p:spPr>
          <a:xfrm flipH="1">
            <a:off x="8263133" y="4470986"/>
            <a:ext cx="55003" cy="895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45D236A8-E107-4DD7-A835-44CD9040424C}"/>
              </a:ext>
            </a:extLst>
          </p:cNvPr>
          <p:cNvCxnSpPr>
            <a:stCxn id="67" idx="2"/>
            <a:endCxn id="100" idx="0"/>
          </p:cNvCxnSpPr>
          <p:nvPr/>
        </p:nvCxnSpPr>
        <p:spPr>
          <a:xfrm flipH="1">
            <a:off x="9201381" y="4455337"/>
            <a:ext cx="12934" cy="890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56AB7A67-7036-4A93-BD70-4D9AE5A2F3F3}"/>
              </a:ext>
            </a:extLst>
          </p:cNvPr>
          <p:cNvCxnSpPr>
            <a:stCxn id="68" idx="2"/>
            <a:endCxn id="101" idx="0"/>
          </p:cNvCxnSpPr>
          <p:nvPr/>
        </p:nvCxnSpPr>
        <p:spPr>
          <a:xfrm flipH="1">
            <a:off x="10203905" y="4440273"/>
            <a:ext cx="120352" cy="905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834168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/>
      <p:bldP spid="67" grpId="0"/>
      <p:bldP spid="68" grpId="0"/>
      <p:bldP spid="89" grpId="0"/>
      <p:bldP spid="90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A21572F-AB95-4A2F-B158-964AFA2CF9B1}"/>
              </a:ext>
            </a:extLst>
          </p:cNvPr>
          <p:cNvGrpSpPr/>
          <p:nvPr/>
        </p:nvGrpSpPr>
        <p:grpSpPr>
          <a:xfrm>
            <a:off x="3108361" y="1877243"/>
            <a:ext cx="8486671" cy="3471971"/>
            <a:chOff x="2331270" y="1407932"/>
            <a:chExt cx="6365003" cy="2603978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B5A7009C-BAC2-42A9-9366-00607A625BA9}"/>
                </a:ext>
              </a:extLst>
            </p:cNvPr>
            <p:cNvGrpSpPr/>
            <p:nvPr/>
          </p:nvGrpSpPr>
          <p:grpSpPr>
            <a:xfrm>
              <a:off x="2331270" y="1407932"/>
              <a:ext cx="5785425" cy="2603978"/>
              <a:chOff x="2331270" y="1407932"/>
              <a:chExt cx="5785425" cy="2603978"/>
            </a:xfrm>
          </p:grpSpPr>
          <p:sp>
            <p:nvSpPr>
              <p:cNvPr id="188" name="矩形: 圆角 187">
                <a:extLst>
                  <a:ext uri="{FF2B5EF4-FFF2-40B4-BE49-F238E27FC236}">
                    <a16:creationId xmlns:a16="http://schemas.microsoft.com/office/drawing/2014/main" id="{C759658B-016E-486D-8378-A629E0986FC9}"/>
                  </a:ext>
                </a:extLst>
              </p:cNvPr>
              <p:cNvSpPr/>
              <p:nvPr/>
            </p:nvSpPr>
            <p:spPr>
              <a:xfrm>
                <a:off x="3710426" y="1407932"/>
                <a:ext cx="3456384" cy="56603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"/>
                <a:r>
                  <a:rPr lang="en-US" altLang="zh-CN" sz="2667" dirty="0"/>
                  <a:t>Value 3 4</a:t>
                </a:r>
                <a:endParaRPr lang="zh-CN" altLang="zh-CN" sz="2667" dirty="0"/>
              </a:p>
            </p:txBody>
          </p:sp>
          <p:sp>
            <p:nvSpPr>
              <p:cNvPr id="189" name="矩形: 圆角 188">
                <a:extLst>
                  <a:ext uri="{FF2B5EF4-FFF2-40B4-BE49-F238E27FC236}">
                    <a16:creationId xmlns:a16="http://schemas.microsoft.com/office/drawing/2014/main" id="{D0B97508-46BA-4F9A-B2AB-C3653F57CE9D}"/>
                  </a:ext>
                </a:extLst>
              </p:cNvPr>
              <p:cNvSpPr/>
              <p:nvPr/>
            </p:nvSpPr>
            <p:spPr>
              <a:xfrm>
                <a:off x="3321659" y="2228336"/>
                <a:ext cx="1172033" cy="4098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Value 1 2</a:t>
                </a:r>
                <a:endParaRPr lang="zh-CN" altLang="en-US" sz="2400" dirty="0"/>
              </a:p>
            </p:txBody>
          </p:sp>
          <p:sp>
            <p:nvSpPr>
              <p:cNvPr id="190" name="矩形: 圆角 189">
                <a:extLst>
                  <a:ext uri="{FF2B5EF4-FFF2-40B4-BE49-F238E27FC236}">
                    <a16:creationId xmlns:a16="http://schemas.microsoft.com/office/drawing/2014/main" id="{444016CB-207F-4F4C-A4CF-422747AF0969}"/>
                  </a:ext>
                </a:extLst>
              </p:cNvPr>
              <p:cNvSpPr/>
              <p:nvPr/>
            </p:nvSpPr>
            <p:spPr>
              <a:xfrm>
                <a:off x="6518066" y="2176743"/>
                <a:ext cx="1172027" cy="4098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Value 1 6</a:t>
                </a:r>
                <a:endParaRPr lang="zh-CN" altLang="en-US" sz="2400" dirty="0"/>
              </a:p>
            </p:txBody>
          </p:sp>
          <p:sp>
            <p:nvSpPr>
              <p:cNvPr id="191" name="矩形: 圆角 190">
                <a:extLst>
                  <a:ext uri="{FF2B5EF4-FFF2-40B4-BE49-F238E27FC236}">
                    <a16:creationId xmlns:a16="http://schemas.microsoft.com/office/drawing/2014/main" id="{DE754773-727C-44EE-B0D9-5E14FE8693FB}"/>
                  </a:ext>
                </a:extLst>
              </p:cNvPr>
              <p:cNvSpPr/>
              <p:nvPr/>
            </p:nvSpPr>
            <p:spPr>
              <a:xfrm>
                <a:off x="2633051" y="2829937"/>
                <a:ext cx="853205" cy="4498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Value 1 1</a:t>
                </a:r>
                <a:endParaRPr lang="zh-CN" altLang="en-US" sz="2400" dirty="0"/>
              </a:p>
            </p:txBody>
          </p:sp>
          <p:sp>
            <p:nvSpPr>
              <p:cNvPr id="192" name="矩形: 圆角 191">
                <a:extLst>
                  <a:ext uri="{FF2B5EF4-FFF2-40B4-BE49-F238E27FC236}">
                    <a16:creationId xmlns:a16="http://schemas.microsoft.com/office/drawing/2014/main" id="{AC314B91-E2CE-4AA3-A9D4-AA32035A428B}"/>
                  </a:ext>
                </a:extLst>
              </p:cNvPr>
              <p:cNvSpPr/>
              <p:nvPr/>
            </p:nvSpPr>
            <p:spPr>
              <a:xfrm>
                <a:off x="4150599" y="2751923"/>
                <a:ext cx="853205" cy="4498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Value 1 2.5</a:t>
                </a:r>
                <a:endParaRPr lang="zh-CN" altLang="en-US" sz="2400" dirty="0"/>
              </a:p>
            </p:txBody>
          </p:sp>
          <p:sp>
            <p:nvSpPr>
              <p:cNvPr id="193" name="矩形: 圆角 192">
                <a:extLst>
                  <a:ext uri="{FF2B5EF4-FFF2-40B4-BE49-F238E27FC236}">
                    <a16:creationId xmlns:a16="http://schemas.microsoft.com/office/drawing/2014/main" id="{1AB772AB-04DB-45F2-9A3C-E9F550379F15}"/>
                  </a:ext>
                </a:extLst>
              </p:cNvPr>
              <p:cNvSpPr/>
              <p:nvPr/>
            </p:nvSpPr>
            <p:spPr>
              <a:xfrm>
                <a:off x="5973792" y="2795313"/>
                <a:ext cx="853205" cy="4498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Value 0.5 6</a:t>
                </a:r>
                <a:endParaRPr lang="zh-CN" altLang="en-US" sz="2400" dirty="0"/>
              </a:p>
            </p:txBody>
          </p:sp>
          <p:sp>
            <p:nvSpPr>
              <p:cNvPr id="194" name="矩形: 圆角 193">
                <a:extLst>
                  <a:ext uri="{FF2B5EF4-FFF2-40B4-BE49-F238E27FC236}">
                    <a16:creationId xmlns:a16="http://schemas.microsoft.com/office/drawing/2014/main" id="{91F6629F-4CA1-4F8F-B8F5-011AB1405267}"/>
                  </a:ext>
                </a:extLst>
              </p:cNvPr>
              <p:cNvSpPr/>
              <p:nvPr/>
            </p:nvSpPr>
            <p:spPr>
              <a:xfrm>
                <a:off x="7263490" y="2832380"/>
                <a:ext cx="853205" cy="4498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Value 2 4</a:t>
                </a:r>
                <a:endParaRPr lang="zh-CN" altLang="en-US" sz="2400" dirty="0"/>
              </a:p>
            </p:txBody>
          </p:sp>
          <p:sp>
            <p:nvSpPr>
              <p:cNvPr id="195" name="矩形: 圆角 194">
                <a:extLst>
                  <a:ext uri="{FF2B5EF4-FFF2-40B4-BE49-F238E27FC236}">
                    <a16:creationId xmlns:a16="http://schemas.microsoft.com/office/drawing/2014/main" id="{D261B3AA-25DA-4233-8665-93C17CFAAB36}"/>
                  </a:ext>
                </a:extLst>
              </p:cNvPr>
              <p:cNvSpPr/>
              <p:nvPr/>
            </p:nvSpPr>
            <p:spPr>
              <a:xfrm>
                <a:off x="2331270" y="3652518"/>
                <a:ext cx="603562" cy="35939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Value</a:t>
                </a:r>
              </a:p>
              <a:p>
                <a:pPr algn="ctr"/>
                <a:r>
                  <a:rPr lang="en-US" altLang="zh-CN" sz="1600" dirty="0"/>
                  <a:t> 0 1</a:t>
                </a:r>
                <a:endParaRPr lang="zh-CN" altLang="en-US" sz="1600" dirty="0"/>
              </a:p>
            </p:txBody>
          </p:sp>
          <p:sp>
            <p:nvSpPr>
              <p:cNvPr id="196" name="矩形: 圆角 195">
                <a:extLst>
                  <a:ext uri="{FF2B5EF4-FFF2-40B4-BE49-F238E27FC236}">
                    <a16:creationId xmlns:a16="http://schemas.microsoft.com/office/drawing/2014/main" id="{5DF831A8-E1AF-418C-8A17-45827D9B93A4}"/>
                  </a:ext>
                </a:extLst>
              </p:cNvPr>
              <p:cNvSpPr/>
              <p:nvPr/>
            </p:nvSpPr>
            <p:spPr>
              <a:xfrm>
                <a:off x="3078278" y="3652518"/>
                <a:ext cx="625622" cy="35939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NULL</a:t>
                </a:r>
              </a:p>
            </p:txBody>
          </p:sp>
          <p:sp>
            <p:nvSpPr>
              <p:cNvPr id="197" name="矩形: 圆角 196">
                <a:extLst>
                  <a:ext uri="{FF2B5EF4-FFF2-40B4-BE49-F238E27FC236}">
                    <a16:creationId xmlns:a16="http://schemas.microsoft.com/office/drawing/2014/main" id="{CD9E599D-155B-4CD6-B68B-DDDB7A84E0D1}"/>
                  </a:ext>
                </a:extLst>
              </p:cNvPr>
              <p:cNvSpPr/>
              <p:nvPr/>
            </p:nvSpPr>
            <p:spPr>
              <a:xfrm>
                <a:off x="3890130" y="3641088"/>
                <a:ext cx="603562" cy="35939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Value</a:t>
                </a:r>
              </a:p>
              <a:p>
                <a:pPr algn="ctr"/>
                <a:r>
                  <a:rPr lang="en-US" altLang="zh-CN" sz="1600" dirty="0"/>
                  <a:t>2 0.5</a:t>
                </a:r>
                <a:endParaRPr lang="zh-CN" altLang="en-US" sz="1600" dirty="0"/>
              </a:p>
            </p:txBody>
          </p:sp>
          <p:sp>
            <p:nvSpPr>
              <p:cNvPr id="198" name="矩形: 圆角 197">
                <a:extLst>
                  <a:ext uri="{FF2B5EF4-FFF2-40B4-BE49-F238E27FC236}">
                    <a16:creationId xmlns:a16="http://schemas.microsoft.com/office/drawing/2014/main" id="{6749C6D4-64DC-4575-AE43-1A90CE515F21}"/>
                  </a:ext>
                </a:extLst>
              </p:cNvPr>
              <p:cNvSpPr/>
              <p:nvPr/>
            </p:nvSpPr>
            <p:spPr>
              <a:xfrm>
                <a:off x="4647453" y="3641088"/>
                <a:ext cx="669672" cy="35939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NULL</a:t>
                </a:r>
              </a:p>
            </p:txBody>
          </p:sp>
          <p:sp>
            <p:nvSpPr>
              <p:cNvPr id="199" name="矩形: 圆角 198">
                <a:extLst>
                  <a:ext uri="{FF2B5EF4-FFF2-40B4-BE49-F238E27FC236}">
                    <a16:creationId xmlns:a16="http://schemas.microsoft.com/office/drawing/2014/main" id="{BAD160B1-FEC2-41AA-A51B-66C60D9F0B8E}"/>
                  </a:ext>
                </a:extLst>
              </p:cNvPr>
              <p:cNvSpPr/>
              <p:nvPr/>
            </p:nvSpPr>
            <p:spPr>
              <a:xfrm>
                <a:off x="5672011" y="3624986"/>
                <a:ext cx="603562" cy="35939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Value</a:t>
                </a:r>
              </a:p>
              <a:p>
                <a:pPr algn="ctr"/>
                <a:r>
                  <a:rPr lang="en-US" altLang="zh-CN" sz="1600" dirty="0"/>
                  <a:t>1 5</a:t>
                </a:r>
                <a:endParaRPr lang="zh-CN" altLang="en-US" sz="1600" dirty="0"/>
              </a:p>
            </p:txBody>
          </p:sp>
          <p:sp>
            <p:nvSpPr>
              <p:cNvPr id="200" name="矩形: 圆角 199">
                <a:extLst>
                  <a:ext uri="{FF2B5EF4-FFF2-40B4-BE49-F238E27FC236}">
                    <a16:creationId xmlns:a16="http://schemas.microsoft.com/office/drawing/2014/main" id="{C41D68DB-9DFD-4522-9D42-9656CCFEDC00}"/>
                  </a:ext>
                </a:extLst>
              </p:cNvPr>
              <p:cNvSpPr/>
              <p:nvPr/>
            </p:nvSpPr>
            <p:spPr>
              <a:xfrm>
                <a:off x="6400394" y="3624986"/>
                <a:ext cx="637732" cy="35939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NULL</a:t>
                </a:r>
              </a:p>
            </p:txBody>
          </p:sp>
          <p:sp>
            <p:nvSpPr>
              <p:cNvPr id="201" name="矩形: 圆角 200">
                <a:extLst>
                  <a:ext uri="{FF2B5EF4-FFF2-40B4-BE49-F238E27FC236}">
                    <a16:creationId xmlns:a16="http://schemas.microsoft.com/office/drawing/2014/main" id="{895BCC39-EEAA-4170-93CE-E76ADDF80702}"/>
                  </a:ext>
                </a:extLst>
              </p:cNvPr>
              <p:cNvSpPr/>
              <p:nvPr/>
            </p:nvSpPr>
            <p:spPr>
              <a:xfrm>
                <a:off x="7173759" y="3624986"/>
                <a:ext cx="625622" cy="35939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NULL</a:t>
                </a:r>
                <a:endParaRPr lang="zh-CN" altLang="en-US" sz="1600" dirty="0"/>
              </a:p>
            </p:txBody>
          </p:sp>
        </p:grpSp>
        <p:sp>
          <p:nvSpPr>
            <p:cNvPr id="202" name="矩形: 圆角 201">
              <a:extLst>
                <a:ext uri="{FF2B5EF4-FFF2-40B4-BE49-F238E27FC236}">
                  <a16:creationId xmlns:a16="http://schemas.microsoft.com/office/drawing/2014/main" id="{9CF7EF19-F635-481B-90C2-40B930A88723}"/>
                </a:ext>
              </a:extLst>
            </p:cNvPr>
            <p:cNvSpPr/>
            <p:nvPr/>
          </p:nvSpPr>
          <p:spPr>
            <a:xfrm>
              <a:off x="8007023" y="3624986"/>
              <a:ext cx="689250" cy="3593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NULL</a:t>
              </a:r>
              <a:endParaRPr lang="zh-CN" altLang="en-US" sz="1600" dirty="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7FDF52F9-57A1-4238-8D60-38DECC4E9D57}"/>
              </a:ext>
            </a:extLst>
          </p:cNvPr>
          <p:cNvGrpSpPr/>
          <p:nvPr/>
        </p:nvGrpSpPr>
        <p:grpSpPr>
          <a:xfrm>
            <a:off x="899638" y="998644"/>
            <a:ext cx="1657303" cy="4333045"/>
            <a:chOff x="674728" y="748983"/>
            <a:chExt cx="1242977" cy="3249784"/>
          </a:xfrm>
        </p:grpSpPr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B25EB910-8384-4364-B67C-4EDF64DA7E89}"/>
                </a:ext>
              </a:extLst>
            </p:cNvPr>
            <p:cNvSpPr txBox="1"/>
            <p:nvPr/>
          </p:nvSpPr>
          <p:spPr>
            <a:xfrm>
              <a:off x="674728" y="748983"/>
              <a:ext cx="124297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the cutting dimension </a:t>
              </a:r>
              <a:endParaRPr lang="zh-CN" altLang="en-US" sz="2400" dirty="0"/>
            </a:p>
          </p:txBody>
        </p: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C5103570-4AAE-44A9-881C-4E2D64A651C0}"/>
                </a:ext>
              </a:extLst>
            </p:cNvPr>
            <p:cNvSpPr txBox="1"/>
            <p:nvPr/>
          </p:nvSpPr>
          <p:spPr>
            <a:xfrm>
              <a:off x="1120528" y="1491630"/>
              <a:ext cx="305613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Y</a:t>
              </a:r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C175D815-B78B-4642-9CE2-D5EC995B2B69}"/>
                </a:ext>
              </a:extLst>
            </p:cNvPr>
            <p:cNvSpPr txBox="1"/>
            <p:nvPr/>
          </p:nvSpPr>
          <p:spPr>
            <a:xfrm>
              <a:off x="1120528" y="2835583"/>
              <a:ext cx="305613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Y</a:t>
              </a:r>
            </a:p>
          </p:txBody>
        </p: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E897A022-E24D-4EE6-A83D-D7D22E80627B}"/>
                </a:ext>
              </a:extLst>
            </p:cNvPr>
            <p:cNvSpPr txBox="1"/>
            <p:nvPr/>
          </p:nvSpPr>
          <p:spPr>
            <a:xfrm>
              <a:off x="1094027" y="2176743"/>
              <a:ext cx="305613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X</a:t>
              </a:r>
            </a:p>
          </p:txBody>
        </p: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78880221-A66A-422E-B54E-CF4282FA7AA1}"/>
                </a:ext>
              </a:extLst>
            </p:cNvPr>
            <p:cNvSpPr txBox="1"/>
            <p:nvPr/>
          </p:nvSpPr>
          <p:spPr>
            <a:xfrm>
              <a:off x="1096025" y="3652518"/>
              <a:ext cx="305613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X</a:t>
              </a:r>
            </a:p>
          </p:txBody>
        </p:sp>
      </p:grpSp>
      <p:pic>
        <p:nvPicPr>
          <p:cNvPr id="210" name="图片 209">
            <a:extLst>
              <a:ext uri="{FF2B5EF4-FFF2-40B4-BE49-F238E27FC236}">
                <a16:creationId xmlns:a16="http://schemas.microsoft.com/office/drawing/2014/main" id="{551A3847-BACC-4416-98BC-4192B4FBD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829" y="296127"/>
            <a:ext cx="8128000" cy="6045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8200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矩形: 圆角 187">
            <a:extLst>
              <a:ext uri="{FF2B5EF4-FFF2-40B4-BE49-F238E27FC236}">
                <a16:creationId xmlns:a16="http://schemas.microsoft.com/office/drawing/2014/main" id="{C759658B-016E-486D-8378-A629E0986FC9}"/>
              </a:ext>
            </a:extLst>
          </p:cNvPr>
          <p:cNvSpPr/>
          <p:nvPr/>
        </p:nvSpPr>
        <p:spPr>
          <a:xfrm>
            <a:off x="4947235" y="1877243"/>
            <a:ext cx="4608512" cy="754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en-US" altLang="zh-CN" sz="2667" dirty="0"/>
              <a:t>Value 3 4</a:t>
            </a:r>
            <a:endParaRPr lang="zh-CN" altLang="zh-CN" sz="2667" dirty="0"/>
          </a:p>
        </p:txBody>
      </p: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D0B97508-46BA-4F9A-B2AB-C3653F57CE9D}"/>
              </a:ext>
            </a:extLst>
          </p:cNvPr>
          <p:cNvSpPr/>
          <p:nvPr/>
        </p:nvSpPr>
        <p:spPr>
          <a:xfrm>
            <a:off x="4428879" y="2971116"/>
            <a:ext cx="1562711" cy="546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Value 1 2</a:t>
            </a:r>
            <a:endParaRPr lang="zh-CN" altLang="en-US" sz="2400" dirty="0"/>
          </a:p>
        </p:txBody>
      </p:sp>
      <p:sp>
        <p:nvSpPr>
          <p:cNvPr id="190" name="矩形: 圆角 189">
            <a:extLst>
              <a:ext uri="{FF2B5EF4-FFF2-40B4-BE49-F238E27FC236}">
                <a16:creationId xmlns:a16="http://schemas.microsoft.com/office/drawing/2014/main" id="{444016CB-207F-4F4C-A4CF-422747AF0969}"/>
              </a:ext>
            </a:extLst>
          </p:cNvPr>
          <p:cNvSpPr/>
          <p:nvPr/>
        </p:nvSpPr>
        <p:spPr>
          <a:xfrm>
            <a:off x="8690755" y="2902325"/>
            <a:ext cx="1562703" cy="546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Value 1 6</a:t>
            </a:r>
            <a:endParaRPr lang="zh-CN" altLang="en-US" sz="2400" dirty="0"/>
          </a:p>
        </p:txBody>
      </p:sp>
      <p:sp>
        <p:nvSpPr>
          <p:cNvPr id="191" name="矩形: 圆角 190">
            <a:extLst>
              <a:ext uri="{FF2B5EF4-FFF2-40B4-BE49-F238E27FC236}">
                <a16:creationId xmlns:a16="http://schemas.microsoft.com/office/drawing/2014/main" id="{DE754773-727C-44EE-B0D9-5E14FE8693FB}"/>
              </a:ext>
            </a:extLst>
          </p:cNvPr>
          <p:cNvSpPr/>
          <p:nvPr/>
        </p:nvSpPr>
        <p:spPr>
          <a:xfrm>
            <a:off x="3510735" y="3773250"/>
            <a:ext cx="1137607" cy="599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Value 1 1</a:t>
            </a:r>
            <a:endParaRPr lang="zh-CN" altLang="en-US" sz="2400" dirty="0"/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AC314B91-E2CE-4AA3-A9D4-AA32035A428B}"/>
              </a:ext>
            </a:extLst>
          </p:cNvPr>
          <p:cNvSpPr/>
          <p:nvPr/>
        </p:nvSpPr>
        <p:spPr>
          <a:xfrm>
            <a:off x="5534133" y="3669231"/>
            <a:ext cx="1137607" cy="599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Value 1 2.5</a:t>
            </a:r>
            <a:endParaRPr lang="zh-CN" altLang="en-US" sz="2400" dirty="0"/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1AB772AB-04DB-45F2-9A3C-E9F550379F15}"/>
              </a:ext>
            </a:extLst>
          </p:cNvPr>
          <p:cNvSpPr/>
          <p:nvPr/>
        </p:nvSpPr>
        <p:spPr>
          <a:xfrm>
            <a:off x="7965057" y="3727084"/>
            <a:ext cx="1137607" cy="599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Value 0.5 6</a:t>
            </a:r>
            <a:endParaRPr lang="zh-CN" altLang="en-US" sz="2400" dirty="0"/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91F6629F-4CA1-4F8F-B8F5-011AB1405267}"/>
              </a:ext>
            </a:extLst>
          </p:cNvPr>
          <p:cNvSpPr/>
          <p:nvPr/>
        </p:nvSpPr>
        <p:spPr>
          <a:xfrm>
            <a:off x="9684654" y="3776507"/>
            <a:ext cx="1137607" cy="599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Value 2 4</a:t>
            </a:r>
            <a:endParaRPr lang="zh-CN" altLang="en-US" sz="2400" dirty="0"/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D261B3AA-25DA-4233-8665-93C17CFAAB36}"/>
              </a:ext>
            </a:extLst>
          </p:cNvPr>
          <p:cNvSpPr/>
          <p:nvPr/>
        </p:nvSpPr>
        <p:spPr>
          <a:xfrm>
            <a:off x="3108360" y="4870024"/>
            <a:ext cx="804749" cy="479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Value</a:t>
            </a:r>
          </a:p>
          <a:p>
            <a:pPr algn="ctr"/>
            <a:r>
              <a:rPr lang="en-US" altLang="zh-CN" sz="1600" dirty="0"/>
              <a:t> 0 1</a:t>
            </a:r>
            <a:endParaRPr lang="zh-CN" altLang="en-US" sz="1600" dirty="0"/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5DF831A8-E1AF-418C-8A17-45827D9B93A4}"/>
              </a:ext>
            </a:extLst>
          </p:cNvPr>
          <p:cNvSpPr/>
          <p:nvPr/>
        </p:nvSpPr>
        <p:spPr>
          <a:xfrm>
            <a:off x="4104371" y="4870024"/>
            <a:ext cx="834163" cy="479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NULL</a:t>
            </a:r>
          </a:p>
        </p:txBody>
      </p: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CD9E599D-155B-4CD6-B68B-DDDB7A84E0D1}"/>
              </a:ext>
            </a:extLst>
          </p:cNvPr>
          <p:cNvSpPr/>
          <p:nvPr/>
        </p:nvSpPr>
        <p:spPr>
          <a:xfrm>
            <a:off x="5186840" y="4854784"/>
            <a:ext cx="804749" cy="479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Value</a:t>
            </a:r>
          </a:p>
          <a:p>
            <a:pPr algn="ctr"/>
            <a:r>
              <a:rPr lang="en-US" altLang="zh-CN" sz="1600" dirty="0"/>
              <a:t>2 0.5</a:t>
            </a:r>
            <a:endParaRPr lang="zh-CN" altLang="en-US" sz="1600" dirty="0"/>
          </a:p>
        </p:txBody>
      </p:sp>
      <p:sp>
        <p:nvSpPr>
          <p:cNvPr id="198" name="矩形: 圆角 197">
            <a:extLst>
              <a:ext uri="{FF2B5EF4-FFF2-40B4-BE49-F238E27FC236}">
                <a16:creationId xmlns:a16="http://schemas.microsoft.com/office/drawing/2014/main" id="{6749C6D4-64DC-4575-AE43-1A90CE515F21}"/>
              </a:ext>
            </a:extLst>
          </p:cNvPr>
          <p:cNvSpPr/>
          <p:nvPr/>
        </p:nvSpPr>
        <p:spPr>
          <a:xfrm>
            <a:off x="6196604" y="4854784"/>
            <a:ext cx="892896" cy="479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NULL</a:t>
            </a:r>
          </a:p>
        </p:txBody>
      </p:sp>
      <p:sp>
        <p:nvSpPr>
          <p:cNvPr id="199" name="矩形: 圆角 198">
            <a:extLst>
              <a:ext uri="{FF2B5EF4-FFF2-40B4-BE49-F238E27FC236}">
                <a16:creationId xmlns:a16="http://schemas.microsoft.com/office/drawing/2014/main" id="{BAD160B1-FEC2-41AA-A51B-66C60D9F0B8E}"/>
              </a:ext>
            </a:extLst>
          </p:cNvPr>
          <p:cNvSpPr/>
          <p:nvPr/>
        </p:nvSpPr>
        <p:spPr>
          <a:xfrm>
            <a:off x="7562682" y="4833315"/>
            <a:ext cx="804749" cy="479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Value</a:t>
            </a:r>
          </a:p>
          <a:p>
            <a:pPr algn="ctr"/>
            <a:r>
              <a:rPr lang="en-US" altLang="zh-CN" sz="1600" dirty="0"/>
              <a:t>1 5</a:t>
            </a:r>
            <a:endParaRPr lang="zh-CN" altLang="en-US" sz="1600" dirty="0"/>
          </a:p>
        </p:txBody>
      </p: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C41D68DB-9DFD-4522-9D42-9656CCFEDC00}"/>
              </a:ext>
            </a:extLst>
          </p:cNvPr>
          <p:cNvSpPr/>
          <p:nvPr/>
        </p:nvSpPr>
        <p:spPr>
          <a:xfrm>
            <a:off x="8533859" y="4833315"/>
            <a:ext cx="850309" cy="479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NULL</a:t>
            </a:r>
          </a:p>
        </p:txBody>
      </p:sp>
      <p:sp>
        <p:nvSpPr>
          <p:cNvPr id="201" name="矩形: 圆角 200">
            <a:extLst>
              <a:ext uri="{FF2B5EF4-FFF2-40B4-BE49-F238E27FC236}">
                <a16:creationId xmlns:a16="http://schemas.microsoft.com/office/drawing/2014/main" id="{895BCC39-EEAA-4170-93CE-E76ADDF80702}"/>
              </a:ext>
            </a:extLst>
          </p:cNvPr>
          <p:cNvSpPr/>
          <p:nvPr/>
        </p:nvSpPr>
        <p:spPr>
          <a:xfrm>
            <a:off x="9565012" y="4833315"/>
            <a:ext cx="834163" cy="479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NULL</a:t>
            </a:r>
            <a:endParaRPr lang="zh-CN" altLang="en-US" sz="1600" dirty="0"/>
          </a:p>
        </p:txBody>
      </p:sp>
      <p:sp>
        <p:nvSpPr>
          <p:cNvPr id="202" name="矩形: 圆角 201">
            <a:extLst>
              <a:ext uri="{FF2B5EF4-FFF2-40B4-BE49-F238E27FC236}">
                <a16:creationId xmlns:a16="http://schemas.microsoft.com/office/drawing/2014/main" id="{9CF7EF19-F635-481B-90C2-40B930A88723}"/>
              </a:ext>
            </a:extLst>
          </p:cNvPr>
          <p:cNvSpPr/>
          <p:nvPr/>
        </p:nvSpPr>
        <p:spPr>
          <a:xfrm>
            <a:off x="10676031" y="4833315"/>
            <a:ext cx="919000" cy="479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NULL</a:t>
            </a:r>
            <a:endParaRPr lang="zh-CN" altLang="en-US" sz="1600" dirty="0"/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B25EB910-8384-4364-B67C-4EDF64DA7E89}"/>
              </a:ext>
            </a:extLst>
          </p:cNvPr>
          <p:cNvSpPr txBox="1"/>
          <p:nvPr/>
        </p:nvSpPr>
        <p:spPr>
          <a:xfrm>
            <a:off x="1007590" y="959915"/>
            <a:ext cx="1657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 cutting dimension </a:t>
            </a:r>
            <a:endParaRPr lang="zh-CN" altLang="en-US" sz="2400" dirty="0"/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C5103570-4AAE-44A9-881C-4E2D64A651C0}"/>
              </a:ext>
            </a:extLst>
          </p:cNvPr>
          <p:cNvSpPr txBox="1"/>
          <p:nvPr/>
        </p:nvSpPr>
        <p:spPr>
          <a:xfrm>
            <a:off x="1494037" y="198884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Y</a:t>
            </a: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C175D815-B78B-4642-9CE2-D5EC995B2B69}"/>
              </a:ext>
            </a:extLst>
          </p:cNvPr>
          <p:cNvSpPr txBox="1"/>
          <p:nvPr/>
        </p:nvSpPr>
        <p:spPr>
          <a:xfrm>
            <a:off x="1494037" y="378077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Y</a:t>
            </a:r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E897A022-E24D-4EE6-A83D-D7D22E80627B}"/>
              </a:ext>
            </a:extLst>
          </p:cNvPr>
          <p:cNvSpPr txBox="1"/>
          <p:nvPr/>
        </p:nvSpPr>
        <p:spPr>
          <a:xfrm>
            <a:off x="1458703" y="290232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X</a:t>
            </a: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78880221-A66A-422E-B54E-CF4282FA7AA1}"/>
              </a:ext>
            </a:extLst>
          </p:cNvPr>
          <p:cNvSpPr txBox="1"/>
          <p:nvPr/>
        </p:nvSpPr>
        <p:spPr>
          <a:xfrm>
            <a:off x="1461367" y="487002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X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35207C-DA04-4802-A1FB-ED3592B4E418}"/>
              </a:ext>
            </a:extLst>
          </p:cNvPr>
          <p:cNvSpPr/>
          <p:nvPr/>
        </p:nvSpPr>
        <p:spPr>
          <a:xfrm>
            <a:off x="2433739" y="209268"/>
            <a:ext cx="9621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Insert </a:t>
            </a:r>
            <a:endParaRPr lang="zh-CN" altLang="en-US" sz="24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A76A823-1C15-45CF-B1A0-94C86D29098E}"/>
              </a:ext>
            </a:extLst>
          </p:cNvPr>
          <p:cNvSpPr/>
          <p:nvPr/>
        </p:nvSpPr>
        <p:spPr>
          <a:xfrm>
            <a:off x="6096000" y="222195"/>
            <a:ext cx="1869056" cy="6177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3 4</a:t>
            </a:r>
            <a:endParaRPr lang="zh-CN" altLang="en-US" sz="2400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D124DC38-085B-4335-B169-5FDA73F4513A}"/>
              </a:ext>
            </a:extLst>
          </p:cNvPr>
          <p:cNvSpPr/>
          <p:nvPr/>
        </p:nvSpPr>
        <p:spPr>
          <a:xfrm>
            <a:off x="6096000" y="222195"/>
            <a:ext cx="1869056" cy="6177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1 1.2</a:t>
            </a:r>
            <a:endParaRPr lang="zh-CN" altLang="en-US" sz="2400" dirty="0"/>
          </a:p>
        </p:txBody>
      </p:sp>
      <p:sp>
        <p:nvSpPr>
          <p:cNvPr id="7" name="乘号 6">
            <a:extLst>
              <a:ext uri="{FF2B5EF4-FFF2-40B4-BE49-F238E27FC236}">
                <a16:creationId xmlns:a16="http://schemas.microsoft.com/office/drawing/2014/main" id="{DE24E0A9-9009-45E1-8B5F-7DACBAAC29C1}"/>
              </a:ext>
            </a:extLst>
          </p:cNvPr>
          <p:cNvSpPr/>
          <p:nvPr/>
        </p:nvSpPr>
        <p:spPr>
          <a:xfrm>
            <a:off x="6245883" y="1805668"/>
            <a:ext cx="810352" cy="81035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1FB79A-E4F5-4553-8547-E72BA93A3744}"/>
              </a:ext>
            </a:extLst>
          </p:cNvPr>
          <p:cNvSpPr/>
          <p:nvPr/>
        </p:nvSpPr>
        <p:spPr>
          <a:xfrm>
            <a:off x="8793359" y="1164817"/>
            <a:ext cx="752770" cy="12311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121920" tIns="60960" rIns="121920" bIns="60960">
            <a:spAutoFit/>
          </a:bodyPr>
          <a:lstStyle/>
          <a:p>
            <a:pPr algn="ctr"/>
            <a:r>
              <a:rPr lang="en-US" altLang="zh-CN" sz="7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≤</a:t>
            </a:r>
            <a:endParaRPr lang="zh-CN" altLang="en-US" sz="7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9ACA71B-FA23-447E-825F-B9C7A589AC4A}"/>
              </a:ext>
            </a:extLst>
          </p:cNvPr>
          <p:cNvSpPr/>
          <p:nvPr/>
        </p:nvSpPr>
        <p:spPr>
          <a:xfrm>
            <a:off x="6044423" y="2328983"/>
            <a:ext cx="949940" cy="12311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121920" tIns="60960" rIns="121920" bIns="60960">
            <a:spAutoFit/>
          </a:bodyPr>
          <a:lstStyle/>
          <a:p>
            <a:pPr algn="ctr"/>
            <a:r>
              <a:rPr lang="zh-CN" altLang="en-US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scadia Code" panose="00000509000000000000" pitchFamily="49" charset="0"/>
              </a:rPr>
              <a:t>≤</a:t>
            </a:r>
            <a:endParaRPr lang="zh-CN" altLang="en-US" sz="7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ascadia Code" panose="00000509000000000000" pitchFamily="49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FE186ED-1FB8-4E10-A931-1E01D4029EB1}"/>
              </a:ext>
            </a:extLst>
          </p:cNvPr>
          <p:cNvSpPr/>
          <p:nvPr/>
        </p:nvSpPr>
        <p:spPr>
          <a:xfrm>
            <a:off x="4426279" y="3487759"/>
            <a:ext cx="788036" cy="12311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121920" tIns="60960" rIns="121920" bIns="60960">
            <a:spAutoFit/>
          </a:bodyPr>
          <a:lstStyle/>
          <a:p>
            <a:pPr algn="ctr"/>
            <a:r>
              <a:rPr lang="en-US" altLang="zh-CN" sz="7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scadia Code" panose="00000509000000000000" pitchFamily="49" charset="0"/>
              </a:rPr>
              <a:t>&gt;</a:t>
            </a:r>
            <a:endParaRPr lang="zh-CN" altLang="en-US" sz="7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ascadia Code" panose="00000509000000000000" pitchFamily="49" charset="0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E4807120-A185-4A32-924F-EF1C317A166B}"/>
              </a:ext>
            </a:extLst>
          </p:cNvPr>
          <p:cNvSpPr/>
          <p:nvPr/>
        </p:nvSpPr>
        <p:spPr>
          <a:xfrm>
            <a:off x="4105408" y="4883278"/>
            <a:ext cx="834163" cy="4791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1 1.2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8101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8.64198E-7 L -0.10989 0.27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3" y="1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8.64198E-7 L -0.11041 0.2660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1330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8.64198E-7 L -0.29531 0.3851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74" y="1925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8.64198E-7 L -0.37569 0.5206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85" y="2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8.64198E-7 L -0.20451 0.77253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26" y="3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42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6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animBg="1"/>
      <p:bldP spid="6" grpId="0" animBg="1"/>
      <p:bldP spid="6" grpId="1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7" grpId="0" animBg="1"/>
      <p:bldP spid="7" grpId="1" animBg="1"/>
      <p:bldP spid="8" grpId="0" animBg="1"/>
      <p:bldP spid="8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9C97835B-2EF0-404B-96A8-0F520158C6EA}"/>
              </a:ext>
            </a:extLst>
          </p:cNvPr>
          <p:cNvGrpSpPr/>
          <p:nvPr/>
        </p:nvGrpSpPr>
        <p:grpSpPr>
          <a:xfrm>
            <a:off x="-37249" y="556627"/>
            <a:ext cx="1657303" cy="5039677"/>
            <a:chOff x="674728" y="376851"/>
            <a:chExt cx="1242977" cy="3488885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F8BB90F-A2F5-4257-AD68-00CA2FC0E09A}"/>
                </a:ext>
              </a:extLst>
            </p:cNvPr>
            <p:cNvSpPr txBox="1"/>
            <p:nvPr/>
          </p:nvSpPr>
          <p:spPr>
            <a:xfrm>
              <a:off x="674728" y="376851"/>
              <a:ext cx="1242977" cy="575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the cutting dimension </a:t>
              </a:r>
              <a:endParaRPr lang="zh-CN" altLang="en-US" sz="24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B4C055A-E87B-49BB-87D7-0863C54722FF}"/>
                </a:ext>
              </a:extLst>
            </p:cNvPr>
            <p:cNvSpPr txBox="1"/>
            <p:nvPr/>
          </p:nvSpPr>
          <p:spPr>
            <a:xfrm>
              <a:off x="1094027" y="1101452"/>
              <a:ext cx="305613" cy="3196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Y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526D125-02C6-4EFA-9066-9E2950060E39}"/>
                </a:ext>
              </a:extLst>
            </p:cNvPr>
            <p:cNvSpPr txBox="1"/>
            <p:nvPr/>
          </p:nvSpPr>
          <p:spPr>
            <a:xfrm>
              <a:off x="1094027" y="2650915"/>
              <a:ext cx="305613" cy="3196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Y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F1F8C2C-CED5-48D2-9C8A-8F1B89106E6B}"/>
                </a:ext>
              </a:extLst>
            </p:cNvPr>
            <p:cNvSpPr txBox="1"/>
            <p:nvPr/>
          </p:nvSpPr>
          <p:spPr>
            <a:xfrm>
              <a:off x="1076996" y="1968517"/>
              <a:ext cx="305613" cy="3196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X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C165101-104A-4939-B071-4DC38B4AD741}"/>
                </a:ext>
              </a:extLst>
            </p:cNvPr>
            <p:cNvSpPr txBox="1"/>
            <p:nvPr/>
          </p:nvSpPr>
          <p:spPr>
            <a:xfrm>
              <a:off x="1095037" y="3546133"/>
              <a:ext cx="305613" cy="3196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X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DA690F2C-E9D2-41E5-B539-CCCB075EF36B}"/>
              </a:ext>
            </a:extLst>
          </p:cNvPr>
          <p:cNvGrpSpPr/>
          <p:nvPr/>
        </p:nvGrpSpPr>
        <p:grpSpPr>
          <a:xfrm>
            <a:off x="9630757" y="548680"/>
            <a:ext cx="2561243" cy="2727291"/>
            <a:chOff x="7380312" y="526282"/>
            <a:chExt cx="1763688" cy="2045468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CA216C35-4D40-4146-A5DB-6DD969602E65}"/>
                </a:ext>
              </a:extLst>
            </p:cNvPr>
            <p:cNvSpPr/>
            <p:nvPr/>
          </p:nvSpPr>
          <p:spPr>
            <a:xfrm>
              <a:off x="7380312" y="531145"/>
              <a:ext cx="1763688" cy="204060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4F270B6D-C902-4F67-8732-510D806623F5}"/>
                </a:ext>
              </a:extLst>
            </p:cNvPr>
            <p:cNvSpPr/>
            <p:nvPr/>
          </p:nvSpPr>
          <p:spPr>
            <a:xfrm>
              <a:off x="7380312" y="526282"/>
              <a:ext cx="1763688" cy="3172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/>
                <a:t>MaxHeap</a:t>
              </a:r>
              <a:endParaRPr lang="zh-CN" altLang="en-US" sz="2400" dirty="0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8B49E127-2782-459A-834D-08375EEB48BD}"/>
              </a:ext>
            </a:extLst>
          </p:cNvPr>
          <p:cNvGrpSpPr/>
          <p:nvPr/>
        </p:nvGrpSpPr>
        <p:grpSpPr>
          <a:xfrm>
            <a:off x="9630565" y="3582029"/>
            <a:ext cx="2563608" cy="2727291"/>
            <a:chOff x="7380312" y="2547090"/>
            <a:chExt cx="1765317" cy="2045468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95E080A-0279-49F1-A3E8-37388739F10F}"/>
                </a:ext>
              </a:extLst>
            </p:cNvPr>
            <p:cNvSpPr/>
            <p:nvPr/>
          </p:nvSpPr>
          <p:spPr>
            <a:xfrm>
              <a:off x="7380312" y="2551953"/>
              <a:ext cx="1763688" cy="204060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FDCB4A6-FB92-4653-88F6-9E51CA4A29D6}"/>
                </a:ext>
              </a:extLst>
            </p:cNvPr>
            <p:cNvSpPr/>
            <p:nvPr/>
          </p:nvSpPr>
          <p:spPr>
            <a:xfrm>
              <a:off x="7381941" y="2547090"/>
              <a:ext cx="1763688" cy="3172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Stack</a:t>
              </a:r>
              <a:endParaRPr lang="zh-CN" altLang="en-US" sz="2400" dirty="0"/>
            </a:p>
          </p:txBody>
        </p:sp>
      </p:grp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7E02EBF8-9FF4-488E-A65F-E22A758C472C}"/>
              </a:ext>
            </a:extLst>
          </p:cNvPr>
          <p:cNvSpPr/>
          <p:nvPr/>
        </p:nvSpPr>
        <p:spPr>
          <a:xfrm>
            <a:off x="4383926" y="132662"/>
            <a:ext cx="2275599" cy="6135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Query:5 6</a:t>
            </a:r>
            <a:endParaRPr lang="zh-CN" altLang="en-US" sz="2400" dirty="0"/>
          </a:p>
        </p:txBody>
      </p:sp>
      <p:graphicFrame>
        <p:nvGraphicFramePr>
          <p:cNvPr id="42" name="表格 42">
            <a:extLst>
              <a:ext uri="{FF2B5EF4-FFF2-40B4-BE49-F238E27FC236}">
                <a16:creationId xmlns:a16="http://schemas.microsoft.com/office/drawing/2014/main" id="{73441E12-5A21-4230-8D7B-6FC510AD4E19}"/>
              </a:ext>
            </a:extLst>
          </p:cNvPr>
          <p:cNvGraphicFramePr>
            <a:graphicFrameLocks noGrp="1"/>
          </p:cNvGraphicFramePr>
          <p:nvPr/>
        </p:nvGraphicFramePr>
        <p:xfrm>
          <a:off x="9859396" y="4014092"/>
          <a:ext cx="2108782" cy="48768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4391">
                  <a:extLst>
                    <a:ext uri="{9D8B030D-6E8A-4147-A177-3AD203B41FA5}">
                      <a16:colId xmlns:a16="http://schemas.microsoft.com/office/drawing/2014/main" val="2008408943"/>
                    </a:ext>
                  </a:extLst>
                </a:gridCol>
                <a:gridCol w="1054391">
                  <a:extLst>
                    <a:ext uri="{9D8B030D-6E8A-4147-A177-3AD203B41FA5}">
                      <a16:colId xmlns:a16="http://schemas.microsoft.com/office/drawing/2014/main" val="3147836173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 </a:t>
                      </a:r>
                      <a:endParaRPr lang="zh-CN" altLang="en-US" sz="2400" dirty="0"/>
                    </a:p>
                  </a:txBody>
                  <a:tcPr marL="121920" marR="121920" marT="60960" marB="60960">
                    <a:solidFill>
                      <a:srgbClr val="61CE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marL="121920" marR="121920" marT="60960" marB="60960">
                    <a:solidFill>
                      <a:srgbClr val="61CE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685883"/>
                  </a:ext>
                </a:extLst>
              </a:tr>
            </a:tbl>
          </a:graphicData>
        </a:graphic>
      </p:graphicFrame>
      <p:graphicFrame>
        <p:nvGraphicFramePr>
          <p:cNvPr id="44" name="表格 42">
            <a:extLst>
              <a:ext uri="{FF2B5EF4-FFF2-40B4-BE49-F238E27FC236}">
                <a16:creationId xmlns:a16="http://schemas.microsoft.com/office/drawing/2014/main" id="{02B8EDF4-6459-4450-B267-BA56DB9722D1}"/>
              </a:ext>
            </a:extLst>
          </p:cNvPr>
          <p:cNvGraphicFramePr>
            <a:graphicFrameLocks noGrp="1"/>
          </p:cNvGraphicFramePr>
          <p:nvPr/>
        </p:nvGraphicFramePr>
        <p:xfrm>
          <a:off x="9854650" y="4570475"/>
          <a:ext cx="2108782" cy="48768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4391">
                  <a:extLst>
                    <a:ext uri="{9D8B030D-6E8A-4147-A177-3AD203B41FA5}">
                      <a16:colId xmlns:a16="http://schemas.microsoft.com/office/drawing/2014/main" val="2008408943"/>
                    </a:ext>
                  </a:extLst>
                </a:gridCol>
                <a:gridCol w="1054391">
                  <a:extLst>
                    <a:ext uri="{9D8B030D-6E8A-4147-A177-3AD203B41FA5}">
                      <a16:colId xmlns:a16="http://schemas.microsoft.com/office/drawing/2014/main" val="3147836173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121920" marR="121920" marT="60960" marB="60960">
                    <a:solidFill>
                      <a:srgbClr val="61CE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 marL="121920" marR="121920" marT="60960" marB="60960">
                    <a:solidFill>
                      <a:srgbClr val="61CE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685883"/>
                  </a:ext>
                </a:extLst>
              </a:tr>
            </a:tbl>
          </a:graphicData>
        </a:graphic>
      </p:graphicFrame>
      <p:graphicFrame>
        <p:nvGraphicFramePr>
          <p:cNvPr id="45" name="表格 42">
            <a:extLst>
              <a:ext uri="{FF2B5EF4-FFF2-40B4-BE49-F238E27FC236}">
                <a16:creationId xmlns:a16="http://schemas.microsoft.com/office/drawing/2014/main" id="{6D8D71C9-5991-4C68-9AFF-BF9B74608B2C}"/>
              </a:ext>
            </a:extLst>
          </p:cNvPr>
          <p:cNvGraphicFramePr>
            <a:graphicFrameLocks noGrp="1"/>
          </p:cNvGraphicFramePr>
          <p:nvPr/>
        </p:nvGraphicFramePr>
        <p:xfrm>
          <a:off x="9856796" y="5126857"/>
          <a:ext cx="2108782" cy="48768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4391">
                  <a:extLst>
                    <a:ext uri="{9D8B030D-6E8A-4147-A177-3AD203B41FA5}">
                      <a16:colId xmlns:a16="http://schemas.microsoft.com/office/drawing/2014/main" val="2008408943"/>
                    </a:ext>
                  </a:extLst>
                </a:gridCol>
                <a:gridCol w="1054391">
                  <a:extLst>
                    <a:ext uri="{9D8B030D-6E8A-4147-A177-3AD203B41FA5}">
                      <a16:colId xmlns:a16="http://schemas.microsoft.com/office/drawing/2014/main" val="3147836173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marL="121920" marR="121920" marT="60960" marB="60960">
                    <a:solidFill>
                      <a:srgbClr val="61CE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marL="121920" marR="121920" marT="60960" marB="60960">
                    <a:solidFill>
                      <a:srgbClr val="61CE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685883"/>
                  </a:ext>
                </a:extLst>
              </a:tr>
            </a:tbl>
          </a:graphicData>
        </a:graphic>
      </p:graphicFrame>
      <p:graphicFrame>
        <p:nvGraphicFramePr>
          <p:cNvPr id="48" name="对象 47">
            <a:extLst>
              <a:ext uri="{FF2B5EF4-FFF2-40B4-BE49-F238E27FC236}">
                <a16:creationId xmlns:a16="http://schemas.microsoft.com/office/drawing/2014/main" id="{34DCEF68-4BE9-4FFB-9308-51CB136FD9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70133" y="3589867"/>
          <a:ext cx="1219200" cy="264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48" name="对象 47">
                        <a:extLst>
                          <a:ext uri="{FF2B5EF4-FFF2-40B4-BE49-F238E27FC236}">
                            <a16:creationId xmlns:a16="http://schemas.microsoft.com/office/drawing/2014/main" id="{34DCEF68-4BE9-4FFB-9308-51CB136FD9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70133" y="3589867"/>
                        <a:ext cx="1219200" cy="2645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C6893142-CDFE-47BD-A607-8F4FB8644B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03533" y="3602567"/>
          <a:ext cx="152400" cy="237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C6893142-CDFE-47BD-A607-8F4FB8644B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03533" y="3602567"/>
                        <a:ext cx="152400" cy="2370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06339E73-70FB-40BF-81B2-32FE5AE3A9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93300" y="1126067"/>
          <a:ext cx="603251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291960" imgH="228600" progId="Equation.DSMT4">
                  <p:embed/>
                </p:oleObj>
              </mc:Choice>
              <mc:Fallback>
                <p:oleObj name="Equation" r:id="rId7" imgW="291960" imgH="22860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06339E73-70FB-40BF-81B2-32FE5AE3A9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893300" y="1126067"/>
                        <a:ext cx="603251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64740615-AC9B-45BC-98BF-12B1110B55BF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275509" y="1972519"/>
            <a:ext cx="2135375" cy="36815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700C031-DA98-4819-8B1E-D5068D51E29C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7410883" y="3084787"/>
            <a:ext cx="751359" cy="48755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F956811-041B-421F-A8DA-D59A3182715E}"/>
              </a:ext>
            </a:extLst>
          </p:cNvPr>
          <p:cNvSpPr/>
          <p:nvPr/>
        </p:nvSpPr>
        <p:spPr>
          <a:xfrm>
            <a:off x="3059702" y="944866"/>
            <a:ext cx="4431612" cy="1027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en-US" altLang="zh-CN" sz="2667" dirty="0"/>
              <a:t>Value 3 4</a:t>
            </a:r>
            <a:endParaRPr lang="zh-CN" altLang="zh-CN" sz="2667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1EFC1A7-1F1D-49E2-9A1D-7ACEAAC6260C}"/>
              </a:ext>
            </a:extLst>
          </p:cNvPr>
          <p:cNvSpPr/>
          <p:nvPr/>
        </p:nvSpPr>
        <p:spPr>
          <a:xfrm>
            <a:off x="2561243" y="2434346"/>
            <a:ext cx="1502725" cy="744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Value 1 2</a:t>
            </a:r>
            <a:endParaRPr lang="zh-CN" altLang="en-US" sz="24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3C0DD5D-D5C3-473C-BB1B-BC1A0E01D7E1}"/>
              </a:ext>
            </a:extLst>
          </p:cNvPr>
          <p:cNvSpPr/>
          <p:nvPr/>
        </p:nvSpPr>
        <p:spPr>
          <a:xfrm>
            <a:off x="6659524" y="2340677"/>
            <a:ext cx="1502717" cy="744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Value 1 6</a:t>
            </a:r>
            <a:endParaRPr lang="zh-CN" altLang="en-US" sz="24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D8580E0-220B-4AA1-9A89-C7FC8577F639}"/>
              </a:ext>
            </a:extLst>
          </p:cNvPr>
          <p:cNvSpPr/>
          <p:nvPr/>
        </p:nvSpPr>
        <p:spPr>
          <a:xfrm>
            <a:off x="1678343" y="3526580"/>
            <a:ext cx="1093939" cy="816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Value 1 1</a:t>
            </a:r>
            <a:endParaRPr lang="zh-CN" altLang="en-US" sz="24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D8A7EB6-4085-483A-86BA-9593324FC87F}"/>
              </a:ext>
            </a:extLst>
          </p:cNvPr>
          <p:cNvSpPr/>
          <p:nvPr/>
        </p:nvSpPr>
        <p:spPr>
          <a:xfrm>
            <a:off x="3624071" y="3572344"/>
            <a:ext cx="1093939" cy="816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Value 1 2.5</a:t>
            </a:r>
            <a:endParaRPr lang="zh-CN" altLang="en-US" sz="24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A06A3A3-402D-443B-9107-F11BAA0A286F}"/>
              </a:ext>
            </a:extLst>
          </p:cNvPr>
          <p:cNvSpPr/>
          <p:nvPr/>
        </p:nvSpPr>
        <p:spPr>
          <a:xfrm>
            <a:off x="5961683" y="3572344"/>
            <a:ext cx="1093939" cy="816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Value 0.5 6</a:t>
            </a:r>
            <a:endParaRPr lang="zh-CN" altLang="en-US" sz="24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7C1589C-9DD0-4D69-9914-89C313909F24}"/>
              </a:ext>
            </a:extLst>
          </p:cNvPr>
          <p:cNvSpPr/>
          <p:nvPr/>
        </p:nvSpPr>
        <p:spPr>
          <a:xfrm>
            <a:off x="7615272" y="3572344"/>
            <a:ext cx="1093939" cy="816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Value 2 4</a:t>
            </a:r>
            <a:endParaRPr lang="zh-CN" altLang="en-US" sz="24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8DE1209-2DC2-4510-97B8-A8689BD14678}"/>
              </a:ext>
            </a:extLst>
          </p:cNvPr>
          <p:cNvSpPr/>
          <p:nvPr/>
        </p:nvSpPr>
        <p:spPr>
          <a:xfrm>
            <a:off x="1291413" y="5020014"/>
            <a:ext cx="773859" cy="6524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Value</a:t>
            </a:r>
          </a:p>
          <a:p>
            <a:pPr algn="ctr"/>
            <a:r>
              <a:rPr lang="en-US" altLang="zh-CN" sz="1600" dirty="0"/>
              <a:t> 0 1</a:t>
            </a:r>
            <a:endParaRPr lang="zh-CN" altLang="en-US" sz="1600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A9813E9-1E8C-45BA-9DDE-A220A091D53E}"/>
              </a:ext>
            </a:extLst>
          </p:cNvPr>
          <p:cNvSpPr/>
          <p:nvPr/>
        </p:nvSpPr>
        <p:spPr>
          <a:xfrm>
            <a:off x="2249193" y="5020014"/>
            <a:ext cx="802143" cy="6524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NULL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E437A07-6A96-4262-B678-570CDFFCFB3B}"/>
              </a:ext>
            </a:extLst>
          </p:cNvPr>
          <p:cNvSpPr/>
          <p:nvPr/>
        </p:nvSpPr>
        <p:spPr>
          <a:xfrm>
            <a:off x="3290109" y="4999262"/>
            <a:ext cx="773859" cy="6524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Value</a:t>
            </a:r>
          </a:p>
          <a:p>
            <a:pPr algn="ctr"/>
            <a:r>
              <a:rPr lang="en-US" altLang="zh-CN" sz="1600" dirty="0"/>
              <a:t>2 0.5</a:t>
            </a:r>
            <a:endParaRPr lang="zh-CN" altLang="en-US" sz="16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1559D4C-881B-4A41-84E4-A3B2FA8AC038}"/>
              </a:ext>
            </a:extLst>
          </p:cNvPr>
          <p:cNvSpPr/>
          <p:nvPr/>
        </p:nvSpPr>
        <p:spPr>
          <a:xfrm>
            <a:off x="4261114" y="4999262"/>
            <a:ext cx="858621" cy="6524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NULL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CED492A-5E15-4329-8F23-61A90696C00B}"/>
              </a:ext>
            </a:extLst>
          </p:cNvPr>
          <p:cNvSpPr/>
          <p:nvPr/>
        </p:nvSpPr>
        <p:spPr>
          <a:xfrm>
            <a:off x="5574753" y="4970027"/>
            <a:ext cx="773859" cy="6524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Value</a:t>
            </a:r>
          </a:p>
          <a:p>
            <a:pPr algn="ctr"/>
            <a:r>
              <a:rPr lang="en-US" altLang="zh-CN" sz="1600" dirty="0"/>
              <a:t>1 5</a:t>
            </a:r>
            <a:endParaRPr lang="zh-CN" altLang="en-US" sz="16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A837059-5B2D-4556-9C25-312521E1ABEF}"/>
              </a:ext>
            </a:extLst>
          </p:cNvPr>
          <p:cNvSpPr/>
          <p:nvPr/>
        </p:nvSpPr>
        <p:spPr>
          <a:xfrm>
            <a:off x="6508651" y="4970027"/>
            <a:ext cx="817669" cy="6524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NULL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ABBC74C-FD83-47ED-8F8C-BEE181B08ECD}"/>
              </a:ext>
            </a:extLst>
          </p:cNvPr>
          <p:cNvSpPr/>
          <p:nvPr/>
        </p:nvSpPr>
        <p:spPr>
          <a:xfrm>
            <a:off x="7500223" y="4970027"/>
            <a:ext cx="802143" cy="6524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NULL</a:t>
            </a:r>
            <a:endParaRPr lang="zh-CN" altLang="en-US" sz="16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354CE66-D728-4647-A338-E504FD6F0530}"/>
              </a:ext>
            </a:extLst>
          </p:cNvPr>
          <p:cNvSpPr/>
          <p:nvPr/>
        </p:nvSpPr>
        <p:spPr>
          <a:xfrm>
            <a:off x="8568595" y="4970027"/>
            <a:ext cx="883724" cy="6524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NULL</a:t>
            </a:r>
            <a:endParaRPr lang="zh-CN" altLang="en-US" sz="1600" dirty="0"/>
          </a:p>
        </p:txBody>
      </p: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2EFCD085-945E-4911-98BE-68BA756475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70133" y="3589867"/>
          <a:ext cx="1219200" cy="264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9" imgW="914400" imgH="198720" progId="Equation.DSMT4">
                  <p:embed/>
                </p:oleObj>
              </mc:Choice>
              <mc:Fallback>
                <p:oleObj name="Equation" r:id="rId9" imgW="914400" imgH="19872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2EFCD085-945E-4911-98BE-68BA756475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70133" y="3589867"/>
                        <a:ext cx="1219200" cy="2645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C72A66F2-652D-47F8-9EF3-FE75178D7C1D}"/>
              </a:ext>
            </a:extLst>
          </p:cNvPr>
          <p:cNvSpPr txBox="1"/>
          <p:nvPr/>
        </p:nvSpPr>
        <p:spPr>
          <a:xfrm>
            <a:off x="10609165" y="1104856"/>
            <a:ext cx="671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162ECB9-9DB3-4DF3-8542-87F60E503C4B}"/>
              </a:ext>
            </a:extLst>
          </p:cNvPr>
          <p:cNvSpPr txBox="1"/>
          <p:nvPr/>
        </p:nvSpPr>
        <p:spPr>
          <a:xfrm>
            <a:off x="10496111" y="65673"/>
            <a:ext cx="1056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/>
              <a:t>k</a:t>
            </a:r>
            <a:r>
              <a:rPr lang="en-US" altLang="zh-CN" sz="2400" dirty="0"/>
              <a:t>=3</a:t>
            </a:r>
            <a:endParaRPr lang="zh-CN" altLang="en-US" sz="2400" dirty="0"/>
          </a:p>
        </p:txBody>
      </p: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9E431A2B-E2BF-482E-B449-DF1BE51B9B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4367" y="3066798"/>
          <a:ext cx="1696795" cy="430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10" imgW="901440" imgH="228600" progId="Equation.DSMT4">
                  <p:embed/>
                </p:oleObj>
              </mc:Choice>
              <mc:Fallback>
                <p:oleObj name="Equation" r:id="rId10" imgW="901440" imgH="228600" progId="Equation.DSMT4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9E431A2B-E2BF-482E-B449-DF1BE51B9B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44367" y="3066798"/>
                        <a:ext cx="1696795" cy="430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96CFB0C-836C-4136-BDB9-024D92708C38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6508653" y="3084787"/>
            <a:ext cx="902231" cy="48755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55" name="对象 54">
            <a:extLst>
              <a:ext uri="{FF2B5EF4-FFF2-40B4-BE49-F238E27FC236}">
                <a16:creationId xmlns:a16="http://schemas.microsoft.com/office/drawing/2014/main" id="{C616EAD9-C6FB-443F-9CAD-F7D1C36F74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11543" y="1122062"/>
          <a:ext cx="453076" cy="453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12" imgW="228600" imgH="228600" progId="Equation.DSMT4">
                  <p:embed/>
                </p:oleObj>
              </mc:Choice>
              <mc:Fallback>
                <p:oleObj name="Equation" r:id="rId12" imgW="228600" imgH="228600" progId="Equation.DSMT4">
                  <p:embed/>
                  <p:pic>
                    <p:nvPicPr>
                      <p:cNvPr id="55" name="对象 54">
                        <a:extLst>
                          <a:ext uri="{FF2B5EF4-FFF2-40B4-BE49-F238E27FC236}">
                            <a16:creationId xmlns:a16="http://schemas.microsoft.com/office/drawing/2014/main" id="{C616EAD9-C6FB-443F-9CAD-F7D1C36F74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211543" y="1122062"/>
                        <a:ext cx="453076" cy="4530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文本框 55">
            <a:extLst>
              <a:ext uri="{FF2B5EF4-FFF2-40B4-BE49-F238E27FC236}">
                <a16:creationId xmlns:a16="http://schemas.microsoft.com/office/drawing/2014/main" id="{C02A6120-95C9-435C-84FA-109121549221}"/>
              </a:ext>
            </a:extLst>
          </p:cNvPr>
          <p:cNvSpPr txBox="1"/>
          <p:nvPr/>
        </p:nvSpPr>
        <p:spPr>
          <a:xfrm>
            <a:off x="3749178" y="2878719"/>
            <a:ext cx="3457316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733" dirty="0"/>
              <a:t>Label: 1</a:t>
            </a:r>
            <a:endParaRPr lang="zh-CN" altLang="en-US" sz="3733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FCF7747-25B0-4235-A47A-4AD5C65A275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43599" y="1057266"/>
            <a:ext cx="5598645" cy="50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94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8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8.64198E-7 L -0.05625 -0.0049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-247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20988E-6 L 0.05868 -0.00155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2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2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11" grpId="0" animBg="1"/>
      <p:bldP spid="32" grpId="0"/>
      <p:bldP spid="32" grpId="1"/>
      <p:bldP spid="56" grpId="0" build="allAtOnce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640D8839-F091-4A4D-B510-C59F5CFAA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1290" y="3140968"/>
            <a:ext cx="2696183" cy="1159727"/>
          </a:xfrm>
        </p:spPr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en-US" altLang="zh-CN" sz="6000" dirty="0">
                <a:solidFill>
                  <a:schemeClr val="accent1"/>
                </a:solidFill>
              </a:rPr>
              <a:t>Q&amp;A</a:t>
            </a:r>
            <a:r>
              <a:rPr lang="zh-CN" altLang="en-US" sz="6000" dirty="0">
                <a:solidFill>
                  <a:schemeClr val="accent1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0880846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6619721-2CF5-4C5C-A000-E0F4DB4E7E80}"/>
              </a:ext>
            </a:extLst>
          </p:cNvPr>
          <p:cNvSpPr txBox="1"/>
          <p:nvPr/>
        </p:nvSpPr>
        <p:spPr>
          <a:xfrm>
            <a:off x="359438" y="274089"/>
            <a:ext cx="3398646" cy="642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算法原理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35B6867-EBB3-49D2-8390-090F3B7A47F3}"/>
              </a:ext>
            </a:extLst>
          </p:cNvPr>
          <p:cNvSpPr/>
          <p:nvPr/>
        </p:nvSpPr>
        <p:spPr>
          <a:xfrm>
            <a:off x="2840509" y="1352724"/>
            <a:ext cx="5050621" cy="50506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79D367C-58F0-4104-8D9E-2128D3A0783A}"/>
              </a:ext>
            </a:extLst>
          </p:cNvPr>
          <p:cNvSpPr/>
          <p:nvPr/>
        </p:nvSpPr>
        <p:spPr>
          <a:xfrm>
            <a:off x="5077788" y="2437875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B15DC40-21EA-490E-B943-C067ED4154D0}"/>
              </a:ext>
            </a:extLst>
          </p:cNvPr>
          <p:cNvSpPr/>
          <p:nvPr/>
        </p:nvSpPr>
        <p:spPr>
          <a:xfrm>
            <a:off x="4501724" y="337397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6B0258D-10D5-468D-BD1E-3FBF7729432C}"/>
              </a:ext>
            </a:extLst>
          </p:cNvPr>
          <p:cNvSpPr/>
          <p:nvPr/>
        </p:nvSpPr>
        <p:spPr>
          <a:xfrm>
            <a:off x="5976337" y="3373979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67E90A2-8ED4-42FC-90D5-87E6C619DDAF}"/>
              </a:ext>
            </a:extLst>
          </p:cNvPr>
          <p:cNvSpPr/>
          <p:nvPr/>
        </p:nvSpPr>
        <p:spPr>
          <a:xfrm>
            <a:off x="5042951" y="3013939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F41653C-8A81-4368-AC18-193B102E0B08}"/>
              </a:ext>
            </a:extLst>
          </p:cNvPr>
          <p:cNvSpPr/>
          <p:nvPr/>
        </p:nvSpPr>
        <p:spPr>
          <a:xfrm>
            <a:off x="5509836" y="372607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71667A7-89E4-404E-A96C-93A5E0774DB8}"/>
              </a:ext>
            </a:extLst>
          </p:cNvPr>
          <p:cNvSpPr/>
          <p:nvPr/>
        </p:nvSpPr>
        <p:spPr>
          <a:xfrm>
            <a:off x="5186967" y="427057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F9475FC-B717-43B9-9E25-B9A45ABA7732}"/>
              </a:ext>
            </a:extLst>
          </p:cNvPr>
          <p:cNvSpPr/>
          <p:nvPr/>
        </p:nvSpPr>
        <p:spPr>
          <a:xfrm>
            <a:off x="5992940" y="4452191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3217C529-E68E-47AB-AB4E-35664E928EF6}"/>
              </a:ext>
            </a:extLst>
          </p:cNvPr>
          <p:cNvSpPr/>
          <p:nvPr/>
        </p:nvSpPr>
        <p:spPr>
          <a:xfrm>
            <a:off x="5044686" y="3638699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94360FE-BA5C-4F3A-88CD-FB72385E43D0}"/>
              </a:ext>
            </a:extLst>
          </p:cNvPr>
          <p:cNvSpPr/>
          <p:nvPr/>
        </p:nvSpPr>
        <p:spPr>
          <a:xfrm>
            <a:off x="5904329" y="2762865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2315497-592A-4F86-B127-954F2DB0A808}"/>
              </a:ext>
            </a:extLst>
          </p:cNvPr>
          <p:cNvSpPr/>
          <p:nvPr/>
        </p:nvSpPr>
        <p:spPr>
          <a:xfrm>
            <a:off x="3740609" y="4380183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81CFE56-9D07-48C8-8AA2-9A5308EE751B}"/>
              </a:ext>
            </a:extLst>
          </p:cNvPr>
          <p:cNvSpPr/>
          <p:nvPr/>
        </p:nvSpPr>
        <p:spPr>
          <a:xfrm>
            <a:off x="4066575" y="2867510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0824636-4146-4F94-9112-EF6F9CA6E9B7}"/>
              </a:ext>
            </a:extLst>
          </p:cNvPr>
          <p:cNvSpPr/>
          <p:nvPr/>
        </p:nvSpPr>
        <p:spPr>
          <a:xfrm>
            <a:off x="4472400" y="489883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BE4EFCF-1D00-4AD6-B1D2-412067BD3EB1}"/>
              </a:ext>
            </a:extLst>
          </p:cNvPr>
          <p:cNvSpPr/>
          <p:nvPr/>
        </p:nvSpPr>
        <p:spPr>
          <a:xfrm>
            <a:off x="4429716" y="4126562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98B9E6FF-4F44-4589-B951-36E9E2911A81}"/>
              </a:ext>
            </a:extLst>
          </p:cNvPr>
          <p:cNvSpPr/>
          <p:nvPr/>
        </p:nvSpPr>
        <p:spPr>
          <a:xfrm>
            <a:off x="5437828" y="4930869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CB82310-AB07-4696-8FAC-C5A56B3FE100}"/>
              </a:ext>
            </a:extLst>
          </p:cNvPr>
          <p:cNvSpPr/>
          <p:nvPr/>
        </p:nvSpPr>
        <p:spPr>
          <a:xfrm>
            <a:off x="6733972" y="4126562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301C291-E76C-48DA-ACC7-6F79A95E77BD}"/>
              </a:ext>
            </a:extLst>
          </p:cNvPr>
          <p:cNvSpPr/>
          <p:nvPr/>
        </p:nvSpPr>
        <p:spPr>
          <a:xfrm>
            <a:off x="6647696" y="3085947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58D7D29-A32E-4686-BC87-DEA1E77381DF}"/>
              </a:ext>
            </a:extLst>
          </p:cNvPr>
          <p:cNvSpPr/>
          <p:nvPr/>
        </p:nvSpPr>
        <p:spPr>
          <a:xfrm>
            <a:off x="4268474" y="236586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7CDA31C-6DBD-45A6-8846-31C1D377FA46}"/>
              </a:ext>
            </a:extLst>
          </p:cNvPr>
          <p:cNvSpPr/>
          <p:nvPr/>
        </p:nvSpPr>
        <p:spPr>
          <a:xfrm>
            <a:off x="3460508" y="3092403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6D8A6F4-DD83-4C89-8E64-10B47CAAE0C9}"/>
              </a:ext>
            </a:extLst>
          </p:cNvPr>
          <p:cNvSpPr/>
          <p:nvPr/>
        </p:nvSpPr>
        <p:spPr>
          <a:xfrm>
            <a:off x="4002001" y="369342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6191573-2229-4042-8862-4FFF0A5E4C0D}"/>
              </a:ext>
            </a:extLst>
          </p:cNvPr>
          <p:cNvSpPr/>
          <p:nvPr/>
        </p:nvSpPr>
        <p:spPr>
          <a:xfrm>
            <a:off x="5005780" y="5423575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429C6B7-ED76-49F3-B9A2-8EABDE4F5811}"/>
              </a:ext>
            </a:extLst>
          </p:cNvPr>
          <p:cNvSpPr/>
          <p:nvPr/>
        </p:nvSpPr>
        <p:spPr>
          <a:xfrm>
            <a:off x="5976337" y="538638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2E16765-2E75-4E2F-9C36-029690044EC2}"/>
              </a:ext>
            </a:extLst>
          </p:cNvPr>
          <p:cNvSpPr/>
          <p:nvPr/>
        </p:nvSpPr>
        <p:spPr>
          <a:xfrm>
            <a:off x="5653852" y="2077835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F5B740E-6820-47AD-B41A-904649E001B6}"/>
              </a:ext>
            </a:extLst>
          </p:cNvPr>
          <p:cNvSpPr/>
          <p:nvPr/>
        </p:nvSpPr>
        <p:spPr>
          <a:xfrm>
            <a:off x="7094012" y="337397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F9E1AA6-14CB-4495-AB7D-9424C95E1BDF}"/>
              </a:ext>
            </a:extLst>
          </p:cNvPr>
          <p:cNvSpPr/>
          <p:nvPr/>
        </p:nvSpPr>
        <p:spPr>
          <a:xfrm>
            <a:off x="6445939" y="2293859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A5729E3-9762-4A66-8C00-A94300C7064D}"/>
              </a:ext>
            </a:extLst>
          </p:cNvPr>
          <p:cNvSpPr/>
          <p:nvPr/>
        </p:nvSpPr>
        <p:spPr>
          <a:xfrm>
            <a:off x="5246440" y="3898389"/>
            <a:ext cx="144016" cy="14401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31148AE3-BAD8-4570-8FDF-7AFB9437A069}"/>
              </a:ext>
            </a:extLst>
          </p:cNvPr>
          <p:cNvSpPr/>
          <p:nvPr/>
        </p:nvSpPr>
        <p:spPr>
          <a:xfrm>
            <a:off x="4803575" y="3457725"/>
            <a:ext cx="1029746" cy="1029746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C394248-7081-4508-A756-BB07408CB1F8}"/>
              </a:ext>
            </a:extLst>
          </p:cNvPr>
          <p:cNvSpPr/>
          <p:nvPr/>
        </p:nvSpPr>
        <p:spPr>
          <a:xfrm>
            <a:off x="8914198" y="1695965"/>
            <a:ext cx="1667538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6836463-045D-4872-988F-EA170539ED5B}"/>
              </a:ext>
            </a:extLst>
          </p:cNvPr>
          <p:cNvSpPr txBox="1"/>
          <p:nvPr/>
        </p:nvSpPr>
        <p:spPr>
          <a:xfrm>
            <a:off x="9459935" y="1742104"/>
            <a:ext cx="576064" cy="395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i="1" dirty="0">
                <a:solidFill>
                  <a:schemeClr val="bg1"/>
                </a:solidFill>
                <a:cs typeface="+mn-ea"/>
                <a:sym typeface="+mn-lt"/>
              </a:rPr>
              <a:t>k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=3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03C6175-B317-4F96-A975-98E9062424E1}"/>
              </a:ext>
            </a:extLst>
          </p:cNvPr>
          <p:cNvSpPr/>
          <p:nvPr/>
        </p:nvSpPr>
        <p:spPr>
          <a:xfrm>
            <a:off x="4155003" y="2788700"/>
            <a:ext cx="2351959" cy="2351959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6818417-16FA-4030-A98E-F126677F8080}"/>
              </a:ext>
            </a:extLst>
          </p:cNvPr>
          <p:cNvSpPr txBox="1"/>
          <p:nvPr/>
        </p:nvSpPr>
        <p:spPr>
          <a:xfrm>
            <a:off x="9459935" y="1729882"/>
            <a:ext cx="576064" cy="395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i="1" dirty="0">
                <a:solidFill>
                  <a:schemeClr val="bg1"/>
                </a:solidFill>
                <a:cs typeface="+mn-ea"/>
                <a:sym typeface="+mn-lt"/>
              </a:rPr>
              <a:t>k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=9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84875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39" grpId="1" animBg="1"/>
      <p:bldP spid="40" grpId="0" animBg="1"/>
      <p:bldP spid="41" grpId="0"/>
      <p:bldP spid="41" grpId="1"/>
      <p:bldP spid="42" grpId="0" animBg="1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7D030B1-6730-48BE-B54B-1C1411F62701}"/>
              </a:ext>
            </a:extLst>
          </p:cNvPr>
          <p:cNvSpPr txBox="1"/>
          <p:nvPr/>
        </p:nvSpPr>
        <p:spPr>
          <a:xfrm>
            <a:off x="359438" y="274089"/>
            <a:ext cx="3398646" cy="642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算法原理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0EF00A-E84E-40BF-B207-1EA4CA7F36B3}"/>
              </a:ext>
            </a:extLst>
          </p:cNvPr>
          <p:cNvSpPr txBox="1"/>
          <p:nvPr/>
        </p:nvSpPr>
        <p:spPr>
          <a:xfrm>
            <a:off x="1034980" y="1527349"/>
            <a:ext cx="11157020" cy="44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cs typeface="+mn-ea"/>
                <a:sym typeface="+mn-lt"/>
              </a:rPr>
              <a:t>根据给定的距离度量，在训练集</a:t>
            </a:r>
            <a:r>
              <a:rPr lang="en-US" altLang="zh-CN" sz="2400" i="1" dirty="0">
                <a:cs typeface="+mn-ea"/>
                <a:sym typeface="+mn-lt"/>
              </a:rPr>
              <a:t>T</a:t>
            </a:r>
            <a:r>
              <a:rPr lang="zh-CN" altLang="en-US" sz="2400" dirty="0">
                <a:cs typeface="+mn-ea"/>
                <a:sym typeface="+mn-lt"/>
              </a:rPr>
              <a:t>中找到最邻近的</a:t>
            </a:r>
            <a:r>
              <a:rPr lang="en-US" altLang="zh-CN" sz="2400" i="1" dirty="0">
                <a:cs typeface="+mn-ea"/>
                <a:sym typeface="+mn-lt"/>
              </a:rPr>
              <a:t>k</a:t>
            </a:r>
            <a:r>
              <a:rPr lang="zh-CN" altLang="en-US" sz="2400" dirty="0">
                <a:cs typeface="+mn-ea"/>
                <a:sym typeface="+mn-lt"/>
              </a:rPr>
              <a:t>个点，涵盖这</a:t>
            </a:r>
            <a:r>
              <a:rPr lang="en-US" altLang="zh-CN" sz="2400" i="1" dirty="0">
                <a:cs typeface="+mn-ea"/>
                <a:sym typeface="+mn-lt"/>
              </a:rPr>
              <a:t>k</a:t>
            </a:r>
            <a:r>
              <a:rPr lang="zh-CN" altLang="en-US" sz="2400" dirty="0">
                <a:cs typeface="+mn-ea"/>
                <a:sym typeface="+mn-lt"/>
              </a:rPr>
              <a:t>个点的</a:t>
            </a:r>
            <a:r>
              <a:rPr lang="en-US" altLang="zh-CN" sz="2400" i="1" dirty="0">
                <a:cs typeface="+mn-ea"/>
                <a:sym typeface="+mn-lt"/>
              </a:rPr>
              <a:t>x</a:t>
            </a:r>
            <a:r>
              <a:rPr lang="zh-CN" altLang="en-US" sz="2400" dirty="0">
                <a:cs typeface="+mn-ea"/>
                <a:sym typeface="+mn-lt"/>
              </a:rPr>
              <a:t>邻域记作</a:t>
            </a:r>
            <a:endParaRPr lang="en-US" altLang="zh-CN" sz="2400" dirty="0">
              <a:cs typeface="+mn-ea"/>
              <a:sym typeface="+mn-lt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cs typeface="+mn-ea"/>
              <a:sym typeface="+mn-lt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cs typeface="+mn-ea"/>
                <a:sym typeface="+mn-lt"/>
              </a:rPr>
              <a:t>在</a:t>
            </a:r>
            <a:r>
              <a:rPr lang="en-US" altLang="zh-CN" sz="2400" dirty="0">
                <a:cs typeface="+mn-ea"/>
                <a:sym typeface="+mn-lt"/>
              </a:rPr>
              <a:t>		   </a:t>
            </a:r>
            <a:r>
              <a:rPr lang="zh-CN" altLang="en-US" sz="2400" dirty="0">
                <a:cs typeface="+mn-ea"/>
                <a:sym typeface="+mn-lt"/>
              </a:rPr>
              <a:t>中根据分类决策规则</a:t>
            </a:r>
            <a:r>
              <a:rPr lang="en-US" altLang="zh-CN" sz="2400" dirty="0">
                <a:cs typeface="+mn-ea"/>
                <a:sym typeface="+mn-lt"/>
              </a:rPr>
              <a:t>(</a:t>
            </a:r>
            <a:r>
              <a:rPr lang="zh-CN" altLang="en-US" sz="2400" dirty="0">
                <a:cs typeface="+mn-ea"/>
                <a:sym typeface="+mn-lt"/>
              </a:rPr>
              <a:t>如多数表决</a:t>
            </a:r>
            <a:r>
              <a:rPr lang="en-US" altLang="zh-CN" sz="2400" dirty="0">
                <a:cs typeface="+mn-ea"/>
                <a:sym typeface="+mn-lt"/>
              </a:rPr>
              <a:t>)</a:t>
            </a:r>
            <a:r>
              <a:rPr lang="zh-CN" altLang="en-US" sz="2400" dirty="0">
                <a:cs typeface="+mn-ea"/>
                <a:sym typeface="+mn-lt"/>
              </a:rPr>
              <a:t>决定</a:t>
            </a:r>
            <a:r>
              <a:rPr lang="en-US" altLang="zh-CN" sz="2400" i="1" dirty="0">
                <a:cs typeface="+mn-ea"/>
                <a:sym typeface="+mn-lt"/>
              </a:rPr>
              <a:t>x</a:t>
            </a:r>
            <a:r>
              <a:rPr lang="zh-CN" altLang="en-US" sz="2400" dirty="0">
                <a:cs typeface="+mn-ea"/>
                <a:sym typeface="+mn-lt"/>
              </a:rPr>
              <a:t>的类别</a:t>
            </a:r>
            <a:r>
              <a:rPr lang="en-US" altLang="zh-CN" sz="2400" i="1" dirty="0">
                <a:cs typeface="+mn-ea"/>
                <a:sym typeface="+mn-lt"/>
              </a:rPr>
              <a:t>y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400" i="1" dirty="0">
              <a:cs typeface="+mn-ea"/>
              <a:sym typeface="+mn-lt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400" i="1" dirty="0">
              <a:cs typeface="+mn-ea"/>
              <a:sym typeface="+mn-lt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400" i="1" dirty="0">
              <a:cs typeface="+mn-ea"/>
              <a:sym typeface="+mn-lt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i="1" dirty="0">
                <a:cs typeface="+mn-ea"/>
                <a:sym typeface="+mn-lt"/>
              </a:rPr>
              <a:t>I</a:t>
            </a:r>
            <a:r>
              <a:rPr lang="zh-CN" altLang="en-US" sz="2400" dirty="0">
                <a:cs typeface="+mn-ea"/>
                <a:sym typeface="+mn-lt"/>
              </a:rPr>
              <a:t>为指示函数，即当</a:t>
            </a:r>
            <a:r>
              <a:rPr lang="en-US" altLang="zh-CN" sz="2400" dirty="0">
                <a:cs typeface="+mn-ea"/>
                <a:sym typeface="+mn-lt"/>
              </a:rPr>
              <a:t>			</a:t>
            </a:r>
            <a:r>
              <a:rPr lang="zh-CN" altLang="en-US" sz="2400" dirty="0">
                <a:cs typeface="+mn-ea"/>
                <a:sym typeface="+mn-lt"/>
              </a:rPr>
              <a:t>时候</a:t>
            </a:r>
            <a:r>
              <a:rPr lang="en-US" altLang="zh-CN" sz="2400" i="1" dirty="0">
                <a:cs typeface="+mn-ea"/>
                <a:sym typeface="+mn-lt"/>
              </a:rPr>
              <a:t>I</a:t>
            </a:r>
            <a:r>
              <a:rPr lang="zh-CN" altLang="en-US" sz="2400" dirty="0">
                <a:cs typeface="+mn-ea"/>
                <a:sym typeface="+mn-lt"/>
              </a:rPr>
              <a:t>为</a:t>
            </a:r>
            <a:r>
              <a:rPr lang="en-US" altLang="zh-CN" sz="2400" dirty="0">
                <a:cs typeface="+mn-ea"/>
                <a:sym typeface="+mn-lt"/>
              </a:rPr>
              <a:t>1</a:t>
            </a:r>
            <a:r>
              <a:rPr lang="zh-CN" altLang="en-US" sz="2400" dirty="0">
                <a:cs typeface="+mn-ea"/>
                <a:sym typeface="+mn-lt"/>
              </a:rPr>
              <a:t>，否则为</a:t>
            </a:r>
            <a:r>
              <a:rPr lang="en-US" altLang="zh-CN" sz="2400" dirty="0">
                <a:cs typeface="+mn-ea"/>
                <a:sym typeface="+mn-lt"/>
              </a:rPr>
              <a:t>0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400" i="1" dirty="0"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i="1" dirty="0">
                <a:cs typeface="+mn-ea"/>
                <a:sym typeface="+mn-lt"/>
              </a:rPr>
              <a:t>	</a:t>
            </a:r>
            <a:endParaRPr lang="zh-CN" altLang="en-US" sz="2400" i="1" dirty="0">
              <a:cs typeface="+mn-ea"/>
              <a:sym typeface="+mn-lt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00C437C-970E-4C18-A709-1EB4EDDA0F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20459"/>
              </p:ext>
            </p:extLst>
          </p:nvPr>
        </p:nvGraphicFramePr>
        <p:xfrm>
          <a:off x="1865976" y="2907184"/>
          <a:ext cx="852487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9" name="Equation" r:id="rId4" imgW="419040" imgH="228600" progId="Equation.DSMT4">
                  <p:embed/>
                </p:oleObj>
              </mc:Choice>
              <mc:Fallback>
                <p:oleObj name="Equation" r:id="rId4" imgW="419040" imgH="2286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5611FB3F-C6C0-4F5E-A0C5-3727D5337F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65976" y="2907184"/>
                        <a:ext cx="852487" cy="46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1164397-AAA4-4CF6-8D32-64BA4D6B4E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509182"/>
              </p:ext>
            </p:extLst>
          </p:nvPr>
        </p:nvGraphicFramePr>
        <p:xfrm>
          <a:off x="1574574" y="3753447"/>
          <a:ext cx="7800538" cy="863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0" name="Equation" r:id="rId6" imgW="3327120" imgH="368280" progId="Equation.DSMT4">
                  <p:embed/>
                </p:oleObj>
              </mc:Choice>
              <mc:Fallback>
                <p:oleObj name="Equation" r:id="rId6" imgW="332712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74574" y="3753447"/>
                        <a:ext cx="7800538" cy="8634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3E35945-3AFB-4255-B40E-7A894514C8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998575"/>
              </p:ext>
            </p:extLst>
          </p:nvPr>
        </p:nvGraphicFramePr>
        <p:xfrm>
          <a:off x="4204358" y="4622706"/>
          <a:ext cx="1027483" cy="560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1" name="Equation" r:id="rId8" imgW="419040" imgH="228600" progId="Equation.DSMT4">
                  <p:embed/>
                </p:oleObj>
              </mc:Choice>
              <mc:Fallback>
                <p:oleObj name="Equation" r:id="rId8" imgW="419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04358" y="4622706"/>
                        <a:ext cx="1027483" cy="560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AD78060-9A13-410A-8EA7-373FB76AAD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324178"/>
              </p:ext>
            </p:extLst>
          </p:nvPr>
        </p:nvGraphicFramePr>
        <p:xfrm>
          <a:off x="2292220" y="2060921"/>
          <a:ext cx="712238" cy="38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2" name="Equation" r:id="rId10" imgW="419040" imgH="228600" progId="Equation.DSMT4">
                  <p:embed/>
                </p:oleObj>
              </mc:Choice>
              <mc:Fallback>
                <p:oleObj name="Equation" r:id="rId10" imgW="419040" imgH="2286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F00C437C-970E-4C18-A709-1EB4EDDA0F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92220" y="2060921"/>
                        <a:ext cx="712238" cy="388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椭圆 8">
            <a:extLst>
              <a:ext uri="{FF2B5EF4-FFF2-40B4-BE49-F238E27FC236}">
                <a16:creationId xmlns:a16="http://schemas.microsoft.com/office/drawing/2014/main" id="{6379201B-251E-4FD1-BBCD-8F9DB10D61C1}"/>
              </a:ext>
            </a:extLst>
          </p:cNvPr>
          <p:cNvSpPr/>
          <p:nvPr/>
        </p:nvSpPr>
        <p:spPr>
          <a:xfrm>
            <a:off x="1034980" y="1738552"/>
            <a:ext cx="202708" cy="2027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E71A32C-F136-496E-ACFF-0FEAFBB99683}"/>
              </a:ext>
            </a:extLst>
          </p:cNvPr>
          <p:cNvSpPr/>
          <p:nvPr/>
        </p:nvSpPr>
        <p:spPr>
          <a:xfrm>
            <a:off x="1034980" y="2966205"/>
            <a:ext cx="202708" cy="20270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2BD0A0F-C711-46FE-91B0-06298AD367B5}"/>
              </a:ext>
            </a:extLst>
          </p:cNvPr>
          <p:cNvSpPr/>
          <p:nvPr/>
        </p:nvSpPr>
        <p:spPr>
          <a:xfrm>
            <a:off x="1034980" y="4810476"/>
            <a:ext cx="202708" cy="20270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2810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9AC4409-9F6B-4C82-AEF5-3E58EAF20D95}"/>
              </a:ext>
            </a:extLst>
          </p:cNvPr>
          <p:cNvSpPr txBox="1"/>
          <p:nvPr/>
        </p:nvSpPr>
        <p:spPr>
          <a:xfrm>
            <a:off x="359438" y="274089"/>
            <a:ext cx="3398646" cy="642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算法原理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889E1A-A016-44E2-A306-CA25A5F7EDA0}"/>
              </a:ext>
            </a:extLst>
          </p:cNvPr>
          <p:cNvSpPr txBox="1"/>
          <p:nvPr/>
        </p:nvSpPr>
        <p:spPr>
          <a:xfrm>
            <a:off x="359438" y="1659741"/>
            <a:ext cx="10713846" cy="44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cs typeface="+mn-ea"/>
                <a:sym typeface="+mn-lt"/>
              </a:rPr>
              <a:t>存在一个样本数据集合，也称作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训练样本集</a:t>
            </a:r>
            <a:r>
              <a:rPr lang="zh-CN" altLang="en-US" sz="2400" dirty="0">
                <a:cs typeface="+mn-ea"/>
                <a:sym typeface="+mn-lt"/>
              </a:rPr>
              <a:t>，并且样本集中每个数据都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存在标签</a:t>
            </a:r>
            <a:r>
              <a:rPr lang="zh-CN" altLang="en-US" sz="2400" dirty="0">
                <a:cs typeface="+mn-ea"/>
                <a:sym typeface="+mn-lt"/>
              </a:rPr>
              <a:t>，即我们知道样本集中每个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数据与所属分类的对应关系</a:t>
            </a:r>
            <a:r>
              <a:rPr lang="zh-CN" altLang="en-US" sz="2400" dirty="0">
                <a:cs typeface="+mn-ea"/>
                <a:sym typeface="+mn-lt"/>
              </a:rPr>
              <a:t>。</a:t>
            </a:r>
            <a:endParaRPr lang="en-US" altLang="zh-CN" sz="2400" dirty="0">
              <a:cs typeface="+mn-ea"/>
              <a:sym typeface="+mn-lt"/>
            </a:endParaRP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cs typeface="+mn-ea"/>
              <a:sym typeface="+mn-lt"/>
            </a:endParaRP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cs typeface="+mn-ea"/>
                <a:sym typeface="+mn-lt"/>
              </a:rPr>
              <a:t>输入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没有标签的新数据</a:t>
            </a:r>
            <a:r>
              <a:rPr lang="zh-CN" altLang="en-US" sz="2400" dirty="0">
                <a:cs typeface="+mn-ea"/>
                <a:sym typeface="+mn-lt"/>
              </a:rPr>
              <a:t>后，将新数据的每个特征与样本集中数据对应的特征进行比较，然后算法提取样本集中特征最相似数据（最近邻）的分类标签。</a:t>
            </a:r>
            <a:endParaRPr lang="en-US" altLang="zh-CN" sz="2400" dirty="0">
              <a:cs typeface="+mn-ea"/>
              <a:sym typeface="+mn-lt"/>
            </a:endParaRP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cs typeface="+mn-ea"/>
              <a:sym typeface="+mn-lt"/>
            </a:endParaRP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cs typeface="+mn-ea"/>
                <a:sym typeface="+mn-lt"/>
              </a:rPr>
              <a:t>一般来说，只选择样本数据集中前</a:t>
            </a:r>
            <a:r>
              <a:rPr lang="en-US" altLang="zh-CN" sz="2400" dirty="0">
                <a:cs typeface="+mn-ea"/>
                <a:sym typeface="+mn-lt"/>
              </a:rPr>
              <a:t>K</a:t>
            </a:r>
            <a:r>
              <a:rPr lang="zh-CN" altLang="en-US" sz="2400" dirty="0">
                <a:cs typeface="+mn-ea"/>
                <a:sym typeface="+mn-lt"/>
              </a:rPr>
              <a:t>个最相似的数据。</a:t>
            </a:r>
            <a:r>
              <a:rPr lang="en-US" altLang="zh-CN" sz="2400" dirty="0">
                <a:cs typeface="+mn-ea"/>
                <a:sym typeface="+mn-lt"/>
              </a:rPr>
              <a:t>K</a:t>
            </a:r>
            <a:r>
              <a:rPr lang="zh-CN" altLang="en-US" sz="2400" dirty="0">
                <a:cs typeface="+mn-ea"/>
                <a:sym typeface="+mn-lt"/>
              </a:rPr>
              <a:t>一般不大于</a:t>
            </a:r>
            <a:r>
              <a:rPr lang="en-US" altLang="zh-CN" sz="2400" dirty="0">
                <a:cs typeface="+mn-ea"/>
                <a:sym typeface="+mn-lt"/>
              </a:rPr>
              <a:t>20</a:t>
            </a:r>
            <a:r>
              <a:rPr lang="zh-CN" altLang="en-US" sz="2400" dirty="0">
                <a:cs typeface="+mn-ea"/>
                <a:sym typeface="+mn-lt"/>
              </a:rPr>
              <a:t>，最后，选择</a:t>
            </a:r>
            <a:r>
              <a:rPr lang="en-US" altLang="zh-CN" sz="2400" dirty="0">
                <a:cs typeface="+mn-ea"/>
                <a:sym typeface="+mn-lt"/>
              </a:rPr>
              <a:t>K</a:t>
            </a:r>
            <a:r>
              <a:rPr lang="zh-CN" altLang="en-US" sz="2400" dirty="0">
                <a:cs typeface="+mn-ea"/>
                <a:sym typeface="+mn-lt"/>
              </a:rPr>
              <a:t>个中出现次数最多的分类，作为新数据的分类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9D358A6-A981-46E5-B021-85D5967C773D}"/>
              </a:ext>
            </a:extLst>
          </p:cNvPr>
          <p:cNvSpPr/>
          <p:nvPr/>
        </p:nvSpPr>
        <p:spPr>
          <a:xfrm>
            <a:off x="836917" y="1839453"/>
            <a:ext cx="202708" cy="2027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847199C-35E4-4603-8692-2845FBAC6B64}"/>
              </a:ext>
            </a:extLst>
          </p:cNvPr>
          <p:cNvSpPr/>
          <p:nvPr/>
        </p:nvSpPr>
        <p:spPr>
          <a:xfrm>
            <a:off x="836917" y="3088785"/>
            <a:ext cx="202708" cy="20270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D539D82-DE69-4A2D-A858-11F189C15233}"/>
              </a:ext>
            </a:extLst>
          </p:cNvPr>
          <p:cNvSpPr/>
          <p:nvPr/>
        </p:nvSpPr>
        <p:spPr>
          <a:xfrm>
            <a:off x="836917" y="4953954"/>
            <a:ext cx="202708" cy="20270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3692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2A996EC-9B23-40D4-85D7-49DEAC5FB493}"/>
              </a:ext>
            </a:extLst>
          </p:cNvPr>
          <p:cNvSpPr txBox="1"/>
          <p:nvPr/>
        </p:nvSpPr>
        <p:spPr>
          <a:xfrm>
            <a:off x="359438" y="274089"/>
            <a:ext cx="3398646" cy="642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一般流程	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CBCC105-595D-4BFF-92B3-892430ACF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2" y="2081848"/>
            <a:ext cx="10837984" cy="435133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cs typeface="+mn-ea"/>
                <a:sym typeface="+mn-lt"/>
              </a:rPr>
              <a:t>收集数据</a:t>
            </a:r>
            <a:r>
              <a:rPr lang="zh-CN" altLang="en-US" dirty="0">
                <a:cs typeface="+mn-ea"/>
                <a:sym typeface="+mn-lt"/>
              </a:rPr>
              <a:t>：可以使用任何方法</a:t>
            </a:r>
            <a:endParaRPr lang="en-US" altLang="zh-CN" dirty="0"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cs typeface="+mn-ea"/>
                <a:sym typeface="+mn-lt"/>
              </a:rPr>
              <a:t>准备数据</a:t>
            </a:r>
            <a:r>
              <a:rPr lang="zh-CN" altLang="en-US" dirty="0">
                <a:cs typeface="+mn-ea"/>
                <a:sym typeface="+mn-lt"/>
              </a:rPr>
              <a:t>：距离计算所需要的数值，最后是结构化的数据格式。</a:t>
            </a:r>
            <a:endParaRPr lang="en-US" altLang="zh-CN" dirty="0"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cs typeface="+mn-ea"/>
                <a:sym typeface="+mn-lt"/>
              </a:rPr>
              <a:t>分析数据</a:t>
            </a:r>
            <a:r>
              <a:rPr lang="zh-CN" altLang="en-US" dirty="0">
                <a:cs typeface="+mn-ea"/>
                <a:sym typeface="+mn-lt"/>
              </a:rPr>
              <a:t>：可以使用任何方法</a:t>
            </a:r>
            <a:endParaRPr lang="en-US" altLang="zh-CN" dirty="0"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cs typeface="+mn-ea"/>
                <a:sym typeface="+mn-lt"/>
              </a:rPr>
              <a:t>训练算法</a:t>
            </a:r>
            <a:r>
              <a:rPr lang="zh-CN" altLang="en-US" dirty="0">
                <a:cs typeface="+mn-ea"/>
                <a:sym typeface="+mn-lt"/>
              </a:rPr>
              <a:t>： 此步骤</a:t>
            </a:r>
            <a:r>
              <a:rPr lang="en-US" altLang="zh-CN" i="1" dirty="0" err="1">
                <a:cs typeface="+mn-ea"/>
                <a:sym typeface="+mn-lt"/>
              </a:rPr>
              <a:t>k</a:t>
            </a:r>
            <a:r>
              <a:rPr lang="en-US" altLang="zh-CN" dirty="0" err="1">
                <a:cs typeface="+mn-ea"/>
                <a:sym typeface="+mn-lt"/>
              </a:rPr>
              <a:t>NN</a:t>
            </a:r>
            <a:r>
              <a:rPr lang="zh-CN" altLang="en-US" dirty="0">
                <a:cs typeface="+mn-ea"/>
                <a:sym typeface="+mn-lt"/>
              </a:rPr>
              <a:t>中不适用</a:t>
            </a:r>
            <a:endParaRPr lang="en-US" altLang="zh-CN" dirty="0"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cs typeface="+mn-ea"/>
                <a:sym typeface="+mn-lt"/>
              </a:rPr>
              <a:t>测试算法</a:t>
            </a:r>
            <a:r>
              <a:rPr lang="zh-CN" altLang="en-US" dirty="0">
                <a:cs typeface="+mn-ea"/>
                <a:sym typeface="+mn-lt"/>
              </a:rPr>
              <a:t>：计算错误率</a:t>
            </a:r>
            <a:endParaRPr lang="en-US" altLang="zh-CN" dirty="0"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cs typeface="+mn-ea"/>
                <a:sym typeface="+mn-lt"/>
              </a:rPr>
              <a:t>使用算法</a:t>
            </a:r>
            <a:r>
              <a:rPr lang="zh-CN" altLang="en-US" dirty="0">
                <a:cs typeface="+mn-ea"/>
                <a:sym typeface="+mn-lt"/>
              </a:rPr>
              <a:t>：首先需要输入样本数据和结构化的输出结果，然后运行</a:t>
            </a:r>
            <a:r>
              <a:rPr lang="en-US" altLang="zh-CN" dirty="0">
                <a:cs typeface="+mn-ea"/>
                <a:sym typeface="+mn-lt"/>
              </a:rPr>
              <a:t>k-</a:t>
            </a:r>
            <a:r>
              <a:rPr lang="zh-CN" altLang="en-US" dirty="0">
                <a:cs typeface="+mn-ea"/>
                <a:sym typeface="+mn-lt"/>
              </a:rPr>
              <a:t>近邻算法</a:t>
            </a:r>
            <a:r>
              <a:rPr lang="en-US" altLang="zh-CN" dirty="0">
                <a:cs typeface="+mn-ea"/>
                <a:sym typeface="+mn-lt"/>
              </a:rPr>
              <a:t>		</a:t>
            </a:r>
            <a:r>
              <a:rPr lang="zh-CN" altLang="en-US" dirty="0">
                <a:cs typeface="+mn-ea"/>
                <a:sym typeface="+mn-lt"/>
              </a:rPr>
              <a:t>判定输入数据分别属于哪个分类，最后应用对计算出的分类执行</a:t>
            </a:r>
            <a:r>
              <a:rPr lang="en-US" altLang="zh-CN" dirty="0">
                <a:cs typeface="+mn-ea"/>
                <a:sym typeface="+mn-lt"/>
              </a:rPr>
              <a:t>		</a:t>
            </a:r>
            <a:r>
              <a:rPr lang="zh-CN" altLang="en-US" dirty="0">
                <a:cs typeface="+mn-ea"/>
                <a:sym typeface="+mn-lt"/>
              </a:rPr>
              <a:t>后续的处理。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657E901-E085-4048-8E13-663779ADF64A}"/>
              </a:ext>
            </a:extLst>
          </p:cNvPr>
          <p:cNvSpPr/>
          <p:nvPr/>
        </p:nvSpPr>
        <p:spPr>
          <a:xfrm>
            <a:off x="633717" y="2205213"/>
            <a:ext cx="202708" cy="2027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A913D99-0E63-4EC5-9CAE-7B88C2B8CC0D}"/>
              </a:ext>
            </a:extLst>
          </p:cNvPr>
          <p:cNvSpPr/>
          <p:nvPr/>
        </p:nvSpPr>
        <p:spPr>
          <a:xfrm>
            <a:off x="633717" y="2657032"/>
            <a:ext cx="202708" cy="20270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0C91F8A-4978-4B55-B09F-AC6760947AAB}"/>
              </a:ext>
            </a:extLst>
          </p:cNvPr>
          <p:cNvSpPr/>
          <p:nvPr/>
        </p:nvSpPr>
        <p:spPr>
          <a:xfrm>
            <a:off x="633717" y="3108851"/>
            <a:ext cx="202708" cy="20270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15D51DF-6F58-4AE2-AAE1-8E7BE47BF424}"/>
              </a:ext>
            </a:extLst>
          </p:cNvPr>
          <p:cNvSpPr/>
          <p:nvPr/>
        </p:nvSpPr>
        <p:spPr>
          <a:xfrm>
            <a:off x="633717" y="3560670"/>
            <a:ext cx="202708" cy="20270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1B6C5E6-47FC-440A-8DEF-99D25942299A}"/>
              </a:ext>
            </a:extLst>
          </p:cNvPr>
          <p:cNvSpPr/>
          <p:nvPr/>
        </p:nvSpPr>
        <p:spPr>
          <a:xfrm>
            <a:off x="633717" y="4012489"/>
            <a:ext cx="202708" cy="20270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6D52265-8D37-45D7-A51F-2A9E483880EF}"/>
              </a:ext>
            </a:extLst>
          </p:cNvPr>
          <p:cNvSpPr/>
          <p:nvPr/>
        </p:nvSpPr>
        <p:spPr>
          <a:xfrm>
            <a:off x="633717" y="4464308"/>
            <a:ext cx="202708" cy="2027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2695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55ED77-ABCF-4FCA-B1F1-C305FC6C6005}"/>
              </a:ext>
            </a:extLst>
          </p:cNvPr>
          <p:cNvSpPr txBox="1"/>
          <p:nvPr/>
        </p:nvSpPr>
        <p:spPr>
          <a:xfrm>
            <a:off x="359438" y="274089"/>
            <a:ext cx="3398646" cy="642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约会网站实例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4D548E6-7175-4AB1-ACB8-DFDE2A85F1C5}"/>
              </a:ext>
            </a:extLst>
          </p:cNvPr>
          <p:cNvGrpSpPr/>
          <p:nvPr/>
        </p:nvGrpSpPr>
        <p:grpSpPr>
          <a:xfrm>
            <a:off x="1091585" y="1963697"/>
            <a:ext cx="11090365" cy="2622620"/>
            <a:chOff x="4149969" y="2451798"/>
            <a:chExt cx="8042031" cy="262262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4861215-4D9B-4725-893A-0D40DF4D2597}"/>
                </a:ext>
              </a:extLst>
            </p:cNvPr>
            <p:cNvSpPr/>
            <p:nvPr/>
          </p:nvSpPr>
          <p:spPr>
            <a:xfrm>
              <a:off x="4528123" y="2583108"/>
              <a:ext cx="7663877" cy="23083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5779906-7CD4-4BCC-9CD4-4DDBEA68F82A}"/>
                </a:ext>
              </a:extLst>
            </p:cNvPr>
            <p:cNvSpPr/>
            <p:nvPr/>
          </p:nvSpPr>
          <p:spPr>
            <a:xfrm>
              <a:off x="5040589" y="2511371"/>
              <a:ext cx="2451797" cy="24517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0C3B0F5-29DF-4C67-9B06-932B25769D31}"/>
                </a:ext>
              </a:extLst>
            </p:cNvPr>
            <p:cNvSpPr/>
            <p:nvPr/>
          </p:nvSpPr>
          <p:spPr>
            <a:xfrm>
              <a:off x="4149969" y="2451798"/>
              <a:ext cx="2069961" cy="2622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146" name="Picture 2" descr="“约会网站”的图片搜索结果">
            <a:extLst>
              <a:ext uri="{FF2B5EF4-FFF2-40B4-BE49-F238E27FC236}">
                <a16:creationId xmlns:a16="http://schemas.microsoft.com/office/drawing/2014/main" id="{5C7F673C-AD13-4D16-8030-43183B31F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" y="2120845"/>
            <a:ext cx="4518074" cy="230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740EC32-A1E1-4A23-84F2-D206332C2D96}"/>
              </a:ext>
            </a:extLst>
          </p:cNvPr>
          <p:cNvSpPr/>
          <p:nvPr/>
        </p:nvSpPr>
        <p:spPr>
          <a:xfrm>
            <a:off x="5664624" y="2160181"/>
            <a:ext cx="63884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-apple-system"/>
              </a:rPr>
              <a:t>海伦使用约会网站寻找约会对象。经过一段时间之后，她发现曾交往过三种类型的人</a:t>
            </a:r>
            <a:r>
              <a:rPr lang="en-US" altLang="zh-CN" sz="2400" b="1" dirty="0">
                <a:solidFill>
                  <a:schemeClr val="bg1"/>
                </a:solidFill>
                <a:latin typeface="-apple-system"/>
              </a:rPr>
              <a:t>:</a:t>
            </a:r>
          </a:p>
          <a:p>
            <a:endParaRPr lang="en-US" altLang="zh-CN" sz="2400" b="1" dirty="0">
              <a:solidFill>
                <a:schemeClr val="bg1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/>
                </a:solidFill>
                <a:latin typeface="-apple-system"/>
              </a:rPr>
              <a:t>不喜欢的人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/>
                </a:solidFill>
                <a:latin typeface="-apple-system"/>
              </a:rPr>
              <a:t>魅力一般的人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/>
                </a:solidFill>
                <a:latin typeface="-apple-system"/>
              </a:rPr>
              <a:t>极具魅力的人</a:t>
            </a:r>
            <a:endParaRPr lang="zh-CN" altLang="en-US" sz="2400" b="1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1E77416-1A05-4E3C-B5D6-A4F9439C05D3}"/>
              </a:ext>
            </a:extLst>
          </p:cNvPr>
          <p:cNvSpPr/>
          <p:nvPr/>
        </p:nvSpPr>
        <p:spPr>
          <a:xfrm>
            <a:off x="5664624" y="460637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-apple-system"/>
              </a:rPr>
              <a:t>她希望：</a:t>
            </a:r>
          </a:p>
          <a:p>
            <a:pPr lvl="1">
              <a:buFont typeface="+mj-lt"/>
              <a:buAutoNum type="arabicPeriod"/>
            </a:pPr>
            <a:r>
              <a:rPr lang="zh-CN" altLang="en-US" sz="2400" b="1" dirty="0">
                <a:solidFill>
                  <a:schemeClr val="accent1"/>
                </a:solidFill>
                <a:latin typeface="-apple-system"/>
              </a:rPr>
              <a:t>工作日与魅力一般的人约会</a:t>
            </a:r>
          </a:p>
          <a:p>
            <a:pPr lvl="1">
              <a:buFont typeface="+mj-lt"/>
              <a:buAutoNum type="arabicPeriod"/>
            </a:pPr>
            <a:r>
              <a:rPr lang="zh-CN" altLang="en-US" sz="2400" b="1" dirty="0">
                <a:solidFill>
                  <a:schemeClr val="accent1"/>
                </a:solidFill>
                <a:latin typeface="-apple-system"/>
              </a:rPr>
              <a:t>周末与极具魅力的人约会</a:t>
            </a:r>
          </a:p>
          <a:p>
            <a:pPr lvl="1">
              <a:buFont typeface="+mj-lt"/>
              <a:buAutoNum type="arabicPeriod"/>
            </a:pPr>
            <a:r>
              <a:rPr lang="zh-CN" altLang="en-US" sz="2400" b="1" dirty="0">
                <a:solidFill>
                  <a:schemeClr val="accent1"/>
                </a:solidFill>
                <a:latin typeface="-apple-system"/>
              </a:rPr>
              <a:t>不喜欢的人则直接排除掉</a:t>
            </a:r>
            <a:endParaRPr lang="zh-CN" altLang="en-US" sz="2400" b="1" i="0" dirty="0">
              <a:solidFill>
                <a:schemeClr val="accent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090003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LIB" val="308828"/>
  <p:tag name="WHOLEPAGETYPE" val="Page_Hea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LIB" val="308828"/>
  <p:tag name="WHOLEPAGETYPE" val="Page_Hea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LIB" val="308828"/>
  <p:tag name="WHOLEPAGETYPE" val="Page_Hea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LIB" val="308828"/>
  <p:tag name="WHOLEPAGETYPE" val="Page_Head"/>
</p:tagLst>
</file>

<file path=ppt/theme/theme1.xml><?xml version="1.0" encoding="utf-8"?>
<a:theme xmlns:a="http://schemas.openxmlformats.org/drawingml/2006/main" name="大都市">
  <a:themeElements>
    <a:clrScheme name="大都市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a4bgvwn2">
      <a:majorFont>
        <a:latin typeface="Times New Roman" panose="020F0302020204030204"/>
        <a:ea typeface="等线"/>
        <a:cs typeface=""/>
      </a:majorFont>
      <a:minorFont>
        <a:latin typeface="Times New Roman" panose="020F0302020204030204"/>
        <a:ea typeface="等线"/>
        <a:cs typeface=""/>
      </a:minorFont>
    </a:fontScheme>
    <a:fmtScheme name="大都市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TM03457491[[fn=大都市]]</Template>
  <TotalTime>1216</TotalTime>
  <Words>2161</Words>
  <Application>Microsoft Office PowerPoint</Application>
  <PresentationFormat>宽屏</PresentationFormat>
  <Paragraphs>658</Paragraphs>
  <Slides>45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5" baseType="lpstr">
      <vt:lpstr>-apple-system</vt:lpstr>
      <vt:lpstr>等线</vt:lpstr>
      <vt:lpstr>黑体</vt:lpstr>
      <vt:lpstr>Arial</vt:lpstr>
      <vt:lpstr>Cambria Math</vt:lpstr>
      <vt:lpstr>Cascadia Code</vt:lpstr>
      <vt:lpstr>Times New Roman</vt:lpstr>
      <vt:lpstr>Wingdings</vt:lpstr>
      <vt:lpstr>大都市</vt:lpstr>
      <vt:lpstr>Equation</vt:lpstr>
      <vt:lpstr>K-邻近算法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距离度量</vt:lpstr>
      <vt:lpstr>K值的选择</vt:lpstr>
      <vt:lpstr>分类算法流程</vt:lpstr>
      <vt:lpstr>PowerPoint 演示文稿</vt:lpstr>
      <vt:lpstr>PowerPoint 演示文稿</vt:lpstr>
      <vt:lpstr>PowerPoint 演示文稿</vt:lpstr>
      <vt:lpstr>PowerPoint 演示文稿</vt:lpstr>
      <vt:lpstr>k-NN面临挑战</vt:lpstr>
      <vt:lpstr>Distance Metrics</vt:lpstr>
      <vt:lpstr>PowerPoint 演示文稿</vt:lpstr>
      <vt:lpstr>PowerPoint 演示文稿</vt:lpstr>
      <vt:lpstr>PowerPoint 演示文稿</vt:lpstr>
      <vt:lpstr>协方差矩阵</vt:lpstr>
      <vt:lpstr>协方差矩阵</vt:lpstr>
      <vt:lpstr>PowerPoint 演示文稿</vt:lpstr>
      <vt:lpstr>PowerPoint 演示文稿</vt:lpstr>
      <vt:lpstr>PowerPoint 演示文稿</vt:lpstr>
      <vt:lpstr>Mahalanobis Distance</vt:lpstr>
      <vt:lpstr>KD树</vt:lpstr>
      <vt:lpstr>KD树</vt:lpstr>
      <vt:lpstr>KD 树</vt:lpstr>
      <vt:lpstr>KD树搜索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K-邻近算法</dc:title>
  <dc:creator>Tao Wang</dc:creator>
  <cp:lastModifiedBy>Tao Wang</cp:lastModifiedBy>
  <cp:revision>192</cp:revision>
  <dcterms:created xsi:type="dcterms:W3CDTF">2020-01-06T07:01:10Z</dcterms:created>
  <dcterms:modified xsi:type="dcterms:W3CDTF">2020-01-08T00:28:46Z</dcterms:modified>
</cp:coreProperties>
</file>