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9964A-4C99-445B-BECD-A8943FE7212C}" v="5" dt="2024-09-15T21:28:31.9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tersen, Fredrik" userId="2bbe763a-c542-4e04-b62b-68e9a91dc3a1" providerId="ADAL" clId="{7569964A-4C99-445B-BECD-A8943FE7212C}"/>
    <pc:docChg chg="custSel addSld modSld">
      <pc:chgData name="Pettersen, Fredrik" userId="2bbe763a-c542-4e04-b62b-68e9a91dc3a1" providerId="ADAL" clId="{7569964A-4C99-445B-BECD-A8943FE7212C}" dt="2024-09-15T21:28:31.985" v="1028"/>
      <pc:docMkLst>
        <pc:docMk/>
      </pc:docMkLst>
      <pc:sldChg chg="modSp mod modAnim">
        <pc:chgData name="Pettersen, Fredrik" userId="2bbe763a-c542-4e04-b62b-68e9a91dc3a1" providerId="ADAL" clId="{7569964A-4C99-445B-BECD-A8943FE7212C}" dt="2024-09-15T21:19:29.124" v="3" actId="1076"/>
        <pc:sldMkLst>
          <pc:docMk/>
          <pc:sldMk cId="3023422891" sldId="261"/>
        </pc:sldMkLst>
        <pc:picChg chg="mod">
          <ac:chgData name="Pettersen, Fredrik" userId="2bbe763a-c542-4e04-b62b-68e9a91dc3a1" providerId="ADAL" clId="{7569964A-4C99-445B-BECD-A8943FE7212C}" dt="2024-09-15T21:19:29.124" v="3" actId="1076"/>
          <ac:picMkLst>
            <pc:docMk/>
            <pc:sldMk cId="3023422891" sldId="261"/>
            <ac:picMk id="4" creationId="{455BE9B8-E374-96F1-E396-A8521C98F68C}"/>
          </ac:picMkLst>
        </pc:picChg>
      </pc:sldChg>
      <pc:sldChg chg="modSp new mod modAnim">
        <pc:chgData name="Pettersen, Fredrik" userId="2bbe763a-c542-4e04-b62b-68e9a91dc3a1" providerId="ADAL" clId="{7569964A-4C99-445B-BECD-A8943FE7212C}" dt="2024-09-15T21:24:24.643" v="728"/>
        <pc:sldMkLst>
          <pc:docMk/>
          <pc:sldMk cId="1818700577" sldId="262"/>
        </pc:sldMkLst>
        <pc:spChg chg="mod">
          <ac:chgData name="Pettersen, Fredrik" userId="2bbe763a-c542-4e04-b62b-68e9a91dc3a1" providerId="ADAL" clId="{7569964A-4C99-445B-BECD-A8943FE7212C}" dt="2024-09-15T21:20:38.037" v="81" actId="20577"/>
          <ac:spMkLst>
            <pc:docMk/>
            <pc:sldMk cId="1818700577" sldId="262"/>
            <ac:spMk id="2" creationId="{3B7E356E-44FB-B771-374E-EAD35F30A2F1}"/>
          </ac:spMkLst>
        </pc:spChg>
        <pc:spChg chg="mod">
          <ac:chgData name="Pettersen, Fredrik" userId="2bbe763a-c542-4e04-b62b-68e9a91dc3a1" providerId="ADAL" clId="{7569964A-4C99-445B-BECD-A8943FE7212C}" dt="2024-09-15T21:24:17.455" v="727" actId="20577"/>
          <ac:spMkLst>
            <pc:docMk/>
            <pc:sldMk cId="1818700577" sldId="262"/>
            <ac:spMk id="3" creationId="{DBE52E89-F8AE-01E3-5091-92C9E87DCEF0}"/>
          </ac:spMkLst>
        </pc:spChg>
      </pc:sldChg>
      <pc:sldChg chg="addSp modSp new mod setBg modAnim">
        <pc:chgData name="Pettersen, Fredrik" userId="2bbe763a-c542-4e04-b62b-68e9a91dc3a1" providerId="ADAL" clId="{7569964A-4C99-445B-BECD-A8943FE7212C}" dt="2024-09-15T21:28:31.985" v="1028"/>
        <pc:sldMkLst>
          <pc:docMk/>
          <pc:sldMk cId="2859064861" sldId="263"/>
        </pc:sldMkLst>
        <pc:spChg chg="mod">
          <ac:chgData name="Pettersen, Fredrik" userId="2bbe763a-c542-4e04-b62b-68e9a91dc3a1" providerId="ADAL" clId="{7569964A-4C99-445B-BECD-A8943FE7212C}" dt="2024-09-15T21:28:23.157" v="1025" actId="26606"/>
          <ac:spMkLst>
            <pc:docMk/>
            <pc:sldMk cId="2859064861" sldId="263"/>
            <ac:spMk id="2" creationId="{556DF7C0-DB5B-936E-B6D9-A6B5468BE723}"/>
          </ac:spMkLst>
        </pc:spChg>
        <pc:spChg chg="mod">
          <ac:chgData name="Pettersen, Fredrik" userId="2bbe763a-c542-4e04-b62b-68e9a91dc3a1" providerId="ADAL" clId="{7569964A-4C99-445B-BECD-A8943FE7212C}" dt="2024-09-15T21:28:23.157" v="1025" actId="26606"/>
          <ac:spMkLst>
            <pc:docMk/>
            <pc:sldMk cId="2859064861" sldId="263"/>
            <ac:spMk id="3" creationId="{CA3549B8-3645-3B82-902A-8881ED321A43}"/>
          </ac:spMkLst>
        </pc:spChg>
        <pc:spChg chg="add">
          <ac:chgData name="Pettersen, Fredrik" userId="2bbe763a-c542-4e04-b62b-68e9a91dc3a1" providerId="ADAL" clId="{7569964A-4C99-445B-BECD-A8943FE7212C}" dt="2024-09-15T21:28:23.157" v="1025" actId="26606"/>
          <ac:spMkLst>
            <pc:docMk/>
            <pc:sldMk cId="2859064861" sldId="263"/>
            <ac:spMk id="9" creationId="{72AA3712-C5CA-A663-E80E-253CE093079F}"/>
          </ac:spMkLst>
        </pc:spChg>
        <pc:picChg chg="add mod">
          <ac:chgData name="Pettersen, Fredrik" userId="2bbe763a-c542-4e04-b62b-68e9a91dc3a1" providerId="ADAL" clId="{7569964A-4C99-445B-BECD-A8943FE7212C}" dt="2024-09-15T21:28:30.039" v="1027" actId="27614"/>
          <ac:picMkLst>
            <pc:docMk/>
            <pc:sldMk cId="2859064861" sldId="263"/>
            <ac:picMk id="4" creationId="{BC9B728D-B665-D469-608D-8E54B4CDD429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/>
              <a:t>Systemutvikling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pieChart>
        <c:varyColors val="1"/>
        <c:ser>
          <c:idx val="0"/>
          <c:order val="0"/>
          <c:explosion val="1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BBA-44C4-B4C4-935376BF9C05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BBA-44C4-B4C4-935376BF9C05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6BBA-44C4-B4C4-935376BF9C05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BBA-44C4-B4C4-935376BF9C0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nb-NO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'Ark1'!$D$6:$D$9</c:f>
              <c:strCache>
                <c:ptCount val="4"/>
                <c:pt idx="0">
                  <c:v>Analyse &amp; Design</c:v>
                </c:pt>
                <c:pt idx="1">
                  <c:v>Koding</c:v>
                </c:pt>
                <c:pt idx="2">
                  <c:v>Testing</c:v>
                </c:pt>
                <c:pt idx="3">
                  <c:v>Utrulling</c:v>
                </c:pt>
              </c:strCache>
            </c:strRef>
          </c:cat>
          <c:val>
            <c:numRef>
              <c:f>'Ark1'!$E$6:$E$9</c:f>
              <c:numCache>
                <c:formatCode>0%</c:formatCode>
                <c:ptCount val="4"/>
                <c:pt idx="0">
                  <c:v>0.25</c:v>
                </c:pt>
                <c:pt idx="1">
                  <c:v>0.15</c:v>
                </c:pt>
                <c:pt idx="2">
                  <c:v>0.5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BA-44C4-B4C4-935376BF9C0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9EB60-1CCE-4608-ABF7-CC75C9BA7D6E}" type="datetimeFigureOut">
              <a:rPr lang="nb-NO" smtClean="0"/>
              <a:t>15.09.2024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D4471-C230-453E-897E-A189E859A0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05867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D4471-C230-453E-897E-A189E859A063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364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8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2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2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6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93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6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1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6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8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3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3768F94E-2BF1-56A5-87AC-0C4270793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29 Types of Information Technology (2023-2024) | DesignRush">
            <a:extLst>
              <a:ext uri="{FF2B5EF4-FFF2-40B4-BE49-F238E27FC236}">
                <a16:creationId xmlns:a16="http://schemas.microsoft.com/office/drawing/2014/main" id="{C072ECC0-78C0-AC1A-5F83-DD86D43B8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1" b="1216"/>
          <a:stretch/>
        </p:blipFill>
        <p:spPr bwMode="auto">
          <a:xfrm>
            <a:off x="20" y="1"/>
            <a:ext cx="1219197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393D8CD4-7FBE-9118-0CEB-9C1A2FA6A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20219" y="-65315"/>
            <a:ext cx="7557315" cy="3771957"/>
          </a:xfrm>
          <a:custGeom>
            <a:avLst/>
            <a:gdLst>
              <a:gd name="connsiteX0" fmla="*/ 52567 w 7557315"/>
              <a:gd name="connsiteY0" fmla="*/ 3771957 h 3771957"/>
              <a:gd name="connsiteX1" fmla="*/ 7557315 w 7557315"/>
              <a:gd name="connsiteY1" fmla="*/ 3640961 h 3771957"/>
              <a:gd name="connsiteX2" fmla="*/ 3406126 w 7557315"/>
              <a:gd name="connsiteY2" fmla="*/ 499129 h 3771957"/>
              <a:gd name="connsiteX3" fmla="*/ 3350264 w 7557315"/>
              <a:gd name="connsiteY3" fmla="*/ 459014 h 3771957"/>
              <a:gd name="connsiteX4" fmla="*/ 1923366 w 7557315"/>
              <a:gd name="connsiteY4" fmla="*/ 763 h 3771957"/>
              <a:gd name="connsiteX5" fmla="*/ 1768756 w 7557315"/>
              <a:gd name="connsiteY5" fmla="*/ 1549 h 3771957"/>
              <a:gd name="connsiteX6" fmla="*/ 144811 w 7557315"/>
              <a:gd name="connsiteY6" fmla="*/ 625253 h 3771957"/>
              <a:gd name="connsiteX7" fmla="*/ 0 w 7557315"/>
              <a:gd name="connsiteY7" fmla="*/ 760395 h 377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57315" h="3771957">
                <a:moveTo>
                  <a:pt x="52567" y="3771957"/>
                </a:moveTo>
                <a:lnTo>
                  <a:pt x="7557315" y="3640961"/>
                </a:lnTo>
                <a:lnTo>
                  <a:pt x="3406126" y="499129"/>
                </a:lnTo>
                <a:lnTo>
                  <a:pt x="3350264" y="459014"/>
                </a:lnTo>
                <a:cubicBezTo>
                  <a:pt x="2914482" y="162529"/>
                  <a:pt x="2418440" y="12600"/>
                  <a:pt x="1923366" y="763"/>
                </a:cubicBezTo>
                <a:cubicBezTo>
                  <a:pt x="1871795" y="-470"/>
                  <a:pt x="1820236" y="-206"/>
                  <a:pt x="1768756" y="1549"/>
                </a:cubicBezTo>
                <a:cubicBezTo>
                  <a:pt x="1183172" y="21502"/>
                  <a:pt x="607903" y="234096"/>
                  <a:pt x="144811" y="625253"/>
                </a:cubicBezTo>
                <a:lnTo>
                  <a:pt x="0" y="760395"/>
                </a:ln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71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2606FB3-5844-7732-A330-5CEEE2142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6065" y="498764"/>
            <a:ext cx="3726596" cy="1496291"/>
          </a:xfrm>
        </p:spPr>
        <p:txBody>
          <a:bodyPr anchor="b">
            <a:normAutofit/>
          </a:bodyPr>
          <a:lstStyle/>
          <a:p>
            <a:r>
              <a:rPr lang="nb-NO" sz="3200"/>
              <a:t>1.8 - Modellering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519E22F-A77E-383E-3E0D-4F1A29ED6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944" y="2108579"/>
            <a:ext cx="2754568" cy="1019085"/>
          </a:xfrm>
        </p:spPr>
        <p:txBody>
          <a:bodyPr>
            <a:normAutofit/>
          </a:bodyPr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024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D287130B-8857-727B-18D5-BAD81BCD9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329D1F2-A559-D407-8FFF-1A01777BD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1142999"/>
            <a:ext cx="5029201" cy="1257299"/>
          </a:xfrm>
        </p:spPr>
        <p:txBody>
          <a:bodyPr anchor="ctr">
            <a:normAutofit/>
          </a:bodyPr>
          <a:lstStyle/>
          <a:p>
            <a:r>
              <a:rPr lang="nb-NO" dirty="0"/>
              <a:t>Modellering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DDDDDA2-BCFC-A9AE-03CD-3592FF80E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2736850"/>
            <a:ext cx="5029202" cy="29781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nb-NO" sz="1500" dirty="0"/>
              <a:t>En </a:t>
            </a:r>
            <a:r>
              <a:rPr lang="nb-NO" sz="1500" b="1" dirty="0"/>
              <a:t>modell</a:t>
            </a:r>
            <a:r>
              <a:rPr lang="nb-NO" sz="1500" dirty="0"/>
              <a:t> er noe som representerer noe.</a:t>
            </a:r>
          </a:p>
          <a:p>
            <a:pPr>
              <a:lnSpc>
                <a:spcPct val="110000"/>
              </a:lnSpc>
            </a:pPr>
            <a:r>
              <a:rPr lang="nb-NO" sz="1500" dirty="0"/>
              <a:t>En modell for et </a:t>
            </a:r>
            <a:r>
              <a:rPr lang="nb-NO" sz="1500" b="1" dirty="0"/>
              <a:t>dataprogram</a:t>
            </a:r>
            <a:r>
              <a:rPr lang="nb-NO" sz="1500" dirty="0"/>
              <a:t> representeres ofte som et slags diagram, eller skjema.</a:t>
            </a:r>
          </a:p>
          <a:p>
            <a:pPr>
              <a:lnSpc>
                <a:spcPct val="110000"/>
              </a:lnSpc>
            </a:pPr>
            <a:r>
              <a:rPr lang="nb-NO" sz="1500" dirty="0"/>
              <a:t>Modellen beskriver hver del av programmet, innholdet til hver del, samspillet mellom hver del, og hvordan hver del henger sammen.</a:t>
            </a:r>
          </a:p>
          <a:p>
            <a:pPr>
              <a:lnSpc>
                <a:spcPct val="110000"/>
              </a:lnSpc>
            </a:pPr>
            <a:r>
              <a:rPr lang="nb-NO" sz="1500" dirty="0"/>
              <a:t>Å lage en modell for et dataprogram er ofte noe som skjer før man begynner å programmere.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853BAC43-8510-08CA-FCF6-7CA234560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071" y="1142999"/>
            <a:ext cx="1964621" cy="2205566"/>
          </a:xfrm>
          <a:prstGeom prst="rect">
            <a:avLst/>
          </a:prstGeom>
        </p:spPr>
      </p:pic>
      <p:pic>
        <p:nvPicPr>
          <p:cNvPr id="2050" name="Picture 2" descr="Online 3D Map | Create Custom 3D Maps Online">
            <a:extLst>
              <a:ext uri="{FF2B5EF4-FFF2-40B4-BE49-F238E27FC236}">
                <a16:creationId xmlns:a16="http://schemas.microsoft.com/office/drawing/2014/main" id="{A0347E46-DDD2-71F7-E728-D288B85E6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5559" y="1539942"/>
            <a:ext cx="2574550" cy="180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B8AA723D-79F6-6237-1364-1FC9BED50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43" y="3509434"/>
            <a:ext cx="3645563" cy="220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2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00CB3E-22D8-C88A-E699-CC9736BC9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CADDAA2-8F61-A25F-750C-C1E34A965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8" y="1142999"/>
            <a:ext cx="5771363" cy="1257299"/>
          </a:xfrm>
        </p:spPr>
        <p:txBody>
          <a:bodyPr anchor="ctr">
            <a:normAutofit/>
          </a:bodyPr>
          <a:lstStyle/>
          <a:p>
            <a:r>
              <a:rPr lang="nb-NO" sz="4800"/>
              <a:t>Systemutvikling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19A6969-AE0A-D84C-D734-7D1C92D23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2736850"/>
            <a:ext cx="5771364" cy="29781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nb-NO" sz="1400" b="1" dirty="0"/>
              <a:t>Systemutvikling</a:t>
            </a:r>
            <a:r>
              <a:rPr lang="nb-NO" sz="1400" dirty="0"/>
              <a:t> er prosessen der man utvikler datasystemer. Datasystemer igjen består av dataprogrammet.</a:t>
            </a:r>
          </a:p>
          <a:p>
            <a:pPr>
              <a:lnSpc>
                <a:spcPct val="110000"/>
              </a:lnSpc>
            </a:pPr>
            <a:r>
              <a:rPr lang="nb-NO" sz="1400" dirty="0"/>
              <a:t>Prosessen følger typisk disse stegene: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nb-NO" sz="1400" u="sng" dirty="0"/>
              <a:t>Analyse: </a:t>
            </a:r>
            <a:r>
              <a:rPr lang="nb-NO" sz="1400" b="1" dirty="0"/>
              <a:t>hva</a:t>
            </a:r>
            <a:r>
              <a:rPr lang="nb-NO" sz="1400" dirty="0"/>
              <a:t> som må gjøres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nb-NO" sz="1400" u="sng" dirty="0"/>
              <a:t>Design:</a:t>
            </a:r>
            <a:r>
              <a:rPr lang="nb-NO" sz="1400" dirty="0"/>
              <a:t> </a:t>
            </a:r>
            <a:r>
              <a:rPr lang="nb-NO" sz="1400" b="1" dirty="0"/>
              <a:t>hvordan</a:t>
            </a:r>
            <a:r>
              <a:rPr lang="nb-NO" sz="1400" dirty="0"/>
              <a:t> det skal gjøres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nb-NO" sz="1400" u="sng" dirty="0"/>
              <a:t>Koding:</a:t>
            </a:r>
            <a:r>
              <a:rPr lang="nb-NO" sz="1400" dirty="0"/>
              <a:t> skrive programmet 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nb-NO" sz="1400" u="sng" dirty="0"/>
              <a:t>Teste:</a:t>
            </a:r>
            <a:r>
              <a:rPr lang="nb-NO" sz="1400" dirty="0"/>
              <a:t> teste programmet og rett opp i feil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nb-NO" sz="1400" u="sng" dirty="0"/>
              <a:t>Utrulling:</a:t>
            </a:r>
            <a:r>
              <a:rPr lang="nb-NO" sz="1400" dirty="0"/>
              <a:t> sette systemet i drift, installasjon, opplæring, vedlikehold, osv.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77B6759-3BCD-FFEF-2B26-AB314EEE72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6152726"/>
              </p:ext>
            </p:extLst>
          </p:nvPr>
        </p:nvGraphicFramePr>
        <p:xfrm>
          <a:off x="7904959" y="1142999"/>
          <a:ext cx="3144042" cy="4572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283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3D00CB3E-22D8-C88A-E699-CC9736BC9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BFADBF6-426A-81AB-5BC7-DCFA65C0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8" y="1142999"/>
            <a:ext cx="5771363" cy="1257299"/>
          </a:xfrm>
        </p:spPr>
        <p:txBody>
          <a:bodyPr anchor="ctr">
            <a:normAutofit/>
          </a:bodyPr>
          <a:lstStyle/>
          <a:p>
            <a:r>
              <a:rPr lang="nb-NO" sz="4400"/>
              <a:t>Fossefallsmetoden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B5DCBD7-1C14-ED0C-801F-421B66746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2736850"/>
            <a:ext cx="5771364" cy="2978152"/>
          </a:xfrm>
        </p:spPr>
        <p:txBody>
          <a:bodyPr>
            <a:normAutofit/>
          </a:bodyPr>
          <a:lstStyle/>
          <a:p>
            <a:r>
              <a:rPr lang="nb-NO" sz="1700" dirty="0"/>
              <a:t>Hver fase fullføres før man går videre til neste fase.</a:t>
            </a:r>
          </a:p>
          <a:p>
            <a:r>
              <a:rPr lang="nb-NO" sz="1700" dirty="0"/>
              <a:t>Metoden er designet slik at det ikke er mulig å gå tilbake å endre på ting.</a:t>
            </a:r>
          </a:p>
          <a:p>
            <a:r>
              <a:rPr lang="nb-NO" sz="1700" dirty="0"/>
              <a:t>Fordelene med dette er at man kan anslå pris og tidsbruk på prosjektet i forkant.</a:t>
            </a:r>
          </a:p>
          <a:p>
            <a:r>
              <a:rPr lang="nb-NO" sz="1700" dirty="0"/>
              <a:t>Ulempene er at hvis det oppstår feil eller mangler underveis kan man ende opp med et produkt som ikke er optimalt, i verste fall ubrukelig.</a:t>
            </a:r>
          </a:p>
        </p:txBody>
      </p:sp>
      <p:pic>
        <p:nvPicPr>
          <p:cNvPr id="4" name="Bilde 3" descr="Et bilde som inneholder skjermbilde, tekst, design&#10;&#10;Automatisk generert beskrivelse">
            <a:extLst>
              <a:ext uri="{FF2B5EF4-FFF2-40B4-BE49-F238E27FC236}">
                <a16:creationId xmlns:a16="http://schemas.microsoft.com/office/drawing/2014/main" id="{6CA154D8-2B65-058A-C4DA-AE7C05C92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959" y="1913123"/>
            <a:ext cx="3144042" cy="303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9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3D00CB3E-22D8-C88A-E699-CC9736BC9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D0A43B3-DDD5-C759-003D-045E011F2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8" y="1142999"/>
            <a:ext cx="5771363" cy="1257299"/>
          </a:xfrm>
        </p:spPr>
        <p:txBody>
          <a:bodyPr anchor="ctr">
            <a:normAutofit/>
          </a:bodyPr>
          <a:lstStyle/>
          <a:p>
            <a:r>
              <a:rPr lang="nb-NO" sz="4800"/>
              <a:t>Smidige metoder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75D5ADA-4EFE-F848-E959-E1C4B77E4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2736850"/>
            <a:ext cx="5771364" cy="29781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nb-NO" sz="1500" dirty="0"/>
              <a:t>Hver fase gjentas flere ganger, gjerne med faste tidsintervaller.</a:t>
            </a:r>
          </a:p>
          <a:p>
            <a:pPr>
              <a:lnSpc>
                <a:spcPct val="110000"/>
              </a:lnSpc>
            </a:pPr>
            <a:r>
              <a:rPr lang="nb-NO" sz="1500" dirty="0"/>
              <a:t>I hver tidsperiode utvikles deler av programmet til man til slutt får et ferdig produkt.</a:t>
            </a:r>
          </a:p>
          <a:p>
            <a:pPr>
              <a:lnSpc>
                <a:spcPct val="110000"/>
              </a:lnSpc>
            </a:pPr>
            <a:r>
              <a:rPr lang="nb-NO" sz="1500" dirty="0"/>
              <a:t>Fordelene med dette er at man får et produkt som har færre feil og mangler og som er mer brukervennlig.</a:t>
            </a:r>
          </a:p>
          <a:p>
            <a:pPr>
              <a:lnSpc>
                <a:spcPct val="110000"/>
              </a:lnSpc>
            </a:pPr>
            <a:r>
              <a:rPr lang="nb-NO" sz="1500" dirty="0"/>
              <a:t>Ulemper med dette er at det kan være vanskelig å gi en tidsramme på hele prosjektet, samt regne ut en endelig kostnad.</a:t>
            </a:r>
          </a:p>
        </p:txBody>
      </p:sp>
      <p:pic>
        <p:nvPicPr>
          <p:cNvPr id="5" name="Bilde 4" descr="Et bilde som inneholder tekst, skjermbilde, Font, sirkel&#10;&#10;Automatisk generert beskrivelse">
            <a:extLst>
              <a:ext uri="{FF2B5EF4-FFF2-40B4-BE49-F238E27FC236}">
                <a16:creationId xmlns:a16="http://schemas.microsoft.com/office/drawing/2014/main" id="{86AA5442-19AA-7526-058C-30CF35C84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959" y="2143407"/>
            <a:ext cx="3144042" cy="257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7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00CB3E-22D8-C88A-E699-CC9736BC9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EBBD6DE-A016-E8F8-E6D4-91C0DDADE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8" y="1142999"/>
            <a:ext cx="5771363" cy="1257299"/>
          </a:xfrm>
        </p:spPr>
        <p:txBody>
          <a:bodyPr anchor="ctr">
            <a:normAutofit/>
          </a:bodyPr>
          <a:lstStyle/>
          <a:p>
            <a:r>
              <a:rPr lang="nb-NO" sz="4100"/>
              <a:t>Objektorientert programmering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E05D5EC-350C-EDF6-7D37-56091EC49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2736850"/>
            <a:ext cx="5771364" cy="2978152"/>
          </a:xfrm>
        </p:spPr>
        <p:txBody>
          <a:bodyPr>
            <a:normAutofit/>
          </a:bodyPr>
          <a:lstStyle/>
          <a:p>
            <a:r>
              <a:rPr lang="nb-NO" b="1" dirty="0"/>
              <a:t>Objektorientert programmering (OOP) </a:t>
            </a:r>
            <a:r>
              <a:rPr lang="nb-NO" dirty="0"/>
              <a:t>er ett av flere </a:t>
            </a:r>
            <a:r>
              <a:rPr lang="nb-NO" b="1" dirty="0"/>
              <a:t>programmeringsparadigmer, </a:t>
            </a:r>
            <a:r>
              <a:rPr lang="nb-NO" dirty="0"/>
              <a:t>det vil si måter å programmere på.</a:t>
            </a:r>
          </a:p>
          <a:p>
            <a:r>
              <a:rPr lang="nb-NO" dirty="0"/>
              <a:t>I </a:t>
            </a:r>
            <a:r>
              <a:rPr lang="nb-NO" b="1" dirty="0"/>
              <a:t>deklarativ </a:t>
            </a:r>
            <a:r>
              <a:rPr lang="nb-NO" dirty="0"/>
              <a:t>programmering forteller man programmet kun hva det skal gjøre.</a:t>
            </a:r>
          </a:p>
          <a:p>
            <a:r>
              <a:rPr lang="nb-NO" dirty="0"/>
              <a:t>I </a:t>
            </a:r>
            <a:r>
              <a:rPr lang="nb-NO" b="1" dirty="0"/>
              <a:t>imperativ</a:t>
            </a:r>
            <a:r>
              <a:rPr lang="nb-NO" dirty="0"/>
              <a:t> programmering forteller vi programmet både hva det skal gjøre og hvordan det skal gjøres. 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455BE9B8-E374-96F1-E396-A8521C98F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335" y="2591803"/>
            <a:ext cx="4719491" cy="326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42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B7E356E-44FB-B771-374E-EAD35F30A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Arv i objektorientert programmering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BE52E89-F8AE-01E3-5091-92C9E87DC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dirty="0"/>
              <a:t>Arv</a:t>
            </a:r>
            <a:r>
              <a:rPr lang="nb-NO" dirty="0"/>
              <a:t> går ut på at en klasse kan arve </a:t>
            </a:r>
            <a:r>
              <a:rPr lang="nb-NO" i="1" dirty="0"/>
              <a:t>egenskaper (variabler) </a:t>
            </a:r>
            <a:r>
              <a:rPr lang="nb-NO" dirty="0"/>
              <a:t>og </a:t>
            </a:r>
            <a:r>
              <a:rPr lang="nb-NO" i="1" dirty="0"/>
              <a:t>metoder (funksjoner)</a:t>
            </a:r>
            <a:r>
              <a:rPr lang="nb-NO" dirty="0"/>
              <a:t> fra andre klasser.</a:t>
            </a:r>
          </a:p>
          <a:p>
            <a:r>
              <a:rPr lang="nb-NO" dirty="0"/>
              <a:t>En klasse som arver fra en annen klasse kalles for en </a:t>
            </a:r>
            <a:r>
              <a:rPr lang="nb-NO" b="1" dirty="0"/>
              <a:t>subklasse</a:t>
            </a:r>
            <a:r>
              <a:rPr lang="nb-NO" dirty="0"/>
              <a:t>, mens klassen det arves fra kalles en </a:t>
            </a:r>
            <a:r>
              <a:rPr lang="nb-NO" b="1" dirty="0"/>
              <a:t>superklasse.</a:t>
            </a:r>
            <a:endParaRPr lang="nb-NO" dirty="0"/>
          </a:p>
          <a:p>
            <a:r>
              <a:rPr lang="nb-NO" dirty="0"/>
              <a:t>Når man har flere klasser med felles egenskaper og metoder kan disse samles i en superklasse. Dette kalles </a:t>
            </a:r>
            <a:r>
              <a:rPr lang="nb-NO" b="1" dirty="0"/>
              <a:t>generalisering</a:t>
            </a:r>
            <a:r>
              <a:rPr lang="nb-NO" dirty="0"/>
              <a:t>.</a:t>
            </a:r>
          </a:p>
          <a:p>
            <a:r>
              <a:rPr lang="nb-NO" dirty="0"/>
              <a:t>Når vi lager subklasser med ytterligere egenskaper og metoder kaller vi dette for </a:t>
            </a:r>
            <a:r>
              <a:rPr lang="nb-NO" b="1" dirty="0"/>
              <a:t>spesialisering.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1870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AA3712-C5CA-A663-E80E-253CE0930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56DF7C0-DB5B-936E-B6D9-A6B5468B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42999"/>
            <a:ext cx="4173416" cy="1257299"/>
          </a:xfrm>
        </p:spPr>
        <p:txBody>
          <a:bodyPr anchor="ctr">
            <a:normAutofit/>
          </a:bodyPr>
          <a:lstStyle/>
          <a:p>
            <a:r>
              <a:rPr lang="nb-NO" dirty="0"/>
              <a:t>UML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3549B8-3645-3B82-902A-8881ED321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2736850"/>
            <a:ext cx="4173415" cy="2978152"/>
          </a:xfrm>
        </p:spPr>
        <p:txBody>
          <a:bodyPr>
            <a:normAutofit/>
          </a:bodyPr>
          <a:lstStyle/>
          <a:p>
            <a:r>
              <a:rPr lang="nb-NO" b="1" dirty="0"/>
              <a:t>UML</a:t>
            </a:r>
            <a:r>
              <a:rPr lang="nb-NO" dirty="0"/>
              <a:t> (</a:t>
            </a:r>
            <a:r>
              <a:rPr lang="nb-NO" dirty="0" err="1"/>
              <a:t>Unified</a:t>
            </a:r>
            <a:r>
              <a:rPr lang="nb-NO" dirty="0"/>
              <a:t> </a:t>
            </a:r>
            <a:r>
              <a:rPr lang="nb-NO" dirty="0" err="1"/>
              <a:t>Modelling</a:t>
            </a:r>
            <a:r>
              <a:rPr lang="nb-NO" dirty="0"/>
              <a:t> Language) er et modelleringsspråk som ofte brukes for å modellere objektorienterte programmer.</a:t>
            </a:r>
          </a:p>
          <a:p>
            <a:r>
              <a:rPr lang="nb-NO" dirty="0"/>
              <a:t>UML har en egen syntaks og semantikk, regler for hvordan diagrammer skal lages og forstås.</a:t>
            </a:r>
          </a:p>
          <a:p>
            <a:endParaRPr lang="nb-NO" dirty="0"/>
          </a:p>
        </p:txBody>
      </p:sp>
      <p:pic>
        <p:nvPicPr>
          <p:cNvPr id="4" name="Bilde 3" descr="Et bilde som inneholder tekst, skjermbilde, Font, diagram&#10;&#10;Automatisk generert beskrivelse">
            <a:extLst>
              <a:ext uri="{FF2B5EF4-FFF2-40B4-BE49-F238E27FC236}">
                <a16:creationId xmlns:a16="http://schemas.microsoft.com/office/drawing/2014/main" id="{BC9B728D-B665-D469-608D-8E54B4CDD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17029"/>
            <a:ext cx="4953000" cy="238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6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448</Words>
  <Application>Microsoft Office PowerPoint</Application>
  <PresentationFormat>Widescreen</PresentationFormat>
  <Paragraphs>38</Paragraphs>
  <Slides>8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2" baseType="lpstr">
      <vt:lpstr>Aptos</vt:lpstr>
      <vt:lpstr>Arial</vt:lpstr>
      <vt:lpstr>Neue Haas Grotesk Text Pro</vt:lpstr>
      <vt:lpstr>SwellVTI</vt:lpstr>
      <vt:lpstr>1.8 - Modellering</vt:lpstr>
      <vt:lpstr>Modellering</vt:lpstr>
      <vt:lpstr>Systemutvikling</vt:lpstr>
      <vt:lpstr>Fossefallsmetoden</vt:lpstr>
      <vt:lpstr>Smidige metoder</vt:lpstr>
      <vt:lpstr>Objektorientert programmering</vt:lpstr>
      <vt:lpstr>Arv i objektorientert programmering</vt:lpstr>
      <vt:lpstr>UML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Fredrik Pettersen</dc:creator>
  <cp:lastModifiedBy>Fredrik Pettersen</cp:lastModifiedBy>
  <cp:revision>1</cp:revision>
  <dcterms:created xsi:type="dcterms:W3CDTF">2024-09-15T19:56:08Z</dcterms:created>
  <dcterms:modified xsi:type="dcterms:W3CDTF">2024-09-15T21:28:34Z</dcterms:modified>
</cp:coreProperties>
</file>