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3C669D7-59C0-4DA9-A55B-D0613CB1F0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A7737A3-7736-4EA4-867A-ACB7509C2D3A}" type="datetimeFigureOut">
              <a:rPr lang="zh-CN" altLang="en-US" smtClean="0"/>
              <a:t>2014/5/29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420888"/>
            <a:ext cx="5328592" cy="1141983"/>
          </a:xfrm>
        </p:spPr>
        <p:txBody>
          <a:bodyPr/>
          <a:lstStyle/>
          <a:p>
            <a:r>
              <a:rPr lang="zh-CN" altLang="en-US" sz="4400" dirty="0" smtClean="0"/>
              <a:t>单周期</a:t>
            </a:r>
            <a:r>
              <a:rPr lang="en-US" altLang="zh-CN" sz="4400" dirty="0" smtClean="0"/>
              <a:t>CPU</a:t>
            </a:r>
            <a:r>
              <a:rPr lang="zh-CN" altLang="en-US" sz="4400" dirty="0" smtClean="0"/>
              <a:t>程序编写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861048"/>
            <a:ext cx="4752528" cy="51318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计算机组成实验   周宇恒  </a:t>
            </a:r>
            <a:r>
              <a:rPr lang="en-US" altLang="zh-CN" dirty="0" smtClean="0">
                <a:solidFill>
                  <a:schemeClr val="tx1"/>
                </a:solidFill>
              </a:rPr>
              <a:t>3130000011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6961584" cy="1143000"/>
          </a:xfrm>
        </p:spPr>
        <p:txBody>
          <a:bodyPr/>
          <a:lstStyle/>
          <a:p>
            <a:r>
              <a:rPr lang="zh-CN" altLang="en-US" sz="4000" dirty="0"/>
              <a:t>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UCF</a:t>
            </a:r>
            <a:r>
              <a:rPr lang="zh-CN" altLang="en-US" dirty="0" smtClean="0"/>
              <a:t>文件，需加上下面第一图中</a:t>
            </a:r>
            <a:r>
              <a:rPr lang="en-US" altLang="zh-CN" dirty="0" smtClean="0"/>
              <a:t>28</a:t>
            </a:r>
            <a:r>
              <a:rPr lang="zh-CN" altLang="en-US" dirty="0" smtClean="0"/>
              <a:t>行的语句，否则会出现下面第二图中的错误信息。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51414"/>
            <a:ext cx="5184575" cy="224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91" y="5133256"/>
            <a:ext cx="9174991" cy="52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7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5780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按键防</a:t>
            </a:r>
            <a:r>
              <a:rPr lang="zh-CN" altLang="en-US" dirty="0" smtClean="0"/>
              <a:t>抖动（本人程序中采用如下代码对时钟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按键和重置</a:t>
            </a:r>
            <a:r>
              <a:rPr lang="en-US" altLang="zh-CN" dirty="0" err="1" smtClean="0"/>
              <a:t>rst</a:t>
            </a:r>
            <a:r>
              <a:rPr lang="zh-CN" altLang="en-US" dirty="0" smtClean="0"/>
              <a:t>按键防抖动）</a:t>
            </a:r>
            <a:endParaRPr lang="en-US" altLang="zh-CN" dirty="0" smtClean="0"/>
          </a:p>
          <a:p>
            <a:r>
              <a:rPr lang="en-US" altLang="zh-CN" dirty="0"/>
              <a:t>module </a:t>
            </a:r>
            <a:r>
              <a:rPr lang="en-US" altLang="zh-CN" dirty="0" err="1"/>
              <a:t>pbdebounce</a:t>
            </a:r>
            <a:r>
              <a:rPr lang="en-US" altLang="zh-CN" dirty="0"/>
              <a:t>(input wire </a:t>
            </a:r>
            <a:r>
              <a:rPr lang="en-US" altLang="zh-CN" dirty="0" err="1"/>
              <a:t>clk,input</a:t>
            </a:r>
            <a:r>
              <a:rPr lang="en-US" altLang="zh-CN" dirty="0"/>
              <a:t> wire </a:t>
            </a:r>
            <a:r>
              <a:rPr lang="en-US" altLang="zh-CN" dirty="0" err="1"/>
              <a:t>button,output</a:t>
            </a:r>
            <a:r>
              <a:rPr lang="en-US" altLang="zh-CN" dirty="0"/>
              <a:t> </a:t>
            </a:r>
            <a:r>
              <a:rPr lang="en-US" altLang="zh-CN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pbreg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</a:t>
            </a:r>
            <a:r>
              <a:rPr lang="en-US" altLang="zh-CN" dirty="0" err="1"/>
              <a:t>reg</a:t>
            </a:r>
            <a:r>
              <a:rPr lang="en-US" altLang="zh-CN" dirty="0"/>
              <a:t> [7:0] </a:t>
            </a:r>
            <a:r>
              <a:rPr lang="en-US" altLang="zh-CN" dirty="0" err="1"/>
              <a:t>pbshift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wire clk_1ms;</a:t>
            </a:r>
          </a:p>
          <a:p>
            <a:r>
              <a:rPr lang="en-US" altLang="zh-CN" dirty="0"/>
              <a:t>	 timer_1ms m0(clk,clk_1ms);</a:t>
            </a:r>
          </a:p>
          <a:p>
            <a:r>
              <a:rPr lang="en-US" altLang="zh-CN" dirty="0"/>
              <a:t>	 always@(</a:t>
            </a:r>
            <a:r>
              <a:rPr lang="en-US" altLang="zh-CN" dirty="0" err="1"/>
              <a:t>posedge</a:t>
            </a:r>
            <a:r>
              <a:rPr lang="en-US" altLang="zh-CN" dirty="0"/>
              <a:t> clk_1ms) </a:t>
            </a:r>
          </a:p>
          <a:p>
            <a:r>
              <a:rPr lang="en-US" altLang="zh-CN" dirty="0"/>
              <a:t>	 begin</a:t>
            </a:r>
          </a:p>
          <a:p>
            <a:r>
              <a:rPr lang="en-US" altLang="zh-CN" dirty="0"/>
              <a:t>		</a:t>
            </a:r>
            <a:r>
              <a:rPr lang="en-US" altLang="zh-CN" dirty="0" err="1" smtClean="0"/>
              <a:t>pbshift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pbshift</a:t>
            </a:r>
            <a:r>
              <a:rPr lang="en-US" altLang="zh-CN" dirty="0"/>
              <a:t>&lt;&lt;1;//</a:t>
            </a:r>
            <a:r>
              <a:rPr lang="zh-CN" altLang="en-US" dirty="0"/>
              <a:t>左移</a:t>
            </a:r>
            <a:r>
              <a:rPr lang="en-US" altLang="zh-CN" dirty="0"/>
              <a:t>1</a:t>
            </a:r>
            <a:r>
              <a:rPr lang="zh-CN" altLang="en-US" dirty="0" smtClean="0"/>
              <a:t>位，将当前按键记录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 err="1" smtClean="0"/>
              <a:t>pbshift</a:t>
            </a:r>
            <a:r>
              <a:rPr lang="en-US" altLang="zh-CN" dirty="0" smtClean="0"/>
              <a:t>[0</a:t>
            </a:r>
            <a:r>
              <a:rPr lang="en-US" altLang="zh-CN" dirty="0"/>
              <a:t>]=button;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pbshift</a:t>
            </a:r>
            <a:r>
              <a:rPr lang="en-US" altLang="zh-CN" dirty="0"/>
              <a:t>==0) </a:t>
            </a:r>
          </a:p>
          <a:p>
            <a:r>
              <a:rPr lang="en-US" altLang="zh-CN" dirty="0"/>
              <a:t>			</a:t>
            </a:r>
            <a:r>
              <a:rPr lang="en-US" altLang="zh-CN" dirty="0" err="1" smtClean="0"/>
              <a:t>pbreg</a:t>
            </a:r>
            <a:r>
              <a:rPr lang="en-US" altLang="zh-CN" dirty="0" smtClean="0"/>
              <a:t>=0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pbshift</a:t>
            </a:r>
            <a:r>
              <a:rPr lang="en-US" altLang="zh-CN" dirty="0"/>
              <a:t>==8'hFF)// </a:t>
            </a:r>
            <a:r>
              <a:rPr lang="en-US" altLang="zh-CN" dirty="0" err="1"/>
              <a:t>pbshift</a:t>
            </a:r>
            <a:r>
              <a:rPr lang="zh-CN" altLang="en-US" dirty="0"/>
              <a:t>八位全为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			</a:t>
            </a:r>
            <a:r>
              <a:rPr lang="en-US" altLang="zh-CN" dirty="0" err="1" smtClean="0"/>
              <a:t>pbreg</a:t>
            </a:r>
            <a:r>
              <a:rPr lang="en-US" altLang="zh-CN" dirty="0" smtClean="0"/>
              <a:t>=1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end</a:t>
            </a:r>
          </a:p>
          <a:p>
            <a:r>
              <a:rPr lang="en-US" altLang="zh-CN" dirty="0" err="1"/>
              <a:t>endmodule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032" y="4653136"/>
            <a:ext cx="3168352" cy="1143000"/>
          </a:xfrm>
        </p:spPr>
        <p:txBody>
          <a:bodyPr/>
          <a:lstStyle/>
          <a:p>
            <a:r>
              <a:rPr lang="en-US" altLang="zh-CN" dirty="0" smtClean="0"/>
              <a:t>The  end.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2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6552728" cy="1143000"/>
          </a:xfrm>
        </p:spPr>
        <p:txBody>
          <a:bodyPr/>
          <a:lstStyle/>
          <a:p>
            <a:r>
              <a:rPr lang="zh-CN" altLang="en-US" sz="4000" dirty="0" smtClean="0"/>
              <a:t>三个版本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628800"/>
            <a:ext cx="4608512" cy="3845024"/>
          </a:xfrm>
        </p:spPr>
        <p:txBody>
          <a:bodyPr/>
          <a:lstStyle/>
          <a:p>
            <a:r>
              <a:rPr lang="en-US" altLang="zh-CN" dirty="0" smtClean="0"/>
              <a:t>1. simple but wrong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抄书（调试成功，未保存）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 Version 3</a:t>
            </a:r>
            <a:r>
              <a:rPr lang="zh-CN" altLang="en-US" dirty="0" smtClean="0"/>
              <a:t>（</a:t>
            </a:r>
            <a:r>
              <a:rPr lang="zh-CN" altLang="en-US" dirty="0" smtClean="0"/>
              <a:t>替代法，调试成功）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1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000" y="260648"/>
            <a:ext cx="8317432" cy="1143000"/>
          </a:xfrm>
        </p:spPr>
        <p:txBody>
          <a:bodyPr/>
          <a:lstStyle/>
          <a:p>
            <a:r>
              <a:rPr lang="zh-CN" altLang="en-US" sz="4000" dirty="0" smtClean="0"/>
              <a:t>调试重要工具：</a:t>
            </a:r>
            <a:r>
              <a:rPr lang="en-US" altLang="zh-CN" sz="4000" dirty="0" err="1" smtClean="0"/>
              <a:t>debug_out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didsplay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Debug_out</a:t>
            </a:r>
            <a:r>
              <a:rPr lang="en-US" altLang="zh-CN" sz="2800" dirty="0" smtClean="0"/>
              <a:t>: </a:t>
            </a:r>
          </a:p>
          <a:p>
            <a:r>
              <a:rPr lang="en-US" altLang="zh-CN" dirty="0" err="1" smtClean="0"/>
              <a:t>single_leds</a:t>
            </a:r>
            <a:r>
              <a:rPr lang="en-US" altLang="zh-CN" dirty="0"/>
              <a:t> </a:t>
            </a:r>
            <a:r>
              <a:rPr lang="en-US" altLang="zh-CN" dirty="0" err="1" smtClean="0"/>
              <a:t>x_single_leds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clk</a:t>
            </a:r>
            <a:r>
              <a:rPr lang="en-US" altLang="zh-CN" dirty="0"/>
              <a:t>,(</a:t>
            </a:r>
            <a:r>
              <a:rPr lang="en-US" altLang="zh-CN" dirty="0" err="1"/>
              <a:t>i_disp_sel</a:t>
            </a:r>
            <a:r>
              <a:rPr lang="en-US" altLang="zh-CN" dirty="0"/>
              <a:t>==</a:t>
            </a:r>
            <a:r>
              <a:rPr lang="en-US" altLang="zh-CN" dirty="0">
                <a:solidFill>
                  <a:srgbClr val="FF0000"/>
                </a:solidFill>
              </a:rPr>
              <a:t>6'b100001</a:t>
            </a:r>
            <a:r>
              <a:rPr lang="en-US" altLang="zh-CN" dirty="0"/>
              <a:t>)?{{5'b00000},</a:t>
            </a:r>
            <a:r>
              <a:rPr lang="en-US" altLang="zh-CN" dirty="0" err="1"/>
              <a:t>i_pc</a:t>
            </a:r>
            <a:r>
              <a:rPr lang="en-US" altLang="zh-CN" dirty="0"/>
              <a:t>}:</a:t>
            </a:r>
          </a:p>
          <a:p>
            <a:pPr marL="114300" indent="0">
              <a:buNone/>
            </a:pPr>
            <a:r>
              <a:rPr lang="en-US" altLang="zh-CN" dirty="0" smtClean="0"/>
              <a:t>((</a:t>
            </a:r>
            <a:r>
              <a:rPr lang="en-US" altLang="zh-CN" dirty="0" err="1"/>
              <a:t>i_disp_sel</a:t>
            </a:r>
            <a:r>
              <a:rPr lang="en-US" altLang="zh-CN" dirty="0"/>
              <a:t>==</a:t>
            </a:r>
            <a:r>
              <a:rPr lang="en-US" altLang="zh-CN" dirty="0">
                <a:solidFill>
                  <a:srgbClr val="FF0000"/>
                </a:solidFill>
              </a:rPr>
              <a:t>6'b100010</a:t>
            </a:r>
            <a:r>
              <a:rPr lang="en-US" altLang="zh-CN" dirty="0"/>
              <a:t>)?</a:t>
            </a:r>
            <a:r>
              <a:rPr lang="en-US" altLang="zh-CN" dirty="0" err="1"/>
              <a:t>i_clk_cnt:i_reg_dat</a:t>
            </a:r>
            <a:r>
              <a:rPr lang="en-US" altLang="zh-CN" dirty="0"/>
              <a:t>[15:0]),</a:t>
            </a:r>
            <a:r>
              <a:rPr lang="en-US" altLang="zh-CN" dirty="0" err="1" smtClean="0"/>
              <a:t>oa,ob,oc,od,oe,of,og,o_dp,o_sel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endParaRPr lang="en-US" altLang="zh-CN" dirty="0" smtClean="0"/>
          </a:p>
          <a:p>
            <a:pPr marL="114300" indent="0">
              <a:buNone/>
            </a:pPr>
            <a:r>
              <a:rPr lang="zh-CN" altLang="en-US" dirty="0" smtClean="0"/>
              <a:t>红色部分与“实验</a:t>
            </a:r>
            <a:r>
              <a:rPr lang="en-US" altLang="zh-CN" dirty="0" smtClean="0"/>
              <a:t>7-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单时钟数据通道设计”第</a:t>
            </a:r>
            <a:r>
              <a:rPr lang="en-US" altLang="zh-CN" dirty="0" smtClean="0"/>
              <a:t>29</a:t>
            </a:r>
            <a:r>
              <a:rPr lang="zh-CN" altLang="en-US" dirty="0" smtClean="0"/>
              <a:t>页的要求不符，需修改</a:t>
            </a:r>
            <a:r>
              <a:rPr lang="zh-CN" altLang="en-US" dirty="0" smtClean="0"/>
              <a:t>为下页内容：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7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578011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single_gpr</a:t>
            </a:r>
            <a:r>
              <a:rPr lang="en-US" altLang="zh-CN" dirty="0"/>
              <a:t> </a:t>
            </a:r>
            <a:r>
              <a:rPr lang="en-US" altLang="zh-CN" dirty="0" err="1"/>
              <a:t>x_single_gpr</a:t>
            </a:r>
            <a:r>
              <a:rPr lang="en-US" altLang="zh-CN" dirty="0"/>
              <a:t>(</a:t>
            </a:r>
            <a:r>
              <a:rPr lang="en-US" altLang="zh-CN" dirty="0" err="1"/>
              <a:t>clk,rst,instr</a:t>
            </a:r>
            <a:r>
              <a:rPr lang="en-US" altLang="zh-CN" dirty="0"/>
              <a:t>[25:21],</a:t>
            </a:r>
            <a:r>
              <a:rPr lang="en-US" altLang="zh-CN" dirty="0" err="1"/>
              <a:t>instr</a:t>
            </a:r>
            <a:r>
              <a:rPr lang="en-US" altLang="zh-CN" dirty="0"/>
              <a:t>[20:16],switch[4:0],reg3_out,i_wdata,ctrl[3],reg1_dat,reg2_dat,gpr_disp_out);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always</a:t>
            </a:r>
            <a:r>
              <a:rPr lang="en-US" altLang="zh-CN" dirty="0"/>
              <a:t>@* begin</a:t>
            </a:r>
          </a:p>
          <a:p>
            <a:r>
              <a:rPr lang="en-US" altLang="zh-CN" dirty="0"/>
              <a:t>		case(switch[6:5])</a:t>
            </a:r>
          </a:p>
          <a:p>
            <a:r>
              <a:rPr lang="en-US" altLang="zh-CN" dirty="0"/>
              <a:t>		2'b00: </a:t>
            </a:r>
            <a:r>
              <a:rPr lang="en-US" altLang="zh-CN" dirty="0" err="1"/>
              <a:t>disp_num</a:t>
            </a:r>
            <a:r>
              <a:rPr lang="en-US" altLang="zh-CN" dirty="0"/>
              <a:t>= </a:t>
            </a:r>
            <a:r>
              <a:rPr lang="en-US" altLang="zh-CN" dirty="0" err="1"/>
              <a:t>gpr_disp_out</a:t>
            </a:r>
            <a:r>
              <a:rPr lang="en-US" altLang="zh-CN" dirty="0"/>
              <a:t>[31:16];</a:t>
            </a:r>
          </a:p>
          <a:p>
            <a:r>
              <a:rPr lang="en-US" altLang="zh-CN" dirty="0"/>
              <a:t>		2'b01: </a:t>
            </a:r>
            <a:r>
              <a:rPr lang="en-US" altLang="zh-CN" dirty="0" err="1"/>
              <a:t>disp_num</a:t>
            </a:r>
            <a:r>
              <a:rPr lang="en-US" altLang="zh-CN" dirty="0"/>
              <a:t>= </a:t>
            </a:r>
            <a:r>
              <a:rPr lang="en-US" altLang="zh-CN" dirty="0" err="1"/>
              <a:t>gpr_disp_out</a:t>
            </a:r>
            <a:r>
              <a:rPr lang="en-US" altLang="zh-CN" dirty="0"/>
              <a:t>[15:0];</a:t>
            </a:r>
          </a:p>
          <a:p>
            <a:r>
              <a:rPr lang="en-US" altLang="zh-CN" dirty="0"/>
              <a:t>		2'b10: </a:t>
            </a:r>
            <a:r>
              <a:rPr lang="en-US" altLang="zh-CN" dirty="0" err="1"/>
              <a:t>disp_num</a:t>
            </a:r>
            <a:r>
              <a:rPr lang="en-US" altLang="zh-CN" dirty="0"/>
              <a:t>=</a:t>
            </a:r>
            <a:r>
              <a:rPr lang="en-US" altLang="zh-CN" dirty="0" err="1"/>
              <a:t>o_pc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2'b11: </a:t>
            </a:r>
            <a:r>
              <a:rPr lang="en-US" altLang="zh-CN" dirty="0" err="1"/>
              <a:t>disp_num</a:t>
            </a:r>
            <a:r>
              <a:rPr lang="en-US" altLang="zh-CN" dirty="0"/>
              <a:t>=</a:t>
            </a:r>
            <a:r>
              <a:rPr lang="en-US" altLang="zh-CN" dirty="0" err="1"/>
              <a:t>clk_cnt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endcase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end</a:t>
            </a:r>
            <a:endParaRPr lang="en-US" altLang="zh-CN" dirty="0"/>
          </a:p>
          <a:p>
            <a:r>
              <a:rPr lang="en-US" altLang="zh-CN" dirty="0" smtClean="0"/>
              <a:t>display </a:t>
            </a:r>
            <a:r>
              <a:rPr lang="en-US" altLang="zh-CN" dirty="0" err="1"/>
              <a:t>x_display</a:t>
            </a:r>
            <a:r>
              <a:rPr lang="en-US" altLang="zh-CN" dirty="0"/>
              <a:t>(</a:t>
            </a:r>
            <a:r>
              <a:rPr lang="en-US" altLang="zh-CN" dirty="0" err="1"/>
              <a:t>disp_clk,disp_num</a:t>
            </a:r>
            <a:r>
              <a:rPr lang="en-US" altLang="zh-CN" dirty="0"/>
              <a:t>, anode, segment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在主程序中用以上程序来代替</a:t>
            </a:r>
            <a:r>
              <a:rPr lang="en-US" altLang="zh-CN" dirty="0" smtClean="0"/>
              <a:t>p69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debug_out</a:t>
            </a:r>
            <a:r>
              <a:rPr lang="zh-CN" altLang="en-US" dirty="0" smtClean="0"/>
              <a:t>的语句。</a:t>
            </a:r>
            <a:r>
              <a:rPr lang="en-US" altLang="zh-CN" dirty="0" smtClean="0"/>
              <a:t>p73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module </a:t>
            </a:r>
            <a:r>
              <a:rPr lang="en-US" altLang="zh-CN" dirty="0" err="1" smtClean="0"/>
              <a:t>debug_out</a:t>
            </a:r>
            <a:r>
              <a:rPr lang="zh-CN" altLang="en-US" dirty="0" smtClean="0"/>
              <a:t>模块可删去。行数比原来更少。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0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书</a:t>
            </a:r>
            <a:r>
              <a:rPr lang="en-US" altLang="zh-CN" dirty="0" smtClean="0"/>
              <a:t>p73-78</a:t>
            </a:r>
            <a:r>
              <a:rPr lang="zh-CN" altLang="en-US" dirty="0" smtClean="0"/>
              <a:t>的显示代码，不够简洁，可以用之前的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模块替换，可将代码缩减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行左右。</a:t>
            </a:r>
            <a:endParaRPr lang="en-US" altLang="zh-CN" dirty="0" smtClean="0"/>
          </a:p>
          <a:p>
            <a:r>
              <a:rPr lang="zh-CN" altLang="en-US" dirty="0" smtClean="0"/>
              <a:t>两者的原理是一致的，只是用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segment[7:0]</a:t>
            </a:r>
            <a:r>
              <a:rPr lang="zh-CN" altLang="en-US" dirty="0" smtClean="0"/>
              <a:t>代替了逐个赋值的</a:t>
            </a:r>
            <a:r>
              <a:rPr lang="en-US" altLang="zh-CN" dirty="0" err="1" smtClean="0"/>
              <a:t>o_a,o_b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o_g</a:t>
            </a:r>
            <a:r>
              <a:rPr lang="en-US" altLang="zh-CN" dirty="0" smtClean="0"/>
              <a:t>.</a:t>
            </a:r>
            <a:endParaRPr lang="pt-BR" altLang="zh-CN" dirty="0" smtClean="0"/>
          </a:p>
          <a:p>
            <a:endParaRPr lang="pt-BR" altLang="zh-CN" dirty="0">
              <a:solidFill>
                <a:srgbClr val="0070C0"/>
              </a:solidFill>
            </a:endParaRPr>
          </a:p>
          <a:p>
            <a:r>
              <a:rPr lang="pt-BR" altLang="zh-CN" dirty="0" smtClean="0">
                <a:solidFill>
                  <a:srgbClr val="0070C0"/>
                </a:solidFill>
              </a:rPr>
              <a:t>4'b0000</a:t>
            </a:r>
            <a:r>
              <a:rPr lang="pt-BR" altLang="zh-CN" dirty="0">
                <a:solidFill>
                  <a:srgbClr val="0070C0"/>
                </a:solidFill>
              </a:rPr>
              <a:t>: begin</a:t>
            </a:r>
          </a:p>
          <a:p>
            <a:r>
              <a:rPr lang="pt-BR" altLang="zh-CN" dirty="0">
                <a:solidFill>
                  <a:srgbClr val="0070C0"/>
                </a:solidFill>
              </a:rPr>
              <a:t>	</a:t>
            </a:r>
            <a:r>
              <a:rPr lang="pt-BR" altLang="zh-CN" dirty="0" smtClean="0">
                <a:solidFill>
                  <a:srgbClr val="0070C0"/>
                </a:solidFill>
              </a:rPr>
              <a:t>o_a</a:t>
            </a:r>
            <a:r>
              <a:rPr lang="pt-BR" altLang="zh-CN" dirty="0">
                <a:solidFill>
                  <a:srgbClr val="0070C0"/>
                </a:solidFill>
              </a:rPr>
              <a:t>&lt;=0;</a:t>
            </a:r>
          </a:p>
          <a:p>
            <a:r>
              <a:rPr lang="pt-BR" altLang="zh-CN" dirty="0">
                <a:solidFill>
                  <a:srgbClr val="0070C0"/>
                </a:solidFill>
              </a:rPr>
              <a:t>	</a:t>
            </a:r>
            <a:r>
              <a:rPr lang="pt-BR" altLang="zh-CN" dirty="0" smtClean="0">
                <a:solidFill>
                  <a:srgbClr val="0070C0"/>
                </a:solidFill>
              </a:rPr>
              <a:t>o_b</a:t>
            </a:r>
            <a:r>
              <a:rPr lang="pt-BR" altLang="zh-CN" dirty="0">
                <a:solidFill>
                  <a:srgbClr val="0070C0"/>
                </a:solidFill>
              </a:rPr>
              <a:t>&lt;=0;</a:t>
            </a:r>
          </a:p>
          <a:p>
            <a:r>
              <a:rPr lang="pt-BR" altLang="zh-CN" dirty="0">
                <a:solidFill>
                  <a:srgbClr val="0070C0"/>
                </a:solidFill>
              </a:rPr>
              <a:t>	</a:t>
            </a:r>
            <a:r>
              <a:rPr lang="pt-BR" altLang="zh-CN" dirty="0" smtClean="0">
                <a:solidFill>
                  <a:srgbClr val="0070C0"/>
                </a:solidFill>
              </a:rPr>
              <a:t>o_c</a:t>
            </a:r>
            <a:r>
              <a:rPr lang="pt-BR" altLang="zh-CN" dirty="0">
                <a:solidFill>
                  <a:srgbClr val="0070C0"/>
                </a:solidFill>
              </a:rPr>
              <a:t>&lt;=0;</a:t>
            </a:r>
          </a:p>
          <a:p>
            <a:r>
              <a:rPr lang="pt-BR" altLang="zh-CN" dirty="0">
                <a:solidFill>
                  <a:srgbClr val="0070C0"/>
                </a:solidFill>
              </a:rPr>
              <a:t>	</a:t>
            </a:r>
            <a:r>
              <a:rPr lang="pt-BR" altLang="zh-CN" dirty="0" smtClean="0">
                <a:solidFill>
                  <a:srgbClr val="0070C0"/>
                </a:solidFill>
              </a:rPr>
              <a:t>o_d</a:t>
            </a:r>
            <a:r>
              <a:rPr lang="pt-BR" altLang="zh-CN" dirty="0">
                <a:solidFill>
                  <a:srgbClr val="0070C0"/>
                </a:solidFill>
              </a:rPr>
              <a:t>&lt;=0;</a:t>
            </a:r>
          </a:p>
          <a:p>
            <a:r>
              <a:rPr lang="pt-BR" altLang="zh-CN" dirty="0">
                <a:solidFill>
                  <a:srgbClr val="0070C0"/>
                </a:solidFill>
              </a:rPr>
              <a:t>	</a:t>
            </a:r>
            <a:r>
              <a:rPr lang="pt-BR" altLang="zh-CN" dirty="0" smtClean="0">
                <a:solidFill>
                  <a:srgbClr val="0070C0"/>
                </a:solidFill>
              </a:rPr>
              <a:t>o_e</a:t>
            </a:r>
            <a:r>
              <a:rPr lang="pt-BR" altLang="zh-CN" dirty="0">
                <a:solidFill>
                  <a:srgbClr val="0070C0"/>
                </a:solidFill>
              </a:rPr>
              <a:t>&lt;=0;</a:t>
            </a:r>
          </a:p>
          <a:p>
            <a:r>
              <a:rPr lang="pt-BR" altLang="zh-CN" dirty="0">
                <a:solidFill>
                  <a:srgbClr val="0070C0"/>
                </a:solidFill>
              </a:rPr>
              <a:t>	</a:t>
            </a:r>
            <a:r>
              <a:rPr lang="pt-BR" altLang="zh-CN" dirty="0" smtClean="0">
                <a:solidFill>
                  <a:srgbClr val="0070C0"/>
                </a:solidFill>
              </a:rPr>
              <a:t>o_f</a:t>
            </a:r>
            <a:r>
              <a:rPr lang="pt-BR" altLang="zh-CN" dirty="0">
                <a:solidFill>
                  <a:srgbClr val="0070C0"/>
                </a:solidFill>
              </a:rPr>
              <a:t>&lt;=0;</a:t>
            </a:r>
          </a:p>
          <a:p>
            <a:r>
              <a:rPr lang="pt-BR" altLang="zh-CN" dirty="0">
                <a:solidFill>
                  <a:srgbClr val="0070C0"/>
                </a:solidFill>
              </a:rPr>
              <a:t>	</a:t>
            </a:r>
            <a:r>
              <a:rPr lang="pt-BR" altLang="zh-CN" dirty="0" smtClean="0">
                <a:solidFill>
                  <a:srgbClr val="0070C0"/>
                </a:solidFill>
              </a:rPr>
              <a:t>o_g</a:t>
            </a:r>
            <a:r>
              <a:rPr lang="pt-BR" altLang="zh-CN" dirty="0">
                <a:solidFill>
                  <a:srgbClr val="0070C0"/>
                </a:solidFill>
              </a:rPr>
              <a:t>&lt;=1;</a:t>
            </a:r>
          </a:p>
          <a:p>
            <a:r>
              <a:rPr lang="pt-BR" altLang="zh-CN" dirty="0" smtClean="0">
                <a:solidFill>
                  <a:srgbClr val="0070C0"/>
                </a:solidFill>
              </a:rPr>
              <a:t>end</a:t>
            </a:r>
            <a:endParaRPr lang="pt-BR" altLang="zh-CN" dirty="0">
              <a:solidFill>
                <a:srgbClr val="0070C0"/>
              </a:solidFill>
            </a:endParaRPr>
          </a:p>
          <a:p>
            <a:r>
              <a:rPr lang="pt-BR" altLang="zh-CN" dirty="0" smtClean="0"/>
              <a:t>......</a:t>
            </a:r>
          </a:p>
          <a:p>
            <a:r>
              <a:rPr lang="pt-BR" altLang="zh-CN" dirty="0" smtClean="0"/>
              <a:t>......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7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推荐：</a:t>
            </a:r>
            <a:r>
              <a:rPr lang="en-US" altLang="zh-CN" sz="4000" dirty="0" smtClean="0"/>
              <a:t>display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module display(</a:t>
            </a:r>
          </a:p>
          <a:p>
            <a:r>
              <a:rPr lang="en-US" altLang="zh-CN" dirty="0"/>
              <a:t>input wire </a:t>
            </a:r>
            <a:r>
              <a:rPr lang="en-US" altLang="zh-CN" dirty="0" err="1"/>
              <a:t>clk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input wire [15:0] digit,</a:t>
            </a:r>
          </a:p>
          <a:p>
            <a:r>
              <a:rPr lang="en-US" altLang="zh-CN" dirty="0"/>
              <a:t> output </a:t>
            </a:r>
            <a:r>
              <a:rPr lang="en-US" altLang="zh-CN" dirty="0" err="1"/>
              <a:t>reg</a:t>
            </a:r>
            <a:r>
              <a:rPr lang="en-US" altLang="zh-CN" dirty="0"/>
              <a:t> [ 3:0] node, </a:t>
            </a:r>
          </a:p>
          <a:p>
            <a:r>
              <a:rPr lang="en-US" altLang="zh-CN" dirty="0"/>
              <a:t> output </a:t>
            </a:r>
            <a:r>
              <a:rPr lang="en-US" altLang="zh-CN" dirty="0" err="1"/>
              <a:t>reg</a:t>
            </a:r>
            <a:r>
              <a:rPr lang="en-US" altLang="zh-CN" dirty="0"/>
              <a:t> [ 7:0] segment);</a:t>
            </a:r>
          </a:p>
          <a:p>
            <a:r>
              <a:rPr lang="en-US" altLang="zh-CN" dirty="0"/>
              <a:t>	case (code)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0070C0"/>
                </a:solidFill>
              </a:rPr>
              <a:t>4'b0000: segment &lt;= 8'b11000000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上页蓝色部分的一段，可用该处一行代替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因为硬件程序不具有屏幕输出，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段数码管是我们唯一的观察窗口！（本程序不是用扩展板的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位数码管，只使用小板子上的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个数码管）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8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105600" cy="1143000"/>
          </a:xfrm>
        </p:spPr>
        <p:txBody>
          <a:bodyPr/>
          <a:lstStyle/>
          <a:p>
            <a:r>
              <a:rPr lang="zh-CN" altLang="en-US" sz="4000" dirty="0" smtClean="0"/>
              <a:t>以此调试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zh-CN" dirty="0" smtClean="0"/>
              <a:t>module display(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, digit, anode</a:t>
            </a:r>
            <a:r>
              <a:rPr lang="en-US" altLang="zh-CN" dirty="0"/>
              <a:t>, </a:t>
            </a:r>
            <a:r>
              <a:rPr lang="en-US" altLang="zh-CN" dirty="0" smtClean="0"/>
              <a:t>segment);</a:t>
            </a:r>
          </a:p>
          <a:p>
            <a:r>
              <a:rPr lang="en-US" altLang="zh-CN" dirty="0" smtClean="0"/>
              <a:t>…</a:t>
            </a:r>
          </a:p>
          <a:p>
            <a:r>
              <a:rPr lang="zh-CN" altLang="en-US" dirty="0"/>
              <a:t>先让显示模块输出常数，看显示模块本身是否正确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Display </a:t>
            </a:r>
            <a:r>
              <a:rPr lang="en-US" altLang="zh-CN" dirty="0" err="1" smtClean="0"/>
              <a:t>x_display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16’h0143</a:t>
            </a:r>
            <a:r>
              <a:rPr lang="en-US" altLang="zh-CN" dirty="0" smtClean="0"/>
              <a:t>, anode, segment);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/>
              <a:t>若</a:t>
            </a:r>
            <a:r>
              <a:rPr lang="zh-CN" altLang="en-US" dirty="0" smtClean="0"/>
              <a:t>正确，则可用它输出各种中间结果，检验各中间变量的正确性：</a:t>
            </a:r>
            <a:endParaRPr lang="en-US" altLang="zh-CN" dirty="0" smtClean="0"/>
          </a:p>
          <a:p>
            <a:r>
              <a:rPr lang="en-US" altLang="zh-CN" dirty="0"/>
              <a:t>Display </a:t>
            </a:r>
            <a:r>
              <a:rPr lang="en-US" altLang="zh-CN" dirty="0" err="1"/>
              <a:t>x_display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instr</a:t>
            </a:r>
            <a:r>
              <a:rPr lang="en-US" altLang="zh-CN" dirty="0" smtClean="0"/>
              <a:t>, </a:t>
            </a:r>
            <a:r>
              <a:rPr lang="en-US" altLang="zh-CN" dirty="0"/>
              <a:t>anode, segment</a:t>
            </a:r>
            <a:r>
              <a:rPr lang="en-US" altLang="zh-CN" dirty="0" smtClean="0"/>
              <a:t>);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位变量看后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位结果</a:t>
            </a:r>
            <a:endParaRPr lang="en-US" altLang="zh-CN" dirty="0"/>
          </a:p>
          <a:p>
            <a:r>
              <a:rPr lang="en-US" altLang="zh-CN" dirty="0"/>
              <a:t>Display </a:t>
            </a:r>
            <a:r>
              <a:rPr lang="en-US" altLang="zh-CN" dirty="0" err="1"/>
              <a:t>x_display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mdata</a:t>
            </a:r>
            <a:r>
              <a:rPr lang="en-US" altLang="zh-CN" dirty="0" smtClean="0"/>
              <a:t>, </a:t>
            </a:r>
            <a:r>
              <a:rPr lang="en-US" altLang="zh-CN" dirty="0"/>
              <a:t>anode, segment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Display </a:t>
            </a:r>
            <a:r>
              <a:rPr lang="en-US" altLang="zh-CN" dirty="0" err="1"/>
              <a:t>x_display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r>
              <a:rPr lang="en-US" altLang="zh-CN" dirty="0" smtClean="0"/>
              <a:t>, </a:t>
            </a:r>
            <a:r>
              <a:rPr lang="en-US" altLang="zh-CN" dirty="0"/>
              <a:t>anode, segment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Display </a:t>
            </a:r>
            <a:r>
              <a:rPr lang="en-US" altLang="zh-CN" dirty="0" err="1"/>
              <a:t>x_display</a:t>
            </a:r>
            <a:r>
              <a:rPr lang="en-US" altLang="zh-CN" dirty="0"/>
              <a:t>(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jump</a:t>
            </a:r>
            <a:r>
              <a:rPr lang="en-US" altLang="zh-CN" dirty="0"/>
              <a:t>, anode, segment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……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8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6889576" cy="1143000"/>
          </a:xfrm>
        </p:spPr>
        <p:txBody>
          <a:bodyPr/>
          <a:lstStyle/>
          <a:p>
            <a:r>
              <a:rPr lang="zh-CN" altLang="en-US" sz="4000" dirty="0"/>
              <a:t>三</a:t>
            </a:r>
            <a:r>
              <a:rPr lang="zh-CN" altLang="en-US" sz="4000" dirty="0" smtClean="0"/>
              <a:t>项功能逐一检查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clk_cnt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只需</a:t>
            </a:r>
            <a:r>
              <a:rPr lang="zh-CN" altLang="en-US" dirty="0" smtClean="0"/>
              <a:t>注意区分两个时钟变量：</a:t>
            </a:r>
            <a:endParaRPr lang="en-US" altLang="zh-CN" dirty="0" smtClean="0"/>
          </a:p>
          <a:p>
            <a:r>
              <a:rPr lang="en-US" altLang="zh-CN" dirty="0" err="1" smtClean="0"/>
              <a:t>Clk</a:t>
            </a:r>
            <a:r>
              <a:rPr lang="zh-CN" altLang="en-US" dirty="0" smtClean="0"/>
              <a:t>：人按键产生的时钟信号，按一次一个脉冲</a:t>
            </a:r>
            <a:endParaRPr lang="en-US" altLang="zh-CN" dirty="0"/>
          </a:p>
          <a:p>
            <a:r>
              <a:rPr lang="en-US" altLang="zh-CN" dirty="0" err="1" smtClean="0"/>
              <a:t>disp_clk</a:t>
            </a:r>
            <a:r>
              <a:rPr lang="zh-CN" altLang="en-US" dirty="0" smtClean="0"/>
              <a:t>：系统时钟，频率很高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pc_out</a:t>
            </a:r>
            <a:r>
              <a:rPr lang="zh-CN" altLang="en-US" dirty="0" smtClean="0"/>
              <a:t>（指令地址）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zh-CN" altLang="en-US" dirty="0" smtClean="0"/>
              <a:t>可以监测的中间变量：</a:t>
            </a:r>
            <a:r>
              <a:rPr lang="en-US" altLang="zh-CN" dirty="0" err="1" smtClean="0"/>
              <a:t>instr</a:t>
            </a:r>
            <a:endParaRPr lang="en-US" altLang="zh-CN" dirty="0" smtClean="0"/>
          </a:p>
          <a:p>
            <a:r>
              <a:rPr lang="en-US" altLang="zh-CN" dirty="0" err="1" smtClean="0"/>
              <a:t>Instr</a:t>
            </a:r>
            <a:r>
              <a:rPr lang="zh-CN" altLang="en-US" dirty="0" smtClean="0"/>
              <a:t>指指令的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位内容（详细见下页）</a:t>
            </a:r>
            <a:endParaRPr lang="en-US" altLang="zh-CN" dirty="0" smtClean="0"/>
          </a:p>
          <a:p>
            <a:r>
              <a:rPr lang="zh-CN" altLang="en-US" dirty="0" smtClean="0"/>
              <a:t>预期</a:t>
            </a:r>
            <a:r>
              <a:rPr lang="en-US" altLang="zh-CN" dirty="0" err="1" smtClean="0"/>
              <a:t>pc_out</a:t>
            </a:r>
            <a:r>
              <a:rPr lang="zh-CN" altLang="en-US" dirty="0" smtClean="0"/>
              <a:t>变量的值如下变化：</a:t>
            </a:r>
            <a:r>
              <a:rPr lang="en-US" altLang="zh-CN" dirty="0" smtClean="0"/>
              <a:t>0 1 </a:t>
            </a:r>
            <a:r>
              <a:rPr lang="en-US" altLang="zh-CN" dirty="0" smtClean="0"/>
              <a:t>2 3 4 5 6 7 4 5 6 7 4 5 6 7 … </a:t>
            </a:r>
            <a:r>
              <a:rPr lang="zh-CN" altLang="en-US" dirty="0" smtClean="0"/>
              <a:t>｛按书上的程序是</a:t>
            </a:r>
            <a:r>
              <a:rPr lang="zh-CN" altLang="en-US" dirty="0" smtClean="0"/>
              <a:t>每次加一的，这是错误的，应该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err="1" smtClean="0"/>
              <a:t>gpr_disp_out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可以监测的中间变量：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 </a:t>
            </a:r>
            <a:r>
              <a:rPr lang="en-US" altLang="zh-CN" dirty="0" smtClean="0"/>
              <a:t>+ ctrl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5472608" cy="4800600"/>
          </a:xfrm>
        </p:spPr>
        <p:txBody>
          <a:bodyPr/>
          <a:lstStyle/>
          <a:p>
            <a:r>
              <a:rPr lang="en-US" altLang="zh-CN" dirty="0"/>
              <a:t>10001100000000000000000000000000,</a:t>
            </a:r>
          </a:p>
          <a:p>
            <a:r>
              <a:rPr lang="en-US" altLang="zh-CN" dirty="0"/>
              <a:t>10001100000000010000000000000001,</a:t>
            </a:r>
          </a:p>
          <a:p>
            <a:r>
              <a:rPr lang="en-US" altLang="zh-CN" dirty="0"/>
              <a:t>10001100000000100000000000000010,</a:t>
            </a:r>
          </a:p>
          <a:p>
            <a:r>
              <a:rPr lang="en-US" altLang="zh-CN" dirty="0"/>
              <a:t>00000000000000100001100000100000,</a:t>
            </a:r>
          </a:p>
          <a:p>
            <a:r>
              <a:rPr lang="en-US" altLang="zh-CN" dirty="0"/>
              <a:t>00000000010000110001000000100000,</a:t>
            </a:r>
          </a:p>
          <a:p>
            <a:r>
              <a:rPr lang="en-US" altLang="zh-CN" dirty="0"/>
              <a:t>00000000011000000001100000100000,</a:t>
            </a:r>
          </a:p>
          <a:p>
            <a:r>
              <a:rPr lang="en-US" altLang="zh-CN" dirty="0"/>
              <a:t>00010000011000010000000000000001,</a:t>
            </a:r>
          </a:p>
          <a:p>
            <a:r>
              <a:rPr lang="en-US" altLang="zh-CN" dirty="0"/>
              <a:t>00001000000000000000000000000100,</a:t>
            </a:r>
          </a:p>
          <a:p>
            <a:r>
              <a:rPr lang="en-US" altLang="zh-CN" dirty="0"/>
              <a:t>10101100000000100000000000000011,</a:t>
            </a:r>
          </a:p>
          <a:p>
            <a:r>
              <a:rPr lang="en-US" altLang="zh-CN" dirty="0"/>
              <a:t>00001000000000000000000000000000;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68144" y="548680"/>
            <a:ext cx="2088232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8C010000,</a:t>
            </a:r>
            <a:endParaRPr lang="en-US" altLang="zh-CN" dirty="0"/>
          </a:p>
          <a:p>
            <a:r>
              <a:rPr lang="en-US" altLang="zh-CN" dirty="0"/>
              <a:t>8C020004,</a:t>
            </a:r>
          </a:p>
          <a:p>
            <a:r>
              <a:rPr lang="en-US" altLang="zh-CN" dirty="0" smtClean="0"/>
              <a:t>8C040001,</a:t>
            </a:r>
          </a:p>
          <a:p>
            <a:r>
              <a:rPr lang="en-US" altLang="zh-CN" dirty="0" smtClean="0"/>
              <a:t>00221820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00431020,</a:t>
            </a:r>
          </a:p>
          <a:p>
            <a:r>
              <a:rPr lang="en-US" altLang="zh-CN" dirty="0"/>
              <a:t>00611820,</a:t>
            </a:r>
          </a:p>
          <a:p>
            <a:r>
              <a:rPr lang="en-US" altLang="zh-CN" dirty="0"/>
              <a:t>10640001,</a:t>
            </a:r>
          </a:p>
          <a:p>
            <a:r>
              <a:rPr lang="en-US" altLang="zh-CN" dirty="0" smtClean="0"/>
              <a:t>08000004,</a:t>
            </a:r>
            <a:endParaRPr lang="en-US" altLang="zh-CN" dirty="0"/>
          </a:p>
          <a:p>
            <a:r>
              <a:rPr lang="en-US" altLang="zh-CN" dirty="0"/>
              <a:t>AC020003,</a:t>
            </a:r>
          </a:p>
          <a:p>
            <a:r>
              <a:rPr lang="en-US" altLang="zh-CN" dirty="0"/>
              <a:t>08000000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7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142</TotalTime>
  <Words>517</Words>
  <Application>Microsoft Office PowerPoint</Application>
  <PresentationFormat>全屏显示(4:3)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相邻</vt:lpstr>
      <vt:lpstr>单周期CPU程序编写</vt:lpstr>
      <vt:lpstr>三个版本</vt:lpstr>
      <vt:lpstr>调试重要工具：debug_out(didsplay)</vt:lpstr>
      <vt:lpstr>PowerPoint 演示文稿</vt:lpstr>
      <vt:lpstr>PowerPoint 演示文稿</vt:lpstr>
      <vt:lpstr>推荐：display</vt:lpstr>
      <vt:lpstr>以此调试</vt:lpstr>
      <vt:lpstr>三项功能逐一检查</vt:lpstr>
      <vt:lpstr>PowerPoint 演示文稿</vt:lpstr>
      <vt:lpstr>细节</vt:lpstr>
      <vt:lpstr>PowerPoint 演示文稿</vt:lpstr>
      <vt:lpstr>The  end.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单周期CPU程序编写心得</dc:title>
  <dc:creator>hp</dc:creator>
  <cp:lastModifiedBy>hp</cp:lastModifiedBy>
  <cp:revision>40</cp:revision>
  <dcterms:created xsi:type="dcterms:W3CDTF">2014-05-28T14:48:58Z</dcterms:created>
  <dcterms:modified xsi:type="dcterms:W3CDTF">2014-05-29T03:02:46Z</dcterms:modified>
</cp:coreProperties>
</file>