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5" r:id="rId3"/>
  </p:sldMasterIdLst>
  <p:notesMasterIdLst>
    <p:notesMasterId r:id="rId98"/>
  </p:notesMasterIdLst>
  <p:sldIdLst>
    <p:sldId id="1003" r:id="rId4"/>
    <p:sldId id="1004" r:id="rId5"/>
    <p:sldId id="799" r:id="rId6"/>
    <p:sldId id="801" r:id="rId7"/>
    <p:sldId id="802" r:id="rId8"/>
    <p:sldId id="807" r:id="rId9"/>
    <p:sldId id="1761" r:id="rId10"/>
    <p:sldId id="805" r:id="rId11"/>
    <p:sldId id="808" r:id="rId12"/>
    <p:sldId id="809" r:id="rId13"/>
    <p:sldId id="1179" r:id="rId14"/>
    <p:sldId id="834" r:id="rId15"/>
    <p:sldId id="841" r:id="rId16"/>
    <p:sldId id="842" r:id="rId17"/>
    <p:sldId id="843" r:id="rId18"/>
    <p:sldId id="844" r:id="rId19"/>
    <p:sldId id="810" r:id="rId20"/>
    <p:sldId id="811" r:id="rId21"/>
    <p:sldId id="812" r:id="rId22"/>
    <p:sldId id="813" r:id="rId23"/>
    <p:sldId id="814" r:id="rId24"/>
    <p:sldId id="815" r:id="rId25"/>
    <p:sldId id="816" r:id="rId26"/>
    <p:sldId id="817" r:id="rId27"/>
    <p:sldId id="819" r:id="rId28"/>
    <p:sldId id="820" r:id="rId29"/>
    <p:sldId id="821" r:id="rId30"/>
    <p:sldId id="835" r:id="rId31"/>
    <p:sldId id="822" r:id="rId32"/>
    <p:sldId id="826" r:id="rId33"/>
    <p:sldId id="829" r:id="rId34"/>
    <p:sldId id="831" r:id="rId35"/>
    <p:sldId id="830" r:id="rId36"/>
    <p:sldId id="832" r:id="rId37"/>
    <p:sldId id="825" r:id="rId38"/>
    <p:sldId id="836" r:id="rId39"/>
    <p:sldId id="837" r:id="rId40"/>
    <p:sldId id="839" r:id="rId41"/>
    <p:sldId id="845" r:id="rId42"/>
    <p:sldId id="846" r:id="rId43"/>
    <p:sldId id="847" r:id="rId44"/>
    <p:sldId id="848" r:id="rId45"/>
    <p:sldId id="853" r:id="rId46"/>
    <p:sldId id="849" r:id="rId47"/>
    <p:sldId id="850" r:id="rId48"/>
    <p:sldId id="851" r:id="rId49"/>
    <p:sldId id="852" r:id="rId50"/>
    <p:sldId id="1180" r:id="rId51"/>
    <p:sldId id="863" r:id="rId52"/>
    <p:sldId id="854" r:id="rId53"/>
    <p:sldId id="855" r:id="rId54"/>
    <p:sldId id="856" r:id="rId55"/>
    <p:sldId id="857" r:id="rId56"/>
    <p:sldId id="858" r:id="rId57"/>
    <p:sldId id="859" r:id="rId58"/>
    <p:sldId id="862" r:id="rId59"/>
    <p:sldId id="861" r:id="rId60"/>
    <p:sldId id="864" r:id="rId61"/>
    <p:sldId id="865" r:id="rId62"/>
    <p:sldId id="730" r:id="rId63"/>
    <p:sldId id="866" r:id="rId64"/>
    <p:sldId id="860" r:id="rId65"/>
    <p:sldId id="867" r:id="rId66"/>
    <p:sldId id="869" r:id="rId67"/>
    <p:sldId id="868" r:id="rId68"/>
    <p:sldId id="870" r:id="rId69"/>
    <p:sldId id="871" r:id="rId70"/>
    <p:sldId id="872" r:id="rId71"/>
    <p:sldId id="873" r:id="rId72"/>
    <p:sldId id="876" r:id="rId73"/>
    <p:sldId id="878" r:id="rId74"/>
    <p:sldId id="879" r:id="rId75"/>
    <p:sldId id="881" r:id="rId76"/>
    <p:sldId id="882" r:id="rId77"/>
    <p:sldId id="883" r:id="rId78"/>
    <p:sldId id="884" r:id="rId79"/>
    <p:sldId id="887" r:id="rId80"/>
    <p:sldId id="888" r:id="rId81"/>
    <p:sldId id="889" r:id="rId82"/>
    <p:sldId id="890" r:id="rId83"/>
    <p:sldId id="891" r:id="rId84"/>
    <p:sldId id="892" r:id="rId85"/>
    <p:sldId id="893" r:id="rId86"/>
    <p:sldId id="894" r:id="rId87"/>
    <p:sldId id="875" r:id="rId88"/>
    <p:sldId id="901" r:id="rId89"/>
    <p:sldId id="902" r:id="rId90"/>
    <p:sldId id="903" r:id="rId91"/>
    <p:sldId id="904" r:id="rId92"/>
    <p:sldId id="905" r:id="rId93"/>
    <p:sldId id="906" r:id="rId94"/>
    <p:sldId id="886" r:id="rId95"/>
    <p:sldId id="1178" r:id="rId96"/>
    <p:sldId id="798" r:id="rId97"/>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1">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18"/>
    <p:restoredTop sz="75531" autoAdjust="0"/>
  </p:normalViewPr>
  <p:slideViewPr>
    <p:cSldViewPr showGuides="1">
      <p:cViewPr varScale="1">
        <p:scale>
          <a:sx n="72" d="100"/>
          <a:sy n="72" d="100"/>
        </p:scale>
        <p:origin x="1323" y="62"/>
      </p:cViewPr>
      <p:guideLst>
        <p:guide orient="horz" pos="2171"/>
        <p:guide pos="2880"/>
      </p:guideLst>
    </p:cSldViewPr>
  </p:slid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slide" Target="slides/slide91.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981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434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981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981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981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buNone/>
            </a:pPr>
            <a:fld id="{9A0DB2DC-4C9A-4742-B13C-FB6460FD3503}" type="slidenum">
              <a:rPr lang="en-US" altLang="zh-CN" sz="1200"/>
              <a:t>‹#›</a:t>
            </a:fld>
            <a:endParaRPr lang="en-US" altLang="zh-CN" sz="120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www.cloudflare.com/learning/dns/glossary/what-is-my-ip-address/" TargetMode="External"/><Relationship Id="rId2" Type="http://schemas.openxmlformats.org/officeDocument/2006/relationships/slide" Target="../slides/slide57.xml"/><Relationship Id="rId1" Type="http://schemas.openxmlformats.org/officeDocument/2006/relationships/notesMaster" Target="../notesMasters/notesMaster1.xml"/><Relationship Id="rId4" Type="http://schemas.openxmlformats.org/officeDocument/2006/relationships/hyperlink" Target="https://www.cloudflare.com/learning/security/what-is-a-firewall/"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3" Type="http://schemas.openxmlformats.org/officeDocument/2006/relationships/hyperlink" Target="https://www.cloudflare.com/learning/ddos/ntp-amplification-ddos-attack/" TargetMode="External"/><Relationship Id="rId2" Type="http://schemas.openxmlformats.org/officeDocument/2006/relationships/slide" Target="../slides/slide70.xml"/><Relationship Id="rId1" Type="http://schemas.openxmlformats.org/officeDocument/2006/relationships/notesMaster" Target="../notesMasters/notesMaster1.xml"/><Relationship Id="rId4" Type="http://schemas.openxmlformats.org/officeDocument/2006/relationships/hyperlink" Target="https://www.cloudflare.com/learning/ddos/dns-amplification-ddos-attack/" TargetMode="Externa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cloudflare.com/learning/ddos/ntp-amplification-ddos-attack/" TargetMode="External"/><Relationship Id="rId2" Type="http://schemas.openxmlformats.org/officeDocument/2006/relationships/slide" Target="../slides/slide71.xml"/><Relationship Id="rId1" Type="http://schemas.openxmlformats.org/officeDocument/2006/relationships/notesMaster" Target="../notesMasters/notesMaster1.xml"/><Relationship Id="rId4" Type="http://schemas.openxmlformats.org/officeDocument/2006/relationships/hyperlink" Target="https://www.cloudflare.com/learning/ddos/dns-amplification-ddos-attack/"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www.cloudflare.com/learning/dns/glossary/what-is-my-ip-address/" TargetMode="External"/><Relationship Id="rId2" Type="http://schemas.openxmlformats.org/officeDocument/2006/relationships/slide" Target="../slides/slide86.xml"/><Relationship Id="rId1" Type="http://schemas.openxmlformats.org/officeDocument/2006/relationships/notesMaster" Target="../notesMasters/notesMaster1.xml"/><Relationship Id="rId4" Type="http://schemas.openxmlformats.org/officeDocument/2006/relationships/hyperlink" Target="https://www.cloudflare.com/learning/security/what-is-a-firewall/"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3" Type="http://schemas.openxmlformats.org/officeDocument/2006/relationships/hyperlink" Target="https://www.cloudflare.com/learning/ddos/glossary/ip-spoofing/" TargetMode="External"/><Relationship Id="rId2" Type="http://schemas.openxmlformats.org/officeDocument/2006/relationships/slide" Target="../slides/slide88.xml"/><Relationship Id="rId1" Type="http://schemas.openxmlformats.org/officeDocument/2006/relationships/notesMaster" Target="../notesMasters/notesMaster1.xml"/><Relationship Id="rId4" Type="http://schemas.openxmlformats.org/officeDocument/2006/relationships/hyperlink" Target="https://www.cloudflare.com/learning/ddos/glossary/denial-of-service/" TargetMode="External"/></Relationships>
</file>

<file path=ppt/notesSlides/_rels/notesSlide77.xml.rels><?xml version="1.0" encoding="UTF-8" standalone="yes"?>
<Relationships xmlns="http://schemas.openxmlformats.org/package/2006/relationships"><Relationship Id="rId3" Type="http://schemas.openxmlformats.org/officeDocument/2006/relationships/hyperlink" Target="https://www.cloudflare.com/learning/ddos/glossary/hypertext-transfer-protocol-http/" TargetMode="External"/><Relationship Id="rId2" Type="http://schemas.openxmlformats.org/officeDocument/2006/relationships/slide" Target="../slides/slide89.xml"/><Relationship Id="rId1" Type="http://schemas.openxmlformats.org/officeDocument/2006/relationships/notesMaster" Target="../notesMasters/notesMaster1.xml"/><Relationship Id="rId4" Type="http://schemas.openxmlformats.org/officeDocument/2006/relationships/hyperlink" Target="https://www.cloudflare.com/learning/dns/glossary/what-is-my-ip-address/" TargetMode="External"/></Relationships>
</file>

<file path=ppt/notesSlides/_rels/notesSlide78.xml.rels><?xml version="1.0" encoding="UTF-8" standalone="yes"?>
<Relationships xmlns="http://schemas.openxmlformats.org/package/2006/relationships"><Relationship Id="rId3" Type="http://schemas.openxmlformats.org/officeDocument/2006/relationships/hyperlink" Target="https://www.cloudflare.com/learning/ddos/glossary/hypertext-transfer-protocol-http/" TargetMode="External"/><Relationship Id="rId2" Type="http://schemas.openxmlformats.org/officeDocument/2006/relationships/slide" Target="../slides/slide90.xml"/><Relationship Id="rId1" Type="http://schemas.openxmlformats.org/officeDocument/2006/relationships/notesMaster" Target="../notesMasters/notesMaster1.xml"/><Relationship Id="rId4" Type="http://schemas.openxmlformats.org/officeDocument/2006/relationships/hyperlink" Target="https://www.cloudflare.com/learning/dns/glossary/what-is-my-ip-address/" TargetMode="Externa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3</a:t>
            </a:fld>
            <a:endParaRPr lang="en-US" altLang="zh-CN"/>
          </a:p>
        </p:txBody>
      </p:sp>
      <p:sp>
        <p:nvSpPr>
          <p:cNvPr id="18434" name="Rectangle 2"/>
          <p:cNvSpPr>
            <a:spLocks noGrp="1" noRot="1" noChangeAspect="1" noTextEdit="1"/>
          </p:cNvSpPr>
          <p:nvPr>
            <p:ph type="sldImg"/>
          </p:nvPr>
        </p:nvSpPr>
        <p:spPr/>
      </p:sp>
      <p:sp>
        <p:nvSpPr>
          <p:cNvPr id="18435" name="Rectangle 3"/>
          <p:cNvSpPr>
            <a:spLocks noGrp="1"/>
          </p:cNvSpPr>
          <p:nvPr>
            <p:ph type="body" idx="1"/>
          </p:nvPr>
        </p:nvSpPr>
        <p:spPr/>
        <p:txBody>
          <a:bodyPr wrap="square" lIns="91440" tIns="45720" rIns="91440" bIns="45720" anchor="t" anchorCtr="0"/>
          <a:lstStyle/>
          <a:p>
            <a:pPr lvl="0"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p:sp>
      <p:sp>
        <p:nvSpPr>
          <p:cNvPr id="36866" name="Notes Placeholder 2"/>
          <p:cNvSpPr>
            <a:spLocks noGrp="1"/>
          </p:cNvSpPr>
          <p:nvPr>
            <p:ph type="body" idx="1"/>
          </p:nvPr>
        </p:nvSpPr>
        <p:spPr/>
        <p:txBody>
          <a:bodyPr wrap="square" lIns="91440" tIns="45720" rIns="91440" bIns="45720" anchor="t" anchorCtr="0"/>
          <a:lstStyle/>
          <a:p>
            <a:pPr lvl="0"/>
            <a:r>
              <a:rPr lang="en-US" altLang="en-US" dirty="0"/>
              <a:t>An ICMP request requires some server resources to process each request and to send a response. The request also requires bandwidth on both the incoming message (echo-request) and outgoing response (echo-reply). </a:t>
            </a:r>
          </a:p>
          <a:p>
            <a:pPr lvl="0"/>
            <a:r>
              <a:rPr lang="en-US" altLang="en-US" dirty="0"/>
              <a:t>The Ping Flood attack aims to overwhelm the targeted device’s ability to respond to the high number of requests and/or overload the network connection with bogus traffic. </a:t>
            </a:r>
          </a:p>
          <a:p>
            <a:pPr lvl="0"/>
            <a:r>
              <a:rPr lang="en-US" altLang="en-US" dirty="0"/>
              <a:t>Bogus</a:t>
            </a:r>
            <a:r>
              <a:rPr lang="zh-CN" altLang="en-US" dirty="0"/>
              <a:t>：假冒的，伪造的</a:t>
            </a:r>
            <a:endParaRPr lang="en-US" altLang="en-US" dirty="0"/>
          </a:p>
        </p:txBody>
      </p:sp>
      <p:sp>
        <p:nvSpPr>
          <p:cNvPr id="3686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13</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noTextEdit="1"/>
          </p:cNvSpPr>
          <p:nvPr>
            <p:ph type="sldImg"/>
          </p:nvPr>
        </p:nvSpPr>
        <p:spPr/>
      </p:sp>
      <p:sp>
        <p:nvSpPr>
          <p:cNvPr id="38914"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3891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14</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noTextEdit="1"/>
          </p:cNvSpPr>
          <p:nvPr>
            <p:ph type="sldImg"/>
          </p:nvPr>
        </p:nvSpPr>
        <p:spPr/>
      </p:sp>
      <p:sp>
        <p:nvSpPr>
          <p:cNvPr id="40962" name="Notes Placeholder 2"/>
          <p:cNvSpPr>
            <a:spLocks noGrp="1"/>
          </p:cNvSpPr>
          <p:nvPr>
            <p:ph type="body" idx="1"/>
          </p:nvPr>
        </p:nvSpPr>
        <p:spPr/>
        <p:txBody>
          <a:bodyPr wrap="square" lIns="91440" tIns="45720" rIns="91440" bIns="45720" anchor="t" anchorCtr="0"/>
          <a:lstStyle/>
          <a:p>
            <a:pPr lvl="0"/>
            <a:r>
              <a:rPr lang="en-US" altLang="zh-CN" dirty="0"/>
              <a:t>Botnet </a:t>
            </a:r>
            <a:r>
              <a:rPr lang="zh-CN" altLang="en-US" dirty="0"/>
              <a:t>僵尸网络</a:t>
            </a:r>
            <a:endParaRPr lang="en-US" altLang="en-US" dirty="0"/>
          </a:p>
          <a:p>
            <a:pPr lvl="0"/>
            <a:r>
              <a:rPr lang="zh-CN" altLang="en-US" dirty="0"/>
              <a:t>通过让僵尸网络中的许多设备针对相同互联网或基础设施组件发起</a:t>
            </a:r>
            <a:r>
              <a:rPr lang="en-US" altLang="zh-CN" dirty="0"/>
              <a:t>ICMP </a:t>
            </a:r>
            <a:r>
              <a:rPr lang="zh-CN" altLang="en-US" dirty="0"/>
              <a:t>请求，攻击流量会大幅增加，从而可能导致正常网络活动中断。</a:t>
            </a:r>
          </a:p>
          <a:p>
            <a:pPr lvl="0"/>
            <a:r>
              <a:rPr lang="zh-CN" altLang="en-US" dirty="0"/>
              <a:t>从历史上看，攻击者通常会伪造虚假的 </a:t>
            </a:r>
            <a:r>
              <a:rPr lang="en-US" altLang="zh-CN" dirty="0"/>
              <a:t>IP </a:t>
            </a:r>
            <a:r>
              <a:rPr lang="zh-CN" altLang="en-US" dirty="0"/>
              <a:t>地址以掩盖发送设备。对于现代僵尸网络攻击，很少看到攻击者需要掩盖僵尸节点的 </a:t>
            </a:r>
            <a:r>
              <a:rPr lang="en-US" altLang="zh-CN" dirty="0"/>
              <a:t>IP</a:t>
            </a:r>
            <a:r>
              <a:rPr lang="zh-CN" altLang="en-US" dirty="0"/>
              <a:t>，而是依靠一个庞大的非伪造的僵尸网络来饱和攻击目标的容量。</a:t>
            </a:r>
          </a:p>
          <a:p>
            <a:pPr lvl="0"/>
            <a:endParaRPr lang="en-US" altLang="en-US" dirty="0"/>
          </a:p>
        </p:txBody>
      </p:sp>
      <p:sp>
        <p:nvSpPr>
          <p:cNvPr id="4096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15</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noTextEdit="1"/>
          </p:cNvSpPr>
          <p:nvPr>
            <p:ph type="sldImg"/>
          </p:nvPr>
        </p:nvSpPr>
        <p:spPr/>
      </p:sp>
      <p:sp>
        <p:nvSpPr>
          <p:cNvPr id="43010" name="Notes Placeholder 2"/>
          <p:cNvSpPr>
            <a:spLocks noGrp="1"/>
          </p:cNvSpPr>
          <p:nvPr>
            <p:ph type="body" idx="1"/>
          </p:nvPr>
        </p:nvSpPr>
        <p:spPr/>
        <p:txBody>
          <a:bodyPr wrap="square" lIns="91440" tIns="45720" rIns="91440" bIns="45720" anchor="t" anchorCtr="0"/>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如何缓解平洪水攻击？</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禁用 </a:t>
            </a:r>
            <a:r>
              <a:rPr lang="en-US" altLang="zh-CN" dirty="0"/>
              <a:t>ping </a:t>
            </a:r>
            <a:r>
              <a:rPr lang="zh-CN" altLang="en-US" dirty="0"/>
              <a:t>泛洪最容易通过禁用目标路由器、计算机或其他设备的 </a:t>
            </a:r>
            <a:r>
              <a:rPr lang="en-US" altLang="zh-CN" dirty="0"/>
              <a:t>ICMP </a:t>
            </a:r>
            <a:r>
              <a:rPr lang="zh-CN" altLang="en-US" dirty="0"/>
              <a:t>功能来实现，从而有效地消除了请求和 </a:t>
            </a:r>
            <a:r>
              <a:rPr lang="en-US" altLang="zh-CN" dirty="0"/>
              <a:t>Echo </a:t>
            </a:r>
            <a:r>
              <a:rPr lang="zh-CN" altLang="en-US" dirty="0"/>
              <a:t>回复的处理。这样做的结果是，所有涉及 </a:t>
            </a:r>
            <a:r>
              <a:rPr lang="en-US" altLang="zh-CN" dirty="0"/>
              <a:t>ICMP </a:t>
            </a:r>
            <a:r>
              <a:rPr lang="zh-CN" altLang="en-US" dirty="0"/>
              <a:t>的网络活动都被禁用，使设备对 </a:t>
            </a:r>
            <a:r>
              <a:rPr lang="en-US" altLang="zh-CN" dirty="0"/>
              <a:t>ping </a:t>
            </a:r>
            <a:r>
              <a:rPr lang="zh-CN" altLang="en-US" dirty="0"/>
              <a:t>请求、跟踪路由请求和其他网络活动无响应。</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https://www.cloudflare.com/learning/ddos/ping-icmp-flood-ddos-attack/</a:t>
            </a:r>
          </a:p>
          <a:p>
            <a:pPr lvl="0"/>
            <a:endParaRPr lang="en-US" altLang="en-US" dirty="0"/>
          </a:p>
          <a:p>
            <a:pPr lvl="0"/>
            <a:endParaRPr lang="en-US" altLang="en-US" dirty="0"/>
          </a:p>
          <a:p>
            <a:pPr lvl="0"/>
            <a:br>
              <a:rPr lang="en-US" altLang="en-US" dirty="0"/>
            </a:br>
            <a:endParaRPr lang="en-US" altLang="en-US" dirty="0"/>
          </a:p>
        </p:txBody>
      </p:sp>
      <p:sp>
        <p:nvSpPr>
          <p:cNvPr id="4301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16</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上面我们举了一个简单的</a:t>
            </a:r>
            <a:r>
              <a:rPr lang="en-US" altLang="zh-CN" dirty="0"/>
              <a:t>DDOS</a:t>
            </a:r>
            <a:r>
              <a:rPr lang="zh-CN" altLang="en-US" dirty="0"/>
              <a:t>攻击案例。下面我们来在网络的每一层上是如何实现其他的</a:t>
            </a:r>
            <a:r>
              <a:rPr lang="en-US" altLang="zh-CN" dirty="0"/>
              <a:t>DDOS</a:t>
            </a:r>
            <a:r>
              <a:rPr lang="zh-CN" altLang="en-US" dirty="0"/>
              <a:t>攻击的。</a:t>
            </a:r>
            <a:endParaRPr lang="en-US" altLang="zh-CN" dirty="0"/>
          </a:p>
          <a:p>
            <a:endParaRPr lang="en-US" altLang="zh-CN" dirty="0"/>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数据链路层提供直连两个设备之间的通信功能，处理的是帧，网络传输的最小单位。</a:t>
            </a:r>
            <a:endParaRPr lang="zh-CN" altLang="en-US" dirty="0"/>
          </a:p>
        </p:txBody>
      </p:sp>
    </p:spTree>
    <p:extLst>
      <p:ext uri="{BB962C8B-B14F-4D97-AF65-F5344CB8AC3E}">
        <p14:creationId xmlns:p14="http://schemas.microsoft.com/office/powerpoint/2010/main" val="20014257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对于以太网来说</a:t>
            </a:r>
          </a:p>
        </p:txBody>
      </p:sp>
    </p:spTree>
    <p:extLst>
      <p:ext uri="{BB962C8B-B14F-4D97-AF65-F5344CB8AC3E}">
        <p14:creationId xmlns:p14="http://schemas.microsoft.com/office/powerpoint/2010/main" val="51343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维持大量并发的连接或状态</a:t>
            </a:r>
          </a:p>
        </p:txBody>
      </p:sp>
    </p:spTree>
    <p:extLst>
      <p:ext uri="{BB962C8B-B14F-4D97-AF65-F5344CB8AC3E}">
        <p14:creationId xmlns:p14="http://schemas.microsoft.com/office/powerpoint/2010/main" val="3138804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查询或加密运算</a:t>
            </a:r>
          </a:p>
        </p:txBody>
      </p:sp>
    </p:spTree>
    <p:extLst>
      <p:ext uri="{BB962C8B-B14F-4D97-AF65-F5344CB8AC3E}">
        <p14:creationId xmlns:p14="http://schemas.microsoft.com/office/powerpoint/2010/main" val="201321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ym typeface="+mn-ea"/>
              </a:rPr>
              <a:t>在传输层进行</a:t>
            </a:r>
            <a:r>
              <a:rPr lang="en-US" altLang="zh-CN" dirty="0" err="1">
                <a:sym typeface="+mn-ea"/>
              </a:rPr>
              <a:t>DoS</a:t>
            </a:r>
            <a:r>
              <a:rPr lang="zh-CN" altLang="zh-CN" dirty="0">
                <a:sym typeface="+mn-ea"/>
              </a:rPr>
              <a:t>攻击主要利用了</a:t>
            </a:r>
            <a:r>
              <a:rPr lang="en-US" altLang="zh-CN" dirty="0">
                <a:sym typeface="+mn-ea"/>
              </a:rPr>
              <a:t>TCP</a:t>
            </a:r>
            <a:r>
              <a:rPr lang="zh-CN" altLang="zh-CN" dirty="0">
                <a:sym typeface="+mn-ea"/>
              </a:rPr>
              <a:t>协议的缺陷</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Client </a:t>
            </a:r>
            <a:r>
              <a:rPr lang="zh-CN" altLang="en-US" dirty="0"/>
              <a:t>客户端</a:t>
            </a:r>
            <a:endParaRPr lang="en-US" altLang="zh-CN" dirty="0"/>
          </a:p>
          <a:p>
            <a:r>
              <a:rPr lang="en-US" altLang="zh-CN" dirty="0"/>
              <a:t>server</a:t>
            </a:r>
            <a:endParaRPr lang="zh-CN" altLang="en-US" dirty="0"/>
          </a:p>
        </p:txBody>
      </p:sp>
    </p:spTree>
    <p:extLst>
      <p:ext uri="{BB962C8B-B14F-4D97-AF65-F5344CB8AC3E}">
        <p14:creationId xmlns:p14="http://schemas.microsoft.com/office/powerpoint/2010/main" val="347075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4</a:t>
            </a:fld>
            <a:endParaRPr lang="en-US" altLang="zh-CN"/>
          </a:p>
        </p:txBody>
      </p:sp>
      <p:sp>
        <p:nvSpPr>
          <p:cNvPr id="22530" name="Rectangle 2"/>
          <p:cNvSpPr>
            <a:spLocks noGrp="1" noRot="1" noChangeAspect="1" noTextEdit="1"/>
          </p:cNvSpPr>
          <p:nvPr>
            <p:ph type="sldImg"/>
          </p:nvPr>
        </p:nvSpPr>
        <p:spPr/>
      </p:sp>
      <p:sp>
        <p:nvSpPr>
          <p:cNvPr id="22531" name="Rectangle 3"/>
          <p:cNvSpPr>
            <a:spLocks noGrp="1"/>
          </p:cNvSpPr>
          <p:nvPr>
            <p:ph type="body" idx="1"/>
          </p:nvPr>
        </p:nvSpPr>
        <p:spPr/>
        <p:txBody>
          <a:bodyPr wrap="square" lIns="91440" tIns="45720" rIns="91440" bIns="45720" anchor="t" anchorCtr="0"/>
          <a:lstStyle/>
          <a:p>
            <a:pPr lvl="0" eaLnBrk="1" hangingPunct="1"/>
            <a:r>
              <a:rPr lang="en-US" altLang="en-US" b="1"/>
              <a:t>DOS</a:t>
            </a:r>
            <a:r>
              <a:rPr lang="en-US" altLang="en-US"/>
              <a:t> (/dɒs/, /dɔːs/) is a platform-independent acronym for disk operating system which later became a common shorthand for disk-based operating systems on IBM PC compatibles. </a:t>
            </a:r>
            <a:br>
              <a:rPr lang="en-US" altLang="en-US"/>
            </a:br>
            <a:r>
              <a:rPr lang="en-US" altLang="en-US"/>
              <a:t>(kidding)</a:t>
            </a:r>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sym typeface="+mn-ea"/>
              </a:rPr>
              <a:t>backlog</a:t>
            </a:r>
            <a:r>
              <a:rPr lang="zh-CN" altLang="en-US" dirty="0">
                <a:sym typeface="+mn-ea"/>
              </a:rPr>
              <a:t>：积压代办的事务</a:t>
            </a:r>
            <a:endParaRPr lang="zh-CN" altLang="en-US" dirty="0"/>
          </a:p>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dirty="0">
                <a:sym typeface="+mn-ea"/>
              </a:rPr>
              <a:t>在建立</a:t>
            </a:r>
            <a:r>
              <a:rPr lang="en-US" altLang="zh-CN" dirty="0">
                <a:sym typeface="+mn-ea"/>
              </a:rPr>
              <a:t>TCP</a:t>
            </a:r>
            <a:r>
              <a:rPr lang="zh-CN" altLang="zh-CN" dirty="0">
                <a:sym typeface="+mn-ea"/>
              </a:rPr>
              <a:t>连接的三次握手中，如果</a:t>
            </a:r>
            <a:r>
              <a:rPr lang="zh-CN" altLang="zh-CN" dirty="0">
                <a:solidFill>
                  <a:srgbClr val="FF0000"/>
                </a:solidFill>
                <a:sym typeface="+mn-ea"/>
              </a:rPr>
              <a:t>不完成最后一次握手</a:t>
            </a:r>
            <a:r>
              <a:rPr lang="zh-CN" altLang="zh-CN" dirty="0">
                <a:sym typeface="+mn-ea"/>
              </a:rPr>
              <a:t>，则服务器将一直等待最后一次的握手信息直到超时。这样的连接称为</a:t>
            </a:r>
            <a:r>
              <a:rPr lang="zh-CN" altLang="zh-CN" dirty="0">
                <a:solidFill>
                  <a:srgbClr val="FF0000"/>
                </a:solidFill>
                <a:sym typeface="+mn-ea"/>
              </a:rPr>
              <a:t>半开连接</a:t>
            </a:r>
            <a:r>
              <a:rPr lang="zh-CN" altLang="zh-CN" dirty="0">
                <a:sym typeface="+mn-ea"/>
              </a:rPr>
              <a:t>。</a:t>
            </a:r>
            <a:endParaRPr lang="zh-CN" altLang="en-US" dirty="0"/>
          </a:p>
          <a:p>
            <a:endParaRPr lang="zh-CN" altLang="en-US" dirty="0">
              <a:sym typeface="+mn-ea"/>
            </a:endParaRPr>
          </a:p>
          <a:p>
            <a:r>
              <a:rPr lang="zh-CN" altLang="en-US" dirty="0">
                <a:sym typeface="+mn-ea"/>
              </a:rPr>
              <a:t>如果向服务器发送大量</a:t>
            </a:r>
            <a:r>
              <a:rPr lang="zh-CN" altLang="en-US" dirty="0">
                <a:solidFill>
                  <a:srgbClr val="FF0000"/>
                </a:solidFill>
                <a:sym typeface="+mn-ea"/>
              </a:rPr>
              <a:t>伪造</a:t>
            </a:r>
            <a:r>
              <a:rPr lang="en-US" altLang="zh-CN" dirty="0">
                <a:solidFill>
                  <a:srgbClr val="FF0000"/>
                </a:solidFill>
                <a:sym typeface="+mn-ea"/>
              </a:rPr>
              <a:t>IP</a:t>
            </a:r>
            <a:r>
              <a:rPr lang="zh-CN" altLang="en-US" dirty="0">
                <a:solidFill>
                  <a:srgbClr val="FF0000"/>
                </a:solidFill>
                <a:sym typeface="+mn-ea"/>
              </a:rPr>
              <a:t>地址的</a:t>
            </a:r>
            <a:r>
              <a:rPr lang="en-US" altLang="zh-CN" dirty="0">
                <a:solidFill>
                  <a:srgbClr val="FF0000"/>
                </a:solidFill>
                <a:sym typeface="+mn-ea"/>
              </a:rPr>
              <a:t>TCP</a:t>
            </a:r>
            <a:r>
              <a:rPr lang="zh-CN" altLang="en-US" dirty="0">
                <a:solidFill>
                  <a:srgbClr val="FF0000"/>
                </a:solidFill>
                <a:sym typeface="+mn-ea"/>
              </a:rPr>
              <a:t>连接</a:t>
            </a:r>
            <a:r>
              <a:rPr lang="zh-CN" altLang="en-US" dirty="0">
                <a:sym typeface="+mn-ea"/>
              </a:rPr>
              <a:t>请求，则由于</a:t>
            </a:r>
            <a:r>
              <a:rPr lang="en-US" altLang="zh-CN" dirty="0">
                <a:sym typeface="+mn-ea"/>
              </a:rPr>
              <a:t>IP</a:t>
            </a:r>
            <a:r>
              <a:rPr lang="zh-CN" altLang="en-US" dirty="0">
                <a:sym typeface="+mn-ea"/>
              </a:rPr>
              <a:t>地址是伪造的，无法完成最后一次握手。此时服务器中有大量的半开连接存在，这些半开连接占用了服务器的资源。如果在超时时限之内的半开连接超过了上限，则服务器将无法响应新的正常连接。这种攻击方式称为</a:t>
            </a:r>
            <a:r>
              <a:rPr lang="en-US" altLang="zh-CN" dirty="0">
                <a:solidFill>
                  <a:srgbClr val="FF0000"/>
                </a:solidFill>
                <a:sym typeface="+mn-ea"/>
              </a:rPr>
              <a:t>SYN Flood</a:t>
            </a:r>
            <a:r>
              <a:rPr lang="zh-CN" altLang="en-US" dirty="0">
                <a:sym typeface="+mn-ea"/>
              </a:rPr>
              <a:t>攻击</a:t>
            </a:r>
            <a:endParaRPr lang="en-US" altLang="zh-CN" dirty="0">
              <a:sym typeface="+mn-ea"/>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sym typeface="+mn-ea"/>
              </a:rPr>
              <a:t>backlog</a:t>
            </a:r>
            <a:r>
              <a:rPr lang="zh-CN" altLang="en-US" dirty="0">
                <a:sym typeface="+mn-ea"/>
              </a:rPr>
              <a:t>：积压代办的事务</a:t>
            </a:r>
            <a:endParaRPr lang="zh-CN" altLang="en-US" dirty="0"/>
          </a:p>
          <a:p>
            <a:endParaRPr lang="zh-CN" altLang="en-US" dirty="0">
              <a:sym typeface="+mn-ea"/>
            </a:endParaRPr>
          </a:p>
          <a:p>
            <a:endParaRPr lang="zh-CN" altLang="en-US" dirty="0"/>
          </a:p>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p:sp>
      <p:sp>
        <p:nvSpPr>
          <p:cNvPr id="56322" name="Notes Placeholder 2"/>
          <p:cNvSpPr>
            <a:spLocks noGrp="1"/>
          </p:cNvSpPr>
          <p:nvPr>
            <p:ph type="body" idx="1"/>
          </p:nvPr>
        </p:nvSpPr>
        <p:spPr/>
        <p:txBody>
          <a:bodyPr wrap="square" lIns="91440" tIns="45720" rIns="91440" bIns="45720" anchor="t" anchorCtr="0"/>
          <a:lstStyle/>
          <a:p>
            <a:pPr lvl="0"/>
            <a:r>
              <a:rPr lang="zh-CN" altLang="en-US" dirty="0">
                <a:sym typeface="+mn-ea"/>
              </a:rPr>
              <a:t>如果向服务器发送大量</a:t>
            </a:r>
            <a:r>
              <a:rPr lang="zh-CN" altLang="en-US" dirty="0">
                <a:solidFill>
                  <a:srgbClr val="FF0000"/>
                </a:solidFill>
                <a:sym typeface="+mn-ea"/>
              </a:rPr>
              <a:t>伪造</a:t>
            </a:r>
            <a:r>
              <a:rPr lang="en-US" altLang="zh-CN" dirty="0">
                <a:solidFill>
                  <a:srgbClr val="FF0000"/>
                </a:solidFill>
                <a:sym typeface="+mn-ea"/>
              </a:rPr>
              <a:t>IP</a:t>
            </a:r>
            <a:r>
              <a:rPr lang="zh-CN" altLang="en-US" dirty="0">
                <a:solidFill>
                  <a:srgbClr val="FF0000"/>
                </a:solidFill>
                <a:sym typeface="+mn-ea"/>
              </a:rPr>
              <a:t>地址的</a:t>
            </a:r>
            <a:r>
              <a:rPr lang="en-US" altLang="zh-CN" dirty="0">
                <a:solidFill>
                  <a:srgbClr val="FF0000"/>
                </a:solidFill>
                <a:sym typeface="+mn-ea"/>
              </a:rPr>
              <a:t>TCP</a:t>
            </a:r>
            <a:r>
              <a:rPr lang="zh-CN" altLang="en-US" dirty="0">
                <a:solidFill>
                  <a:srgbClr val="FF0000"/>
                </a:solidFill>
                <a:sym typeface="+mn-ea"/>
              </a:rPr>
              <a:t>连接</a:t>
            </a:r>
            <a:r>
              <a:rPr lang="zh-CN" altLang="en-US" dirty="0">
                <a:sym typeface="+mn-ea"/>
              </a:rPr>
              <a:t>请求。</a:t>
            </a:r>
            <a:endParaRPr lang="en-US" altLang="en-US" dirty="0"/>
          </a:p>
          <a:p>
            <a:pPr lvl="0"/>
            <a:r>
              <a:rPr lang="en-US" altLang="zh-CN" u="sng" dirty="0"/>
              <a:t>IP </a:t>
            </a:r>
            <a:r>
              <a:rPr lang="zh-CN" altLang="en-US" u="sng" dirty="0"/>
              <a:t>欺骗</a:t>
            </a:r>
            <a:r>
              <a:rPr lang="zh-CN" altLang="en-US" dirty="0"/>
              <a:t>：伪造随机的 </a:t>
            </a:r>
            <a:r>
              <a:rPr lang="en-US" altLang="zh-CN" dirty="0"/>
              <a:t>IP </a:t>
            </a:r>
            <a:r>
              <a:rPr lang="zh-CN" altLang="en-US" dirty="0"/>
              <a:t>地址制作 </a:t>
            </a:r>
            <a:r>
              <a:rPr lang="en-US" altLang="zh-CN" dirty="0"/>
              <a:t>SYN </a:t>
            </a:r>
            <a:r>
              <a:rPr lang="zh-CN" altLang="en-US" dirty="0"/>
              <a:t>数据包</a:t>
            </a:r>
            <a:r>
              <a:rPr lang="en-US" altLang="zh-CN" dirty="0"/>
              <a:t>;</a:t>
            </a:r>
          </a:p>
          <a:p>
            <a:pPr lvl="0"/>
            <a:r>
              <a:rPr lang="zh-CN" altLang="en-US" dirty="0"/>
              <a:t>对于此类随机 </a:t>
            </a:r>
            <a:r>
              <a:rPr lang="en-US" altLang="zh-CN" dirty="0"/>
              <a:t>IP </a:t>
            </a:r>
            <a:r>
              <a:rPr lang="zh-CN" altLang="en-US" dirty="0"/>
              <a:t>地址，客户端从服务器接收到 </a:t>
            </a:r>
            <a:r>
              <a:rPr lang="en-US" altLang="zh-CN" dirty="0"/>
              <a:t>SYN ACK </a:t>
            </a:r>
            <a:r>
              <a:rPr lang="zh-CN" altLang="en-US" dirty="0"/>
              <a:t>数据包后，它们可能会简单地丢弃它们，因为这些 </a:t>
            </a:r>
            <a:r>
              <a:rPr lang="en-US" altLang="zh-CN" dirty="0"/>
              <a:t>IP </a:t>
            </a:r>
            <a:r>
              <a:rPr lang="zh-CN" altLang="en-US" dirty="0"/>
              <a:t>地址根本没有发送 </a:t>
            </a:r>
            <a:r>
              <a:rPr lang="en-US" altLang="zh-CN" dirty="0"/>
              <a:t>SYN </a:t>
            </a:r>
            <a:r>
              <a:rPr lang="zh-CN" altLang="en-US" dirty="0"/>
              <a:t>请求</a:t>
            </a:r>
          </a:p>
        </p:txBody>
      </p:sp>
      <p:sp>
        <p:nvSpPr>
          <p:cNvPr id="5632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28</a:t>
            </a:fld>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每</a:t>
            </a:r>
            <a:r>
              <a:rPr lang="en-US" altLang="zh-CN" dirty="0"/>
              <a:t>3</a:t>
            </a:r>
            <a:r>
              <a:rPr lang="zh-CN" altLang="en-US" dirty="0"/>
              <a:t>分钟不停收到包，队列一直被占用。</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服务器在回复客户端响应之前占用资源（内存）（当客户端响应时）</a:t>
            </a:r>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攻防互相较劲</a:t>
            </a:r>
          </a:p>
        </p:txBody>
      </p:sp>
    </p:spTree>
    <p:extLst>
      <p:ext uri="{BB962C8B-B14F-4D97-AF65-F5344CB8AC3E}">
        <p14:creationId xmlns:p14="http://schemas.microsoft.com/office/powerpoint/2010/main" val="705514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increase backlog queue size</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en-US" altLang="zh-CN" sz="12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decrease timeout</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0" lang="en-US" altLang="zh-CN" sz="1200" b="0" i="0" u="none" strike="noStrike" kern="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endParaRPr lang="zh-CN" altLang="en-US" dirty="0"/>
          </a:p>
        </p:txBody>
      </p:sp>
    </p:spTree>
    <p:extLst>
      <p:ext uri="{BB962C8B-B14F-4D97-AF65-F5344CB8AC3E}">
        <p14:creationId xmlns:p14="http://schemas.microsoft.com/office/powerpoint/2010/main" val="22570467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比如</a:t>
            </a:r>
            <a:r>
              <a:rPr lang="en-US" altLang="zh-CN" dirty="0"/>
              <a:t>1</a:t>
            </a:r>
            <a:r>
              <a:rPr lang="zh-CN" altLang="en-US" dirty="0"/>
              <a:t>分钟就把之前的</a:t>
            </a:r>
            <a:r>
              <a:rPr lang="en-US" altLang="zh-CN" dirty="0"/>
              <a:t>SYN</a:t>
            </a:r>
            <a:r>
              <a:rPr lang="zh-CN" altLang="en-US" dirty="0"/>
              <a:t>清除出去</a:t>
            </a:r>
          </a:p>
        </p:txBody>
      </p:sp>
    </p:spTree>
    <p:extLst>
      <p:ext uri="{BB962C8B-B14F-4D97-AF65-F5344CB8AC3E}">
        <p14:creationId xmlns:p14="http://schemas.microsoft.com/office/powerpoint/2010/main" val="27933998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其他服务可能需要比较长的</a:t>
            </a:r>
            <a:r>
              <a:rPr lang="en-US" altLang="zh-CN"/>
              <a:t>timeout</a:t>
            </a:r>
            <a:r>
              <a:rPr lang="zh-CN" altLang="en-US"/>
              <a:t>时间</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防御方法</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5</a:t>
            </a:fld>
            <a:endParaRPr lang="en-US" altLang="zh-CN"/>
          </a:p>
        </p:txBody>
      </p:sp>
      <p:sp>
        <p:nvSpPr>
          <p:cNvPr id="24578" name="Rectangle 2"/>
          <p:cNvSpPr>
            <a:spLocks noGrp="1" noRot="1" noChangeAspect="1" noTextEdit="1"/>
          </p:cNvSpPr>
          <p:nvPr>
            <p:ph type="sldImg"/>
          </p:nvPr>
        </p:nvSpPr>
        <p:spPr/>
      </p:sp>
      <p:sp>
        <p:nvSpPr>
          <p:cNvPr id="24579" name="Rectangle 3"/>
          <p:cNvSpPr>
            <a:spLocks noGrp="1"/>
          </p:cNvSpPr>
          <p:nvPr>
            <p:ph type="body" idx="1"/>
          </p:nvPr>
        </p:nvSpPr>
        <p:spPr/>
        <p:txBody>
          <a:bodyPr wrap="square" lIns="91440" tIns="45720" rIns="91440" bIns="45720" anchor="t" anchorCtr="0"/>
          <a:lstStyle/>
          <a:p>
            <a:pPr lvl="0" eaLnBrk="1" hangingPunct="1"/>
            <a:r>
              <a:rPr lang="zh-CN" altLang="zh-CN" dirty="0">
                <a:sym typeface="+mn-ea"/>
              </a:rPr>
              <a:t>其目的是使计算机或网络无法提供正常的服务，导致合法用户无法访问系统资源，从而破坏目标系统的可用性。</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kern="1200" noProof="0" dirty="0">
                <a:solidFill>
                  <a:srgbClr val="00B0F0"/>
                </a:solidFill>
                <a:latin typeface="Arial" panose="020B0604020202020204" pitchFamily="34" charset="0"/>
                <a:ea typeface="宋体" panose="02010600030101010101" pitchFamily="2" charset="-122"/>
                <a:cs typeface="+mn-cs"/>
                <a:sym typeface="+mn-ea"/>
              </a:rPr>
              <a:t>superfluous </a:t>
            </a:r>
            <a:r>
              <a:rPr lang="zh-CN" altLang="en-US" sz="1200" kern="1200" noProof="0" dirty="0">
                <a:solidFill>
                  <a:srgbClr val="00B0F0"/>
                </a:solidFill>
                <a:latin typeface="Arial" panose="020B0604020202020204" pitchFamily="34" charset="0"/>
                <a:ea typeface="宋体" panose="02010600030101010101" pitchFamily="2" charset="-122"/>
                <a:cs typeface="+mn-cs"/>
                <a:sym typeface="+mn-ea"/>
              </a:rPr>
              <a:t>多余的，不必要的</a:t>
            </a:r>
          </a:p>
          <a:p>
            <a:pPr lvl="0" eaLnBrk="1" hangingPunct="1"/>
            <a:endParaRPr lang="en-US" altLang="en-US" dirty="0"/>
          </a:p>
          <a:p>
            <a:pPr lvl="0" eaLnBrk="1" hangingPunct="1"/>
            <a:r>
              <a:rPr lang="en-US" altLang="en-US" dirty="0"/>
              <a:t>https://en.wikipedia.org/wiki/Denial-of-service_attack</a:t>
            </a:r>
          </a:p>
          <a:p>
            <a:pPr lvl="0" eaLnBrk="1" hangingPunct="1"/>
            <a:r>
              <a:rPr lang="en-US" altLang="en-US" dirty="0"/>
              <a:t>Denial of service is typically accomplished by flooding the targeted machine or resource with superfluous requests in an attempt to overload systems and prevent some or all legitimate requests from being fulfilled.</a:t>
            </a:r>
          </a:p>
          <a:p>
            <a:pPr lvl="0" eaLnBrk="1" hangingPunct="1"/>
            <a:endParaRPr lang="en-US"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SN SYN</a:t>
            </a:r>
            <a:r>
              <a:rPr lang="zh-CN" altLang="en-US" dirty="0"/>
              <a:t>序列号 </a:t>
            </a:r>
            <a:r>
              <a:rPr lang="en-US" altLang="zh-CN" dirty="0"/>
              <a:t>AN ACK</a:t>
            </a:r>
            <a:r>
              <a:rPr lang="zh-CN" altLang="en-US" dirty="0"/>
              <a:t>序列号</a:t>
            </a:r>
          </a:p>
        </p:txBody>
      </p:sp>
    </p:spTree>
    <p:extLst>
      <p:ext uri="{BB962C8B-B14F-4D97-AF65-F5344CB8AC3E}">
        <p14:creationId xmlns:p14="http://schemas.microsoft.com/office/powerpoint/2010/main" val="1215257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而是根据这个SYN包计算出一个cookie值。这个cookie作为将要返回的SYN ACK包的初始序列号。</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 timestamp</a:t>
            </a:r>
          </a:p>
          <a:p>
            <a:r>
              <a:rPr lang="zh-CN" altLang="en-US" dirty="0"/>
              <a: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消息摘要mac，MAC是密码学中的一个消息认证码函数。在Linux实现中，MAC函数为SHA1</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返回的确认序列号</a:t>
            </a:r>
            <a:r>
              <a:rPr lang="en-US" altLang="zh-CN" dirty="0">
                <a:sym typeface="+mn-ea"/>
              </a:rPr>
              <a:t>AN</a:t>
            </a:r>
            <a:r>
              <a:rPr lang="zh-CN" altLang="en-US" dirty="0">
                <a:sym typeface="+mn-ea"/>
              </a:rPr>
              <a:t>，减</a:t>
            </a:r>
            <a:r>
              <a:rPr lang="en-US" altLang="zh-CN" dirty="0">
                <a:sym typeface="+mn-ea"/>
              </a:rPr>
              <a:t>1</a:t>
            </a:r>
            <a:r>
              <a:rPr lang="zh-CN" altLang="en-US" dirty="0">
                <a:sym typeface="+mn-ea"/>
              </a:rPr>
              <a:t>(得到初始序列号</a:t>
            </a:r>
            <a:r>
              <a:rPr lang="en-US" altLang="zh-CN" dirty="0">
                <a:sym typeface="+mn-ea"/>
              </a:rPr>
              <a:t>SNs</a:t>
            </a:r>
            <a:r>
              <a:rPr lang="zh-CN" altLang="en-US" dirty="0">
                <a:sym typeface="+mn-ea"/>
              </a:rPr>
              <a:t>)与原</a:t>
            </a:r>
            <a:r>
              <a:rPr lang="en-US" altLang="zh-CN" dirty="0">
                <a:sym typeface="+mn-ea"/>
              </a:rPr>
              <a:t>SNs</a:t>
            </a:r>
            <a:r>
              <a:rPr lang="zh-CN" altLang="en-US" dirty="0">
                <a:sym typeface="+mn-ea"/>
              </a:rPr>
              <a:t>进行对比。</a:t>
            </a:r>
            <a:endParaRPr lang="en-US" altLang="zh-CN" dirty="0">
              <a:sym typeface="+mn-ea"/>
            </a:endParaRPr>
          </a:p>
          <a:p>
            <a:r>
              <a:rPr lang="en-US" altLang="zh-CN" dirty="0"/>
              <a:t>SNs-1 = </a:t>
            </a:r>
            <a:r>
              <a:rPr lang="en-US" altLang="zh-CN" dirty="0" err="1"/>
              <a:t>SNc</a:t>
            </a:r>
            <a:r>
              <a:rPr lang="zh-CN" altLang="en-US" dirty="0"/>
              <a:t>得到原</a:t>
            </a:r>
            <a:r>
              <a:rPr lang="en-US" altLang="zh-CN" dirty="0"/>
              <a:t>SYN</a:t>
            </a:r>
            <a:r>
              <a:rPr lang="zh-CN" altLang="en-US" dirty="0"/>
              <a:t>报文信息。</a:t>
            </a:r>
            <a:endParaRPr lang="en-US" altLang="zh-CN" dirty="0"/>
          </a:p>
          <a:p>
            <a:r>
              <a:rPr lang="zh-CN" altLang="en-US" dirty="0"/>
              <a:t>无需存储即可恢复</a:t>
            </a:r>
          </a:p>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chemeClr val="tx1"/>
                </a:solidFill>
                <a:effectLst/>
                <a:latin typeface="Arial" panose="020B0604020202020204" pitchFamily="34" charset="0"/>
                <a:ea typeface="宋体" panose="02010600030101010101" pitchFamily="2" charset="-122"/>
                <a:cs typeface="+mn-cs"/>
              </a:rPr>
              <a:t>将高 </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5</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位表示的</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与当前之间比较，看其到达地时间是否能接受。</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根据</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t</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和连接元组重新计算</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，看是否和低 </a:t>
            </a:r>
            <a:r>
              <a:rPr lang="en-US" altLang="zh-CN" sz="1200" b="1" i="0" kern="1200" dirty="0">
                <a:solidFill>
                  <a:schemeClr val="tx1"/>
                </a:solidFill>
                <a:effectLst/>
                <a:latin typeface="Arial" panose="020B0604020202020204" pitchFamily="34" charset="0"/>
                <a:ea typeface="宋体" panose="02010600030101010101" pitchFamily="2" charset="-122"/>
                <a:cs typeface="+mn-cs"/>
              </a:rPr>
              <a:t>24</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 一致，若不一致，说明这个报文是被伪造的。</a:t>
            </a:r>
          </a:p>
          <a:p>
            <a:r>
              <a:rPr lang="zh-CN" altLang="en-US" sz="1200" b="0" i="0" kern="1200" dirty="0">
                <a:solidFill>
                  <a:schemeClr val="tx1"/>
                </a:solidFill>
                <a:effectLst/>
                <a:latin typeface="Arial" panose="020B0604020202020204" pitchFamily="34" charset="0"/>
                <a:ea typeface="宋体" panose="02010600030101010101" pitchFamily="2" charset="-122"/>
                <a:cs typeface="+mn-cs"/>
              </a:rPr>
              <a:t>解码序号中隐藏的</a:t>
            </a:r>
            <a:r>
              <a:rPr lang="en-US" altLang="zh-CN" sz="1200" b="0" i="0" kern="1200" dirty="0" err="1">
                <a:solidFill>
                  <a:schemeClr val="tx1"/>
                </a:solidFill>
                <a:effectLst/>
                <a:latin typeface="Arial" panose="020B0604020202020204" pitchFamily="34" charset="0"/>
                <a:ea typeface="宋体" panose="02010600030101010101" pitchFamily="2" charset="-122"/>
                <a:cs typeface="+mn-cs"/>
              </a:rPr>
              <a:t>mss</a:t>
            </a:r>
            <a:r>
              <a:rPr lang="zh-CN" altLang="en-US" sz="1200" b="0" i="0" kern="1200" dirty="0">
                <a:solidFill>
                  <a:schemeClr val="tx1"/>
                </a:solidFill>
                <a:effectLst/>
                <a:latin typeface="Arial" panose="020B0604020202020204" pitchFamily="34" charset="0"/>
                <a:ea typeface="宋体" panose="02010600030101010101" pitchFamily="2" charset="-122"/>
                <a:cs typeface="+mn-cs"/>
              </a:rPr>
              <a:t>信息</a:t>
            </a:r>
          </a:p>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noTextEdit="1"/>
          </p:cNvSpPr>
          <p:nvPr>
            <p:ph type="sldImg"/>
          </p:nvPr>
        </p:nvSpPr>
        <p:spPr/>
      </p:sp>
      <p:sp>
        <p:nvSpPr>
          <p:cNvPr id="75778" name="Notes Placeholder 2"/>
          <p:cNvSpPr>
            <a:spLocks noGrp="1"/>
          </p:cNvSpPr>
          <p:nvPr>
            <p:ph type="body" idx="1"/>
          </p:nvPr>
        </p:nvSpPr>
        <p:spPr/>
        <p:txBody>
          <a:bodyPr wrap="square" lIns="91440" tIns="45720" rIns="91440" bIns="45720" anchor="t" anchorCtr="0"/>
          <a:lstStyle/>
          <a:p>
            <a:pPr lvl="0"/>
            <a:r>
              <a:rPr lang="zh-CN" altLang="en-US" dirty="0"/>
              <a:t>会导致这样的现象</a:t>
            </a:r>
            <a:endParaRPr lang="en-US" altLang="en-US" dirty="0"/>
          </a:p>
          <a:p>
            <a:pPr lvl="0"/>
            <a:r>
              <a:rPr lang="en-US" altLang="en-US" dirty="0"/>
              <a:t>For detection</a:t>
            </a:r>
          </a:p>
        </p:txBody>
      </p:sp>
      <p:sp>
        <p:nvSpPr>
          <p:cNvPr id="7577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46</a:t>
            </a:fld>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noTextEdit="1"/>
          </p:cNvSpPr>
          <p:nvPr>
            <p:ph type="sldImg"/>
          </p:nvPr>
        </p:nvSpPr>
        <p:spPr/>
      </p:sp>
      <p:sp>
        <p:nvSpPr>
          <p:cNvPr id="77826" name="Notes Placeholder 2"/>
          <p:cNvSpPr>
            <a:spLocks noGrp="1"/>
          </p:cNvSpPr>
          <p:nvPr>
            <p:ph type="body" idx="1"/>
          </p:nvPr>
        </p:nvSpPr>
        <p:spPr/>
        <p:txBody>
          <a:bodyPr wrap="square" lIns="91440" tIns="45720" rIns="91440" bIns="45720" anchor="t" anchorCtr="0"/>
          <a:lstStyle/>
          <a:p>
            <a:pPr lvl="0"/>
            <a:r>
              <a:rPr lang="en-US" altLang="en-US"/>
              <a:t>For detection</a:t>
            </a:r>
          </a:p>
        </p:txBody>
      </p:sp>
      <p:sp>
        <p:nvSpPr>
          <p:cNvPr id="7782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47</a:t>
            </a:fld>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p:cNvSpPr>
            <a:spLocks noGrp="1" noRot="1" noChangeAspect="1" noTextEdit="1"/>
          </p:cNvSpPr>
          <p:nvPr>
            <p:ph type="sldImg"/>
          </p:nvPr>
        </p:nvSpPr>
        <p:spPr/>
      </p:sp>
      <p:sp>
        <p:nvSpPr>
          <p:cNvPr id="79874" name="备注占位符 2"/>
          <p:cNvSpPr>
            <a:spLocks noGrp="1"/>
          </p:cNvSpPr>
          <p:nvPr>
            <p:ph type="body" idx="1"/>
          </p:nvPr>
        </p:nvSpPr>
        <p:spPr/>
        <p:txBody>
          <a:bodyPr wrap="square" lIns="91440" tIns="45720" rIns="91440" bIns="45720" anchor="t" anchorCtr="0"/>
          <a:lstStyle/>
          <a:p>
            <a:pPr lvl="0"/>
            <a:endParaRPr lang="zh-CN" altLang="en-US"/>
          </a:p>
        </p:txBody>
      </p:sp>
      <p:sp>
        <p:nvSpPr>
          <p:cNvPr id="7987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49</a:t>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noTextEdit="1"/>
          </p:cNvSpPr>
          <p:nvPr>
            <p:ph type="sldImg"/>
          </p:nvPr>
        </p:nvSpPr>
        <p:spPr/>
      </p:sp>
      <p:sp>
        <p:nvSpPr>
          <p:cNvPr id="81922"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8192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50</a:t>
            </a:fld>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6</a:t>
            </a:fld>
            <a:endParaRPr lang="en-US" altLang="zh-CN"/>
          </a:p>
        </p:txBody>
      </p:sp>
      <p:sp>
        <p:nvSpPr>
          <p:cNvPr id="26626" name="Rectangle 2"/>
          <p:cNvSpPr>
            <a:spLocks noGrp="1" noRot="1" noChangeAspect="1" noTextEdit="1"/>
          </p:cNvSpPr>
          <p:nvPr>
            <p:ph type="sldImg"/>
          </p:nvPr>
        </p:nvSpPr>
        <p:spPr/>
      </p:sp>
      <p:sp>
        <p:nvSpPr>
          <p:cNvPr id="26627" name="Rectangle 3"/>
          <p:cNvSpPr>
            <a:spLocks noGrp="1"/>
          </p:cNvSpPr>
          <p:nvPr>
            <p:ph type="body" idx="1"/>
          </p:nvPr>
        </p:nvSpPr>
        <p:spPr/>
        <p:txBody>
          <a:bodyPr wrap="square" lIns="91440" tIns="45720" rIns="91440" bIns="45720" anchor="t" anchorCtr="0"/>
          <a:lstStyle/>
          <a:p>
            <a:pPr lvl="0" eaLnBrk="1" hangingPunct="1"/>
            <a:r>
              <a:rPr lang="en-US" altLang="en-US"/>
              <a:t>https://en.wikipedia.org/wiki/Denial-of-service_attack</a:t>
            </a:r>
          </a:p>
          <a:p>
            <a:pPr lvl="0" eaLnBrk="1" hangingPunct="1"/>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p:cNvSpPr>
            <a:spLocks noGrp="1" noRot="1" noChangeAspect="1" noTextEdit="1"/>
          </p:cNvSpPr>
          <p:nvPr>
            <p:ph type="sldImg"/>
          </p:nvPr>
        </p:nvSpPr>
        <p:spPr/>
      </p:sp>
      <p:sp>
        <p:nvSpPr>
          <p:cNvPr id="84994" name="备注占位符 2"/>
          <p:cNvSpPr>
            <a:spLocks noGrp="1"/>
          </p:cNvSpPr>
          <p:nvPr>
            <p:ph type="body" idx="1"/>
          </p:nvPr>
        </p:nvSpPr>
        <p:spPr/>
        <p:txBody>
          <a:bodyPr wrap="square" lIns="91440" tIns="45720" rIns="91440" bIns="45720" anchor="t" anchorCtr="0"/>
          <a:lstStyle/>
          <a:p>
            <a:pPr lvl="0"/>
            <a:endParaRPr lang="zh-CN" altLang="en-US"/>
          </a:p>
        </p:txBody>
      </p:sp>
      <p:sp>
        <p:nvSpPr>
          <p:cNvPr id="8499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52</a:t>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idx="1"/>
          </p:nvPr>
        </p:nvSpPr>
        <p:spPr/>
        <p:txBody>
          <a:bodyPr wrap="square" lIns="91440" tIns="45720" rIns="91440" bIns="45720" anchor="t" anchorCtr="0"/>
          <a:lstStyle/>
          <a:p>
            <a:pPr lvl="0"/>
            <a:endParaRPr lang="zh-CN" altLang="en-US"/>
          </a:p>
        </p:txBody>
      </p:sp>
      <p:sp>
        <p:nvSpPr>
          <p:cNvPr id="87043"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53</a:t>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p:cNvSpPr>
            <a:spLocks noGrp="1" noRot="1" noChangeAspect="1" noTextEdit="1"/>
          </p:cNvSpPr>
          <p:nvPr>
            <p:ph type="sldImg"/>
          </p:nvPr>
        </p:nvSpPr>
        <p:spPr/>
      </p:sp>
      <p:sp>
        <p:nvSpPr>
          <p:cNvPr id="89090" name="备注占位符 2"/>
          <p:cNvSpPr>
            <a:spLocks noGrp="1"/>
          </p:cNvSpPr>
          <p:nvPr>
            <p:ph type="body" idx="1"/>
          </p:nvPr>
        </p:nvSpPr>
        <p:spPr/>
        <p:txBody>
          <a:bodyPr wrap="square" lIns="91440" tIns="45720" rIns="91440" bIns="45720" anchor="t" anchorCtr="0"/>
          <a:lstStyle/>
          <a:p>
            <a:pPr lvl="0"/>
            <a:r>
              <a:rPr lang="zh-CN" altLang="en-US"/>
              <a:t>以小博大</a:t>
            </a:r>
            <a:endParaRPr lang="en-US" altLang="zh-CN"/>
          </a:p>
          <a:p>
            <a:pPr lvl="0"/>
            <a:r>
              <a:rPr lang="en-US" altLang="zh-CN"/>
              <a:t>https://www.radware.com/security/ddos-knowledge-center/ddospedia/asymmetric-attack</a:t>
            </a:r>
            <a:endParaRPr lang="zh-CN" altLang="en-US"/>
          </a:p>
        </p:txBody>
      </p:sp>
      <p:sp>
        <p:nvSpPr>
          <p:cNvPr id="89091"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54</a:t>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p:sp>
      <p:sp>
        <p:nvSpPr>
          <p:cNvPr id="91138"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https://www.cloudflare.com/learning/ddos/smurf-ddos-attack/</a:t>
            </a:r>
          </a:p>
          <a:p>
            <a:pPr lvl="0"/>
            <a:endParaRPr lang="en-US" altLang="en-US" dirty="0"/>
          </a:p>
          <a:p>
            <a:pPr lvl="0"/>
            <a:r>
              <a:rPr lang="zh-CN" altLang="en-US" dirty="0"/>
              <a:t>网络层</a:t>
            </a:r>
            <a:r>
              <a:rPr lang="en-US" altLang="zh-CN" dirty="0"/>
              <a:t>DDOS</a:t>
            </a:r>
            <a:r>
              <a:rPr lang="zh-CN" altLang="en-US" dirty="0"/>
              <a:t>，</a:t>
            </a:r>
            <a:r>
              <a:rPr lang="zh-CN" altLang="zh-CN" dirty="0">
                <a:sym typeface="+mn-ea"/>
              </a:rPr>
              <a:t>它以最初发动这种攻击的程序名</a:t>
            </a:r>
            <a:r>
              <a:rPr lang="en-US" altLang="zh-CN" dirty="0">
                <a:sym typeface="+mn-ea"/>
              </a:rPr>
              <a:t>Smurf</a:t>
            </a:r>
            <a:r>
              <a:rPr lang="zh-CN" altLang="zh-CN" dirty="0">
                <a:sym typeface="+mn-ea"/>
              </a:rPr>
              <a:t>来命名</a:t>
            </a:r>
            <a:endParaRPr lang="en-US" altLang="zh-CN" dirty="0"/>
          </a:p>
          <a:p>
            <a:pPr lvl="0"/>
            <a:r>
              <a:rPr lang="en-US" altLang="zh-CN" dirty="0">
                <a:sym typeface="+mn-ea"/>
              </a:rPr>
              <a:t>Smurf</a:t>
            </a:r>
            <a:r>
              <a:rPr lang="zh-CN" altLang="zh-CN" dirty="0">
                <a:sym typeface="+mn-ea"/>
              </a:rPr>
              <a:t>结合使用了</a:t>
            </a:r>
            <a:r>
              <a:rPr lang="en-US" altLang="zh-CN" b="1" dirty="0">
                <a:solidFill>
                  <a:srgbClr val="FF0000"/>
                </a:solidFill>
                <a:sym typeface="+mn-ea"/>
              </a:rPr>
              <a:t>IP</a:t>
            </a:r>
            <a:r>
              <a:rPr lang="zh-CN" altLang="zh-CN" b="1" dirty="0">
                <a:solidFill>
                  <a:srgbClr val="FF0000"/>
                </a:solidFill>
                <a:sym typeface="+mn-ea"/>
              </a:rPr>
              <a:t>欺骗和</a:t>
            </a:r>
            <a:r>
              <a:rPr lang="en-US" altLang="zh-CN" b="1" dirty="0">
                <a:solidFill>
                  <a:srgbClr val="FF0000"/>
                </a:solidFill>
                <a:sym typeface="+mn-ea"/>
              </a:rPr>
              <a:t>ICMP </a:t>
            </a:r>
            <a:r>
              <a:rPr lang="zh-CN" altLang="zh-CN" b="1" dirty="0">
                <a:solidFill>
                  <a:srgbClr val="FF0000"/>
                </a:solidFill>
                <a:sym typeface="+mn-ea"/>
              </a:rPr>
              <a:t>回应请求</a:t>
            </a:r>
            <a:r>
              <a:rPr lang="zh-CN" altLang="zh-CN" dirty="0">
                <a:solidFill>
                  <a:srgbClr val="FF0000"/>
                </a:solidFill>
                <a:sym typeface="+mn-ea"/>
              </a:rPr>
              <a:t>，使大量的</a:t>
            </a:r>
            <a:r>
              <a:rPr lang="en-US" altLang="zh-CN" dirty="0">
                <a:solidFill>
                  <a:srgbClr val="FF0000"/>
                </a:solidFill>
                <a:sym typeface="+mn-ea"/>
              </a:rPr>
              <a:t>ICMP </a:t>
            </a:r>
            <a:r>
              <a:rPr lang="zh-CN" altLang="zh-CN" dirty="0">
                <a:solidFill>
                  <a:srgbClr val="FF0000"/>
                </a:solidFill>
                <a:sym typeface="+mn-ea"/>
              </a:rPr>
              <a:t>回应报文充斥目标系统</a:t>
            </a:r>
            <a:endParaRPr lang="en-US" altLang="zh-CN" dirty="0"/>
          </a:p>
        </p:txBody>
      </p:sp>
      <p:sp>
        <p:nvSpPr>
          <p:cNvPr id="9113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55</a:t>
            </a:fld>
            <a:endParaRPr lang="en-US" altLang="zh-CN" sz="120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p:sp>
      <p:sp>
        <p:nvSpPr>
          <p:cNvPr id="93186" name="Notes Placeholder 2"/>
          <p:cNvSpPr>
            <a:spLocks noGrp="1"/>
          </p:cNvSpPr>
          <p:nvPr>
            <p:ph type="body" idx="1"/>
          </p:nvPr>
        </p:nvSpPr>
        <p:spPr/>
        <p:txBody>
          <a:bodyPr wrap="square" lIns="91440" tIns="45720" rIns="91440" bIns="45720" anchor="t" anchorCtr="0"/>
          <a:lstStyle/>
          <a:p>
            <a:pPr lvl="0"/>
            <a:r>
              <a:rPr lang="en-US" altLang="en-US"/>
              <a:t>https://searchnetworking.techtarget.com/tip/Router-Expert-Smurf-fraggle-attack-defense-using-SACLs</a:t>
            </a:r>
          </a:p>
          <a:p>
            <a:pPr lvl="0"/>
            <a:endParaRPr lang="en-US" altLang="en-US"/>
          </a:p>
          <a:p>
            <a:pPr lvl="0"/>
            <a:endParaRPr lang="en-US" altLang="en-US"/>
          </a:p>
        </p:txBody>
      </p:sp>
      <p:sp>
        <p:nvSpPr>
          <p:cNvPr id="9318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56</a:t>
            </a:fld>
            <a:endParaRPr lang="en-US" altLang="zh-CN" sz="120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p:sp>
      <p:sp>
        <p:nvSpPr>
          <p:cNvPr id="95234" name="Notes Placeholder 2"/>
          <p:cNvSpPr>
            <a:spLocks noGrp="1"/>
          </p:cNvSpPr>
          <p:nvPr>
            <p:ph type="body" idx="1"/>
          </p:nvPr>
        </p:nvSpPr>
        <p:spPr/>
        <p:txBody>
          <a:bodyPr wrap="square" lIns="91440" tIns="45720" rIns="91440" bIns="45720" anchor="t" anchorCtr="0"/>
          <a:lstStyle/>
          <a:p>
            <a:pPr lvl="0"/>
            <a:r>
              <a:rPr lang="en-US" altLang="en-US"/>
              <a:t>https://www.cloudflare.com/learning/ddos/smurf-ddos-attack/</a:t>
            </a:r>
          </a:p>
          <a:p>
            <a:pPr lvl="0"/>
            <a:endParaRPr lang="en-US" altLang="en-US"/>
          </a:p>
          <a:p>
            <a:pPr lvl="0"/>
            <a:r>
              <a:rPr lang="zh-CN" altLang="zh-CN" dirty="0">
                <a:solidFill>
                  <a:srgbClr val="FF0000"/>
                </a:solidFill>
                <a:sym typeface="+mn-ea"/>
              </a:rPr>
              <a:t>向一个网络上的多个系统</a:t>
            </a:r>
            <a:r>
              <a:rPr lang="zh-CN" altLang="zh-CN" dirty="0">
                <a:sym typeface="+mn-ea"/>
              </a:rPr>
              <a:t>发送定向的</a:t>
            </a:r>
            <a:r>
              <a:rPr lang="en-US" altLang="zh-CN" dirty="0">
                <a:sym typeface="+mn-ea"/>
              </a:rPr>
              <a:t>ICMP request</a:t>
            </a:r>
            <a:r>
              <a:rPr lang="zh-CN" altLang="zh-CN" dirty="0">
                <a:sym typeface="+mn-ea"/>
              </a:rPr>
              <a:t>请求，这些系统接着对这种请求作出响应。</a:t>
            </a:r>
          </a:p>
          <a:p>
            <a:pPr lvl="0"/>
            <a:r>
              <a:rPr lang="en-US" altLang="zh-CN" dirty="0">
                <a:sym typeface="+mn-ea"/>
              </a:rPr>
              <a:t>(1) </a:t>
            </a:r>
            <a:r>
              <a:rPr lang="zh-CN" altLang="zh-CN" dirty="0">
                <a:sym typeface="+mn-ea"/>
              </a:rPr>
              <a:t>黑客向一个具有大量主机和因特网连接的网络</a:t>
            </a:r>
            <a:r>
              <a:rPr lang="en-US" altLang="zh-CN" dirty="0">
                <a:sym typeface="+mn-ea"/>
              </a:rPr>
              <a:t>(</a:t>
            </a:r>
            <a:r>
              <a:rPr lang="zh-CN" altLang="zh-CN" dirty="0">
                <a:sym typeface="+mn-ea"/>
              </a:rPr>
              <a:t>反弹网络</a:t>
            </a:r>
            <a:r>
              <a:rPr lang="en-US" altLang="zh-CN" dirty="0">
                <a:sym typeface="+mn-ea"/>
              </a:rPr>
              <a:t>)</a:t>
            </a:r>
            <a:r>
              <a:rPr lang="zh-CN" altLang="zh-CN" dirty="0">
                <a:sym typeface="+mn-ea"/>
              </a:rPr>
              <a:t>的广播地址发送一个欺骗性</a:t>
            </a:r>
            <a:r>
              <a:rPr lang="en-US" altLang="zh-CN" dirty="0">
                <a:sym typeface="+mn-ea"/>
              </a:rPr>
              <a:t>Ping</a:t>
            </a:r>
            <a:r>
              <a:rPr lang="zh-CN" altLang="zh-CN" dirty="0">
                <a:sym typeface="+mn-ea"/>
              </a:rPr>
              <a:t>分组（</a:t>
            </a:r>
            <a:r>
              <a:rPr lang="en-US" altLang="zh-CN" dirty="0">
                <a:sym typeface="+mn-ea"/>
              </a:rPr>
              <a:t>echo </a:t>
            </a:r>
            <a:r>
              <a:rPr lang="zh-CN" altLang="zh-CN" dirty="0">
                <a:sym typeface="+mn-ea"/>
              </a:rPr>
              <a:t>请求），该欺骗分组的源地址就是</a:t>
            </a:r>
            <a:r>
              <a:rPr lang="en-US" altLang="zh-CN" dirty="0">
                <a:sym typeface="+mn-ea"/>
              </a:rPr>
              <a:t>Attacker</a:t>
            </a:r>
            <a:r>
              <a:rPr lang="zh-CN" altLang="zh-CN" dirty="0">
                <a:sym typeface="+mn-ea"/>
              </a:rPr>
              <a:t>希望攻击的系统。</a:t>
            </a:r>
          </a:p>
          <a:p>
            <a:pPr lvl="0"/>
            <a:r>
              <a:rPr lang="en-US" altLang="zh-CN" dirty="0">
                <a:sym typeface="+mn-ea"/>
              </a:rPr>
              <a:t>(2) </a:t>
            </a:r>
            <a:r>
              <a:rPr lang="zh-CN" altLang="zh-CN" dirty="0">
                <a:sym typeface="+mn-ea"/>
              </a:rPr>
              <a:t>路由器接收到这个发送给</a:t>
            </a:r>
            <a:r>
              <a:rPr lang="en-US" altLang="zh-CN" dirty="0">
                <a:sym typeface="+mn-ea"/>
              </a:rPr>
              <a:t>IP</a:t>
            </a:r>
            <a:r>
              <a:rPr lang="zh-CN" altLang="zh-CN" dirty="0">
                <a:sym typeface="+mn-ea"/>
              </a:rPr>
              <a:t>广播地址（如</a:t>
            </a:r>
            <a:r>
              <a:rPr lang="en-US" altLang="zh-CN" dirty="0">
                <a:sym typeface="+mn-ea"/>
              </a:rPr>
              <a:t>212.33.44.255</a:t>
            </a:r>
            <a:r>
              <a:rPr lang="zh-CN" altLang="zh-CN" dirty="0">
                <a:sym typeface="+mn-ea"/>
              </a:rPr>
              <a:t>）的分组后，会认为这就是广播分组，会对本地网段中的所有主机进行广播。</a:t>
            </a:r>
          </a:p>
          <a:p>
            <a:pPr lvl="0"/>
            <a:r>
              <a:rPr lang="en-US" altLang="zh-CN" dirty="0">
                <a:sym typeface="+mn-ea"/>
              </a:rPr>
              <a:t>(3) </a:t>
            </a:r>
            <a:r>
              <a:rPr lang="zh-CN" altLang="zh-CN" dirty="0">
                <a:sym typeface="+mn-ea"/>
              </a:rPr>
              <a:t>网段中的所有主机都会向欺骗性分组的</a:t>
            </a:r>
            <a:r>
              <a:rPr lang="en-US" altLang="zh-CN" dirty="0">
                <a:sym typeface="+mn-ea"/>
              </a:rPr>
              <a:t>IP</a:t>
            </a:r>
            <a:r>
              <a:rPr lang="zh-CN" altLang="zh-CN" dirty="0">
                <a:sym typeface="+mn-ea"/>
              </a:rPr>
              <a:t>地址发送</a:t>
            </a:r>
            <a:r>
              <a:rPr lang="en-US" altLang="zh-CN" dirty="0">
                <a:sym typeface="+mn-ea"/>
              </a:rPr>
              <a:t>echo</a:t>
            </a:r>
            <a:r>
              <a:rPr lang="zh-CN" altLang="zh-CN" dirty="0">
                <a:sym typeface="+mn-ea"/>
              </a:rPr>
              <a:t>响应。如果这是一个很大的以太网段，可以会有几百个主机对收到的</a:t>
            </a:r>
            <a:r>
              <a:rPr lang="en-US" altLang="zh-CN" dirty="0">
                <a:sym typeface="+mn-ea"/>
              </a:rPr>
              <a:t>echo</a:t>
            </a:r>
            <a:r>
              <a:rPr lang="zh-CN" altLang="zh-CN" dirty="0">
                <a:sym typeface="+mn-ea"/>
              </a:rPr>
              <a:t>请求进行回复。</a:t>
            </a:r>
          </a:p>
          <a:p>
            <a:pPr lvl="0"/>
            <a:r>
              <a:rPr lang="zh-CN" altLang="zh-CN" dirty="0">
                <a:sym typeface="+mn-ea"/>
              </a:rPr>
              <a:t>由于多数系统都会尽快地处理</a:t>
            </a:r>
            <a:r>
              <a:rPr lang="en-US" altLang="zh-CN" dirty="0">
                <a:sym typeface="+mn-ea"/>
              </a:rPr>
              <a:t>ICMP</a:t>
            </a:r>
            <a:r>
              <a:rPr lang="zh-CN" altLang="zh-CN" dirty="0">
                <a:sym typeface="+mn-ea"/>
              </a:rPr>
              <a:t>传输信息，目标系统很快就会被大量的</a:t>
            </a:r>
            <a:r>
              <a:rPr lang="en-US" altLang="zh-CN" dirty="0">
                <a:sym typeface="+mn-ea"/>
              </a:rPr>
              <a:t>echo</a:t>
            </a:r>
            <a:r>
              <a:rPr lang="zh-CN" altLang="zh-CN" dirty="0">
                <a:sym typeface="+mn-ea"/>
              </a:rPr>
              <a:t>信息吞没，这样轻而易举地就能够阻止该系统处理其它任何网络传输，从而拒绝为正常系统提供服务</a:t>
            </a:r>
            <a:endParaRPr lang="en-US" altLang="en-US"/>
          </a:p>
          <a:p>
            <a:pPr lvl="0"/>
            <a:endParaRPr lang="en-US" altLang="en-US"/>
          </a:p>
          <a:p>
            <a:pPr lvl="0"/>
            <a:endParaRPr lang="en-US" altLang="en-US"/>
          </a:p>
          <a:p>
            <a:pPr lvl="0"/>
            <a:r>
              <a:rPr lang="en-US" altLang="en-US"/>
              <a:t>https://searchnetworking.techtarget.com/tip/Router-Expert-Smurf-fraggle-attack-defense-using-SACLs</a:t>
            </a:r>
          </a:p>
          <a:p>
            <a:pPr lvl="0"/>
            <a:r>
              <a:rPr lang="en-US" altLang="en-US" b="1"/>
              <a:t>Here's How a Smurf attack works:</a:t>
            </a:r>
          </a:p>
          <a:p>
            <a:pPr lvl="0"/>
            <a:r>
              <a:rPr lang="en-US" altLang="en-US"/>
              <a:t>First the Smurf malware builds a spoofed packet that has its source address set to the real </a:t>
            </a:r>
            <a:r>
              <a:rPr lang="en-US" altLang="en-US" u="sng">
                <a:hlinkClick r:id="rId3"/>
              </a:rPr>
              <a:t>IP address</a:t>
            </a:r>
            <a:r>
              <a:rPr lang="en-US" altLang="en-US"/>
              <a:t> of the targeted victim.</a:t>
            </a:r>
          </a:p>
          <a:p>
            <a:pPr lvl="0"/>
            <a:r>
              <a:rPr lang="en-US" altLang="en-US"/>
              <a:t>The packet is then sent to an IP broadcast address of a router or </a:t>
            </a:r>
            <a:r>
              <a:rPr lang="en-US" altLang="en-US" u="sng">
                <a:hlinkClick r:id="rId4"/>
              </a:rPr>
              <a:t>firewall</a:t>
            </a:r>
            <a:r>
              <a:rPr lang="en-US" altLang="en-US"/>
              <a:t>, which in turn sends requests to every host device address inside the broadcasting network, increasing the number of requests by the number of networked devices on the network.</a:t>
            </a:r>
          </a:p>
          <a:p>
            <a:pPr lvl="0"/>
            <a:r>
              <a:rPr lang="en-US" altLang="en-US"/>
              <a:t>Each device inside the network receives the request from the broadcaster and then responds to the spoofed address of the target with an ICMP Echo Reply packet.</a:t>
            </a:r>
          </a:p>
          <a:p>
            <a:pPr lvl="0"/>
            <a:r>
              <a:rPr lang="en-US" altLang="en-US"/>
              <a:t>The target victim then receives a deluge of ICMP Echo Reply packets, potentially becoming overwhelmed and resulting in denial-of-service to legitimate traffic.</a:t>
            </a:r>
          </a:p>
          <a:p>
            <a:pPr lvl="0"/>
            <a:endParaRPr lang="en-US" altLang="en-US"/>
          </a:p>
        </p:txBody>
      </p:sp>
      <p:sp>
        <p:nvSpPr>
          <p:cNvPr id="9523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57</a:t>
            </a:fld>
            <a:endParaRPr lang="en-US" altLang="zh-CN" sz="120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noTextEdit="1"/>
          </p:cNvSpPr>
          <p:nvPr>
            <p:ph type="sldImg"/>
          </p:nvPr>
        </p:nvSpPr>
        <p:spPr/>
      </p:sp>
      <p:sp>
        <p:nvSpPr>
          <p:cNvPr id="97282" name="Notes Placeholder 2"/>
          <p:cNvSpPr>
            <a:spLocks noGrp="1"/>
          </p:cNvSpPr>
          <p:nvPr>
            <p:ph type="body" idx="1"/>
          </p:nvPr>
        </p:nvSpPr>
        <p:spPr/>
        <p:txBody>
          <a:bodyPr wrap="square" lIns="91440" tIns="45720" rIns="91440" bIns="45720" anchor="t" anchorCtr="0"/>
          <a:lstStyle/>
          <a:p>
            <a:pPr lvl="0"/>
            <a:endParaRPr lang="en-US" altLang="en-US" dirty="0"/>
          </a:p>
          <a:p>
            <a:pPr lvl="0"/>
            <a:endParaRPr lang="en-US" altLang="en-US" dirty="0"/>
          </a:p>
        </p:txBody>
      </p:sp>
      <p:sp>
        <p:nvSpPr>
          <p:cNvPr id="9728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58</a:t>
            </a:fld>
            <a:endParaRPr lang="en-US" altLang="zh-CN" sz="12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p:cNvSpPr>
            <a:spLocks noGrp="1" noRot="1" noChangeAspect="1" noTextEdit="1"/>
          </p:cNvSpPr>
          <p:nvPr>
            <p:ph type="sldImg"/>
          </p:nvPr>
        </p:nvSpPr>
        <p:spPr/>
      </p:sp>
      <p:sp>
        <p:nvSpPr>
          <p:cNvPr id="99330" name="备注占位符 2"/>
          <p:cNvSpPr>
            <a:spLocks noGrp="1"/>
          </p:cNvSpPr>
          <p:nvPr>
            <p:ph type="body" idx="1"/>
          </p:nvPr>
        </p:nvSpPr>
        <p:spPr/>
        <p:txBody>
          <a:bodyPr wrap="square" lIns="91440" tIns="45720" rIns="91440" bIns="45720" anchor="t" anchorCtr="0"/>
          <a:lstStyle/>
          <a:p>
            <a:pPr lvl="0"/>
            <a:endParaRPr lang="zh-CN" altLang="en-US"/>
          </a:p>
        </p:txBody>
      </p:sp>
      <p:sp>
        <p:nvSpPr>
          <p:cNvPr id="99331"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59</a:t>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p:cNvSpPr>
            <a:spLocks noGrp="1" noRot="1" noChangeAspect="1" noTextEdit="1"/>
          </p:cNvSpPr>
          <p:nvPr>
            <p:ph type="sldImg"/>
          </p:nvPr>
        </p:nvSpPr>
        <p:spPr/>
      </p:sp>
      <p:sp>
        <p:nvSpPr>
          <p:cNvPr id="101378" name="备注占位符 2"/>
          <p:cNvSpPr>
            <a:spLocks noGrp="1"/>
          </p:cNvSpPr>
          <p:nvPr>
            <p:ph type="body" idx="1"/>
          </p:nvPr>
        </p:nvSpPr>
        <p:spPr/>
        <p:txBody>
          <a:bodyPr wrap="square" lIns="91440" tIns="45720" rIns="91440" bIns="45720" anchor="t" anchorCtr="0"/>
          <a:lstStyle/>
          <a:p>
            <a:pPr lvl="0"/>
            <a:r>
              <a:rPr lang="zh-CN" altLang="en-US" sz="1200" b="1" i="0" kern="1200" dirty="0">
                <a:solidFill>
                  <a:schemeClr val="tx1"/>
                </a:solidFill>
                <a:effectLst/>
                <a:latin typeface="Arial" panose="020B0604020202020204" pitchFamily="34" charset="0"/>
                <a:ea typeface="宋体" panose="02010600030101010101" pitchFamily="2" charset="-122"/>
                <a:cs typeface="+mn-cs"/>
              </a:rPr>
              <a:t>域名系统</a:t>
            </a:r>
            <a:r>
              <a:rPr lang="en-US" altLang="zh-CN" sz="1200" b="0" i="0" kern="1200" dirty="0">
                <a:solidFill>
                  <a:schemeClr val="tx1"/>
                </a:solidFill>
                <a:effectLst/>
                <a:latin typeface="Arial" panose="020B0604020202020204" pitchFamily="34" charset="0"/>
                <a:ea typeface="宋体" panose="02010600030101010101" pitchFamily="2" charset="-122"/>
                <a:cs typeface="+mn-cs"/>
              </a:rPr>
              <a:t>,Domain Name System</a:t>
            </a:r>
          </a:p>
          <a:p>
            <a:pPr lvl="0"/>
            <a:r>
              <a:rPr lang="en-US" altLang="zh-CN" dirty="0"/>
              <a:t>DNS </a:t>
            </a:r>
            <a:r>
              <a:rPr lang="zh-CN" altLang="en-US" dirty="0"/>
              <a:t>解析。每个</a:t>
            </a:r>
            <a:r>
              <a:rPr lang="en-US" altLang="zh-CN" dirty="0"/>
              <a:t>Web</a:t>
            </a:r>
            <a:r>
              <a:rPr lang="zh-CN" altLang="en-US" dirty="0"/>
              <a:t>服务器（实际上连接到</a:t>
            </a:r>
            <a:r>
              <a:rPr lang="en-US" altLang="zh-CN" dirty="0"/>
              <a:t>Internet</a:t>
            </a:r>
            <a:r>
              <a:rPr lang="zh-CN" altLang="en-US" dirty="0"/>
              <a:t>的任何主机）都有一个文本形式的唯一</a:t>
            </a:r>
            <a:r>
              <a:rPr lang="en-US" altLang="zh-CN" dirty="0"/>
              <a:t>IP</a:t>
            </a:r>
            <a:r>
              <a:rPr lang="zh-CN" altLang="en-US" dirty="0"/>
              <a:t>地址，将其转换为</a:t>
            </a:r>
            <a:r>
              <a:rPr lang="en-US" altLang="zh-CN" dirty="0"/>
              <a:t>IP</a:t>
            </a:r>
            <a:r>
              <a:rPr lang="zh-CN" altLang="en-US" dirty="0"/>
              <a:t>地址是一个称为</a:t>
            </a:r>
            <a:r>
              <a:rPr lang="en-US" altLang="zh-CN" dirty="0"/>
              <a:t>DNS</a:t>
            </a:r>
            <a:r>
              <a:rPr lang="zh-CN" altLang="en-US" dirty="0"/>
              <a:t>解析或</a:t>
            </a:r>
            <a:r>
              <a:rPr lang="en-US" altLang="zh-CN" dirty="0"/>
              <a:t>DNS</a:t>
            </a:r>
            <a:r>
              <a:rPr lang="zh-CN" altLang="en-US" dirty="0"/>
              <a:t>查找的过程</a:t>
            </a:r>
            <a:r>
              <a:rPr lang="en-US" altLang="zh-CN" dirty="0"/>
              <a:t>;</a:t>
            </a:r>
          </a:p>
        </p:txBody>
      </p:sp>
      <p:sp>
        <p:nvSpPr>
          <p:cNvPr id="10137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60</a:t>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Slide Image Placeholder 1"/>
          <p:cNvSpPr>
            <a:spLocks noGrp="1" noRot="1" noChangeAspect="1" noTextEdit="1"/>
          </p:cNvSpPr>
          <p:nvPr>
            <p:ph type="sldImg"/>
          </p:nvPr>
        </p:nvSpPr>
        <p:spPr/>
      </p:sp>
      <p:sp>
        <p:nvSpPr>
          <p:cNvPr id="103426" name="Notes Placeholder 2"/>
          <p:cNvSpPr>
            <a:spLocks noGrp="1"/>
          </p:cNvSpPr>
          <p:nvPr>
            <p:ph type="body" idx="1"/>
          </p:nvPr>
        </p:nvSpPr>
        <p:spPr/>
        <p:txBody>
          <a:bodyPr wrap="square" lIns="91440" tIns="45720" rIns="91440" bIns="45720" anchor="t" anchorCtr="0"/>
          <a:lstStyle/>
          <a:p>
            <a:pPr lvl="0"/>
            <a:r>
              <a:rPr lang="en-US" altLang="en-US" dirty="0"/>
              <a:t>open DNS resolvers</a:t>
            </a:r>
            <a:r>
              <a:rPr lang="zh-CN" altLang="en-US" dirty="0"/>
              <a:t>“开放 </a:t>
            </a:r>
            <a:r>
              <a:rPr lang="en-US" altLang="zh-CN" dirty="0"/>
              <a:t>DNS </a:t>
            </a:r>
            <a:r>
              <a:rPr lang="zh-CN" altLang="en-US" dirty="0"/>
              <a:t>解析器”</a:t>
            </a:r>
            <a:r>
              <a:rPr lang="en-US" altLang="zh-CN" dirty="0"/>
              <a:t>:</a:t>
            </a:r>
            <a:r>
              <a:rPr lang="zh-CN" altLang="en-US" dirty="0"/>
              <a:t>是一种愿意为互联网上的任何人解析递归 </a:t>
            </a:r>
            <a:r>
              <a:rPr lang="en-US" altLang="zh-CN" dirty="0"/>
              <a:t>DNS </a:t>
            </a:r>
            <a:r>
              <a:rPr lang="zh-CN" altLang="en-US" dirty="0"/>
              <a:t>查找的 </a:t>
            </a:r>
            <a:r>
              <a:rPr lang="en-US" altLang="zh-CN" dirty="0"/>
              <a:t>DNS </a:t>
            </a:r>
            <a:r>
              <a:rPr lang="zh-CN" altLang="en-US" dirty="0"/>
              <a:t>服务器。</a:t>
            </a:r>
          </a:p>
          <a:p>
            <a:pPr lvl="0"/>
            <a:r>
              <a:rPr lang="en-US" altLang="en-US" dirty="0" err="1"/>
              <a:t>攻击者利用开放</a:t>
            </a:r>
            <a:r>
              <a:rPr lang="en-US" altLang="en-US" dirty="0"/>
              <a:t> DNS </a:t>
            </a:r>
            <a:r>
              <a:rPr lang="en-US" altLang="en-US" dirty="0" err="1"/>
              <a:t>解析器的功能产生大量流量，使目标服务器或网络不堪重负，导致服务器及其周围基础设施无法访问</a:t>
            </a:r>
            <a:r>
              <a:rPr lang="en-US" altLang="en-US" dirty="0"/>
              <a:t>。</a:t>
            </a:r>
          </a:p>
          <a:p>
            <a:pPr lvl="0"/>
            <a:endParaRPr lang="en-US" altLang="en-US" dirty="0"/>
          </a:p>
          <a:p>
            <a:pPr lvl="0"/>
            <a:r>
              <a:rPr lang="en-US" altLang="en-US" dirty="0"/>
              <a:t>在 DNS </a:t>
            </a:r>
            <a:r>
              <a:rPr lang="en-US" altLang="en-US" dirty="0" err="1"/>
              <a:t>放大攻击中，其中一个机器人好比是一个心怀恶意的</a:t>
            </a:r>
            <a:r>
              <a:rPr lang="zh-CN" altLang="en-US" dirty="0"/>
              <a:t>人</a:t>
            </a:r>
            <a:r>
              <a:rPr lang="en-US" altLang="en-US" dirty="0" err="1"/>
              <a:t>打电话</a:t>
            </a:r>
            <a:r>
              <a:rPr lang="zh-CN" altLang="en-US" dirty="0"/>
              <a:t>订外卖</a:t>
            </a:r>
            <a:r>
              <a:rPr lang="en-US" altLang="en-US" dirty="0"/>
              <a:t>，说“我要每样东西点一份，请给我回电话，告诉我整个订单”。当餐厅询问回电号码时，提供的是目标受害者的电话号码。然后目标会接到来自餐厅的电话，提供其并未请求的大量信息。</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https://www.cloudflare.com/learning/ddos/dns-amplification-ddos-attack/</a:t>
            </a:r>
          </a:p>
          <a:p>
            <a:pPr lvl="0"/>
            <a:endParaRPr lang="en-US" altLang="en-US" dirty="0"/>
          </a:p>
        </p:txBody>
      </p:sp>
      <p:sp>
        <p:nvSpPr>
          <p:cNvPr id="10342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61</a:t>
            </a:fld>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fontAlgn="base">
              <a:buNone/>
            </a:pPr>
            <a:r>
              <a:rPr lang="en-US" altLang="zh-CN" dirty="0"/>
              <a:t>Although many forms of DoS attacks exist, the most common types are the following:</a:t>
            </a:r>
          </a:p>
          <a:p>
            <a:pPr marL="228600" indent="-228600" fontAlgn="base">
              <a:buAutoNum type="arabicPeriod"/>
            </a:pPr>
            <a:endParaRPr lang="en-US" altLang="zh-CN" dirty="0"/>
          </a:p>
          <a:p>
            <a:pPr marL="228600" indent="-228600" fontAlgn="base">
              <a:buAutoNum type="arabicPeriod"/>
            </a:pPr>
            <a:r>
              <a:rPr lang="en-US" altLang="zh-CN" dirty="0"/>
              <a:t>Network resource overload consumes all available network hardware, software, or bandwidth of the target. </a:t>
            </a:r>
          </a:p>
          <a:p>
            <a:pPr marL="228600" indent="-228600" fontAlgn="base">
              <a:buAutoNum type="alphaLcPeriod"/>
            </a:pPr>
            <a:r>
              <a:rPr lang="en-US" altLang="zh-CN" dirty="0"/>
              <a:t>In a direct network resource overload attack, the cyber threat actor overloads resources using tactics, such as exploiting a server vulnerability or inundating servers with requests. </a:t>
            </a:r>
          </a:p>
          <a:p>
            <a:pPr marL="0" indent="0" fontAlgn="base">
              <a:buNone/>
            </a:pPr>
            <a:r>
              <a:rPr lang="en-US" altLang="zh-CN" dirty="0"/>
              <a:t>b. In a reflection amplification attack, the threat actor consumes network resources by reflecting a high volume of network traffic to the target. The actor use a third-party server (the “reflector”) as an intermediary that hosts and responds to the given spoofed source IP address. </a:t>
            </a:r>
          </a:p>
          <a:p>
            <a:pPr marL="0" indent="0" fontAlgn="base">
              <a:buNone/>
            </a:pPr>
            <a:endParaRPr lang="en-US" altLang="zh-CN" dirty="0"/>
          </a:p>
          <a:p>
            <a:pPr marL="0" indent="0" fontAlgn="base">
              <a:buNone/>
            </a:pPr>
            <a:r>
              <a:rPr lang="en-US" altLang="zh-CN" dirty="0"/>
              <a:t>2. Protocol resource overload consumes the available session or connection resources of the target. </a:t>
            </a:r>
          </a:p>
          <a:p>
            <a:pPr marL="0" indent="0" fontAlgn="base">
              <a:buNone/>
            </a:pPr>
            <a:endParaRPr lang="en-US" altLang="zh-CN" dirty="0"/>
          </a:p>
          <a:p>
            <a:pPr marL="0" indent="0" fontAlgn="base">
              <a:buNone/>
            </a:pPr>
            <a:r>
              <a:rPr lang="en-US" altLang="zh-CN" dirty="0"/>
              <a:t>3. Application resource overload consumes the available compute or storage resources of the target.</a:t>
            </a:r>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Slide Image Placeholder 1"/>
          <p:cNvSpPr>
            <a:spLocks noGrp="1" noRot="1" noChangeAspect="1" noTextEdit="1"/>
          </p:cNvSpPr>
          <p:nvPr>
            <p:ph type="sldImg"/>
          </p:nvPr>
        </p:nvSpPr>
        <p:spPr/>
      </p:sp>
      <p:sp>
        <p:nvSpPr>
          <p:cNvPr id="105474" name="Notes Placeholder 2"/>
          <p:cNvSpPr>
            <a:spLocks noGrp="1"/>
          </p:cNvSpPr>
          <p:nvPr>
            <p:ph type="body" idx="1"/>
          </p:nvPr>
        </p:nvSpPr>
        <p:spPr/>
        <p:txBody>
          <a:bodyPr wrap="square" lIns="91440" tIns="45720" rIns="91440" bIns="45720" anchor="t" anchorCtr="0"/>
          <a:lstStyle/>
          <a:p>
            <a:pPr lvl="0"/>
            <a:endParaRPr lang="en-US" altLang="en-US" dirty="0"/>
          </a:p>
        </p:txBody>
      </p:sp>
      <p:sp>
        <p:nvSpPr>
          <p:cNvPr id="10547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62</a:t>
            </a:fld>
            <a:endParaRPr lang="en-US" altLang="zh-CN" sz="12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Slide Image Placeholder 1"/>
          <p:cNvSpPr>
            <a:spLocks noGrp="1" noRot="1" noChangeAspect="1" noTextEdit="1"/>
          </p:cNvSpPr>
          <p:nvPr>
            <p:ph type="sldImg"/>
          </p:nvPr>
        </p:nvSpPr>
        <p:spPr/>
      </p:sp>
      <p:sp>
        <p:nvSpPr>
          <p:cNvPr id="107522" name="Notes Placeholder 2"/>
          <p:cNvSpPr>
            <a:spLocks noGrp="1"/>
          </p:cNvSpPr>
          <p:nvPr>
            <p:ph type="body" idx="1"/>
          </p:nvPr>
        </p:nvSpPr>
        <p:spPr/>
        <p:txBody>
          <a:bodyPr wrap="square" lIns="91440" tIns="45720" rIns="91440" bIns="45720" anchor="t" anchorCtr="0"/>
          <a:lstStyle/>
          <a:p>
            <a:pPr lvl="0"/>
            <a:r>
              <a:rPr lang="en-US" altLang="en-US" dirty="0"/>
              <a:t>DNS 放大可分为3个步骤：</a:t>
            </a:r>
          </a:p>
          <a:p>
            <a:pPr lvl="0"/>
            <a:r>
              <a:rPr lang="en-US" altLang="en-US" dirty="0" err="1"/>
              <a:t>攻击者使用受损的端点将有欺骗性</a:t>
            </a:r>
            <a:r>
              <a:rPr lang="en-US" altLang="en-US" dirty="0"/>
              <a:t> IP </a:t>
            </a:r>
            <a:r>
              <a:rPr lang="en-US" altLang="en-US" dirty="0" err="1"/>
              <a:t>地址的</a:t>
            </a:r>
            <a:r>
              <a:rPr lang="en-US" altLang="en-US" dirty="0"/>
              <a:t> UDP </a:t>
            </a:r>
            <a:r>
              <a:rPr lang="en-US" altLang="en-US" dirty="0" err="1"/>
              <a:t>数据包发送到</a:t>
            </a:r>
            <a:r>
              <a:rPr lang="en-US" altLang="en-US" dirty="0"/>
              <a:t> DNS </a:t>
            </a:r>
            <a:r>
              <a:rPr lang="en-US" altLang="en-US" dirty="0" err="1"/>
              <a:t>递归服务器。数据包上的欺骗性地址指向受害者的真实</a:t>
            </a:r>
            <a:r>
              <a:rPr lang="en-US" altLang="en-US" dirty="0"/>
              <a:t> IP </a:t>
            </a:r>
            <a:r>
              <a:rPr lang="en-US" altLang="en-US" dirty="0" err="1"/>
              <a:t>地址</a:t>
            </a:r>
            <a:r>
              <a:rPr lang="en-US" altLang="en-US" dirty="0"/>
              <a:t>。</a:t>
            </a:r>
          </a:p>
          <a:p>
            <a:pPr lvl="0"/>
            <a:r>
              <a:rPr lang="en-US" altLang="en-US" dirty="0" err="1">
                <a:sym typeface="+mn-ea"/>
              </a:rPr>
              <a:t>每个</a:t>
            </a:r>
            <a:r>
              <a:rPr lang="en-US" altLang="en-US" dirty="0">
                <a:sym typeface="+mn-ea"/>
              </a:rPr>
              <a:t> UDP </a:t>
            </a:r>
            <a:r>
              <a:rPr lang="en-US" altLang="en-US" dirty="0" err="1">
                <a:sym typeface="+mn-ea"/>
              </a:rPr>
              <a:t>数据包都向</a:t>
            </a:r>
            <a:r>
              <a:rPr lang="en-US" altLang="en-US" dirty="0">
                <a:sym typeface="+mn-ea"/>
              </a:rPr>
              <a:t> DNS 解析器发出请求，通常传递一个参数（例如“ANY”）</a:t>
            </a:r>
            <a:r>
              <a:rPr lang="en-US" altLang="en-US" dirty="0" err="1">
                <a:sym typeface="+mn-ea"/>
              </a:rPr>
              <a:t>以接收尽可能最大的响应</a:t>
            </a:r>
            <a:r>
              <a:rPr lang="en-US" altLang="en-US" dirty="0">
                <a:sym typeface="+mn-ea"/>
              </a:rPr>
              <a:t>。</a:t>
            </a:r>
            <a:endParaRPr lang="en-US" altLang="en-US" dirty="0"/>
          </a:p>
          <a:p>
            <a:pPr lvl="0"/>
            <a:r>
              <a:rPr lang="en-US" altLang="en-US" dirty="0">
                <a:sym typeface="+mn-ea"/>
              </a:rPr>
              <a:t>DNS </a:t>
            </a:r>
            <a:r>
              <a:rPr lang="en-US" altLang="en-US" dirty="0" err="1">
                <a:sym typeface="+mn-ea"/>
              </a:rPr>
              <a:t>解析器收到请求后，会向欺骗性</a:t>
            </a:r>
            <a:r>
              <a:rPr lang="en-US" altLang="en-US" dirty="0">
                <a:sym typeface="+mn-ea"/>
              </a:rPr>
              <a:t> IP </a:t>
            </a:r>
            <a:r>
              <a:rPr lang="en-US" altLang="en-US" dirty="0" err="1">
                <a:sym typeface="+mn-ea"/>
              </a:rPr>
              <a:t>地址发送较大的响应</a:t>
            </a:r>
            <a:r>
              <a:rPr lang="en-US" altLang="en-US" dirty="0">
                <a:sym typeface="+mn-ea"/>
              </a:rPr>
              <a:t>。</a:t>
            </a:r>
            <a:endParaRPr lang="en-US" altLang="en-US" dirty="0"/>
          </a:p>
          <a:p>
            <a:pPr lvl="0"/>
            <a:r>
              <a:rPr lang="en-US" altLang="en-US" dirty="0" err="1">
                <a:sym typeface="+mn-ea"/>
              </a:rPr>
              <a:t>目标的</a:t>
            </a:r>
            <a:r>
              <a:rPr lang="en-US" altLang="en-US" dirty="0">
                <a:sym typeface="+mn-ea"/>
              </a:rPr>
              <a:t> IP </a:t>
            </a:r>
            <a:r>
              <a:rPr lang="en-US" altLang="en-US" dirty="0" err="1">
                <a:sym typeface="+mn-ea"/>
              </a:rPr>
              <a:t>地址接收响应，其周边的网络基础设施被大量流量淹没，从而导致拒绝服务</a:t>
            </a:r>
            <a:r>
              <a:rPr lang="en-US" altLang="en-US" dirty="0">
                <a:sym typeface="+mn-ea"/>
              </a:rPr>
              <a:t>。</a:t>
            </a:r>
          </a:p>
          <a:p>
            <a:pPr lvl="0"/>
            <a:endParaRPr lang="en-US" altLang="en-US" dirty="0"/>
          </a:p>
        </p:txBody>
      </p:sp>
      <p:sp>
        <p:nvSpPr>
          <p:cNvPr id="10752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63</a:t>
            </a:fld>
            <a:endParaRPr lang="en-US" altLang="zh-CN" sz="12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p:cNvSpPr>
            <a:spLocks noGrp="1" noRot="1" noChangeAspect="1" noTextEdit="1"/>
          </p:cNvSpPr>
          <p:nvPr>
            <p:ph type="sldImg"/>
          </p:nvPr>
        </p:nvSpPr>
        <p:spPr/>
      </p:sp>
      <p:sp>
        <p:nvSpPr>
          <p:cNvPr id="109570" name="Notes Placeholder 2"/>
          <p:cNvSpPr>
            <a:spLocks noGrp="1"/>
          </p:cNvSpPr>
          <p:nvPr>
            <p:ph type="body" idx="1"/>
          </p:nvPr>
        </p:nvSpPr>
        <p:spPr/>
        <p:txBody>
          <a:bodyPr wrap="square" lIns="91440" tIns="45720" rIns="91440" bIns="45720" anchor="t" anchorCtr="0"/>
          <a:lstStyle/>
          <a:p>
            <a:pPr lvl="0"/>
            <a:r>
              <a:rPr lang="en-US" altLang="en-US" dirty="0"/>
              <a:t>DNS 放大可分为3个步骤：</a:t>
            </a:r>
          </a:p>
          <a:p>
            <a:pPr lvl="0"/>
            <a:r>
              <a:rPr lang="en-US" altLang="en-US" dirty="0" err="1"/>
              <a:t>攻击者使用受损的端点将有欺骗性</a:t>
            </a:r>
            <a:r>
              <a:rPr lang="en-US" altLang="en-US" dirty="0"/>
              <a:t> IP </a:t>
            </a:r>
            <a:r>
              <a:rPr lang="en-US" altLang="en-US" dirty="0" err="1"/>
              <a:t>地址的</a:t>
            </a:r>
            <a:r>
              <a:rPr lang="en-US" altLang="en-US" dirty="0"/>
              <a:t> UDP </a:t>
            </a:r>
            <a:r>
              <a:rPr lang="en-US" altLang="en-US" dirty="0" err="1"/>
              <a:t>数据包发送到</a:t>
            </a:r>
            <a:r>
              <a:rPr lang="en-US" altLang="en-US" dirty="0"/>
              <a:t> DNS </a:t>
            </a:r>
            <a:r>
              <a:rPr lang="en-US" altLang="en-US" dirty="0" err="1"/>
              <a:t>递归服务器。数据包上的欺骗性地址指向受害者的真实</a:t>
            </a:r>
            <a:r>
              <a:rPr lang="en-US" altLang="en-US" dirty="0"/>
              <a:t> IP </a:t>
            </a:r>
            <a:r>
              <a:rPr lang="en-US" altLang="en-US" dirty="0" err="1"/>
              <a:t>地址</a:t>
            </a:r>
            <a:r>
              <a:rPr lang="en-US" altLang="en-US" dirty="0"/>
              <a:t>。</a:t>
            </a:r>
          </a:p>
          <a:p>
            <a:pPr lvl="0"/>
            <a:r>
              <a:rPr lang="en-US" altLang="en-US" dirty="0" err="1">
                <a:sym typeface="+mn-ea"/>
              </a:rPr>
              <a:t>每个</a:t>
            </a:r>
            <a:r>
              <a:rPr lang="en-US" altLang="en-US" dirty="0">
                <a:sym typeface="+mn-ea"/>
              </a:rPr>
              <a:t> UDP </a:t>
            </a:r>
            <a:r>
              <a:rPr lang="en-US" altLang="en-US" dirty="0" err="1">
                <a:sym typeface="+mn-ea"/>
              </a:rPr>
              <a:t>数据包都向</a:t>
            </a:r>
            <a:r>
              <a:rPr lang="en-US" altLang="en-US" dirty="0">
                <a:sym typeface="+mn-ea"/>
              </a:rPr>
              <a:t> DNS 解析器发出请求，通常传递一个参数（例如“ANY”）</a:t>
            </a:r>
            <a:r>
              <a:rPr lang="en-US" altLang="en-US" dirty="0" err="1">
                <a:sym typeface="+mn-ea"/>
              </a:rPr>
              <a:t>以接收尽可能最大的响应</a:t>
            </a:r>
            <a:r>
              <a:rPr lang="en-US" altLang="en-US" dirty="0">
                <a:sym typeface="+mn-ea"/>
              </a:rPr>
              <a:t>。</a:t>
            </a:r>
            <a:endParaRPr lang="en-US" altLang="en-US" dirty="0"/>
          </a:p>
          <a:p>
            <a:pPr lvl="0"/>
            <a:r>
              <a:rPr lang="en-US" altLang="en-US" dirty="0">
                <a:sym typeface="+mn-ea"/>
              </a:rPr>
              <a:t>DNS </a:t>
            </a:r>
            <a:r>
              <a:rPr lang="en-US" altLang="en-US" dirty="0" err="1">
                <a:sym typeface="+mn-ea"/>
              </a:rPr>
              <a:t>解析器收到请求后，会向欺骗性</a:t>
            </a:r>
            <a:r>
              <a:rPr lang="en-US" altLang="en-US" dirty="0">
                <a:sym typeface="+mn-ea"/>
              </a:rPr>
              <a:t> IP </a:t>
            </a:r>
            <a:r>
              <a:rPr lang="en-US" altLang="en-US" dirty="0" err="1">
                <a:sym typeface="+mn-ea"/>
              </a:rPr>
              <a:t>地址发送较大的响应</a:t>
            </a:r>
            <a:r>
              <a:rPr lang="en-US" altLang="en-US" dirty="0">
                <a:sym typeface="+mn-ea"/>
              </a:rPr>
              <a:t>。</a:t>
            </a:r>
            <a:endParaRPr lang="en-US" altLang="en-US" dirty="0"/>
          </a:p>
          <a:p>
            <a:pPr lvl="0"/>
            <a:r>
              <a:rPr lang="en-US" altLang="en-US" dirty="0" err="1">
                <a:sym typeface="+mn-ea"/>
              </a:rPr>
              <a:t>目标的</a:t>
            </a:r>
            <a:r>
              <a:rPr lang="en-US" altLang="en-US" dirty="0">
                <a:sym typeface="+mn-ea"/>
              </a:rPr>
              <a:t> IP </a:t>
            </a:r>
            <a:r>
              <a:rPr lang="en-US" altLang="en-US" dirty="0" err="1">
                <a:sym typeface="+mn-ea"/>
              </a:rPr>
              <a:t>地址接收响应，其周边的网络基础设施被大量流量淹没，从而导致拒绝服务</a:t>
            </a:r>
            <a:r>
              <a:rPr lang="en-US" altLang="en-US" dirty="0">
                <a:sym typeface="+mn-ea"/>
              </a:rPr>
              <a:t>。</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en-US" dirty="0"/>
          </a:p>
          <a:p>
            <a:pPr lvl="0"/>
            <a:endParaRPr lang="en-US" altLang="en-US" dirty="0"/>
          </a:p>
        </p:txBody>
      </p:sp>
      <p:sp>
        <p:nvSpPr>
          <p:cNvPr id="10957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64</a:t>
            </a:fld>
            <a:endParaRPr lang="en-US" altLang="zh-CN" sz="12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noTextEdit="1"/>
          </p:cNvSpPr>
          <p:nvPr>
            <p:ph type="sldImg"/>
          </p:nvPr>
        </p:nvSpPr>
        <p:spPr/>
      </p:sp>
      <p:sp>
        <p:nvSpPr>
          <p:cNvPr id="111618" name="Notes Placeholder 2"/>
          <p:cNvSpPr>
            <a:spLocks noGrp="1"/>
          </p:cNvSpPr>
          <p:nvPr>
            <p:ph type="body" idx="1"/>
          </p:nvPr>
        </p:nvSpPr>
        <p:spPr/>
        <p:txBody>
          <a:bodyPr wrap="square" lIns="91440" tIns="45720" rIns="91440" bIns="45720" anchor="t" anchorCtr="0"/>
          <a:lstStyle/>
          <a:p>
            <a:pPr lvl="0"/>
            <a:r>
              <a:rPr lang="en-US" altLang="en-US" dirty="0"/>
              <a:t>How is a DNS amplification attack mitigated?</a:t>
            </a:r>
          </a:p>
          <a:p>
            <a:pPr lvl="0"/>
            <a:r>
              <a:rPr lang="en-US" altLang="en-US" dirty="0" err="1"/>
              <a:t>减少开放</a:t>
            </a:r>
            <a:r>
              <a:rPr lang="en-US" altLang="en-US" dirty="0"/>
              <a:t> DNS </a:t>
            </a:r>
            <a:r>
              <a:rPr lang="en-US" altLang="en-US" dirty="0" err="1"/>
              <a:t>解析器的总数</a:t>
            </a:r>
            <a:r>
              <a:rPr lang="zh-CN" altLang="en-US" dirty="0"/>
              <a:t>。限制 DNS 解析器，使其仅响应来自受信任来源的查询，即可使服务器无法被用于任何类型的放大攻击。</a:t>
            </a:r>
          </a:p>
          <a:p>
            <a:pPr lvl="0"/>
            <a:r>
              <a:rPr lang="en-US" altLang="en-US" dirty="0"/>
              <a:t>源 IP </a:t>
            </a:r>
            <a:r>
              <a:rPr lang="en-US" altLang="en-US" dirty="0" err="1"/>
              <a:t>验证</a:t>
            </a:r>
            <a:r>
              <a:rPr lang="en-US" altLang="en-US" dirty="0"/>
              <a:t> —— </a:t>
            </a:r>
            <a:r>
              <a:rPr lang="en-US" altLang="en-US" dirty="0" err="1"/>
              <a:t>阻止欺骗性数据包离开网络</a:t>
            </a:r>
            <a:r>
              <a:rPr lang="zh-CN" altLang="en-US" dirty="0"/>
              <a:t>。如果一个从网络内部发送的数据包带有一个看起来像来自网络外部的源地址，那么它就有可能是伪造数据包并可被丢弃。</a:t>
            </a:r>
          </a:p>
          <a:p>
            <a:pPr lvl="0"/>
            <a:endParaRPr lang="en-US" altLang="en-US" dirty="0"/>
          </a:p>
        </p:txBody>
      </p:sp>
      <p:sp>
        <p:nvSpPr>
          <p:cNvPr id="11161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65</a:t>
            </a:fld>
            <a:endParaRPr lang="en-US" altLang="zh-CN" sz="12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p:cNvSpPr>
            <a:spLocks noGrp="1" noRot="1" noChangeAspect="1" noTextEdit="1"/>
          </p:cNvSpPr>
          <p:nvPr>
            <p:ph type="sldImg"/>
          </p:nvPr>
        </p:nvSpPr>
        <p:spPr/>
      </p:sp>
      <p:sp>
        <p:nvSpPr>
          <p:cNvPr id="113666" name="Notes Placeholder 2"/>
          <p:cNvSpPr>
            <a:spLocks noGrp="1"/>
          </p:cNvSpPr>
          <p:nvPr>
            <p:ph type="body" idx="1"/>
          </p:nvPr>
        </p:nvSpPr>
        <p:spPr/>
        <p:txBody>
          <a:bodyPr wrap="square" lIns="91440" tIns="45720" rIns="91440" bIns="45720" anchor="t" anchorCtr="0"/>
          <a:lstStyle/>
          <a:p>
            <a:pPr lvl="0"/>
            <a:r>
              <a:rPr lang="en-US" altLang="en-US" dirty="0" err="1"/>
              <a:t>网络时间协议（NTP）旨在允许连接到互联网的设备同步其内部时钟，在互联网架构中发挥重要作用</a:t>
            </a:r>
            <a:endParaRPr lang="en-US" altLang="en-US" dirty="0"/>
          </a:p>
          <a:p>
            <a:pPr lvl="0"/>
            <a:r>
              <a:rPr lang="en-US" altLang="en-US" dirty="0"/>
              <a:t>How does a NTP amplification attack work?</a:t>
            </a:r>
          </a:p>
          <a:p>
            <a:pPr lvl="0"/>
            <a:r>
              <a:rPr lang="zh-CN" altLang="en-US" dirty="0"/>
              <a:t>利用 </a:t>
            </a:r>
            <a:r>
              <a:rPr lang="en-US" altLang="zh-CN" dirty="0" err="1"/>
              <a:t>monlist</a:t>
            </a:r>
            <a:r>
              <a:rPr lang="en-US" altLang="zh-CN" dirty="0"/>
              <a:t> </a:t>
            </a:r>
            <a:r>
              <a:rPr lang="zh-CN" altLang="en-US" dirty="0"/>
              <a:t>命令触发响应，其中包含向 </a:t>
            </a:r>
            <a:r>
              <a:rPr lang="en-US" altLang="zh-CN" dirty="0"/>
              <a:t>NTP </a:t>
            </a:r>
            <a:r>
              <a:rPr lang="zh-CN" altLang="en-US" dirty="0"/>
              <a:t>服务器发出的请求的最后 </a:t>
            </a:r>
            <a:r>
              <a:rPr lang="en-US" altLang="zh-CN" dirty="0"/>
              <a:t>600 </a:t>
            </a:r>
            <a:r>
              <a:rPr lang="zh-CN" altLang="en-US" dirty="0"/>
              <a:t>个源 </a:t>
            </a:r>
            <a:r>
              <a:rPr lang="en-US" altLang="zh-CN" dirty="0"/>
              <a:t>IP </a:t>
            </a:r>
            <a:r>
              <a:rPr lang="zh-CN" altLang="en-US" dirty="0"/>
              <a:t>地址</a:t>
            </a:r>
          </a:p>
          <a:p>
            <a:pPr lvl="0"/>
            <a:endParaRPr lang="en-US" altLang="en-US" dirty="0"/>
          </a:p>
          <a:p>
            <a:pPr lvl="0"/>
            <a:r>
              <a:rPr lang="en-US" altLang="en-US" dirty="0"/>
              <a:t>The https://www.cloudflare.com/learning/ddos/ntp-amplification-ddos-attack/</a:t>
            </a:r>
          </a:p>
          <a:p>
            <a:pPr lvl="0"/>
            <a:endParaRPr lang="en-US" altLang="en-US" dirty="0"/>
          </a:p>
        </p:txBody>
      </p:sp>
      <p:sp>
        <p:nvSpPr>
          <p:cNvPr id="11366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66</a:t>
            </a:fld>
            <a:endParaRPr lang="en-US" altLang="zh-CN" sz="12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p:sp>
      <p:sp>
        <p:nvSpPr>
          <p:cNvPr id="115714"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https://www.cloudflare.com/learning/ddos/ntp-amplification-ddos-attack/</a:t>
            </a:r>
          </a:p>
          <a:p>
            <a:pPr lvl="0"/>
            <a:r>
              <a:rPr lang="en-US" altLang="en-US" dirty="0"/>
              <a:t>NTP </a:t>
            </a:r>
            <a:r>
              <a:rPr lang="en-US" altLang="en-US" dirty="0" err="1"/>
              <a:t>放大攻击可分为四个步骤</a:t>
            </a:r>
            <a:r>
              <a:rPr lang="en-US" altLang="en-US" dirty="0"/>
              <a:t>：</a:t>
            </a:r>
          </a:p>
          <a:p>
            <a:pPr lvl="0"/>
            <a:r>
              <a:rPr lang="en-US" altLang="en-US" dirty="0" err="1"/>
              <a:t>攻击者使用僵尸网络将带有伪造</a:t>
            </a:r>
            <a:r>
              <a:rPr lang="en-US" altLang="en-US" dirty="0"/>
              <a:t> IP </a:t>
            </a:r>
            <a:r>
              <a:rPr lang="en-US" altLang="en-US" dirty="0" err="1"/>
              <a:t>地址的</a:t>
            </a:r>
            <a:r>
              <a:rPr lang="en-US" altLang="en-US" dirty="0"/>
              <a:t> UDP </a:t>
            </a:r>
            <a:r>
              <a:rPr lang="en-US" altLang="en-US" dirty="0" err="1"/>
              <a:t>包发送到启用了</a:t>
            </a:r>
            <a:r>
              <a:rPr lang="en-US" altLang="en-US" dirty="0"/>
              <a:t> </a:t>
            </a:r>
            <a:r>
              <a:rPr lang="en-US" altLang="en-US" dirty="0" err="1"/>
              <a:t>monlist</a:t>
            </a:r>
            <a:r>
              <a:rPr lang="en-US" altLang="en-US" dirty="0"/>
              <a:t> </a:t>
            </a:r>
            <a:r>
              <a:rPr lang="en-US" altLang="en-US" dirty="0" err="1"/>
              <a:t>命令的</a:t>
            </a:r>
            <a:r>
              <a:rPr lang="en-US" altLang="en-US" dirty="0"/>
              <a:t> NTP </a:t>
            </a:r>
            <a:r>
              <a:rPr lang="en-US" altLang="en-US" dirty="0" err="1"/>
              <a:t>服务器。每个包的伪造</a:t>
            </a:r>
            <a:r>
              <a:rPr lang="en-US" altLang="en-US" dirty="0"/>
              <a:t> IP </a:t>
            </a:r>
            <a:r>
              <a:rPr lang="en-US" altLang="en-US" dirty="0" err="1"/>
              <a:t>地址都指向受害者的真实</a:t>
            </a:r>
            <a:r>
              <a:rPr lang="en-US" altLang="en-US" dirty="0"/>
              <a:t> IP </a:t>
            </a:r>
            <a:r>
              <a:rPr lang="en-US" altLang="en-US" dirty="0" err="1"/>
              <a:t>地址</a:t>
            </a:r>
            <a:r>
              <a:rPr lang="en-US" altLang="en-US" dirty="0"/>
              <a:t>。</a:t>
            </a:r>
          </a:p>
          <a:p>
            <a:pPr lvl="0"/>
            <a:r>
              <a:rPr lang="en-US" altLang="en-US" dirty="0" err="1"/>
              <a:t>每个</a:t>
            </a:r>
            <a:r>
              <a:rPr lang="en-US" altLang="en-US" dirty="0"/>
              <a:t> UDP </a:t>
            </a:r>
            <a:r>
              <a:rPr lang="en-US" altLang="en-US" dirty="0" err="1"/>
              <a:t>数据包使用其</a:t>
            </a:r>
            <a:r>
              <a:rPr lang="en-US" altLang="en-US" dirty="0"/>
              <a:t> </a:t>
            </a:r>
            <a:r>
              <a:rPr lang="en-US" altLang="en-US" dirty="0" err="1"/>
              <a:t>monlist</a:t>
            </a:r>
            <a:r>
              <a:rPr lang="en-US" altLang="en-US" dirty="0"/>
              <a:t> </a:t>
            </a:r>
            <a:r>
              <a:rPr lang="en-US" altLang="en-US" dirty="0" err="1"/>
              <a:t>命令向</a:t>
            </a:r>
            <a:r>
              <a:rPr lang="en-US" altLang="en-US" dirty="0"/>
              <a:t> NTP </a:t>
            </a:r>
            <a:r>
              <a:rPr lang="en-US" altLang="en-US" dirty="0" err="1"/>
              <a:t>服务器发出请求，导致较大的响应</a:t>
            </a:r>
            <a:r>
              <a:rPr lang="en-US" altLang="en-US" dirty="0"/>
              <a:t>。</a:t>
            </a:r>
          </a:p>
          <a:p>
            <a:pPr lvl="0"/>
            <a:r>
              <a:rPr lang="en-US" altLang="en-US" dirty="0" err="1"/>
              <a:t>然后，服务器用结果数据响应欺骗性的地址</a:t>
            </a:r>
            <a:r>
              <a:rPr lang="en-US" altLang="en-US" dirty="0"/>
              <a:t>。</a:t>
            </a:r>
          </a:p>
        </p:txBody>
      </p:sp>
      <p:sp>
        <p:nvSpPr>
          <p:cNvPr id="11571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67</a:t>
            </a:fld>
            <a:endParaRPr lang="en-US" altLang="zh-CN" sz="12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p:cNvSpPr>
            <a:spLocks noGrp="1" noRot="1" noChangeAspect="1" noTextEdit="1"/>
          </p:cNvSpPr>
          <p:nvPr>
            <p:ph type="sldImg"/>
          </p:nvPr>
        </p:nvSpPr>
        <p:spPr/>
      </p:sp>
      <p:sp>
        <p:nvSpPr>
          <p:cNvPr id="117762" name="Notes Placeholder 2"/>
          <p:cNvSpPr>
            <a:spLocks noGrp="1"/>
          </p:cNvSpPr>
          <p:nvPr>
            <p:ph type="body" idx="1"/>
          </p:nvPr>
        </p:nvSpPr>
        <p:spPr/>
        <p:txBody>
          <a:bodyPr wrap="square" lIns="91440" tIns="45720" rIns="91440" bIns="45720" anchor="t" anchorCtr="0"/>
          <a:lstStyle/>
          <a:p>
            <a:pPr lvl="0"/>
            <a:r>
              <a:rPr lang="zh-CN" altLang="en-US" dirty="0"/>
              <a:t>带宽差异，资源差异，导致以小博大的攻击</a:t>
            </a:r>
            <a:endParaRPr lang="en-US" altLang="en-US" dirty="0"/>
          </a:p>
          <a:p>
            <a:pPr lvl="0"/>
            <a:endParaRPr lang="en-US" altLang="en-US" dirty="0"/>
          </a:p>
        </p:txBody>
      </p:sp>
      <p:sp>
        <p:nvSpPr>
          <p:cNvPr id="11776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68</a:t>
            </a:fld>
            <a:endParaRPr lang="en-US" altLang="zh-CN" sz="12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p:cNvSpPr>
            <a:spLocks noGrp="1" noRot="1" noChangeAspect="1" noTextEdit="1"/>
          </p:cNvSpPr>
          <p:nvPr>
            <p:ph type="sldImg"/>
          </p:nvPr>
        </p:nvSpPr>
        <p:spPr/>
      </p:sp>
      <p:sp>
        <p:nvSpPr>
          <p:cNvPr id="119810" name="Notes Placeholder 2"/>
          <p:cNvSpPr>
            <a:spLocks noGrp="1"/>
          </p:cNvSpPr>
          <p:nvPr>
            <p:ph type="body" idx="1"/>
          </p:nvPr>
        </p:nvSpPr>
        <p:spPr/>
        <p:txBody>
          <a:bodyPr wrap="square" lIns="91440" tIns="45720" rIns="91440" bIns="45720" anchor="t" anchorCtr="0"/>
          <a:lstStyle/>
          <a:p>
            <a:pPr lvl="0"/>
            <a:r>
              <a:rPr lang="en-US" altLang="en-US" dirty="0" err="1"/>
              <a:t>禁用</a:t>
            </a:r>
            <a:r>
              <a:rPr lang="en-US" altLang="en-US" dirty="0"/>
              <a:t> </a:t>
            </a:r>
            <a:r>
              <a:rPr lang="en-US" altLang="en-US" dirty="0" err="1"/>
              <a:t>monlist</a:t>
            </a:r>
            <a:r>
              <a:rPr lang="en-US" altLang="en-US" dirty="0"/>
              <a:t> - </a:t>
            </a:r>
            <a:r>
              <a:rPr lang="en-US" altLang="en-US" dirty="0" err="1"/>
              <a:t>减少支持</a:t>
            </a:r>
            <a:r>
              <a:rPr lang="en-US" altLang="en-US" dirty="0"/>
              <a:t> </a:t>
            </a:r>
            <a:r>
              <a:rPr lang="en-US" altLang="en-US" dirty="0" err="1"/>
              <a:t>monlist</a:t>
            </a:r>
            <a:r>
              <a:rPr lang="en-US" altLang="en-US" dirty="0"/>
              <a:t> </a:t>
            </a:r>
            <a:r>
              <a:rPr lang="en-US" altLang="en-US" dirty="0" err="1"/>
              <a:t>命令的</a:t>
            </a:r>
            <a:r>
              <a:rPr lang="en-US" altLang="en-US" dirty="0"/>
              <a:t> NTP </a:t>
            </a:r>
            <a:r>
              <a:rPr lang="en-US" altLang="en-US" dirty="0" err="1"/>
              <a:t>服务器的数量</a:t>
            </a:r>
            <a:endParaRPr lang="en-US" altLang="en-US" dirty="0"/>
          </a:p>
          <a:p>
            <a:pPr lvl="0"/>
            <a:r>
              <a:rPr lang="en-US" altLang="en-US" dirty="0"/>
              <a:t>源 IP </a:t>
            </a:r>
            <a:r>
              <a:rPr lang="en-US" altLang="en-US" dirty="0" err="1"/>
              <a:t>验证</a:t>
            </a:r>
            <a:r>
              <a:rPr lang="en-US" altLang="en-US" dirty="0"/>
              <a:t>- - </a:t>
            </a:r>
            <a:r>
              <a:rPr lang="en-US" altLang="en-US" dirty="0" err="1"/>
              <a:t>阻止欺骗性数据包离开网络。禁用</a:t>
            </a:r>
            <a:r>
              <a:rPr lang="en-US" altLang="en-US" dirty="0"/>
              <a:t> NTP </a:t>
            </a:r>
            <a:r>
              <a:rPr lang="en-US" altLang="en-US" dirty="0" err="1"/>
              <a:t>服务器上的</a:t>
            </a:r>
            <a:r>
              <a:rPr lang="en-US" altLang="en-US" dirty="0"/>
              <a:t> </a:t>
            </a:r>
            <a:r>
              <a:rPr lang="en-US" altLang="en-US" dirty="0" err="1"/>
              <a:t>monlist</a:t>
            </a:r>
            <a:r>
              <a:rPr lang="en-US" altLang="en-US" dirty="0"/>
              <a:t> </a:t>
            </a:r>
            <a:r>
              <a:rPr lang="en-US" altLang="en-US" dirty="0" err="1"/>
              <a:t>并在当前允许</a:t>
            </a:r>
            <a:r>
              <a:rPr lang="en-US" altLang="en-US" dirty="0"/>
              <a:t> IP </a:t>
            </a:r>
            <a:r>
              <a:rPr lang="en-US" altLang="en-US" dirty="0" err="1"/>
              <a:t>欺骗的网络上实施入口过滤</a:t>
            </a:r>
            <a:endParaRPr lang="en-US" altLang="en-US" dirty="0"/>
          </a:p>
        </p:txBody>
      </p:sp>
      <p:sp>
        <p:nvSpPr>
          <p:cNvPr id="11981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69</a:t>
            </a:fld>
            <a:endParaRPr lang="en-US" altLang="zh-CN" sz="12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p:cNvSpPr>
            <a:spLocks noGrp="1" noRot="1" noChangeAspect="1" noTextEdit="1"/>
          </p:cNvSpPr>
          <p:nvPr>
            <p:ph type="sldImg"/>
          </p:nvPr>
        </p:nvSpPr>
        <p:spPr/>
      </p:sp>
      <p:sp>
        <p:nvSpPr>
          <p:cNvPr id="121858"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https://www.cloudflare.com/learning/ddos/memcached-ddos-attack/</a:t>
            </a:r>
          </a:p>
          <a:p>
            <a:pPr lvl="0"/>
            <a:endParaRPr lang="en-US" altLang="en-US" dirty="0"/>
          </a:p>
          <a:p>
            <a:pPr lvl="0"/>
            <a:r>
              <a:rPr lang="en-US" altLang="en-US" dirty="0"/>
              <a:t>*Memcached is a database caching system for speeding up websites and networks.</a:t>
            </a:r>
          </a:p>
          <a:p>
            <a:pPr lvl="0"/>
            <a:endParaRPr lang="en-US" altLang="en-US" dirty="0"/>
          </a:p>
          <a:p>
            <a:pPr lvl="0"/>
            <a:r>
              <a:rPr lang="en-US" altLang="en-US" dirty="0"/>
              <a:t>How does a </a:t>
            </a:r>
            <a:r>
              <a:rPr lang="en-US" altLang="en-US" dirty="0" err="1"/>
              <a:t>memcached</a:t>
            </a:r>
            <a:r>
              <a:rPr lang="en-US" altLang="en-US" dirty="0"/>
              <a:t> attack work?</a:t>
            </a:r>
          </a:p>
          <a:p>
            <a:pPr lvl="0"/>
            <a:r>
              <a:rPr lang="en-US" altLang="en-US" dirty="0"/>
              <a:t>A Memcached attacks operates similarly to all DDoS amplification attacks such as </a:t>
            </a:r>
            <a:r>
              <a:rPr lang="en-US" altLang="en-US" u="sng" dirty="0">
                <a:hlinkClick r:id="rId3"/>
              </a:rPr>
              <a:t>NTP amplification</a:t>
            </a:r>
            <a:r>
              <a:rPr lang="en-US" altLang="en-US" dirty="0"/>
              <a:t> and </a:t>
            </a:r>
            <a:r>
              <a:rPr lang="en-US" altLang="en-US" u="sng" dirty="0">
                <a:hlinkClick r:id="rId4"/>
              </a:rPr>
              <a:t>DNS amplification</a:t>
            </a:r>
            <a:r>
              <a:rPr lang="en-US" altLang="en-US" dirty="0"/>
              <a:t>. The attack works by sending spoofed requests to a vulnerable server, which then responds with a larger amount of data than the initial request, magnifying the volume of traffic.</a:t>
            </a:r>
          </a:p>
          <a:p>
            <a:pPr lvl="0"/>
            <a:r>
              <a:rPr lang="en-US" altLang="en-US" dirty="0"/>
              <a:t>Memcached amplification can be thought of in the context of a malicious teenager calling a restaurant and saying "I’ll have one of everything, please call me back and tell me my whole order." When the restaurant asks for a callback number, the number given is the targeted victim’s phone number. The target then receives a call from the restaurant with a lot of information that they didn’t request.</a:t>
            </a:r>
          </a:p>
          <a:p>
            <a:pPr lvl="0"/>
            <a:r>
              <a:rPr lang="en-US" altLang="en-US" dirty="0"/>
              <a:t>This method of amplification attack is possible because </a:t>
            </a:r>
            <a:r>
              <a:rPr lang="en-US" altLang="en-US" dirty="0" err="1"/>
              <a:t>memcached</a:t>
            </a:r>
            <a:r>
              <a:rPr lang="en-US" altLang="en-US" dirty="0"/>
              <a:t> servers have the option to operate using the UDP protocol. UDP is a network protocol that allows for the sending of data without first getting what’s known as a handshake, which is a network process where both sides agree to the communication. UDP is utilized because the targeted host is never consulted on whether or not they’re willing to receive the data, allowing for a massive amount of data to be sent to the target without their prior consent.</a:t>
            </a:r>
          </a:p>
          <a:p>
            <a:pPr lvl="0"/>
            <a:endParaRPr lang="en-US" altLang="en-US" dirty="0"/>
          </a:p>
        </p:txBody>
      </p:sp>
      <p:sp>
        <p:nvSpPr>
          <p:cNvPr id="12185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70</a:t>
            </a:fld>
            <a:endParaRPr lang="en-US" altLang="zh-CN" sz="12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p:sp>
      <p:sp>
        <p:nvSpPr>
          <p:cNvPr id="123906"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https://www.cloudflare.com/learning/ddos/memcached-ddos-attack/</a:t>
            </a:r>
          </a:p>
          <a:p>
            <a:pPr lvl="0"/>
            <a:r>
              <a:rPr lang="en-US" altLang="en-US" dirty="0"/>
              <a:t>https://cloudshark.io/articles/memcached-memcrashed-ddos-attack/</a:t>
            </a:r>
          </a:p>
          <a:p>
            <a:pPr lvl="0"/>
            <a:endParaRPr lang="en-US" altLang="en-US" dirty="0"/>
          </a:p>
          <a:p>
            <a:pPr lvl="0"/>
            <a:r>
              <a:rPr lang="en-US" altLang="en-US" dirty="0"/>
              <a:t>How does a </a:t>
            </a:r>
            <a:r>
              <a:rPr lang="en-US" altLang="en-US" dirty="0" err="1"/>
              <a:t>memcached</a:t>
            </a:r>
            <a:r>
              <a:rPr lang="en-US" altLang="en-US" dirty="0"/>
              <a:t> attack work?</a:t>
            </a:r>
          </a:p>
          <a:p>
            <a:pPr lvl="0"/>
            <a:r>
              <a:rPr lang="en-US" altLang="en-US" dirty="0"/>
              <a:t>A Memcached attacks operates similarly to all DDoS amplification attacks such as </a:t>
            </a:r>
            <a:r>
              <a:rPr lang="en-US" altLang="en-US" u="sng" dirty="0">
                <a:hlinkClick r:id="rId3"/>
              </a:rPr>
              <a:t>NTP amplification</a:t>
            </a:r>
            <a:r>
              <a:rPr lang="en-US" altLang="en-US" dirty="0"/>
              <a:t> and </a:t>
            </a:r>
            <a:r>
              <a:rPr lang="en-US" altLang="en-US" u="sng" dirty="0">
                <a:hlinkClick r:id="rId4"/>
              </a:rPr>
              <a:t>DNS amplification</a:t>
            </a:r>
            <a:r>
              <a:rPr lang="en-US" altLang="en-US" dirty="0"/>
              <a:t>. The attack works by sending spoofed requests to a vulnerable server, which then responds with a larger amount of data than the initial request, magnifying the volume of traffic.</a:t>
            </a:r>
          </a:p>
          <a:p>
            <a:pPr lvl="0"/>
            <a:r>
              <a:rPr lang="en-US" altLang="en-US" dirty="0"/>
              <a:t>This method of amplification attack is possible because </a:t>
            </a:r>
            <a:r>
              <a:rPr lang="en-US" altLang="en-US" dirty="0" err="1"/>
              <a:t>memcached</a:t>
            </a:r>
            <a:r>
              <a:rPr lang="en-US" altLang="en-US" dirty="0"/>
              <a:t> servers have the option to operate using the UDP protocol. UDP is a network protocol that allows for the sending of data without first getting what’s known as a handshake, which is a network process where both sides agree to the communication. UDP is utilized because the targeted host is never consulted on whether or not they’re willing to receive the data, allowing for a massive amount of data to be sent to the target without their prior consent.</a:t>
            </a:r>
          </a:p>
          <a:p>
            <a:pPr lvl="0"/>
            <a:endParaRPr lang="en-US" altLang="en-US" dirty="0"/>
          </a:p>
        </p:txBody>
      </p:sp>
      <p:sp>
        <p:nvSpPr>
          <p:cNvPr id="12390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71</a:t>
            </a:fld>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8</a:t>
            </a:fld>
            <a:endParaRPr lang="en-US" altLang="zh-CN"/>
          </a:p>
        </p:txBody>
      </p:sp>
      <p:sp>
        <p:nvSpPr>
          <p:cNvPr id="28674" name="Rectangle 2"/>
          <p:cNvSpPr>
            <a:spLocks noGrp="1" noRot="1" noChangeAspect="1" noTextEdit="1"/>
          </p:cNvSpPr>
          <p:nvPr>
            <p:ph type="sldImg"/>
          </p:nvPr>
        </p:nvSpPr>
        <p:spPr/>
      </p:sp>
      <p:sp>
        <p:nvSpPr>
          <p:cNvPr id="28675" name="Rectangle 3"/>
          <p:cNvSpPr>
            <a:spLocks noGrp="1"/>
          </p:cNvSpPr>
          <p:nvPr>
            <p:ph type="body" idx="1"/>
          </p:nvPr>
        </p:nvSpPr>
        <p:spPr/>
        <p:txBody>
          <a:bodyPr wrap="square" lIns="91440" tIns="45720" rIns="91440" bIns="45720" anchor="t" anchorCtr="0"/>
          <a:lstStyle/>
          <a:p>
            <a:pPr lvl="0" eaLnBrk="1" hangingPunct="1"/>
            <a:r>
              <a:rPr lang="en-US" altLang="en-US"/>
              <a:t>https://en.wikipedia.org/wiki/Denial-of-service_attack</a:t>
            </a:r>
          </a:p>
          <a:p>
            <a:pPr lvl="0" eaLnBrk="1" hangingPunct="1"/>
            <a:r>
              <a:rPr lang="en-US" altLang="en-US"/>
              <a:t>In a </a:t>
            </a:r>
            <a:r>
              <a:rPr lang="en-US" altLang="en-US" b="1"/>
              <a:t>distributed denial-of-service attack</a:t>
            </a:r>
            <a:r>
              <a:rPr lang="en-US" altLang="en-US"/>
              <a:t> (</a:t>
            </a:r>
            <a:r>
              <a:rPr lang="en-US" altLang="en-US" b="1"/>
              <a:t>DDoS attack</a:t>
            </a:r>
            <a:r>
              <a:rPr lang="en-US" altLang="en-US"/>
              <a:t>), the incoming traffic flooding the victim originates from many different sources. This effectively makes it impossible to stop the attack simply by blocking a single source.</a:t>
            </a:r>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p:sp>
      <p:sp>
        <p:nvSpPr>
          <p:cNvPr id="125954" name="Notes Placeholder 2"/>
          <p:cNvSpPr>
            <a:spLocks noGrp="1"/>
          </p:cNvSpPr>
          <p:nvPr>
            <p:ph type="body" idx="1"/>
          </p:nvPr>
        </p:nvSpPr>
        <p:spPr/>
        <p:txBody>
          <a:bodyPr wrap="square" lIns="91440" tIns="45720" rIns="91440" bIns="45720" anchor="t" anchorCtr="0"/>
          <a:lstStyle/>
          <a:p>
            <a:pPr lvl="0"/>
            <a:r>
              <a:rPr lang="en-US" altLang="en-US" dirty="0"/>
              <a:t>A </a:t>
            </a:r>
            <a:r>
              <a:rPr lang="en-US" altLang="en-US" dirty="0" err="1"/>
              <a:t>memcached</a:t>
            </a:r>
            <a:r>
              <a:rPr lang="en-US" altLang="en-US" dirty="0"/>
              <a:t> attack occurs in 4 steps:</a:t>
            </a:r>
          </a:p>
          <a:p>
            <a:pPr lvl="0"/>
            <a:r>
              <a:rPr lang="zh-CN" altLang="en-US" dirty="0"/>
              <a:t>攻击者在暴露的 </a:t>
            </a:r>
            <a:r>
              <a:rPr lang="en-US" altLang="zh-CN" dirty="0" err="1"/>
              <a:t>memcached</a:t>
            </a:r>
            <a:r>
              <a:rPr lang="en-US" altLang="zh-CN" dirty="0"/>
              <a:t> </a:t>
            </a:r>
            <a:r>
              <a:rPr lang="zh-CN" altLang="en-US" dirty="0"/>
              <a:t>服务器上植入大量有效负载数据。</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攻击者使用目标受害者的 </a:t>
            </a:r>
            <a:r>
              <a:rPr lang="en-US" altLang="zh-CN" dirty="0"/>
              <a:t>IP </a:t>
            </a:r>
            <a:r>
              <a:rPr lang="zh-CN" altLang="en-US" dirty="0"/>
              <a:t>地址进行伪造欺骗的</a:t>
            </a:r>
            <a:r>
              <a:rPr lang="en-US" altLang="zh-CN" dirty="0"/>
              <a:t>HTTP GET </a:t>
            </a:r>
            <a:r>
              <a:rPr lang="zh-CN" altLang="en-US" dirty="0"/>
              <a:t>请求。</a:t>
            </a:r>
          </a:p>
          <a:p>
            <a:pPr lvl="0"/>
            <a:r>
              <a:rPr lang="zh-CN" altLang="en-US" dirty="0"/>
              <a:t>接收请求的易受攻击的 </a:t>
            </a:r>
            <a:r>
              <a:rPr lang="en-US" altLang="zh-CN" dirty="0" err="1"/>
              <a:t>memcached</a:t>
            </a:r>
            <a:r>
              <a:rPr lang="en-US" altLang="zh-CN" dirty="0"/>
              <a:t> </a:t>
            </a:r>
            <a:r>
              <a:rPr lang="zh-CN" altLang="en-US" dirty="0"/>
              <a:t>服务器试图通过响应提供帮助，向目标发送大量响应。</a:t>
            </a:r>
          </a:p>
          <a:p>
            <a:pPr lvl="0"/>
            <a:r>
              <a:rPr lang="zh-CN" altLang="en-US" dirty="0"/>
              <a:t>对合法请求的过载和拒绝服务。</a:t>
            </a:r>
          </a:p>
          <a:p>
            <a:pPr lvl="0"/>
            <a:endParaRPr lang="en-US" altLang="en-US" dirty="0"/>
          </a:p>
        </p:txBody>
      </p:sp>
      <p:sp>
        <p:nvSpPr>
          <p:cNvPr id="12595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72</a:t>
            </a:fld>
            <a:endParaRPr lang="en-US" altLang="zh-CN" sz="12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p:sp>
      <p:sp>
        <p:nvSpPr>
          <p:cNvPr id="128002" name="Notes Placeholder 2"/>
          <p:cNvSpPr>
            <a:spLocks noGrp="1"/>
          </p:cNvSpPr>
          <p:nvPr>
            <p:ph type="body" idx="1"/>
          </p:nvPr>
        </p:nvSpPr>
        <p:spPr/>
        <p:txBody>
          <a:bodyPr wrap="square" lIns="91440" tIns="45720" rIns="91440" bIns="45720" anchor="t" anchorCtr="0"/>
          <a:lstStyle/>
          <a:p>
            <a:pPr lvl="0"/>
            <a:r>
              <a:rPr lang="zh-CN" altLang="en-US" dirty="0"/>
              <a:t>攻击者在暴露的 </a:t>
            </a:r>
            <a:r>
              <a:rPr lang="en-US" altLang="zh-CN" dirty="0" err="1"/>
              <a:t>memcached</a:t>
            </a:r>
            <a:r>
              <a:rPr lang="en-US" altLang="zh-CN" dirty="0"/>
              <a:t> </a:t>
            </a:r>
            <a:r>
              <a:rPr lang="zh-CN" altLang="en-US" dirty="0"/>
              <a:t>服务器上植入大量有效负载数据（</a:t>
            </a:r>
            <a:r>
              <a:rPr lang="en-US" altLang="zh-CN" dirty="0"/>
              <a:t>attack payload</a:t>
            </a:r>
            <a:r>
              <a:rPr lang="zh-CN" altLang="en-US" dirty="0"/>
              <a:t>）。</a:t>
            </a:r>
          </a:p>
          <a:p>
            <a:pPr lvl="0"/>
            <a:endParaRPr lang="en-US" altLang="en-US" dirty="0"/>
          </a:p>
        </p:txBody>
      </p:sp>
      <p:sp>
        <p:nvSpPr>
          <p:cNvPr id="12800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73</a:t>
            </a:fld>
            <a:endParaRPr lang="en-US" altLang="zh-CN" sz="12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p:sp>
      <p:sp>
        <p:nvSpPr>
          <p:cNvPr id="130050" name="Notes Placeholder 2"/>
          <p:cNvSpPr>
            <a:spLocks noGrp="1"/>
          </p:cNvSpPr>
          <p:nvPr>
            <p:ph type="body" idx="1"/>
          </p:nvPr>
        </p:nvSpPr>
        <p:spPr/>
        <p:txBody>
          <a:bodyPr wrap="square" lIns="91440" tIns="45720" rIns="91440" bIns="45720" anchor="t" anchorCtr="0"/>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接下来，攻击者使用目标受害者的 </a:t>
            </a:r>
            <a:r>
              <a:rPr lang="en-US" altLang="zh-CN" dirty="0"/>
              <a:t>IP </a:t>
            </a:r>
            <a:r>
              <a:rPr lang="zh-CN" altLang="en-US" dirty="0"/>
              <a:t>地址进行伪造欺骗的</a:t>
            </a:r>
            <a:r>
              <a:rPr lang="en-US" altLang="zh-CN" dirty="0"/>
              <a:t>HTTP GET </a:t>
            </a:r>
            <a:r>
              <a:rPr lang="zh-CN" altLang="en-US" dirty="0"/>
              <a:t>请求。</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pPr lvl="0"/>
            <a:r>
              <a:rPr lang="en-US" altLang="en-US" dirty="0" err="1"/>
              <a:t>Victime</a:t>
            </a:r>
            <a:r>
              <a:rPr lang="zh-CN" altLang="en-US" dirty="0"/>
              <a:t>向</a:t>
            </a:r>
            <a:r>
              <a:rPr lang="en-US" altLang="zh-CN" dirty="0"/>
              <a:t>Memcached server</a:t>
            </a:r>
            <a:r>
              <a:rPr lang="zh-CN" altLang="en-US" dirty="0"/>
              <a:t>请求</a:t>
            </a:r>
            <a:endParaRPr lang="en-US" altLang="en-US" dirty="0"/>
          </a:p>
        </p:txBody>
      </p:sp>
      <p:sp>
        <p:nvSpPr>
          <p:cNvPr id="13005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74</a:t>
            </a:fld>
            <a:endParaRPr lang="en-US" altLang="zh-CN" sz="12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p:sp>
      <p:sp>
        <p:nvSpPr>
          <p:cNvPr id="132098" name="Notes Placeholder 2"/>
          <p:cNvSpPr>
            <a:spLocks noGrp="1"/>
          </p:cNvSpPr>
          <p:nvPr>
            <p:ph type="body" idx="1"/>
          </p:nvPr>
        </p:nvSpPr>
        <p:spPr/>
        <p:txBody>
          <a:bodyPr wrap="square" lIns="91440" tIns="45720" rIns="91440" bIns="45720" anchor="t" anchorCtr="0"/>
          <a:lstStyle/>
          <a:p>
            <a:pPr lvl="0"/>
            <a:r>
              <a:rPr lang="en-US" altLang="en-US" b="1" dirty="0"/>
              <a:t>Disable UDP</a:t>
            </a:r>
            <a:r>
              <a:rPr lang="en-US" altLang="en-US" dirty="0"/>
              <a:t> -</a:t>
            </a:r>
            <a:r>
              <a:rPr lang="zh-CN" altLang="en-US" dirty="0"/>
              <a:t>对于 </a:t>
            </a:r>
            <a:r>
              <a:rPr lang="en-US" altLang="zh-CN" dirty="0" err="1"/>
              <a:t>memcached</a:t>
            </a:r>
            <a:r>
              <a:rPr lang="en-US" altLang="zh-CN" dirty="0"/>
              <a:t> </a:t>
            </a:r>
            <a:r>
              <a:rPr lang="zh-CN" altLang="en-US" dirty="0"/>
              <a:t>服务器，如果不需要，请确保禁用 </a:t>
            </a:r>
            <a:r>
              <a:rPr lang="en-US" altLang="zh-CN" dirty="0"/>
              <a:t>UDP </a:t>
            </a:r>
            <a:r>
              <a:rPr lang="zh-CN" altLang="en-US" dirty="0"/>
              <a:t>支持。默认情况下，</a:t>
            </a:r>
            <a:r>
              <a:rPr lang="en-US" altLang="zh-CN" dirty="0" err="1"/>
              <a:t>memcached</a:t>
            </a:r>
            <a:r>
              <a:rPr lang="en-US" altLang="zh-CN" dirty="0"/>
              <a:t> </a:t>
            </a:r>
            <a:r>
              <a:rPr lang="zh-CN" altLang="en-US" dirty="0"/>
              <a:t>启用了 </a:t>
            </a:r>
            <a:r>
              <a:rPr lang="en-US" altLang="zh-CN" dirty="0"/>
              <a:t>UDP </a:t>
            </a:r>
            <a:r>
              <a:rPr lang="zh-CN" altLang="en-US" dirty="0"/>
              <a:t>支持，这可能会使服务器容易受到攻击。</a:t>
            </a:r>
            <a:endParaRPr lang="en-US" altLang="zh-CN" dirty="0"/>
          </a:p>
          <a:p>
            <a:pPr lvl="0"/>
            <a:endParaRPr lang="zh-CN" altLang="en-US" dirty="0"/>
          </a:p>
          <a:p>
            <a:pPr lvl="0"/>
            <a:r>
              <a:rPr lang="en-US" altLang="en-US" b="1" dirty="0"/>
              <a:t>Firewall </a:t>
            </a:r>
            <a:r>
              <a:rPr lang="en-US" altLang="en-US" b="1" dirty="0" err="1"/>
              <a:t>memcached</a:t>
            </a:r>
            <a:r>
              <a:rPr lang="en-US" altLang="en-US" b="1" dirty="0"/>
              <a:t> servers</a:t>
            </a:r>
            <a:r>
              <a:rPr lang="en-US" altLang="en-US" dirty="0"/>
              <a:t> -</a:t>
            </a:r>
            <a:r>
              <a:rPr lang="zh-CN" altLang="en-US" dirty="0"/>
              <a:t>通过从互联网对</a:t>
            </a:r>
            <a:r>
              <a:rPr lang="en-US" altLang="zh-CN" dirty="0" err="1"/>
              <a:t>memcached</a:t>
            </a:r>
            <a:r>
              <a:rPr lang="zh-CN" altLang="en-US" dirty="0"/>
              <a:t>服务器进行防火墙，系统管理员可以在必要时对</a:t>
            </a:r>
            <a:r>
              <a:rPr lang="en-US" altLang="zh-CN" dirty="0" err="1"/>
              <a:t>memcached</a:t>
            </a:r>
            <a:r>
              <a:rPr lang="zh-CN" altLang="en-US" dirty="0"/>
              <a:t>使用</a:t>
            </a:r>
            <a:r>
              <a:rPr lang="en-US" altLang="zh-CN" dirty="0"/>
              <a:t>UDP</a:t>
            </a:r>
            <a:r>
              <a:rPr lang="zh-CN" altLang="en-US" dirty="0"/>
              <a:t>，而不会暴露。</a:t>
            </a:r>
            <a:endParaRPr lang="en-US" altLang="zh-CN" dirty="0"/>
          </a:p>
          <a:p>
            <a:pPr lvl="0"/>
            <a:endParaRPr lang="zh-CN" altLang="en-US" dirty="0"/>
          </a:p>
          <a:p>
            <a:pPr lvl="0"/>
            <a:r>
              <a:rPr lang="en-US" altLang="en-US" b="1" dirty="0"/>
              <a:t>Prevent IP spoofing</a:t>
            </a:r>
            <a:r>
              <a:rPr lang="en-US" altLang="en-US" dirty="0"/>
              <a:t> - as long as IP addresses can be spoofed, DDoS attacks can make use of the vulnerability to direct traffic to a victim's network. Preventing IP spoofing is a larger solution that cannot be implemented by any particular system administrator, and it requires transit providers to not allow any packets to leave their network that have a source IP address originating outside the network. In other words, companies such as internet service providers (ISPs) must filter traffic such that the packets that leave their network are not allowed to pretend to be from a different network somewhere else. If all major transit providers implemented this type of filtration, spoofing-based attacks would disappear overnight.</a:t>
            </a:r>
          </a:p>
          <a:p>
            <a:pPr lvl="0"/>
            <a:endParaRPr lang="en-US" altLang="en-US" dirty="0"/>
          </a:p>
          <a:p>
            <a:pPr lvl="0"/>
            <a:endParaRPr lang="en-US" altLang="en-US" dirty="0"/>
          </a:p>
        </p:txBody>
      </p:sp>
      <p:sp>
        <p:nvSpPr>
          <p:cNvPr id="13209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75</a:t>
            </a:fld>
            <a:endParaRPr lang="en-US" altLang="zh-CN" sz="12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Slide Image Placeholder 1"/>
          <p:cNvSpPr>
            <a:spLocks noGrp="1" noRot="1" noChangeAspect="1" noTextEdit="1"/>
          </p:cNvSpPr>
          <p:nvPr>
            <p:ph type="sldImg"/>
          </p:nvPr>
        </p:nvSpPr>
        <p:spPr/>
      </p:sp>
      <p:sp>
        <p:nvSpPr>
          <p:cNvPr id="134146" name="Notes Placeholder 2"/>
          <p:cNvSpPr>
            <a:spLocks noGrp="1"/>
          </p:cNvSpPr>
          <p:nvPr>
            <p:ph type="body" idx="1"/>
          </p:nvPr>
        </p:nvSpPr>
        <p:spPr/>
        <p:txBody>
          <a:bodyPr wrap="square" lIns="91440" tIns="45720" rIns="91440" bIns="45720" anchor="t" anchorCtr="0"/>
          <a:lstStyle/>
          <a:p>
            <a:pPr lvl="0"/>
            <a:r>
              <a:rPr lang="en-US" altLang="zh-CN" dirty="0"/>
              <a:t>SSDP </a:t>
            </a:r>
            <a:r>
              <a:rPr lang="zh-CN" altLang="en-US" dirty="0"/>
              <a:t>协议用于允许 </a:t>
            </a:r>
            <a:r>
              <a:rPr lang="en-US" altLang="zh-CN" dirty="0"/>
              <a:t>UPnP </a:t>
            </a:r>
            <a:r>
              <a:rPr lang="zh-CN" altLang="en-US" dirty="0"/>
              <a:t>设备将广播其存在到网络上的其他设备。</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利用通用即插即用 （</a:t>
            </a:r>
            <a:r>
              <a:rPr lang="en-US" altLang="zh-CN" dirty="0"/>
              <a:t>UPnP</a:t>
            </a:r>
            <a:r>
              <a:rPr lang="zh-CN" altLang="en-US" dirty="0"/>
              <a:t>） 协议触发 </a:t>
            </a:r>
            <a:r>
              <a:rPr lang="en-US" altLang="zh-CN" dirty="0"/>
              <a:t>UPnP </a:t>
            </a:r>
            <a:r>
              <a:rPr lang="zh-CN" altLang="en-US" dirty="0"/>
              <a:t>设备，使其必须响应所有服务的完整列表。</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https://www.cloudflare.com/learning/ddos/ssdp-ddos-attack/</a:t>
            </a:r>
          </a:p>
          <a:p>
            <a:pPr lvl="0"/>
            <a:endParaRPr lang="zh-CN" altLang="en-US" dirty="0"/>
          </a:p>
        </p:txBody>
      </p:sp>
      <p:sp>
        <p:nvSpPr>
          <p:cNvPr id="13414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76</a:t>
            </a:fld>
            <a:endParaRPr lang="en-US" altLang="zh-CN" sz="12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Slide Image Placeholder 1"/>
          <p:cNvSpPr>
            <a:spLocks noGrp="1" noRot="1" noChangeAspect="1" noTextEdit="1"/>
          </p:cNvSpPr>
          <p:nvPr>
            <p:ph type="sldImg"/>
          </p:nvPr>
        </p:nvSpPr>
        <p:spPr/>
      </p:sp>
      <p:sp>
        <p:nvSpPr>
          <p:cNvPr id="136194"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https://www.cloudflare.com/learning/ddos/ssdp-ddos-attack/</a:t>
            </a:r>
          </a:p>
          <a:p>
            <a:pPr lvl="0"/>
            <a:endParaRPr lang="en-US" altLang="en-US" dirty="0"/>
          </a:p>
        </p:txBody>
      </p:sp>
      <p:sp>
        <p:nvSpPr>
          <p:cNvPr id="13619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77</a:t>
            </a:fld>
            <a:endParaRPr lang="en-US" altLang="zh-CN" sz="12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Slide Image Placeholder 1"/>
          <p:cNvSpPr>
            <a:spLocks noGrp="1" noRot="1" noChangeAspect="1" noTextEdit="1"/>
          </p:cNvSpPr>
          <p:nvPr>
            <p:ph type="sldImg"/>
          </p:nvPr>
        </p:nvSpPr>
        <p:spPr/>
      </p:sp>
      <p:sp>
        <p:nvSpPr>
          <p:cNvPr id="138242"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3824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78</a:t>
            </a:fld>
            <a:endParaRPr lang="en-US" altLang="zh-CN" sz="12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Slide Image Placeholder 1"/>
          <p:cNvSpPr>
            <a:spLocks noGrp="1" noRot="1" noChangeAspect="1" noTextEdit="1"/>
          </p:cNvSpPr>
          <p:nvPr>
            <p:ph type="sldImg"/>
          </p:nvPr>
        </p:nvSpPr>
        <p:spPr/>
      </p:sp>
      <p:sp>
        <p:nvSpPr>
          <p:cNvPr id="140290" name="Notes Placeholder 2"/>
          <p:cNvSpPr>
            <a:spLocks noGrp="1"/>
          </p:cNvSpPr>
          <p:nvPr>
            <p:ph type="body" idx="1"/>
          </p:nvPr>
        </p:nvSpPr>
        <p:spPr/>
        <p:txBody>
          <a:bodyPr wrap="square" lIns="91440" tIns="45720" rIns="91440" bIns="45720" anchor="t" anchorCtr="0"/>
          <a:lstStyle/>
          <a:p>
            <a:pPr lvl="0"/>
            <a:r>
              <a:rPr lang="en-US" altLang="en-US" dirty="0"/>
              <a:t>https://www.cloudflare.com/learning/ddos/ssdp-ddos-attack/</a:t>
            </a:r>
          </a:p>
          <a:p>
            <a:pPr lvl="0"/>
            <a:endParaRPr lang="en-US" altLang="en-US" dirty="0"/>
          </a:p>
          <a:p>
            <a:pPr lvl="0"/>
            <a:r>
              <a:rPr lang="en-US" altLang="en-US" dirty="0">
                <a:sym typeface="+mn-ea"/>
              </a:rPr>
              <a:t>list of all the devices</a:t>
            </a:r>
            <a:r>
              <a:rPr lang="zh-CN" altLang="en-US" dirty="0"/>
              <a:t>：</a:t>
            </a:r>
            <a:r>
              <a:rPr lang="en-US" altLang="zh-CN" dirty="0" err="1"/>
              <a:t>upnp</a:t>
            </a:r>
            <a:r>
              <a:rPr lang="zh-CN" altLang="en-US" dirty="0"/>
              <a:t>设备</a:t>
            </a:r>
            <a:endParaRPr lang="en-US" altLang="en-US" dirty="0"/>
          </a:p>
          <a:p>
            <a:pPr lvl="0"/>
            <a:endParaRPr lang="en-US" altLang="en-US" dirty="0"/>
          </a:p>
        </p:txBody>
      </p:sp>
      <p:sp>
        <p:nvSpPr>
          <p:cNvPr id="14029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79</a:t>
            </a:fld>
            <a:endParaRPr lang="en-US" altLang="zh-CN" sz="12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Slide Image Placeholder 1"/>
          <p:cNvSpPr>
            <a:spLocks noGrp="1" noRot="1" noChangeAspect="1" noTextEdit="1"/>
          </p:cNvSpPr>
          <p:nvPr>
            <p:ph type="sldImg"/>
          </p:nvPr>
        </p:nvSpPr>
        <p:spPr/>
      </p:sp>
      <p:sp>
        <p:nvSpPr>
          <p:cNvPr id="142338"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4233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80</a:t>
            </a:fld>
            <a:endParaRPr lang="en-US" altLang="zh-CN" sz="12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Slide Image Placeholder 1"/>
          <p:cNvSpPr>
            <a:spLocks noGrp="1" noRot="1" noChangeAspect="1" noTextEdit="1"/>
          </p:cNvSpPr>
          <p:nvPr>
            <p:ph type="sldImg"/>
          </p:nvPr>
        </p:nvSpPr>
        <p:spPr/>
      </p:sp>
      <p:sp>
        <p:nvSpPr>
          <p:cNvPr id="144386" name="Notes Placeholder 2"/>
          <p:cNvSpPr>
            <a:spLocks noGrp="1"/>
          </p:cNvSpPr>
          <p:nvPr>
            <p:ph type="body" idx="1"/>
          </p:nvPr>
        </p:nvSpPr>
        <p:spPr/>
        <p:txBody>
          <a:bodyPr wrap="square" lIns="91440" tIns="45720" rIns="91440" bIns="45720" anchor="t" anchorCtr="0"/>
          <a:lstStyle/>
          <a:p>
            <a:pPr lvl="0"/>
            <a:r>
              <a:rPr lang="en-US" altLang="en-US"/>
              <a:t>complete list of everything it has to offer</a:t>
            </a:r>
          </a:p>
        </p:txBody>
      </p:sp>
      <p:sp>
        <p:nvSpPr>
          <p:cNvPr id="14438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81</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9</a:t>
            </a:fld>
            <a:endParaRPr lang="en-US" altLang="zh-CN"/>
          </a:p>
        </p:txBody>
      </p:sp>
      <p:sp>
        <p:nvSpPr>
          <p:cNvPr id="30722" name="Rectangle 2"/>
          <p:cNvSpPr>
            <a:spLocks noGrp="1" noRot="1" noChangeAspect="1" noTextEdit="1"/>
          </p:cNvSpPr>
          <p:nvPr>
            <p:ph type="sldImg"/>
          </p:nvPr>
        </p:nvSpPr>
        <p:spPr/>
      </p:sp>
      <p:sp>
        <p:nvSpPr>
          <p:cNvPr id="30723" name="Rectangle 3"/>
          <p:cNvSpPr>
            <a:spLocks noGrp="1"/>
          </p:cNvSpPr>
          <p:nvPr>
            <p:ph type="body" idx="1"/>
          </p:nvPr>
        </p:nvSpPr>
        <p:spPr/>
        <p:txBody>
          <a:bodyPr wrap="square" lIns="91440" tIns="45720" rIns="91440" bIns="45720" anchor="t" anchorCtr="0"/>
          <a:lstStyle/>
          <a:p>
            <a:pPr lvl="0" eaLnBrk="1" hangingPunct="1"/>
            <a:r>
              <a:rPr lang="zh-CN" altLang="en-US" dirty="0"/>
              <a:t>下面的课程，我们要解决的是</a:t>
            </a:r>
            <a:r>
              <a:rPr lang="en-US" altLang="zh-CN" dirty="0"/>
              <a:t>DDOS</a:t>
            </a:r>
            <a:r>
              <a:rPr lang="zh-CN" altLang="en-US" dirty="0"/>
              <a:t>是如何攻击，我们是如何防御的</a:t>
            </a:r>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Slide Image Placeholder 1"/>
          <p:cNvSpPr>
            <a:spLocks noGrp="1" noRot="1" noChangeAspect="1" noTextEdit="1"/>
          </p:cNvSpPr>
          <p:nvPr>
            <p:ph type="sldImg"/>
          </p:nvPr>
        </p:nvSpPr>
        <p:spPr/>
      </p:sp>
      <p:sp>
        <p:nvSpPr>
          <p:cNvPr id="146434"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4643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82</a:t>
            </a:fld>
            <a:endParaRPr lang="en-US" altLang="zh-CN" sz="12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Slide Image Placeholder 1"/>
          <p:cNvSpPr>
            <a:spLocks noGrp="1" noRot="1" noChangeAspect="1" noTextEdit="1"/>
          </p:cNvSpPr>
          <p:nvPr>
            <p:ph type="sldImg"/>
          </p:nvPr>
        </p:nvSpPr>
        <p:spPr/>
      </p:sp>
      <p:sp>
        <p:nvSpPr>
          <p:cNvPr id="148482"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4848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83</a:t>
            </a:fld>
            <a:endParaRPr lang="en-US" altLang="zh-CN" sz="12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Slide Image Placeholder 1"/>
          <p:cNvSpPr>
            <a:spLocks noGrp="1" noRot="1" noChangeAspect="1" noTextEdit="1"/>
          </p:cNvSpPr>
          <p:nvPr>
            <p:ph type="sldImg"/>
          </p:nvPr>
        </p:nvSpPr>
        <p:spPr/>
      </p:sp>
      <p:sp>
        <p:nvSpPr>
          <p:cNvPr id="150530"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5053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84</a:t>
            </a:fld>
            <a:endParaRPr lang="en-US" altLang="zh-CN" sz="12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p:cNvSpPr>
            <a:spLocks noGrp="1" noRot="1" noChangeAspect="1" noTextEdit="1"/>
          </p:cNvSpPr>
          <p:nvPr>
            <p:ph type="sldImg"/>
          </p:nvPr>
        </p:nvSpPr>
        <p:spPr/>
      </p:sp>
      <p:sp>
        <p:nvSpPr>
          <p:cNvPr id="152578" name="备注占位符 2"/>
          <p:cNvSpPr>
            <a:spLocks noGrp="1"/>
          </p:cNvSpPr>
          <p:nvPr>
            <p:ph type="body" idx="1"/>
          </p:nvPr>
        </p:nvSpPr>
        <p:spPr/>
        <p:txBody>
          <a:bodyPr wrap="square" lIns="91440" tIns="45720" rIns="91440" bIns="45720" anchor="t" anchorCtr="0"/>
          <a:lstStyle/>
          <a:p>
            <a:pPr lvl="0"/>
            <a:r>
              <a:rPr lang="en-US" altLang="zh-CN"/>
              <a:t>https://www.radware.com/security/ddos-knowledge-center/ddospedia/asymmetric-attack</a:t>
            </a:r>
            <a:endParaRPr lang="zh-CN" altLang="en-US"/>
          </a:p>
        </p:txBody>
      </p:sp>
      <p:sp>
        <p:nvSpPr>
          <p:cNvPr id="15257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85</a:t>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Slide Image Placeholder 1"/>
          <p:cNvSpPr>
            <a:spLocks noGrp="1" noRot="1" noChangeAspect="1" noTextEdit="1"/>
          </p:cNvSpPr>
          <p:nvPr>
            <p:ph type="sldImg"/>
          </p:nvPr>
        </p:nvSpPr>
        <p:spPr/>
      </p:sp>
      <p:sp>
        <p:nvSpPr>
          <p:cNvPr id="154626" name="Notes Placeholder 2"/>
          <p:cNvSpPr>
            <a:spLocks noGrp="1"/>
          </p:cNvSpPr>
          <p:nvPr>
            <p:ph type="body" idx="1"/>
          </p:nvPr>
        </p:nvSpPr>
        <p:spPr/>
        <p:txBody>
          <a:bodyPr wrap="square" lIns="91440" tIns="45720" rIns="91440" bIns="45720" anchor="t" anchorCtr="0"/>
          <a:lstStyle/>
          <a:p>
            <a:pPr lvl="0"/>
            <a:r>
              <a:rPr lang="en-US" altLang="en-US"/>
              <a:t>https://www.cloudflare.com/learning/ddos/smurf-ddos-attack/</a:t>
            </a:r>
          </a:p>
          <a:p>
            <a:pPr lvl="0"/>
            <a:endParaRPr lang="en-US" altLang="en-US"/>
          </a:p>
          <a:p>
            <a:pPr lvl="0"/>
            <a:r>
              <a:rPr lang="en-US" altLang="en-US"/>
              <a:t>https://searchnetworking.techtarget.com/tip/Router-Expert-Smurf-fraggle-attack-defense-using-SACLs</a:t>
            </a:r>
          </a:p>
          <a:p>
            <a:pPr lvl="0"/>
            <a:r>
              <a:rPr lang="en-US" altLang="en-US" b="1"/>
              <a:t>Here's How a Smurf attack works:</a:t>
            </a:r>
          </a:p>
          <a:p>
            <a:pPr lvl="0"/>
            <a:r>
              <a:rPr lang="en-US" altLang="en-US"/>
              <a:t>First the Smurf malware builds a spoofed packet that has its source address set to the real </a:t>
            </a:r>
            <a:r>
              <a:rPr lang="en-US" altLang="en-US" u="sng">
                <a:hlinkClick r:id="rId3"/>
              </a:rPr>
              <a:t>IP address</a:t>
            </a:r>
            <a:r>
              <a:rPr lang="en-US" altLang="en-US"/>
              <a:t> of the targeted victim.</a:t>
            </a:r>
          </a:p>
          <a:p>
            <a:pPr lvl="0"/>
            <a:r>
              <a:rPr lang="en-US" altLang="en-US"/>
              <a:t>The packet is then sent to an IP broadcast address of a router or </a:t>
            </a:r>
            <a:r>
              <a:rPr lang="en-US" altLang="en-US" u="sng">
                <a:hlinkClick r:id="rId4"/>
              </a:rPr>
              <a:t>firewall</a:t>
            </a:r>
            <a:r>
              <a:rPr lang="en-US" altLang="en-US"/>
              <a:t>, which in turn sends requests to every host device address inside the broadcasting network, increasing the number of requests by the number of networked devices on the network.</a:t>
            </a:r>
          </a:p>
          <a:p>
            <a:pPr lvl="0"/>
            <a:r>
              <a:rPr lang="en-US" altLang="en-US"/>
              <a:t>Each device inside the network receives the request from the broadcaster and then responds to the spoofed address of the target with an ICMP Echo Reply packet.</a:t>
            </a:r>
          </a:p>
          <a:p>
            <a:pPr lvl="0"/>
            <a:r>
              <a:rPr lang="en-US" altLang="en-US"/>
              <a:t>The target victim then receives a deluge of ICMP Echo Reply packets, potentially becoming overwhelmed and resulting in denial-of-service to legitimate traffic.</a:t>
            </a:r>
          </a:p>
          <a:p>
            <a:pPr lvl="0"/>
            <a:endParaRPr lang="en-US" altLang="en-US"/>
          </a:p>
        </p:txBody>
      </p:sp>
      <p:sp>
        <p:nvSpPr>
          <p:cNvPr id="15462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86</a:t>
            </a:fld>
            <a:endParaRPr lang="en-US" altLang="zh-CN" sz="12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Slide Image Placeholder 1"/>
          <p:cNvSpPr>
            <a:spLocks noGrp="1" noRot="1" noChangeAspect="1" noTextEdit="1"/>
          </p:cNvSpPr>
          <p:nvPr>
            <p:ph type="sldImg"/>
          </p:nvPr>
        </p:nvSpPr>
        <p:spPr/>
      </p:sp>
      <p:sp>
        <p:nvSpPr>
          <p:cNvPr id="156674" name="Notes Placeholder 2"/>
          <p:cNvSpPr>
            <a:spLocks noGrp="1"/>
          </p:cNvSpPr>
          <p:nvPr>
            <p:ph type="body" idx="1"/>
          </p:nvPr>
        </p:nvSpPr>
        <p:spPr/>
        <p:txBody>
          <a:bodyPr wrap="square" lIns="91440" tIns="45720" rIns="91440" bIns="45720" anchor="t" anchorCtr="0"/>
          <a:lstStyle/>
          <a:p>
            <a:pPr lvl="0"/>
            <a:r>
              <a:rPr lang="en-US" altLang="en-US"/>
              <a:t>https://www.cloudflare.com/learning/ddos/dns-amplification-ddos-attack/</a:t>
            </a:r>
          </a:p>
          <a:p>
            <a:pPr lvl="0"/>
            <a:endParaRPr lang="en-US" altLang="en-US"/>
          </a:p>
          <a:p>
            <a:pPr lvl="0"/>
            <a:r>
              <a:rPr lang="en-US" altLang="en-US"/>
              <a:t>An "open DNS resolver" is a DNS server that's willing to resolve recursive DNS lookups for anyone on the internet.</a:t>
            </a:r>
          </a:p>
          <a:p>
            <a:pPr lvl="0"/>
            <a:endParaRPr lang="en-US" altLang="en-US"/>
          </a:p>
          <a:p>
            <a:pPr lvl="0"/>
            <a:r>
              <a:rPr lang="en-US" altLang="en-US"/>
              <a:t>https://en.wikipedia.org/wiki/Extension_Mechanisms_for_DNS</a:t>
            </a:r>
          </a:p>
          <a:p>
            <a:pPr lvl="0"/>
            <a:endParaRPr lang="en-US" altLang="en-US"/>
          </a:p>
          <a:p>
            <a:pPr lvl="0"/>
            <a:r>
              <a:rPr lang="en-US" altLang="en-US"/>
              <a:t>Extension mechanism for </a:t>
            </a:r>
            <a:r>
              <a:rPr lang="en-US" altLang="en-US" b="1"/>
              <a:t>DNS</a:t>
            </a:r>
            <a:r>
              <a:rPr lang="en-US" altLang="en-US"/>
              <a:t> (</a:t>
            </a:r>
            <a:r>
              <a:rPr lang="en-US" altLang="en-US" b="1"/>
              <a:t>EDNS</a:t>
            </a:r>
            <a:r>
              <a:rPr lang="en-US" altLang="en-US"/>
              <a:t>, or </a:t>
            </a:r>
            <a:r>
              <a:rPr lang="en-US" altLang="en-US" b="1"/>
              <a:t>EDNS</a:t>
            </a:r>
            <a:r>
              <a:rPr lang="en-US" altLang="en-US"/>
              <a:t>(0)) gives us a mechanism to send </a:t>
            </a:r>
            <a:r>
              <a:rPr lang="en-US" altLang="en-US" b="1"/>
              <a:t>DNS</a:t>
            </a:r>
            <a:r>
              <a:rPr lang="en-US" altLang="en-US"/>
              <a:t> data in larger packets over UDP. </a:t>
            </a:r>
          </a:p>
        </p:txBody>
      </p:sp>
      <p:sp>
        <p:nvSpPr>
          <p:cNvPr id="156675"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87</a:t>
            </a:fld>
            <a:endParaRPr lang="en-US" altLang="zh-CN" sz="12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Slide Image Placeholder 1"/>
          <p:cNvSpPr>
            <a:spLocks noGrp="1" noRot="1" noChangeAspect="1" noTextEdit="1"/>
          </p:cNvSpPr>
          <p:nvPr>
            <p:ph type="sldImg"/>
          </p:nvPr>
        </p:nvSpPr>
        <p:spPr/>
      </p:sp>
      <p:sp>
        <p:nvSpPr>
          <p:cNvPr id="158722" name="Notes Placeholder 2"/>
          <p:cNvSpPr>
            <a:spLocks noGrp="1"/>
          </p:cNvSpPr>
          <p:nvPr>
            <p:ph type="body" idx="1"/>
          </p:nvPr>
        </p:nvSpPr>
        <p:spPr/>
        <p:txBody>
          <a:bodyPr wrap="square" lIns="91440" tIns="45720" rIns="91440" bIns="45720" anchor="t" anchorCtr="0"/>
          <a:lstStyle/>
          <a:p>
            <a:pPr lvl="0"/>
            <a:r>
              <a:rPr lang="en-US" altLang="en-US"/>
              <a:t>https://www.cloudflare.com/learning/ddos/ntp-amplification-ddos-attack/</a:t>
            </a:r>
          </a:p>
          <a:p>
            <a:pPr lvl="0"/>
            <a:r>
              <a:rPr lang="en-US" altLang="en-US"/>
              <a:t>https://www.akamai.com/us/en/multimedia/documents/state-of-the-internet/ntp-amplification-threat-advisory.pdf</a:t>
            </a:r>
          </a:p>
          <a:p>
            <a:pPr lvl="0"/>
            <a:endParaRPr lang="en-US" altLang="en-US"/>
          </a:p>
          <a:p>
            <a:pPr lvl="0"/>
            <a:r>
              <a:rPr lang="en-US" altLang="en-US" b="1"/>
              <a:t>An NTP amplification attack can be broken down into four steps:</a:t>
            </a:r>
          </a:p>
          <a:p>
            <a:pPr lvl="0"/>
            <a:r>
              <a:rPr lang="en-US" altLang="en-US"/>
              <a:t>The attacker uses a botnet to send UDP packets with </a:t>
            </a:r>
            <a:r>
              <a:rPr lang="en-US" altLang="en-US" u="sng">
                <a:hlinkClick r:id="rId3"/>
              </a:rPr>
              <a:t>spoofed IP</a:t>
            </a:r>
            <a:r>
              <a:rPr lang="en-US" altLang="en-US"/>
              <a:t> addresses to a NTP server which has its monlist command enabled. The spoofed IP address on each packet points to the real IP address of the victim.</a:t>
            </a:r>
          </a:p>
          <a:p>
            <a:pPr lvl="0"/>
            <a:r>
              <a:rPr lang="en-US" altLang="en-US"/>
              <a:t>Each UDP packet makes a request to the NTP server using its monlist command, resulting in a large response.</a:t>
            </a:r>
          </a:p>
          <a:p>
            <a:pPr lvl="0"/>
            <a:r>
              <a:rPr lang="en-US" altLang="en-US"/>
              <a:t>The server then responds to the spoofed address with the resulting data.</a:t>
            </a:r>
          </a:p>
          <a:p>
            <a:pPr lvl="0"/>
            <a:r>
              <a:rPr lang="en-US" altLang="en-US"/>
              <a:t>The IP address of the target receives the response and the surrounding network infrastructure becomes overwhelmed with the deluge of traffic, resulting in a </a:t>
            </a:r>
            <a:r>
              <a:rPr lang="en-US" altLang="en-US" u="sng">
                <a:hlinkClick r:id="rId4"/>
              </a:rPr>
              <a:t>denial-of-service</a:t>
            </a:r>
            <a:r>
              <a:rPr lang="en-US" altLang="en-US"/>
              <a:t>.</a:t>
            </a:r>
          </a:p>
        </p:txBody>
      </p:sp>
      <p:sp>
        <p:nvSpPr>
          <p:cNvPr id="158723"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88</a:t>
            </a:fld>
            <a:endParaRPr lang="en-US" altLang="zh-CN" sz="12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Slide Image Placeholder 1"/>
          <p:cNvSpPr>
            <a:spLocks noGrp="1" noRot="1" noChangeAspect="1" noTextEdit="1"/>
          </p:cNvSpPr>
          <p:nvPr>
            <p:ph type="sldImg"/>
          </p:nvPr>
        </p:nvSpPr>
        <p:spPr/>
      </p:sp>
      <p:sp>
        <p:nvSpPr>
          <p:cNvPr id="160770" name="Notes Placeholder 2"/>
          <p:cNvSpPr>
            <a:spLocks noGrp="1"/>
          </p:cNvSpPr>
          <p:nvPr>
            <p:ph type="body" idx="1"/>
          </p:nvPr>
        </p:nvSpPr>
        <p:spPr/>
        <p:txBody>
          <a:bodyPr wrap="square" lIns="91440" tIns="45720" rIns="91440" bIns="45720" anchor="t" anchorCtr="0"/>
          <a:lstStyle/>
          <a:p>
            <a:pPr lvl="0"/>
            <a:r>
              <a:rPr lang="en-US" altLang="en-US"/>
              <a:t>A memcached attack occurs in 4 steps:</a:t>
            </a:r>
          </a:p>
          <a:p>
            <a:pPr lvl="0"/>
            <a:r>
              <a:rPr lang="en-US" altLang="en-US"/>
              <a:t>An attacker implants a large payload* of data on an exposed memcached server.</a:t>
            </a:r>
          </a:p>
          <a:p>
            <a:pPr lvl="0"/>
            <a:r>
              <a:rPr lang="en-US" altLang="en-US"/>
              <a:t>Next the attacker spoofs an </a:t>
            </a:r>
            <a:r>
              <a:rPr lang="en-US" altLang="en-US" u="sng">
                <a:hlinkClick r:id="rId3"/>
              </a:rPr>
              <a:t>HTTP GET</a:t>
            </a:r>
            <a:r>
              <a:rPr lang="en-US" altLang="en-US"/>
              <a:t> request with the </a:t>
            </a:r>
            <a:r>
              <a:rPr lang="en-US" altLang="en-US" u="sng">
                <a:hlinkClick r:id="rId4"/>
              </a:rPr>
              <a:t>IP address</a:t>
            </a:r>
            <a:r>
              <a:rPr lang="en-US" altLang="en-US"/>
              <a:t> of the targeted victim.</a:t>
            </a:r>
          </a:p>
          <a:p>
            <a:pPr lvl="0"/>
            <a:r>
              <a:rPr lang="en-US" altLang="en-US"/>
              <a:t>The vulnerable memcached server that receives the request, which is trying to be helpful by responding, sends a large response to the target.</a:t>
            </a:r>
          </a:p>
          <a:p>
            <a:pPr lvl="0"/>
            <a:r>
              <a:rPr lang="en-US" altLang="en-US"/>
              <a:t>The targeted server or its surrounding infrastructure is unable to process the large amount of data sent from the memcached server, resulting in overload and denial-of-service to legitimate requests.</a:t>
            </a:r>
          </a:p>
          <a:p>
            <a:pPr lvl="0"/>
            <a:endParaRPr lang="en-US" altLang="en-US"/>
          </a:p>
        </p:txBody>
      </p:sp>
      <p:sp>
        <p:nvSpPr>
          <p:cNvPr id="160771"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89</a:t>
            </a:fld>
            <a:endParaRPr lang="en-US" altLang="zh-CN" sz="12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Slide Image Placeholder 1"/>
          <p:cNvSpPr>
            <a:spLocks noGrp="1" noRot="1" noChangeAspect="1" noTextEdit="1"/>
          </p:cNvSpPr>
          <p:nvPr>
            <p:ph type="sldImg"/>
          </p:nvPr>
        </p:nvSpPr>
        <p:spPr/>
      </p:sp>
      <p:sp>
        <p:nvSpPr>
          <p:cNvPr id="162818" name="Notes Placeholder 2"/>
          <p:cNvSpPr>
            <a:spLocks noGrp="1"/>
          </p:cNvSpPr>
          <p:nvPr>
            <p:ph type="body" idx="1"/>
          </p:nvPr>
        </p:nvSpPr>
        <p:spPr/>
        <p:txBody>
          <a:bodyPr wrap="square" lIns="91440" tIns="45720" rIns="91440" bIns="45720" anchor="t" anchorCtr="0"/>
          <a:lstStyle/>
          <a:p>
            <a:pPr lvl="0"/>
            <a:r>
              <a:rPr lang="en-US" altLang="en-US"/>
              <a:t>A memcached attack occurs in 4 steps:</a:t>
            </a:r>
          </a:p>
          <a:p>
            <a:pPr lvl="0"/>
            <a:r>
              <a:rPr lang="en-US" altLang="en-US"/>
              <a:t>An attacker implants a large payload* of data on an exposed memcached server.</a:t>
            </a:r>
          </a:p>
          <a:p>
            <a:pPr lvl="0"/>
            <a:r>
              <a:rPr lang="en-US" altLang="en-US"/>
              <a:t>Next the attacker spoofs an </a:t>
            </a:r>
            <a:r>
              <a:rPr lang="en-US" altLang="en-US" u="sng">
                <a:hlinkClick r:id="rId3"/>
              </a:rPr>
              <a:t>HTTP GET</a:t>
            </a:r>
            <a:r>
              <a:rPr lang="en-US" altLang="en-US"/>
              <a:t> request with the </a:t>
            </a:r>
            <a:r>
              <a:rPr lang="en-US" altLang="en-US" u="sng">
                <a:hlinkClick r:id="rId4"/>
              </a:rPr>
              <a:t>IP address</a:t>
            </a:r>
            <a:r>
              <a:rPr lang="en-US" altLang="en-US"/>
              <a:t> of the targeted victim.</a:t>
            </a:r>
          </a:p>
          <a:p>
            <a:pPr lvl="0"/>
            <a:r>
              <a:rPr lang="en-US" altLang="en-US"/>
              <a:t>The vulnerable memcached server that receives the request, which is trying to be helpful by responding, sends a large response to the target.</a:t>
            </a:r>
          </a:p>
          <a:p>
            <a:pPr lvl="0"/>
            <a:r>
              <a:rPr lang="en-US" altLang="en-US"/>
              <a:t>The targeted server or its surrounding infrastructure is unable to process the large amount of data sent from the memcached server, resulting in overload and denial-of-service to legitimate requests.</a:t>
            </a:r>
          </a:p>
          <a:p>
            <a:pPr lvl="0"/>
            <a:endParaRPr lang="en-US" altLang="en-US"/>
          </a:p>
        </p:txBody>
      </p:sp>
      <p:sp>
        <p:nvSpPr>
          <p:cNvPr id="16281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90</a:t>
            </a:fld>
            <a:endParaRPr lang="en-US" altLang="zh-CN" sz="12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p:sp>
      <p:sp>
        <p:nvSpPr>
          <p:cNvPr id="164866" name="Notes Placeholder 2"/>
          <p:cNvSpPr>
            <a:spLocks noGrp="1"/>
          </p:cNvSpPr>
          <p:nvPr>
            <p:ph type="body" idx="1"/>
          </p:nvPr>
        </p:nvSpPr>
        <p:spPr/>
        <p:txBody>
          <a:bodyPr wrap="square" lIns="91440" tIns="45720" rIns="91440" bIns="45720" anchor="t" anchorCtr="0"/>
          <a:lstStyle/>
          <a:p>
            <a:pPr lvl="0"/>
            <a:r>
              <a:rPr lang="en-US" altLang="en-US"/>
              <a:t>https://www.cloudflare.com/learning/ddos/ssdp-ddos-attack/</a:t>
            </a:r>
          </a:p>
          <a:p>
            <a:pPr lvl="0"/>
            <a:endParaRPr lang="en-US" altLang="en-US"/>
          </a:p>
        </p:txBody>
      </p:sp>
      <p:sp>
        <p:nvSpPr>
          <p:cNvPr id="164867"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91</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10</a:t>
            </a:fld>
            <a:endParaRPr lang="en-US" altLang="zh-CN"/>
          </a:p>
        </p:txBody>
      </p:sp>
      <p:sp>
        <p:nvSpPr>
          <p:cNvPr id="32770" name="Rectangle 2"/>
          <p:cNvSpPr>
            <a:spLocks noGrp="1" noRot="1" noChangeAspect="1" noTextEdit="1"/>
          </p:cNvSpPr>
          <p:nvPr>
            <p:ph type="sldImg"/>
          </p:nvPr>
        </p:nvSpPr>
        <p:spPr/>
      </p:sp>
      <p:sp>
        <p:nvSpPr>
          <p:cNvPr id="32771" name="Rectangle 3"/>
          <p:cNvSpPr>
            <a:spLocks noGrp="1"/>
          </p:cNvSpPr>
          <p:nvPr>
            <p:ph type="body" idx="1"/>
          </p:nvPr>
        </p:nvSpPr>
        <p:spPr/>
        <p:txBody>
          <a:bodyPr wrap="square" lIns="91440" tIns="45720" rIns="91440" bIns="45720" anchor="t" anchorCtr="0"/>
          <a:lstStyle/>
          <a:p>
            <a:pPr lvl="0" eaLnBrk="1" hangingPunct="1"/>
            <a:r>
              <a:rPr lang="en-US" altLang="en-US" dirty="0"/>
              <a:t>More specifically, the question would be how to attack a network service using </a:t>
            </a:r>
            <a:r>
              <a:rPr lang="en-US" altLang="en-US" dirty="0" err="1"/>
              <a:t>ddos</a:t>
            </a:r>
            <a:r>
              <a:rPr lang="en-US" altLang="en-US" dirty="0"/>
              <a:t>?</a:t>
            </a:r>
          </a:p>
          <a:p>
            <a:pPr lvl="0" eaLnBrk="1" hangingPunct="1"/>
            <a:r>
              <a:rPr lang="zh-CN" altLang="en-US" dirty="0"/>
              <a:t>下面我们来介绍几种典型的</a:t>
            </a:r>
            <a:r>
              <a:rPr lang="en-US" altLang="zh-CN" dirty="0"/>
              <a:t>DOS</a:t>
            </a:r>
            <a:r>
              <a:rPr lang="zh-CN" altLang="en-US" dirty="0"/>
              <a:t>攻击</a:t>
            </a:r>
            <a:endParaRPr lang="en-US" altLang="zh-CN"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p:cNvSpPr>
            <a:spLocks noGrp="1" noRot="1" noChangeAspect="1" noTextEdit="1"/>
          </p:cNvSpPr>
          <p:nvPr>
            <p:ph type="sldImg"/>
          </p:nvPr>
        </p:nvSpPr>
        <p:spPr/>
      </p:sp>
      <p:sp>
        <p:nvSpPr>
          <p:cNvPr id="166914" name="备注占位符 2"/>
          <p:cNvSpPr>
            <a:spLocks noGrp="1"/>
          </p:cNvSpPr>
          <p:nvPr>
            <p:ph type="body" idx="1"/>
          </p:nvPr>
        </p:nvSpPr>
        <p:spPr/>
        <p:txBody>
          <a:bodyPr wrap="square" lIns="91440" tIns="45720" rIns="91440" bIns="45720" anchor="t" anchorCtr="0"/>
          <a:lstStyle/>
          <a:p>
            <a:pPr lvl="0"/>
            <a:r>
              <a:rPr lang="en-US" altLang="zh-CN"/>
              <a:t>https://www.radware.com/security/ddos-knowledge-center/ddospedia/asymmetric-attack</a:t>
            </a:r>
            <a:endParaRPr lang="zh-CN" altLang="en-US"/>
          </a:p>
        </p:txBody>
      </p:sp>
      <p:sp>
        <p:nvSpPr>
          <p:cNvPr id="166915"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92</a:t>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幻灯片图像占位符 1"/>
          <p:cNvSpPr>
            <a:spLocks noGrp="1" noRot="1" noChangeAspect="1" noTextEdit="1"/>
          </p:cNvSpPr>
          <p:nvPr>
            <p:ph type="sldImg"/>
          </p:nvPr>
        </p:nvSpPr>
        <p:spPr/>
      </p:sp>
      <p:sp>
        <p:nvSpPr>
          <p:cNvPr id="244738" name="备注占位符 2"/>
          <p:cNvSpPr>
            <a:spLocks noGrp="1"/>
          </p:cNvSpPr>
          <p:nvPr>
            <p:ph type="body" idx="1"/>
          </p:nvPr>
        </p:nvSpPr>
        <p:spPr/>
        <p:txBody>
          <a:bodyPr wrap="square" lIns="91440" tIns="45720" rIns="91440" bIns="45720" anchor="t" anchorCtr="0"/>
          <a:lstStyle/>
          <a:p>
            <a:pPr lvl="0"/>
            <a:r>
              <a:rPr lang="en-US" altLang="zh-CN"/>
              <a:t>Run your own race.</a:t>
            </a:r>
            <a:endParaRPr lang="zh-CN" altLang="en-US"/>
          </a:p>
        </p:txBody>
      </p:sp>
      <p:sp>
        <p:nvSpPr>
          <p:cNvPr id="244739"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spcBef>
                <a:spcPct val="0"/>
              </a:spcBef>
            </a:pPr>
            <a:fld id="{9A0DB2DC-4C9A-4742-B13C-FB6460FD3503}" type="slidenum">
              <a:rPr lang="en-US" altLang="zh-CN"/>
              <a:t>94</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noTextEdit="1"/>
          </p:cNvSpPr>
          <p:nvPr>
            <p:ph type="sldImg"/>
          </p:nvPr>
        </p:nvSpPr>
        <p:spPr/>
      </p:sp>
      <p:sp>
        <p:nvSpPr>
          <p:cNvPr id="34818" name="Notes Placeholder 2"/>
          <p:cNvSpPr>
            <a:spLocks noGrp="1"/>
          </p:cNvSpPr>
          <p:nvPr>
            <p:ph type="body" idx="1"/>
          </p:nvPr>
        </p:nvSpPr>
        <p:spPr/>
        <p:txBody>
          <a:bodyPr wrap="square" lIns="91440" tIns="45720" rIns="91440" bIns="45720" anchor="t" anchorCtr="0"/>
          <a:lstStyle/>
          <a:p>
            <a:pPr lvl="0"/>
            <a:r>
              <a:rPr lang="en-US" altLang="en-US" dirty="0"/>
              <a:t>Commonly, ICMP echo-request and echo-reply messages are used to ping a network device for the purpose of diagnosing the health and connectivity of the device and the connection between the sender and the device.</a:t>
            </a:r>
          </a:p>
          <a:p>
            <a:pPr lvl="0"/>
            <a:endParaRPr lang="en-US" alt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t>https://www.cloudflare.com/learning/ddos/ping-icmp-flood-ddos-attack/</a:t>
            </a:r>
          </a:p>
          <a:p>
            <a:pPr lvl="0"/>
            <a:endParaRPr lang="en-US" altLang="en-US" dirty="0"/>
          </a:p>
          <a:p>
            <a:pPr lvl="0"/>
            <a:endParaRPr lang="en-US" altLang="en-US" dirty="0"/>
          </a:p>
          <a:p>
            <a:pPr lvl="0"/>
            <a:br>
              <a:rPr lang="en-US" altLang="en-US" dirty="0"/>
            </a:br>
            <a:endParaRPr lang="en-US" altLang="en-US" dirty="0"/>
          </a:p>
        </p:txBody>
      </p:sp>
      <p:sp>
        <p:nvSpPr>
          <p:cNvPr id="34819"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a:t>12</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74638"/>
            <a:ext cx="2286000" cy="65833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74638"/>
            <a:ext cx="6705600" cy="6583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91440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6868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vert="horz" lIns="91440" tIns="45720" rIns="91440" bIns="4572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2"/>
            <a:ext cx="8229600" cy="4525963"/>
          </a:xfrm>
        </p:spPr>
        <p:txBody>
          <a:bodyPr vert="horz" lIns="91440" tIns="45720" rIns="91440" bIns="45720" rtlCol="0">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defRPr/>
            </a:pPr>
            <a:endParaRPr kumimoji="0" lang="zh-CN" altLang="en-US" sz="2100" b="0" i="0" u="none" strike="noStrike" kern="1200" cap="none" spc="0" normalizeH="0" baseline="0" noProof="0">
              <a:ln>
                <a:noFill/>
              </a:ln>
              <a:solidFill>
                <a:schemeClr val="tx1"/>
              </a:solidFill>
              <a:effectLst/>
              <a:uLnTx/>
              <a:uFillTx/>
              <a:latin typeface="+mn-lt"/>
              <a:ea typeface="+mn-ea"/>
              <a:cs typeface="+mn-cs"/>
            </a:endParaRPr>
          </a:p>
        </p:txBody>
      </p:sp>
      <p:sp>
        <p:nvSpPr>
          <p:cNvPr id="7" name="日期占位符 3"/>
          <p:cNvSpPr>
            <a:spLocks noGrp="1"/>
          </p:cNvSpPr>
          <p:nvPr>
            <p:ph type="dt" sz="half" idx="2"/>
          </p:nvPr>
        </p:nvSpPr>
        <p:spPr>
          <a:xfrm>
            <a:off x="457200" y="6251575"/>
            <a:ext cx="2133600" cy="47625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4"/>
          <p:cNvSpPr>
            <a:spLocks noGrp="1"/>
          </p:cNvSpPr>
          <p:nvPr>
            <p:ph type="sldNum" sz="quarter" idx="4"/>
          </p:nvPr>
        </p:nvSpPr>
        <p:spPr>
          <a:xfrm>
            <a:off x="6553200" y="6248400"/>
            <a:ext cx="2133600" cy="476250"/>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C8ECC82D-5302-4A4B-9246-6855E167A13E}" type="slidenum">
              <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页脚占位符 5"/>
          <p:cNvSpPr>
            <a:spLocks noGrp="1"/>
          </p:cNvSpPr>
          <p:nvPr>
            <p:ph type="ftr" sz="quarter" idx="3"/>
          </p:nvPr>
        </p:nvSpPr>
        <p:spPr>
          <a:xfrm>
            <a:off x="3124200" y="6248400"/>
            <a:ext cx="2895600" cy="47625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2"/>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4"/>
          <p:cNvSpPr>
            <a:spLocks noGrp="1"/>
          </p:cNvSpPr>
          <p:nvPr>
            <p:ph type="dt" sz="half" idx="12"/>
          </p:nvPr>
        </p:nvSpPr>
        <p:spPr>
          <a:xfrm>
            <a:off x="457200" y="6251575"/>
            <a:ext cx="2133600" cy="476250"/>
          </a:xfrm>
          <a:prstGeom prst="rect">
            <a:avLst/>
          </a:prstGeom>
        </p:spPr>
        <p:txBody>
          <a:bodyPr vert="horz" lIns="91440" tIns="45720" rIns="91440" bIns="45720" rtlCol="0" anchor="ct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灯片编号占位符 5"/>
          <p:cNvSpPr>
            <a:spLocks noGrp="1"/>
          </p:cNvSpPr>
          <p:nvPr>
            <p:ph type="sldNum" sz="quarter" idx="4"/>
          </p:nvPr>
        </p:nvSpPr>
        <p:spPr>
          <a:xfrm>
            <a:off x="6553200" y="6248400"/>
            <a:ext cx="2133600" cy="476250"/>
          </a:xfrm>
          <a:prstGeom prst="rect">
            <a:avLst/>
          </a:prstGeom>
        </p:spPr>
        <p:txBody>
          <a:bodyPr vert="horz" lIns="91440" tIns="45720" rIns="91440" bIns="45720" rtlCol="0" anchor="ctr"/>
          <a:lstStyle>
            <a:lvl1pPr>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4D98B745-BFC2-447A-8821-8B783809EA92}" type="slidenum">
              <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页脚占位符 6"/>
          <p:cNvSpPr>
            <a:spLocks noGrp="1"/>
          </p:cNvSpPr>
          <p:nvPr>
            <p:ph type="ftr" sz="quarter" idx="3"/>
          </p:nvPr>
        </p:nvSpPr>
        <p:spPr>
          <a:xfrm>
            <a:off x="3124200" y="6248400"/>
            <a:ext cx="2895600" cy="476250"/>
          </a:xfrm>
          <a:prstGeom prst="rect">
            <a:avLst/>
          </a:prstGeom>
        </p:spPr>
        <p:txBody>
          <a:bodyPr vert="horz" lIns="91440" tIns="45720" rIns="91440" bIns="45720" rtlCol="0" anchor="ctr"/>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zh-CN"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76800" y="1600200"/>
            <a:ext cx="42672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0" y="274638"/>
            <a:ext cx="9144000" cy="1143000"/>
          </a:xfrm>
          <a:prstGeom prst="rect">
            <a:avLst/>
          </a:prstGeom>
          <a:noFill/>
          <a:ln w="9525">
            <a:noFill/>
          </a:ln>
        </p:spPr>
        <p:txBody>
          <a:bodyPr anchor="ctr" anchorCtr="0"/>
          <a:lstStyle/>
          <a:p>
            <a:pPr lvl="0"/>
            <a:r>
              <a:rPr lang="zh-CN" altLang="en-US"/>
              <a:t>单击此处编辑母版标题样式</a:t>
            </a:r>
          </a:p>
        </p:txBody>
      </p:sp>
      <p:sp>
        <p:nvSpPr>
          <p:cNvPr id="1027" name="Rectangle 3"/>
          <p:cNvSpPr>
            <a:spLocks noGrp="1"/>
          </p:cNvSpPr>
          <p:nvPr>
            <p:ph type="body" idx="1"/>
          </p:nvPr>
        </p:nvSpPr>
        <p:spPr>
          <a:xfrm>
            <a:off x="457200" y="1600200"/>
            <a:ext cx="8686800" cy="5257800"/>
          </a:xfrm>
          <a:prstGeom prst="rect">
            <a:avLst/>
          </a:prstGeom>
          <a:noFill/>
          <a:ln w="9525">
            <a:noFill/>
          </a:ln>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Verdana" panose="020B0604030504040204" pitchFamily="34" charset="0"/>
              </a:defRPr>
            </a:lvl1pPr>
          </a:lstStyle>
          <a:p>
            <a:pPr lvl="0" eaLnBrk="1" hangingPunct="1">
              <a:buNone/>
            </a:pPr>
            <a:fld id="{9A0DB2DC-4C9A-4742-B13C-FB6460FD3503}" type="slidenum">
              <a:rPr lang="en-US" altLang="zh-CN"/>
              <a:t>‹#›</a:t>
            </a:fld>
            <a:endParaRPr lang="en-US" altLang="zh-CN">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628650" y="365125"/>
            <a:ext cx="7886700" cy="1325563"/>
          </a:xfrm>
          <a:prstGeom prst="rect">
            <a:avLst/>
          </a:prstGeom>
          <a:noFill/>
          <a:ln w="9525">
            <a:noFill/>
          </a:ln>
        </p:spPr>
        <p:txBody>
          <a:bodyPr anchor="ctr"/>
          <a:lstStyle/>
          <a:p>
            <a:pPr lvl="0"/>
            <a:r>
              <a:rPr lang="zh-CN" altLang="en-US"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416E8EA-87D4-473D-84D2-B9B0D0D9DC28}" type="datetimeFigureOut">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2024/3/5</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E31754F9-8028-44C4-B808-8801CF0C991C}" type="slidenum">
              <a:rPr kumimoji="0" lang="zh-CN" altLang="en-US" sz="900" b="0" i="0" u="none" strike="noStrike" kern="1200" cap="none" spc="0" normalizeH="0" baseline="0" noProof="0" smtClean="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en-US" sz="9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027" name="Rectangle 3"/>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mn-lt"/>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atin typeface="Verdana" panose="020B060403050404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4E0849C-60DF-414F-A847-1D1842DD32E4}" type="slidenum">
              <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t>‹#›</a:t>
            </a:fld>
            <a:endParaRPr kumimoji="0" lang="en-US" altLang="zh-CN" sz="1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hf sldNum="0" hdr="0" ftr="0" dt="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Verdan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Verdan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cloudflare.com/learning/ddos/ping-icmp-flood-ddos-attack/"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s155.stanford.edu/lectures/13-internet-protocols.pdf"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www.cloudflare.com/learning/ddos/ping-icmp-flood-ddos-attack/"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6.jpeg"/><Relationship Id="rId4" Type="http://schemas.openxmlformats.org/officeDocument/2006/relationships/image" Target="../media/image5.jpe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https://www.bilibili.com/video/av89393544?from=search&amp;seid=15146171245294332324"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7" name="Rectangle 71"/>
          <p:cNvSpPr>
            <a:spLocks noGrp="1" noRot="1" noChangeAspect="1" noMove="1" noResize="1" noEditPoints="1" noAdjustHandles="1" noChangeArrowheads="1" noChangeShapeType="1" noTextEdit="1"/>
          </p:cNvSpPr>
          <p:nvPr/>
        </p:nvSpPr>
        <p:spPr>
          <a:xfrm>
            <a:off x="0" y="85725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4" name="标题 1"/>
          <p:cNvSpPr>
            <a:spLocks noGrp="1" noChangeArrowheads="1"/>
          </p:cNvSpPr>
          <p:nvPr>
            <p:ph type="ctrTitle"/>
          </p:nvPr>
        </p:nvSpPr>
        <p:spPr>
          <a:xfrm>
            <a:off x="441325" y="4251325"/>
            <a:ext cx="5287963" cy="1303338"/>
          </a:xfrm>
        </p:spPr>
        <p:txBody>
          <a:bodyPr vert="horz" lIns="91440" tIns="45720" rIns="91440" bIns="45720" rtlCol="0" anchor="ctr">
            <a:normAutofit fontScale="90000"/>
          </a:bodyPr>
          <a:lstStyle/>
          <a:p>
            <a:pPr marL="0" marR="0" lvl="0" indent="0" algn="r" defTabSz="685800" rtl="0" eaLnBrk="1" fontAlgn="auto" latinLnBrk="0" hangingPunct="1">
              <a:lnSpc>
                <a:spcPct val="90000"/>
              </a:lnSpc>
              <a:spcBef>
                <a:spcPct val="0"/>
              </a:spcBef>
              <a:spcAft>
                <a:spcPts val="0"/>
              </a:spcAft>
              <a:buClrTx/>
              <a:buSzTx/>
              <a:buFontTx/>
              <a:buNone/>
              <a:defRPr/>
            </a:pPr>
            <a:r>
              <a:rPr kumimoji="0" lang="zh-CN" altLang="en-US" sz="4500" b="1" i="0" u="none" strike="noStrike" kern="1200" cap="none" spc="0" normalizeH="0" baseline="0" noProof="0" dirty="0">
                <a:ln>
                  <a:noFill/>
                </a:ln>
                <a:solidFill>
                  <a:schemeClr val="tx1"/>
                </a:solidFill>
                <a:effectLst/>
                <a:uLnTx/>
                <a:uFillTx/>
                <a:latin typeface="+mj-lt"/>
                <a:ea typeface="+mj-ea"/>
                <a:cs typeface="+mj-cs"/>
              </a:rPr>
              <a:t>网络安全原理与实践</a:t>
            </a:r>
          </a:p>
        </p:txBody>
      </p:sp>
      <p:sp>
        <p:nvSpPr>
          <p:cNvPr id="6148" name="副标题 2"/>
          <p:cNvSpPr>
            <a:spLocks noGrp="1"/>
          </p:cNvSpPr>
          <p:nvPr>
            <p:ph type="subTitle" idx="1"/>
          </p:nvPr>
        </p:nvSpPr>
        <p:spPr>
          <a:xfrm>
            <a:off x="6073775" y="4483100"/>
            <a:ext cx="2444750" cy="1303338"/>
          </a:xfrm>
          <a:noFill/>
          <a:ln>
            <a:noFill/>
          </a:ln>
        </p:spPr>
        <p:txBody>
          <a:bodyPr vert="horz" wrap="square" lIns="91440" tIns="45720" rIns="91440" bIns="45720" anchor="ctr"/>
          <a:lstStyle/>
          <a:p>
            <a:pPr algn="l" defTabSz="685800">
              <a:buClrTx/>
              <a:buSzTx/>
            </a:pPr>
            <a:r>
              <a:rPr lang="zh-CN" altLang="en-US" sz="2400" kern="1200" dirty="0">
                <a:latin typeface="+mn-lt"/>
                <a:ea typeface="+mn-ea"/>
                <a:cs typeface="+mn-cs"/>
              </a:rPr>
              <a:t>林峰</a:t>
            </a:r>
            <a:endParaRPr lang="en-US" altLang="zh-CN" sz="2400" kern="1200" dirty="0">
              <a:latin typeface="+mn-lt"/>
              <a:ea typeface="+mn-ea"/>
              <a:cs typeface="+mn-cs"/>
            </a:endParaRPr>
          </a:p>
          <a:p>
            <a:pPr algn="l" defTabSz="685800">
              <a:buClrTx/>
              <a:buSzTx/>
            </a:pPr>
            <a:r>
              <a:rPr lang="en-US" altLang="zh-CN" sz="2400" kern="1200" dirty="0">
                <a:latin typeface="+mn-lt"/>
                <a:ea typeface="+mn-ea"/>
                <a:cs typeface="+mn-cs"/>
              </a:rPr>
              <a:t>2024</a:t>
            </a:r>
            <a:r>
              <a:rPr lang="zh-CN" altLang="en-US" sz="2400" kern="1200" dirty="0">
                <a:latin typeface="+mn-lt"/>
                <a:ea typeface="+mn-ea"/>
                <a:cs typeface="+mn-cs"/>
              </a:rPr>
              <a:t>年春季学期</a:t>
            </a:r>
            <a:endParaRPr lang="en-US" altLang="zh-CN" sz="2400" kern="1200" dirty="0">
              <a:latin typeface="+mn-lt"/>
              <a:ea typeface="+mn-ea"/>
              <a:cs typeface="+mn-cs"/>
            </a:endParaRPr>
          </a:p>
          <a:p>
            <a:pPr algn="l" defTabSz="685800">
              <a:buClrTx/>
              <a:buSzTx/>
            </a:pPr>
            <a:endParaRPr lang="zh-CN" altLang="en-US" kern="1200" dirty="0">
              <a:latin typeface="+mn-lt"/>
              <a:ea typeface="+mn-ea"/>
              <a:cs typeface="+mn-cs"/>
            </a:endParaRPr>
          </a:p>
        </p:txBody>
      </p:sp>
      <p:sp>
        <p:nvSpPr>
          <p:cNvPr id="3078" name="Oval 73"/>
          <p:cNvSpPr>
            <a:spLocks noGrp="1" noRot="1" noChangeAspect="1" noMove="1" noResize="1" noEditPoints="1" noAdjustHandles="1" noChangeArrowheads="1" noChangeShapeType="1" noTextEdit="1"/>
          </p:cNvSpPr>
          <p:nvPr/>
        </p:nvSpPr>
        <p:spPr>
          <a:xfrm>
            <a:off x="441325" y="1322388"/>
            <a:ext cx="1682750" cy="168275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79" name="Oval 75"/>
          <p:cNvSpPr>
            <a:spLocks noGrp="1" noRot="1" noChangeAspect="1" noMove="1" noResize="1" noEditPoints="1" noAdjustHandles="1" noChangeArrowheads="1" noChangeShapeType="1" noTextEdit="1"/>
          </p:cNvSpPr>
          <p:nvPr/>
        </p:nvSpPr>
        <p:spPr>
          <a:xfrm>
            <a:off x="2546350" y="2706688"/>
            <a:ext cx="722313" cy="72231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0" name="Oval 77"/>
          <p:cNvSpPr>
            <a:spLocks noGrp="1" noRot="1" noChangeAspect="1" noMove="1" noResize="1" noEditPoints="1" noAdjustHandles="1" noChangeArrowheads="1" noChangeShapeType="1" noTextEdit="1"/>
          </p:cNvSpPr>
          <p:nvPr/>
        </p:nvSpPr>
        <p:spPr>
          <a:xfrm>
            <a:off x="3844925" y="2603500"/>
            <a:ext cx="219075" cy="22066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81" name="Freeform: Shape 79"/>
          <p:cNvSpPr>
            <a:spLocks noGrp="1" noRot="1" noChangeAspect="1" noMove="1" noResize="1" noEditPoints="1" noAdjustHandles="1" noChangeArrowheads="1" noChangeShapeType="1" noTextEdit="1"/>
          </p:cNvSpPr>
          <p:nvPr/>
        </p:nvSpPr>
        <p:spPr>
          <a:xfrm>
            <a:off x="4868863" y="857250"/>
            <a:ext cx="4275138" cy="3044825"/>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082" name="Straight Connector 81"/>
          <p:cNvCxnSpPr>
            <a:cxnSpLocks noGrp="1" noRot="1" noChangeAspect="1" noMove="1" noResize="1" noEditPoints="1" noAdjustHandles="1" noChangeArrowheads="1" noChangeShapeType="1"/>
          </p:cNvCxnSpPr>
          <p:nvPr/>
        </p:nvCxnSpPr>
        <p:spPr>
          <a:xfrm>
            <a:off x="5849938" y="4251325"/>
            <a:ext cx="0" cy="1303338"/>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tx1"/>
                </a:solidFill>
              </a:rPr>
              <a:t>D</a:t>
            </a:r>
            <a:r>
              <a:rPr lang="en-US" altLang="zh-CN" sz="5400"/>
              <a:t>DoS!!</a:t>
            </a:r>
          </a:p>
        </p:txBody>
      </p:sp>
      <p:sp>
        <p:nvSpPr>
          <p:cNvPr id="31746" name="TextBox 4"/>
          <p:cNvSpPr txBox="1"/>
          <p:nvPr/>
        </p:nvSpPr>
        <p:spPr>
          <a:xfrm>
            <a:off x="0" y="3200400"/>
            <a:ext cx="9142413" cy="1108075"/>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b="1">
                <a:solidFill>
                  <a:srgbClr val="00B0F0"/>
                </a:solidFill>
                <a:latin typeface="Arial" panose="020B0604020202020204" pitchFamily="34" charset="0"/>
              </a:rPr>
              <a:t>Distributed Denial-of-Service Attack:</a:t>
            </a:r>
          </a:p>
          <a:p>
            <a:pPr marL="0" lvl="0" indent="0">
              <a:spcBef>
                <a:spcPct val="0"/>
              </a:spcBef>
              <a:buNone/>
            </a:pPr>
            <a:r>
              <a:rPr lang="en-US" altLang="zh-CN">
                <a:solidFill>
                  <a:srgbClr val="00B0F0"/>
                </a:solidFill>
                <a:latin typeface="Arial" panose="020B0604020202020204" pitchFamily="34" charset="0"/>
              </a:rPr>
              <a:t>how to attack a network service?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1235C7-56B5-492C-A6D5-A4F22E9D6C5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FDE08CA-D57B-430F-A11E-2FE91FC43962}"/>
              </a:ext>
            </a:extLst>
          </p:cNvPr>
          <p:cNvSpPr>
            <a:spLocks noGrp="1"/>
          </p:cNvSpPr>
          <p:nvPr>
            <p:ph idx="1"/>
          </p:nvPr>
        </p:nvSpPr>
        <p:spPr/>
        <p:txBody>
          <a:bodyPr/>
          <a:lstStyle/>
          <a:p>
            <a:pPr marL="514350" indent="-514350">
              <a:buFont typeface="+mj-lt"/>
              <a:buAutoNum type="arabicPeriod"/>
            </a:pPr>
            <a:r>
              <a:rPr lang="en-US" altLang="zh-CN" dirty="0"/>
              <a:t>PING Flood </a:t>
            </a:r>
            <a:r>
              <a:rPr lang="zh-CN" altLang="en-US" dirty="0"/>
              <a:t>（</a:t>
            </a:r>
            <a:r>
              <a:rPr lang="en-US" altLang="zh-CN" dirty="0"/>
              <a:t>Network Layer, ICMP</a:t>
            </a:r>
            <a:r>
              <a:rPr lang="zh-CN" altLang="en-US" dirty="0"/>
              <a:t>）</a:t>
            </a:r>
            <a:endParaRPr lang="en-US" altLang="zh-CN" dirty="0"/>
          </a:p>
          <a:p>
            <a:pPr marL="514350" indent="-514350">
              <a:buFont typeface="+mj-lt"/>
              <a:buAutoNum type="arabicPeriod"/>
            </a:pPr>
            <a:r>
              <a:rPr lang="en-US" altLang="zh-CN" dirty="0"/>
              <a:t>SYN Flood </a:t>
            </a:r>
            <a:r>
              <a:rPr lang="zh-CN" altLang="en-US" dirty="0"/>
              <a:t>（</a:t>
            </a:r>
            <a:r>
              <a:rPr lang="en-US" altLang="zh-CN" dirty="0"/>
              <a:t>TCP Layer</a:t>
            </a:r>
            <a:r>
              <a:rPr lang="zh-CN" altLang="en-US" dirty="0"/>
              <a:t>）</a:t>
            </a:r>
            <a:endParaRPr lang="en-US" altLang="zh-CN" dirty="0"/>
          </a:p>
          <a:p>
            <a:pPr marL="514350" indent="-514350">
              <a:buFont typeface="+mj-lt"/>
              <a:buAutoNum type="arabicPeriod"/>
            </a:pPr>
            <a:r>
              <a:rPr lang="en-US" altLang="zh-CN" dirty="0"/>
              <a:t>Smurf Attack</a:t>
            </a:r>
            <a:r>
              <a:rPr lang="zh-CN" altLang="en-US" dirty="0"/>
              <a:t>（</a:t>
            </a:r>
            <a:r>
              <a:rPr lang="en-US" altLang="zh-CN" dirty="0"/>
              <a:t> Network Layer, ICMP</a:t>
            </a:r>
            <a:r>
              <a:rPr lang="zh-CN" altLang="en-US" dirty="0"/>
              <a:t>）</a:t>
            </a:r>
            <a:endParaRPr lang="en-US" altLang="zh-CN" dirty="0"/>
          </a:p>
          <a:p>
            <a:pPr marL="514350" indent="-514350">
              <a:buFont typeface="+mj-lt"/>
              <a:buAutoNum type="arabicPeriod"/>
            </a:pPr>
            <a:r>
              <a:rPr lang="en-US" altLang="en-US" dirty="0"/>
              <a:t>DNS Amplification Attack</a:t>
            </a:r>
          </a:p>
          <a:p>
            <a:pPr marL="514350" indent="-514350">
              <a:buFont typeface="+mj-lt"/>
              <a:buAutoNum type="arabicPeriod"/>
            </a:pPr>
            <a:r>
              <a:rPr lang="en-US" altLang="en-US" dirty="0"/>
              <a:t>NTP Amplification Attack</a:t>
            </a:r>
          </a:p>
          <a:p>
            <a:pPr marL="514350" indent="-514350">
              <a:buFont typeface="+mj-lt"/>
              <a:buAutoNum type="arabicPeriod"/>
            </a:pPr>
            <a:r>
              <a:rPr lang="en-US" altLang="en-US" dirty="0"/>
              <a:t>Memcached Attack</a:t>
            </a:r>
          </a:p>
          <a:p>
            <a:pPr marL="514350" indent="-514350">
              <a:buFont typeface="+mj-lt"/>
              <a:buAutoNum type="arabicPeriod"/>
            </a:pPr>
            <a:r>
              <a:rPr lang="en-US" altLang="en-US" dirty="0"/>
              <a:t>SSDP Attack</a:t>
            </a:r>
            <a:endParaRPr lang="zh-CN" altLang="en-US" dirty="0"/>
          </a:p>
        </p:txBody>
      </p:sp>
    </p:spTree>
    <p:extLst>
      <p:ext uri="{BB962C8B-B14F-4D97-AF65-F5344CB8AC3E}">
        <p14:creationId xmlns:p14="http://schemas.microsoft.com/office/powerpoint/2010/main" val="790421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vert="horz" wrap="square" lIns="91440" tIns="45720" rIns="91440" bIns="45720" anchor="ctr" anchorCtr="0"/>
          <a:lstStyle/>
          <a:p>
            <a:r>
              <a:rPr lang="en-US" altLang="en-US">
                <a:solidFill>
                  <a:srgbClr val="00B0F0"/>
                </a:solidFill>
              </a:rPr>
              <a:t>Ping</a:t>
            </a:r>
            <a:r>
              <a:rPr lang="zh-CN" altLang="en-US">
                <a:solidFill>
                  <a:srgbClr val="00B0F0"/>
                </a:solidFill>
              </a:rPr>
              <a:t> </a:t>
            </a:r>
            <a:r>
              <a:rPr lang="en-US" altLang="zh-CN">
                <a:solidFill>
                  <a:srgbClr val="00B0F0"/>
                </a:solidFill>
              </a:rPr>
              <a:t>Flood</a:t>
            </a:r>
            <a:endParaRPr lang="en-US" altLang="en-US">
              <a:solidFill>
                <a:srgbClr val="00B0F0"/>
              </a:solidFill>
            </a:endParaRPr>
          </a:p>
        </p:txBody>
      </p:sp>
      <p:sp>
        <p:nvSpPr>
          <p:cNvPr id="33794" name="Content Placeholder 2"/>
          <p:cNvSpPr>
            <a:spLocks noGrp="1"/>
          </p:cNvSpPr>
          <p:nvPr>
            <p:ph idx="1"/>
          </p:nvPr>
        </p:nvSpPr>
        <p:spPr/>
        <p:txBody>
          <a:bodyPr vert="horz" wrap="square" lIns="91440" tIns="45720" rIns="91440" bIns="45720" anchor="t" anchorCtr="0"/>
          <a:lstStyle/>
          <a:p>
            <a:r>
              <a:rPr lang="en-US" altLang="en-US" dirty="0"/>
              <a:t>Exploit Internet Control </a:t>
            </a:r>
            <a:r>
              <a:rPr lang="en-US" altLang="en-US" dirty="0" err="1"/>
              <a:t>Messge</a:t>
            </a:r>
            <a:r>
              <a:rPr lang="en-US" altLang="en-US" dirty="0"/>
              <a:t> Protocol (ICMP)</a:t>
            </a:r>
          </a:p>
          <a:p>
            <a:pPr>
              <a:buNone/>
            </a:pPr>
            <a:r>
              <a:rPr lang="en-US" altLang="zh-CN" dirty="0"/>
              <a:t>	an internet layer protocol used by network devices to communicate;</a:t>
            </a:r>
          </a:p>
          <a:p>
            <a:pPr>
              <a:buNone/>
            </a:pPr>
            <a:r>
              <a:rPr lang="en-US" altLang="zh-CN" dirty="0"/>
              <a:t>	also used by network diagnostic tools such as </a:t>
            </a:r>
            <a:r>
              <a:rPr lang="en-US" altLang="zh-CN" u="sng" dirty="0"/>
              <a:t>traceroute and ping</a:t>
            </a:r>
            <a:r>
              <a:rPr lang="en-US" altLang="zh-CN" dirty="0"/>
              <a:t>;</a:t>
            </a:r>
            <a:endParaRPr lang="en-US" altLang="en-US" dirty="0"/>
          </a:p>
          <a:p>
            <a:r>
              <a:rPr lang="en-US" altLang="en-US" dirty="0">
                <a:solidFill>
                  <a:srgbClr val="00B0F0"/>
                </a:solidFill>
              </a:rPr>
              <a:t>ICMP Echo Request:</a:t>
            </a:r>
            <a:r>
              <a:rPr lang="en-US" altLang="en-US" dirty="0"/>
              <a:t> sender to receiver</a:t>
            </a:r>
          </a:p>
          <a:p>
            <a:r>
              <a:rPr lang="en-US" altLang="en-US" dirty="0">
                <a:solidFill>
                  <a:srgbClr val="00B0F0"/>
                </a:solidFill>
              </a:rPr>
              <a:t>ICMP Echo Reply:</a:t>
            </a:r>
            <a:r>
              <a:rPr lang="en-US" altLang="en-US" dirty="0"/>
              <a:t> receiver to sender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vert="horz" wrap="square" lIns="91440" tIns="45720" rIns="91440" bIns="45720" anchor="ctr" anchorCtr="0"/>
          <a:lstStyle/>
          <a:p>
            <a:r>
              <a:rPr lang="en-US" altLang="en-US">
                <a:solidFill>
                  <a:schemeClr val="tx1"/>
                </a:solidFill>
              </a:rPr>
              <a:t>Ping</a:t>
            </a:r>
            <a:r>
              <a:rPr lang="zh-CN" altLang="en-US">
                <a:solidFill>
                  <a:schemeClr val="tx1"/>
                </a:solidFill>
              </a:rPr>
              <a:t> </a:t>
            </a:r>
            <a:r>
              <a:rPr lang="en-US" altLang="zh-CN">
                <a:solidFill>
                  <a:schemeClr val="tx1"/>
                </a:solidFill>
              </a:rPr>
              <a:t>Flood</a:t>
            </a:r>
            <a:endParaRPr lang="en-US" altLang="en-US">
              <a:solidFill>
                <a:schemeClr val="tx1"/>
              </a:solidFill>
            </a:endParaRPr>
          </a:p>
        </p:txBody>
      </p:sp>
      <p:sp>
        <p:nvSpPr>
          <p:cNvPr id="35842" name="Content Placeholder 2"/>
          <p:cNvSpPr>
            <a:spLocks noGrp="1"/>
          </p:cNvSpPr>
          <p:nvPr>
            <p:ph idx="1"/>
          </p:nvPr>
        </p:nvSpPr>
        <p:spPr/>
        <p:txBody>
          <a:bodyPr vert="horz" wrap="square" lIns="91440" tIns="45720" rIns="91440" bIns="45720" anchor="t" anchorCtr="0"/>
          <a:lstStyle/>
          <a:p>
            <a:r>
              <a:rPr lang="en-US" altLang="en-US" b="1" dirty="0"/>
              <a:t>Attack</a:t>
            </a:r>
            <a:r>
              <a:rPr lang="zh-CN" altLang="en-US" b="1" dirty="0"/>
              <a:t> </a:t>
            </a:r>
            <a:r>
              <a:rPr lang="en-US" altLang="zh-CN" b="1" dirty="0"/>
              <a:t>principle</a:t>
            </a:r>
            <a:endParaRPr lang="en-US" altLang="en-US" b="1" dirty="0"/>
          </a:p>
          <a:p>
            <a:pPr>
              <a:buNone/>
            </a:pPr>
            <a:r>
              <a:rPr lang="en-US" altLang="zh-CN" dirty="0"/>
              <a:t>	both incoming ICMP Echo Request and outgoing ICMP Echo Reply </a:t>
            </a:r>
            <a:r>
              <a:rPr lang="en-US" altLang="zh-CN" u="sng" dirty="0"/>
              <a:t>consume</a:t>
            </a:r>
            <a:r>
              <a:rPr lang="en-US" altLang="zh-CN" dirty="0"/>
              <a:t> </a:t>
            </a:r>
            <a:r>
              <a:rPr lang="en-US" altLang="zh-CN" u="sng" dirty="0"/>
              <a:t>bandwidth</a:t>
            </a:r>
            <a:r>
              <a:rPr lang="en-US" altLang="zh-CN" dirty="0"/>
              <a:t>;</a:t>
            </a:r>
          </a:p>
          <a:p>
            <a:pPr>
              <a:buNone/>
            </a:pPr>
            <a:r>
              <a:rPr lang="en-US" altLang="zh-CN" dirty="0"/>
              <a:t>	Goal</a:t>
            </a:r>
            <a:r>
              <a:rPr lang="zh-CN" altLang="en-US" dirty="0"/>
              <a:t>：</a:t>
            </a:r>
            <a:r>
              <a:rPr lang="en-US" altLang="zh-CN" dirty="0"/>
              <a:t>overwhelm the target device’s ability to respond to a high number of requests</a:t>
            </a:r>
          </a:p>
          <a:p>
            <a:pPr>
              <a:buNone/>
            </a:pPr>
            <a:r>
              <a:rPr lang="en-US" altLang="en-US" dirty="0"/>
              <a:t>	and/or overload the network connection with bogus traffic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vert="horz" wrap="square" lIns="91440" tIns="45720" rIns="91440" bIns="45720" anchor="ctr" anchorCtr="0"/>
          <a:lstStyle/>
          <a:p>
            <a:r>
              <a:rPr lang="en-US" altLang="en-US" dirty="0">
                <a:solidFill>
                  <a:schemeClr val="tx1"/>
                </a:solidFill>
              </a:rPr>
              <a:t>Ping</a:t>
            </a:r>
            <a:r>
              <a:rPr lang="zh-CN" altLang="en-US" dirty="0">
                <a:solidFill>
                  <a:schemeClr val="tx1"/>
                </a:solidFill>
              </a:rPr>
              <a:t> </a:t>
            </a:r>
            <a:r>
              <a:rPr lang="en-US" altLang="zh-CN" dirty="0">
                <a:solidFill>
                  <a:schemeClr val="tx1"/>
                </a:solidFill>
              </a:rPr>
              <a:t>Flood</a:t>
            </a:r>
            <a:endParaRPr lang="en-US" altLang="en-US" dirty="0">
              <a:solidFill>
                <a:schemeClr val="tx1"/>
              </a:solidFill>
            </a:endParaRPr>
          </a:p>
        </p:txBody>
      </p:sp>
      <p:sp>
        <p:nvSpPr>
          <p:cNvPr id="37890" name="Content Placeholder 2"/>
          <p:cNvSpPr>
            <a:spLocks noGrp="1"/>
          </p:cNvSpPr>
          <p:nvPr>
            <p:ph idx="1"/>
          </p:nvPr>
        </p:nvSpPr>
        <p:spPr/>
        <p:txBody>
          <a:bodyPr vert="horz" wrap="square" lIns="91440" tIns="45720" rIns="91440" bIns="45720" anchor="t" anchorCtr="0"/>
          <a:lstStyle/>
          <a:p>
            <a:r>
              <a:rPr lang="en-US" altLang="en-US" b="1" dirty="0"/>
              <a:t>DDoS form </a:t>
            </a:r>
          </a:p>
          <a:p>
            <a:r>
              <a:rPr lang="en-US" altLang="en-US" b="1" dirty="0"/>
              <a:t>Attack</a:t>
            </a:r>
            <a:r>
              <a:rPr lang="zh-CN" altLang="en-US" b="1" dirty="0"/>
              <a:t> </a:t>
            </a:r>
            <a:r>
              <a:rPr lang="en-US" altLang="zh-CN" b="1" dirty="0"/>
              <a:t>principle</a:t>
            </a:r>
            <a:endParaRPr lang="en-US" altLang="en-US" b="1" dirty="0"/>
          </a:p>
          <a:p>
            <a:pPr>
              <a:buNone/>
            </a:pPr>
            <a:r>
              <a:rPr lang="en-US" altLang="zh-CN" dirty="0"/>
              <a:t>	The </a:t>
            </a:r>
            <a:r>
              <a:rPr lang="en-US" altLang="zh-CN" dirty="0">
                <a:solidFill>
                  <a:srgbClr val="00B0F0"/>
                </a:solidFill>
              </a:rPr>
              <a:t>attacker </a:t>
            </a:r>
            <a:r>
              <a:rPr lang="en-US" altLang="zh-CN" dirty="0"/>
              <a:t>sends many ICMP echo request packets to the targeted server using </a:t>
            </a:r>
            <a:r>
              <a:rPr lang="en-US" altLang="zh-CN" u="sng" dirty="0"/>
              <a:t>multiple devices</a:t>
            </a:r>
            <a:r>
              <a:rPr lang="en-US" altLang="zh-CN" dirty="0"/>
              <a:t>;</a:t>
            </a:r>
          </a:p>
          <a:p>
            <a:pPr>
              <a:buNone/>
            </a:pPr>
            <a:r>
              <a:rPr lang="en-US" altLang="zh-CN" dirty="0"/>
              <a:t>	The </a:t>
            </a:r>
            <a:r>
              <a:rPr lang="en-US" altLang="zh-CN" dirty="0">
                <a:solidFill>
                  <a:srgbClr val="00B0F0"/>
                </a:solidFill>
              </a:rPr>
              <a:t>targeted server </a:t>
            </a:r>
            <a:r>
              <a:rPr lang="en-US" altLang="zh-CN" dirty="0"/>
              <a:t>then sends an ICMP echo reply packet to each requesting device’s IP address as a response.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7" name="Picture 2" descr="Ping ICMP DDoS Attack Diagram"/>
          <p:cNvPicPr>
            <a:picLocks noChangeAspect="1"/>
          </p:cNvPicPr>
          <p:nvPr/>
        </p:nvPicPr>
        <p:blipFill>
          <a:blip r:embed="rId3"/>
          <a:stretch>
            <a:fillRect/>
          </a:stretch>
        </p:blipFill>
        <p:spPr>
          <a:xfrm>
            <a:off x="-1143000" y="0"/>
            <a:ext cx="11315700" cy="7545388"/>
          </a:xfrm>
          <a:prstGeom prst="rect">
            <a:avLst/>
          </a:prstGeom>
          <a:noFill/>
          <a:ln w="9525">
            <a:noFill/>
          </a:ln>
        </p:spPr>
      </p:pic>
      <p:sp>
        <p:nvSpPr>
          <p:cNvPr id="39938" name="Title 1"/>
          <p:cNvSpPr>
            <a:spLocks noGrp="1"/>
          </p:cNvSpPr>
          <p:nvPr>
            <p:ph type="title"/>
          </p:nvPr>
        </p:nvSpPr>
        <p:spPr/>
        <p:txBody>
          <a:bodyPr vert="horz" wrap="square" lIns="91440" tIns="45720" rIns="91440" bIns="45720" anchor="ctr" anchorCtr="0"/>
          <a:lstStyle/>
          <a:p>
            <a:r>
              <a:rPr lang="en-US" altLang="en-US" dirty="0">
                <a:solidFill>
                  <a:schemeClr val="tx1"/>
                </a:solidFill>
              </a:rPr>
              <a:t>Ping</a:t>
            </a:r>
            <a:r>
              <a:rPr lang="zh-CN" altLang="en-US" dirty="0">
                <a:solidFill>
                  <a:schemeClr val="tx1"/>
                </a:solidFill>
              </a:rPr>
              <a:t> </a:t>
            </a:r>
            <a:r>
              <a:rPr lang="en-US" altLang="zh-CN" dirty="0">
                <a:solidFill>
                  <a:schemeClr val="tx1"/>
                </a:solidFill>
              </a:rPr>
              <a:t>Flood</a:t>
            </a:r>
            <a:endParaRPr lang="en-US" altLang="en-US" dirty="0">
              <a:solidFill>
                <a:schemeClr val="tx1"/>
              </a:solidFill>
            </a:endParaRPr>
          </a:p>
        </p:txBody>
      </p:sp>
      <p:sp>
        <p:nvSpPr>
          <p:cNvPr id="39939" name="TextBox 21"/>
          <p:cNvSpPr txBox="1"/>
          <p:nvPr/>
        </p:nvSpPr>
        <p:spPr>
          <a:xfrm>
            <a:off x="60325" y="6534150"/>
            <a:ext cx="9083675" cy="338138"/>
          </a:xfrm>
          <a:prstGeom prst="rect">
            <a:avLst/>
          </a:prstGeom>
          <a:noFill/>
          <a:ln w="9525">
            <a:noFill/>
          </a:ln>
        </p:spPr>
        <p:txBody>
          <a:bodyPr lIns="91438" tIns="45719" rIns="91438" bIns="45719">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buNone/>
            </a:pPr>
            <a:r>
              <a:rPr lang="en-US" altLang="en-US" sz="1600">
                <a:hlinkClick r:id="rId4"/>
              </a:rPr>
              <a:t>https://www.cloudflare.com/learning/ddos/ping-icmp-flood-ddos-attack/</a:t>
            </a:r>
            <a:endParaRPr lang="en-US" altLang="en-US"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vert="horz" wrap="square" lIns="91440" tIns="45720" rIns="91440" bIns="45720" anchor="ctr" anchorCtr="0"/>
          <a:lstStyle/>
          <a:p>
            <a:r>
              <a:rPr lang="en-US" altLang="en-US"/>
              <a:t>Ping</a:t>
            </a:r>
            <a:r>
              <a:rPr lang="zh-CN" altLang="en-US"/>
              <a:t> </a:t>
            </a:r>
            <a:r>
              <a:rPr lang="en-US" altLang="zh-CN"/>
              <a:t>Flood Summary</a:t>
            </a:r>
          </a:p>
        </p:txBody>
      </p:sp>
      <p:sp>
        <p:nvSpPr>
          <p:cNvPr id="41986" name="Content Placeholder 2"/>
          <p:cNvSpPr>
            <a:spLocks noGrp="1"/>
          </p:cNvSpPr>
          <p:nvPr>
            <p:ph idx="1"/>
          </p:nvPr>
        </p:nvSpPr>
        <p:spPr/>
        <p:txBody>
          <a:bodyPr vert="horz" wrap="square" lIns="91440" tIns="45720" rIns="91440" bIns="45720" anchor="t" anchorCtr="0"/>
          <a:lstStyle/>
          <a:p>
            <a:r>
              <a:rPr lang="en-US" altLang="en-US" b="1"/>
              <a:t>Attack</a:t>
            </a:r>
            <a:r>
              <a:rPr lang="zh-CN" altLang="en-US" b="1"/>
              <a:t> </a:t>
            </a:r>
            <a:r>
              <a:rPr lang="en-US" altLang="zh-CN" b="1"/>
              <a:t>principle</a:t>
            </a:r>
            <a:endParaRPr lang="en-US" altLang="en-US" b="1"/>
          </a:p>
          <a:p>
            <a:pPr>
              <a:buNone/>
            </a:pPr>
            <a:r>
              <a:rPr lang="en-US" altLang="zh-CN"/>
              <a:t>	saturate the target device’s capacity by sending many requests;</a:t>
            </a:r>
          </a:p>
          <a:p>
            <a:r>
              <a:rPr lang="en-US" altLang="en-US" b="1"/>
              <a:t>Solution</a:t>
            </a:r>
          </a:p>
          <a:p>
            <a:pPr>
              <a:buNone/>
            </a:pPr>
            <a:r>
              <a:rPr lang="en-US" altLang="zh-CN"/>
              <a:t>	disable the ICMP functionality of the target device;</a:t>
            </a:r>
          </a:p>
          <a:p>
            <a:pPr>
              <a:buNone/>
            </a:pPr>
            <a:r>
              <a:rPr lang="en-US" altLang="zh-CN"/>
              <a:t>	(make the device unresponsive to ping requests and traceroute requests)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vert="horz" wrap="square" lIns="91440" tIns="45720" rIns="91440" bIns="45720" anchor="ctr" anchorCtr="0"/>
          <a:lstStyle/>
          <a:p>
            <a:r>
              <a:rPr lang="en-US" altLang="en-US">
                <a:solidFill>
                  <a:srgbClr val="00B0F0"/>
                </a:solidFill>
              </a:rPr>
              <a:t>OSI 5 Layer Model</a:t>
            </a:r>
          </a:p>
        </p:txBody>
      </p:sp>
      <p:pic>
        <p:nvPicPr>
          <p:cNvPr id="44034" name="Picture 3"/>
          <p:cNvPicPr>
            <a:picLocks noChangeAspect="1"/>
          </p:cNvPicPr>
          <p:nvPr/>
        </p:nvPicPr>
        <p:blipFill>
          <a:blip r:embed="rId3"/>
          <a:stretch>
            <a:fillRect/>
          </a:stretch>
        </p:blipFill>
        <p:spPr>
          <a:xfrm>
            <a:off x="0" y="1600200"/>
            <a:ext cx="9144000" cy="4240213"/>
          </a:xfrm>
          <a:prstGeom prst="rect">
            <a:avLst/>
          </a:prstGeom>
          <a:noFill/>
          <a:ln w="9525">
            <a:noFill/>
          </a:ln>
        </p:spPr>
      </p:pic>
      <p:sp>
        <p:nvSpPr>
          <p:cNvPr id="44035" name="TextBox 21"/>
          <p:cNvSpPr txBox="1"/>
          <p:nvPr/>
        </p:nvSpPr>
        <p:spPr>
          <a:xfrm>
            <a:off x="60325" y="6534150"/>
            <a:ext cx="9083675" cy="323850"/>
          </a:xfrm>
          <a:prstGeom prst="rect">
            <a:avLst/>
          </a:prstGeom>
          <a:noFill/>
          <a:ln w="9525">
            <a:noFill/>
          </a:ln>
        </p:spPr>
        <p:txBody>
          <a:bodyPr lIns="91438" tIns="45719" rIns="91438" bIns="45719">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sz="1500">
                <a:solidFill>
                  <a:srgbClr val="00B0F0"/>
                </a:solidFill>
              </a:rPr>
              <a:t>examples from </a:t>
            </a:r>
            <a:r>
              <a:rPr lang="en-US" altLang="zh-CN" sz="1500">
                <a:solidFill>
                  <a:srgbClr val="00B0F0"/>
                </a:solidFill>
                <a:hlinkClick r:id="rId4"/>
              </a:rPr>
              <a:t>https://cs155.stanford.edu/lectures/13-internet-protocols.pdf</a:t>
            </a:r>
            <a:r>
              <a:rPr lang="zh-CN" altLang="en-US" sz="1500">
                <a:solidFill>
                  <a:srgbClr val="00B0F0"/>
                </a:solidFill>
              </a:rPr>
              <a:t> </a:t>
            </a:r>
            <a:endParaRPr lang="en-US" altLang="zh-CN" sz="1500">
              <a:solidFill>
                <a:srgbClr val="00B0F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45058" name="Picture 5"/>
          <p:cNvPicPr>
            <a:picLocks noChangeAspect="1"/>
          </p:cNvPicPr>
          <p:nvPr/>
        </p:nvPicPr>
        <p:blipFill>
          <a:blip r:embed="rId2"/>
          <a:stretch>
            <a:fillRect/>
          </a:stretch>
        </p:blipFill>
        <p:spPr>
          <a:xfrm>
            <a:off x="0" y="1911350"/>
            <a:ext cx="9144000" cy="365125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46082" name="Picture 5"/>
          <p:cNvPicPr>
            <a:picLocks noChangeAspect="1"/>
          </p:cNvPicPr>
          <p:nvPr/>
        </p:nvPicPr>
        <p:blipFill>
          <a:blip r:embed="rId2"/>
          <a:stretch>
            <a:fillRect/>
          </a:stretch>
        </p:blipFill>
        <p:spPr>
          <a:xfrm>
            <a:off x="0" y="1600200"/>
            <a:ext cx="9144000" cy="3651250"/>
          </a:xfrm>
          <a:prstGeom prst="rect">
            <a:avLst/>
          </a:prstGeom>
          <a:noFill/>
          <a:ln w="9525">
            <a:noFill/>
          </a:ln>
        </p:spPr>
      </p:pic>
      <p:sp>
        <p:nvSpPr>
          <p:cNvPr id="46083" name="TextBox 6"/>
          <p:cNvSpPr txBox="1"/>
          <p:nvPr/>
        </p:nvSpPr>
        <p:spPr>
          <a:xfrm>
            <a:off x="0" y="5257800"/>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how to ddos at each layer?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981200"/>
            <a:ext cx="6912610" cy="1103630"/>
          </a:xfrm>
        </p:spPr>
        <p:txBody>
          <a:bodyPr vert="horz" wrap="square" lIns="91440" tIns="45720" rIns="91440" bIns="45720" numCol="1" anchor="ctr" anchorCtr="0" compatLnSpc="1">
            <a:normAutofit fontScale="90000"/>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0" cap="none" spc="0" normalizeH="0" baseline="0" noProof="0" dirty="0">
                <a:ln>
                  <a:noFill/>
                </a:ln>
                <a:solidFill>
                  <a:schemeClr val="tx2"/>
                </a:solidFill>
                <a:effectLst/>
                <a:uLnTx/>
                <a:uFillTx/>
                <a:latin typeface="+mj-lt"/>
                <a:ea typeface="+mj-ea"/>
                <a:cs typeface="+mj-cs"/>
              </a:rPr>
              <a:t>Lecture 2 </a:t>
            </a:r>
            <a:br>
              <a:rPr kumimoji="0" lang="en-US" altLang="zh-CN" sz="4400" b="1" i="0" u="none" strike="noStrike" kern="0" cap="none" spc="0" normalizeH="0" baseline="0" noProof="0" dirty="0">
                <a:ln>
                  <a:noFill/>
                </a:ln>
                <a:solidFill>
                  <a:schemeClr val="tx2"/>
                </a:solidFill>
                <a:effectLst/>
                <a:uLnTx/>
                <a:uFillTx/>
                <a:latin typeface="+mj-lt"/>
                <a:ea typeface="+mj-ea"/>
                <a:cs typeface="+mj-cs"/>
              </a:rPr>
            </a:br>
            <a:r>
              <a:rPr lang="en-US" altLang="zh-CN" dirty="0">
                <a:sym typeface="+mn-ea"/>
              </a:rPr>
              <a:t>DDoS Attack &amp; Defense</a:t>
            </a:r>
            <a:br>
              <a:rPr lang="en-US" altLang="zh-CN" dirty="0"/>
            </a:br>
            <a:endParaRPr kumimoji="0" lang="zh-CN" altLang="en-US" sz="4400" b="1" i="0" u="none" strike="noStrike" kern="0" cap="none" spc="0" normalizeH="0" baseline="0" noProof="0" dirty="0">
              <a:ln>
                <a:noFill/>
              </a:ln>
              <a:solidFill>
                <a:schemeClr val="tx2"/>
              </a:solidFill>
              <a:effectLst/>
              <a:uLnTx/>
              <a:uFillTx/>
              <a:latin typeface="+mj-lt"/>
              <a:ea typeface="+mj-ea"/>
              <a:cs typeface="+mj-cs"/>
            </a:endParaRPr>
          </a:p>
        </p:txBody>
      </p:sp>
      <p:sp>
        <p:nvSpPr>
          <p:cNvPr id="4099" name="副标题 2"/>
          <p:cNvSpPr>
            <a:spLocks noGrp="1"/>
          </p:cNvSpPr>
          <p:nvPr>
            <p:ph type="subTitle" idx="1"/>
          </p:nvPr>
        </p:nvSpPr>
        <p:spPr>
          <a:xfrm>
            <a:off x="754063" y="4041775"/>
            <a:ext cx="4178300" cy="1908175"/>
          </a:xfrm>
        </p:spPr>
        <p:txBody>
          <a:bodyPr vert="horz" wrap="square" lIns="91440" tIns="45720" rIns="91440" bIns="45720" anchor="t"/>
          <a:lstStyle/>
          <a:p>
            <a:pPr algn="l">
              <a:buClrTx/>
              <a:buSzTx/>
              <a:buFontTx/>
            </a:pPr>
            <a:r>
              <a:rPr lang="zh-CN" altLang="en-US" sz="3600" dirty="0">
                <a:latin typeface="+mn-lt"/>
                <a:ea typeface="+mn-ea"/>
                <a:cs typeface="+mn-cs"/>
              </a:rPr>
              <a:t>林峰</a:t>
            </a:r>
            <a:endParaRPr lang="en-US" altLang="zh-CN" sz="3600" dirty="0">
              <a:latin typeface="+mn-lt"/>
              <a:ea typeface="+mn-ea"/>
              <a:cs typeface="+mn-cs"/>
            </a:endParaRPr>
          </a:p>
          <a:p>
            <a:pPr algn="l">
              <a:buClrTx/>
              <a:buSzTx/>
              <a:buFontTx/>
            </a:pPr>
            <a:r>
              <a:rPr lang="en-US" altLang="zh-CN" sz="3600" dirty="0">
                <a:latin typeface="+mn-lt"/>
                <a:ea typeface="+mn-ea"/>
                <a:cs typeface="+mn-cs"/>
              </a:rPr>
              <a:t>flin@zju.edu.cn</a:t>
            </a:r>
            <a:endParaRPr lang="zh-CN" altLang="en-US" sz="3600" dirty="0">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47106" name="Picture 5"/>
          <p:cNvPicPr>
            <a:picLocks noChangeAspect="1"/>
          </p:cNvPicPr>
          <p:nvPr/>
        </p:nvPicPr>
        <p:blipFill>
          <a:blip r:embed="rId3"/>
          <a:stretch>
            <a:fillRect/>
          </a:stretch>
        </p:blipFill>
        <p:spPr>
          <a:xfrm>
            <a:off x="0" y="1600200"/>
            <a:ext cx="9144000" cy="3651250"/>
          </a:xfrm>
          <a:prstGeom prst="rect">
            <a:avLst/>
          </a:prstGeom>
          <a:noFill/>
          <a:ln w="9525">
            <a:noFill/>
          </a:ln>
        </p:spPr>
      </p:pic>
      <p:sp>
        <p:nvSpPr>
          <p:cNvPr id="47107" name="TextBox 6"/>
          <p:cNvSpPr txBox="1"/>
          <p:nvPr/>
        </p:nvSpPr>
        <p:spPr>
          <a:xfrm>
            <a:off x="0" y="5257800"/>
            <a:ext cx="9142413"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link layer:</a:t>
            </a:r>
          </a:p>
          <a:p>
            <a:pPr marL="0" lvl="0" indent="0">
              <a:spcBef>
                <a:spcPct val="0"/>
              </a:spcBef>
              <a:buNone/>
            </a:pPr>
            <a:r>
              <a:rPr lang="en-US" altLang="zh-CN">
                <a:solidFill>
                  <a:srgbClr val="00B0F0"/>
                </a:solidFill>
                <a:latin typeface="Arial" panose="020B0604020202020204" pitchFamily="34" charset="0"/>
              </a:rPr>
              <a:t>send too much traffic for switches/routers to handle</a:t>
            </a:r>
          </a:p>
        </p:txBody>
      </p:sp>
      <p:cxnSp>
        <p:nvCxnSpPr>
          <p:cNvPr id="5" name="直接连接符 4"/>
          <p:cNvCxnSpPr/>
          <p:nvPr/>
        </p:nvCxnSpPr>
        <p:spPr>
          <a:xfrm flipV="1">
            <a:off x="0" y="4646613"/>
            <a:ext cx="7696200" cy="111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48130" name="Picture 5"/>
          <p:cNvPicPr>
            <a:picLocks noChangeAspect="1"/>
          </p:cNvPicPr>
          <p:nvPr/>
        </p:nvPicPr>
        <p:blipFill>
          <a:blip r:embed="rId3"/>
          <a:stretch>
            <a:fillRect/>
          </a:stretch>
        </p:blipFill>
        <p:spPr>
          <a:xfrm>
            <a:off x="0" y="1600200"/>
            <a:ext cx="9144000" cy="3651250"/>
          </a:xfrm>
          <a:prstGeom prst="rect">
            <a:avLst/>
          </a:prstGeom>
          <a:noFill/>
          <a:ln w="9525">
            <a:noFill/>
          </a:ln>
        </p:spPr>
      </p:pic>
      <p:sp>
        <p:nvSpPr>
          <p:cNvPr id="48131" name="TextBox 6"/>
          <p:cNvSpPr txBox="1"/>
          <p:nvPr/>
        </p:nvSpPr>
        <p:spPr>
          <a:xfrm>
            <a:off x="0" y="5257800"/>
            <a:ext cx="9142413"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transport layer:</a:t>
            </a:r>
          </a:p>
          <a:p>
            <a:pPr marL="0" lvl="0" indent="0">
              <a:spcBef>
                <a:spcPct val="0"/>
              </a:spcBef>
              <a:buNone/>
            </a:pPr>
            <a:r>
              <a:rPr lang="en-US" altLang="zh-CN">
                <a:solidFill>
                  <a:srgbClr val="00B0F0"/>
                </a:solidFill>
                <a:latin typeface="Arial" panose="020B0604020202020204" pitchFamily="34" charset="0"/>
              </a:rPr>
              <a:t>require servers to maintain large number of concurrent connections or state</a:t>
            </a:r>
          </a:p>
        </p:txBody>
      </p:sp>
      <p:cxnSp>
        <p:nvCxnSpPr>
          <p:cNvPr id="5" name="直接连接符 4"/>
          <p:cNvCxnSpPr/>
          <p:nvPr/>
        </p:nvCxnSpPr>
        <p:spPr>
          <a:xfrm flipV="1">
            <a:off x="0" y="3048000"/>
            <a:ext cx="7696200" cy="111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49154" name="Picture 5"/>
          <p:cNvPicPr>
            <a:picLocks noChangeAspect="1"/>
          </p:cNvPicPr>
          <p:nvPr/>
        </p:nvPicPr>
        <p:blipFill>
          <a:blip r:embed="rId3"/>
          <a:stretch>
            <a:fillRect/>
          </a:stretch>
        </p:blipFill>
        <p:spPr>
          <a:xfrm>
            <a:off x="0" y="1600200"/>
            <a:ext cx="9144000" cy="3651250"/>
          </a:xfrm>
          <a:prstGeom prst="rect">
            <a:avLst/>
          </a:prstGeom>
          <a:noFill/>
          <a:ln w="9525">
            <a:noFill/>
          </a:ln>
        </p:spPr>
      </p:pic>
      <p:sp>
        <p:nvSpPr>
          <p:cNvPr id="49155" name="TextBox 6"/>
          <p:cNvSpPr txBox="1"/>
          <p:nvPr/>
        </p:nvSpPr>
        <p:spPr>
          <a:xfrm>
            <a:off x="0" y="5257800"/>
            <a:ext cx="9142413"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application layer:</a:t>
            </a:r>
          </a:p>
          <a:p>
            <a:pPr marL="0" lvl="0" indent="0">
              <a:spcBef>
                <a:spcPct val="0"/>
              </a:spcBef>
              <a:buNone/>
            </a:pPr>
            <a:r>
              <a:rPr lang="en-US" altLang="zh-CN">
                <a:solidFill>
                  <a:srgbClr val="00B0F0"/>
                </a:solidFill>
                <a:latin typeface="Arial" panose="020B0604020202020204" pitchFamily="34" charset="0"/>
              </a:rPr>
              <a:t>require servers to perform expensive queries or cryptographic operations</a:t>
            </a:r>
          </a:p>
        </p:txBody>
      </p:sp>
      <p:cxnSp>
        <p:nvCxnSpPr>
          <p:cNvPr id="5" name="直接连接符 4"/>
          <p:cNvCxnSpPr/>
          <p:nvPr/>
        </p:nvCxnSpPr>
        <p:spPr>
          <a:xfrm flipV="1">
            <a:off x="0" y="2144713"/>
            <a:ext cx="9142413" cy="0"/>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vert="horz" wrap="square" lIns="91440" tIns="45720" rIns="91440" bIns="45720" anchor="ctr" anchorCtr="0"/>
          <a:lstStyle/>
          <a:p>
            <a:r>
              <a:rPr lang="en-US" altLang="en-US">
                <a:solidFill>
                  <a:schemeClr val="tx1"/>
                </a:solidFill>
              </a:rPr>
              <a:t>OSI 5 Layer Model</a:t>
            </a:r>
          </a:p>
        </p:txBody>
      </p:sp>
      <p:pic>
        <p:nvPicPr>
          <p:cNvPr id="50178" name="Picture 5"/>
          <p:cNvPicPr>
            <a:picLocks noChangeAspect="1"/>
          </p:cNvPicPr>
          <p:nvPr/>
        </p:nvPicPr>
        <p:blipFill>
          <a:blip r:embed="rId3"/>
          <a:stretch>
            <a:fillRect/>
          </a:stretch>
        </p:blipFill>
        <p:spPr>
          <a:xfrm>
            <a:off x="0" y="1600200"/>
            <a:ext cx="9144000" cy="3651250"/>
          </a:xfrm>
          <a:prstGeom prst="rect">
            <a:avLst/>
          </a:prstGeom>
          <a:noFill/>
          <a:ln w="9525">
            <a:noFill/>
          </a:ln>
        </p:spPr>
      </p:pic>
      <p:sp>
        <p:nvSpPr>
          <p:cNvPr id="8" name="圆角矩形 16"/>
          <p:cNvSpPr/>
          <p:nvPr/>
        </p:nvSpPr>
        <p:spPr>
          <a:xfrm>
            <a:off x="0" y="0"/>
            <a:ext cx="9144000" cy="6858000"/>
          </a:xfrm>
          <a:prstGeom prst="round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0180" name="Picture 2"/>
          <p:cNvPicPr>
            <a:picLocks noChangeAspect="1"/>
          </p:cNvPicPr>
          <p:nvPr/>
        </p:nvPicPr>
        <p:blipFill>
          <a:blip r:embed="rId4"/>
          <a:stretch>
            <a:fillRect/>
          </a:stretch>
        </p:blipFill>
        <p:spPr>
          <a:xfrm>
            <a:off x="5334000" y="2590800"/>
            <a:ext cx="939800" cy="4064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vert="horz" wrap="square" lIns="91440" tIns="45720" rIns="91440" bIns="45720" anchor="ctr" anchorCtr="0"/>
          <a:lstStyle/>
          <a:p>
            <a:r>
              <a:rPr lang="en-US" altLang="en-US">
                <a:solidFill>
                  <a:srgbClr val="00B0F0"/>
                </a:solidFill>
              </a:rPr>
              <a:t>TCP Handshake</a:t>
            </a: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2"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3"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7"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8"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9"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0"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1"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2"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3"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68"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a:ln>
                  <a:noFill/>
                </a:ln>
                <a:solidFill>
                  <a:srgbClr val="6F89F7"/>
                </a:solidFill>
                <a:effectLst/>
                <a:uLnTx/>
                <a:uFillTx/>
                <a:latin typeface="+mn-lt"/>
                <a:ea typeface="+mn-ea"/>
                <a:cs typeface="+mn-cs"/>
              </a:rPr>
              <a:t>C </a:t>
            </a:r>
            <a:r>
              <a:rPr kumimoji="0" lang="en-US" altLang="en-US" sz="2400" b="1" i="0" u="none" strike="noStrike" kern="0" cap="none" spc="0" normalizeH="0" baseline="0" noProof="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a:ln>
                <a:noFill/>
              </a:ln>
              <a:solidFill>
                <a:srgbClr val="6F89F7"/>
              </a:solidFill>
              <a:effectLst/>
              <a:uLnTx/>
              <a:uFillTx/>
              <a:latin typeface="+mn-lt"/>
              <a:ea typeface="+mn-ea"/>
              <a:cs typeface="+mn-cs"/>
            </a:endParaRPr>
          </a:p>
        </p:txBody>
      </p:sp>
      <p:sp>
        <p:nvSpPr>
          <p:cNvPr id="69" name="Text Box 21"/>
          <p:cNvSpPr txBox="1">
            <a:spLocks noChangeArrowheads="1"/>
          </p:cNvSpPr>
          <p:nvPr/>
        </p:nvSpPr>
        <p:spPr bwMode="auto">
          <a:xfrm>
            <a:off x="5492750" y="4346575"/>
            <a:ext cx="879475"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2B2B2"/>
                </a:solidFill>
                <a:effectLst/>
                <a:uLnTx/>
                <a:uFillTx/>
                <a:latin typeface="+mn-lt"/>
                <a:ea typeface="+mn-ea"/>
                <a:cs typeface="+mn-cs"/>
              </a:rPr>
              <a:t>Wait</a:t>
            </a:r>
          </a:p>
        </p:txBody>
      </p:sp>
      <p:sp>
        <p:nvSpPr>
          <p:cNvPr id="70" name="Text Box 22"/>
          <p:cNvSpPr txBox="1">
            <a:spLocks noChangeArrowheads="1"/>
          </p:cNvSpPr>
          <p:nvPr/>
        </p:nvSpPr>
        <p:spPr bwMode="auto">
          <a:xfrm>
            <a:off x="5372100" y="5641975"/>
            <a:ext cx="19383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Established</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2" name="Text Box 24"/>
          <p:cNvSpPr txBox="1">
            <a:spLocks noChangeArrowheads="1"/>
          </p:cNvSpPr>
          <p:nvPr/>
        </p:nvSpPr>
        <p:spPr bwMode="auto">
          <a:xfrm>
            <a:off x="3186113" y="3281363"/>
            <a:ext cx="1781175"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3"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vert="horz" wrap="square" lIns="91440" tIns="45720" rIns="91440" bIns="45720" anchor="ctr" anchorCtr="0"/>
          <a:lstStyle/>
          <a:p>
            <a:r>
              <a:rPr lang="en-US" altLang="en-US">
                <a:solidFill>
                  <a:schemeClr val="tx1"/>
                </a:solidFill>
              </a:rPr>
              <a:t>TCP Handshake</a:t>
            </a: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2"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3"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7"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8"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9"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0"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1"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2"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3"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69" name="Text Box 21"/>
          <p:cNvSpPr txBox="1">
            <a:spLocks noChangeArrowheads="1"/>
          </p:cNvSpPr>
          <p:nvPr/>
        </p:nvSpPr>
        <p:spPr bwMode="auto">
          <a:xfrm>
            <a:off x="5492750" y="4346575"/>
            <a:ext cx="879475"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2B2B2"/>
                </a:solidFill>
                <a:effectLst/>
                <a:uLnTx/>
                <a:uFillTx/>
                <a:latin typeface="+mn-lt"/>
                <a:ea typeface="+mn-ea"/>
                <a:cs typeface="+mn-cs"/>
              </a:rPr>
              <a:t>Wait</a:t>
            </a:r>
          </a:p>
        </p:txBody>
      </p:sp>
      <p:sp>
        <p:nvSpPr>
          <p:cNvPr id="70" name="Text Box 22"/>
          <p:cNvSpPr txBox="1">
            <a:spLocks noChangeArrowheads="1"/>
          </p:cNvSpPr>
          <p:nvPr/>
        </p:nvSpPr>
        <p:spPr bwMode="auto">
          <a:xfrm>
            <a:off x="5372100" y="5641975"/>
            <a:ext cx="19383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Established</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2" name="Text Box 24"/>
          <p:cNvSpPr txBox="1">
            <a:spLocks noChangeArrowheads="1"/>
          </p:cNvSpPr>
          <p:nvPr/>
        </p:nvSpPr>
        <p:spPr bwMode="auto">
          <a:xfrm>
            <a:off x="3186113" y="3281363"/>
            <a:ext cx="1781175"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3"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pic>
        <p:nvPicPr>
          <p:cNvPr id="52248" name="Picture 1"/>
          <p:cNvPicPr>
            <a:picLocks noChangeAspect="1"/>
          </p:cNvPicPr>
          <p:nvPr/>
        </p:nvPicPr>
        <p:blipFill>
          <a:blip r:embed="rId2"/>
          <a:stretch>
            <a:fillRect/>
          </a:stretch>
        </p:blipFill>
        <p:spPr>
          <a:xfrm>
            <a:off x="3995738" y="3765550"/>
            <a:ext cx="5148262" cy="3092450"/>
          </a:xfrm>
          <a:prstGeom prst="rect">
            <a:avLst/>
          </a:prstGeom>
          <a:noFill/>
          <a:ln w="9525">
            <a:noFill/>
          </a:ln>
        </p:spPr>
      </p:pic>
      <p:sp>
        <p:nvSpPr>
          <p:cNvPr id="68"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C </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vert="horz" wrap="square" lIns="91440" tIns="45720" rIns="91440" bIns="45720" anchor="ctr" anchorCtr="0"/>
          <a:lstStyle/>
          <a:p>
            <a:r>
              <a:rPr lang="en-US" altLang="en-US">
                <a:solidFill>
                  <a:schemeClr val="tx1"/>
                </a:solidFill>
              </a:rPr>
              <a:t>TCP Handshake</a:t>
            </a: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2"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3"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7"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8"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9"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0"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1"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2"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3"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69" name="Text Box 21"/>
          <p:cNvSpPr txBox="1">
            <a:spLocks noChangeArrowheads="1"/>
          </p:cNvSpPr>
          <p:nvPr/>
        </p:nvSpPr>
        <p:spPr bwMode="auto">
          <a:xfrm>
            <a:off x="5492750" y="4346575"/>
            <a:ext cx="879475"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2B2B2"/>
                </a:solidFill>
                <a:effectLst/>
                <a:uLnTx/>
                <a:uFillTx/>
                <a:latin typeface="+mn-lt"/>
                <a:ea typeface="+mn-ea"/>
                <a:cs typeface="+mn-cs"/>
              </a:rPr>
              <a:t>Wait</a:t>
            </a:r>
          </a:p>
        </p:txBody>
      </p:sp>
      <p:sp>
        <p:nvSpPr>
          <p:cNvPr id="70" name="Text Box 22"/>
          <p:cNvSpPr txBox="1">
            <a:spLocks noChangeArrowheads="1"/>
          </p:cNvSpPr>
          <p:nvPr/>
        </p:nvSpPr>
        <p:spPr bwMode="auto">
          <a:xfrm>
            <a:off x="5372100" y="5641975"/>
            <a:ext cx="19383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Established</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2" name="Text Box 24"/>
          <p:cNvSpPr txBox="1">
            <a:spLocks noChangeArrowheads="1"/>
          </p:cNvSpPr>
          <p:nvPr/>
        </p:nvSpPr>
        <p:spPr bwMode="auto">
          <a:xfrm>
            <a:off x="3186113" y="3281363"/>
            <a:ext cx="1781175"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3"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pic>
        <p:nvPicPr>
          <p:cNvPr id="53272" name="Picture 2"/>
          <p:cNvPicPr>
            <a:picLocks noChangeAspect="1"/>
          </p:cNvPicPr>
          <p:nvPr/>
        </p:nvPicPr>
        <p:blipFill>
          <a:blip r:embed="rId3"/>
          <a:stretch>
            <a:fillRect/>
          </a:stretch>
        </p:blipFill>
        <p:spPr>
          <a:xfrm>
            <a:off x="2265363" y="3767138"/>
            <a:ext cx="6878637" cy="2408237"/>
          </a:xfrm>
          <a:prstGeom prst="rect">
            <a:avLst/>
          </a:prstGeom>
          <a:noFill/>
          <a:ln w="9525">
            <a:noFill/>
          </a:ln>
        </p:spPr>
      </p:pic>
      <p:sp>
        <p:nvSpPr>
          <p:cNvPr id="68"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C </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vert="horz" wrap="square" lIns="91440" tIns="45720" rIns="91440" bIns="45720" anchor="ctr" anchorCtr="0"/>
          <a:lstStyle/>
          <a:p>
            <a:r>
              <a:rPr lang="en-US" altLang="en-US">
                <a:solidFill>
                  <a:srgbClr val="00B0F0"/>
                </a:solidFill>
              </a:rPr>
              <a:t>TCP SYN Flood</a:t>
            </a:r>
          </a:p>
        </p:txBody>
      </p:sp>
      <p:sp>
        <p:nvSpPr>
          <p:cNvPr id="3" name="Content Placeholder 2"/>
          <p:cNvSpPr>
            <a:spLocks noGrp="1"/>
          </p:cNvSpPr>
          <p:nvPr>
            <p:ph idx="1"/>
          </p:nvPr>
        </p:nvSpPr>
        <p:spPr>
          <a:xfrm>
            <a:off x="4852988" y="1600200"/>
            <a:ext cx="4291013" cy="5257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Single machine:</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chemeClr val="tx1"/>
                </a:solidFill>
                <a:effectLst/>
                <a:uLnTx/>
                <a:uFillTx/>
                <a:latin typeface="+mn-lt"/>
                <a:ea typeface="+mn-ea"/>
                <a:cs typeface="+mn-cs"/>
              </a:rPr>
              <a:t>SYN packets with random source IP addresses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rgbClr val="00B0F0"/>
                </a:solidFill>
                <a:effectLst/>
                <a:uLnTx/>
                <a:uFillTx/>
                <a:latin typeface="+mn-lt"/>
                <a:ea typeface="+mn-ea"/>
                <a:cs typeface="+mn-cs"/>
              </a:rPr>
              <a:t>Fill up backlog queue on server</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chemeClr val="tx1"/>
                </a:solidFill>
                <a:effectLst/>
                <a:uLnTx/>
                <a:uFillTx/>
                <a:latin typeface="+mn-lt"/>
                <a:ea typeface="+mn-ea"/>
                <a:cs typeface="+mn-cs"/>
              </a:rPr>
              <a:t>No further connections possible</a:t>
            </a:r>
          </a:p>
        </p:txBody>
      </p:sp>
      <p:sp>
        <p:nvSpPr>
          <p:cNvPr id="27" name="Line 8"/>
          <p:cNvSpPr>
            <a:spLocks noChangeShapeType="1"/>
          </p:cNvSpPr>
          <p:nvPr/>
        </p:nvSpPr>
        <p:spPr bwMode="auto">
          <a:xfrm>
            <a:off x="1222375" y="2125663"/>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nvGrpSpPr>
          <p:cNvPr id="54276" name="Group 27"/>
          <p:cNvGrpSpPr/>
          <p:nvPr/>
        </p:nvGrpSpPr>
        <p:grpSpPr>
          <a:xfrm>
            <a:off x="1222375" y="2506663"/>
            <a:ext cx="3092450" cy="3352800"/>
            <a:chOff x="836" y="1680"/>
            <a:chExt cx="2592" cy="2112"/>
          </a:xfrm>
        </p:grpSpPr>
        <p:sp>
          <p:nvSpPr>
            <p:cNvPr id="29" name="Line 3"/>
            <p:cNvSpPr>
              <a:spLocks noChangeShapeType="1"/>
            </p:cNvSpPr>
            <p:nvPr/>
          </p:nvSpPr>
          <p:spPr bwMode="auto">
            <a:xfrm>
              <a:off x="836" y="1680"/>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Line 12"/>
            <p:cNvSpPr>
              <a:spLocks noChangeShapeType="1"/>
            </p:cNvSpPr>
            <p:nvPr/>
          </p:nvSpPr>
          <p:spPr bwMode="auto">
            <a:xfrm>
              <a:off x="836" y="2064"/>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1" name="Line 15"/>
            <p:cNvSpPr>
              <a:spLocks noChangeShapeType="1"/>
            </p:cNvSpPr>
            <p:nvPr/>
          </p:nvSpPr>
          <p:spPr bwMode="auto">
            <a:xfrm>
              <a:off x="836" y="2479"/>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2" name="Line 18"/>
            <p:cNvSpPr>
              <a:spLocks noChangeShapeType="1"/>
            </p:cNvSpPr>
            <p:nvPr/>
          </p:nvSpPr>
          <p:spPr bwMode="auto">
            <a:xfrm>
              <a:off x="836" y="2911"/>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3" name="Line 21"/>
            <p:cNvSpPr>
              <a:spLocks noChangeShapeType="1"/>
            </p:cNvSpPr>
            <p:nvPr/>
          </p:nvSpPr>
          <p:spPr bwMode="auto">
            <a:xfrm>
              <a:off x="836" y="3312"/>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grpSp>
        <p:nvGrpSpPr>
          <p:cNvPr id="54277" name="Group 26"/>
          <p:cNvGrpSpPr/>
          <p:nvPr/>
        </p:nvGrpSpPr>
        <p:grpSpPr>
          <a:xfrm>
            <a:off x="2493963" y="2506663"/>
            <a:ext cx="1087437" cy="3052762"/>
            <a:chOff x="1637" y="1536"/>
            <a:chExt cx="685" cy="1923"/>
          </a:xfrm>
        </p:grpSpPr>
        <p:sp>
          <p:nvSpPr>
            <p:cNvPr id="35" name="Text Box 6"/>
            <p:cNvSpPr txBox="1">
              <a:spLocks noChangeArrowheads="1"/>
            </p:cNvSpPr>
            <p:nvPr/>
          </p:nvSpPr>
          <p:spPr bwMode="auto">
            <a:xfrm>
              <a:off x="1637" y="1536"/>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C1</a:t>
              </a:r>
            </a:p>
          </p:txBody>
        </p:sp>
        <p:sp>
          <p:nvSpPr>
            <p:cNvPr id="36" name="Text Box 13"/>
            <p:cNvSpPr txBox="1">
              <a:spLocks noChangeArrowheads="1"/>
            </p:cNvSpPr>
            <p:nvPr/>
          </p:nvSpPr>
          <p:spPr bwMode="auto">
            <a:xfrm>
              <a:off x="1637" y="1920"/>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C2</a:t>
              </a:r>
            </a:p>
          </p:txBody>
        </p:sp>
        <p:sp>
          <p:nvSpPr>
            <p:cNvPr id="37" name="Text Box 16"/>
            <p:cNvSpPr txBox="1">
              <a:spLocks noChangeArrowheads="1"/>
            </p:cNvSpPr>
            <p:nvPr/>
          </p:nvSpPr>
          <p:spPr bwMode="auto">
            <a:xfrm>
              <a:off x="1637" y="2335"/>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C3</a:t>
              </a:r>
            </a:p>
          </p:txBody>
        </p:sp>
        <p:sp>
          <p:nvSpPr>
            <p:cNvPr id="38" name="Text Box 19"/>
            <p:cNvSpPr txBox="1">
              <a:spLocks noChangeArrowheads="1"/>
            </p:cNvSpPr>
            <p:nvPr/>
          </p:nvSpPr>
          <p:spPr bwMode="auto">
            <a:xfrm>
              <a:off x="1637" y="2767"/>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C4</a:t>
              </a:r>
            </a:p>
          </p:txBody>
        </p:sp>
        <p:sp>
          <p:nvSpPr>
            <p:cNvPr id="39" name="Text Box 22"/>
            <p:cNvSpPr txBox="1">
              <a:spLocks noChangeArrowheads="1"/>
            </p:cNvSpPr>
            <p:nvPr/>
          </p:nvSpPr>
          <p:spPr bwMode="auto">
            <a:xfrm>
              <a:off x="1637" y="3168"/>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C5</a:t>
              </a:r>
            </a:p>
          </p:txBody>
        </p:sp>
      </p:grpSp>
      <p:grpSp>
        <p:nvGrpSpPr>
          <p:cNvPr id="54278" name="Group 25"/>
          <p:cNvGrpSpPr/>
          <p:nvPr/>
        </p:nvGrpSpPr>
        <p:grpSpPr>
          <a:xfrm>
            <a:off x="4141788" y="1668463"/>
            <a:ext cx="547687" cy="4598987"/>
            <a:chOff x="2771" y="1152"/>
            <a:chExt cx="345" cy="2897"/>
          </a:xfrm>
        </p:grpSpPr>
        <p:sp>
          <p:nvSpPr>
            <p:cNvPr id="41" name="Text Box 5"/>
            <p:cNvSpPr txBox="1">
              <a:spLocks noChangeArrowheads="1"/>
            </p:cNvSpPr>
            <p:nvPr/>
          </p:nvSpPr>
          <p:spPr bwMode="auto">
            <a:xfrm>
              <a:off x="2771" y="1152"/>
              <a:ext cx="249"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S</a:t>
              </a:r>
            </a:p>
          </p:txBody>
        </p:sp>
        <p:sp>
          <p:nvSpPr>
            <p:cNvPr id="42" name="Line 7"/>
            <p:cNvSpPr>
              <a:spLocks noChangeShapeType="1"/>
            </p:cNvSpPr>
            <p:nvPr/>
          </p:nvSpPr>
          <p:spPr bwMode="auto">
            <a:xfrm>
              <a:off x="2923" y="1488"/>
              <a:ext cx="0" cy="672"/>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3" name="Line 11"/>
            <p:cNvSpPr>
              <a:spLocks noChangeShapeType="1"/>
            </p:cNvSpPr>
            <p:nvPr/>
          </p:nvSpPr>
          <p:spPr bwMode="auto">
            <a:xfrm flipH="1">
              <a:off x="2923" y="2160"/>
              <a:ext cx="1" cy="1889"/>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4" name="Line 14"/>
            <p:cNvSpPr>
              <a:spLocks noChangeShapeType="1"/>
            </p:cNvSpPr>
            <p:nvPr/>
          </p:nvSpPr>
          <p:spPr bwMode="auto">
            <a:xfrm>
              <a:off x="2972" y="2544"/>
              <a:ext cx="0" cy="1505"/>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5" name="Line 17"/>
            <p:cNvSpPr>
              <a:spLocks noChangeShapeType="1"/>
            </p:cNvSpPr>
            <p:nvPr/>
          </p:nvSpPr>
          <p:spPr bwMode="auto">
            <a:xfrm>
              <a:off x="3016" y="2959"/>
              <a:ext cx="4" cy="109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6" name="Line 20"/>
            <p:cNvSpPr>
              <a:spLocks noChangeShapeType="1"/>
            </p:cNvSpPr>
            <p:nvPr/>
          </p:nvSpPr>
          <p:spPr bwMode="auto">
            <a:xfrm>
              <a:off x="3068" y="3391"/>
              <a:ext cx="0" cy="65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7" name="Line 23"/>
            <p:cNvSpPr>
              <a:spLocks noChangeShapeType="1"/>
            </p:cNvSpPr>
            <p:nvPr/>
          </p:nvSpPr>
          <p:spPr bwMode="auto">
            <a:xfrm>
              <a:off x="3116" y="3792"/>
              <a:ext cx="0" cy="257"/>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sp>
        <p:nvSpPr>
          <p:cNvPr id="49"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vert="horz" wrap="square" lIns="91440" tIns="45720" rIns="91440" bIns="45720" anchor="ctr" anchorCtr="0"/>
          <a:lstStyle/>
          <a:p>
            <a:r>
              <a:rPr lang="en-US" altLang="en-US">
                <a:solidFill>
                  <a:srgbClr val="00B0F0"/>
                </a:solidFill>
              </a:rPr>
              <a:t>TCP SYN Flood</a:t>
            </a:r>
          </a:p>
        </p:txBody>
      </p:sp>
      <p:sp>
        <p:nvSpPr>
          <p:cNvPr id="3" name="Content Placeholder 2"/>
          <p:cNvSpPr>
            <a:spLocks noGrp="1"/>
          </p:cNvSpPr>
          <p:nvPr>
            <p:ph idx="1"/>
          </p:nvPr>
        </p:nvSpPr>
        <p:spPr>
          <a:xfrm>
            <a:off x="4852988" y="1600200"/>
            <a:ext cx="4291013" cy="5257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sng" strike="noStrike" kern="0" cap="none" spc="0" normalizeH="0" baseline="0" noProof="0" dirty="0">
                <a:ln>
                  <a:noFill/>
                </a:ln>
                <a:solidFill>
                  <a:srgbClr val="00B0F0"/>
                </a:solidFill>
                <a:effectLst/>
                <a:uLnTx/>
                <a:uFillTx/>
                <a:latin typeface="+mn-lt"/>
                <a:ea typeface="+mn-ea"/>
                <a:cs typeface="+mn-cs"/>
              </a:rPr>
              <a:t>IP Spoofing</a:t>
            </a:r>
            <a:r>
              <a:rPr kumimoji="0" lang="en-US" sz="3200" b="0" i="0" u="none" strike="noStrike" kern="0" cap="none" spc="0" normalizeH="0" baseline="0" noProof="0" dirty="0">
                <a:ln>
                  <a:noFill/>
                </a:ln>
                <a:solidFill>
                  <a:srgbClr val="00B0F0"/>
                </a:solidFill>
                <a:effectLst/>
                <a:uLnTx/>
                <a:uFillTx/>
                <a:latin typeface="+mn-lt"/>
                <a:ea typeface="+mn-ea"/>
                <a:cs typeface="+mn-cs"/>
              </a:rPr>
              <a:t>:</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rgbClr val="00B0F0"/>
                </a:solidFill>
                <a:effectLst/>
                <a:uLnTx/>
                <a:uFillTx/>
                <a:latin typeface="+mn-lt"/>
                <a:ea typeface="+mn-ea"/>
                <a:cs typeface="+mn-cs"/>
              </a:rPr>
              <a:t>SYN packets with random source IP addresses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rgbClr val="00B0F0"/>
                </a:solidFill>
                <a:effectLst/>
                <a:uLnTx/>
                <a:uFillTx/>
                <a:latin typeface="+mn-lt"/>
                <a:ea typeface="+mn-ea"/>
                <a:cs typeface="+mn-cs"/>
              </a:rPr>
              <a:t>Fill up backlog queue on server</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chemeClr val="tx1"/>
                </a:solidFill>
                <a:effectLst/>
                <a:uLnTx/>
                <a:uFillTx/>
                <a:latin typeface="+mn-lt"/>
                <a:ea typeface="+mn-ea"/>
                <a:cs typeface="+mn-cs"/>
              </a:rPr>
              <a:t>No further connections possible</a:t>
            </a:r>
          </a:p>
        </p:txBody>
      </p:sp>
      <p:sp>
        <p:nvSpPr>
          <p:cNvPr id="27" name="Line 8"/>
          <p:cNvSpPr>
            <a:spLocks noChangeShapeType="1"/>
          </p:cNvSpPr>
          <p:nvPr/>
        </p:nvSpPr>
        <p:spPr bwMode="auto">
          <a:xfrm>
            <a:off x="1222375" y="2125663"/>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nvGrpSpPr>
          <p:cNvPr id="55300" name="Group 27"/>
          <p:cNvGrpSpPr/>
          <p:nvPr/>
        </p:nvGrpSpPr>
        <p:grpSpPr>
          <a:xfrm>
            <a:off x="1222375" y="2506663"/>
            <a:ext cx="3092450" cy="3352800"/>
            <a:chOff x="836" y="1680"/>
            <a:chExt cx="2592" cy="2112"/>
          </a:xfrm>
        </p:grpSpPr>
        <p:sp>
          <p:nvSpPr>
            <p:cNvPr id="29" name="Line 3"/>
            <p:cNvSpPr>
              <a:spLocks noChangeShapeType="1"/>
            </p:cNvSpPr>
            <p:nvPr/>
          </p:nvSpPr>
          <p:spPr bwMode="auto">
            <a:xfrm>
              <a:off x="836" y="1680"/>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Line 12"/>
            <p:cNvSpPr>
              <a:spLocks noChangeShapeType="1"/>
            </p:cNvSpPr>
            <p:nvPr/>
          </p:nvSpPr>
          <p:spPr bwMode="auto">
            <a:xfrm>
              <a:off x="836" y="2064"/>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1" name="Line 15"/>
            <p:cNvSpPr>
              <a:spLocks noChangeShapeType="1"/>
            </p:cNvSpPr>
            <p:nvPr/>
          </p:nvSpPr>
          <p:spPr bwMode="auto">
            <a:xfrm>
              <a:off x="836" y="2479"/>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2" name="Line 18"/>
            <p:cNvSpPr>
              <a:spLocks noChangeShapeType="1"/>
            </p:cNvSpPr>
            <p:nvPr/>
          </p:nvSpPr>
          <p:spPr bwMode="auto">
            <a:xfrm>
              <a:off x="836" y="2911"/>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3" name="Line 21"/>
            <p:cNvSpPr>
              <a:spLocks noChangeShapeType="1"/>
            </p:cNvSpPr>
            <p:nvPr/>
          </p:nvSpPr>
          <p:spPr bwMode="auto">
            <a:xfrm>
              <a:off x="836" y="3312"/>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grpSp>
        <p:nvGrpSpPr>
          <p:cNvPr id="55301" name="Group 26"/>
          <p:cNvGrpSpPr/>
          <p:nvPr/>
        </p:nvGrpSpPr>
        <p:grpSpPr>
          <a:xfrm>
            <a:off x="2493963" y="2506663"/>
            <a:ext cx="1087437" cy="3052762"/>
            <a:chOff x="1637" y="1536"/>
            <a:chExt cx="685" cy="1923"/>
          </a:xfrm>
        </p:grpSpPr>
        <p:sp>
          <p:nvSpPr>
            <p:cNvPr id="35" name="Text Box 6"/>
            <p:cNvSpPr txBox="1">
              <a:spLocks noChangeArrowheads="1"/>
            </p:cNvSpPr>
            <p:nvPr/>
          </p:nvSpPr>
          <p:spPr bwMode="auto">
            <a:xfrm>
              <a:off x="1637" y="1536"/>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C1</a:t>
              </a:r>
            </a:p>
          </p:txBody>
        </p:sp>
        <p:sp>
          <p:nvSpPr>
            <p:cNvPr id="36" name="Text Box 13"/>
            <p:cNvSpPr txBox="1">
              <a:spLocks noChangeArrowheads="1"/>
            </p:cNvSpPr>
            <p:nvPr/>
          </p:nvSpPr>
          <p:spPr bwMode="auto">
            <a:xfrm>
              <a:off x="1637" y="1920"/>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C2</a:t>
              </a:r>
            </a:p>
          </p:txBody>
        </p:sp>
        <p:sp>
          <p:nvSpPr>
            <p:cNvPr id="37" name="Text Box 16"/>
            <p:cNvSpPr txBox="1">
              <a:spLocks noChangeArrowheads="1"/>
            </p:cNvSpPr>
            <p:nvPr/>
          </p:nvSpPr>
          <p:spPr bwMode="auto">
            <a:xfrm>
              <a:off x="1637" y="2335"/>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C3</a:t>
              </a:r>
            </a:p>
          </p:txBody>
        </p:sp>
        <p:sp>
          <p:nvSpPr>
            <p:cNvPr id="38" name="Text Box 19"/>
            <p:cNvSpPr txBox="1">
              <a:spLocks noChangeArrowheads="1"/>
            </p:cNvSpPr>
            <p:nvPr/>
          </p:nvSpPr>
          <p:spPr bwMode="auto">
            <a:xfrm>
              <a:off x="1637" y="2767"/>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C4</a:t>
              </a:r>
            </a:p>
          </p:txBody>
        </p:sp>
        <p:sp>
          <p:nvSpPr>
            <p:cNvPr id="39" name="Text Box 22"/>
            <p:cNvSpPr txBox="1">
              <a:spLocks noChangeArrowheads="1"/>
            </p:cNvSpPr>
            <p:nvPr/>
          </p:nvSpPr>
          <p:spPr bwMode="auto">
            <a:xfrm>
              <a:off x="1637" y="3168"/>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C5</a:t>
              </a:r>
            </a:p>
          </p:txBody>
        </p:sp>
      </p:grpSp>
      <p:grpSp>
        <p:nvGrpSpPr>
          <p:cNvPr id="55302" name="Group 25"/>
          <p:cNvGrpSpPr/>
          <p:nvPr/>
        </p:nvGrpSpPr>
        <p:grpSpPr>
          <a:xfrm>
            <a:off x="4141788" y="1668463"/>
            <a:ext cx="547687" cy="4598987"/>
            <a:chOff x="2771" y="1152"/>
            <a:chExt cx="345" cy="2897"/>
          </a:xfrm>
        </p:grpSpPr>
        <p:sp>
          <p:nvSpPr>
            <p:cNvPr id="41" name="Text Box 5"/>
            <p:cNvSpPr txBox="1">
              <a:spLocks noChangeArrowheads="1"/>
            </p:cNvSpPr>
            <p:nvPr/>
          </p:nvSpPr>
          <p:spPr bwMode="auto">
            <a:xfrm>
              <a:off x="2771" y="1152"/>
              <a:ext cx="249"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S</a:t>
              </a:r>
            </a:p>
          </p:txBody>
        </p:sp>
        <p:sp>
          <p:nvSpPr>
            <p:cNvPr id="42" name="Line 7"/>
            <p:cNvSpPr>
              <a:spLocks noChangeShapeType="1"/>
            </p:cNvSpPr>
            <p:nvPr/>
          </p:nvSpPr>
          <p:spPr bwMode="auto">
            <a:xfrm>
              <a:off x="2923" y="1488"/>
              <a:ext cx="0" cy="672"/>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3" name="Line 11"/>
            <p:cNvSpPr>
              <a:spLocks noChangeShapeType="1"/>
            </p:cNvSpPr>
            <p:nvPr/>
          </p:nvSpPr>
          <p:spPr bwMode="auto">
            <a:xfrm flipH="1">
              <a:off x="2923" y="2160"/>
              <a:ext cx="1" cy="1889"/>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4" name="Line 14"/>
            <p:cNvSpPr>
              <a:spLocks noChangeShapeType="1"/>
            </p:cNvSpPr>
            <p:nvPr/>
          </p:nvSpPr>
          <p:spPr bwMode="auto">
            <a:xfrm>
              <a:off x="2972" y="2544"/>
              <a:ext cx="0" cy="1505"/>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5" name="Line 17"/>
            <p:cNvSpPr>
              <a:spLocks noChangeShapeType="1"/>
            </p:cNvSpPr>
            <p:nvPr/>
          </p:nvSpPr>
          <p:spPr bwMode="auto">
            <a:xfrm>
              <a:off x="3016" y="2959"/>
              <a:ext cx="4" cy="109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6" name="Line 20"/>
            <p:cNvSpPr>
              <a:spLocks noChangeShapeType="1"/>
            </p:cNvSpPr>
            <p:nvPr/>
          </p:nvSpPr>
          <p:spPr bwMode="auto">
            <a:xfrm>
              <a:off x="3068" y="3391"/>
              <a:ext cx="0" cy="65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7" name="Line 23"/>
            <p:cNvSpPr>
              <a:spLocks noChangeShapeType="1"/>
            </p:cNvSpPr>
            <p:nvPr/>
          </p:nvSpPr>
          <p:spPr bwMode="auto">
            <a:xfrm>
              <a:off x="3116" y="3792"/>
              <a:ext cx="0" cy="257"/>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sp>
        <p:nvSpPr>
          <p:cNvPr id="49"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C</a:t>
            </a:r>
          </a:p>
        </p:txBody>
      </p:sp>
      <p:sp>
        <p:nvSpPr>
          <p:cNvPr id="26" name="圆角矩形 16"/>
          <p:cNvSpPr/>
          <p:nvPr/>
        </p:nvSpPr>
        <p:spPr>
          <a:xfrm>
            <a:off x="4852988" y="3775075"/>
            <a:ext cx="4291013" cy="3082925"/>
          </a:xfrm>
          <a:prstGeom prst="roundRect">
            <a:avLst/>
          </a:prstGeom>
          <a:solidFill>
            <a:schemeClr val="bg1">
              <a:alpha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a:t>
            </a:r>
          </a:p>
        </p:txBody>
      </p:sp>
      <p:sp>
        <p:nvSpPr>
          <p:cNvPr id="57346" name="Content Placeholder 2"/>
          <p:cNvSpPr>
            <a:spLocks noGrp="1"/>
          </p:cNvSpPr>
          <p:nvPr>
            <p:ph idx="1"/>
          </p:nvPr>
        </p:nvSpPr>
        <p:spPr/>
        <p:txBody>
          <a:bodyPr vert="horz" wrap="square" lIns="91440" tIns="45720" rIns="91440" bIns="45720" anchor="t" anchorCtr="0"/>
          <a:lstStyle/>
          <a:p>
            <a:r>
              <a:rPr lang="en-US" altLang="en-US" b="1" dirty="0"/>
              <a:t>Queue size</a:t>
            </a:r>
          </a:p>
          <a:p>
            <a:pPr>
              <a:buNone/>
            </a:pPr>
            <a:r>
              <a:rPr lang="en-US" altLang="en-US" dirty="0"/>
              <a:t>	commonly set as 128 by default on some Linux systems;</a:t>
            </a:r>
          </a:p>
          <a:p>
            <a:r>
              <a:rPr lang="en-US" altLang="en-US" b="1" dirty="0"/>
              <a:t>Timeout</a:t>
            </a:r>
          </a:p>
          <a:p>
            <a:pPr>
              <a:buNone/>
            </a:pPr>
            <a:r>
              <a:rPr lang="en-US" altLang="zh-CN" dirty="0"/>
              <a:t>	evict a backlog entry if no ACK is received until timeout, e.g., 3 mins </a:t>
            </a:r>
            <a:endParaRPr lang="en-US" altLang="en-US" dirty="0"/>
          </a:p>
          <a:p>
            <a:r>
              <a:rPr lang="en-US" altLang="en-US" b="1" dirty="0"/>
              <a:t>Attack example:</a:t>
            </a:r>
          </a:p>
          <a:p>
            <a:pPr>
              <a:buNone/>
            </a:pPr>
            <a:r>
              <a:rPr lang="en-US" altLang="zh-CN" dirty="0"/>
              <a:t>	attacker sends 128 SYN every 3 mins</a:t>
            </a:r>
            <a:r>
              <a:rPr lang="en-US" altLang="zh-CN" b="1" dirty="0"/>
              <a:t> </a:t>
            </a:r>
            <a:r>
              <a:rPr lang="en-US" altLang="zh-CN" dirty="0"/>
              <a:t>without responding with ACK pkts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tx1"/>
                </a:solidFill>
              </a:rPr>
              <a:t>D</a:t>
            </a:r>
            <a:r>
              <a:rPr lang="en-US" altLang="zh-CN" sz="5400"/>
              <a:t>DoS? </a:t>
            </a:r>
            <a:r>
              <a:rPr lang="en-US" altLang="zh-CN" sz="5400">
                <a:sym typeface="+mn-ea"/>
              </a:rPr>
              <a:t>DoS?</a:t>
            </a:r>
            <a:endParaRPr lang="en-US" altLang="zh-CN" sz="5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 Summary</a:t>
            </a:r>
          </a:p>
        </p:txBody>
      </p:sp>
      <p:sp>
        <p:nvSpPr>
          <p:cNvPr id="58370" name="Content Placeholder 2"/>
          <p:cNvSpPr>
            <a:spLocks noGrp="1"/>
          </p:cNvSpPr>
          <p:nvPr>
            <p:ph idx="1"/>
          </p:nvPr>
        </p:nvSpPr>
        <p:spPr>
          <a:xfrm>
            <a:off x="457200" y="1600200"/>
            <a:ext cx="8915400" cy="5257800"/>
          </a:xfrm>
        </p:spPr>
        <p:txBody>
          <a:bodyPr vert="horz" wrap="square" lIns="91440" tIns="45720" rIns="91440" bIns="45720" anchor="t" anchorCtr="0"/>
          <a:lstStyle/>
          <a:p>
            <a:r>
              <a:rPr lang="en-US" altLang="en-US" b="1" dirty="0"/>
              <a:t>Attack principle</a:t>
            </a:r>
          </a:p>
          <a:p>
            <a:pPr>
              <a:buNone/>
            </a:pPr>
            <a:r>
              <a:rPr lang="en-US" altLang="en-US" dirty="0"/>
              <a:t>	server commits resources (memory) before confirming response of client (when client responds)</a:t>
            </a:r>
          </a:p>
          <a:p>
            <a:r>
              <a:rPr lang="en-US" altLang="en-US" b="1" dirty="0"/>
              <a:t>Solution?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 Summary</a:t>
            </a:r>
          </a:p>
        </p:txBody>
      </p:sp>
      <p:sp>
        <p:nvSpPr>
          <p:cNvPr id="3" name="Content Placeholder 2"/>
          <p:cNvSpPr>
            <a:spLocks noGrp="1"/>
          </p:cNvSpPr>
          <p:nvPr>
            <p:ph idx="1"/>
          </p:nvPr>
        </p:nvSpPr>
        <p:spPr>
          <a:xfrm>
            <a:off x="457200" y="1600200"/>
            <a:ext cx="8915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Attack principle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	server commits resources (memory) before confirming response of client (when client responds)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Solution?</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increase backlog queue size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endParaRPr kumimoji="0" lang="en-US"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 Summary</a:t>
            </a:r>
          </a:p>
        </p:txBody>
      </p:sp>
      <p:sp>
        <p:nvSpPr>
          <p:cNvPr id="3" name="Content Placeholder 2"/>
          <p:cNvSpPr>
            <a:spLocks noGrp="1"/>
          </p:cNvSpPr>
          <p:nvPr>
            <p:ph idx="1"/>
          </p:nvPr>
        </p:nvSpPr>
        <p:spPr>
          <a:xfrm>
            <a:off x="457200" y="1600200"/>
            <a:ext cx="8915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Attack principle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	server commits resources (memory) before confirming response of client (when client responds)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Solution?</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increase backlog queue size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200" b="0" i="0" u="none" strike="noStrike" kern="0" cap="none" spc="0" normalizeH="0" baseline="0" noProof="0" dirty="0">
                <a:ln>
                  <a:noFill/>
                </a:ln>
                <a:solidFill>
                  <a:srgbClr val="FFC000"/>
                </a:solidFill>
                <a:effectLst/>
                <a:uLnTx/>
                <a:uFillTx/>
                <a:latin typeface="+mn-lt"/>
                <a:ea typeface="+mn-ea"/>
                <a:cs typeface="+mn-cs"/>
              </a:rPr>
              <a:t>attacker sends more SYN packets!</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 </a:t>
            </a:r>
            <a:r>
              <a:rPr lang="en-US" altLang="en-US">
                <a:solidFill>
                  <a:schemeClr val="tx1"/>
                </a:solidFill>
                <a:sym typeface="+mn-ea"/>
              </a:rPr>
              <a:t>Summary</a:t>
            </a:r>
            <a:endParaRPr lang="en-US" altLang="en-US">
              <a:solidFill>
                <a:schemeClr val="tx1"/>
              </a:solidFill>
            </a:endParaRPr>
          </a:p>
        </p:txBody>
      </p:sp>
      <p:sp>
        <p:nvSpPr>
          <p:cNvPr id="3" name="Content Placeholder 2"/>
          <p:cNvSpPr>
            <a:spLocks noGrp="1"/>
          </p:cNvSpPr>
          <p:nvPr>
            <p:ph idx="1"/>
          </p:nvPr>
        </p:nvSpPr>
        <p:spPr>
          <a:xfrm>
            <a:off x="457200" y="1600200"/>
            <a:ext cx="8915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Attack principle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	server commits resources (memory) before confirming reponse of client (when client responds)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Solution?</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decrease timeout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endParaRPr kumimoji="0" lang="en-US"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vert="horz" wrap="square" lIns="91440" tIns="45720" rIns="91440" bIns="45720" anchor="ctr" anchorCtr="0"/>
          <a:lstStyle/>
          <a:p>
            <a:r>
              <a:rPr lang="en-US" altLang="en-US">
                <a:solidFill>
                  <a:schemeClr val="tx1"/>
                </a:solidFill>
              </a:rPr>
              <a:t>TCP SYN Flood </a:t>
            </a:r>
            <a:r>
              <a:rPr lang="en-US" altLang="en-US">
                <a:solidFill>
                  <a:schemeClr val="tx1"/>
                </a:solidFill>
                <a:sym typeface="+mn-ea"/>
              </a:rPr>
              <a:t>Summary</a:t>
            </a:r>
            <a:endParaRPr lang="en-US" altLang="en-US">
              <a:solidFill>
                <a:schemeClr val="tx1"/>
              </a:solidFill>
            </a:endParaRPr>
          </a:p>
        </p:txBody>
      </p:sp>
      <p:sp>
        <p:nvSpPr>
          <p:cNvPr id="3" name="Content Placeholder 2"/>
          <p:cNvSpPr>
            <a:spLocks noGrp="1"/>
          </p:cNvSpPr>
          <p:nvPr>
            <p:ph idx="1"/>
          </p:nvPr>
        </p:nvSpPr>
        <p:spPr>
          <a:xfrm>
            <a:off x="457200" y="1600200"/>
            <a:ext cx="8915400" cy="52578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Attack principle</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	server commits resources (memory) before confirming </a:t>
            </a:r>
            <a:r>
              <a:rPr lang="en-US" noProof="0" dirty="0">
                <a:ln>
                  <a:noFill/>
                </a:ln>
                <a:effectLst/>
                <a:uLnTx/>
                <a:uFillTx/>
                <a:sym typeface="+mn-ea"/>
              </a:rPr>
              <a:t>reponse</a:t>
            </a:r>
            <a:r>
              <a:rPr kumimoji="0" lang="en-US" sz="3200" b="0" i="0" u="none" strike="noStrike" kern="0" cap="none" spc="0" normalizeH="0" baseline="0" noProof="0" dirty="0">
                <a:ln>
                  <a:noFill/>
                </a:ln>
                <a:solidFill>
                  <a:schemeClr val="tx1"/>
                </a:solidFill>
                <a:effectLst/>
                <a:uLnTx/>
                <a:uFillTx/>
                <a:latin typeface="+mn-lt"/>
                <a:ea typeface="+mn-ea"/>
                <a:cs typeface="+mn-cs"/>
              </a:rPr>
              <a:t> of client (when client responds)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1" i="0" u="none" strike="noStrike" kern="0" cap="none" spc="0" normalizeH="0" baseline="0" noProof="0" dirty="0">
                <a:ln>
                  <a:noFill/>
                </a:ln>
                <a:solidFill>
                  <a:schemeClr val="tx1"/>
                </a:solidFill>
                <a:effectLst/>
                <a:uLnTx/>
                <a:uFillTx/>
                <a:latin typeface="+mn-lt"/>
                <a:ea typeface="+mn-ea"/>
                <a:cs typeface="+mn-cs"/>
              </a:rPr>
              <a:t>Solution?</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decrease timeout</a:t>
            </a:r>
          </a:p>
          <a:p>
            <a:pPr marL="342900" marR="0" lvl="0" indent="-342900" algn="l" defTabSz="914400" rtl="0" eaLnBrk="0" fontAlgn="base" latinLnBrk="0" hangingPunct="0">
              <a:lnSpc>
                <a:spcPct val="100000"/>
              </a:lnSpc>
              <a:spcBef>
                <a:spcPct val="20000"/>
              </a:spcBef>
              <a:spcAft>
                <a:spcPct val="0"/>
              </a:spcAft>
              <a:buClrTx/>
              <a:buSzTx/>
              <a:buFontTx/>
              <a:buNone/>
              <a:defRPr/>
            </a:pPr>
            <a:r>
              <a:rPr kumimoji="0" lang="en-US" altLang="zh-CN" sz="32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200" b="0" i="0" u="none" strike="noStrike" kern="0" cap="none" spc="0" normalizeH="0" baseline="0" noProof="0" dirty="0">
                <a:ln>
                  <a:noFill/>
                </a:ln>
                <a:solidFill>
                  <a:srgbClr val="FFC000"/>
                </a:solidFill>
                <a:effectLst/>
                <a:uLnTx/>
                <a:uFillTx/>
                <a:latin typeface="+mn-lt"/>
                <a:ea typeface="+mn-ea"/>
                <a:cs typeface="+mn-cs"/>
              </a:rPr>
              <a:t>interrupt normal service requests!</a:t>
            </a:r>
          </a:p>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vert="horz" wrap="square" lIns="91440" tIns="45720" rIns="91440" bIns="45720" anchor="ctr" anchorCtr="0"/>
          <a:lstStyle/>
          <a:p>
            <a:r>
              <a:rPr lang="en-US" altLang="en-US">
                <a:solidFill>
                  <a:srgbClr val="00B0F0"/>
                </a:solidFill>
              </a:rPr>
              <a:t>SYN Cookies</a:t>
            </a:r>
          </a:p>
        </p:txBody>
      </p:sp>
      <p:sp>
        <p:nvSpPr>
          <p:cNvPr id="63490" name="Content Placeholder 2"/>
          <p:cNvSpPr>
            <a:spLocks noGrp="1"/>
          </p:cNvSpPr>
          <p:nvPr>
            <p:ph idx="1"/>
          </p:nvPr>
        </p:nvSpPr>
        <p:spPr/>
        <p:txBody>
          <a:bodyPr vert="horz" wrap="square" lIns="91440" tIns="45720" rIns="91440" bIns="45720" anchor="t" anchorCtr="0"/>
          <a:lstStyle/>
          <a:p>
            <a:r>
              <a:rPr lang="en-US" altLang="en-US" b="1"/>
              <a:t>Goal</a:t>
            </a:r>
          </a:p>
          <a:p>
            <a:pPr>
              <a:buNone/>
            </a:pPr>
            <a:r>
              <a:rPr lang="en-US" altLang="zh-CN"/>
              <a:t>	</a:t>
            </a:r>
            <a:r>
              <a:rPr lang="en-US" altLang="en-US"/>
              <a:t>avoid state storage on server </a:t>
            </a:r>
          </a:p>
          <a:p>
            <a:pPr>
              <a:buNone/>
            </a:pPr>
            <a:r>
              <a:rPr lang="en-US" altLang="en-US"/>
              <a:t>	until 3-way handshake completes</a:t>
            </a:r>
          </a:p>
          <a:p>
            <a:r>
              <a:rPr lang="en-US" altLang="en-US" b="1"/>
              <a:t>Idea</a:t>
            </a:r>
          </a:p>
          <a:p>
            <a:pPr>
              <a:buNone/>
            </a:pPr>
            <a:r>
              <a:rPr lang="en-US" altLang="zh-CN"/>
              <a:t>	</a:t>
            </a:r>
            <a:r>
              <a:rPr lang="en-US" altLang="en-US"/>
              <a:t>server sends necessary states to client along with SYN-ACK;</a:t>
            </a:r>
          </a:p>
          <a:p>
            <a:pPr>
              <a:buNone/>
            </a:pPr>
            <a:r>
              <a:rPr lang="en-US" altLang="en-US"/>
              <a:t>	client sends these states back to server along with ACK;</a:t>
            </a:r>
          </a:p>
          <a:p>
            <a:pPr>
              <a:buNone/>
            </a:pPr>
            <a:r>
              <a:rPr lang="en-US" alt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2"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3"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7"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58"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59"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0"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1"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2"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3"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68"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C </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69" name="Text Box 21"/>
          <p:cNvSpPr txBox="1">
            <a:spLocks noChangeArrowheads="1"/>
          </p:cNvSpPr>
          <p:nvPr/>
        </p:nvSpPr>
        <p:spPr bwMode="auto">
          <a:xfrm>
            <a:off x="5492750" y="4346575"/>
            <a:ext cx="879475"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2B2B2"/>
                </a:solidFill>
                <a:effectLst/>
                <a:uLnTx/>
                <a:uFillTx/>
                <a:latin typeface="+mn-lt"/>
                <a:ea typeface="+mn-ea"/>
                <a:cs typeface="+mn-cs"/>
              </a:rPr>
              <a:t>Wait</a:t>
            </a:r>
          </a:p>
        </p:txBody>
      </p:sp>
      <p:sp>
        <p:nvSpPr>
          <p:cNvPr id="70" name="Text Box 22"/>
          <p:cNvSpPr txBox="1">
            <a:spLocks noChangeArrowheads="1"/>
          </p:cNvSpPr>
          <p:nvPr/>
        </p:nvSpPr>
        <p:spPr bwMode="auto">
          <a:xfrm>
            <a:off x="5372100" y="5641975"/>
            <a:ext cx="19383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Established</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2" name="Text Box 24"/>
          <p:cNvSpPr txBox="1">
            <a:spLocks noChangeArrowheads="1"/>
          </p:cNvSpPr>
          <p:nvPr/>
        </p:nvSpPr>
        <p:spPr bwMode="auto">
          <a:xfrm>
            <a:off x="3186113" y="3281363"/>
            <a:ext cx="1781175"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3"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4537"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traditional TCP handshake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68"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a:ln>
                  <a:noFill/>
                </a:ln>
                <a:solidFill>
                  <a:srgbClr val="6F89F7"/>
                </a:solidFill>
                <a:effectLst/>
                <a:uLnTx/>
                <a:uFillTx/>
                <a:latin typeface="+mn-lt"/>
                <a:ea typeface="+mn-ea"/>
                <a:cs typeface="+mn-cs"/>
              </a:rPr>
              <a:t>C </a:t>
            </a:r>
            <a:r>
              <a:rPr kumimoji="0" lang="en-US" altLang="en-US" sz="2400" b="1" i="0" u="none" strike="noStrike" kern="0" cap="none" spc="0" normalizeH="0" baseline="0" noProof="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a:ln>
                <a:noFill/>
              </a:ln>
              <a:solidFill>
                <a:srgbClr val="6F89F7"/>
              </a:solidFill>
              <a:effectLst/>
              <a:uLnTx/>
              <a:uFillTx/>
              <a:latin typeface="+mn-lt"/>
              <a:ea typeface="+mn-ea"/>
              <a:cs typeface="+mn-cs"/>
            </a:endParaRP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5548"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traditional TCP handshake </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2755900"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C </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SN</a:t>
            </a:r>
            <a:r>
              <a:rPr kumimoji="0" lang="en-US" altLang="en-US" sz="2400" b="1" i="0" u="none" strike="noStrike" kern="0" cap="none" spc="0" normalizeH="0" baseline="-25000" noProof="0" dirty="0">
                <a:ln>
                  <a:noFill/>
                </a:ln>
                <a:solidFill>
                  <a:srgbClr val="6F89F7"/>
                </a:solidFill>
                <a:effectLst/>
                <a:uLnTx/>
                <a:uFillTx/>
                <a:latin typeface="+mn-lt"/>
                <a:ea typeface="+mn-ea"/>
                <a:cs typeface="+mn-cs"/>
              </a:rPr>
              <a: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31" name="Text Box 24"/>
          <p:cNvSpPr txBox="1">
            <a:spLocks noChangeArrowheads="1"/>
          </p:cNvSpPr>
          <p:nvPr/>
        </p:nvSpPr>
        <p:spPr bwMode="auto">
          <a:xfrm>
            <a:off x="3186113" y="3281363"/>
            <a:ext cx="1781175"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S</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6571"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398838" cy="90487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 </a:t>
            </a: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7595"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2603500"/>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T: 5-bit timestamp</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time() logically right-shifted 6 positions;</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64-second resolution;</a:t>
            </a: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a:t>
            </a:r>
            <a:r>
              <a:rPr kumimoji="0" lang="en-US" altLang="en-US" sz="2000" b="0" i="0" u="none" strike="noStrike" kern="0" cap="none" spc="0" normalizeH="0" baseline="0" noProof="0" dirty="0">
                <a:ln>
                  <a:noFill/>
                </a:ln>
                <a:solidFill>
                  <a:srgbClr val="6F89F7"/>
                </a:solidFill>
                <a:effectLst/>
                <a:uLnTx/>
                <a:uFillTx/>
                <a:latin typeface="+mn-lt"/>
                <a:ea typeface="+mn-ea"/>
                <a:cs typeface="+mn-cs"/>
              </a:rPr>
              <a:t>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2" descr="DOS Full Form - GeeksforGeeks"/>
          <p:cNvPicPr>
            <a:picLocks noChangeAspect="1"/>
          </p:cNvPicPr>
          <p:nvPr/>
        </p:nvPicPr>
        <p:blipFill>
          <a:blip r:embed="rId3"/>
          <a:stretch>
            <a:fillRect/>
          </a:stretch>
        </p:blipFill>
        <p:spPr>
          <a:xfrm>
            <a:off x="0" y="-3175"/>
            <a:ext cx="5105400" cy="2184400"/>
          </a:xfrm>
          <a:prstGeom prst="rect">
            <a:avLst/>
          </a:prstGeom>
          <a:noFill/>
          <a:ln w="9525">
            <a:noFill/>
          </a:ln>
        </p:spPr>
      </p:pic>
      <p:sp>
        <p:nvSpPr>
          <p:cNvPr id="21506"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bg1"/>
                </a:solidFill>
              </a:rPr>
              <a:t>D</a:t>
            </a:r>
            <a:r>
              <a:rPr lang="en-US" altLang="zh-CN" sz="5400"/>
              <a:t>DoS?</a:t>
            </a:r>
          </a:p>
        </p:txBody>
      </p:sp>
      <p:pic>
        <p:nvPicPr>
          <p:cNvPr id="21507" name="Picture 2" descr="DOS - Wikipedia"/>
          <p:cNvPicPr>
            <a:picLocks noChangeAspect="1"/>
          </p:cNvPicPr>
          <p:nvPr/>
        </p:nvPicPr>
        <p:blipFill>
          <a:blip r:embed="rId4"/>
          <a:stretch>
            <a:fillRect/>
          </a:stretch>
        </p:blipFill>
        <p:spPr>
          <a:xfrm>
            <a:off x="3048000" y="3478213"/>
            <a:ext cx="6096000" cy="3379787"/>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8619"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21605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M: 3-bit MSS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maximum segment size</a:t>
            </a: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a:t>
            </a:r>
            <a:r>
              <a:rPr kumimoji="0" lang="en-US" altLang="en-US" sz="2000" b="0" i="0" u="none" strike="noStrike" kern="0" cap="none" spc="0" normalizeH="0" baseline="0" noProof="0" dirty="0">
                <a:ln>
                  <a:noFill/>
                </a:ln>
                <a:solidFill>
                  <a:srgbClr val="6F89F7"/>
                </a:solidFill>
                <a:effectLst/>
                <a:uLnTx/>
                <a:uFillTx/>
                <a:latin typeface="+mn-lt"/>
                <a:ea typeface="+mn-ea"/>
                <a:cs typeface="+mn-cs"/>
              </a:rPr>
              <a:t>M</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69643"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13477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L: 24-bit keyed hash</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a:t>
            </a: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a:t>
            </a:r>
            <a:r>
              <a:rPr kumimoji="0" lang="en-US" altLang="en-US" sz="2000" b="0" i="0" u="none" strike="noStrike" kern="0" cap="none" spc="0" normalizeH="0" baseline="0" noProof="0" dirty="0">
                <a:ln>
                  <a:noFill/>
                </a:ln>
                <a:solidFill>
                  <a:srgbClr val="6F89F7"/>
                </a:solidFill>
                <a:effectLst/>
                <a:uLnTx/>
                <a:uFillTx/>
                <a:latin typeface="+mn-lt"/>
                <a:ea typeface="+mn-ea"/>
                <a:cs typeface="+mn-cs"/>
              </a:rPr>
              <a:t>L</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 name="Rectangle 2"/>
          <p:cNvSpPr/>
          <p:nvPr/>
        </p:nvSpPr>
        <p:spPr>
          <a:xfrm>
            <a:off x="1449388" y="5634038"/>
            <a:ext cx="7693025" cy="461963"/>
          </a:xfrm>
          <a:prstGeom prst="rect">
            <a:avLst/>
          </a:prstGeom>
        </p:spPr>
        <p:txBody>
          <a:bodyPr>
            <a:spAutoFit/>
          </a:bodyPr>
          <a:lstStyle/>
          <a:p>
            <a:pPr marL="0" marR="0" lvl="0" indent="0" algn="r" defTabSz="914400" rtl="0" eaLnBrk="0" fontAlgn="auto" latinLnBrk="0" hangingPunct="0">
              <a:lnSpc>
                <a:spcPct val="100000"/>
              </a:lnSpc>
              <a:spcBef>
                <a:spcPct val="20000"/>
              </a:spcBef>
              <a:spcAft>
                <a:spcPts val="0"/>
              </a:spcAft>
              <a:buClr>
                <a:srgbClr val="B2B2B2"/>
              </a:buClr>
              <a:buSzTx/>
              <a:buFontTx/>
              <a:buNone/>
              <a:defRPr/>
            </a:pPr>
            <a:r>
              <a:rPr kumimoji="0" lang="en-US" sz="2400" b="0" i="0" u="none" strike="noStrike" kern="0" cap="none" spc="0" normalizeH="0" baseline="0" noProof="0" dirty="0">
                <a:ln>
                  <a:noFill/>
                </a:ln>
                <a:solidFill>
                  <a:srgbClr val="6F89F7"/>
                </a:solidFill>
                <a:effectLst/>
                <a:uLnTx/>
                <a:uFillTx/>
                <a:latin typeface="+mn-lt"/>
                <a:ea typeface="+mn-ea"/>
                <a:cs typeface="+mn-cs"/>
              </a:rPr>
              <a:t>L = </a:t>
            </a:r>
            <a:r>
              <a:rPr kumimoji="0" lang="en-US" sz="2400" b="0" i="0" u="none" strike="noStrike" kern="0" cap="none" spc="0" normalizeH="0" baseline="0" noProof="0" dirty="0" err="1">
                <a:ln>
                  <a:noFill/>
                </a:ln>
                <a:solidFill>
                  <a:srgbClr val="6F89F7"/>
                </a:solidFill>
                <a:effectLst/>
                <a:uLnTx/>
                <a:uFillTx/>
                <a:latin typeface="+mn-lt"/>
                <a:ea typeface="+mn-ea"/>
                <a:cs typeface="+mn-cs"/>
              </a:rPr>
              <a:t>MAC</a:t>
            </a:r>
            <a:r>
              <a:rPr kumimoji="0" lang="en-US" sz="2400" b="0" i="0" u="none" strike="noStrike" kern="0" cap="none" spc="0" normalizeH="0" baseline="-25000" noProof="0" dirty="0" err="1">
                <a:ln>
                  <a:noFill/>
                </a:ln>
                <a:solidFill>
                  <a:srgbClr val="6F89F7"/>
                </a:solidFill>
                <a:effectLst/>
                <a:uLnTx/>
                <a:uFillTx/>
                <a:latin typeface="+mn-lt"/>
                <a:ea typeface="+mn-ea"/>
                <a:cs typeface="+mn-cs"/>
              </a:rPr>
              <a:t>key</a:t>
            </a:r>
            <a:r>
              <a:rPr kumimoji="0" lang="en-US" sz="2400" b="0" i="0" u="none" strike="noStrike" kern="0" cap="none" spc="0" normalizeH="0" baseline="0" noProof="0" dirty="0">
                <a:ln>
                  <a:noFill/>
                </a:ln>
                <a:solidFill>
                  <a:srgbClr val="6F89F7"/>
                </a:solidFill>
                <a:effectLst/>
                <a:uLnTx/>
                <a:uFillTx/>
                <a:latin typeface="+mn-lt"/>
                <a:ea typeface="+mn-ea"/>
                <a:cs typeface="+mn-cs"/>
              </a:rPr>
              <a:t>(</a:t>
            </a:r>
            <a:r>
              <a:rPr kumimoji="0" lang="en-US" sz="2400" b="0" i="0" u="none" strike="noStrike" kern="0" cap="none" spc="0" normalizeH="0" baseline="0" noProof="0" dirty="0" err="1">
                <a:ln>
                  <a:noFill/>
                </a:ln>
                <a:solidFill>
                  <a:srgbClr val="6F89F7"/>
                </a:solidFill>
                <a:effectLst/>
                <a:uLnTx/>
                <a:uFillTx/>
                <a:latin typeface="+mn-lt"/>
                <a:ea typeface="+mn-ea"/>
                <a:cs typeface="+mn-cs"/>
              </a:rPr>
              <a:t>SAddr</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SPort</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DAddr</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DPort</a:t>
            </a:r>
            <a:r>
              <a:rPr kumimoji="0" lang="en-US" sz="2400" b="0" i="0" u="none" strike="noStrike" kern="0" cap="none" spc="0" normalizeH="0" baseline="0" noProof="0" dirty="0">
                <a:ln>
                  <a:noFill/>
                </a:ln>
                <a:solidFill>
                  <a:srgbClr val="6F89F7"/>
                </a:solidFill>
                <a:effectLst/>
                <a:uLnTx/>
                <a:uFillTx/>
                <a:latin typeface="+mn-lt"/>
                <a:ea typeface="+mn-ea"/>
                <a:cs typeface="+mn-cs"/>
              </a:rPr>
              <a:t>, SN</a:t>
            </a:r>
            <a:r>
              <a:rPr kumimoji="0" lang="en-US" sz="2400" b="0" i="0" u="none" strike="noStrike" kern="0" cap="none" spc="0" normalizeH="0" baseline="-25000" noProof="0" dirty="0">
                <a:ln>
                  <a:noFill/>
                </a:ln>
                <a:solidFill>
                  <a:srgbClr val="6F89F7"/>
                </a:solidFill>
                <a:effectLst/>
                <a:uLnTx/>
                <a:uFillTx/>
                <a:latin typeface="+mn-lt"/>
                <a:ea typeface="+mn-ea"/>
                <a:cs typeface="+mn-cs"/>
              </a:rPr>
              <a:t>C</a:t>
            </a:r>
            <a:r>
              <a:rPr kumimoji="0" lang="en-US" sz="2400" b="0" i="0" u="none" strike="noStrike" kern="0" cap="none" spc="0" normalizeH="0" baseline="0" noProof="0" dirty="0">
                <a:ln>
                  <a:noFill/>
                </a:ln>
                <a:solidFill>
                  <a:srgbClr val="6F89F7"/>
                </a:solidFill>
                <a:effectLst/>
                <a:uLnTx/>
                <a:uFillTx/>
                <a:latin typeface="+mn-lt"/>
                <a:ea typeface="+mn-ea"/>
                <a:cs typeface="+mn-cs"/>
              </a:rPr>
              <a:t>, T)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0667"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13477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5 + 3 + 24 = 32 bits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2715"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13477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5 + 3 + 24 = 32 bits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19"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0"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21"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2"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3" name="Text Box 22"/>
          <p:cNvSpPr txBox="1">
            <a:spLocks noChangeArrowheads="1"/>
          </p:cNvSpPr>
          <p:nvPr/>
        </p:nvSpPr>
        <p:spPr bwMode="auto">
          <a:xfrm>
            <a:off x="5372100" y="5641975"/>
            <a:ext cx="3770313" cy="904875"/>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sng" strike="noStrike" kern="0" cap="none" spc="0" normalizeH="0" baseline="0" noProof="0" dirty="0">
                <a:ln>
                  <a:noFill/>
                </a:ln>
                <a:solidFill>
                  <a:srgbClr val="40458C"/>
                </a:solidFill>
                <a:effectLst/>
                <a:uLnTx/>
                <a:uFillTx/>
                <a:latin typeface="+mn-lt"/>
                <a:ea typeface="+mn-ea"/>
                <a:cs typeface="+mn-cs"/>
              </a:rPr>
              <a:t>Recover </a:t>
            </a:r>
            <a:r>
              <a:rPr kumimoji="0" lang="en-US" altLang="en-US" sz="2400" b="0" i="0" u="sng" strike="noStrike" kern="0" cap="none" spc="0" normalizeH="0" baseline="0" noProof="0" dirty="0" err="1">
                <a:ln>
                  <a:noFill/>
                </a:ln>
                <a:solidFill>
                  <a:srgbClr val="40458C"/>
                </a:solidFill>
                <a:effectLst/>
                <a:uLnTx/>
                <a:uFillTx/>
                <a:latin typeface="+mn-lt"/>
                <a:ea typeface="+mn-ea"/>
                <a:cs typeface="+mn-cs"/>
              </a:rPr>
              <a:t>SN</a:t>
            </a:r>
            <a:r>
              <a:rPr kumimoji="0" lang="en-US" altLang="en-US" sz="2400" b="0" i="0" u="sng" strike="noStrike" kern="0" cap="none" spc="0" normalizeH="0" baseline="-25000" noProof="0" dirty="0" err="1">
                <a:ln>
                  <a:noFill/>
                </a:ln>
                <a:solidFill>
                  <a:srgbClr val="40458C"/>
                </a:solidFill>
                <a:effectLst/>
                <a:uLnTx/>
                <a:uFillTx/>
                <a:latin typeface="+mn-lt"/>
                <a:ea typeface="+mn-ea"/>
                <a:cs typeface="+mn-cs"/>
              </a:rPr>
              <a:t>c</a:t>
            </a:r>
            <a:r>
              <a:rPr kumimoji="0" lang="en-US" altLang="en-US" sz="2400" b="0" i="0" u="sng" strike="noStrike" kern="0" cap="none" spc="0" normalizeH="0" baseline="0" noProof="0" dirty="0">
                <a:ln>
                  <a:noFill/>
                </a:ln>
                <a:solidFill>
                  <a:srgbClr val="40458C"/>
                </a:solidFill>
                <a:effectLst/>
                <a:uLnTx/>
                <a:uFillTx/>
                <a:latin typeface="+mn-lt"/>
                <a:ea typeface="+mn-ea"/>
                <a:cs typeface="+mn-cs"/>
              </a:rPr>
              <a:t>, SN</a:t>
            </a:r>
            <a:r>
              <a:rPr kumimoji="0" lang="en-US" altLang="en-US" sz="2400" b="0" i="0" u="sng" strike="noStrike" kern="0" cap="none" spc="0" normalizeH="0" baseline="-25000" noProof="0" dirty="0">
                <a:ln>
                  <a:noFill/>
                </a:ln>
                <a:solidFill>
                  <a:srgbClr val="40458C"/>
                </a:solidFill>
                <a:effectLst/>
                <a:uLnTx/>
                <a:uFillTx/>
                <a:latin typeface="+mn-lt"/>
                <a:ea typeface="+mn-ea"/>
                <a:cs typeface="+mn-cs"/>
              </a:rPr>
              <a:t>s</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Recompute SN</a:t>
            </a:r>
            <a:r>
              <a:rPr kumimoji="0" lang="en-US" altLang="en-US" sz="2400" b="0" i="0" u="none" strike="noStrike" kern="0" cap="none" spc="0" normalizeH="0" baseline="-25000" noProof="0" dirty="0">
                <a:ln>
                  <a:noFill/>
                </a:ln>
                <a:solidFill>
                  <a:srgbClr val="40458C"/>
                </a:solidFill>
                <a:effectLst/>
                <a:uLnTx/>
                <a:uFillTx/>
                <a:latin typeface="+mn-lt"/>
                <a:ea typeface="+mn-ea"/>
                <a:cs typeface="+mn-cs"/>
              </a:rPr>
              <a:t>s</a:t>
            </a:r>
          </a:p>
        </p:txBody>
      </p:sp>
      <p:sp>
        <p:nvSpPr>
          <p:cNvPr id="24"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25"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3" name="Rectangle 32"/>
          <p:cNvSpPr/>
          <p:nvPr/>
        </p:nvSpPr>
        <p:spPr>
          <a:xfrm>
            <a:off x="1460500" y="1290638"/>
            <a:ext cx="7683500" cy="461963"/>
          </a:xfrm>
          <a:prstGeom prst="rect">
            <a:avLst/>
          </a:prstGeom>
        </p:spPr>
        <p:txBody>
          <a:bodyPr>
            <a:spAutoFit/>
          </a:bodyPr>
          <a:lstStyle/>
          <a:p>
            <a:pPr marL="0" marR="0" lvl="0" indent="0" algn="r" defTabSz="914400" rtl="0" eaLnBrk="0" fontAlgn="auto" latinLnBrk="0" hangingPunct="0">
              <a:lnSpc>
                <a:spcPct val="100000"/>
              </a:lnSpc>
              <a:spcBef>
                <a:spcPct val="20000"/>
              </a:spcBef>
              <a:spcAft>
                <a:spcPts val="0"/>
              </a:spcAft>
              <a:buClr>
                <a:srgbClr val="B2B2B2"/>
              </a:buClr>
              <a:buSzTx/>
              <a:buFontTx/>
              <a:buNone/>
              <a:defRPr/>
            </a:pPr>
            <a:r>
              <a:rPr kumimoji="0" lang="en-US" sz="2400" b="0" i="0" u="none" strike="noStrike" kern="0" cap="none" spc="0" normalizeH="0" baseline="0" noProof="0" dirty="0">
                <a:ln>
                  <a:noFill/>
                </a:ln>
                <a:solidFill>
                  <a:srgbClr val="6F89F7"/>
                </a:solidFill>
                <a:effectLst/>
                <a:uLnTx/>
                <a:uFillTx/>
                <a:latin typeface="+mn-lt"/>
                <a:ea typeface="+mn-ea"/>
                <a:cs typeface="+mn-cs"/>
              </a:rPr>
              <a:t>L = </a:t>
            </a:r>
            <a:r>
              <a:rPr kumimoji="0" lang="en-US" sz="2400" b="0" i="0" u="none" strike="noStrike" kern="0" cap="none" spc="0" normalizeH="0" baseline="0" noProof="0" dirty="0" err="1">
                <a:ln>
                  <a:noFill/>
                </a:ln>
                <a:solidFill>
                  <a:srgbClr val="6F89F7"/>
                </a:solidFill>
                <a:effectLst/>
                <a:uLnTx/>
                <a:uFillTx/>
                <a:latin typeface="+mn-lt"/>
                <a:ea typeface="+mn-ea"/>
                <a:cs typeface="+mn-cs"/>
              </a:rPr>
              <a:t>MAC</a:t>
            </a:r>
            <a:r>
              <a:rPr kumimoji="0" lang="en-US" sz="2400" b="0" i="0" u="none" strike="noStrike" kern="0" cap="none" spc="0" normalizeH="0" baseline="-25000" noProof="0" dirty="0" err="1">
                <a:ln>
                  <a:noFill/>
                </a:ln>
                <a:solidFill>
                  <a:srgbClr val="6F89F7"/>
                </a:solidFill>
                <a:effectLst/>
                <a:uLnTx/>
                <a:uFillTx/>
                <a:latin typeface="+mn-lt"/>
                <a:ea typeface="+mn-ea"/>
                <a:cs typeface="+mn-cs"/>
              </a:rPr>
              <a:t>key</a:t>
            </a:r>
            <a:r>
              <a:rPr kumimoji="0" lang="en-US" sz="2400" b="0" i="0" u="none" strike="noStrike" kern="0" cap="none" spc="0" normalizeH="0" baseline="0" noProof="0" dirty="0">
                <a:ln>
                  <a:noFill/>
                </a:ln>
                <a:solidFill>
                  <a:srgbClr val="6F89F7"/>
                </a:solidFill>
                <a:effectLst/>
                <a:uLnTx/>
                <a:uFillTx/>
                <a:latin typeface="+mn-lt"/>
                <a:ea typeface="+mn-ea"/>
                <a:cs typeface="+mn-cs"/>
              </a:rPr>
              <a:t>(</a:t>
            </a:r>
            <a:r>
              <a:rPr kumimoji="0" lang="en-US" sz="2400" b="0" i="0" u="none" strike="noStrike" kern="0" cap="none" spc="0" normalizeH="0" baseline="0" noProof="0" dirty="0" err="1">
                <a:ln>
                  <a:noFill/>
                </a:ln>
                <a:solidFill>
                  <a:srgbClr val="6F89F7"/>
                </a:solidFill>
                <a:effectLst/>
                <a:uLnTx/>
                <a:uFillTx/>
                <a:latin typeface="+mn-lt"/>
                <a:ea typeface="+mn-ea"/>
                <a:cs typeface="+mn-cs"/>
              </a:rPr>
              <a:t>SAddr</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SPort</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DAddr</a:t>
            </a:r>
            <a:r>
              <a:rPr kumimoji="0" lang="en-US" sz="2400" b="0" i="0" u="none" strike="noStrike" kern="0" cap="none" spc="0" normalizeH="0" baseline="0" noProof="0" dirty="0">
                <a:ln>
                  <a:noFill/>
                </a:ln>
                <a:solidFill>
                  <a:srgbClr val="6F89F7"/>
                </a:solidFill>
                <a:effectLst/>
                <a:uLnTx/>
                <a:uFillTx/>
                <a:latin typeface="+mn-lt"/>
                <a:ea typeface="+mn-ea"/>
                <a:cs typeface="+mn-cs"/>
              </a:rPr>
              <a:t>, </a:t>
            </a:r>
            <a:r>
              <a:rPr kumimoji="0" lang="en-US" sz="2400" b="0" i="0" u="none" strike="noStrike" kern="0" cap="none" spc="0" normalizeH="0" baseline="0" noProof="0" dirty="0" err="1">
                <a:ln>
                  <a:noFill/>
                </a:ln>
                <a:solidFill>
                  <a:srgbClr val="6F89F7"/>
                </a:solidFill>
                <a:effectLst/>
                <a:uLnTx/>
                <a:uFillTx/>
                <a:latin typeface="+mn-lt"/>
                <a:ea typeface="+mn-ea"/>
                <a:cs typeface="+mn-cs"/>
              </a:rPr>
              <a:t>DPort</a:t>
            </a:r>
            <a:r>
              <a:rPr kumimoji="0" lang="en-US" sz="2400" b="0" i="0" u="none" strike="noStrike" kern="0" cap="none" spc="0" normalizeH="0" baseline="0" noProof="0" dirty="0">
                <a:ln>
                  <a:noFill/>
                </a:ln>
                <a:solidFill>
                  <a:srgbClr val="6F89F7"/>
                </a:solidFill>
                <a:effectLst/>
                <a:uLnTx/>
                <a:uFillTx/>
                <a:latin typeface="+mn-lt"/>
                <a:ea typeface="+mn-ea"/>
                <a:cs typeface="+mn-cs"/>
              </a:rPr>
              <a:t>, SN</a:t>
            </a:r>
            <a:r>
              <a:rPr kumimoji="0" lang="en-US" sz="2400" b="0" i="0" u="none" strike="noStrike" kern="0" cap="none" spc="0" normalizeH="0" baseline="-25000" noProof="0" dirty="0">
                <a:ln>
                  <a:noFill/>
                </a:ln>
                <a:solidFill>
                  <a:srgbClr val="6F89F7"/>
                </a:solidFill>
                <a:effectLst/>
                <a:uLnTx/>
                <a:uFillTx/>
                <a:latin typeface="+mn-lt"/>
                <a:ea typeface="+mn-ea"/>
                <a:cs typeface="+mn-cs"/>
              </a:rPr>
              <a:t>C</a:t>
            </a:r>
            <a:r>
              <a:rPr kumimoji="0" lang="en-US" sz="2400" b="0" i="0" u="none" strike="noStrike" kern="0" cap="none" spc="0" normalizeH="0" baseline="0" noProof="0" dirty="0">
                <a:ln>
                  <a:noFill/>
                </a:ln>
                <a:solidFill>
                  <a:srgbClr val="6F89F7"/>
                </a:solidFill>
                <a:effectLst/>
                <a:uLnTx/>
                <a:uFillTx/>
                <a:latin typeface="+mn-lt"/>
                <a:ea typeface="+mn-ea"/>
                <a:cs typeface="+mn-cs"/>
              </a:rPr>
              <a:t>, 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1691"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13477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5 + 3 + 24 = 32 bits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19"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0"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21"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2"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3" name="Text Box 22"/>
          <p:cNvSpPr txBox="1">
            <a:spLocks noChangeArrowheads="1"/>
          </p:cNvSpPr>
          <p:nvPr/>
        </p:nvSpPr>
        <p:spPr bwMode="auto">
          <a:xfrm>
            <a:off x="5372100" y="5641975"/>
            <a:ext cx="3770313" cy="904875"/>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Recover </a:t>
            </a:r>
            <a:r>
              <a:rPr kumimoji="0" lang="en-US" altLang="en-US" sz="24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4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 </a:t>
            </a:r>
            <a:r>
              <a:rPr kumimoji="0" lang="en-US" altLang="en-US" sz="2400" b="0" i="0" u="none" strike="noStrike" kern="0" cap="none" spc="0" normalizeH="0" baseline="0" noProof="0" dirty="0">
                <a:ln>
                  <a:noFill/>
                </a:ln>
                <a:solidFill>
                  <a:schemeClr val="accent6"/>
                </a:solidFill>
                <a:effectLst/>
                <a:uLnTx/>
                <a:uFillTx/>
                <a:latin typeface="+mn-lt"/>
                <a:ea typeface="+mn-ea"/>
                <a:cs typeface="+mn-cs"/>
              </a:rPr>
              <a:t>SN</a:t>
            </a:r>
            <a:r>
              <a:rPr kumimoji="0" lang="en-US" altLang="en-US" sz="2400" b="0" i="0" u="none" strike="noStrike" kern="0" cap="none" spc="0" normalizeH="0" baseline="-25000" noProof="0" dirty="0">
                <a:ln>
                  <a:noFill/>
                </a:ln>
                <a:solidFill>
                  <a:schemeClr val="accent6"/>
                </a:solidFill>
                <a:effectLst/>
                <a:uLnTx/>
                <a:uFillTx/>
                <a:latin typeface="+mn-lt"/>
                <a:ea typeface="+mn-ea"/>
                <a:cs typeface="+mn-cs"/>
              </a:rPr>
              <a:t>s</a:t>
            </a:r>
            <a:endParaRPr kumimoji="0" lang="en-US" altLang="en-US" sz="2400" b="0" i="0" u="none" strike="noStrike" kern="0" cap="none" spc="0" normalizeH="0" baseline="-25000" noProof="0" dirty="0">
              <a:ln>
                <a:noFill/>
              </a:ln>
              <a:solidFill>
                <a:srgbClr val="FF0000"/>
              </a:solidFill>
              <a:effectLst/>
              <a:uLnTx/>
              <a:uFillTx/>
              <a:latin typeface="+mn-lt"/>
              <a:ea typeface="+mn-ea"/>
              <a:cs typeface="+mn-cs"/>
            </a:endParaRP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Verify </a:t>
            </a:r>
            <a:r>
              <a:rPr kumimoji="0" lang="en-US" altLang="en-US" sz="2400" b="0" i="0" u="none" strike="noStrike" kern="0" cap="none" spc="0" normalizeH="0" baseline="0" noProof="0" dirty="0">
                <a:ln>
                  <a:noFill/>
                </a:ln>
                <a:solidFill>
                  <a:schemeClr val="accent6"/>
                </a:solidFill>
                <a:effectLst/>
                <a:uLnTx/>
                <a:uFillTx/>
                <a:latin typeface="+mn-lt"/>
                <a:ea typeface="+mn-ea"/>
                <a:cs typeface="+mn-cs"/>
              </a:rPr>
              <a:t>SN</a:t>
            </a:r>
            <a:r>
              <a:rPr kumimoji="0" lang="en-US" altLang="en-US" sz="2400" b="0" i="0" u="none" strike="noStrike" kern="0" cap="none" spc="0" normalizeH="0" baseline="-25000" noProof="0" dirty="0">
                <a:ln>
                  <a:noFill/>
                </a:ln>
                <a:solidFill>
                  <a:schemeClr val="accent6"/>
                </a:solidFill>
                <a:effectLst/>
                <a:uLnTx/>
                <a:uFillTx/>
                <a:latin typeface="+mn-lt"/>
                <a:ea typeface="+mn-ea"/>
                <a:cs typeface="+mn-cs"/>
              </a:rPr>
              <a:t>s</a:t>
            </a:r>
          </a:p>
        </p:txBody>
      </p:sp>
      <p:sp>
        <p:nvSpPr>
          <p:cNvPr id="24"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25"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vert="horz" wrap="square" lIns="91440" tIns="45720" rIns="91440" bIns="45720" anchor="ctr" anchorCtr="0"/>
          <a:lstStyle/>
          <a:p>
            <a:r>
              <a:rPr lang="en-US" altLang="en-US">
                <a:solidFill>
                  <a:schemeClr val="tx1"/>
                </a:solidFill>
              </a:rPr>
              <a:t>SYN</a:t>
            </a:r>
            <a:r>
              <a:rPr lang="zh-CN" altLang="en-US">
                <a:solidFill>
                  <a:schemeClr val="tx1"/>
                </a:solidFill>
              </a:rPr>
              <a:t> </a:t>
            </a:r>
            <a:r>
              <a:rPr lang="en-US" altLang="zh-CN">
                <a:solidFill>
                  <a:schemeClr val="tx1"/>
                </a:solidFill>
              </a:rPr>
              <a:t>Cookies</a:t>
            </a:r>
            <a:endParaRPr lang="en-US" altLang="en-US">
              <a:solidFill>
                <a:schemeClr val="tx1"/>
              </a:solidFill>
            </a:endParaRPr>
          </a:p>
        </p:txBody>
      </p:sp>
      <p:sp>
        <p:nvSpPr>
          <p:cNvPr id="51" name="Line 3"/>
          <p:cNvSpPr>
            <a:spLocks noChangeShapeType="1"/>
          </p:cNvSpPr>
          <p:nvPr/>
        </p:nvSpPr>
        <p:spPr bwMode="auto">
          <a:xfrm>
            <a:off x="1219200" y="25177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54"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C</a:t>
            </a:r>
          </a:p>
        </p:txBody>
      </p:sp>
      <p:sp>
        <p:nvSpPr>
          <p:cNvPr id="55" name="Text Box 7"/>
          <p:cNvSpPr txBox="1">
            <a:spLocks noChangeArrowheads="1"/>
          </p:cNvSpPr>
          <p:nvPr/>
        </p:nvSpPr>
        <p:spPr bwMode="auto">
          <a:xfrm>
            <a:off x="5135563" y="1657350"/>
            <a:ext cx="395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a:t>
            </a:r>
          </a:p>
        </p:txBody>
      </p:sp>
      <p:sp>
        <p:nvSpPr>
          <p:cNvPr id="56" name="Text Box 8"/>
          <p:cNvSpPr txBox="1">
            <a:spLocks noChangeArrowheads="1"/>
          </p:cNvSpPr>
          <p:nvPr/>
        </p:nvSpPr>
        <p:spPr bwMode="auto">
          <a:xfrm>
            <a:off x="2430463" y="2289175"/>
            <a:ext cx="103028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64" name="Line 16"/>
          <p:cNvSpPr>
            <a:spLocks noChangeShapeType="1"/>
          </p:cNvSpPr>
          <p:nvPr/>
        </p:nvSpPr>
        <p:spPr bwMode="auto">
          <a:xfrm>
            <a:off x="5376863" y="2212975"/>
            <a:ext cx="0" cy="10668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5" name="Line 17"/>
          <p:cNvSpPr>
            <a:spLocks noChangeShapeType="1"/>
          </p:cNvSpPr>
          <p:nvPr/>
        </p:nvSpPr>
        <p:spPr bwMode="auto">
          <a:xfrm>
            <a:off x="1219200" y="2136775"/>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6" name="Line 18"/>
          <p:cNvSpPr>
            <a:spLocks noChangeShapeType="1"/>
          </p:cNvSpPr>
          <p:nvPr/>
        </p:nvSpPr>
        <p:spPr bwMode="auto">
          <a:xfrm>
            <a:off x="5376863" y="3279775"/>
            <a:ext cx="0" cy="40798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67" name="Text Box 19"/>
          <p:cNvSpPr txBox="1">
            <a:spLocks noChangeArrowheads="1"/>
          </p:cNvSpPr>
          <p:nvPr/>
        </p:nvSpPr>
        <p:spPr bwMode="auto">
          <a:xfrm>
            <a:off x="5441950" y="2365375"/>
            <a:ext cx="15732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B7C1EB"/>
                </a:solidFill>
                <a:effectLst/>
                <a:uLnTx/>
                <a:uFillTx/>
                <a:latin typeface="+mn-lt"/>
                <a:ea typeface="+mn-ea"/>
                <a:cs typeface="+mn-cs"/>
              </a:rPr>
              <a:t>Listening</a:t>
            </a:r>
          </a:p>
        </p:txBody>
      </p:sp>
      <p:sp>
        <p:nvSpPr>
          <p:cNvPr id="71" name="Text Box 23"/>
          <p:cNvSpPr txBox="1">
            <a:spLocks noChangeArrowheads="1"/>
          </p:cNvSpPr>
          <p:nvPr/>
        </p:nvSpPr>
        <p:spPr bwMode="auto">
          <a:xfrm>
            <a:off x="3340100" y="2317750"/>
            <a:ext cx="162718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err="1">
                <a:ln>
                  <a:noFill/>
                </a:ln>
                <a:solidFill>
                  <a:srgbClr val="40458C"/>
                </a:solidFill>
                <a:effectLst/>
                <a:uLnTx/>
                <a:uFillTx/>
                <a:latin typeface="+mn-lt"/>
                <a:ea typeface="+mn-ea"/>
                <a:cs typeface="+mn-cs"/>
              </a:rPr>
              <a:t>rand</a:t>
            </a:r>
            <a:r>
              <a:rPr kumimoji="0" lang="en-US" altLang="en-US" sz="2000" b="0" i="0" u="none" strike="noStrike" kern="0" cap="none" spc="0" normalizeH="0" baseline="-25000" noProof="0" dirty="0" err="1">
                <a:ln>
                  <a:noFill/>
                </a:ln>
                <a:solidFill>
                  <a:srgbClr val="40458C"/>
                </a:solidFill>
                <a:effectLst/>
                <a:uLnTx/>
                <a:uFillTx/>
                <a:latin typeface="+mn-lt"/>
                <a:ea typeface="+mn-ea"/>
                <a:cs typeface="+mn-cs"/>
              </a:rPr>
              <a:t>C</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73739" name="TextBox 6"/>
          <p:cNvSpPr txBox="1"/>
          <p:nvPr/>
        </p:nvSpPr>
        <p:spPr>
          <a:xfrm>
            <a:off x="0" y="6170613"/>
            <a:ext cx="9142413"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SYN cookies</a:t>
            </a:r>
          </a:p>
        </p:txBody>
      </p:sp>
      <p:sp>
        <p:nvSpPr>
          <p:cNvPr id="27" name="Line 5"/>
          <p:cNvSpPr>
            <a:spLocks noChangeShapeType="1"/>
          </p:cNvSpPr>
          <p:nvPr/>
        </p:nvSpPr>
        <p:spPr bwMode="auto">
          <a:xfrm flipH="1">
            <a:off x="1219200" y="3889375"/>
            <a:ext cx="4114800" cy="5334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8" name="Text Box 9"/>
          <p:cNvSpPr txBox="1">
            <a:spLocks noChangeArrowheads="1"/>
          </p:cNvSpPr>
          <p:nvPr/>
        </p:nvSpPr>
        <p:spPr bwMode="auto">
          <a:xfrm>
            <a:off x="1438275" y="3432175"/>
            <a:ext cx="194151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40458C"/>
                </a:solidFill>
                <a:effectLst/>
                <a:uLnTx/>
                <a:uFillTx/>
                <a:latin typeface="+mn-lt"/>
                <a:ea typeface="+mn-ea"/>
                <a:cs typeface="+mn-cs"/>
              </a:rPr>
              <a:t>SYN/ACK</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dirty="0">
              <a:ln>
                <a:noFill/>
              </a:ln>
              <a:solidFill>
                <a:srgbClr val="40458C"/>
              </a:solidFill>
              <a:effectLst/>
              <a:uLnTx/>
              <a:uFillTx/>
              <a:latin typeface="+mn-lt"/>
              <a:ea typeface="+mn-ea"/>
              <a:cs typeface="+mn-cs"/>
            </a:endParaRPr>
          </a:p>
        </p:txBody>
      </p:sp>
      <p:sp>
        <p:nvSpPr>
          <p:cNvPr id="29" name="Line 13"/>
          <p:cNvSpPr>
            <a:spLocks noChangeShapeType="1"/>
          </p:cNvSpPr>
          <p:nvPr/>
        </p:nvSpPr>
        <p:spPr bwMode="auto">
          <a:xfrm>
            <a:off x="1219200" y="2517775"/>
            <a:ext cx="0" cy="19050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Text Box 20"/>
          <p:cNvSpPr txBox="1">
            <a:spLocks noChangeArrowheads="1"/>
          </p:cNvSpPr>
          <p:nvPr/>
        </p:nvSpPr>
        <p:spPr bwMode="auto">
          <a:xfrm>
            <a:off x="5360988" y="3355975"/>
            <a:ext cx="3783013" cy="1347788"/>
          </a:xfrm>
          <a:prstGeom prst="rect">
            <a:avLst/>
          </a:prstGeom>
          <a:noFill/>
          <a:ln>
            <a:noFill/>
          </a:ln>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Store none info</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dirty="0">
                <a:ln>
                  <a:noFill/>
                </a:ln>
                <a:solidFill>
                  <a:srgbClr val="6F89F7"/>
                </a:solidFill>
                <a:effectLst/>
                <a:uLnTx/>
                <a:uFillTx/>
                <a:latin typeface="+mn-lt"/>
                <a:ea typeface="+mn-ea"/>
                <a:cs typeface="+mn-cs"/>
              </a:rPr>
              <a:t>Send </a:t>
            </a:r>
            <a:r>
              <a:rPr kumimoji="0" lang="en-US" altLang="en-US" sz="2400" b="1" i="0" u="none" strike="noStrike" kern="0" cap="none" spc="0" normalizeH="0" baseline="0" noProof="0" dirty="0">
                <a:ln>
                  <a:noFill/>
                </a:ln>
                <a:solidFill>
                  <a:srgbClr val="6F89F7"/>
                </a:solidFill>
                <a:effectLst/>
                <a:uLnTx/>
                <a:uFillTx/>
                <a:latin typeface="Tahoma" panose="020B0604030504040204" pitchFamily="34" charset="0"/>
                <a:ea typeface="宋体" panose="02010600030101010101" pitchFamily="2" charset="-122"/>
                <a:cs typeface="+mn-cs"/>
              </a:rPr>
              <a:t>SN</a:t>
            </a:r>
            <a:r>
              <a:rPr kumimoji="0" lang="en-US" altLang="en-US" sz="2400" b="1" i="0" u="none" strike="noStrike" kern="0" cap="none" spc="0" normalizeH="0" baseline="-25000" noProof="0" dirty="0">
                <a:ln>
                  <a:noFill/>
                </a:ln>
                <a:solidFill>
                  <a:srgbClr val="6F89F7"/>
                </a:solidFill>
                <a:effectLst/>
                <a:uLnTx/>
                <a:uFillTx/>
                <a:latin typeface="Tahoma" panose="020B0604030504040204" pitchFamily="34" charset="0"/>
                <a:ea typeface="宋体" panose="02010600030101010101" pitchFamily="2" charset="-122"/>
                <a:cs typeface="+mn-cs"/>
              </a:rPr>
              <a:t>S</a:t>
            </a:r>
            <a:r>
              <a:rPr kumimoji="0" lang="en-US" altLang="en-US" sz="2400" b="1" i="0" u="none" strike="noStrike" kern="0" cap="none" spc="0" normalizeH="0" baseline="0" noProof="0" dirty="0">
                <a:ln>
                  <a:noFill/>
                </a:ln>
                <a:solidFill>
                  <a:srgbClr val="6F89F7"/>
                </a:solidFill>
                <a:effectLst/>
                <a:uLnTx/>
                <a:uFillTx/>
                <a:latin typeface="+mn-lt"/>
                <a:ea typeface="+mn-ea"/>
                <a:cs typeface="+mn-cs"/>
              </a:rPr>
              <a:t> to client</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6F89F7"/>
                </a:solidFill>
                <a:effectLst/>
                <a:uLnTx/>
                <a:uFillTx/>
                <a:latin typeface="+mn-lt"/>
                <a:ea typeface="+mn-ea"/>
                <a:cs typeface="+mn-cs"/>
              </a:rPr>
              <a:t>5 + 3 + 24 = 32 bits</a:t>
            </a:r>
            <a:endParaRPr kumimoji="0" lang="en-US" altLang="en-US" sz="2400" b="1" i="0" u="none" strike="noStrike" kern="0" cap="none" spc="0" normalizeH="0" baseline="0" noProof="0" dirty="0">
              <a:ln>
                <a:noFill/>
              </a:ln>
              <a:solidFill>
                <a:srgbClr val="6F89F7"/>
              </a:solidFill>
              <a:effectLst/>
              <a:uLnTx/>
              <a:uFillTx/>
              <a:latin typeface="+mn-lt"/>
              <a:ea typeface="+mn-ea"/>
              <a:cs typeface="+mn-cs"/>
            </a:endParaRPr>
          </a:p>
        </p:txBody>
      </p:sp>
      <p:sp>
        <p:nvSpPr>
          <p:cNvPr id="31" name="Text Box 24"/>
          <p:cNvSpPr txBox="1">
            <a:spLocks noChangeArrowheads="1"/>
          </p:cNvSpPr>
          <p:nvPr/>
        </p:nvSpPr>
        <p:spPr bwMode="auto">
          <a:xfrm>
            <a:off x="3186113" y="3446463"/>
            <a:ext cx="2141538" cy="400050"/>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(T||M||L)</a:t>
            </a:r>
          </a:p>
        </p:txBody>
      </p:sp>
      <p:sp>
        <p:nvSpPr>
          <p:cNvPr id="32" name="Line 11"/>
          <p:cNvSpPr>
            <a:spLocks noChangeShapeType="1"/>
          </p:cNvSpPr>
          <p:nvPr/>
        </p:nvSpPr>
        <p:spPr bwMode="auto">
          <a:xfrm>
            <a:off x="5376863" y="3660775"/>
            <a:ext cx="0" cy="1981200"/>
          </a:xfrm>
          <a:prstGeom prst="line">
            <a:avLst/>
          </a:prstGeom>
          <a:noFill/>
          <a:ln w="76200">
            <a:solidFill>
              <a:srgbClr val="B2B2B2"/>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19" name="Line 4"/>
          <p:cNvSpPr>
            <a:spLocks noChangeShapeType="1"/>
          </p:cNvSpPr>
          <p:nvPr/>
        </p:nvSpPr>
        <p:spPr bwMode="auto">
          <a:xfrm>
            <a:off x="1219200" y="4879975"/>
            <a:ext cx="4114800" cy="76200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0" name="Text Box 10"/>
          <p:cNvSpPr txBox="1">
            <a:spLocks noChangeArrowheads="1"/>
          </p:cNvSpPr>
          <p:nvPr/>
        </p:nvSpPr>
        <p:spPr bwMode="auto">
          <a:xfrm>
            <a:off x="2733675" y="4727575"/>
            <a:ext cx="1023938"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1" i="0" u="none" strike="noStrike" kern="0" cap="none" spc="0" normalizeH="0" baseline="0" noProof="0">
                <a:ln>
                  <a:noFill/>
                </a:ln>
                <a:solidFill>
                  <a:srgbClr val="40458C"/>
                </a:solidFill>
                <a:effectLst/>
                <a:uLnTx/>
                <a:uFillTx/>
                <a:latin typeface="+mn-lt"/>
                <a:ea typeface="+mn-ea"/>
                <a:cs typeface="+mn-cs"/>
              </a:rPr>
              <a:t>ACK</a:t>
            </a:r>
            <a:r>
              <a:rPr kumimoji="0" lang="en-US" altLang="en-US" sz="2400" b="0" i="0" u="none" strike="noStrike" kern="0" cap="none" spc="0" normalizeH="0" baseline="0" noProof="0">
                <a:ln>
                  <a:noFill/>
                </a:ln>
                <a:solidFill>
                  <a:srgbClr val="40458C"/>
                </a:solidFill>
                <a:effectLst/>
                <a:uLnTx/>
                <a:uFillTx/>
                <a:latin typeface="+mn-lt"/>
                <a:ea typeface="+mn-ea"/>
                <a:cs typeface="+mn-cs"/>
              </a:rPr>
              <a:t>:</a:t>
            </a:r>
            <a:endParaRPr kumimoji="0" lang="en-US" altLang="en-US" sz="2400" b="0" i="0" u="none" strike="noStrike" kern="0" cap="none" spc="0" normalizeH="0" baseline="-25000" noProof="0">
              <a:ln>
                <a:noFill/>
              </a:ln>
              <a:solidFill>
                <a:srgbClr val="40458C"/>
              </a:solidFill>
              <a:effectLst/>
              <a:uLnTx/>
              <a:uFillTx/>
              <a:latin typeface="+mn-lt"/>
              <a:ea typeface="+mn-ea"/>
              <a:cs typeface="+mn-cs"/>
            </a:endParaRPr>
          </a:p>
        </p:txBody>
      </p:sp>
      <p:sp>
        <p:nvSpPr>
          <p:cNvPr id="21" name="Line 14"/>
          <p:cNvSpPr>
            <a:spLocks noChangeShapeType="1"/>
          </p:cNvSpPr>
          <p:nvPr/>
        </p:nvSpPr>
        <p:spPr bwMode="auto">
          <a:xfrm>
            <a:off x="1219200" y="4879975"/>
            <a:ext cx="0" cy="1295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2" name="Line 15"/>
          <p:cNvSpPr>
            <a:spLocks noChangeShapeType="1"/>
          </p:cNvSpPr>
          <p:nvPr/>
        </p:nvSpPr>
        <p:spPr bwMode="auto">
          <a:xfrm>
            <a:off x="1219200" y="4422775"/>
            <a:ext cx="0" cy="45720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23" name="Text Box 22"/>
          <p:cNvSpPr txBox="1">
            <a:spLocks noChangeArrowheads="1"/>
          </p:cNvSpPr>
          <p:nvPr/>
        </p:nvSpPr>
        <p:spPr bwMode="auto">
          <a:xfrm>
            <a:off x="5372100" y="5641975"/>
            <a:ext cx="2281238" cy="90487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Established</a:t>
            </a:r>
          </a:p>
          <a:p>
            <a:pPr marL="0" marR="0" lvl="0" indent="0" algn="l"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if SN</a:t>
            </a:r>
            <a:r>
              <a:rPr kumimoji="0" lang="en-US" altLang="en-US" sz="2400" b="0" i="0" u="none" strike="noStrike" kern="0" cap="none" spc="0" normalizeH="0" baseline="-25000" noProof="0" dirty="0">
                <a:ln>
                  <a:noFill/>
                </a:ln>
                <a:solidFill>
                  <a:srgbClr val="40458C"/>
                </a:solidFill>
                <a:effectLst/>
                <a:uLnTx/>
                <a:uFillTx/>
                <a:latin typeface="+mn-lt"/>
                <a:ea typeface="+mn-ea"/>
                <a:cs typeface="+mn-cs"/>
              </a:rPr>
              <a:t>s</a:t>
            </a:r>
            <a:r>
              <a:rPr kumimoji="0" lang="en-US" altLang="en-US" sz="2400" b="0" i="0" u="none" strike="noStrike" kern="0" cap="none" spc="0" normalizeH="0" baseline="0" noProof="0" dirty="0">
                <a:ln>
                  <a:noFill/>
                </a:ln>
                <a:solidFill>
                  <a:srgbClr val="40458C"/>
                </a:solidFill>
                <a:effectLst/>
                <a:uLnTx/>
                <a:uFillTx/>
                <a:latin typeface="+mn-lt"/>
                <a:ea typeface="+mn-ea"/>
                <a:cs typeface="+mn-cs"/>
              </a:rPr>
              <a:t> is valid</a:t>
            </a:r>
          </a:p>
        </p:txBody>
      </p:sp>
      <p:sp>
        <p:nvSpPr>
          <p:cNvPr id="24" name="Text Box 25"/>
          <p:cNvSpPr txBox="1">
            <a:spLocks noChangeArrowheads="1"/>
          </p:cNvSpPr>
          <p:nvPr/>
        </p:nvSpPr>
        <p:spPr bwMode="auto">
          <a:xfrm>
            <a:off x="3643313" y="4576763"/>
            <a:ext cx="1663700" cy="708025"/>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C</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en-US" sz="2000" b="0" i="0" u="none" strike="noStrike" kern="0" cap="none" spc="0" normalizeH="0" baseline="0" noProof="0" dirty="0">
                <a:ln>
                  <a:noFill/>
                </a:ln>
                <a:solidFill>
                  <a:srgbClr val="40458C"/>
                </a:solidFill>
                <a:effectLst/>
                <a:uLnTx/>
                <a:uFillTx/>
                <a:latin typeface="+mn-lt"/>
                <a:ea typeface="+mn-ea"/>
                <a:cs typeface="+mn-cs"/>
              </a:rPr>
              <a:t>AN</a:t>
            </a:r>
            <a:r>
              <a:rPr kumimoji="0" lang="en-US" altLang="en-US" sz="2000" b="0" i="0" u="none" strike="noStrike" kern="0" cap="none" spc="0" normalizeH="0" baseline="0" noProof="0" dirty="0">
                <a:ln>
                  <a:noFill/>
                </a:ln>
                <a:solidFill>
                  <a:srgbClr val="40458C"/>
                </a:solidFill>
                <a:effectLst/>
                <a:uLnTx/>
                <a:uFillTx/>
                <a:latin typeface="+mn-lt"/>
                <a:ea typeface="+mn-ea"/>
                <a:cs typeface="+mn-cs"/>
                <a:sym typeface="Symbol" panose="05050102010706020507" pitchFamily="2" charset="2"/>
              </a:rPr>
              <a:t></a:t>
            </a:r>
            <a:r>
              <a:rPr kumimoji="0" lang="en-US" altLang="en-US" sz="2000" b="0" i="0" u="none" strike="noStrike" kern="0" cap="none" spc="0" normalizeH="0" baseline="0" noProof="0" dirty="0">
                <a:ln>
                  <a:noFill/>
                </a:ln>
                <a:solidFill>
                  <a:srgbClr val="40458C"/>
                </a:solidFill>
                <a:effectLst/>
                <a:uLnTx/>
                <a:uFillTx/>
                <a:latin typeface="+mn-lt"/>
                <a:ea typeface="+mn-ea"/>
                <a:cs typeface="+mn-cs"/>
              </a:rPr>
              <a:t>SN</a:t>
            </a:r>
            <a:r>
              <a:rPr kumimoji="0" lang="en-US" altLang="en-US" sz="2000" b="0" i="0" u="none" strike="noStrike" kern="0" cap="none" spc="0" normalizeH="0" baseline="-25000" noProof="0" dirty="0">
                <a:ln>
                  <a:noFill/>
                </a:ln>
                <a:solidFill>
                  <a:srgbClr val="40458C"/>
                </a:solidFill>
                <a:effectLst/>
                <a:uLnTx/>
                <a:uFillTx/>
                <a:latin typeface="+mn-lt"/>
                <a:ea typeface="+mn-ea"/>
                <a:cs typeface="+mn-cs"/>
              </a:rPr>
              <a:t>S</a:t>
            </a:r>
            <a:r>
              <a:rPr kumimoji="0" lang="en-US" altLang="zh-CN" sz="2000" b="0" i="0" u="none" strike="noStrike" kern="0" cap="none" spc="0" normalizeH="0" baseline="0" noProof="0" dirty="0">
                <a:ln>
                  <a:noFill/>
                </a:ln>
                <a:solidFill>
                  <a:srgbClr val="40458C"/>
                </a:solidFill>
                <a:effectLst/>
                <a:uLnTx/>
                <a:uFillTx/>
                <a:latin typeface="+mn-lt"/>
                <a:ea typeface="+mn-ea"/>
                <a:cs typeface="+mn-cs"/>
              </a:rPr>
              <a:t>+1</a:t>
            </a:r>
            <a:endParaRPr kumimoji="0" lang="en-US" altLang="en-US" sz="2000" b="0" i="0" u="none" strike="noStrike" kern="0" cap="none" spc="0" normalizeH="0" baseline="0" noProof="0" dirty="0">
              <a:ln>
                <a:noFill/>
              </a:ln>
              <a:solidFill>
                <a:srgbClr val="40458C"/>
              </a:solidFill>
              <a:effectLst/>
              <a:uLnTx/>
              <a:uFillTx/>
              <a:latin typeface="+mn-lt"/>
              <a:ea typeface="+mn-ea"/>
              <a:cs typeface="+mn-cs"/>
            </a:endParaRPr>
          </a:p>
        </p:txBody>
      </p:sp>
      <p:sp>
        <p:nvSpPr>
          <p:cNvPr id="25" name="Line 12"/>
          <p:cNvSpPr>
            <a:spLocks noChangeShapeType="1"/>
          </p:cNvSpPr>
          <p:nvPr/>
        </p:nvSpPr>
        <p:spPr bwMode="auto">
          <a:xfrm>
            <a:off x="5376863" y="5641975"/>
            <a:ext cx="0" cy="533400"/>
          </a:xfrm>
          <a:prstGeom prst="line">
            <a:avLst/>
          </a:prstGeom>
          <a:noFill/>
          <a:ln w="76200">
            <a:solidFill>
              <a:srgbClr val="40458C"/>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vert="horz" wrap="square" lIns="91440" tIns="45720" rIns="91440" bIns="45720" anchor="ctr" anchorCtr="0"/>
          <a:lstStyle/>
          <a:p>
            <a:r>
              <a:rPr lang="en-US" altLang="en-US"/>
              <a:t>TCP SYN Flood Backscatter</a:t>
            </a:r>
          </a:p>
        </p:txBody>
      </p:sp>
      <p:sp>
        <p:nvSpPr>
          <p:cNvPr id="74755" name="Content Placeholder 2"/>
          <p:cNvSpPr>
            <a:spLocks noGrp="1"/>
          </p:cNvSpPr>
          <p:nvPr>
            <p:ph idx="1"/>
          </p:nvPr>
        </p:nvSpPr>
        <p:spPr/>
        <p:txBody>
          <a:bodyPr vert="horz" wrap="square" lIns="91440" tIns="45720" rIns="91440" bIns="45720" anchor="t" anchorCtr="0"/>
          <a:lstStyle/>
          <a:p>
            <a:r>
              <a:rPr lang="en-US" altLang="en-US"/>
              <a:t>SYN with forged source IP </a:t>
            </a:r>
            <a:r>
              <a:rPr lang="en-US" altLang="en-US">
                <a:sym typeface="Symbol" panose="05050102010706020507" pitchFamily="2" charset="2"/>
              </a:rPr>
              <a:t> SYN-ACK to random host</a:t>
            </a: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p:txBody>
          <a:bodyPr vert="horz" wrap="square" lIns="91440" tIns="45720" rIns="91440" bIns="45720" anchor="ctr" anchorCtr="0"/>
          <a:lstStyle/>
          <a:p>
            <a:r>
              <a:rPr lang="en-US" altLang="en-US"/>
              <a:t>TCP SYN Flood Backscatter</a:t>
            </a:r>
          </a:p>
        </p:txBody>
      </p:sp>
      <p:sp>
        <p:nvSpPr>
          <p:cNvPr id="76803" name="Content Placeholder 2"/>
          <p:cNvSpPr>
            <a:spLocks noGrp="1"/>
          </p:cNvSpPr>
          <p:nvPr>
            <p:ph idx="1"/>
          </p:nvPr>
        </p:nvSpPr>
        <p:spPr/>
        <p:txBody>
          <a:bodyPr vert="horz" wrap="square" lIns="91440" tIns="45720" rIns="91440" bIns="45720" anchor="t" anchorCtr="0"/>
          <a:lstStyle/>
          <a:p>
            <a:r>
              <a:rPr lang="en-US" altLang="en-US"/>
              <a:t>SYN with forged source IP </a:t>
            </a:r>
            <a:r>
              <a:rPr lang="en-US" altLang="en-US">
                <a:sym typeface="Symbol" panose="05050102010706020507" pitchFamily="2" charset="2"/>
              </a:rPr>
              <a:t> SYN-ACK to random host</a:t>
            </a:r>
            <a:endParaRPr lang="en-US" altLang="en-US"/>
          </a:p>
        </p:txBody>
      </p:sp>
      <p:sp>
        <p:nvSpPr>
          <p:cNvPr id="76804" name="TextBox 6"/>
          <p:cNvSpPr txBox="1"/>
          <p:nvPr/>
        </p:nvSpPr>
        <p:spPr>
          <a:xfrm>
            <a:off x="5257800" y="4724400"/>
            <a:ext cx="3884613"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backscatter packets can be used for detecting DDoS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B798C1-50B4-443E-8AF7-E479F70139B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AB8C3B4-051F-42F3-9E5C-30CEF41BC1BD}"/>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8129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p:nvPr/>
        </p:nvSpPr>
        <p:spPr>
          <a:xfrm>
            <a:off x="0" y="2590800"/>
            <a:ext cx="91440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a:t>DDoS attacks so far</a:t>
            </a: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2" descr="Difference Between DDoS and DoS"/>
          <p:cNvPicPr>
            <a:picLocks noChangeAspect="1"/>
          </p:cNvPicPr>
          <p:nvPr/>
        </p:nvPicPr>
        <p:blipFill>
          <a:blip r:embed="rId3"/>
          <a:stretch>
            <a:fillRect/>
          </a:stretch>
        </p:blipFill>
        <p:spPr>
          <a:xfrm>
            <a:off x="0" y="-403225"/>
            <a:ext cx="9142413" cy="6224588"/>
          </a:xfrm>
          <a:prstGeom prst="rect">
            <a:avLst/>
          </a:prstGeom>
          <a:noFill/>
          <a:ln w="9525">
            <a:noFill/>
          </a:ln>
        </p:spPr>
      </p:pic>
      <p:sp>
        <p:nvSpPr>
          <p:cNvPr id="10" name="圆角矩形 16"/>
          <p:cNvSpPr/>
          <p:nvPr/>
        </p:nvSpPr>
        <p:spPr>
          <a:xfrm>
            <a:off x="15875" y="-228600"/>
            <a:ext cx="5622925" cy="60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圆角矩形 16"/>
          <p:cNvSpPr/>
          <p:nvPr/>
        </p:nvSpPr>
        <p:spPr>
          <a:xfrm>
            <a:off x="11113" y="2362200"/>
            <a:ext cx="9126538" cy="413543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556"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bg1"/>
                </a:solidFill>
              </a:rPr>
              <a:t>D</a:t>
            </a:r>
            <a:r>
              <a:rPr lang="en-US" altLang="zh-CN" sz="5400"/>
              <a:t>DoS!</a:t>
            </a:r>
          </a:p>
        </p:txBody>
      </p:sp>
      <p:sp>
        <p:nvSpPr>
          <p:cNvPr id="5" name="TextBox 4"/>
          <p:cNvSpPr txBox="1"/>
          <p:nvPr/>
        </p:nvSpPr>
        <p:spPr>
          <a:xfrm>
            <a:off x="0" y="3200400"/>
            <a:ext cx="9142413" cy="2586038"/>
          </a:xfrm>
          <a:prstGeom prst="rect">
            <a:avLst/>
          </a:prstGeom>
          <a:noFill/>
        </p:spPr>
        <p:txBody>
          <a:bodyPr lIns="121917" tIns="60958" rIns="121917" bIns="60958">
            <a:spAutoFit/>
          </a:bodyPr>
          <a:lstStyle/>
          <a:p>
            <a:pPr marR="0" defTabSz="914400">
              <a:buClrTx/>
              <a:buSzTx/>
              <a:buFontTx/>
              <a:buNone/>
              <a:defRPr/>
            </a:pPr>
            <a:r>
              <a:rPr kumimoji="0" lang="en-US" altLang="zh-CN" sz="3200" b="1" kern="1200" cap="none" spc="0" normalizeH="0" baseline="0" noProof="0" dirty="0">
                <a:solidFill>
                  <a:srgbClr val="00B0F0"/>
                </a:solidFill>
                <a:latin typeface="Arial" panose="020B0604020202020204" pitchFamily="34" charset="0"/>
                <a:ea typeface="宋体" panose="02010600030101010101" pitchFamily="2" charset="-122"/>
                <a:cs typeface="+mn-cs"/>
              </a:rPr>
              <a:t>Denial-of-Service Attack:</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control an attacking computer/device;</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flood victim with superfluous requests;</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overload victim and prevent it from fulfilling some legitimate requests;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7" name="Picture 2" descr="Ping ICMP DDoS Attack Diagram"/>
          <p:cNvPicPr>
            <a:picLocks noChangeAspect="1"/>
          </p:cNvPicPr>
          <p:nvPr/>
        </p:nvPicPr>
        <p:blipFill>
          <a:blip r:embed="rId3"/>
          <a:stretch>
            <a:fillRect/>
          </a:stretch>
        </p:blipFill>
        <p:spPr>
          <a:xfrm>
            <a:off x="-1143000" y="0"/>
            <a:ext cx="11315700" cy="7545388"/>
          </a:xfrm>
          <a:prstGeom prst="rect">
            <a:avLst/>
          </a:prstGeom>
          <a:noFill/>
          <a:ln w="9525">
            <a:noFill/>
          </a:ln>
        </p:spPr>
      </p:pic>
      <p:sp>
        <p:nvSpPr>
          <p:cNvPr id="80898" name="Title 1"/>
          <p:cNvSpPr>
            <a:spLocks noGrp="1"/>
          </p:cNvSpPr>
          <p:nvPr>
            <p:ph type="title"/>
          </p:nvPr>
        </p:nvSpPr>
        <p:spPr/>
        <p:txBody>
          <a:bodyPr vert="horz" wrap="square" lIns="91440" tIns="45720" rIns="91440" bIns="45720" anchor="ctr" anchorCtr="0"/>
          <a:lstStyle/>
          <a:p>
            <a:r>
              <a:rPr lang="en-US" altLang="en-US">
                <a:solidFill>
                  <a:srgbClr val="00B0F0"/>
                </a:solidFill>
              </a:rPr>
              <a:t>Ping</a:t>
            </a:r>
            <a:r>
              <a:rPr lang="zh-CN" altLang="en-US">
                <a:solidFill>
                  <a:srgbClr val="00B0F0"/>
                </a:solidFill>
              </a:rPr>
              <a:t> </a:t>
            </a:r>
            <a:r>
              <a:rPr lang="en-US" altLang="zh-CN">
                <a:solidFill>
                  <a:srgbClr val="00B0F0"/>
                </a:solidFill>
              </a:rPr>
              <a:t>Flood</a:t>
            </a:r>
            <a:endParaRPr lang="en-US" altLang="en-US">
              <a:solidFill>
                <a:srgbClr val="00B0F0"/>
              </a:solidFill>
            </a:endParaRPr>
          </a:p>
        </p:txBody>
      </p:sp>
      <p:sp>
        <p:nvSpPr>
          <p:cNvPr id="80899" name="TextBox 21"/>
          <p:cNvSpPr txBox="1"/>
          <p:nvPr/>
        </p:nvSpPr>
        <p:spPr>
          <a:xfrm>
            <a:off x="60325" y="6534150"/>
            <a:ext cx="9083675" cy="338138"/>
          </a:xfrm>
          <a:prstGeom prst="rect">
            <a:avLst/>
          </a:prstGeom>
          <a:noFill/>
          <a:ln w="9525">
            <a:noFill/>
          </a:ln>
        </p:spPr>
        <p:txBody>
          <a:bodyPr lIns="91438" tIns="45719" rIns="91438" bIns="45719">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buNone/>
            </a:pPr>
            <a:r>
              <a:rPr lang="en-US" altLang="en-US" sz="1600">
                <a:hlinkClick r:id="rId4"/>
              </a:rPr>
              <a:t>https://www.cloudflare.com/learning/ddos/ping-icmp-flood-ddos-attack/</a:t>
            </a:r>
            <a:endParaRPr lang="en-US" altLang="en-US" sz="1600"/>
          </a:p>
        </p:txBody>
      </p:sp>
      <p:sp>
        <p:nvSpPr>
          <p:cNvPr id="80900" name="TextBox 6"/>
          <p:cNvSpPr txBox="1"/>
          <p:nvPr/>
        </p:nvSpPr>
        <p:spPr>
          <a:xfrm>
            <a:off x="0" y="5791200"/>
            <a:ext cx="4683125"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1 request vs 1 reply</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p:txBody>
          <a:bodyPr vert="horz" wrap="square" lIns="91440" tIns="45720" rIns="91440" bIns="45720" anchor="ctr" anchorCtr="0"/>
          <a:lstStyle/>
          <a:p>
            <a:r>
              <a:rPr lang="en-US" altLang="en-US">
                <a:solidFill>
                  <a:srgbClr val="00B0F0"/>
                </a:solidFill>
              </a:rPr>
              <a:t>TCP SYN Flood</a:t>
            </a:r>
          </a:p>
        </p:txBody>
      </p:sp>
      <p:sp>
        <p:nvSpPr>
          <p:cNvPr id="3" name="Content Placeholder 2"/>
          <p:cNvSpPr>
            <a:spLocks noGrp="1"/>
          </p:cNvSpPr>
          <p:nvPr>
            <p:ph idx="1"/>
          </p:nvPr>
        </p:nvSpPr>
        <p:spPr>
          <a:xfrm>
            <a:off x="4852988" y="1600200"/>
            <a:ext cx="4291013" cy="525780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dirty="0">
                <a:ln>
                  <a:noFill/>
                </a:ln>
                <a:solidFill>
                  <a:schemeClr val="tx1"/>
                </a:solidFill>
                <a:effectLst/>
                <a:uLnTx/>
                <a:uFillTx/>
                <a:latin typeface="+mn-lt"/>
                <a:ea typeface="+mn-ea"/>
                <a:cs typeface="+mn-cs"/>
              </a:rPr>
              <a:t>Single machine:</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chemeClr val="tx1"/>
                </a:solidFill>
                <a:effectLst/>
                <a:uLnTx/>
                <a:uFillTx/>
                <a:latin typeface="+mn-lt"/>
                <a:ea typeface="+mn-ea"/>
                <a:cs typeface="+mn-cs"/>
              </a:rPr>
              <a:t>SYN packets with random source IP addresses</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rgbClr val="00B0F0"/>
                </a:solidFill>
                <a:effectLst/>
                <a:uLnTx/>
                <a:uFillTx/>
                <a:latin typeface="+mn-lt"/>
                <a:ea typeface="+mn-ea"/>
                <a:cs typeface="+mn-cs"/>
              </a:rPr>
              <a:t>Fill up backlog queue on server</a:t>
            </a:r>
          </a:p>
          <a:p>
            <a:pPr marL="342900" marR="0" lvl="0" indent="-342900" algn="l" defTabSz="914400" rtl="0" eaLnBrk="0" fontAlgn="base" latinLnBrk="0" hangingPunct="0">
              <a:lnSpc>
                <a:spcPct val="100000"/>
              </a:lnSpc>
              <a:spcBef>
                <a:spcPct val="20000"/>
              </a:spcBef>
              <a:spcAft>
                <a:spcPct val="0"/>
              </a:spcAft>
              <a:buClrTx/>
              <a:buSzTx/>
              <a:buFontTx/>
              <a:buChar char="•"/>
              <a:defRPr/>
            </a:pPr>
            <a:r>
              <a:rPr kumimoji="0" lang="en-US" sz="3200" b="0" i="0" u="none" strike="noStrike" kern="0" cap="none" spc="0" normalizeH="0" baseline="0" noProof="0" dirty="0">
                <a:ln>
                  <a:noFill/>
                </a:ln>
                <a:solidFill>
                  <a:schemeClr val="tx1"/>
                </a:solidFill>
                <a:effectLst/>
                <a:uLnTx/>
                <a:uFillTx/>
                <a:latin typeface="+mn-lt"/>
                <a:ea typeface="+mn-ea"/>
                <a:cs typeface="+mn-cs"/>
              </a:rPr>
              <a:t>No further connections possible</a:t>
            </a:r>
          </a:p>
        </p:txBody>
      </p:sp>
      <p:sp>
        <p:nvSpPr>
          <p:cNvPr id="27" name="Line 8"/>
          <p:cNvSpPr>
            <a:spLocks noChangeShapeType="1"/>
          </p:cNvSpPr>
          <p:nvPr/>
        </p:nvSpPr>
        <p:spPr bwMode="auto">
          <a:xfrm>
            <a:off x="1222375" y="2125663"/>
            <a:ext cx="0" cy="381000"/>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nvGrpSpPr>
          <p:cNvPr id="82948" name="Group 27"/>
          <p:cNvGrpSpPr/>
          <p:nvPr/>
        </p:nvGrpSpPr>
        <p:grpSpPr>
          <a:xfrm>
            <a:off x="1222375" y="2506663"/>
            <a:ext cx="3092450" cy="3352800"/>
            <a:chOff x="836" y="1680"/>
            <a:chExt cx="2592" cy="2112"/>
          </a:xfrm>
        </p:grpSpPr>
        <p:sp>
          <p:nvSpPr>
            <p:cNvPr id="29" name="Line 3"/>
            <p:cNvSpPr>
              <a:spLocks noChangeShapeType="1"/>
            </p:cNvSpPr>
            <p:nvPr/>
          </p:nvSpPr>
          <p:spPr bwMode="auto">
            <a:xfrm>
              <a:off x="836" y="1680"/>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0" name="Line 12"/>
            <p:cNvSpPr>
              <a:spLocks noChangeShapeType="1"/>
            </p:cNvSpPr>
            <p:nvPr/>
          </p:nvSpPr>
          <p:spPr bwMode="auto">
            <a:xfrm>
              <a:off x="836" y="2064"/>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1" name="Line 15"/>
            <p:cNvSpPr>
              <a:spLocks noChangeShapeType="1"/>
            </p:cNvSpPr>
            <p:nvPr/>
          </p:nvSpPr>
          <p:spPr bwMode="auto">
            <a:xfrm>
              <a:off x="836" y="2479"/>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2" name="Line 18"/>
            <p:cNvSpPr>
              <a:spLocks noChangeShapeType="1"/>
            </p:cNvSpPr>
            <p:nvPr/>
          </p:nvSpPr>
          <p:spPr bwMode="auto">
            <a:xfrm>
              <a:off x="836" y="2911"/>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33" name="Line 21"/>
            <p:cNvSpPr>
              <a:spLocks noChangeShapeType="1"/>
            </p:cNvSpPr>
            <p:nvPr/>
          </p:nvSpPr>
          <p:spPr bwMode="auto">
            <a:xfrm>
              <a:off x="836" y="3312"/>
              <a:ext cx="2592" cy="480"/>
            </a:xfrm>
            <a:prstGeom prst="line">
              <a:avLst/>
            </a:prstGeom>
            <a:noFill/>
            <a:ln w="28575">
              <a:solidFill>
                <a:srgbClr val="40458C"/>
              </a:solidFill>
              <a:round/>
              <a:tailEnd type="triangle" w="med" len="me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grpSp>
        <p:nvGrpSpPr>
          <p:cNvPr id="82949" name="Group 26"/>
          <p:cNvGrpSpPr/>
          <p:nvPr/>
        </p:nvGrpSpPr>
        <p:grpSpPr>
          <a:xfrm>
            <a:off x="2493963" y="2506663"/>
            <a:ext cx="1087437" cy="3052762"/>
            <a:chOff x="1637" y="1536"/>
            <a:chExt cx="685" cy="1923"/>
          </a:xfrm>
        </p:grpSpPr>
        <p:sp>
          <p:nvSpPr>
            <p:cNvPr id="35" name="Text Box 6"/>
            <p:cNvSpPr txBox="1">
              <a:spLocks noChangeArrowheads="1"/>
            </p:cNvSpPr>
            <p:nvPr/>
          </p:nvSpPr>
          <p:spPr bwMode="auto">
            <a:xfrm>
              <a:off x="1637" y="1536"/>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C1</a:t>
              </a:r>
            </a:p>
          </p:txBody>
        </p:sp>
        <p:sp>
          <p:nvSpPr>
            <p:cNvPr id="36" name="Text Box 13"/>
            <p:cNvSpPr txBox="1">
              <a:spLocks noChangeArrowheads="1"/>
            </p:cNvSpPr>
            <p:nvPr/>
          </p:nvSpPr>
          <p:spPr bwMode="auto">
            <a:xfrm>
              <a:off x="1637" y="1920"/>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C2</a:t>
              </a:r>
            </a:p>
          </p:txBody>
        </p:sp>
        <p:sp>
          <p:nvSpPr>
            <p:cNvPr id="37" name="Text Box 16"/>
            <p:cNvSpPr txBox="1">
              <a:spLocks noChangeArrowheads="1"/>
            </p:cNvSpPr>
            <p:nvPr/>
          </p:nvSpPr>
          <p:spPr bwMode="auto">
            <a:xfrm>
              <a:off x="1637" y="2335"/>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C3</a:t>
              </a:r>
            </a:p>
          </p:txBody>
        </p:sp>
        <p:sp>
          <p:nvSpPr>
            <p:cNvPr id="38" name="Text Box 19"/>
            <p:cNvSpPr txBox="1">
              <a:spLocks noChangeArrowheads="1"/>
            </p:cNvSpPr>
            <p:nvPr/>
          </p:nvSpPr>
          <p:spPr bwMode="auto">
            <a:xfrm>
              <a:off x="1637" y="2767"/>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C4</a:t>
              </a:r>
            </a:p>
          </p:txBody>
        </p:sp>
        <p:sp>
          <p:nvSpPr>
            <p:cNvPr id="39" name="Text Box 22"/>
            <p:cNvSpPr txBox="1">
              <a:spLocks noChangeArrowheads="1"/>
            </p:cNvSpPr>
            <p:nvPr/>
          </p:nvSpPr>
          <p:spPr bwMode="auto">
            <a:xfrm>
              <a:off x="1637" y="3168"/>
              <a:ext cx="685"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a:ln>
                    <a:noFill/>
                  </a:ln>
                  <a:solidFill>
                    <a:srgbClr val="40458C"/>
                  </a:solidFill>
                  <a:effectLst/>
                  <a:uLnTx/>
                  <a:uFillTx/>
                  <a:latin typeface="+mn-lt"/>
                  <a:ea typeface="+mn-ea"/>
                  <a:cs typeface="+mn-cs"/>
                </a:rPr>
                <a:t>SYN</a:t>
              </a:r>
              <a:r>
                <a:rPr kumimoji="0" lang="en-US" altLang="en-US" sz="2400" b="0" i="0" u="none" strike="noStrike" kern="0" cap="none" spc="0" normalizeH="0" baseline="-25000" noProof="0">
                  <a:ln>
                    <a:noFill/>
                  </a:ln>
                  <a:solidFill>
                    <a:srgbClr val="40458C"/>
                  </a:solidFill>
                  <a:effectLst/>
                  <a:uLnTx/>
                  <a:uFillTx/>
                  <a:latin typeface="+mn-lt"/>
                  <a:ea typeface="+mn-ea"/>
                  <a:cs typeface="+mn-cs"/>
                </a:rPr>
                <a:t>C5</a:t>
              </a:r>
            </a:p>
          </p:txBody>
        </p:sp>
      </p:grpSp>
      <p:grpSp>
        <p:nvGrpSpPr>
          <p:cNvPr id="82950" name="Group 25"/>
          <p:cNvGrpSpPr/>
          <p:nvPr/>
        </p:nvGrpSpPr>
        <p:grpSpPr>
          <a:xfrm>
            <a:off x="4141788" y="1668463"/>
            <a:ext cx="547687" cy="4598987"/>
            <a:chOff x="2771" y="1152"/>
            <a:chExt cx="345" cy="2897"/>
          </a:xfrm>
        </p:grpSpPr>
        <p:sp>
          <p:nvSpPr>
            <p:cNvPr id="41" name="Text Box 5"/>
            <p:cNvSpPr txBox="1">
              <a:spLocks noChangeArrowheads="1"/>
            </p:cNvSpPr>
            <p:nvPr/>
          </p:nvSpPr>
          <p:spPr bwMode="auto">
            <a:xfrm>
              <a:off x="2771" y="1152"/>
              <a:ext cx="249" cy="29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S</a:t>
              </a:r>
            </a:p>
          </p:txBody>
        </p:sp>
        <p:sp>
          <p:nvSpPr>
            <p:cNvPr id="42" name="Line 7"/>
            <p:cNvSpPr>
              <a:spLocks noChangeShapeType="1"/>
            </p:cNvSpPr>
            <p:nvPr/>
          </p:nvSpPr>
          <p:spPr bwMode="auto">
            <a:xfrm>
              <a:off x="2923" y="1488"/>
              <a:ext cx="0" cy="672"/>
            </a:xfrm>
            <a:prstGeom prst="line">
              <a:avLst/>
            </a:prstGeom>
            <a:noFill/>
            <a:ln w="76200">
              <a:solidFill>
                <a:srgbClr val="B7C1EB"/>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3" name="Line 11"/>
            <p:cNvSpPr>
              <a:spLocks noChangeShapeType="1"/>
            </p:cNvSpPr>
            <p:nvPr/>
          </p:nvSpPr>
          <p:spPr bwMode="auto">
            <a:xfrm flipH="1">
              <a:off x="2923" y="2160"/>
              <a:ext cx="1" cy="1889"/>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4" name="Line 14"/>
            <p:cNvSpPr>
              <a:spLocks noChangeShapeType="1"/>
            </p:cNvSpPr>
            <p:nvPr/>
          </p:nvSpPr>
          <p:spPr bwMode="auto">
            <a:xfrm>
              <a:off x="2972" y="2544"/>
              <a:ext cx="0" cy="1505"/>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5" name="Line 17"/>
            <p:cNvSpPr>
              <a:spLocks noChangeShapeType="1"/>
            </p:cNvSpPr>
            <p:nvPr/>
          </p:nvSpPr>
          <p:spPr bwMode="auto">
            <a:xfrm>
              <a:off x="3016" y="2959"/>
              <a:ext cx="4" cy="1090"/>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6" name="Line 20"/>
            <p:cNvSpPr>
              <a:spLocks noChangeShapeType="1"/>
            </p:cNvSpPr>
            <p:nvPr/>
          </p:nvSpPr>
          <p:spPr bwMode="auto">
            <a:xfrm>
              <a:off x="3068" y="3391"/>
              <a:ext cx="0" cy="658"/>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sp>
          <p:nvSpPr>
            <p:cNvPr id="47" name="Line 23"/>
            <p:cNvSpPr>
              <a:spLocks noChangeShapeType="1"/>
            </p:cNvSpPr>
            <p:nvPr/>
          </p:nvSpPr>
          <p:spPr bwMode="auto">
            <a:xfrm>
              <a:off x="3116" y="3792"/>
              <a:ext cx="0" cy="257"/>
            </a:xfrm>
            <a:prstGeom prst="line">
              <a:avLst/>
            </a:prstGeom>
            <a:noFill/>
            <a:ln w="76200">
              <a:solidFill>
                <a:srgbClr val="6F89F7"/>
              </a:solidFill>
              <a:round/>
            </a:ln>
          </p:spPr>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2000" b="0" i="0" u="none" strike="noStrike" kern="0" cap="none" spc="0" normalizeH="0" baseline="0" noProof="0">
                <a:ln>
                  <a:noFill/>
                </a:ln>
                <a:solidFill>
                  <a:srgbClr val="40458C"/>
                </a:solidFill>
                <a:effectLst/>
                <a:uLnTx/>
                <a:uFillTx/>
                <a:latin typeface="+mn-lt"/>
                <a:ea typeface="+mn-ea"/>
                <a:cs typeface="+mn-cs"/>
              </a:endParaRPr>
            </a:p>
          </p:txBody>
        </p:sp>
      </p:grpSp>
      <p:sp>
        <p:nvSpPr>
          <p:cNvPr id="49" name="Text Box 6"/>
          <p:cNvSpPr txBox="1">
            <a:spLocks noChangeArrowheads="1"/>
          </p:cNvSpPr>
          <p:nvPr/>
        </p:nvSpPr>
        <p:spPr bwMode="auto">
          <a:xfrm>
            <a:off x="1019175" y="1603375"/>
            <a:ext cx="398463" cy="46196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auto" latinLnBrk="0" hangingPunct="0">
              <a:lnSpc>
                <a:spcPct val="100000"/>
              </a:lnSpc>
              <a:spcBef>
                <a:spcPct val="20000"/>
              </a:spcBef>
              <a:spcAft>
                <a:spcPts val="0"/>
              </a:spcAft>
              <a:buClr>
                <a:srgbClr val="B2B2B2"/>
              </a:buClr>
              <a:buSzTx/>
              <a:buFontTx/>
              <a:buNone/>
              <a:defRPr/>
            </a:pPr>
            <a:r>
              <a:rPr kumimoji="0" lang="en-US" altLang="en-US" sz="2400" b="0" i="0" u="none" strike="noStrike" kern="0" cap="none" spc="0" normalizeH="0" baseline="0" noProof="0" dirty="0">
                <a:ln>
                  <a:noFill/>
                </a:ln>
                <a:solidFill>
                  <a:srgbClr val="40458C"/>
                </a:solidFill>
                <a:effectLst/>
                <a:uLnTx/>
                <a:uFillTx/>
                <a:latin typeface="+mn-lt"/>
                <a:ea typeface="+mn-ea"/>
                <a:cs typeface="+mn-cs"/>
              </a:rPr>
              <a:t>C</a:t>
            </a:r>
          </a:p>
        </p:txBody>
      </p:sp>
      <p:sp>
        <p:nvSpPr>
          <p:cNvPr id="82952" name="TextBox 6"/>
          <p:cNvSpPr txBox="1"/>
          <p:nvPr/>
        </p:nvSpPr>
        <p:spPr>
          <a:xfrm>
            <a:off x="0" y="5791200"/>
            <a:ext cx="4683125" cy="61595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a:solidFill>
                  <a:srgbClr val="00B0F0"/>
                </a:solidFill>
                <a:latin typeface="Arial" panose="020B0604020202020204" pitchFamily="34" charset="0"/>
              </a:rPr>
              <a:t>1 SYN vs 1 SYN-ACK</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0" y="2590800"/>
            <a:ext cx="9144000" cy="1143000"/>
          </a:xfrm>
          <a:prstGeom prst="rect">
            <a:avLst/>
          </a:prstGeom>
          <a:noFill/>
          <a:ln>
            <a:noFill/>
          </a:ln>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accent3"/>
                </a:solidFill>
                <a:effectLst/>
                <a:uLnTx/>
                <a:uFillTx/>
                <a:latin typeface="Verdana" panose="020B0604030504040204" pitchFamily="34" charset="0"/>
                <a:ea typeface="宋体" panose="02010600030101010101" pitchFamily="2" charset="-122"/>
                <a:cs typeface="+mn-cs"/>
              </a:rPr>
              <a:t>a</a:t>
            </a:r>
            <a:r>
              <a:rPr kumimoji="0" lang="en-US" altLang="zh-CN" sz="4400" b="1" i="0" u="none" strike="noStrike" kern="1200" cap="none" spc="0" normalizeH="0" baseline="0" noProof="0" dirty="0">
                <a:ln>
                  <a:noFill/>
                </a:ln>
                <a:solidFill>
                  <a:schemeClr val="tx2"/>
                </a:solidFill>
                <a:effectLst/>
                <a:uLnTx/>
                <a:uFillTx/>
                <a:latin typeface="Verdana" panose="020B0604030504040204" pitchFamily="34" charset="0"/>
                <a:ea typeface="宋体" panose="02010600030101010101" pitchFamily="2" charset="-122"/>
                <a:cs typeface="+mn-cs"/>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the amount of bandwidth the targeted device consumes is simply the sum of the total traffic sent from each attacker/bot; </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ChangeArrowheads="1"/>
          </p:cNvSpPr>
          <p:nvPr/>
        </p:nvSpPr>
        <p:spPr bwMode="auto">
          <a:xfrm>
            <a:off x="0" y="2590800"/>
            <a:ext cx="9144000" cy="1143000"/>
          </a:xfrm>
          <a:prstGeom prst="rect">
            <a:avLst/>
          </a:prstGeom>
          <a:noFill/>
          <a:ln>
            <a:noFill/>
          </a:ln>
        </p:spPr>
        <p:txBody>
          <a:bodyPr anchor="ctr"/>
          <a:lstStyle>
            <a:lvl1pPr>
              <a:spcBef>
                <a:spcPct val="20000"/>
              </a:spcBef>
              <a:buChar char="•"/>
              <a:defRPr sz="3200">
                <a:solidFill>
                  <a:schemeClr val="tx1"/>
                </a:solidFill>
                <a:latin typeface="Verdana" panose="020B0604030504040204" pitchFamily="34" charset="0"/>
                <a:ea typeface="宋体" panose="02010600030101010101" pitchFamily="2" charset="-122"/>
              </a:defRPr>
            </a:lvl1pPr>
            <a:lvl2pPr marL="742950" indent="-285750">
              <a:spcBef>
                <a:spcPct val="20000"/>
              </a:spcBef>
              <a:buChar char="–"/>
              <a:defRPr sz="2800">
                <a:solidFill>
                  <a:schemeClr val="tx1"/>
                </a:solidFill>
                <a:latin typeface="Verdana" panose="020B0604030504040204" pitchFamily="34" charset="0"/>
                <a:ea typeface="宋体" panose="02010600030101010101" pitchFamily="2" charset="-122"/>
              </a:defRPr>
            </a:lvl2pPr>
            <a:lvl3pPr marL="1143000" indent="-228600">
              <a:spcBef>
                <a:spcPct val="20000"/>
              </a:spcBef>
              <a:buChar char="•"/>
              <a:defRPr sz="2400">
                <a:solidFill>
                  <a:schemeClr val="tx1"/>
                </a:solidFill>
                <a:latin typeface="Verdana" panose="020B0604030504040204" pitchFamily="34" charset="0"/>
                <a:ea typeface="宋体" panose="02010600030101010101" pitchFamily="2" charset="-122"/>
              </a:defRPr>
            </a:lvl3pPr>
            <a:lvl4pPr marL="1600200" indent="-228600">
              <a:spcBef>
                <a:spcPct val="20000"/>
              </a:spcBef>
              <a:buChar char="–"/>
              <a:defRPr sz="2000">
                <a:solidFill>
                  <a:schemeClr val="tx1"/>
                </a:solidFill>
                <a:latin typeface="Verdana" panose="020B0604030504040204" pitchFamily="34" charset="0"/>
                <a:ea typeface="宋体" panose="02010600030101010101" pitchFamily="2" charset="-122"/>
              </a:defRPr>
            </a:lvl4pPr>
            <a:lvl5pPr marL="2057400" indent="-228600">
              <a:spcBef>
                <a:spcPct val="20000"/>
              </a:spcBef>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1200" cap="none" spc="0" normalizeH="0" baseline="0" noProof="0" dirty="0">
                <a:ln>
                  <a:noFill/>
                </a:ln>
                <a:solidFill>
                  <a:schemeClr val="accent3"/>
                </a:solidFill>
                <a:effectLst/>
                <a:uLnTx/>
                <a:uFillTx/>
                <a:latin typeface="Verdana" panose="020B0604030504040204" pitchFamily="34" charset="0"/>
                <a:ea typeface="宋体" panose="02010600030101010101" pitchFamily="2" charset="-122"/>
                <a:cs typeface="+mn-cs"/>
              </a:rPr>
              <a:t>a</a:t>
            </a:r>
            <a:r>
              <a:rPr kumimoji="0" lang="en-US" altLang="zh-CN" sz="4400" b="1" i="0" u="none" strike="noStrike" kern="1200" cap="none" spc="0" normalizeH="0" baseline="0" noProof="0" dirty="0">
                <a:ln>
                  <a:noFill/>
                </a:ln>
                <a:solidFill>
                  <a:schemeClr val="tx2"/>
                </a:solidFill>
                <a:effectLst/>
                <a:uLnTx/>
                <a:uFillTx/>
                <a:latin typeface="Verdana" panose="020B0604030504040204" pitchFamily="34" charset="0"/>
                <a:ea typeface="宋体" panose="02010600030101010101" pitchFamily="2" charset="-122"/>
                <a:cs typeface="+mn-cs"/>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the attacker requires a substantial amount of traffic to succeed;</a:t>
            </a:r>
          </a:p>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how to attack with less effort?</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2"/>
          <p:cNvSpPr/>
          <p:nvPr/>
        </p:nvSpPr>
        <p:spPr>
          <a:xfrm>
            <a:off x="0" y="2590800"/>
            <a:ext cx="91440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a:t>a</a:t>
            </a:r>
            <a:r>
              <a:rPr lang="en-US" altLang="zh-CN" sz="4400" b="1">
                <a:solidFill>
                  <a:schemeClr val="tx2"/>
                </a:solidFill>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a relatively small number or low levels of resources are required by an attacker to cause a significantly greater number or higher level of target resources to malfunction or fail</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p:txBody>
          <a:bodyPr vert="horz" wrap="square" lIns="91440" tIns="45720" rIns="91440" bIns="45720" anchor="ctr" anchorCtr="0"/>
          <a:lstStyle/>
          <a:p>
            <a:r>
              <a:rPr lang="en-US" altLang="en-US">
                <a:solidFill>
                  <a:srgbClr val="00B0F0"/>
                </a:solidFill>
              </a:rPr>
              <a:t>Smurf Attack</a:t>
            </a:r>
          </a:p>
        </p:txBody>
      </p:sp>
      <p:sp>
        <p:nvSpPr>
          <p:cNvPr id="90114" name="Content Placeholder 2"/>
          <p:cNvSpPr>
            <a:spLocks noGrp="1"/>
          </p:cNvSpPr>
          <p:nvPr>
            <p:ph idx="1"/>
          </p:nvPr>
        </p:nvSpPr>
        <p:spPr/>
        <p:txBody>
          <a:bodyPr vert="horz" wrap="square" lIns="91440" tIns="45720" rIns="91440" bIns="45720" anchor="t" anchorCtr="0"/>
          <a:lstStyle/>
          <a:p>
            <a:r>
              <a:rPr lang="en-US" altLang="en-US" dirty="0"/>
              <a:t>Amplify the effect of ping flood</a:t>
            </a:r>
          </a:p>
          <a:p>
            <a:r>
              <a:rPr lang="en-US" altLang="en-US" dirty="0"/>
              <a:t>Exploit IP </a:t>
            </a:r>
            <a:r>
              <a:rPr lang="en-US" altLang="en-US" dirty="0">
                <a:solidFill>
                  <a:srgbClr val="FF0000"/>
                </a:solidFill>
              </a:rPr>
              <a:t>broadcast address</a:t>
            </a:r>
            <a:endParaRPr lang="en-US" altLang="en-US" dirty="0"/>
          </a:p>
          <a:p>
            <a:r>
              <a:rPr lang="en-US" altLang="en-US" dirty="0"/>
              <a:t>Forward the single ICMP Echo Request to any other hosts in the same network</a:t>
            </a:r>
          </a:p>
          <a:p>
            <a:r>
              <a:rPr lang="en-US" altLang="en-US" dirty="0"/>
              <a:t>Each host responds with an</a:t>
            </a:r>
            <a:r>
              <a:rPr lang="zh-CN" altLang="en-US" dirty="0"/>
              <a:t> </a:t>
            </a:r>
            <a:r>
              <a:rPr lang="en-US" altLang="en-US" dirty="0"/>
              <a:t>ICMP Echo Reply</a:t>
            </a:r>
          </a:p>
          <a:p>
            <a:endParaRPr lang="en-US" altLang="en-US" dirty="0"/>
          </a:p>
          <a:p>
            <a:r>
              <a:rPr lang="en-US" altLang="en-US" dirty="0">
                <a:solidFill>
                  <a:srgbClr val="FF0000"/>
                </a:solidFill>
              </a:rPr>
              <a:t>1 request vs many replies</a:t>
            </a:r>
          </a:p>
          <a:p>
            <a:r>
              <a:rPr lang="en-US" altLang="zh-CN" dirty="0"/>
              <a:t>Combine IP spoofing and ping flood.</a:t>
            </a:r>
            <a:endParaRPr lang="en-US" altLang="en-US" dirty="0"/>
          </a:p>
          <a:p>
            <a:endParaRPr lang="en-US"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p:txBody>
          <a:bodyPr vert="horz" wrap="square" lIns="91440" tIns="45720" rIns="91440" bIns="45720" anchor="ctr" anchorCtr="0"/>
          <a:lstStyle/>
          <a:p>
            <a:r>
              <a:rPr lang="en-US" altLang="en-US">
                <a:solidFill>
                  <a:schemeClr val="tx1"/>
                </a:solidFill>
              </a:rPr>
              <a:t>Smurf Attack</a:t>
            </a:r>
          </a:p>
        </p:txBody>
      </p:sp>
      <p:sp>
        <p:nvSpPr>
          <p:cNvPr id="92162" name="Content Placeholder 2"/>
          <p:cNvSpPr>
            <a:spLocks noGrp="1"/>
          </p:cNvSpPr>
          <p:nvPr>
            <p:ph idx="1"/>
          </p:nvPr>
        </p:nvSpPr>
        <p:spPr/>
        <p:txBody>
          <a:bodyPr vert="horz" wrap="square" lIns="91440" tIns="45720" rIns="91440" bIns="45720" anchor="t" anchorCtr="0"/>
          <a:lstStyle/>
          <a:p>
            <a:r>
              <a:rPr lang="en-US" altLang="en-US"/>
              <a:t>Amplify the effect of ping flood</a:t>
            </a:r>
          </a:p>
          <a:p>
            <a:r>
              <a:rPr lang="en-US" altLang="en-US"/>
              <a:t>1 request vs many replies</a:t>
            </a:r>
          </a:p>
          <a:p>
            <a:endParaRPr lang="en-US" altLang="en-US"/>
          </a:p>
        </p:txBody>
      </p:sp>
      <p:pic>
        <p:nvPicPr>
          <p:cNvPr id="92163" name="Picture 2"/>
          <p:cNvPicPr>
            <a:picLocks noChangeAspect="1"/>
          </p:cNvPicPr>
          <p:nvPr/>
        </p:nvPicPr>
        <p:blipFill>
          <a:blip r:embed="rId3"/>
          <a:stretch>
            <a:fillRect/>
          </a:stretch>
        </p:blipFill>
        <p:spPr>
          <a:xfrm>
            <a:off x="914400" y="2813050"/>
            <a:ext cx="4191000" cy="4425950"/>
          </a:xfrm>
          <a:prstGeom prst="rect">
            <a:avLst/>
          </a:prstGeom>
          <a:noFill/>
          <a:ln w="9525">
            <a:noFill/>
          </a:ln>
        </p:spPr>
      </p:pic>
      <p:sp>
        <p:nvSpPr>
          <p:cNvPr id="92164" name="TextBox 21"/>
          <p:cNvSpPr txBox="1"/>
          <p:nvPr/>
        </p:nvSpPr>
        <p:spPr>
          <a:xfrm>
            <a:off x="60325" y="6534150"/>
            <a:ext cx="9083675" cy="338138"/>
          </a:xfrm>
          <a:prstGeom prst="rect">
            <a:avLst/>
          </a:prstGeom>
          <a:noFill/>
          <a:ln w="9525">
            <a:noFill/>
          </a:ln>
        </p:spPr>
        <p:txBody>
          <a:bodyPr lIns="91438" tIns="45719" rIns="91438" bIns="45719">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buNone/>
            </a:pPr>
            <a:r>
              <a:rPr lang="en-US" altLang="en-US" sz="1600">
                <a:solidFill>
                  <a:srgbClr val="00B0F0"/>
                </a:solidFill>
              </a:rPr>
              <a:t>shorturl.at/iBDQR</a:t>
            </a:r>
          </a:p>
        </p:txBody>
      </p:sp>
      <p:sp>
        <p:nvSpPr>
          <p:cNvPr id="92165" name="TextBox 6"/>
          <p:cNvSpPr txBox="1"/>
          <p:nvPr/>
        </p:nvSpPr>
        <p:spPr>
          <a:xfrm>
            <a:off x="5257800" y="4724400"/>
            <a:ext cx="3884613" cy="1108075"/>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router and firewall</a:t>
            </a:r>
          </a:p>
          <a:p>
            <a:pPr marL="0" lvl="0" indent="0" algn="r">
              <a:spcBef>
                <a:spcPct val="0"/>
              </a:spcBef>
              <a:buNone/>
            </a:pPr>
            <a:r>
              <a:rPr lang="en-US" altLang="zh-CN">
                <a:solidFill>
                  <a:srgbClr val="00B0F0"/>
                </a:solidFill>
                <a:latin typeface="Arial" panose="020B0604020202020204" pitchFamily="34" charset="0"/>
              </a:rPr>
              <a:t>as amplifier</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p:txBody>
          <a:bodyPr vert="horz" wrap="square" lIns="91440" tIns="45720" rIns="91440" bIns="45720" anchor="ctr" anchorCtr="0"/>
          <a:lstStyle/>
          <a:p>
            <a:r>
              <a:rPr lang="en-US" altLang="en-US">
                <a:solidFill>
                  <a:schemeClr val="tx1"/>
                </a:solidFill>
              </a:rPr>
              <a:t>Smurf Attack</a:t>
            </a:r>
          </a:p>
        </p:txBody>
      </p:sp>
      <p:sp>
        <p:nvSpPr>
          <p:cNvPr id="94210" name="Content Placeholder 2"/>
          <p:cNvSpPr>
            <a:spLocks noGrp="1"/>
          </p:cNvSpPr>
          <p:nvPr>
            <p:ph idx="1"/>
          </p:nvPr>
        </p:nvSpPr>
        <p:spPr/>
        <p:txBody>
          <a:bodyPr vert="horz" wrap="square" lIns="91440" tIns="45720" rIns="91440" bIns="45720" anchor="t" anchorCtr="0"/>
          <a:lstStyle/>
          <a:p>
            <a:r>
              <a:rPr lang="en-US" altLang="en-US"/>
              <a:t>Attack with an ICMP Echo Request with </a:t>
            </a:r>
            <a:r>
              <a:rPr lang="en-US" altLang="en-US">
                <a:solidFill>
                  <a:srgbClr val="00B0F0"/>
                </a:solidFill>
              </a:rPr>
              <a:t>spoofed source IP address of the targeted server</a:t>
            </a:r>
            <a:r>
              <a:rPr lang="en-US" altLang="en-US"/>
              <a:t> and destination IP address of an IP broadcast address </a:t>
            </a:r>
          </a:p>
          <a:p>
            <a:endParaRPr lang="en-US" altLang="en-US"/>
          </a:p>
        </p:txBody>
      </p:sp>
      <p:pic>
        <p:nvPicPr>
          <p:cNvPr id="94211" name="Picture 5" descr="j0239481"/>
          <p:cNvPicPr>
            <a:picLocks noChangeAspect="1"/>
          </p:cNvPicPr>
          <p:nvPr/>
        </p:nvPicPr>
        <p:blipFill>
          <a:blip r:embed="rId3"/>
          <a:stretch>
            <a:fillRect/>
          </a:stretch>
        </p:blipFill>
        <p:spPr>
          <a:xfrm>
            <a:off x="3433763" y="5835650"/>
            <a:ext cx="762000" cy="641350"/>
          </a:xfrm>
          <a:prstGeom prst="rect">
            <a:avLst/>
          </a:prstGeom>
          <a:noFill/>
          <a:ln w="9525">
            <a:noFill/>
          </a:ln>
        </p:spPr>
      </p:pic>
      <p:pic>
        <p:nvPicPr>
          <p:cNvPr id="94212" name="Picture 6" descr="j0239481"/>
          <p:cNvPicPr>
            <a:picLocks noChangeAspect="1"/>
          </p:cNvPicPr>
          <p:nvPr/>
        </p:nvPicPr>
        <p:blipFill>
          <a:blip r:embed="rId3"/>
          <a:stretch>
            <a:fillRect/>
          </a:stretch>
        </p:blipFill>
        <p:spPr>
          <a:xfrm>
            <a:off x="4271963" y="5835650"/>
            <a:ext cx="762000" cy="641350"/>
          </a:xfrm>
          <a:prstGeom prst="rect">
            <a:avLst/>
          </a:prstGeom>
          <a:noFill/>
          <a:ln w="9525">
            <a:noFill/>
          </a:ln>
        </p:spPr>
      </p:pic>
      <p:pic>
        <p:nvPicPr>
          <p:cNvPr id="94213" name="Picture 7" descr="j0239481"/>
          <p:cNvPicPr>
            <a:picLocks noChangeAspect="1"/>
          </p:cNvPicPr>
          <p:nvPr/>
        </p:nvPicPr>
        <p:blipFill>
          <a:blip r:embed="rId3"/>
          <a:stretch>
            <a:fillRect/>
          </a:stretch>
        </p:blipFill>
        <p:spPr>
          <a:xfrm>
            <a:off x="5186363" y="5835650"/>
            <a:ext cx="762000" cy="641350"/>
          </a:xfrm>
          <a:prstGeom prst="rect">
            <a:avLst/>
          </a:prstGeom>
          <a:noFill/>
          <a:ln w="9525">
            <a:noFill/>
          </a:ln>
        </p:spPr>
      </p:pic>
      <p:sp>
        <p:nvSpPr>
          <p:cNvPr id="7" name="Rectangle 8"/>
          <p:cNvSpPr>
            <a:spLocks noChangeArrowheads="1"/>
          </p:cNvSpPr>
          <p:nvPr/>
        </p:nvSpPr>
        <p:spPr bwMode="auto">
          <a:xfrm>
            <a:off x="3657600" y="4876800"/>
            <a:ext cx="2290763" cy="457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router/firewall</a:t>
            </a:r>
          </a:p>
        </p:txBody>
      </p:sp>
      <p:sp>
        <p:nvSpPr>
          <p:cNvPr id="8" name="Line 9"/>
          <p:cNvSpPr>
            <a:spLocks noChangeShapeType="1"/>
          </p:cNvSpPr>
          <p:nvPr/>
        </p:nvSpPr>
        <p:spPr bwMode="auto">
          <a:xfrm>
            <a:off x="4805363" y="5334000"/>
            <a:ext cx="0" cy="5016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Line 10"/>
          <p:cNvSpPr>
            <a:spLocks noChangeShapeType="1"/>
          </p:cNvSpPr>
          <p:nvPr/>
        </p:nvSpPr>
        <p:spPr bwMode="auto">
          <a:xfrm flipV="1">
            <a:off x="39671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Line 11"/>
          <p:cNvSpPr>
            <a:spLocks noChangeShapeType="1"/>
          </p:cNvSpPr>
          <p:nvPr/>
        </p:nvSpPr>
        <p:spPr bwMode="auto">
          <a:xfrm>
            <a:off x="3967163" y="5562600"/>
            <a:ext cx="1676400" cy="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Line 12"/>
          <p:cNvSpPr>
            <a:spLocks noChangeShapeType="1"/>
          </p:cNvSpPr>
          <p:nvPr/>
        </p:nvSpPr>
        <p:spPr bwMode="auto">
          <a:xfrm>
            <a:off x="56435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94219" name="Picture 13" descr="j0239481"/>
          <p:cNvPicPr>
            <a:picLocks noChangeAspect="1"/>
          </p:cNvPicPr>
          <p:nvPr/>
        </p:nvPicPr>
        <p:blipFill>
          <a:blip r:embed="rId3"/>
          <a:stretch>
            <a:fillRect/>
          </a:stretch>
        </p:blipFill>
        <p:spPr>
          <a:xfrm>
            <a:off x="919163" y="4495800"/>
            <a:ext cx="762000" cy="641350"/>
          </a:xfrm>
          <a:prstGeom prst="rect">
            <a:avLst/>
          </a:prstGeom>
          <a:noFill/>
          <a:ln w="9525">
            <a:noFill/>
          </a:ln>
        </p:spPr>
      </p:pic>
      <p:sp>
        <p:nvSpPr>
          <p:cNvPr id="13" name="Text Box 14"/>
          <p:cNvSpPr txBox="1">
            <a:spLocks noChangeArrowheads="1"/>
          </p:cNvSpPr>
          <p:nvPr/>
        </p:nvSpPr>
        <p:spPr bwMode="auto">
          <a:xfrm>
            <a:off x="830263" y="5073650"/>
            <a:ext cx="982663"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94221" name="Picture 15" descr="j0239481"/>
          <p:cNvPicPr>
            <a:picLocks noChangeAspect="1"/>
          </p:cNvPicPr>
          <p:nvPr/>
        </p:nvPicPr>
        <p:blipFill>
          <a:blip r:embed="rId3"/>
          <a:stretch>
            <a:fillRect/>
          </a:stretch>
        </p:blipFill>
        <p:spPr>
          <a:xfrm>
            <a:off x="7853363" y="4419600"/>
            <a:ext cx="762000" cy="641350"/>
          </a:xfrm>
          <a:prstGeom prst="rect">
            <a:avLst/>
          </a:prstGeom>
          <a:noFill/>
          <a:ln w="9525">
            <a:noFill/>
          </a:ln>
        </p:spPr>
      </p:pic>
      <p:sp>
        <p:nvSpPr>
          <p:cNvPr id="15" name="Text Box 16"/>
          <p:cNvSpPr txBox="1">
            <a:spLocks noChangeArrowheads="1"/>
          </p:cNvSpPr>
          <p:nvPr/>
        </p:nvSpPr>
        <p:spPr bwMode="auto">
          <a:xfrm>
            <a:off x="7800975" y="4997450"/>
            <a:ext cx="909638"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6" name="Group 17"/>
          <p:cNvGrpSpPr/>
          <p:nvPr/>
        </p:nvGrpSpPr>
        <p:grpSpPr>
          <a:xfrm>
            <a:off x="1295400" y="3886200"/>
            <a:ext cx="3275013" cy="990600"/>
            <a:chOff x="573" y="960"/>
            <a:chExt cx="2063" cy="624"/>
          </a:xfrm>
        </p:grpSpPr>
        <p:sp>
          <p:nvSpPr>
            <p:cNvPr id="17" name="Line 18"/>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Line 19"/>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 name="Text Box 20"/>
            <p:cNvSpPr txBox="1">
              <a:spLocks noChangeArrowheads="1"/>
            </p:cNvSpPr>
            <p:nvPr/>
          </p:nvSpPr>
          <p:spPr bwMode="auto">
            <a:xfrm>
              <a:off x="573" y="960"/>
              <a:ext cx="2063"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1 ICMP Echo Request</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Src</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Target</a:t>
              </a:r>
            </a:p>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brdct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addr</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grpSp>
        <p:nvGrpSpPr>
          <p:cNvPr id="20" name="Group 21"/>
          <p:cNvGrpSpPr/>
          <p:nvPr/>
        </p:nvGrpSpPr>
        <p:grpSpPr>
          <a:xfrm>
            <a:off x="5338763" y="3886200"/>
            <a:ext cx="2743200" cy="990600"/>
            <a:chOff x="3120" y="960"/>
            <a:chExt cx="1728" cy="624"/>
          </a:xfrm>
        </p:grpSpPr>
        <p:sp>
          <p:nvSpPr>
            <p:cNvPr id="21" name="Line 22"/>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 name="Line 23"/>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 name="Text Box 24"/>
            <p:cNvSpPr txBox="1">
              <a:spLocks noChangeArrowheads="1"/>
            </p:cNvSpPr>
            <p:nvPr/>
          </p:nvSpPr>
          <p:spPr bwMode="auto">
            <a:xfrm>
              <a:off x="3248" y="960"/>
              <a:ext cx="1513" cy="40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3 ICMP Echo Reply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Target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Title 1"/>
          <p:cNvSpPr>
            <a:spLocks noGrp="1"/>
          </p:cNvSpPr>
          <p:nvPr>
            <p:ph type="title"/>
          </p:nvPr>
        </p:nvSpPr>
        <p:spPr/>
        <p:txBody>
          <a:bodyPr vert="horz" wrap="square" lIns="91440" tIns="45720" rIns="91440" bIns="45720" anchor="ctr" anchorCtr="0"/>
          <a:lstStyle/>
          <a:p>
            <a:r>
              <a:rPr lang="en-US" altLang="en-US">
                <a:solidFill>
                  <a:schemeClr val="tx1"/>
                </a:solidFill>
              </a:rPr>
              <a:t>Smurf Attack</a:t>
            </a:r>
          </a:p>
        </p:txBody>
      </p:sp>
      <p:sp>
        <p:nvSpPr>
          <p:cNvPr id="96258" name="Content Placeholder 2"/>
          <p:cNvSpPr>
            <a:spLocks noGrp="1"/>
          </p:cNvSpPr>
          <p:nvPr>
            <p:ph idx="1"/>
          </p:nvPr>
        </p:nvSpPr>
        <p:spPr/>
        <p:txBody>
          <a:bodyPr vert="horz" wrap="square" lIns="91440" tIns="45720" rIns="91440" bIns="45720" anchor="t" anchorCtr="0"/>
          <a:lstStyle/>
          <a:p>
            <a:r>
              <a:rPr lang="en-US" altLang="en-US" b="1"/>
              <a:t>Solution</a:t>
            </a:r>
          </a:p>
          <a:p>
            <a:pPr>
              <a:buNone/>
            </a:pPr>
            <a:r>
              <a:rPr lang="en-US" altLang="zh-CN"/>
              <a:t>	disable IP broadcast addresses on router and firewall, or</a:t>
            </a:r>
          </a:p>
          <a:p>
            <a:pPr>
              <a:buNone/>
            </a:pPr>
            <a:r>
              <a:rPr lang="en-US" altLang="zh-CN"/>
              <a:t>	reject external packets to brdct addr</a:t>
            </a:r>
            <a:endParaRPr lang="en-US" altLang="zh-CN">
              <a:solidFill>
                <a:srgbClr val="FFC000"/>
              </a:solidFill>
            </a:endParaRPr>
          </a:p>
        </p:txBody>
      </p:sp>
      <p:pic>
        <p:nvPicPr>
          <p:cNvPr id="96259" name="Picture 5" descr="j0239481"/>
          <p:cNvPicPr>
            <a:picLocks noChangeAspect="1"/>
          </p:cNvPicPr>
          <p:nvPr/>
        </p:nvPicPr>
        <p:blipFill>
          <a:blip r:embed="rId3"/>
          <a:stretch>
            <a:fillRect/>
          </a:stretch>
        </p:blipFill>
        <p:spPr>
          <a:xfrm>
            <a:off x="3433763" y="5835650"/>
            <a:ext cx="762000" cy="641350"/>
          </a:xfrm>
          <a:prstGeom prst="rect">
            <a:avLst/>
          </a:prstGeom>
          <a:noFill/>
          <a:ln w="9525">
            <a:noFill/>
          </a:ln>
        </p:spPr>
      </p:pic>
      <p:pic>
        <p:nvPicPr>
          <p:cNvPr id="96260" name="Picture 6" descr="j0239481"/>
          <p:cNvPicPr>
            <a:picLocks noChangeAspect="1"/>
          </p:cNvPicPr>
          <p:nvPr/>
        </p:nvPicPr>
        <p:blipFill>
          <a:blip r:embed="rId3"/>
          <a:stretch>
            <a:fillRect/>
          </a:stretch>
        </p:blipFill>
        <p:spPr>
          <a:xfrm>
            <a:off x="4271963" y="5835650"/>
            <a:ext cx="762000" cy="641350"/>
          </a:xfrm>
          <a:prstGeom prst="rect">
            <a:avLst/>
          </a:prstGeom>
          <a:noFill/>
          <a:ln w="9525">
            <a:noFill/>
          </a:ln>
        </p:spPr>
      </p:pic>
      <p:pic>
        <p:nvPicPr>
          <p:cNvPr id="96261" name="Picture 7" descr="j0239481"/>
          <p:cNvPicPr>
            <a:picLocks noChangeAspect="1"/>
          </p:cNvPicPr>
          <p:nvPr/>
        </p:nvPicPr>
        <p:blipFill>
          <a:blip r:embed="rId3"/>
          <a:stretch>
            <a:fillRect/>
          </a:stretch>
        </p:blipFill>
        <p:spPr>
          <a:xfrm>
            <a:off x="5186363" y="5835650"/>
            <a:ext cx="762000" cy="641350"/>
          </a:xfrm>
          <a:prstGeom prst="rect">
            <a:avLst/>
          </a:prstGeom>
          <a:noFill/>
          <a:ln w="9525">
            <a:noFill/>
          </a:ln>
        </p:spPr>
      </p:pic>
      <p:sp>
        <p:nvSpPr>
          <p:cNvPr id="7" name="Rectangle 8"/>
          <p:cNvSpPr>
            <a:spLocks noChangeArrowheads="1"/>
          </p:cNvSpPr>
          <p:nvPr/>
        </p:nvSpPr>
        <p:spPr bwMode="auto">
          <a:xfrm>
            <a:off x="3657600" y="4876800"/>
            <a:ext cx="2290763" cy="457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router/firewall</a:t>
            </a:r>
          </a:p>
        </p:txBody>
      </p:sp>
      <p:sp>
        <p:nvSpPr>
          <p:cNvPr id="8" name="Line 9"/>
          <p:cNvSpPr>
            <a:spLocks noChangeShapeType="1"/>
          </p:cNvSpPr>
          <p:nvPr/>
        </p:nvSpPr>
        <p:spPr bwMode="auto">
          <a:xfrm>
            <a:off x="4805363" y="5334000"/>
            <a:ext cx="0" cy="5016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Line 10"/>
          <p:cNvSpPr>
            <a:spLocks noChangeShapeType="1"/>
          </p:cNvSpPr>
          <p:nvPr/>
        </p:nvSpPr>
        <p:spPr bwMode="auto">
          <a:xfrm flipV="1">
            <a:off x="39671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Line 11"/>
          <p:cNvSpPr>
            <a:spLocks noChangeShapeType="1"/>
          </p:cNvSpPr>
          <p:nvPr/>
        </p:nvSpPr>
        <p:spPr bwMode="auto">
          <a:xfrm>
            <a:off x="3967163" y="5562600"/>
            <a:ext cx="1676400" cy="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Line 12"/>
          <p:cNvSpPr>
            <a:spLocks noChangeShapeType="1"/>
          </p:cNvSpPr>
          <p:nvPr/>
        </p:nvSpPr>
        <p:spPr bwMode="auto">
          <a:xfrm>
            <a:off x="56435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96267" name="Picture 13" descr="j0239481"/>
          <p:cNvPicPr>
            <a:picLocks noChangeAspect="1"/>
          </p:cNvPicPr>
          <p:nvPr/>
        </p:nvPicPr>
        <p:blipFill>
          <a:blip r:embed="rId3"/>
          <a:stretch>
            <a:fillRect/>
          </a:stretch>
        </p:blipFill>
        <p:spPr>
          <a:xfrm>
            <a:off x="919163" y="4495800"/>
            <a:ext cx="762000" cy="641350"/>
          </a:xfrm>
          <a:prstGeom prst="rect">
            <a:avLst/>
          </a:prstGeom>
          <a:noFill/>
          <a:ln w="9525">
            <a:noFill/>
          </a:ln>
        </p:spPr>
      </p:pic>
      <p:sp>
        <p:nvSpPr>
          <p:cNvPr id="13" name="Text Box 14"/>
          <p:cNvSpPr txBox="1">
            <a:spLocks noChangeArrowheads="1"/>
          </p:cNvSpPr>
          <p:nvPr/>
        </p:nvSpPr>
        <p:spPr bwMode="auto">
          <a:xfrm>
            <a:off x="830263" y="5073650"/>
            <a:ext cx="982663"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96269" name="Picture 15" descr="j0239481"/>
          <p:cNvPicPr>
            <a:picLocks noChangeAspect="1"/>
          </p:cNvPicPr>
          <p:nvPr/>
        </p:nvPicPr>
        <p:blipFill>
          <a:blip r:embed="rId3"/>
          <a:stretch>
            <a:fillRect/>
          </a:stretch>
        </p:blipFill>
        <p:spPr>
          <a:xfrm>
            <a:off x="7853363" y="4419600"/>
            <a:ext cx="762000" cy="641350"/>
          </a:xfrm>
          <a:prstGeom prst="rect">
            <a:avLst/>
          </a:prstGeom>
          <a:noFill/>
          <a:ln w="9525">
            <a:noFill/>
          </a:ln>
        </p:spPr>
      </p:pic>
      <p:sp>
        <p:nvSpPr>
          <p:cNvPr id="15" name="Text Box 16"/>
          <p:cNvSpPr txBox="1">
            <a:spLocks noChangeArrowheads="1"/>
          </p:cNvSpPr>
          <p:nvPr/>
        </p:nvSpPr>
        <p:spPr bwMode="auto">
          <a:xfrm>
            <a:off x="7800975" y="4997450"/>
            <a:ext cx="909638"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6" name="Group 17"/>
          <p:cNvGrpSpPr/>
          <p:nvPr/>
        </p:nvGrpSpPr>
        <p:grpSpPr>
          <a:xfrm>
            <a:off x="1295400" y="3886200"/>
            <a:ext cx="3275013" cy="990600"/>
            <a:chOff x="573" y="960"/>
            <a:chExt cx="2063" cy="624"/>
          </a:xfrm>
        </p:grpSpPr>
        <p:sp>
          <p:nvSpPr>
            <p:cNvPr id="17" name="Line 18"/>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Line 19"/>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 name="Text Box 20"/>
            <p:cNvSpPr txBox="1">
              <a:spLocks noChangeArrowheads="1"/>
            </p:cNvSpPr>
            <p:nvPr/>
          </p:nvSpPr>
          <p:spPr bwMode="auto">
            <a:xfrm>
              <a:off x="573" y="960"/>
              <a:ext cx="2063"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1 ICMP Echo Request</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Src</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Target</a:t>
              </a:r>
            </a:p>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brdct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addr</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grpSp>
        <p:nvGrpSpPr>
          <p:cNvPr id="20" name="Group 21"/>
          <p:cNvGrpSpPr/>
          <p:nvPr/>
        </p:nvGrpSpPr>
        <p:grpSpPr>
          <a:xfrm>
            <a:off x="5338763" y="3886200"/>
            <a:ext cx="2743200" cy="990600"/>
            <a:chOff x="3120" y="960"/>
            <a:chExt cx="1728" cy="624"/>
          </a:xfrm>
        </p:grpSpPr>
        <p:sp>
          <p:nvSpPr>
            <p:cNvPr id="21" name="Line 22"/>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 name="Line 23"/>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 name="Text Box 24"/>
            <p:cNvSpPr txBox="1">
              <a:spLocks noChangeArrowheads="1"/>
            </p:cNvSpPr>
            <p:nvPr/>
          </p:nvSpPr>
          <p:spPr bwMode="auto">
            <a:xfrm>
              <a:off x="3248" y="960"/>
              <a:ext cx="1513" cy="40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3 ICMP Echo Reply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Target</a:t>
              </a:r>
            </a:p>
          </p:txBody>
        </p:sp>
      </p:gr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p:cNvSpPr/>
          <p:nvPr/>
        </p:nvSpPr>
        <p:spPr>
          <a:xfrm>
            <a:off x="0" y="2590800"/>
            <a:ext cx="91440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a:t>a</a:t>
            </a:r>
            <a:r>
              <a:rPr lang="en-US" altLang="zh-CN" sz="4400" b="1">
                <a:solidFill>
                  <a:schemeClr val="tx2"/>
                </a:solidFill>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any other amplifiers?</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2" descr="Difference Between DDoS and DoS"/>
          <p:cNvPicPr>
            <a:picLocks noChangeAspect="1"/>
          </p:cNvPicPr>
          <p:nvPr/>
        </p:nvPicPr>
        <p:blipFill>
          <a:blip r:embed="rId3"/>
          <a:stretch>
            <a:fillRect/>
          </a:stretch>
        </p:blipFill>
        <p:spPr>
          <a:xfrm>
            <a:off x="0" y="-403225"/>
            <a:ext cx="9142413" cy="6224588"/>
          </a:xfrm>
          <a:prstGeom prst="rect">
            <a:avLst/>
          </a:prstGeom>
          <a:noFill/>
          <a:ln w="9525">
            <a:noFill/>
          </a:ln>
        </p:spPr>
      </p:pic>
      <p:sp>
        <p:nvSpPr>
          <p:cNvPr id="10" name="圆角矩形 16"/>
          <p:cNvSpPr/>
          <p:nvPr/>
        </p:nvSpPr>
        <p:spPr>
          <a:xfrm>
            <a:off x="15875" y="-228600"/>
            <a:ext cx="5622925" cy="60960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圆角矩形 16"/>
          <p:cNvSpPr/>
          <p:nvPr/>
        </p:nvSpPr>
        <p:spPr>
          <a:xfrm>
            <a:off x="11113" y="2362200"/>
            <a:ext cx="9126538" cy="4135438"/>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604"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bg1"/>
                </a:solidFill>
              </a:rPr>
              <a:t>D</a:t>
            </a:r>
            <a:r>
              <a:rPr lang="en-US" altLang="zh-CN" sz="5400"/>
              <a:t>DoS!?</a:t>
            </a:r>
          </a:p>
        </p:txBody>
      </p:sp>
      <p:sp>
        <p:nvSpPr>
          <p:cNvPr id="5" name="TextBox 4"/>
          <p:cNvSpPr txBox="1"/>
          <p:nvPr/>
        </p:nvSpPr>
        <p:spPr>
          <a:xfrm>
            <a:off x="0" y="3200400"/>
            <a:ext cx="9142413" cy="3570288"/>
          </a:xfrm>
          <a:prstGeom prst="rect">
            <a:avLst/>
          </a:prstGeom>
          <a:noFill/>
        </p:spPr>
        <p:txBody>
          <a:bodyPr lIns="121917" tIns="60958" rIns="121917" bIns="60958">
            <a:spAutoFit/>
          </a:bodyPr>
          <a:lstStyle/>
          <a:p>
            <a:pPr marR="0" defTabSz="914400">
              <a:buClrTx/>
              <a:buSzTx/>
              <a:buFontTx/>
              <a:buNone/>
              <a:defRPr/>
            </a:pPr>
            <a:r>
              <a:rPr kumimoji="0" lang="en-US" altLang="zh-CN" sz="3200" b="1" kern="1200" cap="none" spc="0" normalizeH="0" baseline="0" noProof="0" dirty="0">
                <a:solidFill>
                  <a:srgbClr val="00B0F0"/>
                </a:solidFill>
                <a:latin typeface="Arial" panose="020B0604020202020204" pitchFamily="34" charset="0"/>
                <a:ea typeface="宋体" panose="02010600030101010101" pitchFamily="2" charset="-122"/>
                <a:cs typeface="+mn-cs"/>
              </a:rPr>
              <a:t>Denial-of-Service Attack:</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control an attacking computer/device;</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flood victim with superfluous requests;</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overload victim and prevent it from fulfilling some legitimate requests;</a:t>
            </a:r>
          </a:p>
          <a:p>
            <a:pPr marR="0" defTabSz="914400">
              <a:buClrTx/>
              <a:buSzTx/>
              <a:buFontTx/>
              <a:buNone/>
              <a:defRPr/>
            </a:pPr>
            <a:endParaRPr kumimoji="0" lang="en-US" altLang="zh-CN" sz="3200" kern="1200" cap="none" spc="0" normalizeH="0" baseline="0" noProof="0" dirty="0">
              <a:solidFill>
                <a:srgbClr val="00B0F0"/>
              </a:solidFill>
              <a:latin typeface="+mn-lt"/>
              <a:ea typeface="宋体" panose="02010600030101010101" pitchFamily="2" charset="-122"/>
              <a:cs typeface="+mn-cs"/>
            </a:endParaRPr>
          </a:p>
          <a:p>
            <a:pPr marR="0" defTabSz="914400">
              <a:buClrTx/>
              <a:buSzTx/>
              <a:buFontTx/>
              <a:buNone/>
              <a:defRPr/>
            </a:pPr>
            <a:r>
              <a:rPr kumimoji="0" lang="en-US" altLang="zh-CN" sz="3200" kern="1200" cap="none" spc="0" normalizeH="0" baseline="0" noProof="0" dirty="0">
                <a:solidFill>
                  <a:srgbClr val="00B050"/>
                </a:solidFill>
                <a:latin typeface="+mn-lt"/>
                <a:ea typeface="宋体" panose="02010600030101010101" pitchFamily="2" charset="-122"/>
                <a:cs typeface="+mn-cs"/>
              </a:rPr>
              <a:t>defense: block the attacking source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1"/>
          <p:cNvSpPr>
            <a:spLocks noGrp="1"/>
          </p:cNvSpPr>
          <p:nvPr>
            <p:ph type="title"/>
          </p:nvPr>
        </p:nvSpPr>
        <p:spPr/>
        <p:txBody>
          <a:bodyPr vert="horz" wrap="square" lIns="91440" tIns="45720" rIns="91440" bIns="45720" anchor="ctr" anchorCtr="0"/>
          <a:lstStyle/>
          <a:p>
            <a:r>
              <a:rPr lang="en-US" altLang="zh-CN">
                <a:solidFill>
                  <a:srgbClr val="00B0F0"/>
                </a:solidFill>
              </a:rPr>
              <a:t>DNS Resolver</a:t>
            </a:r>
            <a:endParaRPr lang="zh-CN" altLang="en-US">
              <a:solidFill>
                <a:srgbClr val="00B0F0"/>
              </a:solidFill>
            </a:endParaRPr>
          </a:p>
        </p:txBody>
      </p:sp>
      <p:pic>
        <p:nvPicPr>
          <p:cNvPr id="100354" name="内容占位符 3" descr="Switcher-Trojan.png"/>
          <p:cNvPicPr>
            <a:picLocks noGrp="1" noChangeAspect="1"/>
          </p:cNvPicPr>
          <p:nvPr>
            <p:ph idx="1"/>
          </p:nvPr>
        </p:nvPicPr>
        <p:blipFill>
          <a:blip r:embed="rId3"/>
          <a:srcRect/>
          <a:stretch>
            <a:fillRect/>
          </a:stretch>
        </p:blipFill>
        <p:spPr>
          <a:xfrm>
            <a:off x="1066800" y="1600200"/>
            <a:ext cx="6807200" cy="5257800"/>
          </a:xfrm>
        </p:spPr>
      </p:pic>
      <p:sp>
        <p:nvSpPr>
          <p:cNvPr id="5" name="矩形 4"/>
          <p:cNvSpPr/>
          <p:nvPr/>
        </p:nvSpPr>
        <p:spPr>
          <a:xfrm>
            <a:off x="6451600" y="6553200"/>
            <a:ext cx="1371600" cy="304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6" name="Oval 5"/>
          <p:cNvSpPr/>
          <p:nvPr/>
        </p:nvSpPr>
        <p:spPr>
          <a:xfrm>
            <a:off x="2438400" y="4648200"/>
            <a:ext cx="381000" cy="381000"/>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Oval 6"/>
          <p:cNvSpPr/>
          <p:nvPr/>
        </p:nvSpPr>
        <p:spPr>
          <a:xfrm>
            <a:off x="5029200" y="3733800"/>
            <a:ext cx="381000" cy="381000"/>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2</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Oval 7"/>
          <p:cNvSpPr/>
          <p:nvPr/>
        </p:nvSpPr>
        <p:spPr>
          <a:xfrm>
            <a:off x="3352800" y="2057400"/>
            <a:ext cx="381000" cy="381000"/>
          </a:xfrm>
          <a:prstGeom prst="ellipse">
            <a:avLst/>
          </a:prstGeom>
          <a:solidFill>
            <a:srgbClr val="00B0F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3</a:t>
            </a:r>
            <a:endParaRPr kumimoji="0" lang="en-US" sz="1800" b="0" i="0" u="none" strike="noStrike" kern="1200" cap="none" spc="0" normalizeH="0" baseline="0" noProof="0" dirty="0">
              <a:ln>
                <a:noFill/>
              </a:ln>
              <a:solidFill>
                <a:schemeClr val="lt1"/>
              </a:solidFill>
              <a:effectLst/>
              <a:uLnTx/>
              <a:uFillTx/>
              <a:latin typeface="+mn-lt"/>
              <a:ea typeface="+mn-ea"/>
              <a:cs typeface="+mn-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Title 1"/>
          <p:cNvSpPr>
            <a:spLocks noGrp="1"/>
          </p:cNvSpPr>
          <p:nvPr>
            <p:ph type="title"/>
          </p:nvPr>
        </p:nvSpPr>
        <p:spPr/>
        <p:txBody>
          <a:bodyPr vert="horz" wrap="square" lIns="91440" tIns="45720" rIns="91440" bIns="45720" anchor="ctr" anchorCtr="0"/>
          <a:lstStyle/>
          <a:p>
            <a:r>
              <a:rPr lang="en-US" altLang="en-US" dirty="0">
                <a:solidFill>
                  <a:srgbClr val="00B0F0"/>
                </a:solidFill>
              </a:rPr>
              <a:t>DNS Amplification Attack</a:t>
            </a:r>
          </a:p>
        </p:txBody>
      </p:sp>
      <p:sp>
        <p:nvSpPr>
          <p:cNvPr id="102402" name="Content Placeholder 2"/>
          <p:cNvSpPr>
            <a:spLocks noGrp="1"/>
          </p:cNvSpPr>
          <p:nvPr>
            <p:ph idx="1"/>
          </p:nvPr>
        </p:nvSpPr>
        <p:spPr/>
        <p:txBody>
          <a:bodyPr vert="horz" wrap="square" lIns="91440" tIns="45720" rIns="91440" bIns="45720" anchor="t" anchorCtr="0"/>
          <a:lstStyle/>
          <a:p>
            <a:r>
              <a:rPr lang="en-US" altLang="en-US" dirty="0"/>
              <a:t>Leverage open DNS resolvers</a:t>
            </a:r>
          </a:p>
          <a:p>
            <a:r>
              <a:rPr lang="en-US" altLang="en-US" dirty="0"/>
              <a:t>Exploit DNS query of type </a:t>
            </a:r>
            <a:r>
              <a:rPr lang="en-US" altLang="en-US" dirty="0">
                <a:solidFill>
                  <a:srgbClr val="00B0F0"/>
                </a:solidFill>
              </a:rPr>
              <a:t>ANY</a:t>
            </a:r>
            <a:r>
              <a:rPr lang="en-US" altLang="en-US" dirty="0"/>
              <a:t> that retrieves all the available types for a given name</a:t>
            </a:r>
          </a:p>
          <a:p>
            <a:endParaRPr lang="en-US"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49" name="Picture 3"/>
          <p:cNvPicPr>
            <a:picLocks noChangeAspect="1"/>
          </p:cNvPicPr>
          <p:nvPr/>
        </p:nvPicPr>
        <p:blipFill>
          <a:blip r:embed="rId3"/>
          <a:stretch>
            <a:fillRect/>
          </a:stretch>
        </p:blipFill>
        <p:spPr>
          <a:xfrm>
            <a:off x="0" y="2582863"/>
            <a:ext cx="9144000" cy="4275137"/>
          </a:xfrm>
          <a:prstGeom prst="rect">
            <a:avLst/>
          </a:prstGeom>
          <a:noFill/>
          <a:ln w="9525">
            <a:noFill/>
          </a:ln>
        </p:spPr>
      </p:pic>
      <p:sp>
        <p:nvSpPr>
          <p:cNvPr id="104450" name="Title 1"/>
          <p:cNvSpPr>
            <a:spLocks noGrp="1"/>
          </p:cNvSpPr>
          <p:nvPr>
            <p:ph type="title"/>
          </p:nvPr>
        </p:nvSpPr>
        <p:spPr/>
        <p:txBody>
          <a:bodyPr vert="horz" wrap="square" lIns="91440" tIns="45720" rIns="91440" bIns="45720" anchor="ctr" anchorCtr="0"/>
          <a:lstStyle/>
          <a:p>
            <a:r>
              <a:rPr lang="en-US" altLang="en-US">
                <a:solidFill>
                  <a:schemeClr val="tx1"/>
                </a:solidFill>
              </a:rPr>
              <a:t>DNS Amplification Attack</a:t>
            </a:r>
          </a:p>
        </p:txBody>
      </p:sp>
      <p:sp>
        <p:nvSpPr>
          <p:cNvPr id="104451" name="Content Placeholder 2"/>
          <p:cNvSpPr>
            <a:spLocks noGrp="1"/>
          </p:cNvSpPr>
          <p:nvPr>
            <p:ph idx="1"/>
          </p:nvPr>
        </p:nvSpPr>
        <p:spPr/>
        <p:txBody>
          <a:bodyPr vert="horz" wrap="square" lIns="91440" tIns="45720" rIns="91440" bIns="45720" anchor="t" anchorCtr="0"/>
          <a:lstStyle/>
          <a:p>
            <a:r>
              <a:rPr lang="en-US" altLang="en-US"/>
              <a:t>Amplify the effect of DNS query</a:t>
            </a:r>
          </a:p>
          <a:p>
            <a:r>
              <a:rPr lang="en-US" altLang="en-US"/>
              <a:t>1 query vs many responses</a:t>
            </a:r>
          </a:p>
          <a:p>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Title 1"/>
          <p:cNvSpPr>
            <a:spLocks noGrp="1"/>
          </p:cNvSpPr>
          <p:nvPr>
            <p:ph type="title"/>
          </p:nvPr>
        </p:nvSpPr>
        <p:spPr/>
        <p:txBody>
          <a:bodyPr vert="horz" wrap="square" lIns="91440" tIns="45720" rIns="91440" bIns="45720" anchor="ctr" anchorCtr="0"/>
          <a:lstStyle/>
          <a:p>
            <a:r>
              <a:rPr lang="en-US" altLang="en-US">
                <a:solidFill>
                  <a:schemeClr val="tx1"/>
                </a:solidFill>
              </a:rPr>
              <a:t>DNS Amplification Attack</a:t>
            </a:r>
          </a:p>
        </p:txBody>
      </p:sp>
      <p:sp>
        <p:nvSpPr>
          <p:cNvPr id="106498" name="Content Placeholder 2"/>
          <p:cNvSpPr>
            <a:spLocks noGrp="1"/>
          </p:cNvSpPr>
          <p:nvPr>
            <p:ph idx="1"/>
          </p:nvPr>
        </p:nvSpPr>
        <p:spPr/>
        <p:txBody>
          <a:bodyPr vert="horz" wrap="square" lIns="91440" tIns="45720" rIns="91440" bIns="45720" anchor="t" anchorCtr="0"/>
          <a:lstStyle/>
          <a:p>
            <a:r>
              <a:rPr lang="en-US" altLang="en-US" dirty="0"/>
              <a:t>Attack with an </a:t>
            </a:r>
            <a:r>
              <a:rPr lang="en-US" altLang="en-US" dirty="0">
                <a:solidFill>
                  <a:srgbClr val="FF0000"/>
                </a:solidFill>
              </a:rPr>
              <a:t>ANY-type</a:t>
            </a:r>
            <a:r>
              <a:rPr lang="en-US" altLang="en-US" dirty="0"/>
              <a:t> DNS query with </a:t>
            </a:r>
            <a:r>
              <a:rPr lang="en-US" altLang="en-US" dirty="0">
                <a:solidFill>
                  <a:srgbClr val="00B0F0"/>
                </a:solidFill>
              </a:rPr>
              <a:t>spoofed source IP address of the targeted server</a:t>
            </a:r>
          </a:p>
          <a:p>
            <a:pPr>
              <a:buNone/>
            </a:pPr>
            <a:r>
              <a:rPr lang="en-US" altLang="zh-CN" dirty="0"/>
              <a:t>	</a:t>
            </a:r>
            <a:endParaRPr lang="en-US" altLang="en-US" dirty="0"/>
          </a:p>
        </p:txBody>
      </p:sp>
      <p:sp>
        <p:nvSpPr>
          <p:cNvPr id="31" name="Rectangle 5"/>
          <p:cNvSpPr>
            <a:spLocks noChangeArrowheads="1"/>
          </p:cNvSpPr>
          <p:nvPr/>
        </p:nvSpPr>
        <p:spPr bwMode="auto">
          <a:xfrm>
            <a:off x="4127500" y="5334000"/>
            <a:ext cx="1490663" cy="838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DNS</a:t>
            </a:r>
            <a:b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b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Server</a:t>
            </a:r>
          </a:p>
        </p:txBody>
      </p:sp>
      <p:pic>
        <p:nvPicPr>
          <p:cNvPr id="106500" name="Picture 6" descr="j0239481"/>
          <p:cNvPicPr>
            <a:picLocks noChangeAspect="1"/>
          </p:cNvPicPr>
          <p:nvPr/>
        </p:nvPicPr>
        <p:blipFill>
          <a:blip r:embed="rId3"/>
          <a:stretch>
            <a:fillRect/>
          </a:stretch>
        </p:blipFill>
        <p:spPr>
          <a:xfrm>
            <a:off x="927100" y="4876800"/>
            <a:ext cx="762000" cy="641350"/>
          </a:xfrm>
          <a:prstGeom prst="rect">
            <a:avLst/>
          </a:prstGeom>
          <a:noFill/>
          <a:ln w="9525">
            <a:noFill/>
          </a:ln>
        </p:spPr>
      </p:pic>
      <p:sp>
        <p:nvSpPr>
          <p:cNvPr id="33" name="Text Box 7"/>
          <p:cNvSpPr txBox="1">
            <a:spLocks noChangeArrowheads="1"/>
          </p:cNvSpPr>
          <p:nvPr/>
        </p:nvSpPr>
        <p:spPr bwMode="auto">
          <a:xfrm>
            <a:off x="838200" y="5454650"/>
            <a:ext cx="9842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106502" name="Picture 8" descr="j0239481"/>
          <p:cNvPicPr>
            <a:picLocks noChangeAspect="1"/>
          </p:cNvPicPr>
          <p:nvPr/>
        </p:nvPicPr>
        <p:blipFill>
          <a:blip r:embed="rId3"/>
          <a:stretch>
            <a:fillRect/>
          </a:stretch>
        </p:blipFill>
        <p:spPr>
          <a:xfrm>
            <a:off x="7861300" y="4876800"/>
            <a:ext cx="762000" cy="641350"/>
          </a:xfrm>
          <a:prstGeom prst="rect">
            <a:avLst/>
          </a:prstGeom>
          <a:noFill/>
          <a:ln w="9525">
            <a:noFill/>
          </a:ln>
        </p:spPr>
      </p:pic>
      <p:sp>
        <p:nvSpPr>
          <p:cNvPr id="35" name="Text Box 9"/>
          <p:cNvSpPr txBox="1">
            <a:spLocks noChangeArrowheads="1"/>
          </p:cNvSpPr>
          <p:nvPr/>
        </p:nvSpPr>
        <p:spPr bwMode="auto">
          <a:xfrm>
            <a:off x="7810500" y="5454650"/>
            <a:ext cx="9080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36" name="Group 10"/>
          <p:cNvGrpSpPr/>
          <p:nvPr/>
        </p:nvGrpSpPr>
        <p:grpSpPr>
          <a:xfrm>
            <a:off x="1676400" y="4343400"/>
            <a:ext cx="3094038" cy="990600"/>
            <a:chOff x="808" y="960"/>
            <a:chExt cx="1949" cy="624"/>
          </a:xfrm>
        </p:grpSpPr>
        <p:sp>
          <p:nvSpPr>
            <p:cNvPr id="37" name="Line 11"/>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8" name="Line 12"/>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9" name="Text Box 13"/>
            <p:cNvSpPr txBox="1">
              <a:spLocks noChangeArrowheads="1"/>
            </p:cNvSpPr>
            <p:nvPr/>
          </p:nvSpPr>
          <p:spPr bwMode="auto">
            <a:xfrm>
              <a:off x="808" y="960"/>
              <a:ext cx="1949"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DNS Query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SrcIP</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Target</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(60 bytes)</a:t>
              </a:r>
            </a:p>
          </p:txBody>
        </p:sp>
      </p:grpSp>
      <p:grpSp>
        <p:nvGrpSpPr>
          <p:cNvPr id="40" name="Group 14"/>
          <p:cNvGrpSpPr/>
          <p:nvPr/>
        </p:nvGrpSpPr>
        <p:grpSpPr>
          <a:xfrm>
            <a:off x="5346700" y="4343400"/>
            <a:ext cx="2743200" cy="1033463"/>
            <a:chOff x="3120" y="960"/>
            <a:chExt cx="1728" cy="651"/>
          </a:xfrm>
        </p:grpSpPr>
        <p:sp>
          <p:nvSpPr>
            <p:cNvPr id="41" name="Line 15"/>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2" name="Line 16"/>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3" name="Text Box 17"/>
            <p:cNvSpPr txBox="1">
              <a:spLocks noChangeArrowheads="1"/>
            </p:cNvSpPr>
            <p:nvPr/>
          </p:nvSpPr>
          <p:spPr bwMode="auto">
            <a:xfrm>
              <a:off x="3407" y="960"/>
              <a:ext cx="1197" cy="65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EDNS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Reponse</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(3000 bytes)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vert="horz" wrap="square" lIns="91440" tIns="45720" rIns="91440" bIns="45720" anchor="ctr" anchorCtr="0"/>
          <a:lstStyle/>
          <a:p>
            <a:r>
              <a:rPr lang="en-US" altLang="en-US">
                <a:solidFill>
                  <a:schemeClr val="tx1"/>
                </a:solidFill>
              </a:rPr>
              <a:t>DNS Amplification Attack</a:t>
            </a:r>
          </a:p>
        </p:txBody>
      </p:sp>
      <p:sp>
        <p:nvSpPr>
          <p:cNvPr id="108546" name="Content Placeholder 2"/>
          <p:cNvSpPr>
            <a:spLocks noGrp="1"/>
          </p:cNvSpPr>
          <p:nvPr>
            <p:ph idx="1"/>
          </p:nvPr>
        </p:nvSpPr>
        <p:spPr/>
        <p:txBody>
          <a:bodyPr vert="horz" wrap="square" lIns="91440" tIns="45720" rIns="91440" bIns="45720" anchor="t" anchorCtr="0"/>
          <a:lstStyle/>
          <a:p>
            <a:r>
              <a:rPr lang="en-US" altLang="en-US"/>
              <a:t>Attack with an ANY-type DNS query with </a:t>
            </a:r>
            <a:r>
              <a:rPr lang="en-US" altLang="en-US">
                <a:solidFill>
                  <a:srgbClr val="00B0F0"/>
                </a:solidFill>
              </a:rPr>
              <a:t>spoofed source IP address of the targeted server</a:t>
            </a:r>
          </a:p>
          <a:p>
            <a:pPr>
              <a:buNone/>
            </a:pPr>
            <a:r>
              <a:rPr lang="en-US" altLang="zh-CN"/>
              <a:t>	EDNS: Extension Mechanisms for DNS sends DNS data in larger UDP packets</a:t>
            </a:r>
            <a:endParaRPr lang="en-US" altLang="en-US"/>
          </a:p>
        </p:txBody>
      </p:sp>
      <p:sp>
        <p:nvSpPr>
          <p:cNvPr id="18" name="Rectangle 5"/>
          <p:cNvSpPr>
            <a:spLocks noChangeArrowheads="1"/>
          </p:cNvSpPr>
          <p:nvPr/>
        </p:nvSpPr>
        <p:spPr bwMode="auto">
          <a:xfrm>
            <a:off x="4127500" y="5334000"/>
            <a:ext cx="1490663" cy="838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DNS</a:t>
            </a:r>
            <a:b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b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Server</a:t>
            </a:r>
          </a:p>
        </p:txBody>
      </p:sp>
      <p:pic>
        <p:nvPicPr>
          <p:cNvPr id="108548" name="Picture 6" descr="j0239481"/>
          <p:cNvPicPr>
            <a:picLocks noChangeAspect="1"/>
          </p:cNvPicPr>
          <p:nvPr/>
        </p:nvPicPr>
        <p:blipFill>
          <a:blip r:embed="rId3"/>
          <a:stretch>
            <a:fillRect/>
          </a:stretch>
        </p:blipFill>
        <p:spPr>
          <a:xfrm>
            <a:off x="927100" y="4876800"/>
            <a:ext cx="762000" cy="641350"/>
          </a:xfrm>
          <a:prstGeom prst="rect">
            <a:avLst/>
          </a:prstGeom>
          <a:noFill/>
          <a:ln w="9525">
            <a:noFill/>
          </a:ln>
        </p:spPr>
      </p:pic>
      <p:sp>
        <p:nvSpPr>
          <p:cNvPr id="20" name="Text Box 7"/>
          <p:cNvSpPr txBox="1">
            <a:spLocks noChangeArrowheads="1"/>
          </p:cNvSpPr>
          <p:nvPr/>
        </p:nvSpPr>
        <p:spPr bwMode="auto">
          <a:xfrm>
            <a:off x="838200" y="5454650"/>
            <a:ext cx="9842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108550" name="Picture 8" descr="j0239481"/>
          <p:cNvPicPr>
            <a:picLocks noChangeAspect="1"/>
          </p:cNvPicPr>
          <p:nvPr/>
        </p:nvPicPr>
        <p:blipFill>
          <a:blip r:embed="rId3"/>
          <a:stretch>
            <a:fillRect/>
          </a:stretch>
        </p:blipFill>
        <p:spPr>
          <a:xfrm>
            <a:off x="7861300" y="4876800"/>
            <a:ext cx="762000" cy="641350"/>
          </a:xfrm>
          <a:prstGeom prst="rect">
            <a:avLst/>
          </a:prstGeom>
          <a:noFill/>
          <a:ln w="9525">
            <a:noFill/>
          </a:ln>
        </p:spPr>
      </p:pic>
      <p:sp>
        <p:nvSpPr>
          <p:cNvPr id="22" name="Text Box 9"/>
          <p:cNvSpPr txBox="1">
            <a:spLocks noChangeArrowheads="1"/>
          </p:cNvSpPr>
          <p:nvPr/>
        </p:nvSpPr>
        <p:spPr bwMode="auto">
          <a:xfrm>
            <a:off x="7810500" y="5454650"/>
            <a:ext cx="9080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08552" name="Group 10"/>
          <p:cNvGrpSpPr/>
          <p:nvPr/>
        </p:nvGrpSpPr>
        <p:grpSpPr>
          <a:xfrm>
            <a:off x="1676400" y="4343400"/>
            <a:ext cx="3094038" cy="990600"/>
            <a:chOff x="808" y="960"/>
            <a:chExt cx="1949" cy="624"/>
          </a:xfrm>
        </p:grpSpPr>
        <p:sp>
          <p:nvSpPr>
            <p:cNvPr id="24" name="Line 11"/>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5" name="Line 12"/>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6" name="Text Box 13"/>
            <p:cNvSpPr txBox="1">
              <a:spLocks noChangeArrowheads="1"/>
            </p:cNvSpPr>
            <p:nvPr/>
          </p:nvSpPr>
          <p:spPr bwMode="auto">
            <a:xfrm>
              <a:off x="808" y="960"/>
              <a:ext cx="1949"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DNS Query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SrcIP</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Target</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(60 bytes)</a:t>
              </a:r>
            </a:p>
          </p:txBody>
        </p:sp>
      </p:grpSp>
      <p:grpSp>
        <p:nvGrpSpPr>
          <p:cNvPr id="108553" name="Group 14"/>
          <p:cNvGrpSpPr/>
          <p:nvPr/>
        </p:nvGrpSpPr>
        <p:grpSpPr>
          <a:xfrm>
            <a:off x="5346700" y="4343400"/>
            <a:ext cx="2743200" cy="1033463"/>
            <a:chOff x="3120" y="960"/>
            <a:chExt cx="1728" cy="651"/>
          </a:xfrm>
        </p:grpSpPr>
        <p:sp>
          <p:nvSpPr>
            <p:cNvPr id="28" name="Line 15"/>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9" name="Line 16"/>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0" name="Text Box 17"/>
            <p:cNvSpPr txBox="1">
              <a:spLocks noChangeArrowheads="1"/>
            </p:cNvSpPr>
            <p:nvPr/>
          </p:nvSpPr>
          <p:spPr bwMode="auto">
            <a:xfrm>
              <a:off x="3407" y="960"/>
              <a:ext cx="1197" cy="65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EDNS Reponse</a:t>
              </a:r>
            </a:p>
            <a:p>
              <a:pPr marL="0" marR="0" lvl="0" indent="0" algn="ctr" defTabSz="914400" rtl="0" eaLnBrk="0" fontAlgn="base" latinLnBrk="0" hangingPunct="0">
                <a:lnSpc>
                  <a:spcPct val="80000"/>
                </a:lnSpc>
                <a:spcBef>
                  <a:spcPct val="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(3000 bytes)</a:t>
              </a:r>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p:cNvSpPr>
            <a:spLocks noGrp="1"/>
          </p:cNvSpPr>
          <p:nvPr>
            <p:ph type="title"/>
          </p:nvPr>
        </p:nvSpPr>
        <p:spPr/>
        <p:txBody>
          <a:bodyPr vert="horz" wrap="square" lIns="91440" tIns="45720" rIns="91440" bIns="45720" anchor="ctr" anchorCtr="0"/>
          <a:lstStyle/>
          <a:p>
            <a:r>
              <a:rPr lang="en-US" altLang="en-US">
                <a:solidFill>
                  <a:schemeClr val="tx1"/>
                </a:solidFill>
              </a:rPr>
              <a:t>DNS Amplification Attack</a:t>
            </a:r>
          </a:p>
        </p:txBody>
      </p:sp>
      <p:sp>
        <p:nvSpPr>
          <p:cNvPr id="110594" name="Content Placeholder 2"/>
          <p:cNvSpPr>
            <a:spLocks noGrp="1"/>
          </p:cNvSpPr>
          <p:nvPr>
            <p:ph idx="1"/>
          </p:nvPr>
        </p:nvSpPr>
        <p:spPr/>
        <p:txBody>
          <a:bodyPr vert="horz" wrap="square" lIns="91440" tIns="45720" rIns="91440" bIns="45720" anchor="t" anchorCtr="0"/>
          <a:lstStyle/>
          <a:p>
            <a:r>
              <a:rPr lang="en-US" altLang="en-US" b="1"/>
              <a:t>Solution</a:t>
            </a:r>
          </a:p>
          <a:p>
            <a:pPr>
              <a:buNone/>
            </a:pPr>
            <a:r>
              <a:rPr lang="en-US" altLang="zh-CN"/>
              <a:t>	reduce the number of open resolvers;</a:t>
            </a:r>
          </a:p>
          <a:p>
            <a:pPr>
              <a:buNone/>
            </a:pPr>
            <a:r>
              <a:rPr lang="en-US" altLang="zh-CN"/>
              <a:t>	source IP verification – stop spoofed packets leaving network;</a:t>
            </a:r>
            <a:endParaRPr lang="en-US" altLang="zh-CN">
              <a:solidFill>
                <a:srgbClr val="FFC000"/>
              </a:solidFill>
            </a:endParaRPr>
          </a:p>
          <a:p>
            <a:endParaRPr lang="en-US" altLang="en-US"/>
          </a:p>
        </p:txBody>
      </p:sp>
      <p:sp>
        <p:nvSpPr>
          <p:cNvPr id="57" name="Rectangle 5"/>
          <p:cNvSpPr>
            <a:spLocks noChangeArrowheads="1"/>
          </p:cNvSpPr>
          <p:nvPr/>
        </p:nvSpPr>
        <p:spPr bwMode="auto">
          <a:xfrm>
            <a:off x="4127500" y="5334000"/>
            <a:ext cx="1490663" cy="838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DNS</a:t>
            </a:r>
            <a:b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b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Server</a:t>
            </a:r>
          </a:p>
        </p:txBody>
      </p:sp>
      <p:pic>
        <p:nvPicPr>
          <p:cNvPr id="110596" name="Picture 6" descr="j0239481"/>
          <p:cNvPicPr>
            <a:picLocks noChangeAspect="1"/>
          </p:cNvPicPr>
          <p:nvPr/>
        </p:nvPicPr>
        <p:blipFill>
          <a:blip r:embed="rId3"/>
          <a:stretch>
            <a:fillRect/>
          </a:stretch>
        </p:blipFill>
        <p:spPr>
          <a:xfrm>
            <a:off x="927100" y="4876800"/>
            <a:ext cx="762000" cy="641350"/>
          </a:xfrm>
          <a:prstGeom prst="rect">
            <a:avLst/>
          </a:prstGeom>
          <a:noFill/>
          <a:ln w="9525">
            <a:noFill/>
          </a:ln>
        </p:spPr>
      </p:pic>
      <p:sp>
        <p:nvSpPr>
          <p:cNvPr id="59" name="Text Box 7"/>
          <p:cNvSpPr txBox="1">
            <a:spLocks noChangeArrowheads="1"/>
          </p:cNvSpPr>
          <p:nvPr/>
        </p:nvSpPr>
        <p:spPr bwMode="auto">
          <a:xfrm>
            <a:off x="838200" y="5454650"/>
            <a:ext cx="9842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110598" name="Picture 8" descr="j0239481"/>
          <p:cNvPicPr>
            <a:picLocks noChangeAspect="1"/>
          </p:cNvPicPr>
          <p:nvPr/>
        </p:nvPicPr>
        <p:blipFill>
          <a:blip r:embed="rId3"/>
          <a:stretch>
            <a:fillRect/>
          </a:stretch>
        </p:blipFill>
        <p:spPr>
          <a:xfrm>
            <a:off x="7861300" y="4876800"/>
            <a:ext cx="762000" cy="641350"/>
          </a:xfrm>
          <a:prstGeom prst="rect">
            <a:avLst/>
          </a:prstGeom>
          <a:noFill/>
          <a:ln w="9525">
            <a:noFill/>
          </a:ln>
        </p:spPr>
      </p:pic>
      <p:sp>
        <p:nvSpPr>
          <p:cNvPr id="61" name="Text Box 9"/>
          <p:cNvSpPr txBox="1">
            <a:spLocks noChangeArrowheads="1"/>
          </p:cNvSpPr>
          <p:nvPr/>
        </p:nvSpPr>
        <p:spPr bwMode="auto">
          <a:xfrm>
            <a:off x="7810500" y="5454650"/>
            <a:ext cx="9080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10600" name="Group 10"/>
          <p:cNvGrpSpPr/>
          <p:nvPr/>
        </p:nvGrpSpPr>
        <p:grpSpPr>
          <a:xfrm>
            <a:off x="1676400" y="4343400"/>
            <a:ext cx="3094038" cy="990600"/>
            <a:chOff x="808" y="960"/>
            <a:chExt cx="1949" cy="624"/>
          </a:xfrm>
        </p:grpSpPr>
        <p:sp>
          <p:nvSpPr>
            <p:cNvPr id="63" name="Line 11"/>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4" name="Line 12"/>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5" name="Text Box 13"/>
            <p:cNvSpPr txBox="1">
              <a:spLocks noChangeArrowheads="1"/>
            </p:cNvSpPr>
            <p:nvPr/>
          </p:nvSpPr>
          <p:spPr bwMode="auto">
            <a:xfrm>
              <a:off x="808" y="960"/>
              <a:ext cx="1949"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DNS Query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SrcIP</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Target</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(60 bytes)</a:t>
              </a:r>
            </a:p>
          </p:txBody>
        </p:sp>
      </p:grpSp>
      <p:grpSp>
        <p:nvGrpSpPr>
          <p:cNvPr id="110601" name="Group 14"/>
          <p:cNvGrpSpPr/>
          <p:nvPr/>
        </p:nvGrpSpPr>
        <p:grpSpPr>
          <a:xfrm>
            <a:off x="5346700" y="4343400"/>
            <a:ext cx="2743200" cy="1033463"/>
            <a:chOff x="3120" y="960"/>
            <a:chExt cx="1728" cy="651"/>
          </a:xfrm>
        </p:grpSpPr>
        <p:sp>
          <p:nvSpPr>
            <p:cNvPr id="67" name="Line 15"/>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8" name="Line 16"/>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9" name="Text Box 17"/>
            <p:cNvSpPr txBox="1">
              <a:spLocks noChangeArrowheads="1"/>
            </p:cNvSpPr>
            <p:nvPr/>
          </p:nvSpPr>
          <p:spPr bwMode="auto">
            <a:xfrm>
              <a:off x="3407" y="960"/>
              <a:ext cx="1197" cy="65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EDNS Reponse</a:t>
              </a:r>
            </a:p>
            <a:p>
              <a:pPr marL="0" marR="0" lvl="0" indent="0" algn="ctr" defTabSz="914400" rtl="0" eaLnBrk="0" fontAlgn="base" latinLnBrk="0" hangingPunct="0">
                <a:lnSpc>
                  <a:spcPct val="80000"/>
                </a:lnSpc>
                <a:spcBef>
                  <a:spcPct val="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(3000 bytes)</a:t>
              </a:r>
            </a:p>
          </p:txBody>
        </p:sp>
      </p:gr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Title 1"/>
          <p:cNvSpPr>
            <a:spLocks noGrp="1"/>
          </p:cNvSpPr>
          <p:nvPr>
            <p:ph type="title"/>
          </p:nvPr>
        </p:nvSpPr>
        <p:spPr/>
        <p:txBody>
          <a:bodyPr vert="horz" wrap="square" lIns="91440" tIns="45720" rIns="91440" bIns="45720" anchor="ctr" anchorCtr="0"/>
          <a:lstStyle/>
          <a:p>
            <a:r>
              <a:rPr lang="en-US" altLang="en-US" dirty="0">
                <a:solidFill>
                  <a:srgbClr val="00B0F0"/>
                </a:solidFill>
              </a:rPr>
              <a:t>NTP Amplification Attack</a:t>
            </a:r>
          </a:p>
        </p:txBody>
      </p:sp>
      <p:sp>
        <p:nvSpPr>
          <p:cNvPr id="112642" name="Content Placeholder 2"/>
          <p:cNvSpPr>
            <a:spLocks noGrp="1"/>
          </p:cNvSpPr>
          <p:nvPr>
            <p:ph idx="1"/>
          </p:nvPr>
        </p:nvSpPr>
        <p:spPr/>
        <p:txBody>
          <a:bodyPr vert="horz" wrap="square" lIns="91440" tIns="45720" rIns="91440" bIns="45720" anchor="t" anchorCtr="0"/>
          <a:lstStyle/>
          <a:p>
            <a:r>
              <a:rPr lang="en-US" altLang="en-US" dirty="0"/>
              <a:t>Leverage Network Time Protocol (NTP)</a:t>
            </a:r>
            <a:r>
              <a:rPr lang="zh-CN" altLang="en-US" dirty="0"/>
              <a:t> </a:t>
            </a:r>
            <a:r>
              <a:rPr lang="en-US" altLang="zh-CN" dirty="0"/>
              <a:t>servers</a:t>
            </a:r>
            <a:r>
              <a:rPr lang="en-US" altLang="en-US" dirty="0"/>
              <a:t> </a:t>
            </a:r>
          </a:p>
          <a:p>
            <a:r>
              <a:rPr lang="en-US" altLang="en-US" dirty="0"/>
              <a:t>Exploit </a:t>
            </a:r>
            <a:r>
              <a:rPr lang="en-US" altLang="en-US" dirty="0" err="1">
                <a:solidFill>
                  <a:srgbClr val="00B0F0"/>
                </a:solidFill>
              </a:rPr>
              <a:t>monlist</a:t>
            </a:r>
            <a:r>
              <a:rPr lang="en-US" altLang="en-US" dirty="0"/>
              <a:t> command that triggers a response with the last </a:t>
            </a:r>
            <a:r>
              <a:rPr lang="en-US" altLang="en-US" dirty="0">
                <a:solidFill>
                  <a:srgbClr val="FF0000"/>
                </a:solidFill>
              </a:rPr>
              <a:t>600 source IP</a:t>
            </a:r>
            <a:r>
              <a:rPr lang="en-US" altLang="en-US" dirty="0"/>
              <a:t> addresses of requests made to the NTP server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Title 1"/>
          <p:cNvSpPr>
            <a:spLocks noGrp="1"/>
          </p:cNvSpPr>
          <p:nvPr>
            <p:ph type="title"/>
          </p:nvPr>
        </p:nvSpPr>
        <p:spPr/>
        <p:txBody>
          <a:bodyPr vert="horz" wrap="square" lIns="91440" tIns="45720" rIns="91440" bIns="45720" anchor="ctr" anchorCtr="0"/>
          <a:lstStyle/>
          <a:p>
            <a:r>
              <a:rPr lang="en-US" altLang="en-US">
                <a:solidFill>
                  <a:schemeClr val="tx1"/>
                </a:solidFill>
              </a:rPr>
              <a:t>NTP Amplification Attack</a:t>
            </a:r>
          </a:p>
        </p:txBody>
      </p:sp>
      <p:sp>
        <p:nvSpPr>
          <p:cNvPr id="114690" name="Content Placeholder 2"/>
          <p:cNvSpPr>
            <a:spLocks noGrp="1"/>
          </p:cNvSpPr>
          <p:nvPr>
            <p:ph idx="1"/>
          </p:nvPr>
        </p:nvSpPr>
        <p:spPr/>
        <p:txBody>
          <a:bodyPr vert="horz" wrap="square" lIns="91440" tIns="45720" rIns="91440" bIns="45720" anchor="t" anchorCtr="0"/>
          <a:lstStyle/>
          <a:p>
            <a:r>
              <a:rPr lang="en-US" altLang="en-US"/>
              <a:t>Amplify the effect of NTP query</a:t>
            </a:r>
          </a:p>
          <a:p>
            <a:r>
              <a:rPr lang="en-US" altLang="en-US"/>
              <a:t>1 query vs a large response</a:t>
            </a:r>
          </a:p>
          <a:p>
            <a:endParaRPr lang="en-US" altLang="en-US"/>
          </a:p>
        </p:txBody>
      </p:sp>
      <p:pic>
        <p:nvPicPr>
          <p:cNvPr id="114691" name="Picture 4"/>
          <p:cNvPicPr>
            <a:picLocks noChangeAspect="1"/>
          </p:cNvPicPr>
          <p:nvPr/>
        </p:nvPicPr>
        <p:blipFill>
          <a:blip r:embed="rId3"/>
          <a:stretch>
            <a:fillRect/>
          </a:stretch>
        </p:blipFill>
        <p:spPr>
          <a:xfrm>
            <a:off x="0" y="3016250"/>
            <a:ext cx="9144000" cy="3841750"/>
          </a:xfrm>
          <a:prstGeom prst="rect">
            <a:avLst/>
          </a:prstGeom>
          <a:noFill/>
          <a:ln w="9525">
            <a:noFill/>
          </a:ln>
        </p:spPr>
      </p:pic>
      <p:sp>
        <p:nvSpPr>
          <p:cNvPr id="114692" name="TextBox 6"/>
          <p:cNvSpPr txBox="1"/>
          <p:nvPr/>
        </p:nvSpPr>
        <p:spPr>
          <a:xfrm rot="1044055">
            <a:off x="706438" y="4902200"/>
            <a:ext cx="2619375"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monlist</a:t>
            </a:r>
          </a:p>
          <a:p>
            <a:pPr marL="0" lvl="0" indent="0" algn="r">
              <a:spcBef>
                <a:spcPct val="0"/>
              </a:spcBef>
              <a:buNone/>
            </a:pPr>
            <a:endParaRPr lang="en-US" altLang="zh-CN">
              <a:solidFill>
                <a:srgbClr val="00B0F0"/>
              </a:solidFill>
              <a:latin typeface="Arial" panose="020B0604020202020204" pitchFamily="34" charset="0"/>
            </a:endParaRPr>
          </a:p>
          <a:p>
            <a:pPr marL="0" lvl="0" indent="0" algn="r">
              <a:spcBef>
                <a:spcPct val="0"/>
              </a:spcBef>
              <a:buNone/>
            </a:pPr>
            <a:endParaRPr lang="en-US" altLang="zh-CN">
              <a:solidFill>
                <a:srgbClr val="00B0F0"/>
              </a:solidFill>
              <a:latin typeface="Arial" panose="020B0604020202020204" pitchFamily="34" charset="0"/>
            </a:endParaRPr>
          </a:p>
        </p:txBody>
      </p:sp>
      <p:sp>
        <p:nvSpPr>
          <p:cNvPr id="114693" name="TextBox 6"/>
          <p:cNvSpPr txBox="1"/>
          <p:nvPr/>
        </p:nvSpPr>
        <p:spPr>
          <a:xfrm rot="-647887">
            <a:off x="4076700" y="5284788"/>
            <a:ext cx="4265613" cy="1106487"/>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600 IP addr</a:t>
            </a:r>
          </a:p>
          <a:p>
            <a:pPr marL="0" lvl="0" indent="0" algn="r">
              <a:spcBef>
                <a:spcPct val="0"/>
              </a:spcBef>
              <a:buNone/>
            </a:pPr>
            <a:endParaRPr lang="en-US" altLang="zh-CN">
              <a:solidFill>
                <a:srgbClr val="00B0F0"/>
              </a:solidFill>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p:cNvSpPr>
            <a:spLocks noGrp="1"/>
          </p:cNvSpPr>
          <p:nvPr>
            <p:ph type="title"/>
          </p:nvPr>
        </p:nvSpPr>
        <p:spPr/>
        <p:txBody>
          <a:bodyPr vert="horz" wrap="square" lIns="91440" tIns="45720" rIns="91440" bIns="45720" anchor="ctr" anchorCtr="0"/>
          <a:lstStyle/>
          <a:p>
            <a:r>
              <a:rPr lang="en-US" altLang="en-US">
                <a:solidFill>
                  <a:schemeClr val="tx1"/>
                </a:solidFill>
              </a:rPr>
              <a:t>NTP Amplification Attack</a:t>
            </a:r>
          </a:p>
        </p:txBody>
      </p:sp>
      <p:sp>
        <p:nvSpPr>
          <p:cNvPr id="116738" name="Content Placeholder 2"/>
          <p:cNvSpPr>
            <a:spLocks noGrp="1"/>
          </p:cNvSpPr>
          <p:nvPr>
            <p:ph idx="1"/>
          </p:nvPr>
        </p:nvSpPr>
        <p:spPr/>
        <p:txBody>
          <a:bodyPr vert="horz" wrap="square" lIns="91440" tIns="45720" rIns="91440" bIns="45720" anchor="t" anchorCtr="0"/>
          <a:lstStyle/>
          <a:p>
            <a:r>
              <a:rPr lang="en-US" altLang="en-US"/>
              <a:t>Amplify the effect of NTP query</a:t>
            </a:r>
          </a:p>
          <a:p>
            <a:r>
              <a:rPr lang="en-US" altLang="en-US"/>
              <a:t>1 query vs a large response</a:t>
            </a:r>
          </a:p>
          <a:p>
            <a:endParaRPr lang="en-US" altLang="en-US"/>
          </a:p>
        </p:txBody>
      </p:sp>
      <p:pic>
        <p:nvPicPr>
          <p:cNvPr id="116739" name="Picture 4"/>
          <p:cNvPicPr>
            <a:picLocks noChangeAspect="1"/>
          </p:cNvPicPr>
          <p:nvPr/>
        </p:nvPicPr>
        <p:blipFill>
          <a:blip r:embed="rId3"/>
          <a:stretch>
            <a:fillRect/>
          </a:stretch>
        </p:blipFill>
        <p:spPr>
          <a:xfrm>
            <a:off x="0" y="3016250"/>
            <a:ext cx="9144000" cy="3841750"/>
          </a:xfrm>
          <a:prstGeom prst="rect">
            <a:avLst/>
          </a:prstGeom>
          <a:noFill/>
          <a:ln w="9525">
            <a:noFill/>
          </a:ln>
        </p:spPr>
      </p:pic>
      <p:sp>
        <p:nvSpPr>
          <p:cNvPr id="116740" name="TextBox 6"/>
          <p:cNvSpPr txBox="1"/>
          <p:nvPr/>
        </p:nvSpPr>
        <p:spPr>
          <a:xfrm rot="1044055">
            <a:off x="706438" y="4902200"/>
            <a:ext cx="2619375"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monlist</a:t>
            </a:r>
          </a:p>
          <a:p>
            <a:pPr marL="0" lvl="0" indent="0" algn="r">
              <a:spcBef>
                <a:spcPct val="0"/>
              </a:spcBef>
              <a:buNone/>
            </a:pPr>
            <a:r>
              <a:rPr lang="en-US" altLang="zh-CN">
                <a:solidFill>
                  <a:srgbClr val="00B0F0"/>
                </a:solidFill>
                <a:latin typeface="Arial" panose="020B0604020202020204" pitchFamily="34" charset="0"/>
              </a:rPr>
              <a:t>30+ bytes</a:t>
            </a:r>
          </a:p>
          <a:p>
            <a:pPr marL="0" lvl="0" indent="0" algn="r">
              <a:spcBef>
                <a:spcPct val="0"/>
              </a:spcBef>
              <a:buNone/>
            </a:pPr>
            <a:endParaRPr lang="en-US" altLang="zh-CN">
              <a:solidFill>
                <a:srgbClr val="00B0F0"/>
              </a:solidFill>
              <a:latin typeface="Arial" panose="020B0604020202020204" pitchFamily="34" charset="0"/>
            </a:endParaRPr>
          </a:p>
        </p:txBody>
      </p:sp>
      <p:sp>
        <p:nvSpPr>
          <p:cNvPr id="116741" name="TextBox 6"/>
          <p:cNvSpPr txBox="1"/>
          <p:nvPr/>
        </p:nvSpPr>
        <p:spPr>
          <a:xfrm rot="-647887">
            <a:off x="4076700" y="5284788"/>
            <a:ext cx="4265613" cy="1106487"/>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600 IP addr</a:t>
            </a:r>
          </a:p>
          <a:p>
            <a:pPr marL="0" lvl="0" indent="0" algn="r">
              <a:spcBef>
                <a:spcPct val="0"/>
              </a:spcBef>
              <a:buNone/>
            </a:pPr>
            <a:r>
              <a:rPr lang="en-US" altLang="zh-CN">
                <a:solidFill>
                  <a:srgbClr val="00B0F0"/>
                </a:solidFill>
                <a:latin typeface="Arial" panose="020B0604020202020204" pitchFamily="34" charset="0"/>
              </a:rPr>
              <a:t>22,000 bytes of pkts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785" name="Picture 4"/>
          <p:cNvPicPr>
            <a:picLocks noChangeAspect="1"/>
          </p:cNvPicPr>
          <p:nvPr/>
        </p:nvPicPr>
        <p:blipFill>
          <a:blip r:embed="rId3"/>
          <a:stretch>
            <a:fillRect/>
          </a:stretch>
        </p:blipFill>
        <p:spPr>
          <a:xfrm>
            <a:off x="0" y="3016250"/>
            <a:ext cx="9144000" cy="3841750"/>
          </a:xfrm>
          <a:prstGeom prst="rect">
            <a:avLst/>
          </a:prstGeom>
          <a:noFill/>
          <a:ln w="9525">
            <a:noFill/>
          </a:ln>
        </p:spPr>
      </p:pic>
      <p:sp>
        <p:nvSpPr>
          <p:cNvPr id="118786" name="Title 1"/>
          <p:cNvSpPr>
            <a:spLocks noGrp="1"/>
          </p:cNvSpPr>
          <p:nvPr>
            <p:ph type="title"/>
          </p:nvPr>
        </p:nvSpPr>
        <p:spPr/>
        <p:txBody>
          <a:bodyPr vert="horz" wrap="square" lIns="91440" tIns="45720" rIns="91440" bIns="45720" anchor="ctr" anchorCtr="0"/>
          <a:lstStyle/>
          <a:p>
            <a:r>
              <a:rPr lang="en-US" altLang="en-US">
                <a:solidFill>
                  <a:schemeClr val="tx1"/>
                </a:solidFill>
              </a:rPr>
              <a:t>NTP Amplification Attack</a:t>
            </a:r>
          </a:p>
        </p:txBody>
      </p:sp>
      <p:sp>
        <p:nvSpPr>
          <p:cNvPr id="118787" name="Content Placeholder 2"/>
          <p:cNvSpPr>
            <a:spLocks noGrp="1"/>
          </p:cNvSpPr>
          <p:nvPr>
            <p:ph idx="1"/>
          </p:nvPr>
        </p:nvSpPr>
        <p:spPr/>
        <p:txBody>
          <a:bodyPr vert="horz" wrap="square" lIns="91440" tIns="45720" rIns="91440" bIns="45720" anchor="t" anchorCtr="0"/>
          <a:lstStyle/>
          <a:p>
            <a:r>
              <a:rPr lang="en-US" altLang="en-US" b="1"/>
              <a:t>Solution</a:t>
            </a:r>
          </a:p>
          <a:p>
            <a:pPr>
              <a:buNone/>
            </a:pPr>
            <a:r>
              <a:rPr lang="en-US" altLang="zh-CN"/>
              <a:t>	reduce the number of NTP servers that support monlist;</a:t>
            </a:r>
          </a:p>
          <a:p>
            <a:pPr>
              <a:buNone/>
            </a:pPr>
            <a:r>
              <a:rPr lang="en-US" altLang="zh-CN"/>
              <a:t>	source IP verification – stop spoofed packets leaving network;</a:t>
            </a:r>
            <a:endParaRPr lang="en-US" altLang="zh-CN">
              <a:solidFill>
                <a:srgbClr val="FFC000"/>
              </a:solidFill>
            </a:endParaRPr>
          </a:p>
          <a:p>
            <a:endParaRPr lang="en-US" altLang="en-US"/>
          </a:p>
        </p:txBody>
      </p:sp>
      <p:sp>
        <p:nvSpPr>
          <p:cNvPr id="118788" name="TextBox 6"/>
          <p:cNvSpPr txBox="1"/>
          <p:nvPr/>
        </p:nvSpPr>
        <p:spPr>
          <a:xfrm rot="1044055">
            <a:off x="706438" y="4902200"/>
            <a:ext cx="2619375"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monlist</a:t>
            </a:r>
          </a:p>
          <a:p>
            <a:pPr marL="0" lvl="0" indent="0" algn="r">
              <a:spcBef>
                <a:spcPct val="0"/>
              </a:spcBef>
              <a:buNone/>
            </a:pPr>
            <a:r>
              <a:rPr lang="en-US" altLang="zh-CN">
                <a:solidFill>
                  <a:srgbClr val="00B0F0"/>
                </a:solidFill>
                <a:latin typeface="Arial" panose="020B0604020202020204" pitchFamily="34" charset="0"/>
              </a:rPr>
              <a:t>30+ bytes</a:t>
            </a:r>
          </a:p>
          <a:p>
            <a:pPr marL="0" lvl="0" indent="0" algn="r">
              <a:spcBef>
                <a:spcPct val="0"/>
              </a:spcBef>
              <a:buNone/>
            </a:pPr>
            <a:endParaRPr lang="en-US" altLang="zh-CN">
              <a:solidFill>
                <a:srgbClr val="00B0F0"/>
              </a:solidFill>
              <a:latin typeface="Arial" panose="020B0604020202020204" pitchFamily="34" charset="0"/>
            </a:endParaRPr>
          </a:p>
        </p:txBody>
      </p:sp>
      <p:sp>
        <p:nvSpPr>
          <p:cNvPr id="118789" name="TextBox 6"/>
          <p:cNvSpPr txBox="1"/>
          <p:nvPr/>
        </p:nvSpPr>
        <p:spPr>
          <a:xfrm rot="-647887">
            <a:off x="4076700" y="5284788"/>
            <a:ext cx="4265613" cy="1106487"/>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600 IP addr</a:t>
            </a:r>
          </a:p>
          <a:p>
            <a:pPr marL="0" lvl="0" indent="0" algn="r">
              <a:spcBef>
                <a:spcPct val="0"/>
              </a:spcBef>
              <a:buNone/>
            </a:pPr>
            <a:r>
              <a:rPr lang="en-US" altLang="zh-CN">
                <a:solidFill>
                  <a:srgbClr val="00B0F0"/>
                </a:solidFill>
                <a:latin typeface="Arial" panose="020B0604020202020204" pitchFamily="34" charset="0"/>
              </a:rPr>
              <a:t>22,000 bytes of pkts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https://img95.699pic.com/photo/30726/3698.jpg_wh860.jpg"/>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85283" y="3540691"/>
            <a:ext cx="2555082" cy="141949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bkimg.cdn.bcebos.com/pic/faedab64034f78f09eaad05e77310a55b2191cfd"/>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93863" y="3540691"/>
            <a:ext cx="2555082" cy="1419490"/>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normAutofit/>
          </a:bodyPr>
          <a:lstStyle/>
          <a:p>
            <a:r>
              <a:rPr lang="en-US" altLang="zh-CN" sz="2700" dirty="0"/>
              <a:t>Denial of Service Attack</a:t>
            </a:r>
          </a:p>
        </p:txBody>
      </p:sp>
      <p:sp>
        <p:nvSpPr>
          <p:cNvPr id="9" name="矩形 8"/>
          <p:cNvSpPr/>
          <p:nvPr/>
        </p:nvSpPr>
        <p:spPr>
          <a:xfrm>
            <a:off x="502443" y="2107747"/>
            <a:ext cx="3015569" cy="424732"/>
          </a:xfrm>
          <a:prstGeom prst="rect">
            <a:avLst/>
          </a:prstGeom>
        </p:spPr>
        <p:txBody>
          <a:bodyPr wrap="none">
            <a:spAutoFit/>
          </a:bodyPr>
          <a:lstStyle/>
          <a:p>
            <a:pPr>
              <a:lnSpc>
                <a:spcPct val="90000"/>
              </a:lnSpc>
              <a:spcBef>
                <a:spcPct val="0"/>
              </a:spcBef>
            </a:pPr>
            <a:r>
              <a:rPr lang="en-US" altLang="zh-CN" sz="2400" b="1" dirty="0">
                <a:latin typeface="Times New Roman" panose="02020603050405020304" pitchFamily="18" charset="0"/>
                <a:cs typeface="Times New Roman" panose="02020603050405020304" pitchFamily="18" charset="0"/>
              </a:rPr>
              <a:t>Forms of DoS attacks</a:t>
            </a:r>
            <a:endParaRPr lang="zh-CN" altLang="en-US" sz="2400" b="1" dirty="0">
              <a:latin typeface="Times New Roman" panose="02020603050405020304" pitchFamily="18" charset="0"/>
              <a:cs typeface="Times New Roman" panose="02020603050405020304" pitchFamily="18" charset="0"/>
            </a:endParaRPr>
          </a:p>
        </p:txBody>
      </p:sp>
      <p:sp>
        <p:nvSpPr>
          <p:cNvPr id="3" name="矩形 2"/>
          <p:cNvSpPr/>
          <p:nvPr/>
        </p:nvSpPr>
        <p:spPr>
          <a:xfrm>
            <a:off x="502443" y="2642118"/>
            <a:ext cx="7898607" cy="646331"/>
          </a:xfrm>
          <a:prstGeom prst="rect">
            <a:avLst/>
          </a:prstGeom>
        </p:spPr>
        <p:txBody>
          <a:bodyPr wrap="square">
            <a:spAutoFit/>
          </a:bodyPr>
          <a:lstStyle/>
          <a:p>
            <a:pPr algn="just" fontAlgn="base"/>
            <a:r>
              <a:rPr lang="en-US" altLang="zh-CN" dirty="0">
                <a:solidFill>
                  <a:srgbClr val="000000"/>
                </a:solidFill>
                <a:cs typeface="Arial" panose="020B0604020202020204" pitchFamily="34" charset="0"/>
              </a:rPr>
              <a:t>Although many forms of DoS attacks exist, the most common types are the following:</a:t>
            </a:r>
          </a:p>
        </p:txBody>
      </p:sp>
      <p:pic>
        <p:nvPicPr>
          <p:cNvPr id="3074" name="Picture 2" descr="https://img0.baidu.com/it/u=2963180144,1970031524&amp;fm=253&amp;fmt=auto&amp;app=138&amp;f=JPEG?w=900&amp;h=500"/>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02443" y="3540691"/>
            <a:ext cx="2555082" cy="141949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444763" y="5125155"/>
            <a:ext cx="2719014" cy="323165"/>
          </a:xfrm>
          <a:prstGeom prst="rect">
            <a:avLst/>
          </a:prstGeom>
        </p:spPr>
        <p:txBody>
          <a:bodyPr wrap="none">
            <a:spAutoFit/>
          </a:bodyPr>
          <a:lstStyle/>
          <a:p>
            <a:r>
              <a:rPr lang="en-US" altLang="zh-CN" sz="1500" b="1" dirty="0"/>
              <a:t>Network resource overload </a:t>
            </a:r>
            <a:endParaRPr lang="zh-CN" altLang="en-US" sz="1500" b="1" dirty="0"/>
          </a:p>
        </p:txBody>
      </p:sp>
      <p:sp>
        <p:nvSpPr>
          <p:cNvPr id="17" name="矩形 16"/>
          <p:cNvSpPr/>
          <p:nvPr/>
        </p:nvSpPr>
        <p:spPr>
          <a:xfrm>
            <a:off x="3251812" y="5125155"/>
            <a:ext cx="2685351" cy="323165"/>
          </a:xfrm>
          <a:prstGeom prst="rect">
            <a:avLst/>
          </a:prstGeom>
        </p:spPr>
        <p:txBody>
          <a:bodyPr wrap="none">
            <a:spAutoFit/>
          </a:bodyPr>
          <a:lstStyle/>
          <a:p>
            <a:r>
              <a:rPr lang="en-US" altLang="zh-CN" sz="1500" b="1" dirty="0"/>
              <a:t>Protocol resource overload</a:t>
            </a:r>
            <a:endParaRPr lang="zh-CN" altLang="en-US" sz="1500" b="1" dirty="0"/>
          </a:p>
        </p:txBody>
      </p:sp>
      <p:sp>
        <p:nvSpPr>
          <p:cNvPr id="18" name="矩形 17"/>
          <p:cNvSpPr/>
          <p:nvPr/>
        </p:nvSpPr>
        <p:spPr>
          <a:xfrm>
            <a:off x="5909782" y="5125155"/>
            <a:ext cx="2951449" cy="323165"/>
          </a:xfrm>
          <a:prstGeom prst="rect">
            <a:avLst/>
          </a:prstGeom>
        </p:spPr>
        <p:txBody>
          <a:bodyPr wrap="none">
            <a:spAutoFit/>
          </a:bodyPr>
          <a:lstStyle/>
          <a:p>
            <a:r>
              <a:rPr lang="en-US" altLang="zh-CN" sz="1500" b="1" dirty="0"/>
              <a:t>Application resource overload</a:t>
            </a:r>
            <a:endParaRPr lang="zh-CN" altLang="en-US" sz="1500"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p:cNvSpPr>
            <a:spLocks noGrp="1"/>
          </p:cNvSpPr>
          <p:nvPr>
            <p:ph type="title"/>
          </p:nvPr>
        </p:nvSpPr>
        <p:spPr/>
        <p:txBody>
          <a:bodyPr vert="horz" wrap="square" lIns="91440" tIns="45720" rIns="91440" bIns="45720" anchor="ctr" anchorCtr="0"/>
          <a:lstStyle/>
          <a:p>
            <a:r>
              <a:rPr lang="en-US" altLang="en-US" dirty="0">
                <a:solidFill>
                  <a:srgbClr val="00B0F0"/>
                </a:solidFill>
              </a:rPr>
              <a:t>Memcached Attack</a:t>
            </a:r>
          </a:p>
        </p:txBody>
      </p:sp>
      <p:sp>
        <p:nvSpPr>
          <p:cNvPr id="120834" name="Content Placeholder 2"/>
          <p:cNvSpPr>
            <a:spLocks noGrp="1"/>
          </p:cNvSpPr>
          <p:nvPr>
            <p:ph idx="1"/>
          </p:nvPr>
        </p:nvSpPr>
        <p:spPr/>
        <p:txBody>
          <a:bodyPr vert="horz" wrap="square" lIns="91440" tIns="45720" rIns="91440" bIns="45720" anchor="t" anchorCtr="0"/>
          <a:lstStyle/>
          <a:p>
            <a:r>
              <a:rPr lang="en-US" altLang="en-US" dirty="0"/>
              <a:t>Leverage </a:t>
            </a:r>
            <a:r>
              <a:rPr lang="en-US" altLang="en-US" u="sng" dirty="0"/>
              <a:t>Memcached </a:t>
            </a:r>
            <a:r>
              <a:rPr lang="en-US" altLang="zh-CN" u="sng" dirty="0"/>
              <a:t>servers              </a:t>
            </a:r>
            <a:r>
              <a:rPr lang="en-US" altLang="zh-CN" dirty="0"/>
              <a:t>a general-purpose distributed memory-caching system for speeding up websites and networks </a:t>
            </a:r>
            <a:endParaRPr lang="en-US" altLang="en-US" dirty="0"/>
          </a:p>
          <a:p>
            <a:r>
              <a:rPr lang="en-US" altLang="en-US" dirty="0"/>
              <a:t>Exploit </a:t>
            </a:r>
            <a:r>
              <a:rPr lang="en-US" altLang="en-US" dirty="0" err="1">
                <a:solidFill>
                  <a:srgbClr val="00B0F0"/>
                </a:solidFill>
              </a:rPr>
              <a:t>memcached</a:t>
            </a:r>
            <a:r>
              <a:rPr lang="en-US" altLang="en-US" dirty="0">
                <a:solidFill>
                  <a:srgbClr val="00B0F0"/>
                </a:solidFill>
              </a:rPr>
              <a:t> request </a:t>
            </a:r>
            <a:r>
              <a:rPr lang="en-US" altLang="en-US" dirty="0"/>
              <a:t>that triggers a response with a large volume of data to target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vert="horz" wrap="square" lIns="91440" tIns="45720" rIns="91440" bIns="45720" anchor="ctr" anchorCtr="0"/>
          <a:lstStyle/>
          <a:p>
            <a:r>
              <a:rPr lang="en-US" altLang="en-US">
                <a:solidFill>
                  <a:schemeClr val="tx1"/>
                </a:solidFill>
              </a:rPr>
              <a:t>Memcached Attack</a:t>
            </a:r>
          </a:p>
        </p:txBody>
      </p:sp>
      <p:sp>
        <p:nvSpPr>
          <p:cNvPr id="122882" name="Content Placeholder 2"/>
          <p:cNvSpPr>
            <a:spLocks noGrp="1"/>
          </p:cNvSpPr>
          <p:nvPr>
            <p:ph idx="1"/>
          </p:nvPr>
        </p:nvSpPr>
        <p:spPr/>
        <p:txBody>
          <a:bodyPr vert="horz" wrap="square" lIns="91440" tIns="45720" rIns="91440" bIns="45720" anchor="t" anchorCtr="0"/>
          <a:lstStyle/>
          <a:p>
            <a:r>
              <a:rPr lang="en-US" altLang="en-US"/>
              <a:t>Exploit </a:t>
            </a:r>
            <a:r>
              <a:rPr lang="en-US" altLang="en-US">
                <a:solidFill>
                  <a:srgbClr val="00B0F0"/>
                </a:solidFill>
              </a:rPr>
              <a:t>memcached request </a:t>
            </a:r>
            <a:r>
              <a:rPr lang="en-US" altLang="en-US"/>
              <a:t>that triggers a response with a large volume of data to target</a:t>
            </a:r>
          </a:p>
        </p:txBody>
      </p:sp>
      <p:pic>
        <p:nvPicPr>
          <p:cNvPr id="122883" name="Picture 2" descr="Exploring the memcached DDoS attack | CloudShark: Network Analysis Evolved"/>
          <p:cNvPicPr>
            <a:picLocks noChangeAspect="1"/>
          </p:cNvPicPr>
          <p:nvPr/>
        </p:nvPicPr>
        <p:blipFill>
          <a:blip r:embed="rId3"/>
          <a:stretch>
            <a:fillRect/>
          </a:stretch>
        </p:blipFill>
        <p:spPr>
          <a:xfrm>
            <a:off x="1371600" y="3200400"/>
            <a:ext cx="6400800" cy="365760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vert="horz" wrap="square" lIns="91440" tIns="45720" rIns="91440" bIns="45720" anchor="ctr" anchorCtr="0"/>
          <a:lstStyle/>
          <a:p>
            <a:r>
              <a:rPr lang="en-US" altLang="en-US"/>
              <a:t>Memcached Attack</a:t>
            </a:r>
          </a:p>
        </p:txBody>
      </p:sp>
      <p:sp>
        <p:nvSpPr>
          <p:cNvPr id="124930"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preload large data to Memcached server;</a:t>
            </a:r>
          </a:p>
          <a:p>
            <a:pPr>
              <a:buNone/>
            </a:pPr>
            <a:r>
              <a:rPr lang="en-US" altLang="en-US"/>
              <a:t>	spoof request to preloaded data from target;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p:txBody>
          <a:bodyPr vert="horz" wrap="square" lIns="91440" tIns="45720" rIns="91440" bIns="45720" anchor="ctr" anchorCtr="0"/>
          <a:lstStyle/>
          <a:p>
            <a:r>
              <a:rPr lang="en-US" altLang="en-US"/>
              <a:t>Memcached Attack</a:t>
            </a:r>
          </a:p>
        </p:txBody>
      </p:sp>
      <p:sp>
        <p:nvSpPr>
          <p:cNvPr id="126978"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preload large data to Memcached server;</a:t>
            </a:r>
          </a:p>
        </p:txBody>
      </p:sp>
      <p:pic>
        <p:nvPicPr>
          <p:cNvPr id="126979" name="Picture 3"/>
          <p:cNvPicPr>
            <a:picLocks noChangeAspect="1"/>
          </p:cNvPicPr>
          <p:nvPr/>
        </p:nvPicPr>
        <p:blipFill>
          <a:blip r:embed="rId3"/>
          <a:stretch>
            <a:fillRect/>
          </a:stretch>
        </p:blipFill>
        <p:spPr>
          <a:xfrm>
            <a:off x="635000" y="3276600"/>
            <a:ext cx="7874000" cy="3581400"/>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vert="horz" wrap="square" lIns="91440" tIns="45720" rIns="91440" bIns="45720" anchor="ctr" anchorCtr="0"/>
          <a:lstStyle/>
          <a:p>
            <a:r>
              <a:rPr lang="en-US" altLang="en-US"/>
              <a:t>Memcached Attack</a:t>
            </a:r>
          </a:p>
        </p:txBody>
      </p:sp>
      <p:sp>
        <p:nvSpPr>
          <p:cNvPr id="129026" name="Content Placeholder 2"/>
          <p:cNvSpPr>
            <a:spLocks noGrp="1"/>
          </p:cNvSpPr>
          <p:nvPr>
            <p:ph idx="1"/>
          </p:nvPr>
        </p:nvSpPr>
        <p:spPr>
          <a:xfrm>
            <a:off x="457200" y="1343147"/>
            <a:ext cx="8686800" cy="5257800"/>
          </a:xfrm>
        </p:spPr>
        <p:txBody>
          <a:bodyPr vert="horz" wrap="square" lIns="91440" tIns="45720" rIns="91440" bIns="45720" anchor="t" anchorCtr="0"/>
          <a:lstStyle/>
          <a:p>
            <a:r>
              <a:rPr lang="en-US" altLang="en-US" b="1" dirty="0"/>
              <a:t>Attack principle</a:t>
            </a:r>
          </a:p>
          <a:p>
            <a:pPr>
              <a:buNone/>
            </a:pPr>
            <a:r>
              <a:rPr lang="en-US" altLang="en-US" dirty="0"/>
              <a:t>	spoof request to preloaded data from target;</a:t>
            </a:r>
          </a:p>
        </p:txBody>
      </p:sp>
      <p:pic>
        <p:nvPicPr>
          <p:cNvPr id="129027" name="Picture 5"/>
          <p:cNvPicPr>
            <a:picLocks noChangeAspect="1"/>
          </p:cNvPicPr>
          <p:nvPr/>
        </p:nvPicPr>
        <p:blipFill>
          <a:blip r:embed="rId3"/>
          <a:stretch>
            <a:fillRect/>
          </a:stretch>
        </p:blipFill>
        <p:spPr>
          <a:xfrm>
            <a:off x="170550" y="2971800"/>
            <a:ext cx="8802899" cy="38862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3" name="Picture 5"/>
          <p:cNvPicPr>
            <a:picLocks noChangeAspect="1"/>
          </p:cNvPicPr>
          <p:nvPr/>
        </p:nvPicPr>
        <p:blipFill>
          <a:blip r:embed="rId3"/>
          <a:stretch>
            <a:fillRect/>
          </a:stretch>
        </p:blipFill>
        <p:spPr>
          <a:xfrm>
            <a:off x="685800" y="3325813"/>
            <a:ext cx="8001000" cy="3532187"/>
          </a:xfrm>
          <a:prstGeom prst="rect">
            <a:avLst/>
          </a:prstGeom>
          <a:noFill/>
          <a:ln w="9525">
            <a:noFill/>
          </a:ln>
        </p:spPr>
      </p:pic>
      <p:sp>
        <p:nvSpPr>
          <p:cNvPr id="131074" name="Title 1"/>
          <p:cNvSpPr>
            <a:spLocks noGrp="1"/>
          </p:cNvSpPr>
          <p:nvPr>
            <p:ph type="title"/>
          </p:nvPr>
        </p:nvSpPr>
        <p:spPr/>
        <p:txBody>
          <a:bodyPr vert="horz" wrap="square" lIns="91440" tIns="45720" rIns="91440" bIns="45720" anchor="ctr" anchorCtr="0"/>
          <a:lstStyle/>
          <a:p>
            <a:r>
              <a:rPr lang="en-US" altLang="en-US"/>
              <a:t>Memcached Attack</a:t>
            </a:r>
          </a:p>
        </p:txBody>
      </p:sp>
      <p:sp>
        <p:nvSpPr>
          <p:cNvPr id="131075" name="Content Placeholder 2"/>
          <p:cNvSpPr>
            <a:spLocks noGrp="1"/>
          </p:cNvSpPr>
          <p:nvPr>
            <p:ph idx="1"/>
          </p:nvPr>
        </p:nvSpPr>
        <p:spPr/>
        <p:txBody>
          <a:bodyPr vert="horz" wrap="square" lIns="91440" tIns="45720" rIns="91440" bIns="45720" anchor="t" anchorCtr="0"/>
          <a:lstStyle/>
          <a:p>
            <a:r>
              <a:rPr lang="en-US" altLang="en-US" b="1" dirty="0"/>
              <a:t>Solution</a:t>
            </a:r>
          </a:p>
          <a:p>
            <a:pPr>
              <a:buNone/>
            </a:pPr>
            <a:r>
              <a:rPr lang="en-US" altLang="en-US" dirty="0"/>
              <a:t>	disable UDP on Memcached server;</a:t>
            </a:r>
          </a:p>
          <a:p>
            <a:pPr>
              <a:buNone/>
            </a:pPr>
            <a:r>
              <a:rPr lang="en-US" altLang="en-US" dirty="0"/>
              <a:t>	firewall Memcached server;</a:t>
            </a:r>
          </a:p>
          <a:p>
            <a:pPr>
              <a:buNone/>
            </a:pPr>
            <a:r>
              <a:rPr lang="en-US" altLang="en-US" dirty="0"/>
              <a:t>	source IP verification;</a:t>
            </a:r>
          </a:p>
          <a:p>
            <a:pPr>
              <a:buNone/>
            </a:pPr>
            <a:r>
              <a:rPr lang="en-US" altLang="en-US" dirty="0"/>
              <a:t>	</a:t>
            </a:r>
            <a:r>
              <a:rPr lang="en-US" altLang="en-US" dirty="0" err="1"/>
              <a:t>flush_all</a:t>
            </a:r>
            <a:r>
              <a:rPr lang="en-US" altLang="en-US" dirty="0"/>
              <a:t> command to Memcached server;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Title 1"/>
          <p:cNvSpPr>
            <a:spLocks noGrp="1"/>
          </p:cNvSpPr>
          <p:nvPr>
            <p:ph type="title"/>
          </p:nvPr>
        </p:nvSpPr>
        <p:spPr/>
        <p:txBody>
          <a:bodyPr vert="horz" wrap="square" lIns="91440" tIns="45720" rIns="91440" bIns="45720" anchor="ctr" anchorCtr="0"/>
          <a:lstStyle/>
          <a:p>
            <a:r>
              <a:rPr lang="en-US" altLang="en-US" dirty="0">
                <a:solidFill>
                  <a:srgbClr val="00B0F0"/>
                </a:solidFill>
              </a:rPr>
              <a:t>SSDP Attack</a:t>
            </a:r>
          </a:p>
        </p:txBody>
      </p:sp>
      <p:sp>
        <p:nvSpPr>
          <p:cNvPr id="133122" name="Content Placeholder 2"/>
          <p:cNvSpPr>
            <a:spLocks noGrp="1"/>
          </p:cNvSpPr>
          <p:nvPr>
            <p:ph idx="1"/>
          </p:nvPr>
        </p:nvSpPr>
        <p:spPr/>
        <p:txBody>
          <a:bodyPr vert="horz" wrap="square" lIns="91440" tIns="45720" rIns="91440" bIns="45720" anchor="t" anchorCtr="0"/>
          <a:lstStyle/>
          <a:p>
            <a:r>
              <a:rPr lang="en-US" altLang="en-US" dirty="0"/>
              <a:t>Leverage Simple Service Discovery Protocol (SSDP)</a:t>
            </a:r>
          </a:p>
          <a:p>
            <a:r>
              <a:rPr lang="en-US" altLang="en-US" dirty="0"/>
              <a:t>Exploit </a:t>
            </a:r>
            <a:r>
              <a:rPr lang="en-US" altLang="en-US" dirty="0">
                <a:solidFill>
                  <a:srgbClr val="00B0F0"/>
                </a:solidFill>
              </a:rPr>
              <a:t>Universal Plug and Play (UPnP) </a:t>
            </a:r>
            <a:r>
              <a:rPr lang="en-US" altLang="en-US" dirty="0"/>
              <a:t>networking protocols that trigger </a:t>
            </a:r>
            <a:r>
              <a:rPr lang="en-US" altLang="en-US" dirty="0">
                <a:solidFill>
                  <a:srgbClr val="FF0000"/>
                </a:solidFill>
              </a:rPr>
              <a:t>UPnP devices to respond with a complete list of all services it has to offer</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35170" name="Content Placeholder 2"/>
          <p:cNvSpPr>
            <a:spLocks noGrp="1"/>
          </p:cNvSpPr>
          <p:nvPr>
            <p:ph idx="1"/>
          </p:nvPr>
        </p:nvSpPr>
        <p:spPr/>
        <p:txBody>
          <a:bodyPr vert="horz" wrap="square" lIns="91440" tIns="45720" rIns="91440" bIns="45720" anchor="t" anchorCtr="0"/>
          <a:lstStyle/>
          <a:p>
            <a:r>
              <a:rPr lang="en-US" altLang="en-US"/>
              <a:t>Exploit SSDP and UpnP</a:t>
            </a:r>
          </a:p>
        </p:txBody>
      </p:sp>
      <p:pic>
        <p:nvPicPr>
          <p:cNvPr id="135171" name="Picture 3"/>
          <p:cNvPicPr>
            <a:picLocks noChangeAspect="1"/>
          </p:cNvPicPr>
          <p:nvPr/>
        </p:nvPicPr>
        <p:blipFill>
          <a:blip r:embed="rId3"/>
          <a:stretch>
            <a:fillRect/>
          </a:stretch>
        </p:blipFill>
        <p:spPr>
          <a:xfrm>
            <a:off x="0" y="2646363"/>
            <a:ext cx="9144000" cy="4211637"/>
          </a:xfrm>
          <a:prstGeom prst="rect">
            <a:avLst/>
          </a:prstGeom>
          <a:noFill/>
          <a:ln w="9525">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37218"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1. the attacker conducts a scan looking for plug-and-play devices that can be utilized as amplification factors;</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39266" name="Content Placeholder 2"/>
          <p:cNvSpPr>
            <a:spLocks noGrp="1"/>
          </p:cNvSpPr>
          <p:nvPr>
            <p:ph idx="1"/>
          </p:nvPr>
        </p:nvSpPr>
        <p:spPr/>
        <p:txBody>
          <a:bodyPr vert="horz" wrap="square" lIns="91440" tIns="45720" rIns="91440" bIns="45720" anchor="t" anchorCtr="0"/>
          <a:lstStyle/>
          <a:p>
            <a:r>
              <a:rPr lang="en-US" altLang="en-US" b="1" dirty="0"/>
              <a:t>Attack principle</a:t>
            </a:r>
          </a:p>
          <a:p>
            <a:pPr>
              <a:buNone/>
            </a:pPr>
            <a:r>
              <a:rPr lang="en-US" altLang="en-US" dirty="0"/>
              <a:t>	1. the attacker conducts a scan looking for plug-and-play devices that can be utilized as amplification factors;</a:t>
            </a:r>
          </a:p>
          <a:p>
            <a:pPr>
              <a:buNone/>
            </a:pPr>
            <a:r>
              <a:rPr lang="en-US" altLang="en-US" dirty="0"/>
              <a:t>	2. as the attacker discovers networked devices, they create </a:t>
            </a:r>
            <a:r>
              <a:rPr lang="en-US" altLang="en-US" u="sng" dirty="0"/>
              <a:t>a list of all the devices that respond</a:t>
            </a:r>
            <a:r>
              <a:rPr lang="en-US" altLang="en-US" dirty="0"/>
              <a:t>;</a:t>
            </a:r>
          </a:p>
          <a:p>
            <a:pPr>
              <a:buNone/>
            </a:pPr>
            <a:endParaRPr lang="en-US" altLang="en-US" dirty="0"/>
          </a:p>
          <a:p>
            <a:pPr>
              <a:buNone/>
            </a:pP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2" descr="Difference Between DDoS and DoS"/>
          <p:cNvPicPr>
            <a:picLocks noChangeAspect="1"/>
          </p:cNvPicPr>
          <p:nvPr/>
        </p:nvPicPr>
        <p:blipFill>
          <a:blip r:embed="rId3"/>
          <a:stretch>
            <a:fillRect/>
          </a:stretch>
        </p:blipFill>
        <p:spPr>
          <a:xfrm>
            <a:off x="0" y="-3505200"/>
            <a:ext cx="9142413" cy="6224588"/>
          </a:xfrm>
          <a:prstGeom prst="rect">
            <a:avLst/>
          </a:prstGeom>
          <a:noFill/>
          <a:ln w="9525">
            <a:noFill/>
          </a:ln>
        </p:spPr>
      </p:pic>
      <p:sp>
        <p:nvSpPr>
          <p:cNvPr id="27650"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tx1"/>
                </a:solidFill>
              </a:rPr>
              <a:t>D</a:t>
            </a:r>
            <a:r>
              <a:rPr lang="en-US" altLang="zh-CN" sz="5400"/>
              <a:t>DoS!!</a:t>
            </a:r>
          </a:p>
        </p:txBody>
      </p:sp>
      <p:sp>
        <p:nvSpPr>
          <p:cNvPr id="5" name="TextBox 4"/>
          <p:cNvSpPr txBox="1"/>
          <p:nvPr/>
        </p:nvSpPr>
        <p:spPr>
          <a:xfrm>
            <a:off x="0" y="3200400"/>
            <a:ext cx="9142413" cy="2092325"/>
          </a:xfrm>
          <a:prstGeom prst="rect">
            <a:avLst/>
          </a:prstGeom>
          <a:noFill/>
        </p:spPr>
        <p:txBody>
          <a:bodyPr lIns="121917" tIns="60958" rIns="121917" bIns="60958">
            <a:spAutoFit/>
          </a:bodyPr>
          <a:lstStyle/>
          <a:p>
            <a:pPr marR="0" defTabSz="914400">
              <a:buClrTx/>
              <a:buSzTx/>
              <a:buFontTx/>
              <a:buNone/>
              <a:defRPr/>
            </a:pPr>
            <a:r>
              <a:rPr kumimoji="0" lang="en-US" altLang="zh-CN" sz="3200" b="1" kern="1200" cap="none" spc="0" normalizeH="0" baseline="0" noProof="0" dirty="0">
                <a:solidFill>
                  <a:srgbClr val="00B0F0"/>
                </a:solidFill>
                <a:latin typeface="Arial" panose="020B0604020202020204" pitchFamily="34" charset="0"/>
                <a:ea typeface="宋体" panose="02010600030101010101" pitchFamily="2" charset="-122"/>
                <a:cs typeface="+mn-cs"/>
              </a:rPr>
              <a:t>Distributed Denial-of-Service Attack:</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control many different attacking sources;</a:t>
            </a:r>
          </a:p>
          <a:p>
            <a:pPr marR="0" defTabSz="914400">
              <a:buClrTx/>
              <a:buSzTx/>
              <a:buFontTx/>
              <a:buNone/>
              <a:defRPr/>
            </a:pPr>
            <a:r>
              <a:rPr kumimoji="0" lang="en-US" altLang="zh-CN" sz="3200" kern="1200" cap="none" spc="0" normalizeH="0" baseline="0" noProof="0" dirty="0">
                <a:solidFill>
                  <a:srgbClr val="00B0F0"/>
                </a:solidFill>
                <a:latin typeface="+mn-lt"/>
                <a:ea typeface="宋体" panose="02010600030101010101" pitchFamily="2" charset="-122"/>
                <a:cs typeface="+mn-cs"/>
              </a:rPr>
              <a:t>make it harder to stop the attack simply by blocking a single source;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41314"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1. the attacker conducts a scan looking for plug-and-play devices that can be utilized as amplification factors;</a:t>
            </a:r>
          </a:p>
          <a:p>
            <a:pPr>
              <a:buNone/>
            </a:pPr>
            <a:r>
              <a:rPr lang="en-US" altLang="en-US"/>
              <a:t>	2. as the attacker discovers networked devices, they create a list of all the devices that respond;</a:t>
            </a:r>
          </a:p>
          <a:p>
            <a:pPr>
              <a:buNone/>
            </a:pPr>
            <a:r>
              <a:rPr lang="en-US" altLang="en-US"/>
              <a:t>	3. the attacker creates a UDP packet with the spoofed IP address of the targeted victim.</a:t>
            </a:r>
          </a:p>
          <a:p>
            <a:pPr>
              <a:buNone/>
            </a:pPr>
            <a:endParaRPr lang="en-US" altLang="en-US"/>
          </a:p>
          <a:p>
            <a:pPr>
              <a:buNone/>
            </a:pPr>
            <a:endParaRPr lang="en-US" alt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43362" name="Content Placeholder 2"/>
          <p:cNvSpPr>
            <a:spLocks noGrp="1"/>
          </p:cNvSpPr>
          <p:nvPr>
            <p:ph idx="1"/>
          </p:nvPr>
        </p:nvSpPr>
        <p:spPr/>
        <p:txBody>
          <a:bodyPr vert="horz" wrap="square" lIns="91440" tIns="45720" rIns="91440" bIns="45720" anchor="t" anchorCtr="0"/>
          <a:lstStyle/>
          <a:p>
            <a:r>
              <a:rPr lang="en-US" altLang="en-US" b="1" dirty="0"/>
              <a:t>Attack principle</a:t>
            </a:r>
          </a:p>
          <a:p>
            <a:pPr>
              <a:buNone/>
            </a:pPr>
            <a:r>
              <a:rPr lang="en-US" altLang="en-US" dirty="0"/>
              <a:t>	4. the attacker then uses a botnet to send a </a:t>
            </a:r>
            <a:r>
              <a:rPr lang="en-US" altLang="en-US" dirty="0">
                <a:solidFill>
                  <a:srgbClr val="FF0000"/>
                </a:solidFill>
              </a:rPr>
              <a:t>spoofed discovery packet</a:t>
            </a:r>
            <a:r>
              <a:rPr lang="en-US" altLang="en-US" dirty="0"/>
              <a:t> to each plug-and-play device with a request for </a:t>
            </a:r>
            <a:r>
              <a:rPr lang="en-US" altLang="en-US" u="sng" dirty="0"/>
              <a:t>as much data as possible </a:t>
            </a:r>
            <a:r>
              <a:rPr lang="en-US" altLang="en-US" dirty="0"/>
              <a:t>by setting certain flags, specifically </a:t>
            </a:r>
            <a:r>
              <a:rPr lang="en-US" altLang="en-US" dirty="0" err="1"/>
              <a:t>ssdp:rootdevice</a:t>
            </a:r>
            <a:r>
              <a:rPr lang="en-US" altLang="en-US" dirty="0"/>
              <a:t> or </a:t>
            </a:r>
            <a:r>
              <a:rPr lang="en-US" altLang="en-US" dirty="0" err="1"/>
              <a:t>ssdp:all</a:t>
            </a:r>
            <a:r>
              <a:rPr lang="en-US" altLang="en-US" dirty="0"/>
              <a:t>;</a:t>
            </a:r>
          </a:p>
          <a:p>
            <a:pPr>
              <a:buNone/>
            </a:pPr>
            <a:r>
              <a:rPr lang="en-US" altLang="en-US" dirty="0"/>
              <a:t>	</a:t>
            </a:r>
          </a:p>
          <a:p>
            <a:pPr>
              <a:buNone/>
            </a:pPr>
            <a:endParaRPr lang="en-US" altLang="en-US" dirty="0"/>
          </a:p>
          <a:p>
            <a:pPr>
              <a:buNone/>
            </a:pPr>
            <a:endParaRPr lang="en-US"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45410"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5. as a result, each device will send a reply to the targeted victim with an amount of data up to about 30 times larger than the attacker’s request;</a:t>
            </a:r>
          </a:p>
          <a:p>
            <a:pPr>
              <a:buNone/>
            </a:pPr>
            <a:r>
              <a:rPr lang="en-US" altLang="en-US"/>
              <a:t>	</a:t>
            </a:r>
          </a:p>
          <a:p>
            <a:pPr>
              <a:buNone/>
            </a:pPr>
            <a:endParaRPr lang="en-US" altLang="en-US"/>
          </a:p>
          <a:p>
            <a:pPr>
              <a:buNone/>
            </a:pPr>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47458"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5. as a result, each device will send a reply to the targeted victim with an amount of data up to about 30 times larger than the attacker’s request;</a:t>
            </a:r>
          </a:p>
          <a:p>
            <a:pPr>
              <a:buNone/>
            </a:pPr>
            <a:r>
              <a:rPr lang="en-US" altLang="en-US"/>
              <a:t>	6. the target then receives a large volume of traffic from all the devices and becomes overwhelmed, potentially resulting in denial-of-service to legitimate traffic;</a:t>
            </a:r>
          </a:p>
          <a:p>
            <a:pPr>
              <a:buNone/>
            </a:pPr>
            <a:endParaRPr lang="en-US" altLang="en-US"/>
          </a:p>
          <a:p>
            <a:pPr>
              <a:buNone/>
            </a:pPr>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505" name="Picture 3"/>
          <p:cNvPicPr>
            <a:picLocks noChangeAspect="1"/>
          </p:cNvPicPr>
          <p:nvPr/>
        </p:nvPicPr>
        <p:blipFill>
          <a:blip r:embed="rId3"/>
          <a:stretch>
            <a:fillRect/>
          </a:stretch>
        </p:blipFill>
        <p:spPr>
          <a:xfrm>
            <a:off x="0" y="2646363"/>
            <a:ext cx="9144000" cy="4211637"/>
          </a:xfrm>
          <a:prstGeom prst="rect">
            <a:avLst/>
          </a:prstGeom>
          <a:noFill/>
          <a:ln w="9525">
            <a:noFill/>
          </a:ln>
        </p:spPr>
      </p:pic>
      <p:sp>
        <p:nvSpPr>
          <p:cNvPr id="149506" name="Title 1"/>
          <p:cNvSpPr>
            <a:spLocks noGrp="1"/>
          </p:cNvSpPr>
          <p:nvPr>
            <p:ph type="title"/>
          </p:nvPr>
        </p:nvSpPr>
        <p:spPr/>
        <p:txBody>
          <a:bodyPr vert="horz" wrap="square" lIns="91440" tIns="45720" rIns="91440" bIns="45720" anchor="ctr" anchorCtr="0"/>
          <a:lstStyle/>
          <a:p>
            <a:r>
              <a:rPr lang="en-US" altLang="en-US">
                <a:solidFill>
                  <a:schemeClr val="tx1"/>
                </a:solidFill>
              </a:rPr>
              <a:t>SSDP Attack</a:t>
            </a:r>
          </a:p>
        </p:txBody>
      </p:sp>
      <p:sp>
        <p:nvSpPr>
          <p:cNvPr id="149507" name="Content Placeholder 2"/>
          <p:cNvSpPr>
            <a:spLocks noGrp="1"/>
          </p:cNvSpPr>
          <p:nvPr>
            <p:ph idx="1"/>
          </p:nvPr>
        </p:nvSpPr>
        <p:spPr/>
        <p:txBody>
          <a:bodyPr vert="horz" wrap="square" lIns="91440" tIns="45720" rIns="91440" bIns="45720" anchor="t" anchorCtr="0"/>
          <a:lstStyle/>
          <a:p>
            <a:r>
              <a:rPr lang="en-US" altLang="en-US" b="1"/>
              <a:t>Mitigation Solution</a:t>
            </a:r>
          </a:p>
          <a:p>
            <a:pPr>
              <a:buNone/>
            </a:pPr>
            <a:r>
              <a:rPr lang="en-US" altLang="en-US"/>
              <a:t>	block incoming UDP traffic on port 1900 at the firewall;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Rectangle 2"/>
          <p:cNvSpPr/>
          <p:nvPr/>
        </p:nvSpPr>
        <p:spPr>
          <a:xfrm>
            <a:off x="0" y="2590800"/>
            <a:ext cx="91440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a:t>a</a:t>
            </a:r>
            <a:r>
              <a:rPr lang="en-US" altLang="zh-CN" sz="4400" b="1">
                <a:solidFill>
                  <a:schemeClr val="tx2"/>
                </a:solidFill>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exploit traffic amplifier so far</a:t>
            </a:r>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Title 1"/>
          <p:cNvSpPr>
            <a:spLocks noGrp="1"/>
          </p:cNvSpPr>
          <p:nvPr>
            <p:ph type="title"/>
          </p:nvPr>
        </p:nvSpPr>
        <p:spPr/>
        <p:txBody>
          <a:bodyPr vert="horz" wrap="square" lIns="91440" tIns="45720" rIns="91440" bIns="45720" anchor="ctr" anchorCtr="0"/>
          <a:lstStyle/>
          <a:p>
            <a:r>
              <a:rPr lang="en-US" altLang="en-US">
                <a:solidFill>
                  <a:srgbClr val="00B0F0"/>
                </a:solidFill>
              </a:rPr>
              <a:t>Smurf Attack</a:t>
            </a:r>
          </a:p>
        </p:txBody>
      </p:sp>
      <p:sp>
        <p:nvSpPr>
          <p:cNvPr id="153602" name="Content Placeholder 2"/>
          <p:cNvSpPr>
            <a:spLocks noGrp="1"/>
          </p:cNvSpPr>
          <p:nvPr>
            <p:ph idx="1"/>
          </p:nvPr>
        </p:nvSpPr>
        <p:spPr/>
        <p:txBody>
          <a:bodyPr vert="horz" wrap="square" lIns="91440" tIns="45720" rIns="91440" bIns="45720" anchor="t" anchorCtr="0"/>
          <a:lstStyle/>
          <a:p>
            <a:r>
              <a:rPr lang="en-US" altLang="en-US"/>
              <a:t>Attack with an ICMP Echo Request with </a:t>
            </a:r>
            <a:r>
              <a:rPr lang="en-US" altLang="en-US">
                <a:solidFill>
                  <a:srgbClr val="00B0F0"/>
                </a:solidFill>
              </a:rPr>
              <a:t>spoofed source IP address of the targeted server</a:t>
            </a:r>
            <a:r>
              <a:rPr lang="en-US" altLang="en-US"/>
              <a:t> and destination IP address of an IP broadcast address </a:t>
            </a:r>
          </a:p>
          <a:p>
            <a:endParaRPr lang="en-US" altLang="en-US"/>
          </a:p>
        </p:txBody>
      </p:sp>
      <p:pic>
        <p:nvPicPr>
          <p:cNvPr id="153603" name="Picture 5" descr="j0239481"/>
          <p:cNvPicPr>
            <a:picLocks noChangeAspect="1"/>
          </p:cNvPicPr>
          <p:nvPr/>
        </p:nvPicPr>
        <p:blipFill>
          <a:blip r:embed="rId3"/>
          <a:stretch>
            <a:fillRect/>
          </a:stretch>
        </p:blipFill>
        <p:spPr>
          <a:xfrm>
            <a:off x="3433763" y="5835650"/>
            <a:ext cx="762000" cy="641350"/>
          </a:xfrm>
          <a:prstGeom prst="rect">
            <a:avLst/>
          </a:prstGeom>
          <a:noFill/>
          <a:ln w="9525">
            <a:noFill/>
          </a:ln>
        </p:spPr>
      </p:pic>
      <p:pic>
        <p:nvPicPr>
          <p:cNvPr id="153604" name="Picture 6" descr="j0239481"/>
          <p:cNvPicPr>
            <a:picLocks noChangeAspect="1"/>
          </p:cNvPicPr>
          <p:nvPr/>
        </p:nvPicPr>
        <p:blipFill>
          <a:blip r:embed="rId3"/>
          <a:stretch>
            <a:fillRect/>
          </a:stretch>
        </p:blipFill>
        <p:spPr>
          <a:xfrm>
            <a:off x="4271963" y="5835650"/>
            <a:ext cx="762000" cy="641350"/>
          </a:xfrm>
          <a:prstGeom prst="rect">
            <a:avLst/>
          </a:prstGeom>
          <a:noFill/>
          <a:ln w="9525">
            <a:noFill/>
          </a:ln>
        </p:spPr>
      </p:pic>
      <p:pic>
        <p:nvPicPr>
          <p:cNvPr id="153605" name="Picture 7" descr="j0239481"/>
          <p:cNvPicPr>
            <a:picLocks noChangeAspect="1"/>
          </p:cNvPicPr>
          <p:nvPr/>
        </p:nvPicPr>
        <p:blipFill>
          <a:blip r:embed="rId3"/>
          <a:stretch>
            <a:fillRect/>
          </a:stretch>
        </p:blipFill>
        <p:spPr>
          <a:xfrm>
            <a:off x="5186363" y="5835650"/>
            <a:ext cx="762000" cy="641350"/>
          </a:xfrm>
          <a:prstGeom prst="rect">
            <a:avLst/>
          </a:prstGeom>
          <a:noFill/>
          <a:ln w="9525">
            <a:noFill/>
          </a:ln>
        </p:spPr>
      </p:pic>
      <p:sp>
        <p:nvSpPr>
          <p:cNvPr id="7" name="Rectangle 8"/>
          <p:cNvSpPr>
            <a:spLocks noChangeArrowheads="1"/>
          </p:cNvSpPr>
          <p:nvPr/>
        </p:nvSpPr>
        <p:spPr bwMode="auto">
          <a:xfrm>
            <a:off x="3657600" y="4876800"/>
            <a:ext cx="2290763" cy="457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router/firewall</a:t>
            </a:r>
          </a:p>
        </p:txBody>
      </p:sp>
      <p:sp>
        <p:nvSpPr>
          <p:cNvPr id="8" name="Line 9"/>
          <p:cNvSpPr>
            <a:spLocks noChangeShapeType="1"/>
          </p:cNvSpPr>
          <p:nvPr/>
        </p:nvSpPr>
        <p:spPr bwMode="auto">
          <a:xfrm>
            <a:off x="4805363" y="5334000"/>
            <a:ext cx="0" cy="5016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Line 10"/>
          <p:cNvSpPr>
            <a:spLocks noChangeShapeType="1"/>
          </p:cNvSpPr>
          <p:nvPr/>
        </p:nvSpPr>
        <p:spPr bwMode="auto">
          <a:xfrm flipV="1">
            <a:off x="39671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0" name="Line 11"/>
          <p:cNvSpPr>
            <a:spLocks noChangeShapeType="1"/>
          </p:cNvSpPr>
          <p:nvPr/>
        </p:nvSpPr>
        <p:spPr bwMode="auto">
          <a:xfrm>
            <a:off x="3967163" y="5562600"/>
            <a:ext cx="1676400" cy="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Line 12"/>
          <p:cNvSpPr>
            <a:spLocks noChangeShapeType="1"/>
          </p:cNvSpPr>
          <p:nvPr/>
        </p:nvSpPr>
        <p:spPr bwMode="auto">
          <a:xfrm>
            <a:off x="5643563" y="5562600"/>
            <a:ext cx="0" cy="27305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pic>
        <p:nvPicPr>
          <p:cNvPr id="153611" name="Picture 13" descr="j0239481"/>
          <p:cNvPicPr>
            <a:picLocks noChangeAspect="1"/>
          </p:cNvPicPr>
          <p:nvPr/>
        </p:nvPicPr>
        <p:blipFill>
          <a:blip r:embed="rId3"/>
          <a:stretch>
            <a:fillRect/>
          </a:stretch>
        </p:blipFill>
        <p:spPr>
          <a:xfrm>
            <a:off x="919163" y="4495800"/>
            <a:ext cx="762000" cy="641350"/>
          </a:xfrm>
          <a:prstGeom prst="rect">
            <a:avLst/>
          </a:prstGeom>
          <a:noFill/>
          <a:ln w="9525">
            <a:noFill/>
          </a:ln>
        </p:spPr>
      </p:pic>
      <p:sp>
        <p:nvSpPr>
          <p:cNvPr id="13" name="Text Box 14"/>
          <p:cNvSpPr txBox="1">
            <a:spLocks noChangeArrowheads="1"/>
          </p:cNvSpPr>
          <p:nvPr/>
        </p:nvSpPr>
        <p:spPr bwMode="auto">
          <a:xfrm>
            <a:off x="830263" y="5073650"/>
            <a:ext cx="982663"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153613" name="Picture 15" descr="j0239481"/>
          <p:cNvPicPr>
            <a:picLocks noChangeAspect="1"/>
          </p:cNvPicPr>
          <p:nvPr/>
        </p:nvPicPr>
        <p:blipFill>
          <a:blip r:embed="rId3"/>
          <a:stretch>
            <a:fillRect/>
          </a:stretch>
        </p:blipFill>
        <p:spPr>
          <a:xfrm>
            <a:off x="7853363" y="4419600"/>
            <a:ext cx="762000" cy="641350"/>
          </a:xfrm>
          <a:prstGeom prst="rect">
            <a:avLst/>
          </a:prstGeom>
          <a:noFill/>
          <a:ln w="9525">
            <a:noFill/>
          </a:ln>
        </p:spPr>
      </p:pic>
      <p:sp>
        <p:nvSpPr>
          <p:cNvPr id="15" name="Text Box 16"/>
          <p:cNvSpPr txBox="1">
            <a:spLocks noChangeArrowheads="1"/>
          </p:cNvSpPr>
          <p:nvPr/>
        </p:nvSpPr>
        <p:spPr bwMode="auto">
          <a:xfrm>
            <a:off x="7800975" y="4997450"/>
            <a:ext cx="909638"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6" name="Group 17"/>
          <p:cNvGrpSpPr/>
          <p:nvPr/>
        </p:nvGrpSpPr>
        <p:grpSpPr>
          <a:xfrm>
            <a:off x="1295400" y="3886200"/>
            <a:ext cx="3275013" cy="990600"/>
            <a:chOff x="573" y="960"/>
            <a:chExt cx="2063" cy="624"/>
          </a:xfrm>
        </p:grpSpPr>
        <p:sp>
          <p:nvSpPr>
            <p:cNvPr id="17" name="Line 18"/>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8" name="Line 19"/>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9" name="Text Box 20"/>
            <p:cNvSpPr txBox="1">
              <a:spLocks noChangeArrowheads="1"/>
            </p:cNvSpPr>
            <p:nvPr/>
          </p:nvSpPr>
          <p:spPr bwMode="auto">
            <a:xfrm>
              <a:off x="573" y="960"/>
              <a:ext cx="2063"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1 ICMP Echo Request</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Src</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mn-lt"/>
                  <a:ea typeface="宋体" panose="02010600030101010101" pitchFamily="2" charset="-122"/>
                  <a:cs typeface="+mn-cs"/>
                </a:rPr>
                <a:t> Target</a:t>
              </a:r>
            </a:p>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brdct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addr</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p:txBody>
        </p:sp>
      </p:grpSp>
      <p:grpSp>
        <p:nvGrpSpPr>
          <p:cNvPr id="20" name="Group 21"/>
          <p:cNvGrpSpPr/>
          <p:nvPr/>
        </p:nvGrpSpPr>
        <p:grpSpPr>
          <a:xfrm>
            <a:off x="5338763" y="3886200"/>
            <a:ext cx="2743200" cy="990600"/>
            <a:chOff x="3120" y="960"/>
            <a:chExt cx="1728" cy="624"/>
          </a:xfrm>
        </p:grpSpPr>
        <p:sp>
          <p:nvSpPr>
            <p:cNvPr id="21" name="Line 22"/>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2" name="Line 23"/>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3" name="Text Box 24"/>
            <p:cNvSpPr txBox="1">
              <a:spLocks noChangeArrowheads="1"/>
            </p:cNvSpPr>
            <p:nvPr/>
          </p:nvSpPr>
          <p:spPr bwMode="auto">
            <a:xfrm>
              <a:off x="3248" y="960"/>
              <a:ext cx="1513" cy="40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3 ICMP Echo Reply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Dest</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a:t>
              </a:r>
              <a:r>
                <a:rPr kumimoji="0" lang="en-US" altLang="en-US" sz="1800" b="0" i="0" u="none" strike="noStrike" kern="1200" cap="none" spc="0" normalizeH="0" baseline="0" noProof="0" dirty="0" err="1">
                  <a:ln>
                    <a:noFill/>
                  </a:ln>
                  <a:solidFill>
                    <a:schemeClr val="tx1"/>
                  </a:solidFill>
                  <a:effectLst/>
                  <a:uLnTx/>
                  <a:uFillTx/>
                  <a:latin typeface="+mn-lt"/>
                  <a:ea typeface="宋体" panose="02010600030101010101" pitchFamily="2" charset="-122"/>
                  <a:cs typeface="+mn-cs"/>
                </a:rPr>
                <a:t>DDos</a:t>
              </a: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Target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Title 1"/>
          <p:cNvSpPr>
            <a:spLocks noGrp="1"/>
          </p:cNvSpPr>
          <p:nvPr>
            <p:ph type="title"/>
          </p:nvPr>
        </p:nvSpPr>
        <p:spPr/>
        <p:txBody>
          <a:bodyPr vert="horz" wrap="square" lIns="91440" tIns="45720" rIns="91440" bIns="45720" anchor="ctr" anchorCtr="0"/>
          <a:lstStyle/>
          <a:p>
            <a:r>
              <a:rPr lang="en-US" altLang="en-US">
                <a:solidFill>
                  <a:srgbClr val="00B0F0"/>
                </a:solidFill>
              </a:rPr>
              <a:t>DNS Amplification Attack</a:t>
            </a:r>
          </a:p>
        </p:txBody>
      </p:sp>
      <p:sp>
        <p:nvSpPr>
          <p:cNvPr id="155650" name="Content Placeholder 2"/>
          <p:cNvSpPr>
            <a:spLocks noGrp="1"/>
          </p:cNvSpPr>
          <p:nvPr>
            <p:ph idx="1"/>
          </p:nvPr>
        </p:nvSpPr>
        <p:spPr/>
        <p:txBody>
          <a:bodyPr vert="horz" wrap="square" lIns="91440" tIns="45720" rIns="91440" bIns="45720" anchor="t" anchorCtr="0"/>
          <a:lstStyle/>
          <a:p>
            <a:r>
              <a:rPr lang="en-US" altLang="en-US"/>
              <a:t>Attack with an ANY-type DNS query with </a:t>
            </a:r>
            <a:r>
              <a:rPr lang="en-US" altLang="en-US">
                <a:solidFill>
                  <a:srgbClr val="00B0F0"/>
                </a:solidFill>
              </a:rPr>
              <a:t>spoofed source IP address of the targeted server</a:t>
            </a:r>
          </a:p>
          <a:p>
            <a:pPr>
              <a:buNone/>
            </a:pPr>
            <a:r>
              <a:rPr lang="en-US" altLang="zh-CN"/>
              <a:t>	EDNS: Extension Mechanisms for DNS sends DNS data in larger UDP packets</a:t>
            </a:r>
            <a:endParaRPr lang="en-US" altLang="en-US"/>
          </a:p>
        </p:txBody>
      </p:sp>
      <p:sp>
        <p:nvSpPr>
          <p:cNvPr id="18" name="Rectangle 5"/>
          <p:cNvSpPr>
            <a:spLocks noChangeArrowheads="1"/>
          </p:cNvSpPr>
          <p:nvPr/>
        </p:nvSpPr>
        <p:spPr bwMode="auto">
          <a:xfrm>
            <a:off x="4127500" y="5334000"/>
            <a:ext cx="1490663" cy="838200"/>
          </a:xfrm>
          <a:prstGeom prst="rect">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DNS</a:t>
            </a:r>
            <a:b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br>
            <a:r>
              <a:rPr kumimoji="0" lang="en-US" altLang="en-US" sz="24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Server</a:t>
            </a:r>
          </a:p>
        </p:txBody>
      </p:sp>
      <p:pic>
        <p:nvPicPr>
          <p:cNvPr id="155652" name="Picture 6" descr="j0239481"/>
          <p:cNvPicPr>
            <a:picLocks noChangeAspect="1"/>
          </p:cNvPicPr>
          <p:nvPr/>
        </p:nvPicPr>
        <p:blipFill>
          <a:blip r:embed="rId3"/>
          <a:stretch>
            <a:fillRect/>
          </a:stretch>
        </p:blipFill>
        <p:spPr>
          <a:xfrm>
            <a:off x="927100" y="4876800"/>
            <a:ext cx="762000" cy="641350"/>
          </a:xfrm>
          <a:prstGeom prst="rect">
            <a:avLst/>
          </a:prstGeom>
          <a:noFill/>
          <a:ln w="9525">
            <a:noFill/>
          </a:ln>
        </p:spPr>
      </p:pic>
      <p:sp>
        <p:nvSpPr>
          <p:cNvPr id="20" name="Text Box 7"/>
          <p:cNvSpPr txBox="1">
            <a:spLocks noChangeArrowheads="1"/>
          </p:cNvSpPr>
          <p:nvPr/>
        </p:nvSpPr>
        <p:spPr bwMode="auto">
          <a:xfrm>
            <a:off x="838200" y="5454650"/>
            <a:ext cx="9842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Source</a:t>
            </a:r>
          </a:p>
        </p:txBody>
      </p:sp>
      <p:pic>
        <p:nvPicPr>
          <p:cNvPr id="155654" name="Picture 8" descr="j0239481"/>
          <p:cNvPicPr>
            <a:picLocks noChangeAspect="1"/>
          </p:cNvPicPr>
          <p:nvPr/>
        </p:nvPicPr>
        <p:blipFill>
          <a:blip r:embed="rId3"/>
          <a:stretch>
            <a:fillRect/>
          </a:stretch>
        </p:blipFill>
        <p:spPr>
          <a:xfrm>
            <a:off x="7861300" y="4876800"/>
            <a:ext cx="762000" cy="641350"/>
          </a:xfrm>
          <a:prstGeom prst="rect">
            <a:avLst/>
          </a:prstGeom>
          <a:noFill/>
          <a:ln w="9525">
            <a:noFill/>
          </a:ln>
        </p:spPr>
      </p:pic>
      <p:sp>
        <p:nvSpPr>
          <p:cNvPr id="22" name="Text Box 9"/>
          <p:cNvSpPr txBox="1">
            <a:spLocks noChangeArrowheads="1"/>
          </p:cNvSpPr>
          <p:nvPr/>
        </p:nvSpPr>
        <p:spPr bwMode="auto">
          <a:xfrm>
            <a:off x="7810500" y="5454650"/>
            <a:ext cx="908050" cy="646113"/>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DDoS</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Target</a:t>
            </a:r>
          </a:p>
        </p:txBody>
      </p:sp>
      <p:grpSp>
        <p:nvGrpSpPr>
          <p:cNvPr id="155656" name="Group 10"/>
          <p:cNvGrpSpPr/>
          <p:nvPr/>
        </p:nvGrpSpPr>
        <p:grpSpPr>
          <a:xfrm>
            <a:off x="1676400" y="4343400"/>
            <a:ext cx="3094038" cy="990600"/>
            <a:chOff x="808" y="960"/>
            <a:chExt cx="1949" cy="624"/>
          </a:xfrm>
        </p:grpSpPr>
        <p:sp>
          <p:nvSpPr>
            <p:cNvPr id="24" name="Line 11"/>
            <p:cNvSpPr>
              <a:spLocks noChangeShapeType="1"/>
            </p:cNvSpPr>
            <p:nvPr/>
          </p:nvSpPr>
          <p:spPr bwMode="auto">
            <a:xfrm>
              <a:off x="816" y="1344"/>
              <a:ext cx="1632" cy="0"/>
            </a:xfrm>
            <a:prstGeom prst="line">
              <a:avLst/>
            </a:prstGeom>
            <a:noFill/>
            <a:ln w="9525">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5" name="Line 12"/>
            <p:cNvSpPr>
              <a:spLocks noChangeShapeType="1"/>
            </p:cNvSpPr>
            <p:nvPr/>
          </p:nvSpPr>
          <p:spPr bwMode="auto">
            <a:xfrm>
              <a:off x="2448" y="1344"/>
              <a:ext cx="0" cy="240"/>
            </a:xfrm>
            <a:prstGeom prst="line">
              <a:avLst/>
            </a:prstGeom>
            <a:noFill/>
            <a:ln w="9525">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6" name="Text Box 13"/>
            <p:cNvSpPr txBox="1">
              <a:spLocks noChangeArrowheads="1"/>
            </p:cNvSpPr>
            <p:nvPr/>
          </p:nvSpPr>
          <p:spPr bwMode="auto">
            <a:xfrm>
              <a:off x="808" y="960"/>
              <a:ext cx="1949" cy="617"/>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DNS Query</a:t>
              </a:r>
              <a:b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b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Spoofed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SrcIP</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a:t>
              </a:r>
              <a:r>
                <a:rPr kumimoji="0" lang="en-US" altLang="en-US" sz="1800" b="0" i="0" u="none" strike="noStrike" kern="1200" cap="none" spc="0" normalizeH="0" baseline="0" noProof="0" dirty="0" err="1">
                  <a:ln>
                    <a:noFill/>
                  </a:ln>
                  <a:solidFill>
                    <a:srgbClr val="00B0F0"/>
                  </a:solidFill>
                  <a:effectLst/>
                  <a:uLnTx/>
                  <a:uFillTx/>
                  <a:latin typeface="Tahoma" panose="020B0604030504040204" pitchFamily="34" charset="0"/>
                  <a:ea typeface="宋体" panose="02010600030101010101" pitchFamily="2" charset="-122"/>
                  <a:cs typeface="+mn-cs"/>
                </a:rPr>
                <a:t>DDos</a:t>
              </a:r>
              <a:r>
                <a:rPr kumimoji="0" lang="en-US" altLang="en-US" sz="1800" b="0" i="0" u="none" strike="noStrike" kern="1200" cap="none" spc="0" normalizeH="0" baseline="0" noProof="0" dirty="0">
                  <a:ln>
                    <a:noFill/>
                  </a:ln>
                  <a:solidFill>
                    <a:srgbClr val="00B0F0"/>
                  </a:solidFill>
                  <a:effectLst/>
                  <a:uLnTx/>
                  <a:uFillTx/>
                  <a:latin typeface="Tahoma" panose="020B0604030504040204" pitchFamily="34" charset="0"/>
                  <a:ea typeface="宋体" panose="02010600030101010101" pitchFamily="2" charset="-122"/>
                  <a:cs typeface="+mn-cs"/>
                </a:rPr>
                <a:t> Target</a:t>
              </a:r>
              <a:endPar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endParaRPr>
            </a:p>
            <a:p>
              <a:pPr marL="0" marR="0" lvl="0" indent="0" algn="l" defTabSz="914400" rtl="0" eaLnBrk="0" fontAlgn="base" latinLnBrk="0" hangingPunct="0">
                <a:lnSpc>
                  <a:spcPct val="100000"/>
                </a:lnSpc>
                <a:spcBef>
                  <a:spcPct val="20000"/>
                </a:spcBef>
                <a:spcAft>
                  <a:spcPct val="0"/>
                </a:spcAft>
                <a:buClr>
                  <a:schemeClr val="accent2"/>
                </a:buClr>
                <a:buSzTx/>
                <a:buFontTx/>
                <a:buNone/>
                <a:defRPr/>
              </a:pPr>
              <a:r>
                <a:rPr kumimoji="0" lang="en-US" altLang="en-US" sz="1800" b="0" i="0" u="none" strike="noStrike" kern="1200" cap="none" spc="0" normalizeH="0" baseline="0" noProof="0" dirty="0">
                  <a:ln>
                    <a:noFill/>
                  </a:ln>
                  <a:solidFill>
                    <a:schemeClr val="tx1"/>
                  </a:solidFill>
                  <a:effectLst/>
                  <a:uLnTx/>
                  <a:uFillTx/>
                  <a:latin typeface="+mn-lt"/>
                  <a:ea typeface="宋体" panose="02010600030101010101" pitchFamily="2" charset="-122"/>
                  <a:cs typeface="+mn-cs"/>
                </a:rPr>
                <a:t>    (60 bytes)</a:t>
              </a:r>
            </a:p>
          </p:txBody>
        </p:sp>
      </p:grpSp>
      <p:grpSp>
        <p:nvGrpSpPr>
          <p:cNvPr id="155657" name="Group 14"/>
          <p:cNvGrpSpPr/>
          <p:nvPr/>
        </p:nvGrpSpPr>
        <p:grpSpPr>
          <a:xfrm>
            <a:off x="5346700" y="4343400"/>
            <a:ext cx="2743200" cy="1033463"/>
            <a:chOff x="3120" y="960"/>
            <a:chExt cx="1728" cy="651"/>
          </a:xfrm>
        </p:grpSpPr>
        <p:sp>
          <p:nvSpPr>
            <p:cNvPr id="28" name="Line 15"/>
            <p:cNvSpPr>
              <a:spLocks noChangeShapeType="1"/>
            </p:cNvSpPr>
            <p:nvPr/>
          </p:nvSpPr>
          <p:spPr bwMode="auto">
            <a:xfrm flipV="1">
              <a:off x="3120" y="1344"/>
              <a:ext cx="0" cy="240"/>
            </a:xfrm>
            <a:prstGeom prst="line">
              <a:avLst/>
            </a:prstGeom>
            <a:noFill/>
            <a:ln w="38100">
              <a:solidFill>
                <a:schemeClr val="tx1"/>
              </a:solidFill>
              <a:roun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29" name="Line 16"/>
            <p:cNvSpPr>
              <a:spLocks noChangeShapeType="1"/>
            </p:cNvSpPr>
            <p:nvPr/>
          </p:nvSpPr>
          <p:spPr bwMode="auto">
            <a:xfrm>
              <a:off x="3120" y="1344"/>
              <a:ext cx="1728" cy="0"/>
            </a:xfrm>
            <a:prstGeom prst="line">
              <a:avLst/>
            </a:prstGeom>
            <a:noFill/>
            <a:ln w="38100">
              <a:solidFill>
                <a:schemeClr val="tx1"/>
              </a:solidFill>
              <a:round/>
              <a:tailEnd type="triangle" w="med" len="med"/>
            </a:ln>
          </p:spPr>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0" name="Text Box 17"/>
            <p:cNvSpPr txBox="1">
              <a:spLocks noChangeArrowheads="1"/>
            </p:cNvSpPr>
            <p:nvPr/>
          </p:nvSpPr>
          <p:spPr bwMode="auto">
            <a:xfrm>
              <a:off x="3407" y="960"/>
              <a:ext cx="1197" cy="651"/>
            </a:xfrm>
            <a:prstGeom prst="rect">
              <a:avLst/>
            </a:prstGeom>
            <a:noFill/>
            <a:ln>
              <a:noFill/>
            </a:ln>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marL="0" marR="0" lvl="0" indent="0" algn="ctr" defTabSz="914400" rtl="0" eaLnBrk="0" fontAlgn="base" latinLnBrk="0" hangingPunct="0">
                <a:lnSpc>
                  <a:spcPct val="100000"/>
                </a:lnSpc>
                <a:spcBef>
                  <a:spcPct val="2000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EDNS Reponse</a:t>
              </a:r>
            </a:p>
            <a:p>
              <a:pPr marL="0" marR="0" lvl="0" indent="0" algn="ctr" defTabSz="914400" rtl="0" eaLnBrk="0" fontAlgn="base" latinLnBrk="0" hangingPunct="0">
                <a:lnSpc>
                  <a:spcPct val="80000"/>
                </a:lnSpc>
                <a:spcBef>
                  <a:spcPct val="0"/>
                </a:spcBef>
                <a:spcAft>
                  <a:spcPct val="0"/>
                </a:spcAft>
                <a:buClr>
                  <a:schemeClr val="accent2"/>
                </a:buClr>
                <a:buSzTx/>
                <a:buFontTx/>
                <a:buNone/>
                <a:defRPr/>
              </a:pPr>
              <a:endPar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a:p>
              <a:pPr marL="0" marR="0" lvl="0" indent="0" algn="ctr" defTabSz="914400" rtl="0" eaLnBrk="0" fontAlgn="base" latinLnBrk="0" hangingPunct="0">
                <a:lnSpc>
                  <a:spcPct val="80000"/>
                </a:lnSpc>
                <a:spcBef>
                  <a:spcPct val="0"/>
                </a:spcBef>
                <a:spcAft>
                  <a:spcPct val="0"/>
                </a:spcAft>
                <a:buClr>
                  <a:schemeClr val="accent2"/>
                </a:buClr>
                <a:buSzTx/>
                <a:buFontTx/>
                <a:buNone/>
                <a:defRPr/>
              </a:pPr>
              <a:r>
                <a:rPr kumimoji="0" lang="en-US" altLang="en-US" sz="18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(3000 bytes)</a:t>
              </a:r>
            </a:p>
          </p:txBody>
        </p:sp>
      </p:gr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p:cNvSpPr>
            <a:spLocks noGrp="1"/>
          </p:cNvSpPr>
          <p:nvPr>
            <p:ph type="title"/>
          </p:nvPr>
        </p:nvSpPr>
        <p:spPr/>
        <p:txBody>
          <a:bodyPr vert="horz" wrap="square" lIns="91440" tIns="45720" rIns="91440" bIns="45720" anchor="ctr" anchorCtr="0"/>
          <a:lstStyle/>
          <a:p>
            <a:r>
              <a:rPr lang="en-US" altLang="en-US">
                <a:solidFill>
                  <a:srgbClr val="00B0F0"/>
                </a:solidFill>
              </a:rPr>
              <a:t>NTP Amplification Attack</a:t>
            </a:r>
          </a:p>
        </p:txBody>
      </p:sp>
      <p:sp>
        <p:nvSpPr>
          <p:cNvPr id="157698" name="Content Placeholder 2"/>
          <p:cNvSpPr>
            <a:spLocks noGrp="1"/>
          </p:cNvSpPr>
          <p:nvPr>
            <p:ph idx="1"/>
          </p:nvPr>
        </p:nvSpPr>
        <p:spPr/>
        <p:txBody>
          <a:bodyPr vert="horz" wrap="square" lIns="91440" tIns="45720" rIns="91440" bIns="45720" anchor="t" anchorCtr="0"/>
          <a:lstStyle/>
          <a:p>
            <a:r>
              <a:rPr lang="en-US" altLang="en-US"/>
              <a:t>Amplify the effect of NTP query</a:t>
            </a:r>
          </a:p>
          <a:p>
            <a:r>
              <a:rPr lang="en-US" altLang="en-US"/>
              <a:t>1 query vs a large response</a:t>
            </a:r>
          </a:p>
          <a:p>
            <a:endParaRPr lang="en-US" altLang="en-US"/>
          </a:p>
        </p:txBody>
      </p:sp>
      <p:pic>
        <p:nvPicPr>
          <p:cNvPr id="157699" name="Picture 4"/>
          <p:cNvPicPr>
            <a:picLocks noChangeAspect="1"/>
          </p:cNvPicPr>
          <p:nvPr/>
        </p:nvPicPr>
        <p:blipFill>
          <a:blip r:embed="rId3"/>
          <a:stretch>
            <a:fillRect/>
          </a:stretch>
        </p:blipFill>
        <p:spPr>
          <a:xfrm>
            <a:off x="0" y="3016250"/>
            <a:ext cx="9144000" cy="3841750"/>
          </a:xfrm>
          <a:prstGeom prst="rect">
            <a:avLst/>
          </a:prstGeom>
          <a:noFill/>
          <a:ln w="9525">
            <a:noFill/>
          </a:ln>
        </p:spPr>
      </p:pic>
      <p:sp>
        <p:nvSpPr>
          <p:cNvPr id="157700" name="TextBox 6"/>
          <p:cNvSpPr txBox="1"/>
          <p:nvPr/>
        </p:nvSpPr>
        <p:spPr>
          <a:xfrm rot="1044055">
            <a:off x="706438" y="4902200"/>
            <a:ext cx="2619375"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monlist</a:t>
            </a:r>
          </a:p>
          <a:p>
            <a:pPr marL="0" lvl="0" indent="0" algn="r">
              <a:spcBef>
                <a:spcPct val="0"/>
              </a:spcBef>
              <a:buNone/>
            </a:pPr>
            <a:r>
              <a:rPr lang="en-US" altLang="zh-CN">
                <a:solidFill>
                  <a:srgbClr val="00B0F0"/>
                </a:solidFill>
                <a:latin typeface="Arial" panose="020B0604020202020204" pitchFamily="34" charset="0"/>
              </a:rPr>
              <a:t>30+ bytes</a:t>
            </a:r>
          </a:p>
          <a:p>
            <a:pPr marL="0" lvl="0" indent="0" algn="r">
              <a:spcBef>
                <a:spcPct val="0"/>
              </a:spcBef>
              <a:buNone/>
            </a:pPr>
            <a:endParaRPr lang="en-US" altLang="zh-CN">
              <a:solidFill>
                <a:srgbClr val="00B0F0"/>
              </a:solidFill>
              <a:latin typeface="Arial" panose="020B0604020202020204" pitchFamily="34" charset="0"/>
            </a:endParaRPr>
          </a:p>
        </p:txBody>
      </p:sp>
      <p:sp>
        <p:nvSpPr>
          <p:cNvPr id="157701" name="TextBox 6"/>
          <p:cNvSpPr txBox="1"/>
          <p:nvPr/>
        </p:nvSpPr>
        <p:spPr>
          <a:xfrm rot="-647887">
            <a:off x="4076700" y="5284788"/>
            <a:ext cx="4265613" cy="1106487"/>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lgn="r">
              <a:spcBef>
                <a:spcPct val="0"/>
              </a:spcBef>
              <a:buNone/>
            </a:pPr>
            <a:r>
              <a:rPr lang="en-US" altLang="zh-CN">
                <a:solidFill>
                  <a:srgbClr val="00B0F0"/>
                </a:solidFill>
                <a:latin typeface="Arial" panose="020B0604020202020204" pitchFamily="34" charset="0"/>
              </a:rPr>
              <a:t>600 IP addr</a:t>
            </a:r>
          </a:p>
          <a:p>
            <a:pPr marL="0" lvl="0" indent="0" algn="r">
              <a:spcBef>
                <a:spcPct val="0"/>
              </a:spcBef>
              <a:buNone/>
            </a:pPr>
            <a:r>
              <a:rPr lang="en-US" altLang="zh-CN">
                <a:solidFill>
                  <a:srgbClr val="00B0F0"/>
                </a:solidFill>
                <a:latin typeface="Arial" panose="020B0604020202020204" pitchFamily="34" charset="0"/>
              </a:rPr>
              <a:t>22,000 bytes of pkts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Title 1"/>
          <p:cNvSpPr>
            <a:spLocks noGrp="1"/>
          </p:cNvSpPr>
          <p:nvPr>
            <p:ph type="title"/>
          </p:nvPr>
        </p:nvSpPr>
        <p:spPr/>
        <p:txBody>
          <a:bodyPr vert="horz" wrap="square" lIns="91440" tIns="45720" rIns="91440" bIns="45720" anchor="ctr" anchorCtr="0"/>
          <a:lstStyle/>
          <a:p>
            <a:r>
              <a:rPr lang="en-US" altLang="en-US">
                <a:solidFill>
                  <a:srgbClr val="00B0F0"/>
                </a:solidFill>
              </a:rPr>
              <a:t>Memcached Attack</a:t>
            </a:r>
          </a:p>
        </p:txBody>
      </p:sp>
      <p:sp>
        <p:nvSpPr>
          <p:cNvPr id="159746"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preload large data to Memcached server;</a:t>
            </a:r>
          </a:p>
        </p:txBody>
      </p:sp>
      <p:pic>
        <p:nvPicPr>
          <p:cNvPr id="159747" name="Picture 3"/>
          <p:cNvPicPr>
            <a:picLocks noChangeAspect="1"/>
          </p:cNvPicPr>
          <p:nvPr/>
        </p:nvPicPr>
        <p:blipFill>
          <a:blip r:embed="rId3"/>
          <a:stretch>
            <a:fillRect/>
          </a:stretch>
        </p:blipFill>
        <p:spPr>
          <a:xfrm>
            <a:off x="635000" y="3276600"/>
            <a:ext cx="7874000" cy="35814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7" name="Picture 2" descr="Difference Between DDoS and DoS"/>
          <p:cNvPicPr>
            <a:picLocks noChangeAspect="1"/>
          </p:cNvPicPr>
          <p:nvPr/>
        </p:nvPicPr>
        <p:blipFill>
          <a:blip r:embed="rId3"/>
          <a:stretch>
            <a:fillRect/>
          </a:stretch>
        </p:blipFill>
        <p:spPr>
          <a:xfrm>
            <a:off x="0" y="-3505200"/>
            <a:ext cx="9142413" cy="6224588"/>
          </a:xfrm>
          <a:prstGeom prst="rect">
            <a:avLst/>
          </a:prstGeom>
          <a:noFill/>
          <a:ln w="9525">
            <a:noFill/>
          </a:ln>
        </p:spPr>
      </p:pic>
      <p:sp>
        <p:nvSpPr>
          <p:cNvPr id="29698" name="Rectangle 2"/>
          <p:cNvSpPr>
            <a:spLocks noGrp="1"/>
          </p:cNvSpPr>
          <p:nvPr>
            <p:ph type="ctrTitle"/>
          </p:nvPr>
        </p:nvSpPr>
        <p:spPr>
          <a:xfrm>
            <a:off x="0" y="2130425"/>
            <a:ext cx="9296400" cy="1470025"/>
          </a:xfrm>
        </p:spPr>
        <p:txBody>
          <a:bodyPr vert="horz" wrap="square" lIns="91440" tIns="45720" rIns="91440" bIns="45720" anchor="ctr" anchorCtr="0"/>
          <a:lstStyle/>
          <a:p>
            <a:pPr algn="l" eaLnBrk="1" hangingPunct="1">
              <a:buClrTx/>
              <a:buSzTx/>
              <a:buFontTx/>
            </a:pPr>
            <a:r>
              <a:rPr lang="en-US" altLang="zh-CN" sz="5400">
                <a:solidFill>
                  <a:schemeClr val="tx1"/>
                </a:solidFill>
              </a:rPr>
              <a:t>D</a:t>
            </a:r>
            <a:r>
              <a:rPr lang="en-US" altLang="zh-CN" sz="5400"/>
              <a:t>DoS!!</a:t>
            </a:r>
          </a:p>
        </p:txBody>
      </p:sp>
      <p:sp>
        <p:nvSpPr>
          <p:cNvPr id="29699" name="TextBox 4"/>
          <p:cNvSpPr txBox="1"/>
          <p:nvPr/>
        </p:nvSpPr>
        <p:spPr>
          <a:xfrm>
            <a:off x="0" y="3200400"/>
            <a:ext cx="9142413" cy="1600200"/>
          </a:xfrm>
          <a:prstGeom prst="rect">
            <a:avLst/>
          </a:prstGeom>
          <a:noFill/>
          <a:ln w="9525">
            <a:noFill/>
          </a:ln>
        </p:spPr>
        <p:txBody>
          <a:bodyPr lIns="121917" tIns="60958" rIns="121917" bIns="60958">
            <a:spAutoFit/>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a:spcBef>
                <a:spcPct val="0"/>
              </a:spcBef>
              <a:buNone/>
            </a:pPr>
            <a:r>
              <a:rPr lang="en-US" altLang="zh-CN" b="1">
                <a:solidFill>
                  <a:srgbClr val="00B0F0"/>
                </a:solidFill>
                <a:latin typeface="Arial" panose="020B0604020202020204" pitchFamily="34" charset="0"/>
              </a:rPr>
              <a:t>Distributed Denial-of-Service Attack:</a:t>
            </a:r>
          </a:p>
          <a:p>
            <a:pPr marL="0" lvl="0" indent="0">
              <a:spcBef>
                <a:spcPct val="0"/>
              </a:spcBef>
              <a:buNone/>
            </a:pPr>
            <a:r>
              <a:rPr lang="en-US" altLang="zh-CN">
                <a:solidFill>
                  <a:srgbClr val="00B0F0"/>
                </a:solidFill>
                <a:latin typeface="Arial" panose="020B0604020202020204" pitchFamily="34" charset="0"/>
              </a:rPr>
              <a:t>how to attack?</a:t>
            </a:r>
          </a:p>
          <a:p>
            <a:pPr marL="0" lvl="0" indent="0">
              <a:spcBef>
                <a:spcPct val="0"/>
              </a:spcBef>
              <a:buNone/>
            </a:pPr>
            <a:r>
              <a:rPr lang="en-US" altLang="zh-CN">
                <a:solidFill>
                  <a:srgbClr val="00B0F0"/>
                </a:solidFill>
                <a:latin typeface="Arial" panose="020B0604020202020204" pitchFamily="34" charset="0"/>
              </a:rPr>
              <a:t>how to defend?</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Title 1"/>
          <p:cNvSpPr>
            <a:spLocks noGrp="1"/>
          </p:cNvSpPr>
          <p:nvPr>
            <p:ph type="title"/>
          </p:nvPr>
        </p:nvSpPr>
        <p:spPr/>
        <p:txBody>
          <a:bodyPr vert="horz" wrap="square" lIns="91440" tIns="45720" rIns="91440" bIns="45720" anchor="ctr" anchorCtr="0"/>
          <a:lstStyle/>
          <a:p>
            <a:r>
              <a:rPr lang="en-US" altLang="en-US">
                <a:solidFill>
                  <a:srgbClr val="00B0F0"/>
                </a:solidFill>
              </a:rPr>
              <a:t>Memcached Attack</a:t>
            </a:r>
          </a:p>
        </p:txBody>
      </p:sp>
      <p:sp>
        <p:nvSpPr>
          <p:cNvPr id="161794" name="Content Placeholder 2"/>
          <p:cNvSpPr>
            <a:spLocks noGrp="1"/>
          </p:cNvSpPr>
          <p:nvPr>
            <p:ph idx="1"/>
          </p:nvPr>
        </p:nvSpPr>
        <p:spPr/>
        <p:txBody>
          <a:bodyPr vert="horz" wrap="square" lIns="91440" tIns="45720" rIns="91440" bIns="45720" anchor="t" anchorCtr="0"/>
          <a:lstStyle/>
          <a:p>
            <a:r>
              <a:rPr lang="en-US" altLang="en-US" b="1"/>
              <a:t>Attack principle</a:t>
            </a:r>
          </a:p>
          <a:p>
            <a:pPr>
              <a:buNone/>
            </a:pPr>
            <a:r>
              <a:rPr lang="en-US" altLang="en-US"/>
              <a:t>	spoof request to preloaded data from target;</a:t>
            </a:r>
          </a:p>
        </p:txBody>
      </p:sp>
      <p:pic>
        <p:nvPicPr>
          <p:cNvPr id="161795" name="Picture 5"/>
          <p:cNvPicPr>
            <a:picLocks noChangeAspect="1"/>
          </p:cNvPicPr>
          <p:nvPr/>
        </p:nvPicPr>
        <p:blipFill>
          <a:blip r:embed="rId3"/>
          <a:stretch>
            <a:fillRect/>
          </a:stretch>
        </p:blipFill>
        <p:spPr>
          <a:xfrm>
            <a:off x="685800" y="3325813"/>
            <a:ext cx="8001000" cy="3532187"/>
          </a:xfrm>
          <a:prstGeom prst="rect">
            <a:avLst/>
          </a:prstGeom>
          <a:noFill/>
          <a:ln w="9525">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Title 1"/>
          <p:cNvSpPr>
            <a:spLocks noGrp="1"/>
          </p:cNvSpPr>
          <p:nvPr>
            <p:ph type="title"/>
          </p:nvPr>
        </p:nvSpPr>
        <p:spPr/>
        <p:txBody>
          <a:bodyPr vert="horz" wrap="square" lIns="91440" tIns="45720" rIns="91440" bIns="45720" anchor="ctr" anchorCtr="0"/>
          <a:lstStyle/>
          <a:p>
            <a:r>
              <a:rPr lang="en-US" altLang="en-US">
                <a:solidFill>
                  <a:srgbClr val="00B0F0"/>
                </a:solidFill>
              </a:rPr>
              <a:t>SSDP Attack</a:t>
            </a:r>
          </a:p>
        </p:txBody>
      </p:sp>
      <p:sp>
        <p:nvSpPr>
          <p:cNvPr id="163842" name="Content Placeholder 2"/>
          <p:cNvSpPr>
            <a:spLocks noGrp="1"/>
          </p:cNvSpPr>
          <p:nvPr>
            <p:ph idx="1"/>
          </p:nvPr>
        </p:nvSpPr>
        <p:spPr/>
        <p:txBody>
          <a:bodyPr vert="horz" wrap="square" lIns="91440" tIns="45720" rIns="91440" bIns="45720" anchor="t" anchorCtr="0"/>
          <a:lstStyle/>
          <a:p>
            <a:r>
              <a:rPr lang="en-US" altLang="en-US"/>
              <a:t>Exploit SSDP and UpnP</a:t>
            </a:r>
          </a:p>
        </p:txBody>
      </p:sp>
      <p:pic>
        <p:nvPicPr>
          <p:cNvPr id="163843" name="Picture 3"/>
          <p:cNvPicPr>
            <a:picLocks noChangeAspect="1"/>
          </p:cNvPicPr>
          <p:nvPr/>
        </p:nvPicPr>
        <p:blipFill>
          <a:blip r:embed="rId3"/>
          <a:stretch>
            <a:fillRect/>
          </a:stretch>
        </p:blipFill>
        <p:spPr>
          <a:xfrm>
            <a:off x="0" y="2646363"/>
            <a:ext cx="9144000" cy="4211637"/>
          </a:xfrm>
          <a:prstGeom prst="rect">
            <a:avLst/>
          </a:prstGeom>
          <a:noFill/>
          <a:ln w="9525">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Rectangle 2"/>
          <p:cNvSpPr/>
          <p:nvPr/>
        </p:nvSpPr>
        <p:spPr>
          <a:xfrm>
            <a:off x="0" y="2590800"/>
            <a:ext cx="9144000" cy="1143000"/>
          </a:xfrm>
          <a:prstGeom prst="rect">
            <a:avLst/>
          </a:prstGeom>
          <a:noFill/>
          <a:ln w="9525">
            <a:noFill/>
          </a:ln>
        </p:spPr>
        <p:txBody>
          <a:bodyPr anchor="ctr" anchorCtr="0"/>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stStyle>
          <a:p>
            <a:pPr marL="0" lvl="0" indent="0" eaLnBrk="1" hangingPunct="1">
              <a:spcBef>
                <a:spcPct val="0"/>
              </a:spcBef>
              <a:buNone/>
            </a:pPr>
            <a:r>
              <a:rPr lang="en-US" altLang="zh-CN" sz="4400" b="1"/>
              <a:t>a</a:t>
            </a:r>
            <a:r>
              <a:rPr lang="en-US" altLang="zh-CN" sz="4400" b="1">
                <a:solidFill>
                  <a:schemeClr val="tx2"/>
                </a:solidFill>
              </a:rPr>
              <a:t>symmetric DDoS attack</a:t>
            </a:r>
          </a:p>
        </p:txBody>
      </p:sp>
      <p:sp>
        <p:nvSpPr>
          <p:cNvPr id="4" name="内容占位符 2"/>
          <p:cNvSpPr txBox="1"/>
          <p:nvPr/>
        </p:nvSpPr>
        <p:spPr bwMode="auto">
          <a:xfrm>
            <a:off x="0" y="3429000"/>
            <a:ext cx="9144000" cy="2514600"/>
          </a:xfrm>
          <a:prstGeom prst="rect">
            <a:avLst/>
          </a:prstGeom>
          <a:noFill/>
          <a:ln w="9525">
            <a:noFill/>
            <a:miter lim="800000"/>
          </a:ln>
        </p:spPr>
        <p:txBody>
          <a:bodyPr/>
          <a:lstStyle/>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computation asymmetry:</a:t>
            </a:r>
          </a:p>
          <a:p>
            <a:pPr marR="0" defTabSz="914400">
              <a:spcBef>
                <a:spcPct val="20000"/>
              </a:spcBef>
              <a:buClrTx/>
              <a:buSzTx/>
              <a:buFontTx/>
              <a:buNone/>
              <a:defRPr/>
            </a:pPr>
            <a:r>
              <a:rPr kumimoji="0" lang="en-US" altLang="zh-CN" sz="3200" kern="0" cap="none" spc="0" normalizeH="0" baseline="0" noProof="0" dirty="0">
                <a:solidFill>
                  <a:srgbClr val="00B0F0"/>
                </a:solidFill>
                <a:latin typeface="Verdana" panose="020B0604030504040204"/>
                <a:ea typeface="宋体" panose="02010600030101010101" pitchFamily="2" charset="-122"/>
                <a:cs typeface="+mn-cs"/>
              </a:rPr>
              <a:t>server costs more computation resources than attacker for a service request</a:t>
            </a:r>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hlinkClick r:id="rId2" action="ppaction://hlinkfile"/>
              </a:rPr>
              <a:t>什么是</a:t>
            </a:r>
            <a:r>
              <a:rPr lang="en-US" altLang="zh-CN" dirty="0">
                <a:hlinkClick r:id="rId2" action="ppaction://hlinkfile"/>
              </a:rPr>
              <a:t>DDoS</a:t>
            </a:r>
            <a:r>
              <a:rPr lang="zh-CN" altLang="en-US" dirty="0">
                <a:hlinkClick r:id="rId2" action="ppaction://hlinkfile"/>
              </a:rPr>
              <a:t>攻击</a:t>
            </a:r>
            <a:r>
              <a:rPr lang="zh-CN" altLang="en-US" dirty="0"/>
              <a:t> （</a:t>
            </a:r>
            <a:r>
              <a:rPr lang="en-US" altLang="zh-CN" dirty="0"/>
              <a:t>5</a:t>
            </a:r>
            <a:r>
              <a:rPr lang="zh-CN" altLang="en-US" dirty="0"/>
              <a:t>分钟）</a:t>
            </a:r>
            <a:endParaRPr lang="en-US" altLang="zh-CN" dirty="0"/>
          </a:p>
          <a:p>
            <a:endParaRPr lang="en-US" altLang="zh-CN" dirty="0"/>
          </a:p>
          <a:p>
            <a:r>
              <a:rPr lang="en-US" altLang="zh-CN" dirty="0"/>
              <a:t>https://www.bilibili.com/video/av89393544?from=search&amp;seid=15146171245294332324</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2590800"/>
            <a:ext cx="9144000" cy="1143000"/>
          </a:xfrm>
          <a:prstGeom prst="rect">
            <a:avLst/>
          </a:prstGeom>
          <a:noFill/>
          <a:ln w="9525">
            <a:noFill/>
            <a:miter lim="800000"/>
          </a:ln>
        </p:spPr>
        <p:txBody>
          <a:bodyPr anchor="ctr"/>
          <a:lstStyle/>
          <a:p>
            <a:pPr marR="0" algn="ctr" defTabSz="914400" eaLnBrk="1" hangingPunct="1">
              <a:buClrTx/>
              <a:buSzTx/>
              <a:buFontTx/>
              <a:buNone/>
              <a:defRPr/>
            </a:pPr>
            <a:r>
              <a:rPr kumimoji="0" lang="en-US" altLang="zh-CN" sz="6600" b="1" kern="0" cap="none" spc="0" normalizeH="0" baseline="0" noProof="0">
                <a:solidFill>
                  <a:srgbClr val="00B0F0"/>
                </a:solidFill>
                <a:latin typeface="+mj-lt"/>
                <a:ea typeface="+mj-ea"/>
                <a:cs typeface="+mj-cs"/>
              </a:rPr>
              <a:t>Thank You</a:t>
            </a:r>
          </a:p>
        </p:txBody>
      </p:sp>
      <p:sp>
        <p:nvSpPr>
          <p:cNvPr id="6" name="Rectangle 2"/>
          <p:cNvSpPr txBox="1">
            <a:spLocks noChangeArrowheads="1"/>
          </p:cNvSpPr>
          <p:nvPr/>
        </p:nvSpPr>
        <p:spPr bwMode="auto">
          <a:xfrm>
            <a:off x="457200" y="3581400"/>
            <a:ext cx="8686800" cy="990600"/>
          </a:xfrm>
          <a:prstGeom prst="rect">
            <a:avLst/>
          </a:prstGeom>
          <a:noFill/>
          <a:ln w="9525">
            <a:noFill/>
            <a:miter lim="800000"/>
          </a:ln>
        </p:spPr>
        <p:txBody>
          <a:bodyPr anchor="ctr"/>
          <a:lstStyle/>
          <a:p>
            <a:pPr marR="0" algn="r" defTabSz="914400" eaLnBrk="1" hangingPunct="1">
              <a:buClrTx/>
              <a:buSzTx/>
              <a:buFontTx/>
              <a:buNone/>
              <a:defRPr/>
            </a:pPr>
            <a:r>
              <a:rPr kumimoji="0" lang="en-US" altLang="zh-CN" sz="6600" b="1" kern="0" cap="none" spc="0" normalizeH="0" baseline="0" noProof="0">
                <a:solidFill>
                  <a:schemeClr val="bg1"/>
                </a:solidFill>
                <a:latin typeface="微软雅黑" panose="020B0503020204020204" charset="-122"/>
                <a:ea typeface="微软雅黑" panose="020B0503020204020204" charset="-122"/>
                <a:cs typeface="+mj-cs"/>
              </a:rPr>
              <a:t>be on the road</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3521</TotalTime>
  <Words>6367</Words>
  <Application>Microsoft Office PowerPoint</Application>
  <PresentationFormat>全屏显示(4:3)</PresentationFormat>
  <Paragraphs>843</Paragraphs>
  <Slides>94</Slides>
  <Notes>81</Notes>
  <HiddenSlides>1</HiddenSlides>
  <MMClips>0</MMClips>
  <ScaleCrop>false</ScaleCrop>
  <HeadingPairs>
    <vt:vector size="6" baseType="variant">
      <vt:variant>
        <vt:lpstr>已用的字体</vt:lpstr>
      </vt:variant>
      <vt:variant>
        <vt:i4>9</vt:i4>
      </vt:variant>
      <vt:variant>
        <vt:lpstr>主题</vt:lpstr>
      </vt:variant>
      <vt:variant>
        <vt:i4>3</vt:i4>
      </vt:variant>
      <vt:variant>
        <vt:lpstr>幻灯片标题</vt:lpstr>
      </vt:variant>
      <vt:variant>
        <vt:i4>94</vt:i4>
      </vt:variant>
    </vt:vector>
  </HeadingPairs>
  <TitlesOfParts>
    <vt:vector size="106" baseType="lpstr">
      <vt:lpstr>等线</vt:lpstr>
      <vt:lpstr>等线 Light</vt:lpstr>
      <vt:lpstr>微软雅黑</vt:lpstr>
      <vt:lpstr>Arial</vt:lpstr>
      <vt:lpstr>Calibri</vt:lpstr>
      <vt:lpstr>Symbol</vt:lpstr>
      <vt:lpstr>Tahoma</vt:lpstr>
      <vt:lpstr>Times New Roman</vt:lpstr>
      <vt:lpstr>Verdana</vt:lpstr>
      <vt:lpstr>默认设计模板</vt:lpstr>
      <vt:lpstr>Office 主题​​</vt:lpstr>
      <vt:lpstr>1_默认设计模板</vt:lpstr>
      <vt:lpstr>网络安全原理与实践</vt:lpstr>
      <vt:lpstr>Lecture 2  DDoS Attack &amp; Defense </vt:lpstr>
      <vt:lpstr>DDoS? DoS?</vt:lpstr>
      <vt:lpstr>DDoS?</vt:lpstr>
      <vt:lpstr>DDoS!</vt:lpstr>
      <vt:lpstr>DDoS!?</vt:lpstr>
      <vt:lpstr>Denial of Service Attack</vt:lpstr>
      <vt:lpstr>DDoS!!</vt:lpstr>
      <vt:lpstr>DDoS!!</vt:lpstr>
      <vt:lpstr>DDoS!!</vt:lpstr>
      <vt:lpstr>PowerPoint 演示文稿</vt:lpstr>
      <vt:lpstr>Ping Flood</vt:lpstr>
      <vt:lpstr>Ping Flood</vt:lpstr>
      <vt:lpstr>Ping Flood</vt:lpstr>
      <vt:lpstr>Ping Flood</vt:lpstr>
      <vt:lpstr>Ping Flood Summary</vt:lpstr>
      <vt:lpstr>OSI 5 Layer Model</vt:lpstr>
      <vt:lpstr>OSI 5 Layer Model</vt:lpstr>
      <vt:lpstr>OSI 5 Layer Model</vt:lpstr>
      <vt:lpstr>OSI 5 Layer Model</vt:lpstr>
      <vt:lpstr>OSI 5 Layer Model</vt:lpstr>
      <vt:lpstr>OSI 5 Layer Model</vt:lpstr>
      <vt:lpstr>OSI 5 Layer Model</vt:lpstr>
      <vt:lpstr>TCP Handshake</vt:lpstr>
      <vt:lpstr>TCP Handshake</vt:lpstr>
      <vt:lpstr>TCP Handshake</vt:lpstr>
      <vt:lpstr>TCP SYN Flood</vt:lpstr>
      <vt:lpstr>TCP SYN Flood</vt:lpstr>
      <vt:lpstr>TCP SYN Flood</vt:lpstr>
      <vt:lpstr>TCP SYN Flood Summary</vt:lpstr>
      <vt:lpstr>TCP SYN Flood Summary</vt:lpstr>
      <vt:lpstr>TCP SYN Flood Summary</vt:lpstr>
      <vt:lpstr>TCP SYN Flood Summary</vt:lpstr>
      <vt:lpstr>TCP SYN Flood Summary</vt:lpstr>
      <vt:lpstr>SYN Cookies</vt:lpstr>
      <vt:lpstr>SYN Cookies</vt:lpstr>
      <vt:lpstr>SYN Cookies</vt:lpstr>
      <vt:lpstr>SYN Cookies</vt:lpstr>
      <vt:lpstr>SYN Cookies</vt:lpstr>
      <vt:lpstr>SYN Cookies</vt:lpstr>
      <vt:lpstr>SYN Cookies</vt:lpstr>
      <vt:lpstr>SYN Cookies</vt:lpstr>
      <vt:lpstr>SYN Cookies</vt:lpstr>
      <vt:lpstr>SYN Cookies</vt:lpstr>
      <vt:lpstr>SYN Cookies</vt:lpstr>
      <vt:lpstr>TCP SYN Flood Backscatter</vt:lpstr>
      <vt:lpstr>TCP SYN Flood Backscatter</vt:lpstr>
      <vt:lpstr>PowerPoint 演示文稿</vt:lpstr>
      <vt:lpstr>PowerPoint 演示文稿</vt:lpstr>
      <vt:lpstr>Ping Flood</vt:lpstr>
      <vt:lpstr>TCP SYN Flood</vt:lpstr>
      <vt:lpstr>PowerPoint 演示文稿</vt:lpstr>
      <vt:lpstr>PowerPoint 演示文稿</vt:lpstr>
      <vt:lpstr>PowerPoint 演示文稿</vt:lpstr>
      <vt:lpstr>Smurf Attack</vt:lpstr>
      <vt:lpstr>Smurf Attack</vt:lpstr>
      <vt:lpstr>Smurf Attack</vt:lpstr>
      <vt:lpstr>Smurf Attack</vt:lpstr>
      <vt:lpstr>PowerPoint 演示文稿</vt:lpstr>
      <vt:lpstr>DNS Resolver</vt:lpstr>
      <vt:lpstr>DNS Amplification Attack</vt:lpstr>
      <vt:lpstr>DNS Amplification Attack</vt:lpstr>
      <vt:lpstr>DNS Amplification Attack</vt:lpstr>
      <vt:lpstr>DNS Amplification Attack</vt:lpstr>
      <vt:lpstr>DNS Amplification Attack</vt:lpstr>
      <vt:lpstr>NTP Amplification Attack</vt:lpstr>
      <vt:lpstr>NTP Amplification Attack</vt:lpstr>
      <vt:lpstr>NTP Amplification Attack</vt:lpstr>
      <vt:lpstr>NTP Amplification Attack</vt:lpstr>
      <vt:lpstr>Memcached Attack</vt:lpstr>
      <vt:lpstr>Memcached Attack</vt:lpstr>
      <vt:lpstr>Memcached Attack</vt:lpstr>
      <vt:lpstr>Memcached Attack</vt:lpstr>
      <vt:lpstr>Memcached Attack</vt:lpstr>
      <vt:lpstr>Memcached Attack</vt:lpstr>
      <vt:lpstr>SSDP Attack</vt:lpstr>
      <vt:lpstr>SSDP Attack</vt:lpstr>
      <vt:lpstr>SSDP Attack</vt:lpstr>
      <vt:lpstr>SSDP Attack</vt:lpstr>
      <vt:lpstr>SSDP Attack</vt:lpstr>
      <vt:lpstr>SSDP Attack</vt:lpstr>
      <vt:lpstr>SSDP Attack</vt:lpstr>
      <vt:lpstr>SSDP Attack</vt:lpstr>
      <vt:lpstr>SSDP Attack</vt:lpstr>
      <vt:lpstr>PowerPoint 演示文稿</vt:lpstr>
      <vt:lpstr>Smurf Attack</vt:lpstr>
      <vt:lpstr>DNS Amplification Attack</vt:lpstr>
      <vt:lpstr>NTP Amplification Attack</vt:lpstr>
      <vt:lpstr>Memcached Attack</vt:lpstr>
      <vt:lpstr>Memcached Attack</vt:lpstr>
      <vt:lpstr>SSDP Attack</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Lin</dc:creator>
  <cp:lastModifiedBy>Feng Lin</cp:lastModifiedBy>
  <cp:revision>1645</cp:revision>
  <dcterms:created xsi:type="dcterms:W3CDTF">2022-02-18T12:23:00Z</dcterms:created>
  <dcterms:modified xsi:type="dcterms:W3CDTF">2024-03-05T06:04:42Z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C9AACEEB8D1E4286A811101D9BAFD94E</vt:lpwstr>
  </property>
  <property fmtid="{D5CDD505-2E9C-101B-9397-08002B2CF9AE}" pid="4" name="KSOProductBuildVer">
    <vt:lpwstr>2052-11.1.0.11365</vt:lpwstr>
  </property>
</Properties>
</file>