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Lst>
  <p:notesMasterIdLst>
    <p:notesMasterId r:id="rId74"/>
  </p:notesMasterIdLst>
  <p:sldIdLst>
    <p:sldId id="871" r:id="rId4"/>
    <p:sldId id="872" r:id="rId5"/>
    <p:sldId id="792" r:id="rId6"/>
    <p:sldId id="893" r:id="rId7"/>
    <p:sldId id="894" r:id="rId8"/>
    <p:sldId id="895" r:id="rId9"/>
    <p:sldId id="896" r:id="rId10"/>
    <p:sldId id="897" r:id="rId11"/>
    <p:sldId id="898" r:id="rId12"/>
    <p:sldId id="899" r:id="rId13"/>
    <p:sldId id="901" r:id="rId14"/>
    <p:sldId id="902" r:id="rId15"/>
    <p:sldId id="900" r:id="rId16"/>
    <p:sldId id="903" r:id="rId17"/>
    <p:sldId id="904" r:id="rId18"/>
    <p:sldId id="905" r:id="rId19"/>
    <p:sldId id="906" r:id="rId20"/>
    <p:sldId id="909" r:id="rId21"/>
    <p:sldId id="907" r:id="rId22"/>
    <p:sldId id="910" r:id="rId23"/>
    <p:sldId id="908" r:id="rId24"/>
    <p:sldId id="891" r:id="rId25"/>
    <p:sldId id="911" r:id="rId26"/>
    <p:sldId id="912" r:id="rId27"/>
    <p:sldId id="913" r:id="rId28"/>
    <p:sldId id="914" r:id="rId29"/>
    <p:sldId id="915" r:id="rId30"/>
    <p:sldId id="916" r:id="rId31"/>
    <p:sldId id="917" r:id="rId32"/>
    <p:sldId id="918" r:id="rId33"/>
    <p:sldId id="920" r:id="rId34"/>
    <p:sldId id="922" r:id="rId35"/>
    <p:sldId id="923" r:id="rId36"/>
    <p:sldId id="924" r:id="rId37"/>
    <p:sldId id="925" r:id="rId38"/>
    <p:sldId id="926" r:id="rId39"/>
    <p:sldId id="927" r:id="rId40"/>
    <p:sldId id="928" r:id="rId41"/>
    <p:sldId id="929" r:id="rId42"/>
    <p:sldId id="919" r:id="rId43"/>
    <p:sldId id="921" r:id="rId44"/>
    <p:sldId id="930" r:id="rId45"/>
    <p:sldId id="931" r:id="rId46"/>
    <p:sldId id="934" r:id="rId47"/>
    <p:sldId id="935" r:id="rId48"/>
    <p:sldId id="936" r:id="rId49"/>
    <p:sldId id="937" r:id="rId50"/>
    <p:sldId id="938" r:id="rId51"/>
    <p:sldId id="940" r:id="rId52"/>
    <p:sldId id="941" r:id="rId53"/>
    <p:sldId id="942" r:id="rId54"/>
    <p:sldId id="943" r:id="rId55"/>
    <p:sldId id="944" r:id="rId56"/>
    <p:sldId id="945" r:id="rId57"/>
    <p:sldId id="946" r:id="rId58"/>
    <p:sldId id="947" r:id="rId59"/>
    <p:sldId id="948" r:id="rId60"/>
    <p:sldId id="949" r:id="rId61"/>
    <p:sldId id="951" r:id="rId62"/>
    <p:sldId id="950" r:id="rId63"/>
    <p:sldId id="952" r:id="rId64"/>
    <p:sldId id="953" r:id="rId65"/>
    <p:sldId id="933" r:id="rId66"/>
    <p:sldId id="955" r:id="rId67"/>
    <p:sldId id="956" r:id="rId68"/>
    <p:sldId id="957" r:id="rId69"/>
    <p:sldId id="958" r:id="rId70"/>
    <p:sldId id="959" r:id="rId71"/>
    <p:sldId id="961" r:id="rId72"/>
    <p:sldId id="786"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87779" autoAdjust="0"/>
  </p:normalViewPr>
  <p:slideViewPr>
    <p:cSldViewPr>
      <p:cViewPr varScale="1">
        <p:scale>
          <a:sx n="84" d="100"/>
          <a:sy n="84" d="100"/>
        </p:scale>
        <p:origin x="936"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92FD1BD-F49A-EC40-B2C6-50B5F6F33D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9811" name="Rectangle 3">
            <a:extLst>
              <a:ext uri="{FF2B5EF4-FFF2-40B4-BE49-F238E27FC236}">
                <a16:creationId xmlns:a16="http://schemas.microsoft.com/office/drawing/2014/main" id="{C1D67509-113B-6F43-9AA6-69C452359C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4DC58884-C20E-594C-B097-918928D1B76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a:extLst>
              <a:ext uri="{FF2B5EF4-FFF2-40B4-BE49-F238E27FC236}">
                <a16:creationId xmlns:a16="http://schemas.microsoft.com/office/drawing/2014/main" id="{1D72641F-B348-024E-83C0-E53F1ECB797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9814" name="Rectangle 6">
            <a:extLst>
              <a:ext uri="{FF2B5EF4-FFF2-40B4-BE49-F238E27FC236}">
                <a16:creationId xmlns:a16="http://schemas.microsoft.com/office/drawing/2014/main" id="{15053D0A-745B-8040-99AB-2AEF73E6BB3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19815" name="Rectangle 7">
            <a:extLst>
              <a:ext uri="{FF2B5EF4-FFF2-40B4-BE49-F238E27FC236}">
                <a16:creationId xmlns:a16="http://schemas.microsoft.com/office/drawing/2014/main" id="{E92FE752-FAB7-CB4D-9DF9-F9218301DD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E95568-ADD2-B141-BF62-DD057E3B3D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3</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a:solidFill>
                  <a:schemeClr val="tx1"/>
                </a:solidFill>
                <a:effectLst/>
                <a:latin typeface="Arial" charset="0"/>
                <a:ea typeface="宋体" pitchFamily="2" charset="-122"/>
                <a:cs typeface="+mn-cs"/>
              </a:rPr>
              <a:t>1971</a:t>
            </a:r>
            <a:r>
              <a:rPr lang="zh-CN" altLang="en-US" sz="1200" b="0" i="0" kern="1200" dirty="0">
                <a:solidFill>
                  <a:schemeClr val="tx1"/>
                </a:solidFill>
                <a:effectLst/>
                <a:latin typeface="Arial" charset="0"/>
                <a:ea typeface="宋体" pitchFamily="2" charset="-122"/>
                <a:cs typeface="+mn-cs"/>
              </a:rPr>
              <a:t>年的一天，</a:t>
            </a:r>
            <a:r>
              <a:rPr lang="en-US" altLang="zh-CN" sz="1200" b="0" i="0" kern="1200" dirty="0">
                <a:solidFill>
                  <a:schemeClr val="tx1"/>
                </a:solidFill>
                <a:effectLst/>
                <a:latin typeface="Arial" charset="0"/>
                <a:ea typeface="宋体" pitchFamily="2" charset="-122"/>
                <a:cs typeface="+mn-cs"/>
              </a:rPr>
              <a:t>Tomlinson</a:t>
            </a:r>
            <a:r>
              <a:rPr lang="zh-CN" altLang="en-US" sz="1200" b="0" i="0" kern="1200" dirty="0">
                <a:solidFill>
                  <a:schemeClr val="tx1"/>
                </a:solidFill>
                <a:effectLst/>
                <a:latin typeface="Arial" charset="0"/>
                <a:ea typeface="宋体" pitchFamily="2" charset="-122"/>
                <a:cs typeface="+mn-cs"/>
              </a:rPr>
              <a:t>完成了世界上第一封真正名义上的电子邮件发送。</a:t>
            </a:r>
            <a:r>
              <a:rPr lang="en-US" altLang="zh-CN" sz="1200" b="0" i="0" kern="1200" dirty="0">
                <a:solidFill>
                  <a:schemeClr val="tx1"/>
                </a:solidFill>
                <a:effectLst/>
                <a:latin typeface="Arial" charset="0"/>
                <a:ea typeface="宋体" pitchFamily="2" charset="-122"/>
                <a:cs typeface="+mn-cs"/>
              </a:rPr>
              <a:t>1987</a:t>
            </a:r>
            <a:r>
              <a:rPr lang="zh-CN" altLang="en-US" sz="1200" b="0" i="0" kern="1200" dirty="0">
                <a:solidFill>
                  <a:schemeClr val="tx1"/>
                </a:solidFill>
                <a:effectLst/>
                <a:latin typeface="Arial" charset="0"/>
                <a:ea typeface="宋体" pitchFamily="2" charset="-122"/>
                <a:cs typeface="+mn-cs"/>
              </a:rPr>
              <a:t>年</a:t>
            </a:r>
            <a:r>
              <a:rPr lang="en-US" altLang="zh-CN" sz="1200" b="0" i="0" kern="1200" dirty="0">
                <a:solidFill>
                  <a:schemeClr val="tx1"/>
                </a:solidFill>
                <a:effectLst/>
                <a:latin typeface="Arial" charset="0"/>
                <a:ea typeface="宋体" pitchFamily="2" charset="-122"/>
                <a:cs typeface="+mn-cs"/>
              </a:rPr>
              <a:t>9</a:t>
            </a:r>
            <a:r>
              <a:rPr lang="zh-CN" altLang="en-US" sz="1200" b="0" i="0" kern="1200" dirty="0">
                <a:solidFill>
                  <a:schemeClr val="tx1"/>
                </a:solidFill>
                <a:effectLst/>
                <a:latin typeface="Arial" charset="0"/>
                <a:ea typeface="宋体" pitchFamily="2" charset="-122"/>
                <a:cs typeface="+mn-cs"/>
              </a:rPr>
              <a:t>月，</a:t>
            </a:r>
            <a:r>
              <a:rPr lang="en-US" altLang="zh-CN" sz="1200" b="0" i="0" kern="1200" dirty="0">
                <a:solidFill>
                  <a:schemeClr val="tx1"/>
                </a:solidFill>
                <a:effectLst/>
                <a:latin typeface="Arial" charset="0"/>
                <a:ea typeface="宋体" pitchFamily="2" charset="-122"/>
                <a:cs typeface="+mn-cs"/>
              </a:rPr>
              <a:t>CANET</a:t>
            </a:r>
            <a:r>
              <a:rPr lang="zh-CN" altLang="en-US" sz="1200" b="0" i="0" kern="1200" dirty="0">
                <a:solidFill>
                  <a:schemeClr val="tx1"/>
                </a:solidFill>
                <a:effectLst/>
                <a:latin typeface="Arial" charset="0"/>
                <a:ea typeface="宋体" pitchFamily="2" charset="-122"/>
                <a:cs typeface="+mn-cs"/>
              </a:rPr>
              <a:t>（中国学术网）内容为“</a:t>
            </a:r>
            <a:r>
              <a:rPr lang="en-US" altLang="zh-CN" sz="1200" b="0" i="0" kern="1200" dirty="0">
                <a:solidFill>
                  <a:schemeClr val="tx1"/>
                </a:solidFill>
                <a:effectLst/>
                <a:latin typeface="Arial" charset="0"/>
                <a:ea typeface="宋体" pitchFamily="2" charset="-122"/>
                <a:cs typeface="+mn-cs"/>
              </a:rPr>
              <a:t>Across the Great Wall we can reach every corner in the world ”</a:t>
            </a:r>
            <a:r>
              <a:rPr lang="zh-CN" altLang="en-US" sz="1200" b="0" i="0" kern="1200" dirty="0">
                <a:solidFill>
                  <a:schemeClr val="tx1"/>
                </a:solidFill>
                <a:effectLst/>
                <a:latin typeface="Arial" charset="0"/>
                <a:ea typeface="宋体" pitchFamily="2" charset="-122"/>
                <a:cs typeface="+mn-cs"/>
              </a:rPr>
              <a:t>（“越过长城，走向世界”）</a:t>
            </a:r>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22</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976065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真实性</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24</a:t>
            </a:fld>
            <a:endParaRPr lang="en-US" altLang="zh-CN"/>
          </a:p>
        </p:txBody>
      </p:sp>
    </p:spTree>
    <p:extLst>
      <p:ext uri="{BB962C8B-B14F-4D97-AF65-F5344CB8AC3E}">
        <p14:creationId xmlns:p14="http://schemas.microsoft.com/office/powerpoint/2010/main" val="807932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Interrelationship</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29</a:t>
            </a:fld>
            <a:endParaRPr lang="en-US" altLang="zh-CN"/>
          </a:p>
        </p:txBody>
      </p:sp>
    </p:spTree>
    <p:extLst>
      <p:ext uri="{BB962C8B-B14F-4D97-AF65-F5344CB8AC3E}">
        <p14:creationId xmlns:p14="http://schemas.microsoft.com/office/powerpoint/2010/main" val="2077710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30</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33913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提供的功能</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31</a:t>
            </a:fld>
            <a:endParaRPr lang="en-US" altLang="zh-CN"/>
          </a:p>
        </p:txBody>
      </p:sp>
    </p:spTree>
    <p:extLst>
      <p:ext uri="{BB962C8B-B14F-4D97-AF65-F5344CB8AC3E}">
        <p14:creationId xmlns:p14="http://schemas.microsoft.com/office/powerpoint/2010/main" val="306111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N" altLang="zh-CN" dirty="0"/>
              <a:t>message digest</a:t>
            </a:r>
          </a:p>
          <a:p>
            <a:r>
              <a:rPr lang="zh-CN" altLang="en-US" dirty="0"/>
              <a:t>消息摘要</a:t>
            </a:r>
            <a:endParaRPr lang="en-US" altLang="zh-CN" dirty="0"/>
          </a:p>
          <a:p>
            <a:r>
              <a:rPr lang="zh-CN" altLang="en-US" dirty="0"/>
              <a:t>第三步</a:t>
            </a:r>
            <a:r>
              <a:rPr lang="en-US" altLang="zh-CN" dirty="0"/>
              <a:t>—</a:t>
            </a:r>
            <a:r>
              <a:rPr lang="zh-CN" altLang="en-US" dirty="0"/>
              <a:t>就是数字证书</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33</a:t>
            </a:fld>
            <a:endParaRPr lang="en-US" altLang="zh-CN"/>
          </a:p>
        </p:txBody>
      </p:sp>
    </p:spTree>
    <p:extLst>
      <p:ext uri="{BB962C8B-B14F-4D97-AF65-F5344CB8AC3E}">
        <p14:creationId xmlns:p14="http://schemas.microsoft.com/office/powerpoint/2010/main" val="135485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两次加密</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34</a:t>
            </a:fld>
            <a:endParaRPr lang="en-US" altLang="zh-CN"/>
          </a:p>
        </p:txBody>
      </p:sp>
    </p:spTree>
    <p:extLst>
      <p:ext uri="{BB962C8B-B14F-4D97-AF65-F5344CB8AC3E}">
        <p14:creationId xmlns:p14="http://schemas.microsoft.com/office/powerpoint/2010/main" val="171016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两次解密</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35</a:t>
            </a:fld>
            <a:endParaRPr lang="en-US" altLang="zh-CN"/>
          </a:p>
        </p:txBody>
      </p:sp>
    </p:spTree>
    <p:extLst>
      <p:ext uri="{BB962C8B-B14F-4D97-AF65-F5344CB8AC3E}">
        <p14:creationId xmlns:p14="http://schemas.microsoft.com/office/powerpoint/2010/main" val="751999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40</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宋体" pitchFamily="2" charset="-122"/>
                <a:cs typeface="+mn-cs"/>
              </a:rPr>
              <a:t>An alternative email security protocol is Pretty Good Privacy (PGP), which has essentially the same functionality as S/MIME.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宋体" pitchFamily="2" charset="-122"/>
                <a:cs typeface="+mn-cs"/>
              </a:rPr>
              <a:t>It was made available free of charge and became quite popular for personal use. </a:t>
            </a:r>
            <a:endParaRPr lang="en-US" dirty="0">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411381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Vetting </a:t>
            </a:r>
            <a:r>
              <a:rPr lang="zh-CN" altLang="en-US" dirty="0"/>
              <a:t>审核</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42</a:t>
            </a:fld>
            <a:endParaRPr lang="en-US" altLang="zh-CN"/>
          </a:p>
        </p:txBody>
      </p:sp>
    </p:spTree>
    <p:extLst>
      <p:ext uri="{BB962C8B-B14F-4D97-AF65-F5344CB8AC3E}">
        <p14:creationId xmlns:p14="http://schemas.microsoft.com/office/powerpoint/2010/main" val="54239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N" altLang="zh-CN" dirty="0"/>
              <a:t>MSA (Mail Submission Agent</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5</a:t>
            </a:fld>
            <a:endParaRPr lang="en-US" altLang="zh-CN"/>
          </a:p>
        </p:txBody>
      </p:sp>
    </p:spTree>
    <p:extLst>
      <p:ext uri="{BB962C8B-B14F-4D97-AF65-F5344CB8AC3E}">
        <p14:creationId xmlns:p14="http://schemas.microsoft.com/office/powerpoint/2010/main" val="2274277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 certificate authority</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43</a:t>
            </a:fld>
            <a:endParaRPr lang="en-US" altLang="zh-CN"/>
          </a:p>
        </p:txBody>
      </p:sp>
    </p:spTree>
    <p:extLst>
      <p:ext uri="{BB962C8B-B14F-4D97-AF65-F5344CB8AC3E}">
        <p14:creationId xmlns:p14="http://schemas.microsoft.com/office/powerpoint/2010/main" val="100295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44</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effectLst/>
              </a:rPr>
              <a:t>However, if any of the hundreds of CAs operating on the Internet is compromised, the effects can be widespread. The attacker can obtain the CA’s private key, get issued certificates under a false name, or introduce new bogus root certificates into a root certificate store. There is no limitation of scope for the global PKI and a compromise of a single CA damages the integrity of the entire PKI system. In addition, some CAs have engaged in poor security practices. For example, some CAs have issued wildcard certificates that allow the holder to issue sub-certificates for any domain or entity, anywhere in the world.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4219269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45</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effectLst/>
              </a:rPr>
              <a:t>攻击者可以获取 </a:t>
            </a:r>
            <a:r>
              <a:rPr lang="en-US" altLang="zh-CN" dirty="0">
                <a:effectLst/>
              </a:rPr>
              <a:t>CA </a:t>
            </a:r>
            <a:r>
              <a:rPr lang="zh-CN" altLang="en-US" dirty="0">
                <a:effectLst/>
              </a:rPr>
              <a:t>的私钥，以假名称获取颁发的证书，或将新的虚假根证书引入根证书存储。</a:t>
            </a:r>
            <a:endParaRPr lang="en-US" dirty="0">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effectLst/>
              </a:rPr>
              <a:t>The attacker can obtain the CA’s private key, get issued certificates under a false name, or introduce new bogus root certificates into a root certificate store. </a:t>
            </a:r>
          </a:p>
        </p:txBody>
      </p:sp>
    </p:spTree>
    <p:extLst>
      <p:ext uri="{BB962C8B-B14F-4D97-AF65-F5344CB8AC3E}">
        <p14:creationId xmlns:p14="http://schemas.microsoft.com/office/powerpoint/2010/main" val="639076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46</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effectLst/>
              </a:rPr>
              <a:t>DANE </a:t>
            </a:r>
            <a:r>
              <a:rPr lang="zh-CN" altLang="en-US" dirty="0">
                <a:effectLst/>
              </a:rPr>
              <a:t>的目的是用对 </a:t>
            </a:r>
            <a:r>
              <a:rPr lang="en-US" altLang="zh-CN" dirty="0">
                <a:effectLst/>
              </a:rPr>
              <a:t>DNSSEC </a:t>
            </a:r>
            <a:r>
              <a:rPr lang="zh-CN" altLang="en-US" dirty="0">
                <a:effectLst/>
              </a:rPr>
              <a:t>提供的安全性的依赖来取代对 </a:t>
            </a:r>
            <a:r>
              <a:rPr lang="en-US" altLang="zh-CN" dirty="0">
                <a:effectLst/>
              </a:rPr>
              <a:t>CA </a:t>
            </a:r>
            <a:r>
              <a:rPr lang="zh-CN" altLang="en-US" dirty="0">
                <a:effectLst/>
              </a:rPr>
              <a:t>系统安全性的依赖。</a:t>
            </a:r>
            <a:endParaRPr lang="en-US" dirty="0">
              <a:effectLst/>
            </a:endParaRPr>
          </a:p>
        </p:txBody>
      </p:sp>
    </p:spTree>
    <p:extLst>
      <p:ext uri="{BB962C8B-B14F-4D97-AF65-F5344CB8AC3E}">
        <p14:creationId xmlns:p14="http://schemas.microsoft.com/office/powerpoint/2010/main" val="285260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DANE </a:t>
            </a:r>
            <a:r>
              <a:rPr lang="zh-CN" altLang="en-US" dirty="0"/>
              <a:t>通过</a:t>
            </a:r>
            <a:r>
              <a:rPr lang="en-US" altLang="zh-CN" dirty="0"/>
              <a:t>Transport Layer Security Authentication: TLSA</a:t>
            </a:r>
            <a:r>
              <a:rPr lang="zh-CN" altLang="en-US" dirty="0"/>
              <a:t>来实现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它用于验证与目标服务器建立安全连接的数字证书。</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47</a:t>
            </a:fld>
            <a:endParaRPr lang="en-US" altLang="zh-CN"/>
          </a:p>
        </p:txBody>
      </p:sp>
    </p:spTree>
    <p:extLst>
      <p:ext uri="{BB962C8B-B14F-4D97-AF65-F5344CB8AC3E}">
        <p14:creationId xmlns:p14="http://schemas.microsoft.com/office/powerpoint/2010/main" val="21122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TLSA</a:t>
            </a:r>
            <a:r>
              <a:rPr lang="zh-CN" altLang="en-US" sz="1200" b="0" i="0" kern="1200" dirty="0">
                <a:solidFill>
                  <a:schemeClr val="tx1"/>
                </a:solidFill>
                <a:effectLst/>
                <a:latin typeface="Arial" charset="0"/>
                <a:ea typeface="宋体" pitchFamily="2" charset="-122"/>
                <a:cs typeface="+mn-cs"/>
              </a:rPr>
              <a:t>资源记录的结构非常简单，它们指定了哪个服务（域，</a:t>
            </a:r>
            <a:r>
              <a:rPr lang="en-US" altLang="zh-CN" sz="1200" b="0" i="0" kern="1200" dirty="0">
                <a:solidFill>
                  <a:schemeClr val="tx1"/>
                </a:solidFill>
                <a:effectLst/>
                <a:latin typeface="Arial" charset="0"/>
                <a:ea typeface="宋体" pitchFamily="2" charset="-122"/>
                <a:cs typeface="+mn-cs"/>
              </a:rPr>
              <a:t>IP</a:t>
            </a:r>
            <a:r>
              <a:rPr lang="zh-CN" altLang="en-US" sz="1200" b="0" i="0" kern="1200" dirty="0">
                <a:solidFill>
                  <a:schemeClr val="tx1"/>
                </a:solidFill>
                <a:effectLst/>
                <a:latin typeface="Arial" charset="0"/>
                <a:ea typeface="宋体" pitchFamily="2" charset="-122"/>
                <a:cs typeface="+mn-cs"/>
              </a:rPr>
              <a:t>协议，端口），</a:t>
            </a:r>
            <a:r>
              <a:rPr lang="en-US" altLang="zh-CN" sz="1200" b="0" i="0" kern="1200" dirty="0">
                <a:solidFill>
                  <a:schemeClr val="tx1"/>
                </a:solidFill>
                <a:effectLst/>
                <a:latin typeface="Arial" charset="0"/>
                <a:ea typeface="宋体" pitchFamily="2" charset="-122"/>
                <a:cs typeface="+mn-cs"/>
              </a:rPr>
              <a:t>X.509</a:t>
            </a:r>
            <a:r>
              <a:rPr lang="zh-CN" altLang="en-US" sz="1200" b="0" i="0" kern="1200" dirty="0">
                <a:solidFill>
                  <a:schemeClr val="tx1"/>
                </a:solidFill>
                <a:effectLst/>
                <a:latin typeface="Arial" charset="0"/>
                <a:ea typeface="宋体" pitchFamily="2" charset="-122"/>
                <a:cs typeface="+mn-cs"/>
              </a:rPr>
              <a:t>证书的类型以及相应的</a:t>
            </a:r>
            <a:r>
              <a:rPr lang="en-US" altLang="zh-CN" sz="1200" b="0" i="0" kern="1200" dirty="0">
                <a:solidFill>
                  <a:schemeClr val="tx1"/>
                </a:solidFill>
                <a:effectLst/>
                <a:latin typeface="Arial" charset="0"/>
                <a:ea typeface="宋体" pitchFamily="2" charset="-122"/>
                <a:cs typeface="+mn-cs"/>
              </a:rPr>
              <a:t>Base64</a:t>
            </a:r>
            <a:r>
              <a:rPr lang="zh-CN" altLang="en-US" sz="1200" b="0" i="0" kern="1200" dirty="0">
                <a:solidFill>
                  <a:schemeClr val="tx1"/>
                </a:solidFill>
                <a:effectLst/>
                <a:latin typeface="Arial" charset="0"/>
                <a:ea typeface="宋体" pitchFamily="2" charset="-122"/>
                <a:cs typeface="+mn-cs"/>
              </a:rPr>
              <a:t>编码的哈希</a:t>
            </a:r>
            <a:endParaRPr lang="en-US" altLang="zh-CN" dirty="0"/>
          </a:p>
          <a:p>
            <a:r>
              <a:rPr lang="en-US" altLang="zh-CN" dirty="0"/>
              <a:t>Vouch </a:t>
            </a:r>
            <a:r>
              <a:rPr lang="zh-CN" altLang="en-US" dirty="0"/>
              <a:t>担保</a:t>
            </a:r>
            <a:endParaRPr lang="en-US" altLang="zh-CN" dirty="0"/>
          </a:p>
          <a:p>
            <a:r>
              <a:rPr lang="en-US" altLang="zh-CN" dirty="0"/>
              <a:t>a </a:t>
            </a:r>
            <a:r>
              <a:rPr lang="en-US" altLang="zh-CN" dirty="0">
                <a:solidFill>
                  <a:srgbClr val="FF0000"/>
                </a:solidFill>
              </a:rPr>
              <a:t>service certificate </a:t>
            </a:r>
            <a:r>
              <a:rPr lang="en-US" altLang="zh-CN" dirty="0"/>
              <a:t>or a </a:t>
            </a:r>
            <a:r>
              <a:rPr lang="en-US" altLang="zh-CN" dirty="0">
                <a:solidFill>
                  <a:srgbClr val="FF0000"/>
                </a:solidFill>
              </a:rPr>
              <a:t>CA</a:t>
            </a:r>
            <a:r>
              <a:rPr lang="en-US" altLang="zh-CN" dirty="0"/>
              <a:t>  </a:t>
            </a:r>
            <a:r>
              <a:rPr lang="zh-CN" altLang="en-US" dirty="0"/>
              <a:t>后面会提</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48</a:t>
            </a:fld>
            <a:endParaRPr lang="en-US" altLang="zh-CN"/>
          </a:p>
        </p:txBody>
      </p:sp>
    </p:spTree>
    <p:extLst>
      <p:ext uri="{BB962C8B-B14F-4D97-AF65-F5344CB8AC3E}">
        <p14:creationId xmlns:p14="http://schemas.microsoft.com/office/powerpoint/2010/main" val="339794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Transmission Format </a:t>
            </a:r>
            <a:r>
              <a:rPr lang="zh-CN" altLang="en-US" dirty="0"/>
              <a:t>传输的格式</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49</a:t>
            </a:fld>
            <a:endParaRPr lang="en-US" altLang="zh-CN"/>
          </a:p>
        </p:txBody>
      </p:sp>
    </p:spTree>
    <p:extLst>
      <p:ext uri="{BB962C8B-B14F-4D97-AF65-F5344CB8AC3E}">
        <p14:creationId xmlns:p14="http://schemas.microsoft.com/office/powerpoint/2010/main" val="300322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Certificate usage field</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50</a:t>
            </a:fld>
            <a:endParaRPr lang="en-US" altLang="zh-CN"/>
          </a:p>
        </p:txBody>
      </p:sp>
    </p:spTree>
    <p:extLst>
      <p:ext uri="{BB962C8B-B14F-4D97-AF65-F5344CB8AC3E}">
        <p14:creationId xmlns:p14="http://schemas.microsoft.com/office/powerpoint/2010/main" val="2785421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Domain-operated CA” </a:t>
            </a:r>
            <a:r>
              <a:rPr lang="zh-CN" altLang="en-US" dirty="0"/>
              <a:t>则是指由特定域（组织、公司等）运营的证书颁发机构。不同于公开的证书颁发机构（如 </a:t>
            </a:r>
            <a:r>
              <a:rPr lang="en-US" altLang="zh-CN" dirty="0"/>
              <a:t>Let’s Encrypt, VeriSign, </a:t>
            </a:r>
            <a:r>
              <a:rPr lang="en-US" altLang="zh-CN" dirty="0" err="1"/>
              <a:t>GeoTrust</a:t>
            </a:r>
            <a:r>
              <a:rPr lang="en-US" altLang="zh-CN" dirty="0"/>
              <a:t> </a:t>
            </a:r>
            <a:r>
              <a:rPr lang="zh-CN" altLang="en-US" dirty="0"/>
              <a:t>等），一个域运营的 </a:t>
            </a:r>
            <a:r>
              <a:rPr lang="en-US" altLang="zh-CN" dirty="0"/>
              <a:t>CA </a:t>
            </a:r>
            <a:r>
              <a:rPr lang="zh-CN" altLang="en-US" dirty="0"/>
              <a:t>通常是为了内部使用，比如为公司内部服务器、设备或用户颁发证书，以确保内部通信的安全和加密</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53</a:t>
            </a:fld>
            <a:endParaRPr lang="en-US" altLang="zh-CN"/>
          </a:p>
        </p:txBody>
      </p:sp>
    </p:spTree>
    <p:extLst>
      <p:ext uri="{BB962C8B-B14F-4D97-AF65-F5344CB8AC3E}">
        <p14:creationId xmlns:p14="http://schemas.microsoft.com/office/powerpoint/2010/main" val="818921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strip away </a:t>
            </a:r>
            <a:r>
              <a:rPr lang="zh-CN" altLang="en-US" dirty="0"/>
              <a:t>除去 揭掉</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58</a:t>
            </a:fld>
            <a:endParaRPr lang="en-US" altLang="zh-CN"/>
          </a:p>
        </p:txBody>
      </p:sp>
    </p:spTree>
    <p:extLst>
      <p:ext uri="{BB962C8B-B14F-4D97-AF65-F5344CB8AC3E}">
        <p14:creationId xmlns:p14="http://schemas.microsoft.com/office/powerpoint/2010/main" val="398843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a:t>Simple Mail Transfer Protocol (SMTP)</a:t>
            </a:r>
          </a:p>
          <a:p>
            <a:r>
              <a:rPr lang="en-US" altLang="zh-CN" dirty="0"/>
              <a:t>Mail Submission Agent (MSA): Accepts the message submitted by an MUA</a:t>
            </a:r>
          </a:p>
          <a:p>
            <a:r>
              <a:rPr lang="en-US" altLang="zh-CN" dirty="0"/>
              <a:t>Mail Delivery Agent (MDA): Responsible for transferring the message from the MHS to the MS.</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7</a:t>
            </a:fld>
            <a:endParaRPr lang="en-US" altLang="zh-CN"/>
          </a:p>
        </p:txBody>
      </p:sp>
    </p:spTree>
    <p:extLst>
      <p:ext uri="{BB962C8B-B14F-4D97-AF65-F5344CB8AC3E}">
        <p14:creationId xmlns:p14="http://schemas.microsoft.com/office/powerpoint/2010/main" val="2542039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Domain </a:t>
            </a:r>
            <a:r>
              <a:rPr lang="zh-CN" altLang="en-US" dirty="0"/>
              <a:t>跟 </a:t>
            </a:r>
            <a:r>
              <a:rPr lang="en-US" altLang="zh-CN" dirty="0"/>
              <a:t>TLSA</a:t>
            </a:r>
            <a:r>
              <a:rPr lang="zh-CN" altLang="en-US" dirty="0"/>
              <a:t>关系</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59</a:t>
            </a:fld>
            <a:endParaRPr lang="en-US" altLang="zh-CN"/>
          </a:p>
        </p:txBody>
      </p:sp>
    </p:spTree>
    <p:extLst>
      <p:ext uri="{BB962C8B-B14F-4D97-AF65-F5344CB8AC3E}">
        <p14:creationId xmlns:p14="http://schemas.microsoft.com/office/powerpoint/2010/main" val="263835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61</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136382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65</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1408649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5025977-A296-FE47-89E6-66F2208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F3AF30-5310-7740-8418-C81C041D8B41}" type="slidenum">
              <a:rPr lang="en-US" altLang="zh-CN" smtClean="0"/>
              <a:pPr>
                <a:spcBef>
                  <a:spcPct val="0"/>
                </a:spcBef>
              </a:pPr>
              <a:t>66</a:t>
            </a:fld>
            <a:endParaRPr lang="en-US" altLang="zh-CN"/>
          </a:p>
        </p:txBody>
      </p:sp>
      <p:sp>
        <p:nvSpPr>
          <p:cNvPr id="18434" name="Rectangle 2">
            <a:extLst>
              <a:ext uri="{FF2B5EF4-FFF2-40B4-BE49-F238E27FC236}">
                <a16:creationId xmlns:a16="http://schemas.microsoft.com/office/drawing/2014/main" id="{5E8B7103-A567-6048-B09A-F70408DD71A9}"/>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6531740-2C4C-E74B-95BE-021AFA7C4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effectLst/>
            </a:endParaRPr>
          </a:p>
        </p:txBody>
      </p:sp>
    </p:spTree>
    <p:extLst>
      <p:ext uri="{BB962C8B-B14F-4D97-AF65-F5344CB8AC3E}">
        <p14:creationId xmlns:p14="http://schemas.microsoft.com/office/powerpoint/2010/main" val="3596404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ADMD, an IT department that operates an enterprise mail relay, and an ISP that operates a public shared email service.</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8</a:t>
            </a:fld>
            <a:endParaRPr lang="en-US" altLang="zh-CN"/>
          </a:p>
        </p:txBody>
      </p:sp>
    </p:spTree>
    <p:extLst>
      <p:ext uri="{BB962C8B-B14F-4D97-AF65-F5344CB8AC3E}">
        <p14:creationId xmlns:p14="http://schemas.microsoft.com/office/powerpoint/2010/main" val="381468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types of protocols are used for transferring email. The first type is used to move messages through the Internet from source to destination. The protocol used for this purpose is SMTP, with various extensions and in some cases restrictions. The second type consists of protocols used to transfer messages between mail servers, of which IMAP and POP are the most commonly used. </a:t>
            </a:r>
          </a:p>
          <a:p>
            <a:endParaRPr lang="en-CN" dirty="0"/>
          </a:p>
        </p:txBody>
      </p:sp>
      <p:sp>
        <p:nvSpPr>
          <p:cNvPr id="4" name="Slide Number Placeholder 3"/>
          <p:cNvSpPr>
            <a:spLocks noGrp="1"/>
          </p:cNvSpPr>
          <p:nvPr>
            <p:ph type="sldNum" sz="quarter" idx="5"/>
          </p:nvPr>
        </p:nvSpPr>
        <p:spPr/>
        <p:txBody>
          <a:bodyPr/>
          <a:lstStyle/>
          <a:p>
            <a:pPr>
              <a:defRPr/>
            </a:pPr>
            <a:fld id="{3BE95568-ADD2-B141-BF62-DD057E3B3DEA}" type="slidenum">
              <a:rPr lang="en-US" altLang="zh-CN" smtClean="0"/>
              <a:pPr>
                <a:defRPr/>
              </a:pPr>
              <a:t>9</a:t>
            </a:fld>
            <a:endParaRPr lang="en-US" altLang="zh-CN"/>
          </a:p>
        </p:txBody>
      </p:sp>
    </p:spTree>
    <p:extLst>
      <p:ext uri="{BB962C8B-B14F-4D97-AF65-F5344CB8AC3E}">
        <p14:creationId xmlns:p14="http://schemas.microsoft.com/office/powerpoint/2010/main" val="427848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17</a:t>
            </a:fld>
            <a:endParaRPr lang="en-US" altLang="zh-CN"/>
          </a:p>
        </p:txBody>
      </p:sp>
    </p:spTree>
    <p:extLst>
      <p:ext uri="{BB962C8B-B14F-4D97-AF65-F5344CB8AC3E}">
        <p14:creationId xmlns:p14="http://schemas.microsoft.com/office/powerpoint/2010/main" val="316739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content types specified in RFC 2046. There are seven </a:t>
            </a:r>
            <a:r>
              <a:rPr lang="en-US" altLang="zh-CN" dirty="0" err="1"/>
              <a:t>different</a:t>
            </a:r>
            <a:r>
              <a:rPr lang="en-US" altLang="zh-CN" dirty="0"/>
              <a:t> major types of content and a total of 15 subtypes</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18</a:t>
            </a:fld>
            <a:endParaRPr lang="en-US" altLang="zh-CN"/>
          </a:p>
        </p:txBody>
      </p:sp>
    </p:spTree>
    <p:extLst>
      <p:ext uri="{BB962C8B-B14F-4D97-AF65-F5344CB8AC3E}">
        <p14:creationId xmlns:p14="http://schemas.microsoft.com/office/powerpoint/2010/main" val="158628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a:t>
            </a:r>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19</a:t>
            </a:fld>
            <a:endParaRPr lang="en-US" altLang="zh-CN"/>
          </a:p>
        </p:txBody>
      </p:sp>
    </p:spTree>
    <p:extLst>
      <p:ext uri="{BB962C8B-B14F-4D97-AF65-F5344CB8AC3E}">
        <p14:creationId xmlns:p14="http://schemas.microsoft.com/office/powerpoint/2010/main" val="267001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of these values (7-bit, 8-bit, and binary) indicate that </a:t>
            </a:r>
            <a:r>
              <a:rPr lang="en-US" altLang="zh-CN" b="1" dirty="0"/>
              <a:t>no encoding has been done</a:t>
            </a:r>
            <a:r>
              <a:rPr lang="en-US" altLang="zh-CN" dirty="0"/>
              <a:t> but provide some information about the nature of the data.</a:t>
            </a:r>
          </a:p>
          <a:p>
            <a:r>
              <a:rPr lang="en-US" altLang="zh-CN" sz="1200" kern="1200" dirty="0">
                <a:solidFill>
                  <a:schemeClr val="tx1"/>
                </a:solidFill>
                <a:effectLst/>
                <a:latin typeface="Arial" charset="0"/>
                <a:ea typeface="宋体" pitchFamily="2" charset="-122"/>
                <a:cs typeface="+mn-cs"/>
              </a:rPr>
              <a:t>x-token, indicates that some other encoding scheme is used for which a name is to be supplied.</a:t>
            </a:r>
            <a:endParaRPr lang="zh-CN" altLang="en-US" dirty="0"/>
          </a:p>
        </p:txBody>
      </p:sp>
      <p:sp>
        <p:nvSpPr>
          <p:cNvPr id="4" name="灯片编号占位符 3"/>
          <p:cNvSpPr>
            <a:spLocks noGrp="1"/>
          </p:cNvSpPr>
          <p:nvPr>
            <p:ph type="sldNum" sz="quarter" idx="5"/>
          </p:nvPr>
        </p:nvSpPr>
        <p:spPr/>
        <p:txBody>
          <a:bodyPr/>
          <a:lstStyle/>
          <a:p>
            <a:pPr>
              <a:defRPr/>
            </a:pPr>
            <a:fld id="{3BE95568-ADD2-B141-BF62-DD057E3B3DEA}" type="slidenum">
              <a:rPr lang="en-US" altLang="zh-CN" smtClean="0"/>
              <a:pPr>
                <a:defRPr/>
              </a:pPr>
              <a:t>20</a:t>
            </a:fld>
            <a:endParaRPr lang="en-US" altLang="zh-CN"/>
          </a:p>
        </p:txBody>
      </p:sp>
    </p:spTree>
    <p:extLst>
      <p:ext uri="{BB962C8B-B14F-4D97-AF65-F5344CB8AC3E}">
        <p14:creationId xmlns:p14="http://schemas.microsoft.com/office/powerpoint/2010/main" val="146670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3E9B363-1E9E-4548-9774-1FC5980171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3E83B90-201D-784D-B1AA-0C3C57BB47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9BEFF4-F4D0-AA40-B7E7-224DF468CF03}"/>
              </a:ext>
            </a:extLst>
          </p:cNvPr>
          <p:cNvSpPr>
            <a:spLocks noGrp="1" noChangeArrowheads="1"/>
          </p:cNvSpPr>
          <p:nvPr>
            <p:ph type="sldNum" sz="quarter" idx="12"/>
          </p:nvPr>
        </p:nvSpPr>
        <p:spPr>
          <a:ln/>
        </p:spPr>
        <p:txBody>
          <a:bodyPr/>
          <a:lstStyle>
            <a:lvl1pPr>
              <a:defRPr/>
            </a:lvl1pPr>
          </a:lstStyle>
          <a:p>
            <a:pPr>
              <a:defRPr/>
            </a:pPr>
            <a:fld id="{76BFE8C0-FE9A-264F-AAE8-754036CF42F8}" type="slidenum">
              <a:rPr lang="en-US" altLang="zh-CN"/>
              <a:pPr>
                <a:defRPr/>
              </a:pPr>
              <a:t>‹#›</a:t>
            </a:fld>
            <a:endParaRPr lang="en-US" altLang="zh-CN"/>
          </a:p>
        </p:txBody>
      </p:sp>
    </p:spTree>
    <p:extLst>
      <p:ext uri="{BB962C8B-B14F-4D97-AF65-F5344CB8AC3E}">
        <p14:creationId xmlns:p14="http://schemas.microsoft.com/office/powerpoint/2010/main" val="407684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9FF20A5-CA86-A042-92A6-93B85A9686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FF6684-7503-C14E-BA58-B13139A63E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CED2D3-18CB-1943-9295-957D5B9E33F6}"/>
              </a:ext>
            </a:extLst>
          </p:cNvPr>
          <p:cNvSpPr>
            <a:spLocks noGrp="1" noChangeArrowheads="1"/>
          </p:cNvSpPr>
          <p:nvPr>
            <p:ph type="sldNum" sz="quarter" idx="12"/>
          </p:nvPr>
        </p:nvSpPr>
        <p:spPr>
          <a:ln/>
        </p:spPr>
        <p:txBody>
          <a:bodyPr/>
          <a:lstStyle>
            <a:lvl1pPr>
              <a:defRPr/>
            </a:lvl1pPr>
          </a:lstStyle>
          <a:p>
            <a:pPr>
              <a:defRPr/>
            </a:pPr>
            <a:fld id="{16070A88-20B7-3B44-B509-B997C4633851}" type="slidenum">
              <a:rPr lang="en-US" altLang="zh-CN"/>
              <a:pPr>
                <a:defRPr/>
              </a:pPr>
              <a:t>‹#›</a:t>
            </a:fld>
            <a:endParaRPr lang="en-US" altLang="zh-CN"/>
          </a:p>
        </p:txBody>
      </p:sp>
    </p:spTree>
    <p:extLst>
      <p:ext uri="{BB962C8B-B14F-4D97-AF65-F5344CB8AC3E}">
        <p14:creationId xmlns:p14="http://schemas.microsoft.com/office/powerpoint/2010/main" val="155645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419D88-37C5-E949-A71D-ECEBFD8641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7DEA08-E42A-9B45-95FA-332B806989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E2E9C4-12F0-704F-B8E8-5D4D13E56469}"/>
              </a:ext>
            </a:extLst>
          </p:cNvPr>
          <p:cNvSpPr>
            <a:spLocks noGrp="1" noChangeArrowheads="1"/>
          </p:cNvSpPr>
          <p:nvPr>
            <p:ph type="sldNum" sz="quarter" idx="12"/>
          </p:nvPr>
        </p:nvSpPr>
        <p:spPr>
          <a:ln/>
        </p:spPr>
        <p:txBody>
          <a:bodyPr/>
          <a:lstStyle>
            <a:lvl1pPr>
              <a:defRPr/>
            </a:lvl1pPr>
          </a:lstStyle>
          <a:p>
            <a:pPr>
              <a:defRPr/>
            </a:pPr>
            <a:fld id="{E3553F81-8CA8-5541-85A6-71D8E1A765EE}" type="slidenum">
              <a:rPr lang="en-US" altLang="zh-CN"/>
              <a:pPr>
                <a:defRPr/>
              </a:pPr>
              <a:t>‹#›</a:t>
            </a:fld>
            <a:endParaRPr lang="en-US" altLang="zh-CN"/>
          </a:p>
        </p:txBody>
      </p:sp>
    </p:spTree>
    <p:extLst>
      <p:ext uri="{BB962C8B-B14F-4D97-AF65-F5344CB8AC3E}">
        <p14:creationId xmlns:p14="http://schemas.microsoft.com/office/powerpoint/2010/main" val="184013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686800" cy="5257800"/>
          </a:xfrm>
        </p:spPr>
        <p:txBody>
          <a:bodyPr/>
          <a:lstStyle/>
          <a:p>
            <a:pPr lvl="0"/>
            <a:endParaRPr lang="zh-CN" altLang="en-US" noProof="0"/>
          </a:p>
        </p:txBody>
      </p:sp>
      <p:sp>
        <p:nvSpPr>
          <p:cNvPr id="4" name="Rectangle 4">
            <a:extLst>
              <a:ext uri="{FF2B5EF4-FFF2-40B4-BE49-F238E27FC236}">
                <a16:creationId xmlns:a16="http://schemas.microsoft.com/office/drawing/2014/main" id="{4876E368-87CC-874F-9A99-37056A7B9C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5695A5-FAAC-024F-8C55-6D5AB7666B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F9BB4A-C3F1-624F-9A58-9BC54D8753A7}"/>
              </a:ext>
            </a:extLst>
          </p:cNvPr>
          <p:cNvSpPr>
            <a:spLocks noGrp="1" noChangeArrowheads="1"/>
          </p:cNvSpPr>
          <p:nvPr>
            <p:ph type="sldNum" sz="quarter" idx="12"/>
          </p:nvPr>
        </p:nvSpPr>
        <p:spPr>
          <a:ln/>
        </p:spPr>
        <p:txBody>
          <a:bodyPr/>
          <a:lstStyle>
            <a:lvl1pPr>
              <a:defRPr/>
            </a:lvl1pPr>
          </a:lstStyle>
          <a:p>
            <a:pPr>
              <a:defRPr/>
            </a:pPr>
            <a:fld id="{65D4C6FF-12E3-D043-A40C-695F93051AC7}" type="slidenum">
              <a:rPr lang="en-US" altLang="zh-CN"/>
              <a:pPr>
                <a:defRPr/>
              </a:pPr>
              <a:t>‹#›</a:t>
            </a:fld>
            <a:endParaRPr lang="en-US" altLang="zh-CN"/>
          </a:p>
        </p:txBody>
      </p:sp>
    </p:spTree>
    <p:extLst>
      <p:ext uri="{BB962C8B-B14F-4D97-AF65-F5344CB8AC3E}">
        <p14:creationId xmlns:p14="http://schemas.microsoft.com/office/powerpoint/2010/main" val="189571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6891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003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8191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9482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1564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06271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9364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D16E0F6-497C-2841-91E1-8637FBD4A5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C1D65F-C187-C84E-AC44-6C755F2814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7E36E0-C504-9745-9806-1C6B984C4A65}"/>
              </a:ext>
            </a:extLst>
          </p:cNvPr>
          <p:cNvSpPr>
            <a:spLocks noGrp="1" noChangeArrowheads="1"/>
          </p:cNvSpPr>
          <p:nvPr>
            <p:ph type="sldNum" sz="quarter" idx="12"/>
          </p:nvPr>
        </p:nvSpPr>
        <p:spPr>
          <a:ln/>
        </p:spPr>
        <p:txBody>
          <a:bodyPr/>
          <a:lstStyle>
            <a:lvl1pPr>
              <a:defRPr/>
            </a:lvl1pPr>
          </a:lstStyle>
          <a:p>
            <a:pPr>
              <a:defRPr/>
            </a:pPr>
            <a:fld id="{692567D0-49CA-024E-8A48-97CD8F1D9B80}" type="slidenum">
              <a:rPr lang="en-US" altLang="zh-CN"/>
              <a:pPr>
                <a:defRPr/>
              </a:pPr>
              <a:t>‹#›</a:t>
            </a:fld>
            <a:endParaRPr lang="en-US" altLang="zh-CN"/>
          </a:p>
        </p:txBody>
      </p:sp>
    </p:spTree>
    <p:extLst>
      <p:ext uri="{BB962C8B-B14F-4D97-AF65-F5344CB8AC3E}">
        <p14:creationId xmlns:p14="http://schemas.microsoft.com/office/powerpoint/2010/main" val="2104383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78948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1229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27068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851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2"/>
            <a:ext cx="8229600" cy="4525963"/>
          </a:xfr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457200" y="6251575"/>
            <a:ext cx="2133600" cy="47625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4"/>
          <p:cNvSpPr>
            <a:spLocks noGrp="1"/>
          </p:cNvSpPr>
          <p:nvPr>
            <p:ph type="sldNum" sz="quarter" idx="4"/>
          </p:nvPr>
        </p:nvSpPr>
        <p:spPr>
          <a:xfrm>
            <a:off x="6553200" y="6248400"/>
            <a:ext cx="2133600" cy="476250"/>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8ECC82D-5302-4A4B-9246-6855E167A13E}" type="slidenum">
              <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a:xfrm>
            <a:off x="3124200" y="6248400"/>
            <a:ext cx="2895600" cy="47625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73219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4"/>
          <p:cNvSpPr>
            <a:spLocks noGrp="1"/>
          </p:cNvSpPr>
          <p:nvPr>
            <p:ph type="dt" sz="half" idx="12"/>
          </p:nvPr>
        </p:nvSpPr>
        <p:spPr>
          <a:xfrm>
            <a:off x="457200" y="6251575"/>
            <a:ext cx="2133600" cy="47625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a:xfrm>
            <a:off x="6553200" y="6248400"/>
            <a:ext cx="2133600" cy="476250"/>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D98B745-BFC2-447A-8821-8B783809EA92}" type="slidenum">
              <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页脚占位符 6"/>
          <p:cNvSpPr>
            <a:spLocks noGrp="1"/>
          </p:cNvSpPr>
          <p:nvPr>
            <p:ph type="ftr" sz="quarter" idx="3"/>
          </p:nvPr>
        </p:nvSpPr>
        <p:spPr>
          <a:xfrm>
            <a:off x="3124200" y="6248400"/>
            <a:ext cx="2895600" cy="47625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2980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931504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814933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13645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367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89934B7-262A-D04B-B1B6-0F964335FC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39755A3-977C-C74C-B1BC-087267C521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EDBEBE-3787-DF40-8447-10A278A50253}"/>
              </a:ext>
            </a:extLst>
          </p:cNvPr>
          <p:cNvSpPr>
            <a:spLocks noGrp="1" noChangeArrowheads="1"/>
          </p:cNvSpPr>
          <p:nvPr>
            <p:ph type="sldNum" sz="quarter" idx="12"/>
          </p:nvPr>
        </p:nvSpPr>
        <p:spPr>
          <a:ln/>
        </p:spPr>
        <p:txBody>
          <a:bodyPr/>
          <a:lstStyle>
            <a:lvl1pPr>
              <a:defRPr/>
            </a:lvl1pPr>
          </a:lstStyle>
          <a:p>
            <a:pPr>
              <a:defRPr/>
            </a:pPr>
            <a:fld id="{D00DBE4A-930E-F749-95CB-CCF138959CAC}" type="slidenum">
              <a:rPr lang="en-US" altLang="zh-CN"/>
              <a:pPr>
                <a:defRPr/>
              </a:pPr>
              <a:t>‹#›</a:t>
            </a:fld>
            <a:endParaRPr lang="en-US" altLang="zh-CN"/>
          </a:p>
        </p:txBody>
      </p:sp>
    </p:spTree>
    <p:extLst>
      <p:ext uri="{BB962C8B-B14F-4D97-AF65-F5344CB8AC3E}">
        <p14:creationId xmlns:p14="http://schemas.microsoft.com/office/powerpoint/2010/main" val="4010381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24656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7733883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747417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0714356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256742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383375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840180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9263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499287E-914F-B347-B000-CE59EADAC1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CA74C50-CDBF-FB4F-9F74-D73BC156C8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65C4F22-4E57-D949-8999-F8043CC25CE8}"/>
              </a:ext>
            </a:extLst>
          </p:cNvPr>
          <p:cNvSpPr>
            <a:spLocks noGrp="1" noChangeArrowheads="1"/>
          </p:cNvSpPr>
          <p:nvPr>
            <p:ph type="sldNum" sz="quarter" idx="12"/>
          </p:nvPr>
        </p:nvSpPr>
        <p:spPr>
          <a:ln/>
        </p:spPr>
        <p:txBody>
          <a:bodyPr/>
          <a:lstStyle>
            <a:lvl1pPr>
              <a:defRPr/>
            </a:lvl1pPr>
          </a:lstStyle>
          <a:p>
            <a:pPr>
              <a:defRPr/>
            </a:pPr>
            <a:fld id="{8047C7A0-B8CE-E140-A971-CA3962065885}" type="slidenum">
              <a:rPr lang="en-US" altLang="zh-CN"/>
              <a:pPr>
                <a:defRPr/>
              </a:pPr>
              <a:t>‹#›</a:t>
            </a:fld>
            <a:endParaRPr lang="en-US" altLang="zh-CN"/>
          </a:p>
        </p:txBody>
      </p:sp>
    </p:spTree>
    <p:extLst>
      <p:ext uri="{BB962C8B-B14F-4D97-AF65-F5344CB8AC3E}">
        <p14:creationId xmlns:p14="http://schemas.microsoft.com/office/powerpoint/2010/main" val="104479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A3D053-F690-2847-9412-3764593FDF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97C273C-C7C0-8A4E-ABF8-52E7C4722B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3778E94-B187-9A4D-A7BF-6B4ABA58D9D1}"/>
              </a:ext>
            </a:extLst>
          </p:cNvPr>
          <p:cNvSpPr>
            <a:spLocks noGrp="1" noChangeArrowheads="1"/>
          </p:cNvSpPr>
          <p:nvPr>
            <p:ph type="sldNum" sz="quarter" idx="12"/>
          </p:nvPr>
        </p:nvSpPr>
        <p:spPr>
          <a:ln/>
        </p:spPr>
        <p:txBody>
          <a:bodyPr/>
          <a:lstStyle>
            <a:lvl1pPr>
              <a:defRPr/>
            </a:lvl1pPr>
          </a:lstStyle>
          <a:p>
            <a:pPr>
              <a:defRPr/>
            </a:pPr>
            <a:fld id="{1AA9D833-E4E9-124F-B671-AF24D539BE18}" type="slidenum">
              <a:rPr lang="en-US" altLang="zh-CN"/>
              <a:pPr>
                <a:defRPr/>
              </a:pPr>
              <a:t>‹#›</a:t>
            </a:fld>
            <a:endParaRPr lang="en-US" altLang="zh-CN"/>
          </a:p>
        </p:txBody>
      </p:sp>
    </p:spTree>
    <p:extLst>
      <p:ext uri="{BB962C8B-B14F-4D97-AF65-F5344CB8AC3E}">
        <p14:creationId xmlns:p14="http://schemas.microsoft.com/office/powerpoint/2010/main" val="184197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CA06D64-6C2F-D34E-BB46-E5F0B88F86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DB4D2EA-186D-994F-8CDD-7E2228982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E1E5ECF-39E8-F340-A25F-4C192D0E9774}"/>
              </a:ext>
            </a:extLst>
          </p:cNvPr>
          <p:cNvSpPr>
            <a:spLocks noGrp="1" noChangeArrowheads="1"/>
          </p:cNvSpPr>
          <p:nvPr>
            <p:ph type="sldNum" sz="quarter" idx="12"/>
          </p:nvPr>
        </p:nvSpPr>
        <p:spPr>
          <a:ln/>
        </p:spPr>
        <p:txBody>
          <a:bodyPr/>
          <a:lstStyle>
            <a:lvl1pPr>
              <a:defRPr/>
            </a:lvl1pPr>
          </a:lstStyle>
          <a:p>
            <a:pPr>
              <a:defRPr/>
            </a:pPr>
            <a:fld id="{67DAFC1A-AD73-5E4D-B4A1-2D2489C095E6}" type="slidenum">
              <a:rPr lang="en-US" altLang="zh-CN"/>
              <a:pPr>
                <a:defRPr/>
              </a:pPr>
              <a:t>‹#›</a:t>
            </a:fld>
            <a:endParaRPr lang="en-US" altLang="zh-CN"/>
          </a:p>
        </p:txBody>
      </p:sp>
    </p:spTree>
    <p:extLst>
      <p:ext uri="{BB962C8B-B14F-4D97-AF65-F5344CB8AC3E}">
        <p14:creationId xmlns:p14="http://schemas.microsoft.com/office/powerpoint/2010/main" val="63823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D32CEF-3CF4-2D45-B7AA-70ABBC74BE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92E168E-34D6-6A42-8AE2-328AEE5AD0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5827531-A1BC-C840-BDB4-180CA937524E}"/>
              </a:ext>
            </a:extLst>
          </p:cNvPr>
          <p:cNvSpPr>
            <a:spLocks noGrp="1" noChangeArrowheads="1"/>
          </p:cNvSpPr>
          <p:nvPr>
            <p:ph type="sldNum" sz="quarter" idx="12"/>
          </p:nvPr>
        </p:nvSpPr>
        <p:spPr>
          <a:ln/>
        </p:spPr>
        <p:txBody>
          <a:bodyPr/>
          <a:lstStyle>
            <a:lvl1pPr>
              <a:defRPr/>
            </a:lvl1pPr>
          </a:lstStyle>
          <a:p>
            <a:pPr>
              <a:defRPr/>
            </a:pPr>
            <a:fld id="{0B7AF8E3-0E1A-E64F-9CB9-2F1B7C260C07}" type="slidenum">
              <a:rPr lang="en-US" altLang="zh-CN"/>
              <a:pPr>
                <a:defRPr/>
              </a:pPr>
              <a:t>‹#›</a:t>
            </a:fld>
            <a:endParaRPr lang="en-US" altLang="zh-CN"/>
          </a:p>
        </p:txBody>
      </p:sp>
    </p:spTree>
    <p:extLst>
      <p:ext uri="{BB962C8B-B14F-4D97-AF65-F5344CB8AC3E}">
        <p14:creationId xmlns:p14="http://schemas.microsoft.com/office/powerpoint/2010/main" val="91547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24D7984-226E-D749-BD8E-9ECFFF94F1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11918E6-F07D-AB43-9C51-7F129EE98A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89947E7-BCE2-DB40-A1FF-DB906D57B5A9}"/>
              </a:ext>
            </a:extLst>
          </p:cNvPr>
          <p:cNvSpPr>
            <a:spLocks noGrp="1" noChangeArrowheads="1"/>
          </p:cNvSpPr>
          <p:nvPr>
            <p:ph type="sldNum" sz="quarter" idx="12"/>
          </p:nvPr>
        </p:nvSpPr>
        <p:spPr>
          <a:ln/>
        </p:spPr>
        <p:txBody>
          <a:bodyPr/>
          <a:lstStyle>
            <a:lvl1pPr>
              <a:defRPr/>
            </a:lvl1pPr>
          </a:lstStyle>
          <a:p>
            <a:pPr>
              <a:defRPr/>
            </a:pPr>
            <a:fld id="{F05B84F5-F0C3-F049-991C-4B558ED00655}" type="slidenum">
              <a:rPr lang="en-US" altLang="zh-CN"/>
              <a:pPr>
                <a:defRPr/>
              </a:pPr>
              <a:t>‹#›</a:t>
            </a:fld>
            <a:endParaRPr lang="en-US" altLang="zh-CN"/>
          </a:p>
        </p:txBody>
      </p:sp>
    </p:spTree>
    <p:extLst>
      <p:ext uri="{BB962C8B-B14F-4D97-AF65-F5344CB8AC3E}">
        <p14:creationId xmlns:p14="http://schemas.microsoft.com/office/powerpoint/2010/main" val="236122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75264D4-C8DC-E64A-83A1-932E50960B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B42ACC8-B407-A545-8747-70C9E4FFC1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684C58-B665-FF49-B208-A89DB8EFEB35}"/>
              </a:ext>
            </a:extLst>
          </p:cNvPr>
          <p:cNvSpPr>
            <a:spLocks noGrp="1" noChangeArrowheads="1"/>
          </p:cNvSpPr>
          <p:nvPr>
            <p:ph type="sldNum" sz="quarter" idx="12"/>
          </p:nvPr>
        </p:nvSpPr>
        <p:spPr>
          <a:ln/>
        </p:spPr>
        <p:txBody>
          <a:bodyPr/>
          <a:lstStyle>
            <a:lvl1pPr>
              <a:defRPr/>
            </a:lvl1pPr>
          </a:lstStyle>
          <a:p>
            <a:pPr>
              <a:defRPr/>
            </a:pPr>
            <a:fld id="{5A050297-4C0F-EF41-9EAE-A7E016102A25}" type="slidenum">
              <a:rPr lang="en-US" altLang="zh-CN"/>
              <a:pPr>
                <a:defRPr/>
              </a:pPr>
              <a:t>‹#›</a:t>
            </a:fld>
            <a:endParaRPr lang="en-US" altLang="zh-CN"/>
          </a:p>
        </p:txBody>
      </p:sp>
    </p:spTree>
    <p:extLst>
      <p:ext uri="{BB962C8B-B14F-4D97-AF65-F5344CB8AC3E}">
        <p14:creationId xmlns:p14="http://schemas.microsoft.com/office/powerpoint/2010/main" val="270719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7DC2ED-ED61-6D44-87F4-1D118C65C209}"/>
              </a:ext>
            </a:extLst>
          </p:cNvPr>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7EEE03E-8397-E844-9843-F82DEF5C220A}"/>
              </a:ext>
            </a:extLst>
          </p:cNvPr>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755E04B-5711-0D42-B387-39BA0FB1D17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FCEAF62A-DB03-5441-876D-F9EA4E9BE0E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1C757B2-5F50-5C46-8920-CB5E308B0BB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Verdana" panose="020B0604030504040204" pitchFamily="34" charset="0"/>
              </a:defRPr>
            </a:lvl1pPr>
          </a:lstStyle>
          <a:p>
            <a:pPr>
              <a:defRPr/>
            </a:pPr>
            <a:fld id="{F78A2917-48A3-7B4E-833F-3D6FEA4479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2024/3/28</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413335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061812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mailguard.com.au/blog/breaking-unprecedented-rtf-attachment-malware-attack-impacting-millions"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hyperlink" Target="https://edu.gcfglobal.org/en/internetsafety/avoiding-spam-and-phishing/1/" TargetMode="External"/><Relationship Id="rId2" Type="http://schemas.openxmlformats.org/officeDocument/2006/relationships/hyperlink" Target="https://www.amazon.com/Cryptography-Network-Security-Principles-Practice-ebook/dp/B082D6XCM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7" name="Rectangle 71"/>
          <p:cNvSpPr>
            <a:spLocks noGrp="1" noRot="1" noChangeAspect="1" noMove="1" noResize="1" noEditPoints="1" noAdjustHandles="1" noChangeArrowheads="1" noChangeShapeType="1" noTextEdit="1"/>
          </p:cNvSpPr>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4" name="标题 1"/>
          <p:cNvSpPr>
            <a:spLocks noGrp="1" noChangeArrowheads="1"/>
          </p:cNvSpPr>
          <p:nvPr>
            <p:ph type="ctrTitle"/>
          </p:nvPr>
        </p:nvSpPr>
        <p:spPr>
          <a:xfrm>
            <a:off x="441325" y="4251325"/>
            <a:ext cx="5287963" cy="1303338"/>
          </a:xfrm>
        </p:spPr>
        <p:txBody>
          <a:bodyPr vert="horz" lIns="91440" tIns="45720" rIns="91440" bIns="45720" rtlCol="0" anchor="ctr">
            <a:normAutofit fontScale="90000"/>
          </a:bodyPr>
          <a:lstStyle/>
          <a:p>
            <a:pPr marL="0" marR="0" lvl="0" indent="0" algn="r" defTabSz="685800" rtl="0" eaLnBrk="1" fontAlgn="auto" latinLnBrk="0" hangingPunct="1">
              <a:lnSpc>
                <a:spcPct val="90000"/>
              </a:lnSpc>
              <a:spcBef>
                <a:spcPct val="0"/>
              </a:spcBef>
              <a:spcAft>
                <a:spcPts val="0"/>
              </a:spcAft>
              <a:buClrTx/>
              <a:buSzTx/>
              <a:buFontTx/>
              <a:buNone/>
              <a:defRPr/>
            </a:pPr>
            <a:r>
              <a:rPr kumimoji="0" lang="zh-CN" altLang="en-US" sz="4500" b="1" i="0" u="none" strike="noStrike" kern="1200" cap="none" spc="0" normalizeH="0" baseline="0" noProof="0" dirty="0">
                <a:ln>
                  <a:noFill/>
                </a:ln>
                <a:solidFill>
                  <a:schemeClr val="tx1"/>
                </a:solidFill>
                <a:effectLst/>
                <a:uLnTx/>
                <a:uFillTx/>
                <a:latin typeface="+mj-lt"/>
                <a:ea typeface="+mj-ea"/>
                <a:cs typeface="+mj-cs"/>
              </a:rPr>
              <a:t>网络安全原理与实践</a:t>
            </a:r>
          </a:p>
        </p:txBody>
      </p:sp>
      <p:sp>
        <p:nvSpPr>
          <p:cNvPr id="6148" name="副标题 2"/>
          <p:cNvSpPr>
            <a:spLocks noGrp="1"/>
          </p:cNvSpPr>
          <p:nvPr>
            <p:ph type="subTitle" idx="1"/>
          </p:nvPr>
        </p:nvSpPr>
        <p:spPr>
          <a:xfrm>
            <a:off x="6073775" y="4483100"/>
            <a:ext cx="2444750" cy="1303338"/>
          </a:xfrm>
          <a:noFill/>
          <a:ln>
            <a:noFill/>
          </a:ln>
        </p:spPr>
        <p:txBody>
          <a:bodyPr vert="horz" wrap="square" lIns="91440" tIns="45720" rIns="91440" bIns="45720" anchor="ctr"/>
          <a:lstStyle/>
          <a:p>
            <a:pPr algn="l" defTabSz="685800">
              <a:buClrTx/>
              <a:buSzTx/>
            </a:pPr>
            <a:r>
              <a:rPr lang="zh-CN" altLang="en-US" sz="2400" kern="1200" dirty="0">
                <a:latin typeface="+mn-lt"/>
                <a:ea typeface="+mn-ea"/>
                <a:cs typeface="+mn-cs"/>
              </a:rPr>
              <a:t>林峰</a:t>
            </a:r>
            <a:endParaRPr lang="en-US" altLang="zh-CN" sz="2400" kern="1200" dirty="0">
              <a:latin typeface="+mn-lt"/>
              <a:ea typeface="+mn-ea"/>
              <a:cs typeface="+mn-cs"/>
            </a:endParaRPr>
          </a:p>
          <a:p>
            <a:pPr algn="l" defTabSz="685800">
              <a:buClrTx/>
              <a:buSzTx/>
            </a:pPr>
            <a:r>
              <a:rPr lang="en-US" altLang="zh-CN" sz="2400" kern="1200" dirty="0">
                <a:latin typeface="+mn-lt"/>
                <a:ea typeface="+mn-ea"/>
                <a:cs typeface="+mn-cs"/>
              </a:rPr>
              <a:t>2024</a:t>
            </a:r>
            <a:r>
              <a:rPr lang="zh-CN" altLang="en-US" sz="2400" kern="1200" dirty="0">
                <a:latin typeface="+mn-lt"/>
                <a:ea typeface="+mn-ea"/>
                <a:cs typeface="+mn-cs"/>
              </a:rPr>
              <a:t>年春季学期</a:t>
            </a:r>
            <a:endParaRPr lang="en-US" altLang="zh-CN" sz="2400" kern="1200" dirty="0">
              <a:latin typeface="+mn-lt"/>
              <a:ea typeface="+mn-ea"/>
              <a:cs typeface="+mn-cs"/>
            </a:endParaRPr>
          </a:p>
          <a:p>
            <a:pPr algn="l" defTabSz="685800">
              <a:buClrTx/>
              <a:buSzTx/>
            </a:pPr>
            <a:endParaRPr lang="zh-CN" altLang="en-US" kern="1200" dirty="0">
              <a:latin typeface="+mn-lt"/>
              <a:ea typeface="+mn-ea"/>
              <a:cs typeface="+mn-cs"/>
            </a:endParaRPr>
          </a:p>
        </p:txBody>
      </p:sp>
      <p:sp>
        <p:nvSpPr>
          <p:cNvPr id="3078" name="Oval 73"/>
          <p:cNvSpPr>
            <a:spLocks noGrp="1" noRot="1" noChangeAspect="1" noMove="1" noResize="1" noEditPoints="1" noAdjustHandles="1" noChangeArrowheads="1" noChangeShapeType="1" noTextEdit="1"/>
          </p:cNvSpPr>
          <p:nvPr/>
        </p:nvSpPr>
        <p:spPr>
          <a:xfrm>
            <a:off x="441325" y="1322388"/>
            <a:ext cx="1682750" cy="168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9" name="Oval 75"/>
          <p:cNvSpPr>
            <a:spLocks noGrp="1" noRot="1" noChangeAspect="1" noMove="1" noResize="1" noEditPoints="1" noAdjustHandles="1" noChangeArrowheads="1" noChangeShapeType="1" noTextEdit="1"/>
          </p:cNvSpPr>
          <p:nvPr/>
        </p:nvSpPr>
        <p:spPr>
          <a:xfrm>
            <a:off x="2546350" y="2706688"/>
            <a:ext cx="722313" cy="7223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0" name="Oval 77"/>
          <p:cNvSpPr>
            <a:spLocks noGrp="1" noRot="1" noChangeAspect="1" noMove="1" noResize="1" noEditPoints="1" noAdjustHandles="1" noChangeArrowheads="1" noChangeShapeType="1" noTextEdit="1"/>
          </p:cNvSpPr>
          <p:nvPr/>
        </p:nvSpPr>
        <p:spPr>
          <a:xfrm>
            <a:off x="3844925" y="2603500"/>
            <a:ext cx="219075" cy="2206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1" name="Freeform: Shape 79"/>
          <p:cNvSpPr>
            <a:spLocks noGrp="1" noRot="1" noChangeAspect="1" noMove="1" noResize="1" noEditPoints="1" noAdjustHandles="1" noChangeArrowheads="1" noChangeShapeType="1" noTextEdit="1"/>
          </p:cNvSpPr>
          <p:nvPr/>
        </p:nvSpPr>
        <p:spPr>
          <a:xfrm>
            <a:off x="4868863" y="857250"/>
            <a:ext cx="4275138" cy="304482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82" name="Straight Connector 81"/>
          <p:cNvCxnSpPr>
            <a:cxnSpLocks noGrp="1" noRot="1" noChangeAspect="1" noMove="1" noResize="1" noEditPoints="1" noAdjustHandles="1" noChangeArrowheads="1" noChangeShapeType="1"/>
          </p:cNvCxnSpPr>
          <p:nvPr/>
        </p:nvCxnSpPr>
        <p:spPr>
          <a:xfrm>
            <a:off x="5849938" y="4251325"/>
            <a:ext cx="0" cy="1303338"/>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763000" cy="5257800"/>
          </a:xfrm>
        </p:spPr>
        <p:txBody>
          <a:bodyPr/>
          <a:lstStyle/>
          <a:p>
            <a:r>
              <a:rPr lang="en-CN" b="1" dirty="0">
                <a:solidFill>
                  <a:srgbClr val="00B0F0"/>
                </a:solidFill>
              </a:rPr>
              <a:t>RFC 5322                                      </a:t>
            </a:r>
            <a:r>
              <a:rPr lang="en-CN" dirty="0"/>
              <a:t>view messages as having an envelope and contents;                                   envelope contains whatever information needed to accomplish transmission and delivery;                                  contents compose the object to be delivered to the recipient;</a:t>
            </a:r>
          </a:p>
        </p:txBody>
      </p:sp>
    </p:spTree>
    <p:extLst>
      <p:ext uri="{BB962C8B-B14F-4D97-AF65-F5344CB8AC3E}">
        <p14:creationId xmlns:p14="http://schemas.microsoft.com/office/powerpoint/2010/main" val="204254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686800" cy="5257800"/>
          </a:xfrm>
        </p:spPr>
        <p:txBody>
          <a:bodyPr/>
          <a:lstStyle/>
          <a:p>
            <a:r>
              <a:rPr lang="en-CN" b="1" dirty="0">
                <a:solidFill>
                  <a:srgbClr val="00B0F0"/>
                </a:solidFill>
              </a:rPr>
              <a:t>RFC 5322                                      </a:t>
            </a:r>
            <a:r>
              <a:rPr lang="en-CN" dirty="0"/>
              <a:t>view messages as having an envelope and contents;                                   RFC 5322 applies only to the contents;  </a:t>
            </a:r>
            <a:endParaRPr lang="en-US" dirty="0"/>
          </a:p>
          <a:p>
            <a:endParaRPr lang="en-US" dirty="0"/>
          </a:p>
          <a:p>
            <a:pPr lvl="1"/>
            <a:r>
              <a:rPr lang="en-CN" dirty="0"/>
              <a:t>the content standard includes a set of </a:t>
            </a:r>
            <a:r>
              <a:rPr lang="en-CN" dirty="0">
                <a:solidFill>
                  <a:srgbClr val="FF0000"/>
                </a:solidFill>
              </a:rPr>
              <a:t>header fields </a:t>
            </a:r>
            <a:r>
              <a:rPr lang="en-CN" dirty="0"/>
              <a:t>that may be used by the mail system to create the envelope;     </a:t>
            </a:r>
          </a:p>
        </p:txBody>
      </p:sp>
    </p:spTree>
    <p:extLst>
      <p:ext uri="{BB962C8B-B14F-4D97-AF65-F5344CB8AC3E}">
        <p14:creationId xmlns:p14="http://schemas.microsoft.com/office/powerpoint/2010/main" val="374150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a:xfrm>
            <a:off x="457200" y="1600200"/>
            <a:ext cx="8686800" cy="5257800"/>
          </a:xfrm>
        </p:spPr>
        <p:txBody>
          <a:bodyPr/>
          <a:lstStyle/>
          <a:p>
            <a:r>
              <a:rPr lang="en-CN" b="1" dirty="0">
                <a:solidFill>
                  <a:srgbClr val="00B0F0"/>
                </a:solidFill>
              </a:rPr>
              <a:t>RFC 5322                                      </a:t>
            </a:r>
            <a:r>
              <a:rPr lang="en-CN" dirty="0"/>
              <a:t>header + body                                   seperated by a blank line in ASCII form</a:t>
            </a:r>
          </a:p>
        </p:txBody>
      </p:sp>
      <p:pic>
        <p:nvPicPr>
          <p:cNvPr id="4" name="Picture 3">
            <a:extLst>
              <a:ext uri="{FF2B5EF4-FFF2-40B4-BE49-F238E27FC236}">
                <a16:creationId xmlns:a16="http://schemas.microsoft.com/office/drawing/2014/main" id="{24D2617A-EC4B-AB46-82E2-F3816552B40B}"/>
              </a:ext>
            </a:extLst>
          </p:cNvPr>
          <p:cNvPicPr>
            <a:picLocks noChangeAspect="1"/>
          </p:cNvPicPr>
          <p:nvPr/>
        </p:nvPicPr>
        <p:blipFill>
          <a:blip r:embed="rId2"/>
          <a:stretch>
            <a:fillRect/>
          </a:stretch>
        </p:blipFill>
        <p:spPr>
          <a:xfrm>
            <a:off x="882000" y="3213748"/>
            <a:ext cx="7347600" cy="3644252"/>
          </a:xfrm>
          <a:prstGeom prst="rect">
            <a:avLst/>
          </a:prstGeom>
        </p:spPr>
      </p:pic>
    </p:spTree>
    <p:extLst>
      <p:ext uri="{BB962C8B-B14F-4D97-AF65-F5344CB8AC3E}">
        <p14:creationId xmlns:p14="http://schemas.microsoft.com/office/powerpoint/2010/main" val="407702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p:txBody>
          <a:bodyPr/>
          <a:lstStyle/>
          <a:p>
            <a:r>
              <a:rPr lang="en-CN" b="1" dirty="0">
                <a:solidFill>
                  <a:srgbClr val="00B0F0"/>
                </a:solidFill>
              </a:rPr>
              <a:t>MIME </a:t>
            </a:r>
            <a:r>
              <a:rPr lang="en-CN" dirty="0"/>
              <a:t>                                Multipurpose Internet Mail Extensions  extend RFC 5322 with enhancements;</a:t>
            </a:r>
          </a:p>
          <a:p>
            <a:endParaRPr lang="en-US" dirty="0"/>
          </a:p>
          <a:p>
            <a:endParaRPr lang="en-US" dirty="0"/>
          </a:p>
          <a:p>
            <a:endParaRPr lang="en-CN" dirty="0"/>
          </a:p>
        </p:txBody>
      </p:sp>
    </p:spTree>
    <p:extLst>
      <p:ext uri="{BB962C8B-B14F-4D97-AF65-F5344CB8AC3E}">
        <p14:creationId xmlns:p14="http://schemas.microsoft.com/office/powerpoint/2010/main" val="380958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5AC-DAD2-B243-9662-11AFD42F6530}"/>
              </a:ext>
            </a:extLst>
          </p:cNvPr>
          <p:cNvSpPr>
            <a:spLocks noGrp="1"/>
          </p:cNvSpPr>
          <p:nvPr>
            <p:ph type="title"/>
          </p:nvPr>
        </p:nvSpPr>
        <p:spPr/>
        <p:txBody>
          <a:bodyPr/>
          <a:lstStyle/>
          <a:p>
            <a:r>
              <a:rPr lang="en-CN" dirty="0"/>
              <a:t>Email Format</a:t>
            </a:r>
          </a:p>
        </p:txBody>
      </p:sp>
      <p:sp>
        <p:nvSpPr>
          <p:cNvPr id="3" name="Content Placeholder 2">
            <a:extLst>
              <a:ext uri="{FF2B5EF4-FFF2-40B4-BE49-F238E27FC236}">
                <a16:creationId xmlns:a16="http://schemas.microsoft.com/office/drawing/2014/main" id="{70195D62-83F1-D04C-8DFB-7C7A360539C4}"/>
              </a:ext>
            </a:extLst>
          </p:cNvPr>
          <p:cNvSpPr>
            <a:spLocks noGrp="1"/>
          </p:cNvSpPr>
          <p:nvPr>
            <p:ph idx="1"/>
          </p:nvPr>
        </p:nvSpPr>
        <p:spPr/>
        <p:txBody>
          <a:bodyPr/>
          <a:lstStyle/>
          <a:p>
            <a:r>
              <a:rPr lang="en-CN" b="1" dirty="0">
                <a:solidFill>
                  <a:srgbClr val="00B0F0"/>
                </a:solidFill>
              </a:rPr>
              <a:t>MIME </a:t>
            </a:r>
            <a:r>
              <a:rPr lang="en-CN" dirty="0"/>
              <a:t>                                </a:t>
            </a:r>
          </a:p>
          <a:p>
            <a:r>
              <a:rPr lang="en-US" dirty="0"/>
              <a:t>Define </a:t>
            </a:r>
            <a:r>
              <a:rPr lang="en-US" u="sng" dirty="0"/>
              <a:t>five new header fields </a:t>
            </a:r>
            <a:r>
              <a:rPr lang="en-US" dirty="0"/>
              <a:t>to provide information about message content</a:t>
            </a:r>
          </a:p>
          <a:p>
            <a:r>
              <a:rPr lang="en-US" dirty="0"/>
              <a:t>Standardize representations that </a:t>
            </a:r>
            <a:r>
              <a:rPr lang="en-US" u="sng" dirty="0"/>
              <a:t>support multimedia electronic mail</a:t>
            </a:r>
          </a:p>
          <a:p>
            <a:r>
              <a:rPr lang="en-US" dirty="0"/>
              <a:t>Define transfer encodings that enable the conversion of any content format into a form that is protected from alteration by the mail system </a:t>
            </a:r>
          </a:p>
          <a:p>
            <a:endParaRPr lang="en-US" dirty="0"/>
          </a:p>
          <a:p>
            <a:endParaRPr lang="en-US" dirty="0"/>
          </a:p>
          <a:p>
            <a:endParaRPr lang="en-CN" dirty="0"/>
          </a:p>
        </p:txBody>
      </p:sp>
    </p:spTree>
    <p:extLst>
      <p:ext uri="{BB962C8B-B14F-4D97-AF65-F5344CB8AC3E}">
        <p14:creationId xmlns:p14="http://schemas.microsoft.com/office/powerpoint/2010/main" val="251018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t>MIME-Version</a:t>
            </a:r>
          </a:p>
          <a:p>
            <a:r>
              <a:rPr lang="en-CN" dirty="0"/>
              <a:t>Content-Type</a:t>
            </a:r>
          </a:p>
          <a:p>
            <a:r>
              <a:rPr lang="en-CN" dirty="0"/>
              <a:t>Content-Transfer-Encoding</a:t>
            </a:r>
          </a:p>
          <a:p>
            <a:r>
              <a:rPr lang="en-CN" dirty="0"/>
              <a:t>Cotent-ID</a:t>
            </a:r>
          </a:p>
          <a:p>
            <a:r>
              <a:rPr lang="en-CN" dirty="0"/>
              <a:t>Content-Description</a:t>
            </a:r>
          </a:p>
        </p:txBody>
      </p:sp>
    </p:spTree>
    <p:extLst>
      <p:ext uri="{BB962C8B-B14F-4D97-AF65-F5344CB8AC3E}">
        <p14:creationId xmlns:p14="http://schemas.microsoft.com/office/powerpoint/2010/main" val="398335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solidFill>
                  <a:srgbClr val="00B0F0"/>
                </a:solidFill>
              </a:rPr>
              <a:t>MIME-Version </a:t>
            </a:r>
            <a:r>
              <a:rPr lang="en-CN" dirty="0"/>
              <a:t>                          </a:t>
            </a:r>
            <a:r>
              <a:rPr lang="en-US" dirty="0"/>
              <a:t>p</a:t>
            </a:r>
            <a:r>
              <a:rPr lang="en-CN" dirty="0"/>
              <a:t>arameter value should be 1.0, indicating that the </a:t>
            </a:r>
            <a:r>
              <a:rPr lang="en-US" dirty="0"/>
              <a:t>message conforms to RFCs 2045 and 2046</a:t>
            </a:r>
          </a:p>
          <a:p>
            <a:endParaRPr lang="en-US" dirty="0"/>
          </a:p>
          <a:p>
            <a:endParaRPr lang="en-CN" dirty="0"/>
          </a:p>
          <a:p>
            <a:endParaRPr lang="en-CN" dirty="0"/>
          </a:p>
        </p:txBody>
      </p:sp>
    </p:spTree>
    <p:extLst>
      <p:ext uri="{BB962C8B-B14F-4D97-AF65-F5344CB8AC3E}">
        <p14:creationId xmlns:p14="http://schemas.microsoft.com/office/powerpoint/2010/main" val="27450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CN" dirty="0">
                <a:solidFill>
                  <a:srgbClr val="00B0F0"/>
                </a:solidFill>
              </a:rPr>
              <a:t>Content-Type</a:t>
            </a:r>
            <a:r>
              <a:rPr lang="en-CN" dirty="0"/>
              <a:t>                           </a:t>
            </a:r>
            <a:r>
              <a:rPr lang="en-US" dirty="0"/>
              <a:t>describe the data contained in the body with sufficient detail,                           so that the recipient agent can pick an appropriate agent or mechanism to represent the data to the recipient or deal with the data in an appropriate manner </a:t>
            </a:r>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251063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9DBB-697C-5D4B-BCBA-45DF0B985227}"/>
              </a:ext>
            </a:extLst>
          </p:cNvPr>
          <p:cNvSpPr>
            <a:spLocks noGrp="1"/>
          </p:cNvSpPr>
          <p:nvPr>
            <p:ph type="title"/>
          </p:nvPr>
        </p:nvSpPr>
        <p:spPr/>
        <p:txBody>
          <a:bodyPr/>
          <a:lstStyle/>
          <a:p>
            <a:r>
              <a:rPr lang="en-CN" dirty="0"/>
              <a:t>MIME Content Type</a:t>
            </a:r>
          </a:p>
        </p:txBody>
      </p:sp>
      <p:pic>
        <p:nvPicPr>
          <p:cNvPr id="4" name="Picture 3">
            <a:extLst>
              <a:ext uri="{FF2B5EF4-FFF2-40B4-BE49-F238E27FC236}">
                <a16:creationId xmlns:a16="http://schemas.microsoft.com/office/drawing/2014/main" id="{94F625DA-3740-A94F-95D2-E6D2AB259915}"/>
              </a:ext>
            </a:extLst>
          </p:cNvPr>
          <p:cNvPicPr>
            <a:picLocks noChangeAspect="1"/>
          </p:cNvPicPr>
          <p:nvPr/>
        </p:nvPicPr>
        <p:blipFill>
          <a:blip r:embed="rId3"/>
          <a:stretch>
            <a:fillRect/>
          </a:stretch>
        </p:blipFill>
        <p:spPr>
          <a:xfrm>
            <a:off x="1079593" y="1310997"/>
            <a:ext cx="6984813" cy="5547003"/>
          </a:xfrm>
          <a:prstGeom prst="rect">
            <a:avLst/>
          </a:prstGeom>
        </p:spPr>
      </p:pic>
    </p:spTree>
    <p:extLst>
      <p:ext uri="{BB962C8B-B14F-4D97-AF65-F5344CB8AC3E}">
        <p14:creationId xmlns:p14="http://schemas.microsoft.com/office/powerpoint/2010/main" val="16924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p:txBody>
          <a:bodyPr/>
          <a:lstStyle/>
          <a:p>
            <a:r>
              <a:rPr lang="en-US" dirty="0">
                <a:solidFill>
                  <a:srgbClr val="00B0F0"/>
                </a:solidFill>
              </a:rPr>
              <a:t>Content-Transfer-Encoding </a:t>
            </a:r>
            <a:r>
              <a:rPr lang="en-CN" dirty="0"/>
              <a:t>                           </a:t>
            </a:r>
            <a:r>
              <a:rPr lang="en-US" dirty="0"/>
              <a:t>indicate the </a:t>
            </a:r>
            <a:r>
              <a:rPr lang="en-US" u="sng" dirty="0"/>
              <a:t>type of information </a:t>
            </a:r>
            <a:r>
              <a:rPr lang="en-US" dirty="0"/>
              <a:t>used to represent message body,                           should be acceptable for mail transport</a:t>
            </a:r>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296654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070" y="1981200"/>
            <a:ext cx="8779510" cy="110363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Lecture 6 </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lang="en-US" altLang="zh-CN" dirty="0">
                <a:sym typeface="+mn-ea"/>
              </a:rPr>
              <a:t>Email Security</a:t>
            </a:r>
            <a:br>
              <a:rPr lang="en-US" altLang="zh-CN" dirty="0"/>
            </a:br>
            <a:br>
              <a:rPr lang="en-US" altLang="zh-CN" dirty="0"/>
            </a:b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4099" name="副标题 2"/>
          <p:cNvSpPr>
            <a:spLocks noGrp="1"/>
          </p:cNvSpPr>
          <p:nvPr>
            <p:ph type="subTitle" idx="1"/>
          </p:nvPr>
        </p:nvSpPr>
        <p:spPr>
          <a:xfrm>
            <a:off x="754063" y="4041775"/>
            <a:ext cx="4178300" cy="1908175"/>
          </a:xfrm>
        </p:spPr>
        <p:txBody>
          <a:bodyPr vert="horz" wrap="square" lIns="91440" tIns="45720" rIns="91440" bIns="45720" anchor="t"/>
          <a:lstStyle/>
          <a:p>
            <a:pPr algn="l">
              <a:buClrTx/>
              <a:buSzTx/>
              <a:buFontTx/>
            </a:pPr>
            <a:r>
              <a:rPr lang="zh-CN" altLang="en-US" sz="3600" dirty="0">
                <a:latin typeface="+mn-lt"/>
                <a:ea typeface="+mn-ea"/>
                <a:cs typeface="+mn-cs"/>
              </a:rPr>
              <a:t>林峰</a:t>
            </a:r>
            <a:endParaRPr lang="en-US" altLang="zh-CN" sz="3600" dirty="0">
              <a:latin typeface="+mn-lt"/>
              <a:ea typeface="+mn-ea"/>
              <a:cs typeface="+mn-cs"/>
            </a:endParaRPr>
          </a:p>
          <a:p>
            <a:pPr algn="l">
              <a:buClrTx/>
              <a:buSzTx/>
              <a:buFontTx/>
            </a:pPr>
            <a:r>
              <a:rPr lang="en-US" altLang="zh-CN" sz="3600" dirty="0">
                <a:latin typeface="+mn-lt"/>
                <a:ea typeface="+mn-ea"/>
                <a:cs typeface="+mn-cs"/>
              </a:rPr>
              <a:t>flin@zju.edu.cn</a:t>
            </a:r>
            <a:endParaRPr lang="zh-CN" altLang="en-US" sz="360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6D7D-0330-6843-8FC0-E57565F388AD}"/>
              </a:ext>
            </a:extLst>
          </p:cNvPr>
          <p:cNvSpPr>
            <a:spLocks noGrp="1"/>
          </p:cNvSpPr>
          <p:nvPr>
            <p:ph type="title"/>
          </p:nvPr>
        </p:nvSpPr>
        <p:spPr/>
        <p:txBody>
          <a:bodyPr/>
          <a:lstStyle/>
          <a:p>
            <a:r>
              <a:rPr lang="en-CN" dirty="0"/>
              <a:t>MIME Transfer Encoding</a:t>
            </a:r>
          </a:p>
        </p:txBody>
      </p:sp>
      <p:sp>
        <p:nvSpPr>
          <p:cNvPr id="3" name="Content Placeholder 2">
            <a:extLst>
              <a:ext uri="{FF2B5EF4-FFF2-40B4-BE49-F238E27FC236}">
                <a16:creationId xmlns:a16="http://schemas.microsoft.com/office/drawing/2014/main" id="{69AB0991-1325-9F42-9013-54E828A19432}"/>
              </a:ext>
            </a:extLst>
          </p:cNvPr>
          <p:cNvSpPr>
            <a:spLocks noGrp="1"/>
          </p:cNvSpPr>
          <p:nvPr>
            <p:ph idx="1"/>
          </p:nvPr>
        </p:nvSpPr>
        <p:spPr/>
        <p:txBody>
          <a:bodyPr/>
          <a:lstStyle/>
          <a:p>
            <a:r>
              <a:rPr lang="en-US" dirty="0"/>
              <a:t>Provide reliable delivery across the largest range of environments</a:t>
            </a:r>
          </a:p>
          <a:p>
            <a:endParaRPr lang="en-US" dirty="0"/>
          </a:p>
          <a:p>
            <a:endParaRPr lang="en-CN" dirty="0"/>
          </a:p>
        </p:txBody>
      </p:sp>
      <p:pic>
        <p:nvPicPr>
          <p:cNvPr id="4" name="Picture 3">
            <a:extLst>
              <a:ext uri="{FF2B5EF4-FFF2-40B4-BE49-F238E27FC236}">
                <a16:creationId xmlns:a16="http://schemas.microsoft.com/office/drawing/2014/main" id="{A56C4BEA-D864-7144-8D16-A117118FEAE7}"/>
              </a:ext>
            </a:extLst>
          </p:cNvPr>
          <p:cNvPicPr>
            <a:picLocks noChangeAspect="1"/>
          </p:cNvPicPr>
          <p:nvPr/>
        </p:nvPicPr>
        <p:blipFill>
          <a:blip r:embed="rId3"/>
          <a:stretch>
            <a:fillRect/>
          </a:stretch>
        </p:blipFill>
        <p:spPr>
          <a:xfrm>
            <a:off x="0" y="2743200"/>
            <a:ext cx="9144000" cy="3172408"/>
          </a:xfrm>
          <a:prstGeom prst="rect">
            <a:avLst/>
          </a:prstGeom>
        </p:spPr>
      </p:pic>
    </p:spTree>
    <p:extLst>
      <p:ext uri="{BB962C8B-B14F-4D97-AF65-F5344CB8AC3E}">
        <p14:creationId xmlns:p14="http://schemas.microsoft.com/office/powerpoint/2010/main" val="272957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F7A-B534-3B46-B5C0-02DE8F83C0A2}"/>
              </a:ext>
            </a:extLst>
          </p:cNvPr>
          <p:cNvSpPr>
            <a:spLocks noGrp="1"/>
          </p:cNvSpPr>
          <p:nvPr>
            <p:ph type="title"/>
          </p:nvPr>
        </p:nvSpPr>
        <p:spPr/>
        <p:txBody>
          <a:bodyPr/>
          <a:lstStyle/>
          <a:p>
            <a:r>
              <a:rPr lang="en-CN" dirty="0"/>
              <a:t>MIME Header</a:t>
            </a:r>
          </a:p>
        </p:txBody>
      </p:sp>
      <p:sp>
        <p:nvSpPr>
          <p:cNvPr id="3" name="Content Placeholder 2">
            <a:extLst>
              <a:ext uri="{FF2B5EF4-FFF2-40B4-BE49-F238E27FC236}">
                <a16:creationId xmlns:a16="http://schemas.microsoft.com/office/drawing/2014/main" id="{2F39E4DB-1FA7-3D43-95B9-DBD059028850}"/>
              </a:ext>
            </a:extLst>
          </p:cNvPr>
          <p:cNvSpPr>
            <a:spLocks noGrp="1"/>
          </p:cNvSpPr>
          <p:nvPr>
            <p:ph idx="1"/>
          </p:nvPr>
        </p:nvSpPr>
        <p:spPr>
          <a:xfrm>
            <a:off x="457200" y="1600200"/>
            <a:ext cx="8839200" cy="5257800"/>
          </a:xfrm>
        </p:spPr>
        <p:txBody>
          <a:bodyPr/>
          <a:lstStyle/>
          <a:p>
            <a:r>
              <a:rPr lang="en-US" dirty="0">
                <a:solidFill>
                  <a:srgbClr val="00B0F0"/>
                </a:solidFill>
              </a:rPr>
              <a:t>Content-ID </a:t>
            </a:r>
            <a:r>
              <a:rPr lang="en-CN" dirty="0"/>
              <a:t>                               </a:t>
            </a:r>
            <a:r>
              <a:rPr lang="en-US" dirty="0"/>
              <a:t>identify MIME entities uniquely in multiple contexts </a:t>
            </a:r>
          </a:p>
          <a:p>
            <a:r>
              <a:rPr lang="en-US" dirty="0">
                <a:solidFill>
                  <a:srgbClr val="00B0F0"/>
                </a:solidFill>
              </a:rPr>
              <a:t>Content-Description  </a:t>
            </a:r>
            <a:r>
              <a:rPr lang="en-US" dirty="0"/>
              <a:t>                         text description of the object with body; useful when the object is not readable (e.g., audio data) </a:t>
            </a:r>
          </a:p>
          <a:p>
            <a:endParaRPr lang="en-US" dirty="0"/>
          </a:p>
          <a:p>
            <a:r>
              <a:rPr lang="en-US" dirty="0">
                <a:solidFill>
                  <a:srgbClr val="00B0F0"/>
                </a:solidFill>
              </a:rPr>
              <a:t>both fields are optional and may be ignored by the recipient implementation </a:t>
            </a:r>
          </a:p>
          <a:p>
            <a:endParaRPr lang="en-US" dirty="0"/>
          </a:p>
          <a:p>
            <a:endParaRPr lang="en-US" dirty="0"/>
          </a:p>
          <a:p>
            <a:endParaRPr lang="en-US" dirty="0"/>
          </a:p>
          <a:p>
            <a:endParaRPr lang="en-CN" dirty="0"/>
          </a:p>
          <a:p>
            <a:endParaRPr lang="en-CN" dirty="0"/>
          </a:p>
        </p:txBody>
      </p:sp>
    </p:spTree>
    <p:extLst>
      <p:ext uri="{BB962C8B-B14F-4D97-AF65-F5344CB8AC3E}">
        <p14:creationId xmlns:p14="http://schemas.microsoft.com/office/powerpoint/2010/main" val="185476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FC23CC-1433-9E45-A333-60F16B2515D8}"/>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Email Security?</a:t>
            </a:r>
          </a:p>
        </p:txBody>
      </p:sp>
    </p:spTree>
    <p:extLst>
      <p:ext uri="{BB962C8B-B14F-4D97-AF65-F5344CB8AC3E}">
        <p14:creationId xmlns:p14="http://schemas.microsoft.com/office/powerpoint/2010/main" val="170261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t>Authenticity-related Threats</a:t>
            </a:r>
          </a:p>
          <a:p>
            <a:r>
              <a:rPr lang="en-US" dirty="0"/>
              <a:t>Integrity-related Threats </a:t>
            </a:r>
          </a:p>
          <a:p>
            <a:r>
              <a:rPr lang="en-US" dirty="0"/>
              <a:t>Confidentiality-related Threats</a:t>
            </a:r>
          </a:p>
          <a:p>
            <a:r>
              <a:rPr lang="en-US" dirty="0"/>
              <a:t>Availability-related Threats </a:t>
            </a:r>
          </a:p>
          <a:p>
            <a:endParaRPr lang="en-US" dirty="0"/>
          </a:p>
          <a:p>
            <a:endParaRPr lang="en-US" dirty="0"/>
          </a:p>
          <a:p>
            <a:endParaRPr lang="en-CN" dirty="0"/>
          </a:p>
        </p:txBody>
      </p:sp>
    </p:spTree>
    <p:extLst>
      <p:ext uri="{BB962C8B-B14F-4D97-AF65-F5344CB8AC3E}">
        <p14:creationId xmlns:p14="http://schemas.microsoft.com/office/powerpoint/2010/main" val="4044704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Authenticity-related Threats            </a:t>
            </a:r>
            <a:r>
              <a:rPr lang="en-US" dirty="0"/>
              <a:t>could result in unauthorized access to an email system </a:t>
            </a:r>
          </a:p>
          <a:p>
            <a:endParaRPr lang="en-US" dirty="0"/>
          </a:p>
          <a:p>
            <a:endParaRPr lang="en-US" dirty="0"/>
          </a:p>
          <a:p>
            <a:endParaRPr lang="en-CN" dirty="0"/>
          </a:p>
        </p:txBody>
      </p:sp>
    </p:spTree>
    <p:extLst>
      <p:ext uri="{BB962C8B-B14F-4D97-AF65-F5344CB8AC3E}">
        <p14:creationId xmlns:p14="http://schemas.microsoft.com/office/powerpoint/2010/main" val="380156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Integrity-related Threats                   </a:t>
            </a:r>
            <a:r>
              <a:rPr lang="en-US" dirty="0"/>
              <a:t>could result in unauthorized modification of email content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636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Confidentiality-related Threats      </a:t>
            </a:r>
            <a:r>
              <a:rPr lang="en-US" dirty="0"/>
              <a:t>could result in unauthorized disclosure of sensitive information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795459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4F54-CBC7-EA4B-8F5C-46E421938634}"/>
              </a:ext>
            </a:extLst>
          </p:cNvPr>
          <p:cNvSpPr>
            <a:spLocks noGrp="1"/>
          </p:cNvSpPr>
          <p:nvPr>
            <p:ph type="title"/>
          </p:nvPr>
        </p:nvSpPr>
        <p:spPr/>
        <p:txBody>
          <a:bodyPr/>
          <a:lstStyle/>
          <a:p>
            <a:r>
              <a:rPr lang="en-CN" dirty="0"/>
              <a:t>Email Security Threats</a:t>
            </a:r>
          </a:p>
        </p:txBody>
      </p:sp>
      <p:sp>
        <p:nvSpPr>
          <p:cNvPr id="3" name="Content Placeholder 2">
            <a:extLst>
              <a:ext uri="{FF2B5EF4-FFF2-40B4-BE49-F238E27FC236}">
                <a16:creationId xmlns:a16="http://schemas.microsoft.com/office/drawing/2014/main" id="{C59D43D1-B3B4-A849-9195-37EE73DC47BB}"/>
              </a:ext>
            </a:extLst>
          </p:cNvPr>
          <p:cNvSpPr>
            <a:spLocks noGrp="1"/>
          </p:cNvSpPr>
          <p:nvPr>
            <p:ph idx="1"/>
          </p:nvPr>
        </p:nvSpPr>
        <p:spPr/>
        <p:txBody>
          <a:bodyPr/>
          <a:lstStyle/>
          <a:p>
            <a:r>
              <a:rPr lang="en-US" dirty="0">
                <a:solidFill>
                  <a:srgbClr val="00B0F0"/>
                </a:solidFill>
              </a:rPr>
              <a:t>Availability-related Threats             </a:t>
            </a:r>
            <a:r>
              <a:rPr lang="en-US" dirty="0"/>
              <a:t>could prevent end users from being able to send or receive email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334873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7F9C-43E9-7346-9DFE-CAC2361890F8}"/>
              </a:ext>
            </a:extLst>
          </p:cNvPr>
          <p:cNvSpPr>
            <a:spLocks noGrp="1"/>
          </p:cNvSpPr>
          <p:nvPr>
            <p:ph type="title"/>
          </p:nvPr>
        </p:nvSpPr>
        <p:spPr>
          <a:xfrm>
            <a:off x="0" y="-29584"/>
            <a:ext cx="9144000" cy="1143000"/>
          </a:xfrm>
        </p:spPr>
        <p:txBody>
          <a:bodyPr/>
          <a:lstStyle/>
          <a:p>
            <a:r>
              <a:rPr lang="en-CN" dirty="0"/>
              <a:t>Threats and Mitigations</a:t>
            </a:r>
          </a:p>
        </p:txBody>
      </p:sp>
      <p:pic>
        <p:nvPicPr>
          <p:cNvPr id="4" name="Picture 3">
            <a:extLst>
              <a:ext uri="{FF2B5EF4-FFF2-40B4-BE49-F238E27FC236}">
                <a16:creationId xmlns:a16="http://schemas.microsoft.com/office/drawing/2014/main" id="{44AE4E32-6E98-534D-8914-1974BC68EBC5}"/>
              </a:ext>
            </a:extLst>
          </p:cNvPr>
          <p:cNvPicPr>
            <a:picLocks noChangeAspect="1"/>
          </p:cNvPicPr>
          <p:nvPr/>
        </p:nvPicPr>
        <p:blipFill>
          <a:blip r:embed="rId2"/>
          <a:stretch>
            <a:fillRect/>
          </a:stretch>
        </p:blipFill>
        <p:spPr>
          <a:xfrm>
            <a:off x="1143000" y="914401"/>
            <a:ext cx="6674879" cy="5943599"/>
          </a:xfrm>
          <a:prstGeom prst="rect">
            <a:avLst/>
          </a:prstGeom>
        </p:spPr>
      </p:pic>
    </p:spTree>
    <p:extLst>
      <p:ext uri="{BB962C8B-B14F-4D97-AF65-F5344CB8AC3E}">
        <p14:creationId xmlns:p14="http://schemas.microsoft.com/office/powerpoint/2010/main" val="282045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9D9B-8E5E-3C40-B534-F28DC116C66B}"/>
              </a:ext>
            </a:extLst>
          </p:cNvPr>
          <p:cNvSpPr>
            <a:spLocks noGrp="1"/>
          </p:cNvSpPr>
          <p:nvPr>
            <p:ph type="title"/>
          </p:nvPr>
        </p:nvSpPr>
        <p:spPr/>
        <p:txBody>
          <a:bodyPr/>
          <a:lstStyle/>
          <a:p>
            <a:r>
              <a:rPr lang="en-CN" dirty="0"/>
              <a:t>Authenticity and Integrity</a:t>
            </a:r>
          </a:p>
        </p:txBody>
      </p:sp>
      <p:pic>
        <p:nvPicPr>
          <p:cNvPr id="5" name="Picture 4">
            <a:extLst>
              <a:ext uri="{FF2B5EF4-FFF2-40B4-BE49-F238E27FC236}">
                <a16:creationId xmlns:a16="http://schemas.microsoft.com/office/drawing/2014/main" id="{58C19E9C-B35A-7244-A60F-8248A83A95E3}"/>
              </a:ext>
            </a:extLst>
          </p:cNvPr>
          <p:cNvPicPr>
            <a:picLocks noChangeAspect="1"/>
          </p:cNvPicPr>
          <p:nvPr/>
        </p:nvPicPr>
        <p:blipFill>
          <a:blip r:embed="rId3"/>
          <a:stretch>
            <a:fillRect/>
          </a:stretch>
        </p:blipFill>
        <p:spPr>
          <a:xfrm>
            <a:off x="2415399" y="1331382"/>
            <a:ext cx="6728601" cy="5532405"/>
          </a:xfrm>
          <a:prstGeom prst="rect">
            <a:avLst/>
          </a:prstGeom>
        </p:spPr>
      </p:pic>
      <p:pic>
        <p:nvPicPr>
          <p:cNvPr id="6" name="Picture 5">
            <a:extLst>
              <a:ext uri="{FF2B5EF4-FFF2-40B4-BE49-F238E27FC236}">
                <a16:creationId xmlns:a16="http://schemas.microsoft.com/office/drawing/2014/main" id="{18694D7F-1A32-9247-8825-C22F476B21DD}"/>
              </a:ext>
            </a:extLst>
          </p:cNvPr>
          <p:cNvPicPr>
            <a:picLocks noChangeAspect="1"/>
          </p:cNvPicPr>
          <p:nvPr/>
        </p:nvPicPr>
        <p:blipFill>
          <a:blip r:embed="rId4"/>
          <a:stretch>
            <a:fillRect/>
          </a:stretch>
        </p:blipFill>
        <p:spPr>
          <a:xfrm>
            <a:off x="-1" y="1447800"/>
            <a:ext cx="5181601" cy="1269833"/>
          </a:xfrm>
          <a:prstGeom prst="rect">
            <a:avLst/>
          </a:prstGeom>
        </p:spPr>
      </p:pic>
    </p:spTree>
    <p:extLst>
      <p:ext uri="{BB962C8B-B14F-4D97-AF65-F5344CB8AC3E}">
        <p14:creationId xmlns:p14="http://schemas.microsoft.com/office/powerpoint/2010/main" val="392620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9046772-9EEC-1B45-B28B-814087E34229}"/>
              </a:ext>
            </a:extLst>
          </p:cNvPr>
          <p:cNvSpPr>
            <a:spLocks noGrp="1" noChangeArrowheads="1"/>
          </p:cNvSpPr>
          <p:nvPr>
            <p:ph type="ctrTitle"/>
          </p:nvPr>
        </p:nvSpPr>
        <p:spPr>
          <a:xfrm>
            <a:off x="0" y="2130425"/>
            <a:ext cx="9144000" cy="1470025"/>
          </a:xfrm>
        </p:spPr>
        <p:txBody>
          <a:bodyPr/>
          <a:lstStyle/>
          <a:p>
            <a:pPr algn="l" eaLnBrk="1" hangingPunct="1"/>
            <a:r>
              <a:rPr lang="en-US" altLang="zh-CN" sz="5400" dirty="0"/>
              <a:t>Email?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9550C3-D955-1846-AFE8-22ECFDDFB1DA}"/>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Secure/Multipurpose Internet Mail Extension </a:t>
            </a:r>
          </a:p>
        </p:txBody>
      </p:sp>
      <p:sp>
        <p:nvSpPr>
          <p:cNvPr id="5" name="Rectangle 2">
            <a:extLst>
              <a:ext uri="{FF2B5EF4-FFF2-40B4-BE49-F238E27FC236}">
                <a16:creationId xmlns:a16="http://schemas.microsoft.com/office/drawing/2014/main" id="{B2877DAC-BD3B-504B-8C7C-45753458E690}"/>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S/MIME</a:t>
            </a:r>
          </a:p>
        </p:txBody>
      </p:sp>
    </p:spTree>
    <p:extLst>
      <p:ext uri="{BB962C8B-B14F-4D97-AF65-F5344CB8AC3E}">
        <p14:creationId xmlns:p14="http://schemas.microsoft.com/office/powerpoint/2010/main" val="352990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8965E-31DA-9442-AF8B-6EE45C61D0AF}"/>
              </a:ext>
            </a:extLst>
          </p:cNvPr>
          <p:cNvSpPr>
            <a:spLocks noGrp="1"/>
          </p:cNvSpPr>
          <p:nvPr>
            <p:ph idx="1"/>
          </p:nvPr>
        </p:nvSpPr>
        <p:spPr/>
        <p:txBody>
          <a:bodyPr/>
          <a:lstStyle/>
          <a:p>
            <a:r>
              <a:rPr lang="en-US" dirty="0"/>
              <a:t>A</a:t>
            </a:r>
            <a:r>
              <a:rPr lang="en-CN" dirty="0"/>
              <a:t>uthentication</a:t>
            </a:r>
          </a:p>
          <a:p>
            <a:r>
              <a:rPr lang="en-CN" dirty="0"/>
              <a:t>Confidentiality</a:t>
            </a:r>
          </a:p>
          <a:p>
            <a:r>
              <a:rPr lang="en-CN" dirty="0"/>
              <a:t>Compression</a:t>
            </a:r>
          </a:p>
          <a:p>
            <a:r>
              <a:rPr lang="en-CN" dirty="0"/>
              <a:t>Email compatability</a:t>
            </a:r>
          </a:p>
        </p:txBody>
      </p:sp>
      <p:sp>
        <p:nvSpPr>
          <p:cNvPr id="4" name="Rectangle 2">
            <a:extLst>
              <a:ext uri="{FF2B5EF4-FFF2-40B4-BE49-F238E27FC236}">
                <a16:creationId xmlns:a16="http://schemas.microsoft.com/office/drawing/2014/main" id="{BFC9ECB1-2678-4C4D-B4E5-8B57855213EE}"/>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S/MIME</a:t>
            </a:r>
          </a:p>
        </p:txBody>
      </p:sp>
    </p:spTree>
    <p:extLst>
      <p:ext uri="{BB962C8B-B14F-4D97-AF65-F5344CB8AC3E}">
        <p14:creationId xmlns:p14="http://schemas.microsoft.com/office/powerpoint/2010/main" val="203091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FC9ECB1-2678-4C4D-B4E5-8B57855213EE}"/>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S/MIME</a:t>
            </a:r>
          </a:p>
        </p:txBody>
      </p:sp>
      <p:pic>
        <p:nvPicPr>
          <p:cNvPr id="2" name="Picture 1">
            <a:extLst>
              <a:ext uri="{FF2B5EF4-FFF2-40B4-BE49-F238E27FC236}">
                <a16:creationId xmlns:a16="http://schemas.microsoft.com/office/drawing/2014/main" id="{D89BB0DE-1182-464C-8E5C-4ECB07BA34A7}"/>
              </a:ext>
            </a:extLst>
          </p:cNvPr>
          <p:cNvPicPr>
            <a:picLocks noChangeAspect="1"/>
          </p:cNvPicPr>
          <p:nvPr/>
        </p:nvPicPr>
        <p:blipFill>
          <a:blip r:embed="rId2"/>
          <a:stretch>
            <a:fillRect/>
          </a:stretch>
        </p:blipFill>
        <p:spPr>
          <a:xfrm>
            <a:off x="0" y="1728522"/>
            <a:ext cx="9144000" cy="4215078"/>
          </a:xfrm>
          <a:prstGeom prst="rect">
            <a:avLst/>
          </a:prstGeom>
        </p:spPr>
      </p:pic>
    </p:spTree>
    <p:extLst>
      <p:ext uri="{BB962C8B-B14F-4D97-AF65-F5344CB8AC3E}">
        <p14:creationId xmlns:p14="http://schemas.microsoft.com/office/powerpoint/2010/main" val="2570261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8483-9A73-E74B-AAF6-00897D6F023A}"/>
              </a:ext>
            </a:extLst>
          </p:cNvPr>
          <p:cNvSpPr>
            <a:spLocks noGrp="1"/>
          </p:cNvSpPr>
          <p:nvPr>
            <p:ph type="title"/>
          </p:nvPr>
        </p:nvSpPr>
        <p:spPr/>
        <p:txBody>
          <a:bodyPr/>
          <a:lstStyle/>
          <a:p>
            <a:r>
              <a:rPr lang="en-CN" dirty="0"/>
              <a:t>Authentication</a:t>
            </a:r>
          </a:p>
        </p:txBody>
      </p:sp>
      <p:sp>
        <p:nvSpPr>
          <p:cNvPr id="3" name="Content Placeholder 2">
            <a:extLst>
              <a:ext uri="{FF2B5EF4-FFF2-40B4-BE49-F238E27FC236}">
                <a16:creationId xmlns:a16="http://schemas.microsoft.com/office/drawing/2014/main" id="{7A43814F-2162-F441-9471-EAB350048612}"/>
              </a:ext>
            </a:extLst>
          </p:cNvPr>
          <p:cNvSpPr>
            <a:spLocks noGrp="1"/>
          </p:cNvSpPr>
          <p:nvPr>
            <p:ph idx="1"/>
          </p:nvPr>
        </p:nvSpPr>
        <p:spPr>
          <a:xfrm>
            <a:off x="457200" y="1600200"/>
            <a:ext cx="8839200" cy="5257800"/>
          </a:xfrm>
        </p:spPr>
        <p:txBody>
          <a:bodyPr/>
          <a:lstStyle/>
          <a:p>
            <a:r>
              <a:rPr lang="en-CN" dirty="0"/>
              <a:t>1. the sender creates a message</a:t>
            </a:r>
          </a:p>
          <a:p>
            <a:r>
              <a:rPr lang="en-CN" dirty="0"/>
              <a:t>2. use SHA-256 to generate a 256-bit message digest</a:t>
            </a:r>
          </a:p>
          <a:p>
            <a:r>
              <a:rPr lang="en-CN" dirty="0"/>
              <a:t>3. encrypt the message digest with RSA using the sender’s private key; append the result as well as the </a:t>
            </a:r>
            <a:r>
              <a:rPr lang="en-CN" dirty="0">
                <a:solidFill>
                  <a:srgbClr val="FF0000"/>
                </a:solidFill>
              </a:rPr>
              <a:t>signer’s identity </a:t>
            </a:r>
            <a:r>
              <a:rPr lang="en-CN" dirty="0"/>
              <a:t>to the message</a:t>
            </a:r>
          </a:p>
          <a:p>
            <a:r>
              <a:rPr lang="en-CN" dirty="0"/>
              <a:t>4. the receiver uses RSA with the sender’s public key to decrypt, recover, and </a:t>
            </a:r>
            <a:r>
              <a:rPr lang="en-CN" dirty="0">
                <a:solidFill>
                  <a:srgbClr val="FF0000"/>
                </a:solidFill>
              </a:rPr>
              <a:t>verify the message digest</a:t>
            </a:r>
          </a:p>
        </p:txBody>
      </p:sp>
    </p:spTree>
    <p:extLst>
      <p:ext uri="{BB962C8B-B14F-4D97-AF65-F5344CB8AC3E}">
        <p14:creationId xmlns:p14="http://schemas.microsoft.com/office/powerpoint/2010/main" val="144665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1690-2B34-C144-9835-36C5042BE801}"/>
              </a:ext>
            </a:extLst>
          </p:cNvPr>
          <p:cNvSpPr>
            <a:spLocks noGrp="1"/>
          </p:cNvSpPr>
          <p:nvPr>
            <p:ph type="title"/>
          </p:nvPr>
        </p:nvSpPr>
        <p:spPr/>
        <p:txBody>
          <a:bodyPr/>
          <a:lstStyle/>
          <a:p>
            <a:r>
              <a:rPr lang="en-CN" dirty="0"/>
              <a:t>Confidentiality</a:t>
            </a:r>
          </a:p>
        </p:txBody>
      </p:sp>
      <p:sp>
        <p:nvSpPr>
          <p:cNvPr id="3" name="Content Placeholder 2">
            <a:extLst>
              <a:ext uri="{FF2B5EF4-FFF2-40B4-BE49-F238E27FC236}">
                <a16:creationId xmlns:a16="http://schemas.microsoft.com/office/drawing/2014/main" id="{70F05619-7E31-1E42-8091-D54D91DE7605}"/>
              </a:ext>
            </a:extLst>
          </p:cNvPr>
          <p:cNvSpPr>
            <a:spLocks noGrp="1"/>
          </p:cNvSpPr>
          <p:nvPr>
            <p:ph idx="1"/>
          </p:nvPr>
        </p:nvSpPr>
        <p:spPr/>
        <p:txBody>
          <a:bodyPr/>
          <a:lstStyle/>
          <a:p>
            <a:r>
              <a:rPr lang="en-CN" dirty="0"/>
              <a:t>1. the sender creates a message and a random 128-bit number as a content-encryption key for this message only</a:t>
            </a:r>
          </a:p>
          <a:p>
            <a:r>
              <a:rPr lang="en-CN" dirty="0"/>
              <a:t>2. encrypt the message using the content-encryption key</a:t>
            </a:r>
          </a:p>
          <a:p>
            <a:r>
              <a:rPr lang="en-CN" dirty="0"/>
              <a:t>3. encrypt the content-encryption key with RSA using the receiver’s public key and append it to the message</a:t>
            </a:r>
          </a:p>
          <a:p>
            <a:endParaRPr lang="en-CN" dirty="0"/>
          </a:p>
        </p:txBody>
      </p:sp>
    </p:spTree>
    <p:extLst>
      <p:ext uri="{BB962C8B-B14F-4D97-AF65-F5344CB8AC3E}">
        <p14:creationId xmlns:p14="http://schemas.microsoft.com/office/powerpoint/2010/main" val="3356538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1690-2B34-C144-9835-36C5042BE801}"/>
              </a:ext>
            </a:extLst>
          </p:cNvPr>
          <p:cNvSpPr>
            <a:spLocks noGrp="1"/>
          </p:cNvSpPr>
          <p:nvPr>
            <p:ph type="title"/>
          </p:nvPr>
        </p:nvSpPr>
        <p:spPr/>
        <p:txBody>
          <a:bodyPr/>
          <a:lstStyle/>
          <a:p>
            <a:r>
              <a:rPr lang="en-CN" dirty="0"/>
              <a:t>Confidentiality</a:t>
            </a:r>
          </a:p>
        </p:txBody>
      </p:sp>
      <p:sp>
        <p:nvSpPr>
          <p:cNvPr id="3" name="Content Placeholder 2">
            <a:extLst>
              <a:ext uri="{FF2B5EF4-FFF2-40B4-BE49-F238E27FC236}">
                <a16:creationId xmlns:a16="http://schemas.microsoft.com/office/drawing/2014/main" id="{70F05619-7E31-1E42-8091-D54D91DE7605}"/>
              </a:ext>
            </a:extLst>
          </p:cNvPr>
          <p:cNvSpPr>
            <a:spLocks noGrp="1"/>
          </p:cNvSpPr>
          <p:nvPr>
            <p:ph idx="1"/>
          </p:nvPr>
        </p:nvSpPr>
        <p:spPr/>
        <p:txBody>
          <a:bodyPr/>
          <a:lstStyle/>
          <a:p>
            <a:r>
              <a:rPr lang="en-CN" dirty="0"/>
              <a:t>4. </a:t>
            </a:r>
            <a:r>
              <a:rPr lang="en-US" dirty="0"/>
              <a:t>The receiver uses RSA with its private key to decrypt and recover the content-encryption key </a:t>
            </a:r>
            <a:endParaRPr lang="en-CN" dirty="0"/>
          </a:p>
          <a:p>
            <a:r>
              <a:rPr lang="en-CN" dirty="0"/>
              <a:t>5. use the content-encryption key to decrypt the message</a:t>
            </a:r>
          </a:p>
          <a:p>
            <a:pPr marL="0" indent="0">
              <a:buNone/>
            </a:pPr>
            <a:endParaRPr lang="en-CN" dirty="0"/>
          </a:p>
          <a:p>
            <a:endParaRPr lang="en-CN" dirty="0"/>
          </a:p>
        </p:txBody>
      </p:sp>
    </p:spTree>
    <p:extLst>
      <p:ext uri="{BB962C8B-B14F-4D97-AF65-F5344CB8AC3E}">
        <p14:creationId xmlns:p14="http://schemas.microsoft.com/office/powerpoint/2010/main" val="2141054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39932-51A7-9D40-9758-1735CF851AF9}"/>
              </a:ext>
            </a:extLst>
          </p:cNvPr>
          <p:cNvPicPr>
            <a:picLocks noChangeAspect="1"/>
          </p:cNvPicPr>
          <p:nvPr/>
        </p:nvPicPr>
        <p:blipFill>
          <a:blip r:embed="rId2"/>
          <a:stretch>
            <a:fillRect/>
          </a:stretch>
        </p:blipFill>
        <p:spPr>
          <a:xfrm>
            <a:off x="0" y="1122482"/>
            <a:ext cx="9144000" cy="5735518"/>
          </a:xfrm>
          <a:prstGeom prst="rect">
            <a:avLst/>
          </a:prstGeom>
        </p:spPr>
      </p:pic>
      <p:sp>
        <p:nvSpPr>
          <p:cNvPr id="2" name="Title 1">
            <a:extLst>
              <a:ext uri="{FF2B5EF4-FFF2-40B4-BE49-F238E27FC236}">
                <a16:creationId xmlns:a16="http://schemas.microsoft.com/office/drawing/2014/main" id="{B7D0C030-B2F0-F440-BC0B-95E784B63D4C}"/>
              </a:ext>
            </a:extLst>
          </p:cNvPr>
          <p:cNvSpPr>
            <a:spLocks noGrp="1"/>
          </p:cNvSpPr>
          <p:nvPr>
            <p:ph type="title"/>
          </p:nvPr>
        </p:nvSpPr>
        <p:spPr/>
        <p:txBody>
          <a:bodyPr/>
          <a:lstStyle/>
          <a:p>
            <a:pPr algn="l"/>
            <a:r>
              <a:rPr lang="en-CN" dirty="0"/>
              <a:t>Authentication</a:t>
            </a:r>
          </a:p>
        </p:txBody>
      </p:sp>
      <p:sp>
        <p:nvSpPr>
          <p:cNvPr id="4" name="Title 1">
            <a:extLst>
              <a:ext uri="{FF2B5EF4-FFF2-40B4-BE49-F238E27FC236}">
                <a16:creationId xmlns:a16="http://schemas.microsoft.com/office/drawing/2014/main" id="{53409D1E-5E62-E544-9B8E-D8EAF507D245}"/>
              </a:ext>
            </a:extLst>
          </p:cNvPr>
          <p:cNvSpPr txBox="1">
            <a:spLocks/>
          </p:cNvSpPr>
          <p:nvPr/>
        </p:nvSpPr>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a:lstStyle>
          <a:p>
            <a:pPr algn="l"/>
            <a:r>
              <a:rPr lang="en-CN" kern="0" dirty="0"/>
              <a:t>&amp;Confidentiality</a:t>
            </a:r>
          </a:p>
        </p:txBody>
      </p:sp>
      <p:sp>
        <p:nvSpPr>
          <p:cNvPr id="6" name="Content Placeholder 2">
            <a:extLst>
              <a:ext uri="{FF2B5EF4-FFF2-40B4-BE49-F238E27FC236}">
                <a16:creationId xmlns:a16="http://schemas.microsoft.com/office/drawing/2014/main" id="{217F20DC-BEAC-8F41-9BEB-AD6499E74594}"/>
              </a:ext>
            </a:extLst>
          </p:cNvPr>
          <p:cNvSpPr txBox="1">
            <a:spLocks/>
          </p:cNvSpPr>
          <p:nvPr/>
        </p:nvSpPr>
        <p:spPr bwMode="auto">
          <a:xfrm>
            <a:off x="0" y="1752600"/>
            <a:ext cx="7543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 signs and encrypts message </a:t>
            </a:r>
          </a:p>
          <a:p>
            <a:endParaRPr lang="en-CN" kern="0" dirty="0">
              <a:solidFill>
                <a:srgbClr val="00B0F0"/>
              </a:solidFill>
            </a:endParaRPr>
          </a:p>
        </p:txBody>
      </p:sp>
    </p:spTree>
    <p:extLst>
      <p:ext uri="{BB962C8B-B14F-4D97-AF65-F5344CB8AC3E}">
        <p14:creationId xmlns:p14="http://schemas.microsoft.com/office/powerpoint/2010/main" val="1863230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C030-B2F0-F440-BC0B-95E784B63D4C}"/>
              </a:ext>
            </a:extLst>
          </p:cNvPr>
          <p:cNvSpPr>
            <a:spLocks noGrp="1"/>
          </p:cNvSpPr>
          <p:nvPr>
            <p:ph type="title"/>
          </p:nvPr>
        </p:nvSpPr>
        <p:spPr/>
        <p:txBody>
          <a:bodyPr/>
          <a:lstStyle/>
          <a:p>
            <a:pPr algn="l"/>
            <a:r>
              <a:rPr lang="en-CN" dirty="0"/>
              <a:t>Authentication</a:t>
            </a:r>
          </a:p>
        </p:txBody>
      </p:sp>
      <p:sp>
        <p:nvSpPr>
          <p:cNvPr id="4" name="Title 1">
            <a:extLst>
              <a:ext uri="{FF2B5EF4-FFF2-40B4-BE49-F238E27FC236}">
                <a16:creationId xmlns:a16="http://schemas.microsoft.com/office/drawing/2014/main" id="{53409D1E-5E62-E544-9B8E-D8EAF507D245}"/>
              </a:ext>
            </a:extLst>
          </p:cNvPr>
          <p:cNvSpPr txBox="1">
            <a:spLocks/>
          </p:cNvSpPr>
          <p:nvPr/>
        </p:nvSpPr>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sz="4400" b="1">
                <a:solidFill>
                  <a:schemeClr val="tx2"/>
                </a:solidFill>
                <a:latin typeface="Verdana" pitchFamily="34" charset="0"/>
                <a:ea typeface="宋体" pitchFamily="2" charset="-122"/>
              </a:defRPr>
            </a:lvl5pPr>
            <a:lvl6pPr marL="457200" algn="ctr" rtl="0" fontAlgn="base">
              <a:spcBef>
                <a:spcPct val="0"/>
              </a:spcBef>
              <a:spcAft>
                <a:spcPct val="0"/>
              </a:spcAft>
              <a:defRPr sz="4400" b="1">
                <a:solidFill>
                  <a:schemeClr val="tx2"/>
                </a:solidFill>
                <a:latin typeface="Verdana" pitchFamily="34" charset="0"/>
                <a:ea typeface="宋体" pitchFamily="2" charset="-122"/>
              </a:defRPr>
            </a:lvl6pPr>
            <a:lvl7pPr marL="914400" algn="ctr" rtl="0" fontAlgn="base">
              <a:spcBef>
                <a:spcPct val="0"/>
              </a:spcBef>
              <a:spcAft>
                <a:spcPct val="0"/>
              </a:spcAft>
              <a:defRPr sz="4400" b="1">
                <a:solidFill>
                  <a:schemeClr val="tx2"/>
                </a:solidFill>
                <a:latin typeface="Verdana" pitchFamily="34" charset="0"/>
                <a:ea typeface="宋体" pitchFamily="2" charset="-122"/>
              </a:defRPr>
            </a:lvl7pPr>
            <a:lvl8pPr marL="1371600" algn="ctr" rtl="0" fontAlgn="base">
              <a:spcBef>
                <a:spcPct val="0"/>
              </a:spcBef>
              <a:spcAft>
                <a:spcPct val="0"/>
              </a:spcAft>
              <a:defRPr sz="4400" b="1">
                <a:solidFill>
                  <a:schemeClr val="tx2"/>
                </a:solidFill>
                <a:latin typeface="Verdana" pitchFamily="34" charset="0"/>
                <a:ea typeface="宋体" pitchFamily="2" charset="-122"/>
              </a:defRPr>
            </a:lvl8pPr>
            <a:lvl9pPr marL="1828800" algn="ctr" rtl="0" fontAlgn="base">
              <a:spcBef>
                <a:spcPct val="0"/>
              </a:spcBef>
              <a:spcAft>
                <a:spcPct val="0"/>
              </a:spcAft>
              <a:defRPr sz="4400" b="1">
                <a:solidFill>
                  <a:schemeClr val="tx2"/>
                </a:solidFill>
                <a:latin typeface="Verdana" pitchFamily="34" charset="0"/>
                <a:ea typeface="宋体" pitchFamily="2" charset="-122"/>
              </a:defRPr>
            </a:lvl9pPr>
          </a:lstStyle>
          <a:p>
            <a:pPr algn="l"/>
            <a:r>
              <a:rPr lang="en-CN" kern="0" dirty="0"/>
              <a:t>&amp;Confidentiality</a:t>
            </a:r>
          </a:p>
        </p:txBody>
      </p:sp>
      <p:pic>
        <p:nvPicPr>
          <p:cNvPr id="3" name="Picture 2">
            <a:extLst>
              <a:ext uri="{FF2B5EF4-FFF2-40B4-BE49-F238E27FC236}">
                <a16:creationId xmlns:a16="http://schemas.microsoft.com/office/drawing/2014/main" id="{E7106113-27CF-D74C-829F-805871ACCD09}"/>
              </a:ext>
            </a:extLst>
          </p:cNvPr>
          <p:cNvPicPr>
            <a:picLocks noChangeAspect="1"/>
          </p:cNvPicPr>
          <p:nvPr/>
        </p:nvPicPr>
        <p:blipFill>
          <a:blip r:embed="rId2"/>
          <a:stretch>
            <a:fillRect/>
          </a:stretch>
        </p:blipFill>
        <p:spPr>
          <a:xfrm>
            <a:off x="0" y="2672039"/>
            <a:ext cx="9144000" cy="4185961"/>
          </a:xfrm>
          <a:prstGeom prst="rect">
            <a:avLst/>
          </a:prstGeom>
        </p:spPr>
      </p:pic>
      <p:sp>
        <p:nvSpPr>
          <p:cNvPr id="6" name="Content Placeholder 2">
            <a:extLst>
              <a:ext uri="{FF2B5EF4-FFF2-40B4-BE49-F238E27FC236}">
                <a16:creationId xmlns:a16="http://schemas.microsoft.com/office/drawing/2014/main" id="{217F20DC-BEAC-8F41-9BEB-AD6499E74594}"/>
              </a:ext>
            </a:extLst>
          </p:cNvPr>
          <p:cNvSpPr txBox="1">
            <a:spLocks/>
          </p:cNvSpPr>
          <p:nvPr/>
        </p:nvSpPr>
        <p:spPr bwMode="auto">
          <a:xfrm>
            <a:off x="0" y="1752600"/>
            <a:ext cx="7543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kern="0" dirty="0">
                <a:solidFill>
                  <a:srgbClr val="00B0F0"/>
                </a:solidFill>
                <a:latin typeface="Verdana" panose="020B0604030504040204" pitchFamily="34" charset="0"/>
                <a:ea typeface="Verdana" panose="020B0604030504040204" pitchFamily="34" charset="0"/>
                <a:cs typeface="Verdana" panose="020B0604030504040204" pitchFamily="34" charset="0"/>
              </a:rPr>
              <a:t>receiver decrypts message         and verifies sender’s signature</a:t>
            </a:r>
          </a:p>
          <a:p>
            <a:endParaRPr lang="en-CN" kern="0" dirty="0">
              <a:solidFill>
                <a:srgbClr val="00B0F0"/>
              </a:solidFill>
            </a:endParaRPr>
          </a:p>
        </p:txBody>
      </p:sp>
    </p:spTree>
    <p:extLst>
      <p:ext uri="{BB962C8B-B14F-4D97-AF65-F5344CB8AC3E}">
        <p14:creationId xmlns:p14="http://schemas.microsoft.com/office/powerpoint/2010/main" val="4124308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6E96-530C-B446-81AE-142845D209FF}"/>
              </a:ext>
            </a:extLst>
          </p:cNvPr>
          <p:cNvSpPr>
            <a:spLocks noGrp="1"/>
          </p:cNvSpPr>
          <p:nvPr>
            <p:ph type="title"/>
          </p:nvPr>
        </p:nvSpPr>
        <p:spPr/>
        <p:txBody>
          <a:bodyPr/>
          <a:lstStyle/>
          <a:p>
            <a:r>
              <a:rPr lang="en-CN" dirty="0"/>
              <a:t>Content Type</a:t>
            </a:r>
          </a:p>
        </p:txBody>
      </p:sp>
      <p:sp>
        <p:nvSpPr>
          <p:cNvPr id="3" name="Content Placeholder 2">
            <a:extLst>
              <a:ext uri="{FF2B5EF4-FFF2-40B4-BE49-F238E27FC236}">
                <a16:creationId xmlns:a16="http://schemas.microsoft.com/office/drawing/2014/main" id="{3E25E4F0-AA55-F34F-925F-94D30EED0557}"/>
              </a:ext>
            </a:extLst>
          </p:cNvPr>
          <p:cNvSpPr>
            <a:spLocks noGrp="1"/>
          </p:cNvSpPr>
          <p:nvPr>
            <p:ph idx="1"/>
          </p:nvPr>
        </p:nvSpPr>
        <p:spPr/>
        <p:txBody>
          <a:bodyPr/>
          <a:lstStyle/>
          <a:p>
            <a:r>
              <a:rPr lang="en-CN" dirty="0">
                <a:solidFill>
                  <a:srgbClr val="00B0F0"/>
                </a:solidFill>
              </a:rPr>
              <a:t>Data</a:t>
            </a:r>
            <a:r>
              <a:rPr lang="zh-CN" altLang="en-US" dirty="0">
                <a:solidFill>
                  <a:srgbClr val="00B0F0"/>
                </a:solidFill>
              </a:rPr>
              <a:t> </a:t>
            </a:r>
            <a:r>
              <a:rPr lang="zh-CN" altLang="en-US" dirty="0"/>
              <a:t>                 </a:t>
            </a:r>
            <a:r>
              <a:rPr lang="en-US" altLang="zh-CN" dirty="0"/>
              <a:t>                            inner MIME-encoded message content; may be encapsulated in the following types; </a:t>
            </a:r>
            <a:endParaRPr lang="en-CN" dirty="0"/>
          </a:p>
          <a:p>
            <a:r>
              <a:rPr lang="en-CN" dirty="0"/>
              <a:t>SignedData</a:t>
            </a:r>
          </a:p>
          <a:p>
            <a:r>
              <a:rPr lang="en-CN" dirty="0"/>
              <a:t>EnvelopedData</a:t>
            </a:r>
          </a:p>
          <a:p>
            <a:r>
              <a:rPr lang="en-CN" dirty="0"/>
              <a:t>CompressedData</a:t>
            </a:r>
          </a:p>
        </p:txBody>
      </p:sp>
    </p:spTree>
    <p:extLst>
      <p:ext uri="{BB962C8B-B14F-4D97-AF65-F5344CB8AC3E}">
        <p14:creationId xmlns:p14="http://schemas.microsoft.com/office/powerpoint/2010/main" val="2935264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6E96-530C-B446-81AE-142845D209FF}"/>
              </a:ext>
            </a:extLst>
          </p:cNvPr>
          <p:cNvSpPr>
            <a:spLocks noGrp="1"/>
          </p:cNvSpPr>
          <p:nvPr>
            <p:ph type="title"/>
          </p:nvPr>
        </p:nvSpPr>
        <p:spPr/>
        <p:txBody>
          <a:bodyPr/>
          <a:lstStyle/>
          <a:p>
            <a:r>
              <a:rPr lang="en-CN" dirty="0"/>
              <a:t>Content Type</a:t>
            </a:r>
          </a:p>
        </p:txBody>
      </p:sp>
      <p:sp>
        <p:nvSpPr>
          <p:cNvPr id="3" name="Content Placeholder 2">
            <a:extLst>
              <a:ext uri="{FF2B5EF4-FFF2-40B4-BE49-F238E27FC236}">
                <a16:creationId xmlns:a16="http://schemas.microsoft.com/office/drawing/2014/main" id="{3E25E4F0-AA55-F34F-925F-94D30EED0557}"/>
              </a:ext>
            </a:extLst>
          </p:cNvPr>
          <p:cNvSpPr>
            <a:spLocks noGrp="1"/>
          </p:cNvSpPr>
          <p:nvPr>
            <p:ph idx="1"/>
          </p:nvPr>
        </p:nvSpPr>
        <p:spPr/>
        <p:txBody>
          <a:bodyPr/>
          <a:lstStyle/>
          <a:p>
            <a:r>
              <a:rPr lang="en-CN" dirty="0">
                <a:solidFill>
                  <a:srgbClr val="00B0F0"/>
                </a:solidFill>
              </a:rPr>
              <a:t>Data</a:t>
            </a:r>
            <a:r>
              <a:rPr lang="zh-CN" altLang="en-US" dirty="0">
                <a:solidFill>
                  <a:srgbClr val="00B0F0"/>
                </a:solidFill>
              </a:rPr>
              <a:t> </a:t>
            </a:r>
            <a:r>
              <a:rPr lang="zh-CN" altLang="en-US" dirty="0"/>
              <a:t>                 </a:t>
            </a:r>
            <a:r>
              <a:rPr lang="en-US" altLang="zh-CN" dirty="0"/>
              <a:t>                            inner MIME-encoded message content; </a:t>
            </a:r>
            <a:endParaRPr lang="en-CN" dirty="0"/>
          </a:p>
          <a:p>
            <a:r>
              <a:rPr lang="en-CN" dirty="0">
                <a:solidFill>
                  <a:srgbClr val="00B0F0"/>
                </a:solidFill>
              </a:rPr>
              <a:t>SignedData </a:t>
            </a:r>
            <a:r>
              <a:rPr lang="en-CN" dirty="0"/>
              <a:t>                                  </a:t>
            </a:r>
            <a:r>
              <a:rPr lang="en-US" dirty="0"/>
              <a:t>d</a:t>
            </a:r>
            <a:r>
              <a:rPr lang="en-CN" dirty="0"/>
              <a:t>igital signature of a mesasge</a:t>
            </a:r>
          </a:p>
          <a:p>
            <a:r>
              <a:rPr lang="en-CN" dirty="0">
                <a:solidFill>
                  <a:srgbClr val="00B0F0"/>
                </a:solidFill>
              </a:rPr>
              <a:t>EnvelopedData</a:t>
            </a:r>
            <a:r>
              <a:rPr lang="zh-CN" altLang="en-US" dirty="0"/>
              <a:t>                    </a:t>
            </a:r>
            <a:r>
              <a:rPr lang="en-US" altLang="zh-CN" dirty="0"/>
              <a:t>      encrypted data of any type, and encrypted content-encryption keys for one or more recipients;</a:t>
            </a:r>
            <a:endParaRPr lang="en-CN" dirty="0"/>
          </a:p>
          <a:p>
            <a:r>
              <a:rPr lang="en-CN" dirty="0">
                <a:solidFill>
                  <a:srgbClr val="00B0F0"/>
                </a:solidFill>
              </a:rPr>
              <a:t>CompressedData</a:t>
            </a:r>
            <a:r>
              <a:rPr lang="zh-CN" altLang="en-US" dirty="0">
                <a:solidFill>
                  <a:srgbClr val="00B0F0"/>
                </a:solidFill>
              </a:rPr>
              <a:t>    </a:t>
            </a:r>
            <a:r>
              <a:rPr lang="en-US" altLang="zh-CN" dirty="0">
                <a:solidFill>
                  <a:srgbClr val="00B0F0"/>
                </a:solidFill>
              </a:rPr>
              <a:t>  </a:t>
            </a:r>
            <a:r>
              <a:rPr lang="en-US" altLang="zh-CN" dirty="0"/>
              <a:t>                         data compression of a message</a:t>
            </a:r>
            <a:endParaRPr lang="en-CN" dirty="0"/>
          </a:p>
        </p:txBody>
      </p:sp>
    </p:spTree>
    <p:extLst>
      <p:ext uri="{BB962C8B-B14F-4D97-AF65-F5344CB8AC3E}">
        <p14:creationId xmlns:p14="http://schemas.microsoft.com/office/powerpoint/2010/main" val="24449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8C13D-4BBD-4947-9025-5B03E71A3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7086600" cy="4395258"/>
          </a:xfrm>
          <a:prstGeom prst="rect">
            <a:avLst/>
          </a:prstGeom>
        </p:spPr>
      </p:pic>
      <p:sp>
        <p:nvSpPr>
          <p:cNvPr id="2" name="Title 1">
            <a:extLst>
              <a:ext uri="{FF2B5EF4-FFF2-40B4-BE49-F238E27FC236}">
                <a16:creationId xmlns:a16="http://schemas.microsoft.com/office/drawing/2014/main" id="{8870C53F-2ACC-A846-B049-716D685FFB22}"/>
              </a:ext>
            </a:extLst>
          </p:cNvPr>
          <p:cNvSpPr>
            <a:spLocks noGrp="1"/>
          </p:cNvSpPr>
          <p:nvPr>
            <p:ph type="title"/>
          </p:nvPr>
        </p:nvSpPr>
        <p:spPr/>
        <p:txBody>
          <a:bodyPr/>
          <a:lstStyle/>
          <a:p>
            <a:r>
              <a:rPr lang="en-CN" dirty="0"/>
              <a:t>Electronic Mail</a:t>
            </a:r>
          </a:p>
        </p:txBody>
      </p:sp>
      <p:sp>
        <p:nvSpPr>
          <p:cNvPr id="3" name="Content Placeholder 2">
            <a:extLst>
              <a:ext uri="{FF2B5EF4-FFF2-40B4-BE49-F238E27FC236}">
                <a16:creationId xmlns:a16="http://schemas.microsoft.com/office/drawing/2014/main" id="{887C626D-CFFA-5040-BC1C-E8D83891211F}"/>
              </a:ext>
            </a:extLst>
          </p:cNvPr>
          <p:cNvSpPr>
            <a:spLocks noGrp="1"/>
          </p:cNvSpPr>
          <p:nvPr>
            <p:ph idx="1"/>
          </p:nvPr>
        </p:nvSpPr>
        <p:spPr/>
        <p:txBody>
          <a:bodyPr/>
          <a:lstStyle/>
          <a:p>
            <a:r>
              <a:rPr lang="en-US" dirty="0"/>
              <a:t>f</a:t>
            </a:r>
            <a:r>
              <a:rPr lang="en-CN" dirty="0"/>
              <a:t>or exchanging electronic messages</a:t>
            </a:r>
          </a:p>
        </p:txBody>
      </p:sp>
    </p:spTree>
    <p:extLst>
      <p:ext uri="{BB962C8B-B14F-4D97-AF65-F5344CB8AC3E}">
        <p14:creationId xmlns:p14="http://schemas.microsoft.com/office/powerpoint/2010/main" val="288064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PGP</a:t>
            </a:r>
          </a:p>
        </p:txBody>
      </p:sp>
      <p:sp>
        <p:nvSpPr>
          <p:cNvPr id="5" name="Rectangle 4">
            <a:extLst>
              <a:ext uri="{FF2B5EF4-FFF2-40B4-BE49-F238E27FC236}">
                <a16:creationId xmlns:a16="http://schemas.microsoft.com/office/drawing/2014/main" id="{A1A3DBA6-B251-E545-8EF1-1F54A69872AF}"/>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Pretty Good Privacy</a:t>
            </a:r>
          </a:p>
        </p:txBody>
      </p:sp>
      <p:sp>
        <p:nvSpPr>
          <p:cNvPr id="6" name="Rectangle 5">
            <a:extLst>
              <a:ext uri="{FF2B5EF4-FFF2-40B4-BE49-F238E27FC236}">
                <a16:creationId xmlns:a16="http://schemas.microsoft.com/office/drawing/2014/main" id="{4F93E167-1257-1647-AD85-FA8CE2AF788B}"/>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same functionality as S/MIME</a:t>
            </a:r>
          </a:p>
        </p:txBody>
      </p:sp>
      <p:sp>
        <p:nvSpPr>
          <p:cNvPr id="7" name="Rectangle 6">
            <a:extLst>
              <a:ext uri="{FF2B5EF4-FFF2-40B4-BE49-F238E27FC236}">
                <a16:creationId xmlns:a16="http://schemas.microsoft.com/office/drawing/2014/main" id="{AB956538-20CE-744E-B09F-3AF7F789A095}"/>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free and popular for personal use</a:t>
            </a:r>
          </a:p>
        </p:txBody>
      </p:sp>
    </p:spTree>
    <p:extLst>
      <p:ext uri="{BB962C8B-B14F-4D97-AF65-F5344CB8AC3E}">
        <p14:creationId xmlns:p14="http://schemas.microsoft.com/office/powerpoint/2010/main" val="4462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r>
              <a:rPr lang="en-US" altLang="zh-CN" dirty="0"/>
              <a:t>S/MIME uses </a:t>
            </a:r>
            <a:r>
              <a:rPr lang="en-US" altLang="zh-CN" dirty="0">
                <a:solidFill>
                  <a:srgbClr val="FF0000"/>
                </a:solidFill>
              </a:rPr>
              <a:t>X.509 certificates </a:t>
            </a:r>
            <a:r>
              <a:rPr lang="en-US" altLang="zh-CN" dirty="0"/>
              <a:t>issued by CA or delegated authorities;         OpenPGP allows users to generate their own OpenPGP public and private keys, and then solicit signatures for their public keys from known individuals or organizations</a:t>
            </a:r>
            <a:endParaRPr lang="en-US" dirty="0"/>
          </a:p>
          <a:p>
            <a:r>
              <a:rPr lang="en-US" dirty="0">
                <a:solidFill>
                  <a:srgbClr val="00B0F0"/>
                </a:solidFill>
              </a:rPr>
              <a:t>Key Distribution</a:t>
            </a: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1297180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p>
          <a:p>
            <a:r>
              <a:rPr lang="en-US" dirty="0">
                <a:solidFill>
                  <a:srgbClr val="00B0F0"/>
                </a:solidFill>
              </a:rPr>
              <a:t>Key Distribution                            </a:t>
            </a:r>
            <a:r>
              <a:rPr lang="en-US" dirty="0"/>
              <a:t>OpenPGP </a:t>
            </a:r>
            <a:r>
              <a:rPr lang="en-US" u="sng" dirty="0"/>
              <a:t>does not include the sender’s public key with each message</a:t>
            </a:r>
            <a:r>
              <a:rPr lang="en-US" dirty="0"/>
              <a:t>;             recipient needs to separately obtain that from </a:t>
            </a:r>
            <a:r>
              <a:rPr lang="en-US" dirty="0">
                <a:solidFill>
                  <a:srgbClr val="FF0000"/>
                </a:solidFill>
              </a:rPr>
              <a:t>TLS-protected websites </a:t>
            </a:r>
            <a:r>
              <a:rPr lang="en-US" dirty="0"/>
              <a:t>or </a:t>
            </a:r>
            <a:r>
              <a:rPr lang="en-US" dirty="0">
                <a:solidFill>
                  <a:srgbClr val="FF0000"/>
                </a:solidFill>
              </a:rPr>
              <a:t>OpenPGP public key servers</a:t>
            </a:r>
            <a:r>
              <a:rPr lang="en-US" dirty="0"/>
              <a:t>;              no vetting of OpenPGP keys, users decide whether to trust on their own </a:t>
            </a: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942780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502CC-A3E6-FA4D-96AE-4B8B57FF1E00}"/>
              </a:ext>
            </a:extLst>
          </p:cNvPr>
          <p:cNvSpPr>
            <a:spLocks noGrp="1"/>
          </p:cNvSpPr>
          <p:nvPr>
            <p:ph idx="1"/>
          </p:nvPr>
        </p:nvSpPr>
        <p:spPr/>
        <p:txBody>
          <a:bodyPr/>
          <a:lstStyle/>
          <a:p>
            <a:pPr marL="0" indent="0">
              <a:buNone/>
            </a:pPr>
            <a:r>
              <a:rPr lang="en-US" dirty="0"/>
              <a:t>D</a:t>
            </a:r>
            <a:r>
              <a:rPr lang="en-CN" dirty="0"/>
              <a:t>ifferences</a:t>
            </a:r>
            <a:r>
              <a:rPr lang="zh-CN" altLang="en-US" dirty="0"/>
              <a:t> </a:t>
            </a:r>
            <a:r>
              <a:rPr lang="en-US" altLang="zh-CN" dirty="0"/>
              <a:t>from</a:t>
            </a:r>
            <a:r>
              <a:rPr lang="zh-CN" altLang="en-US" dirty="0"/>
              <a:t> </a:t>
            </a:r>
            <a:r>
              <a:rPr lang="en-US" altLang="zh-CN" dirty="0"/>
              <a:t>S/MIME:</a:t>
            </a:r>
          </a:p>
          <a:p>
            <a:r>
              <a:rPr lang="en-US" dirty="0">
                <a:solidFill>
                  <a:srgbClr val="00B0F0"/>
                </a:solidFill>
              </a:rPr>
              <a:t>Key Certification</a:t>
            </a:r>
            <a:r>
              <a:rPr lang="zh-CN" altLang="en-US" dirty="0">
                <a:solidFill>
                  <a:srgbClr val="00B0F0"/>
                </a:solidFill>
              </a:rPr>
              <a:t>                     </a:t>
            </a:r>
            <a:r>
              <a:rPr lang="en-US" altLang="zh-CN" dirty="0">
                <a:solidFill>
                  <a:srgbClr val="00B0F0"/>
                </a:solidFill>
              </a:rPr>
              <a:t>   </a:t>
            </a:r>
          </a:p>
          <a:p>
            <a:r>
              <a:rPr lang="en-US" dirty="0">
                <a:solidFill>
                  <a:srgbClr val="00B0F0"/>
                </a:solidFill>
              </a:rPr>
              <a:t>Key Distribution</a:t>
            </a:r>
          </a:p>
          <a:p>
            <a:pPr marL="0" indent="0">
              <a:buNone/>
            </a:pPr>
            <a:endParaRPr lang="en-US" dirty="0">
              <a:solidFill>
                <a:srgbClr val="00B0F0"/>
              </a:solidFill>
            </a:endParaRPr>
          </a:p>
          <a:p>
            <a:r>
              <a:rPr lang="en-US" dirty="0"/>
              <a:t>NIST 800-177 recommends the use of S/MIME rather than PGP because of the </a:t>
            </a:r>
            <a:r>
              <a:rPr lang="en-US" u="sng" dirty="0"/>
              <a:t>greater confidence in the CA system </a:t>
            </a:r>
            <a:r>
              <a:rPr lang="en-US" dirty="0"/>
              <a:t>of verifying public keys </a:t>
            </a:r>
          </a:p>
          <a:p>
            <a:endParaRPr lang="en-US" dirty="0">
              <a:solidFill>
                <a:srgbClr val="FFC000"/>
              </a:solidFill>
            </a:endParaRPr>
          </a:p>
          <a:p>
            <a:endParaRPr lang="en-CN" dirty="0"/>
          </a:p>
        </p:txBody>
      </p:sp>
      <p:sp>
        <p:nvSpPr>
          <p:cNvPr id="4" name="Rectangle 2">
            <a:extLst>
              <a:ext uri="{FF2B5EF4-FFF2-40B4-BE49-F238E27FC236}">
                <a16:creationId xmlns:a16="http://schemas.microsoft.com/office/drawing/2014/main" id="{AAEC1704-F789-854B-A65E-D9B61899D997}"/>
              </a:ext>
            </a:extLst>
          </p:cNvPr>
          <p:cNvSpPr>
            <a:spLocks noChangeArrowheads="1"/>
          </p:cNvSpPr>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PGP</a:t>
            </a:r>
          </a:p>
        </p:txBody>
      </p:sp>
    </p:spTree>
    <p:extLst>
      <p:ext uri="{BB962C8B-B14F-4D97-AF65-F5344CB8AC3E}">
        <p14:creationId xmlns:p14="http://schemas.microsoft.com/office/powerpoint/2010/main" val="3250120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CA is compromised?</a:t>
            </a:r>
          </a:p>
        </p:txBody>
      </p:sp>
    </p:spTree>
    <p:extLst>
      <p:ext uri="{BB962C8B-B14F-4D97-AF65-F5344CB8AC3E}">
        <p14:creationId xmlns:p14="http://schemas.microsoft.com/office/powerpoint/2010/main" val="2956540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CA is compromised?</a:t>
            </a:r>
          </a:p>
        </p:txBody>
      </p:sp>
      <p:sp>
        <p:nvSpPr>
          <p:cNvPr id="5" name="Rectangle 4">
            <a:extLst>
              <a:ext uri="{FF2B5EF4-FFF2-40B4-BE49-F238E27FC236}">
                <a16:creationId xmlns:a16="http://schemas.microsoft.com/office/drawing/2014/main" id="{A1A3DBA6-B251-E545-8EF1-1F54A69872AF}"/>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steal CA’s private key</a:t>
            </a:r>
          </a:p>
        </p:txBody>
      </p:sp>
      <p:sp>
        <p:nvSpPr>
          <p:cNvPr id="6" name="Rectangle 5">
            <a:extLst>
              <a:ext uri="{FF2B5EF4-FFF2-40B4-BE49-F238E27FC236}">
                <a16:creationId xmlns:a16="http://schemas.microsoft.com/office/drawing/2014/main" id="{4F93E167-1257-1647-AD85-FA8CE2AF788B}"/>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issue false certificates</a:t>
            </a:r>
          </a:p>
        </p:txBody>
      </p:sp>
    </p:spTree>
    <p:extLst>
      <p:ext uri="{BB962C8B-B14F-4D97-AF65-F5344CB8AC3E}">
        <p14:creationId xmlns:p14="http://schemas.microsoft.com/office/powerpoint/2010/main" val="2718710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DANE!</a:t>
            </a:r>
          </a:p>
        </p:txBody>
      </p:sp>
      <p:sp>
        <p:nvSpPr>
          <p:cNvPr id="3" name="Rectangle 2">
            <a:extLst>
              <a:ext uri="{FF2B5EF4-FFF2-40B4-BE49-F238E27FC236}">
                <a16:creationId xmlns:a16="http://schemas.microsoft.com/office/drawing/2014/main" id="{9162CCB9-F440-6847-8E64-B699AEBC51E3}"/>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u="sng" dirty="0">
                <a:solidFill>
                  <a:srgbClr val="00B0F0"/>
                </a:solidFill>
              </a:rPr>
              <a:t>DNS-based</a:t>
            </a:r>
            <a:r>
              <a:rPr lang="en-US" altLang="zh-CN" sz="2800" u="sng" dirty="0">
                <a:solidFill>
                  <a:srgbClr val="00B0F0"/>
                </a:solidFill>
              </a:rPr>
              <a:t> </a:t>
            </a:r>
            <a:r>
              <a:rPr lang="en-US" altLang="zh-CN" u="sng" dirty="0">
                <a:solidFill>
                  <a:srgbClr val="00B0F0"/>
                </a:solidFill>
              </a:rPr>
              <a:t>Authentication</a:t>
            </a:r>
            <a:r>
              <a:rPr lang="en-US" altLang="zh-CN" sz="2800" u="sng" dirty="0">
                <a:solidFill>
                  <a:srgbClr val="00B0F0"/>
                </a:solidFill>
              </a:rPr>
              <a:t> </a:t>
            </a:r>
            <a:r>
              <a:rPr lang="en-US" altLang="zh-CN" u="sng" dirty="0">
                <a:solidFill>
                  <a:srgbClr val="00B0F0"/>
                </a:solidFill>
              </a:rPr>
              <a:t>of</a:t>
            </a:r>
            <a:r>
              <a:rPr lang="en-US" altLang="zh-CN" sz="2800" u="sng" dirty="0">
                <a:solidFill>
                  <a:srgbClr val="00B0F0"/>
                </a:solidFill>
              </a:rPr>
              <a:t> </a:t>
            </a:r>
            <a:r>
              <a:rPr lang="en-US" altLang="zh-CN" u="sng" dirty="0">
                <a:solidFill>
                  <a:srgbClr val="00B0F0"/>
                </a:solidFill>
              </a:rPr>
              <a:t>Named</a:t>
            </a:r>
            <a:r>
              <a:rPr lang="en-US" altLang="zh-CN" sz="2800" u="sng" dirty="0">
                <a:solidFill>
                  <a:srgbClr val="00B0F0"/>
                </a:solidFill>
              </a:rPr>
              <a:t> </a:t>
            </a:r>
            <a:r>
              <a:rPr lang="en-US" altLang="zh-CN" u="sng" dirty="0">
                <a:solidFill>
                  <a:srgbClr val="00B0F0"/>
                </a:solidFill>
              </a:rPr>
              <a:t>Entities</a:t>
            </a:r>
          </a:p>
        </p:txBody>
      </p:sp>
      <p:sp>
        <p:nvSpPr>
          <p:cNvPr id="5" name="Rectangle 4">
            <a:extLst>
              <a:ext uri="{FF2B5EF4-FFF2-40B4-BE49-F238E27FC236}">
                <a16:creationId xmlns:a16="http://schemas.microsoft.com/office/drawing/2014/main" id="{8BD82513-3022-5A45-9567-2CD383148D28}"/>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allow X.509 certificates to be bound to </a:t>
            </a:r>
          </a:p>
        </p:txBody>
      </p:sp>
      <p:sp>
        <p:nvSpPr>
          <p:cNvPr id="6" name="Rectangle 5">
            <a:extLst>
              <a:ext uri="{FF2B5EF4-FFF2-40B4-BE49-F238E27FC236}">
                <a16:creationId xmlns:a16="http://schemas.microsoft.com/office/drawing/2014/main" id="{226C10BF-B43F-FB4C-B8DA-2857C90B401E}"/>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00B0F0"/>
                </a:solidFill>
              </a:rPr>
              <a:t>DNS names using DNSSEC</a:t>
            </a:r>
          </a:p>
        </p:txBody>
      </p:sp>
      <p:sp>
        <p:nvSpPr>
          <p:cNvPr id="2" name="矩形 1">
            <a:extLst>
              <a:ext uri="{FF2B5EF4-FFF2-40B4-BE49-F238E27FC236}">
                <a16:creationId xmlns:a16="http://schemas.microsoft.com/office/drawing/2014/main" id="{44AA170D-E0B6-40D8-BF86-4DF5DB5774AD}"/>
              </a:ext>
            </a:extLst>
          </p:cNvPr>
          <p:cNvSpPr/>
          <p:nvPr/>
        </p:nvSpPr>
        <p:spPr>
          <a:xfrm>
            <a:off x="76200" y="5791200"/>
            <a:ext cx="4924746" cy="461665"/>
          </a:xfrm>
          <a:prstGeom prst="rect">
            <a:avLst/>
          </a:prstGeom>
        </p:spPr>
        <p:txBody>
          <a:bodyPr wrap="none">
            <a:spAutoFit/>
          </a:bodyPr>
          <a:lstStyle/>
          <a:p>
            <a:pPr lvl="0" eaLnBrk="1" hangingPunct="1">
              <a:spcBef>
                <a:spcPct val="30000"/>
              </a:spcBef>
              <a:defRPr/>
            </a:pPr>
            <a:r>
              <a:rPr lang="en-US" altLang="zh-CN" sz="2400" dirty="0"/>
              <a:t>DNSSEC: </a:t>
            </a:r>
            <a:r>
              <a:rPr lang="en-US" altLang="zh-CN" sz="2400" dirty="0">
                <a:latin typeface="Arial" charset="0"/>
              </a:rPr>
              <a:t>DNS Security Extension</a:t>
            </a:r>
            <a:endParaRPr lang="en-US" altLang="zh-CN" sz="2400" dirty="0"/>
          </a:p>
        </p:txBody>
      </p:sp>
    </p:spTree>
    <p:extLst>
      <p:ext uri="{BB962C8B-B14F-4D97-AF65-F5344CB8AC3E}">
        <p14:creationId xmlns:p14="http://schemas.microsoft.com/office/powerpoint/2010/main" val="933533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p:txBody>
          <a:bodyPr/>
          <a:lstStyle/>
          <a:p>
            <a:r>
              <a:rPr lang="en-US" dirty="0"/>
              <a:t>TLS Authentication record                  </a:t>
            </a:r>
          </a:p>
          <a:p>
            <a:r>
              <a:rPr lang="en-US" dirty="0"/>
              <a:t>A</a:t>
            </a:r>
            <a:r>
              <a:rPr lang="en-CN" dirty="0"/>
              <a:t> new DNS record type defined by DANE</a:t>
            </a:r>
          </a:p>
          <a:p>
            <a:r>
              <a:rPr lang="en-US" dirty="0"/>
              <a:t>U</a:t>
            </a:r>
            <a:r>
              <a:rPr lang="en-CN" dirty="0"/>
              <a:t>sed for a secure method of authenticating SSL/TLS certificates</a:t>
            </a:r>
          </a:p>
        </p:txBody>
      </p:sp>
    </p:spTree>
    <p:extLst>
      <p:ext uri="{BB962C8B-B14F-4D97-AF65-F5344CB8AC3E}">
        <p14:creationId xmlns:p14="http://schemas.microsoft.com/office/powerpoint/2010/main" val="291828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152400" y="1616765"/>
            <a:ext cx="8839200" cy="5257800"/>
          </a:xfrm>
        </p:spPr>
        <p:txBody>
          <a:bodyPr/>
          <a:lstStyle/>
          <a:p>
            <a:r>
              <a:rPr lang="en-US" dirty="0"/>
              <a:t>Specify constraints on which CA can vouch for a certificate, or which specific PKIX [Public Key Infrastructure (X.509)] end-entity certificate is valid </a:t>
            </a:r>
          </a:p>
          <a:p>
            <a:r>
              <a:rPr lang="en-US" dirty="0"/>
              <a:t>Specify that a </a:t>
            </a:r>
            <a:r>
              <a:rPr lang="en-US" dirty="0">
                <a:solidFill>
                  <a:srgbClr val="FF0000"/>
                </a:solidFill>
              </a:rPr>
              <a:t>service certificate </a:t>
            </a:r>
            <a:r>
              <a:rPr lang="en-US" dirty="0"/>
              <a:t>or a </a:t>
            </a:r>
            <a:r>
              <a:rPr lang="en-US" dirty="0">
                <a:solidFill>
                  <a:srgbClr val="FF0000"/>
                </a:solidFill>
              </a:rPr>
              <a:t>CA</a:t>
            </a:r>
            <a:r>
              <a:rPr lang="en-US" dirty="0"/>
              <a:t> can be directly authenticated in the DNS itself </a:t>
            </a:r>
          </a:p>
        </p:txBody>
      </p:sp>
    </p:spTree>
    <p:extLst>
      <p:ext uri="{BB962C8B-B14F-4D97-AF65-F5344CB8AC3E}">
        <p14:creationId xmlns:p14="http://schemas.microsoft.com/office/powerpoint/2010/main" val="2273682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t>format of TLSA</a:t>
            </a:r>
            <a:r>
              <a:rPr lang="zh-CN" altLang="en-US" dirty="0"/>
              <a:t> </a:t>
            </a:r>
            <a:r>
              <a:rPr lang="en-US" dirty="0"/>
              <a:t>as it is transmitted to a requesting entity </a:t>
            </a: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3"/>
          <a:stretch>
            <a:fillRect/>
          </a:stretch>
        </p:blipFill>
        <p:spPr>
          <a:xfrm>
            <a:off x="0" y="1676400"/>
            <a:ext cx="9144000" cy="2228231"/>
          </a:xfrm>
          <a:prstGeom prst="rect">
            <a:avLst/>
          </a:prstGeom>
        </p:spPr>
      </p:pic>
    </p:spTree>
    <p:extLst>
      <p:ext uri="{BB962C8B-B14F-4D97-AF65-F5344CB8AC3E}">
        <p14:creationId xmlns:p14="http://schemas.microsoft.com/office/powerpoint/2010/main" val="66124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sp>
        <p:nvSpPr>
          <p:cNvPr id="3" name="Content Placeholder 2">
            <a:extLst>
              <a:ext uri="{FF2B5EF4-FFF2-40B4-BE49-F238E27FC236}">
                <a16:creationId xmlns:a16="http://schemas.microsoft.com/office/drawing/2014/main" id="{00A88097-1CCB-B84C-B33C-981CCC512FC7}"/>
              </a:ext>
            </a:extLst>
          </p:cNvPr>
          <p:cNvSpPr>
            <a:spLocks noGrp="1"/>
          </p:cNvSpPr>
          <p:nvPr>
            <p:ph idx="1"/>
          </p:nvPr>
        </p:nvSpPr>
        <p:spPr/>
        <p:txBody>
          <a:bodyPr/>
          <a:lstStyle/>
          <a:p>
            <a:r>
              <a:rPr lang="en-CN" b="1" dirty="0">
                <a:solidFill>
                  <a:srgbClr val="00B0F0"/>
                </a:solidFill>
              </a:rPr>
              <a:t>MUA: Message User Agent           </a:t>
            </a:r>
            <a:r>
              <a:rPr lang="en-US" dirty="0"/>
              <a:t>h</a:t>
            </a:r>
            <a:r>
              <a:rPr lang="en-CN" dirty="0"/>
              <a:t>osted on a client email program or a local network email server;               </a:t>
            </a:r>
            <a:r>
              <a:rPr lang="en-CN" u="sng" dirty="0"/>
              <a:t>sender MUA </a:t>
            </a:r>
            <a:r>
              <a:rPr lang="en-CN" dirty="0"/>
              <a:t>formats a message and performs initial submission into MHS via a MSA (Mail Submission Agent);   </a:t>
            </a:r>
            <a:r>
              <a:rPr lang="en-CN" u="sng" dirty="0"/>
              <a:t>recipient MUA </a:t>
            </a:r>
            <a:r>
              <a:rPr lang="en-CN" dirty="0"/>
              <a:t>processes received email for storage and/or display to the recipient user</a:t>
            </a:r>
          </a:p>
          <a:p>
            <a:r>
              <a:rPr lang="en-CN" b="1" dirty="0">
                <a:solidFill>
                  <a:srgbClr val="00B0F0"/>
                </a:solidFill>
              </a:rPr>
              <a:t>MHS: Message Handling Service</a:t>
            </a:r>
          </a:p>
        </p:txBody>
      </p:sp>
    </p:spTree>
    <p:extLst>
      <p:ext uri="{BB962C8B-B14F-4D97-AF65-F5344CB8AC3E}">
        <p14:creationId xmlns:p14="http://schemas.microsoft.com/office/powerpoint/2010/main" val="1158482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define four different </a:t>
            </a:r>
            <a:r>
              <a:rPr lang="en-US" u="sng" dirty="0"/>
              <a:t>usage models</a:t>
            </a:r>
            <a:r>
              <a:rPr lang="en-US" dirty="0"/>
              <a:t>,      to accommodate users who require different forms of authentication </a:t>
            </a:r>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3"/>
          <a:stretch>
            <a:fillRect/>
          </a:stretch>
        </p:blipFill>
        <p:spPr>
          <a:xfrm>
            <a:off x="0" y="1676400"/>
            <a:ext cx="9144000" cy="2228231"/>
          </a:xfrm>
          <a:prstGeom prst="rect">
            <a:avLst/>
          </a:prstGeom>
        </p:spPr>
      </p:pic>
    </p:spTree>
    <p:extLst>
      <p:ext uri="{BB962C8B-B14F-4D97-AF65-F5344CB8AC3E}">
        <p14:creationId xmlns:p14="http://schemas.microsoft.com/office/powerpoint/2010/main" val="2070328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PKIX-TA (CA constraint): Specifies which </a:t>
            </a:r>
            <a:r>
              <a:rPr lang="en-US" dirty="0">
                <a:solidFill>
                  <a:srgbClr val="FF0000"/>
                </a:solidFill>
              </a:rPr>
              <a:t>CA</a:t>
            </a:r>
            <a:r>
              <a:rPr lang="en-US" dirty="0"/>
              <a:t> should be trusted to authenticate the certificate for the service</a:t>
            </a:r>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1112802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PKIX-EE (service certificate constraint): Defines which </a:t>
            </a:r>
            <a:r>
              <a:rPr lang="en-US" dirty="0">
                <a:solidFill>
                  <a:srgbClr val="FF0000"/>
                </a:solidFill>
              </a:rPr>
              <a:t>specific end entity service certificate</a:t>
            </a:r>
            <a:r>
              <a:rPr lang="en-US" dirty="0"/>
              <a:t> should be trusted for the service </a:t>
            </a:r>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2319951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DANE-TA (trust anchor assertion): Specifies a domain-operated CA to be used as a trust anchor </a:t>
            </a:r>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3"/>
          <a:stretch>
            <a:fillRect/>
          </a:stretch>
        </p:blipFill>
        <p:spPr>
          <a:xfrm>
            <a:off x="0" y="1676400"/>
            <a:ext cx="9144000" cy="2228231"/>
          </a:xfrm>
          <a:prstGeom prst="rect">
            <a:avLst/>
          </a:prstGeom>
        </p:spPr>
      </p:pic>
    </p:spTree>
    <p:extLst>
      <p:ext uri="{BB962C8B-B14F-4D97-AF65-F5344CB8AC3E}">
        <p14:creationId xmlns:p14="http://schemas.microsoft.com/office/powerpoint/2010/main" val="3341558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Usage                           </a:t>
            </a:r>
            <a:r>
              <a:rPr lang="en-US" dirty="0"/>
              <a:t>DANE-EE (domain-issued certificate): Specifies a domain-operated CA to be used as a trust anchor</a:t>
            </a:r>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4128120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Selector                                    </a:t>
            </a:r>
            <a:r>
              <a:rPr lang="en-US" dirty="0"/>
              <a:t>indicate whether the full certificate will be matched or just the value of the public key</a:t>
            </a:r>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1845460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Matching Type                                    </a:t>
            </a:r>
            <a:r>
              <a:rPr lang="en-US" dirty="0"/>
              <a:t>indicate how the match of the certificate is made:                                           exact match, SHA-256 hash match, or SHA-512 hash match </a:t>
            </a:r>
          </a:p>
          <a:p>
            <a:endParaRPr lang="en-US" dirty="0"/>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22516882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FD3-D142-4048-81E4-923A5A24E53A}"/>
              </a:ext>
            </a:extLst>
          </p:cNvPr>
          <p:cNvSpPr>
            <a:spLocks noGrp="1"/>
          </p:cNvSpPr>
          <p:nvPr>
            <p:ph type="title"/>
          </p:nvPr>
        </p:nvSpPr>
        <p:spPr/>
        <p:txBody>
          <a:bodyPr/>
          <a:lstStyle/>
          <a:p>
            <a:r>
              <a:rPr lang="en-CN" dirty="0"/>
              <a:t>TLSA Record</a:t>
            </a:r>
          </a:p>
        </p:txBody>
      </p:sp>
      <p:sp>
        <p:nvSpPr>
          <p:cNvPr id="3" name="Content Placeholder 2">
            <a:extLst>
              <a:ext uri="{FF2B5EF4-FFF2-40B4-BE49-F238E27FC236}">
                <a16:creationId xmlns:a16="http://schemas.microsoft.com/office/drawing/2014/main" id="{57CF0CE1-4BB2-7845-9257-8AE1C0F023DD}"/>
              </a:ext>
            </a:extLst>
          </p:cNvPr>
          <p:cNvSpPr>
            <a:spLocks noGrp="1"/>
          </p:cNvSpPr>
          <p:nvPr>
            <p:ph idx="1"/>
          </p:nvPr>
        </p:nvSpPr>
        <p:spPr>
          <a:xfrm>
            <a:off x="457200" y="1600200"/>
            <a:ext cx="8839200" cy="5257800"/>
          </a:xfrm>
        </p:spPr>
        <p:txBody>
          <a:bodyPr/>
          <a:lstStyle/>
          <a:p>
            <a:endParaRPr lang="en-US" dirty="0"/>
          </a:p>
          <a:p>
            <a:endParaRPr lang="en-US" dirty="0"/>
          </a:p>
          <a:p>
            <a:endParaRPr lang="en-US" dirty="0"/>
          </a:p>
          <a:p>
            <a:pPr marL="0" indent="0">
              <a:buNone/>
            </a:pPr>
            <a:endParaRPr lang="en-US" dirty="0"/>
          </a:p>
          <a:p>
            <a:r>
              <a:rPr lang="en-US" dirty="0">
                <a:solidFill>
                  <a:srgbClr val="00B0F0"/>
                </a:solidFill>
              </a:rPr>
              <a:t>Certificate Association Data                                     </a:t>
            </a:r>
            <a:r>
              <a:rPr lang="en-US" dirty="0"/>
              <a:t>represent</a:t>
            </a:r>
            <a:r>
              <a:rPr lang="zh-CN" altLang="en-US" dirty="0"/>
              <a:t> </a:t>
            </a:r>
            <a:r>
              <a:rPr lang="en-US" dirty="0"/>
              <a:t>the raw certificate data in hex format </a:t>
            </a:r>
          </a:p>
          <a:p>
            <a:endParaRPr lang="en-US" dirty="0"/>
          </a:p>
          <a:p>
            <a:endParaRPr lang="en-US" dirty="0"/>
          </a:p>
          <a:p>
            <a:endParaRPr lang="en-US" dirty="0"/>
          </a:p>
          <a:p>
            <a:endParaRPr lang="en-US" dirty="0"/>
          </a:p>
          <a:p>
            <a:endParaRPr lang="en-US" dirty="0"/>
          </a:p>
          <a:p>
            <a:endParaRPr lang="en-US" dirty="0">
              <a:solidFill>
                <a:srgbClr val="00B0F0"/>
              </a:solidFill>
            </a:endParaRPr>
          </a:p>
        </p:txBody>
      </p:sp>
      <p:pic>
        <p:nvPicPr>
          <p:cNvPr id="4" name="Picture 3">
            <a:extLst>
              <a:ext uri="{FF2B5EF4-FFF2-40B4-BE49-F238E27FC236}">
                <a16:creationId xmlns:a16="http://schemas.microsoft.com/office/drawing/2014/main" id="{B19B75DB-B2CA-4443-96E6-09C40CA8138E}"/>
              </a:ext>
            </a:extLst>
          </p:cNvPr>
          <p:cNvPicPr>
            <a:picLocks noChangeAspect="1"/>
          </p:cNvPicPr>
          <p:nvPr/>
        </p:nvPicPr>
        <p:blipFill>
          <a:blip r:embed="rId2"/>
          <a:stretch>
            <a:fillRect/>
          </a:stretch>
        </p:blipFill>
        <p:spPr>
          <a:xfrm>
            <a:off x="0" y="1676400"/>
            <a:ext cx="9144000" cy="2228231"/>
          </a:xfrm>
          <a:prstGeom prst="rect">
            <a:avLst/>
          </a:prstGeom>
        </p:spPr>
      </p:pic>
    </p:spTree>
    <p:extLst>
      <p:ext uri="{BB962C8B-B14F-4D97-AF65-F5344CB8AC3E}">
        <p14:creationId xmlns:p14="http://schemas.microsoft.com/office/powerpoint/2010/main" val="3837110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9217-182A-654E-9BF8-9CFB7D87F3EB}"/>
              </a:ext>
            </a:extLst>
          </p:cNvPr>
          <p:cNvSpPr>
            <a:spLocks noGrp="1"/>
          </p:cNvSpPr>
          <p:nvPr>
            <p:ph type="title"/>
          </p:nvPr>
        </p:nvSpPr>
        <p:spPr/>
        <p:txBody>
          <a:bodyPr/>
          <a:lstStyle/>
          <a:p>
            <a:r>
              <a:rPr lang="en-CN" dirty="0"/>
              <a:t>DANE for SMTP</a:t>
            </a:r>
          </a:p>
        </p:txBody>
      </p:sp>
      <p:sp>
        <p:nvSpPr>
          <p:cNvPr id="3" name="Content Placeholder 2">
            <a:extLst>
              <a:ext uri="{FF2B5EF4-FFF2-40B4-BE49-F238E27FC236}">
                <a16:creationId xmlns:a16="http://schemas.microsoft.com/office/drawing/2014/main" id="{483BD208-E2B6-EA47-9C8A-B56C32AA2A39}"/>
              </a:ext>
            </a:extLst>
          </p:cNvPr>
          <p:cNvSpPr>
            <a:spLocks noGrp="1"/>
          </p:cNvSpPr>
          <p:nvPr>
            <p:ph idx="1"/>
          </p:nvPr>
        </p:nvSpPr>
        <p:spPr/>
        <p:txBody>
          <a:bodyPr/>
          <a:lstStyle/>
          <a:p>
            <a:pPr marL="0" indent="0">
              <a:buNone/>
            </a:pPr>
            <a:r>
              <a:rPr lang="en-US" dirty="0"/>
              <a:t>T</a:t>
            </a:r>
            <a:r>
              <a:rPr lang="en-CN" dirty="0"/>
              <a:t>argeted vulnerabilities:           </a:t>
            </a:r>
            <a:endParaRPr lang="en-US" dirty="0"/>
          </a:p>
          <a:p>
            <a:r>
              <a:rPr lang="en-US" dirty="0"/>
              <a:t>attackers can strip away the TLS capability advertisement and downgrade the connection to not use TLS;  </a:t>
            </a:r>
          </a:p>
          <a:p>
            <a:endParaRPr lang="en-US" dirty="0"/>
          </a:p>
          <a:p>
            <a:r>
              <a:rPr lang="en-US" dirty="0"/>
              <a:t>TLS connections are often unauthenticated (e.g., the use of self-signed certificates as well as mismatched certificates is common)</a:t>
            </a:r>
          </a:p>
        </p:txBody>
      </p:sp>
    </p:spTree>
    <p:extLst>
      <p:ext uri="{BB962C8B-B14F-4D97-AF65-F5344CB8AC3E}">
        <p14:creationId xmlns:p14="http://schemas.microsoft.com/office/powerpoint/2010/main" val="2756710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9217-182A-654E-9BF8-9CFB7D87F3EB}"/>
              </a:ext>
            </a:extLst>
          </p:cNvPr>
          <p:cNvSpPr>
            <a:spLocks noGrp="1"/>
          </p:cNvSpPr>
          <p:nvPr>
            <p:ph type="title"/>
          </p:nvPr>
        </p:nvSpPr>
        <p:spPr/>
        <p:txBody>
          <a:bodyPr/>
          <a:lstStyle/>
          <a:p>
            <a:r>
              <a:rPr lang="en-CN" dirty="0"/>
              <a:t>DANE for SMTP</a:t>
            </a:r>
          </a:p>
        </p:txBody>
      </p:sp>
      <p:sp>
        <p:nvSpPr>
          <p:cNvPr id="3" name="Content Placeholder 2">
            <a:extLst>
              <a:ext uri="{FF2B5EF4-FFF2-40B4-BE49-F238E27FC236}">
                <a16:creationId xmlns:a16="http://schemas.microsoft.com/office/drawing/2014/main" id="{483BD208-E2B6-EA47-9C8A-B56C32AA2A39}"/>
              </a:ext>
            </a:extLst>
          </p:cNvPr>
          <p:cNvSpPr>
            <a:spLocks noGrp="1"/>
          </p:cNvSpPr>
          <p:nvPr>
            <p:ph idx="1"/>
          </p:nvPr>
        </p:nvSpPr>
        <p:spPr/>
        <p:txBody>
          <a:bodyPr/>
          <a:lstStyle/>
          <a:p>
            <a:r>
              <a:rPr lang="en-US" dirty="0"/>
              <a:t>A domain can use the presence of TLSA as an indicator that encryption must be performed, thus preventing malicious downgrade </a:t>
            </a:r>
          </a:p>
          <a:p>
            <a:r>
              <a:rPr lang="en-US" dirty="0"/>
              <a:t>A domain can authenticate the certificate used in the TLS connection setup using a DNSSEC-signed TLSA</a:t>
            </a:r>
          </a:p>
        </p:txBody>
      </p:sp>
    </p:spTree>
    <p:extLst>
      <p:ext uri="{BB962C8B-B14F-4D97-AF65-F5344CB8AC3E}">
        <p14:creationId xmlns:p14="http://schemas.microsoft.com/office/powerpoint/2010/main" val="203355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sp>
        <p:nvSpPr>
          <p:cNvPr id="3" name="Content Placeholder 2">
            <a:extLst>
              <a:ext uri="{FF2B5EF4-FFF2-40B4-BE49-F238E27FC236}">
                <a16:creationId xmlns:a16="http://schemas.microsoft.com/office/drawing/2014/main" id="{00A88097-1CCB-B84C-B33C-981CCC512FC7}"/>
              </a:ext>
            </a:extLst>
          </p:cNvPr>
          <p:cNvSpPr>
            <a:spLocks noGrp="1"/>
          </p:cNvSpPr>
          <p:nvPr>
            <p:ph idx="1"/>
          </p:nvPr>
        </p:nvSpPr>
        <p:spPr/>
        <p:txBody>
          <a:bodyPr/>
          <a:lstStyle/>
          <a:p>
            <a:r>
              <a:rPr lang="en-CN" b="1" dirty="0">
                <a:solidFill>
                  <a:srgbClr val="00B0F0"/>
                </a:solidFill>
              </a:rPr>
              <a:t>MUA: Message User Agent</a:t>
            </a:r>
          </a:p>
          <a:p>
            <a:r>
              <a:rPr lang="en-CN" b="1" dirty="0">
                <a:solidFill>
                  <a:srgbClr val="00B0F0"/>
                </a:solidFill>
              </a:rPr>
              <a:t>MHS: Message Handling Service  </a:t>
            </a:r>
            <a:r>
              <a:rPr lang="en-US" dirty="0"/>
              <a:t>c</a:t>
            </a:r>
            <a:r>
              <a:rPr lang="en-CN" dirty="0"/>
              <a:t>omposed of MTAs (Message Transfer Agents);                                          accepts a message from sender and delivers it to one or more recipients;    creates a virtual MUA-to-MUA environment;</a:t>
            </a:r>
            <a:endParaRPr lang="en-CN" b="1" dirty="0"/>
          </a:p>
        </p:txBody>
      </p:sp>
    </p:spTree>
    <p:extLst>
      <p:ext uri="{BB962C8B-B14F-4D97-AF65-F5344CB8AC3E}">
        <p14:creationId xmlns:p14="http://schemas.microsoft.com/office/powerpoint/2010/main" val="3543342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E9A8-0402-4F49-A97F-D0FCBC4F0D57}"/>
              </a:ext>
            </a:extLst>
          </p:cNvPr>
          <p:cNvSpPr>
            <a:spLocks noGrp="1"/>
          </p:cNvSpPr>
          <p:nvPr>
            <p:ph type="title"/>
          </p:nvPr>
        </p:nvSpPr>
        <p:spPr/>
        <p:txBody>
          <a:bodyPr/>
          <a:lstStyle/>
          <a:p>
            <a:r>
              <a:rPr lang="en-CN" dirty="0"/>
              <a:t>DANE for S/MIME</a:t>
            </a:r>
          </a:p>
        </p:txBody>
      </p:sp>
      <p:sp>
        <p:nvSpPr>
          <p:cNvPr id="3" name="Content Placeholder 2">
            <a:extLst>
              <a:ext uri="{FF2B5EF4-FFF2-40B4-BE49-F238E27FC236}">
                <a16:creationId xmlns:a16="http://schemas.microsoft.com/office/drawing/2014/main" id="{D97A440B-0CEA-D64F-A7AD-1B6AB7F044F1}"/>
              </a:ext>
            </a:extLst>
          </p:cNvPr>
          <p:cNvSpPr>
            <a:spLocks noGrp="1"/>
          </p:cNvSpPr>
          <p:nvPr>
            <p:ph idx="1"/>
          </p:nvPr>
        </p:nvSpPr>
        <p:spPr/>
        <p:txBody>
          <a:bodyPr/>
          <a:lstStyle/>
          <a:p>
            <a:r>
              <a:rPr lang="en-US" dirty="0"/>
              <a:t>I</a:t>
            </a:r>
            <a:r>
              <a:rPr lang="en-CN" dirty="0"/>
              <a:t>ntroduce a </a:t>
            </a:r>
            <a:r>
              <a:rPr lang="en-US" dirty="0"/>
              <a:t>SMIMEA DNS record to </a:t>
            </a:r>
            <a:r>
              <a:rPr lang="en-US" dirty="0">
                <a:solidFill>
                  <a:srgbClr val="FF0000"/>
                </a:solidFill>
              </a:rPr>
              <a:t>associate certificates with DNS domain names</a:t>
            </a:r>
          </a:p>
          <a:p>
            <a:r>
              <a:rPr lang="en-US" dirty="0"/>
              <a:t>Help MUAs to deal with domain names as specified in email addresses in the message body (rather than domain names specified in the outer SMTP envelope – purpose of TLSA) </a:t>
            </a:r>
          </a:p>
          <a:p>
            <a:endParaRPr lang="en-US" dirty="0"/>
          </a:p>
          <a:p>
            <a:endParaRPr lang="en-US" dirty="0"/>
          </a:p>
          <a:p>
            <a:endParaRPr lang="en-US" dirty="0"/>
          </a:p>
          <a:p>
            <a:endParaRPr lang="en-CN" dirty="0"/>
          </a:p>
        </p:txBody>
      </p:sp>
    </p:spTree>
    <p:extLst>
      <p:ext uri="{BB962C8B-B14F-4D97-AF65-F5344CB8AC3E}">
        <p14:creationId xmlns:p14="http://schemas.microsoft.com/office/powerpoint/2010/main" val="3538221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Remember IP spoofing?</a:t>
            </a:r>
          </a:p>
        </p:txBody>
      </p:sp>
      <p:sp>
        <p:nvSpPr>
          <p:cNvPr id="3" name="Rectangle 2">
            <a:extLst>
              <a:ext uri="{FF2B5EF4-FFF2-40B4-BE49-F238E27FC236}">
                <a16:creationId xmlns:a16="http://schemas.microsoft.com/office/drawing/2014/main" id="{9162CCB9-F440-6847-8E64-B699AEBC51E3}"/>
              </a:ext>
            </a:extLst>
          </p:cNvPr>
          <p:cNvSpPr>
            <a:spLocks noChangeArrowheads="1"/>
          </p:cNvSpPr>
          <p:nvPr/>
        </p:nvSpPr>
        <p:spPr bwMode="auto">
          <a:xfrm>
            <a:off x="0" y="320040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None/>
            </a:pPr>
            <a:r>
              <a:rPr lang="en-US" altLang="zh-CN" dirty="0">
                <a:solidFill>
                  <a:srgbClr val="FFC000"/>
                </a:solidFill>
              </a:rPr>
              <a:t>a host can use any domain name in header, </a:t>
            </a:r>
          </a:p>
        </p:txBody>
      </p:sp>
      <p:sp>
        <p:nvSpPr>
          <p:cNvPr id="5" name="Rectangle 4">
            <a:extLst>
              <a:ext uri="{FF2B5EF4-FFF2-40B4-BE49-F238E27FC236}">
                <a16:creationId xmlns:a16="http://schemas.microsoft.com/office/drawing/2014/main" id="{8BD82513-3022-5A45-9567-2CD383148D28}"/>
              </a:ext>
            </a:extLst>
          </p:cNvPr>
          <p:cNvSpPr>
            <a:spLocks noChangeArrowheads="1"/>
          </p:cNvSpPr>
          <p:nvPr/>
        </p:nvSpPr>
        <p:spPr bwMode="auto">
          <a:xfrm>
            <a:off x="0" y="3733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not just the domain name where the host</a:t>
            </a:r>
          </a:p>
        </p:txBody>
      </p:sp>
      <p:sp>
        <p:nvSpPr>
          <p:cNvPr id="6" name="Rectangle 5">
            <a:extLst>
              <a:ext uri="{FF2B5EF4-FFF2-40B4-BE49-F238E27FC236}">
                <a16:creationId xmlns:a16="http://schemas.microsoft.com/office/drawing/2014/main" id="{226C10BF-B43F-FB4C-B8DA-2857C90B401E}"/>
              </a:ext>
            </a:extLst>
          </p:cNvPr>
          <p:cNvSpPr>
            <a:spLocks noChangeArrowheads="1"/>
          </p:cNvSpPr>
          <p:nvPr/>
        </p:nvSpPr>
        <p:spPr bwMode="auto">
          <a:xfrm>
            <a:off x="0" y="4267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FFC000"/>
                </a:solidFill>
              </a:rPr>
              <a:t>is located</a:t>
            </a:r>
          </a:p>
        </p:txBody>
      </p:sp>
    </p:spTree>
    <p:extLst>
      <p:ext uri="{BB962C8B-B14F-4D97-AF65-F5344CB8AC3E}">
        <p14:creationId xmlns:p14="http://schemas.microsoft.com/office/powerpoint/2010/main" val="2746855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E8B8-B92E-144D-B5AC-DE0540A3A17B}"/>
              </a:ext>
            </a:extLst>
          </p:cNvPr>
          <p:cNvSpPr>
            <a:spLocks noGrp="1"/>
          </p:cNvSpPr>
          <p:nvPr>
            <p:ph type="title"/>
          </p:nvPr>
        </p:nvSpPr>
        <p:spPr/>
        <p:txBody>
          <a:bodyPr/>
          <a:lstStyle/>
          <a:p>
            <a:r>
              <a:rPr lang="en-CN" dirty="0"/>
              <a:t>SPF</a:t>
            </a:r>
          </a:p>
        </p:txBody>
      </p:sp>
      <p:sp>
        <p:nvSpPr>
          <p:cNvPr id="3" name="Content Placeholder 2">
            <a:extLst>
              <a:ext uri="{FF2B5EF4-FFF2-40B4-BE49-F238E27FC236}">
                <a16:creationId xmlns:a16="http://schemas.microsoft.com/office/drawing/2014/main" id="{F58F8F1C-6647-334A-92E7-4D3E4808B0E8}"/>
              </a:ext>
            </a:extLst>
          </p:cNvPr>
          <p:cNvSpPr>
            <a:spLocks noGrp="1"/>
          </p:cNvSpPr>
          <p:nvPr>
            <p:ph idx="1"/>
          </p:nvPr>
        </p:nvSpPr>
        <p:spPr>
          <a:xfrm>
            <a:off x="457200" y="1600200"/>
            <a:ext cx="8686800" cy="5257800"/>
          </a:xfrm>
        </p:spPr>
        <p:txBody>
          <a:bodyPr/>
          <a:lstStyle/>
          <a:p>
            <a:r>
              <a:rPr lang="en-CN" dirty="0">
                <a:solidFill>
                  <a:srgbClr val="00B0F0"/>
                </a:solidFill>
              </a:rPr>
              <a:t>Sender Policy Framework              </a:t>
            </a:r>
            <a:r>
              <a:rPr lang="en-US" dirty="0"/>
              <a:t>ADMDs (Administrative Management Domains) publish SPF records in DNS specifying which hosts/IP-addresses are permitted to use their names;                       receivers use the published SPF records to test the authorization of sending Mail Transfer Agents (MTAs) using a given “HELO” or “MAIL FROM” identity during a mail transaction;</a:t>
            </a:r>
          </a:p>
          <a:p>
            <a:endParaRPr lang="en-US" dirty="0"/>
          </a:p>
          <a:p>
            <a:endParaRPr lang="en-CN" dirty="0"/>
          </a:p>
        </p:txBody>
      </p:sp>
    </p:spTree>
    <p:extLst>
      <p:ext uri="{BB962C8B-B14F-4D97-AF65-F5344CB8AC3E}">
        <p14:creationId xmlns:p14="http://schemas.microsoft.com/office/powerpoint/2010/main" val="3489509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1FA-B5AA-F24F-80C0-3B2A573800CB}"/>
              </a:ext>
            </a:extLst>
          </p:cNvPr>
          <p:cNvSpPr>
            <a:spLocks noGrp="1"/>
          </p:cNvSpPr>
          <p:nvPr>
            <p:ph type="title"/>
          </p:nvPr>
        </p:nvSpPr>
        <p:spPr/>
        <p:txBody>
          <a:bodyPr/>
          <a:lstStyle/>
          <a:p>
            <a:r>
              <a:rPr lang="en-CN" dirty="0"/>
              <a:t>DKIM</a:t>
            </a:r>
          </a:p>
        </p:txBody>
      </p:sp>
      <p:sp>
        <p:nvSpPr>
          <p:cNvPr id="3" name="Content Placeholder 2">
            <a:extLst>
              <a:ext uri="{FF2B5EF4-FFF2-40B4-BE49-F238E27FC236}">
                <a16:creationId xmlns:a16="http://schemas.microsoft.com/office/drawing/2014/main" id="{B2E90FE5-1806-B042-8864-82D5AF81FACB}"/>
              </a:ext>
            </a:extLst>
          </p:cNvPr>
          <p:cNvSpPr>
            <a:spLocks noGrp="1"/>
          </p:cNvSpPr>
          <p:nvPr>
            <p:ph idx="1"/>
          </p:nvPr>
        </p:nvSpPr>
        <p:spPr/>
        <p:txBody>
          <a:bodyPr/>
          <a:lstStyle/>
          <a:p>
            <a:r>
              <a:rPr lang="en-CN" dirty="0">
                <a:solidFill>
                  <a:srgbClr val="00B0F0"/>
                </a:solidFill>
              </a:rPr>
              <a:t>Domain</a:t>
            </a:r>
            <a:r>
              <a:rPr lang="en-US" dirty="0">
                <a:solidFill>
                  <a:srgbClr val="00B0F0"/>
                </a:solidFill>
              </a:rPr>
              <a:t> </a:t>
            </a:r>
            <a:r>
              <a:rPr lang="en-CN" dirty="0">
                <a:solidFill>
                  <a:srgbClr val="00B0F0"/>
                </a:solidFill>
              </a:rPr>
              <a:t>Keys Identified Mail</a:t>
            </a:r>
            <a:r>
              <a:rPr lang="zh-CN" altLang="en-US" dirty="0">
                <a:solidFill>
                  <a:srgbClr val="00B0F0"/>
                </a:solidFill>
              </a:rPr>
              <a:t>             </a:t>
            </a:r>
            <a:r>
              <a:rPr lang="en-US" altLang="zh-CN" dirty="0">
                <a:solidFill>
                  <a:srgbClr val="00B0F0"/>
                </a:solidFill>
              </a:rPr>
              <a:t>   </a:t>
            </a:r>
            <a:r>
              <a:rPr lang="en-US" altLang="zh-CN" dirty="0"/>
              <a:t>sign email message by a private key of the administrative domain from which the email originates;                          a</a:t>
            </a:r>
            <a:r>
              <a:rPr lang="en-US" dirty="0"/>
              <a:t>t the receiving end, the MDA can access the corresponding public key via a DNS and verify the signature,         thus authenticating that the message comes from the claimed </a:t>
            </a:r>
            <a:r>
              <a:rPr lang="en-US" dirty="0">
                <a:solidFill>
                  <a:srgbClr val="FF0000"/>
                </a:solidFill>
              </a:rPr>
              <a:t>administrative domain </a:t>
            </a:r>
          </a:p>
          <a:p>
            <a:endParaRPr lang="en-CN" dirty="0"/>
          </a:p>
        </p:txBody>
      </p:sp>
    </p:spTree>
    <p:extLst>
      <p:ext uri="{BB962C8B-B14F-4D97-AF65-F5344CB8AC3E}">
        <p14:creationId xmlns:p14="http://schemas.microsoft.com/office/powerpoint/2010/main" val="2396253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1FA-B5AA-F24F-80C0-3B2A573800CB}"/>
              </a:ext>
            </a:extLst>
          </p:cNvPr>
          <p:cNvSpPr>
            <a:spLocks noGrp="1"/>
          </p:cNvSpPr>
          <p:nvPr>
            <p:ph type="title"/>
          </p:nvPr>
        </p:nvSpPr>
        <p:spPr/>
        <p:txBody>
          <a:bodyPr/>
          <a:lstStyle/>
          <a:p>
            <a:r>
              <a:rPr lang="en-CN" dirty="0"/>
              <a:t>DKIM</a:t>
            </a:r>
          </a:p>
        </p:txBody>
      </p:sp>
      <p:sp>
        <p:nvSpPr>
          <p:cNvPr id="3" name="Content Placeholder 2">
            <a:extLst>
              <a:ext uri="{FF2B5EF4-FFF2-40B4-BE49-F238E27FC236}">
                <a16:creationId xmlns:a16="http://schemas.microsoft.com/office/drawing/2014/main" id="{B2E90FE5-1806-B042-8864-82D5AF81FACB}"/>
              </a:ext>
            </a:extLst>
          </p:cNvPr>
          <p:cNvSpPr>
            <a:spLocks noGrp="1"/>
          </p:cNvSpPr>
          <p:nvPr>
            <p:ph idx="1"/>
          </p:nvPr>
        </p:nvSpPr>
        <p:spPr/>
        <p:txBody>
          <a:bodyPr/>
          <a:lstStyle/>
          <a:p>
            <a:r>
              <a:rPr lang="en-CN" dirty="0">
                <a:solidFill>
                  <a:srgbClr val="00B0F0"/>
                </a:solidFill>
              </a:rPr>
              <a:t>Difference from S/MIME and PGP</a:t>
            </a:r>
            <a:r>
              <a:rPr lang="zh-CN" altLang="en-US" dirty="0">
                <a:solidFill>
                  <a:srgbClr val="00B0F0"/>
                </a:solidFill>
              </a:rPr>
              <a:t>             </a:t>
            </a:r>
            <a:r>
              <a:rPr lang="en-US" altLang="zh-CN" dirty="0">
                <a:solidFill>
                  <a:srgbClr val="00B0F0"/>
                </a:solidFill>
              </a:rPr>
              <a:t>   </a:t>
            </a:r>
            <a:r>
              <a:rPr lang="en-US" altLang="zh-CN" dirty="0"/>
              <a:t>S/MIME and PGP use the </a:t>
            </a:r>
            <a:r>
              <a:rPr lang="en-US" altLang="zh-CN" dirty="0">
                <a:solidFill>
                  <a:srgbClr val="FF0000"/>
                </a:solidFill>
              </a:rPr>
              <a:t>sender’s private key</a:t>
            </a:r>
            <a:r>
              <a:rPr lang="en-US" altLang="zh-CN" dirty="0"/>
              <a:t> to sign the content of the message;  </a:t>
            </a:r>
          </a:p>
          <a:p>
            <a:endParaRPr lang="en-US" altLang="zh-CN" dirty="0"/>
          </a:p>
          <a:p>
            <a:r>
              <a:rPr lang="en-US" altLang="zh-CN" dirty="0"/>
              <a:t>DKIM uses the </a:t>
            </a:r>
            <a:r>
              <a:rPr lang="en-US" altLang="zh-CN" dirty="0">
                <a:solidFill>
                  <a:srgbClr val="FF0000"/>
                </a:solidFill>
              </a:rPr>
              <a:t>private key of the domain</a:t>
            </a:r>
            <a:r>
              <a:rPr lang="en-US" altLang="zh-CN" dirty="0"/>
              <a:t> where the sender locates;</a:t>
            </a:r>
            <a:endParaRPr lang="en-US" dirty="0"/>
          </a:p>
          <a:p>
            <a:endParaRPr lang="en-CN" dirty="0"/>
          </a:p>
        </p:txBody>
      </p:sp>
    </p:spTree>
    <p:extLst>
      <p:ext uri="{BB962C8B-B14F-4D97-AF65-F5344CB8AC3E}">
        <p14:creationId xmlns:p14="http://schemas.microsoft.com/office/powerpoint/2010/main" val="116010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Email protected per security</a:t>
            </a:r>
          </a:p>
        </p:txBody>
      </p:sp>
    </p:spTree>
    <p:extLst>
      <p:ext uri="{BB962C8B-B14F-4D97-AF65-F5344CB8AC3E}">
        <p14:creationId xmlns:p14="http://schemas.microsoft.com/office/powerpoint/2010/main" val="2811178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0C9DA6-3BF0-C141-B6EE-14209BA36D5E}"/>
              </a:ext>
            </a:extLst>
          </p:cNvPr>
          <p:cNvSpPr>
            <a:spLocks noChangeArrowheads="1"/>
          </p:cNvSpPr>
          <p:nvPr/>
        </p:nvSpPr>
        <p:spPr bwMode="auto">
          <a:xfrm>
            <a:off x="0" y="2590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What if Email is exploited?</a:t>
            </a:r>
          </a:p>
        </p:txBody>
      </p:sp>
    </p:spTree>
    <p:extLst>
      <p:ext uri="{BB962C8B-B14F-4D97-AF65-F5344CB8AC3E}">
        <p14:creationId xmlns:p14="http://schemas.microsoft.com/office/powerpoint/2010/main" val="1384302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174D-01FF-6245-945D-28AC3E640912}"/>
              </a:ext>
            </a:extLst>
          </p:cNvPr>
          <p:cNvSpPr>
            <a:spLocks noGrp="1"/>
          </p:cNvSpPr>
          <p:nvPr>
            <p:ph type="title"/>
          </p:nvPr>
        </p:nvSpPr>
        <p:spPr/>
        <p:txBody>
          <a:bodyPr/>
          <a:lstStyle/>
          <a:p>
            <a:r>
              <a:rPr lang="en-CN" dirty="0"/>
              <a:t>Spam</a:t>
            </a:r>
          </a:p>
        </p:txBody>
      </p:sp>
      <p:sp>
        <p:nvSpPr>
          <p:cNvPr id="3" name="Content Placeholder 2">
            <a:extLst>
              <a:ext uri="{FF2B5EF4-FFF2-40B4-BE49-F238E27FC236}">
                <a16:creationId xmlns:a16="http://schemas.microsoft.com/office/drawing/2014/main" id="{5A75C6D4-1E05-A64A-AF62-726FE8F74886}"/>
              </a:ext>
            </a:extLst>
          </p:cNvPr>
          <p:cNvSpPr>
            <a:spLocks noGrp="1"/>
          </p:cNvSpPr>
          <p:nvPr>
            <p:ph idx="1"/>
          </p:nvPr>
        </p:nvSpPr>
        <p:spPr/>
        <p:txBody>
          <a:bodyPr/>
          <a:lstStyle/>
          <a:p>
            <a:r>
              <a:rPr lang="en-US" dirty="0"/>
              <a:t>Unwanted email advertisements</a:t>
            </a:r>
            <a:endParaRPr lang="en-CN" dirty="0"/>
          </a:p>
          <a:p>
            <a:endParaRPr lang="en-CN" dirty="0"/>
          </a:p>
        </p:txBody>
      </p:sp>
      <p:pic>
        <p:nvPicPr>
          <p:cNvPr id="2050" name="Picture 2" descr="the spam folder in Gmail">
            <a:extLst>
              <a:ext uri="{FF2B5EF4-FFF2-40B4-BE49-F238E27FC236}">
                <a16:creationId xmlns:a16="http://schemas.microsoft.com/office/drawing/2014/main" id="{6214C12E-905A-6745-88B0-9EF22C564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6464"/>
            <a:ext cx="9144000" cy="289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a:extLst>
              <a:ext uri="{FF2B5EF4-FFF2-40B4-BE49-F238E27FC236}">
                <a16:creationId xmlns:a16="http://schemas.microsoft.com/office/drawing/2014/main" id="{98E339AF-6B65-F245-A7B9-9D6DA6F4EC8D}"/>
              </a:ext>
            </a:extLst>
          </p:cNvPr>
          <p:cNvSpPr txBox="1">
            <a:spLocks noChangeArrowheads="1"/>
          </p:cNvSpPr>
          <p:nvPr/>
        </p:nvSpPr>
        <p:spPr bwMode="auto">
          <a:xfrm>
            <a:off x="0" y="5868988"/>
            <a:ext cx="91440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https://edu.gcfglobal.org/en/internetsafety/avoiding-spam-and-phishing/1/</a:t>
            </a:r>
            <a:r>
              <a:rPr lang="en-US" altLang="en-CN" sz="2000" dirty="0">
                <a:latin typeface="Arial" panose="020B0604020202020204" pitchFamily="34" charset="0"/>
              </a:rPr>
              <a:t> </a:t>
            </a:r>
            <a:endParaRPr lang="en-US" altLang="zh-CN" sz="2000" dirty="0">
              <a:solidFill>
                <a:srgbClr val="00B0F0"/>
              </a:solidFill>
            </a:endParaRPr>
          </a:p>
        </p:txBody>
      </p:sp>
    </p:spTree>
    <p:extLst>
      <p:ext uri="{BB962C8B-B14F-4D97-AF65-F5344CB8AC3E}">
        <p14:creationId xmlns:p14="http://schemas.microsoft.com/office/powerpoint/2010/main" val="2496575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phishing email">
            <a:extLst>
              <a:ext uri="{FF2B5EF4-FFF2-40B4-BE49-F238E27FC236}">
                <a16:creationId xmlns:a16="http://schemas.microsoft.com/office/drawing/2014/main" id="{799FE8E3-DC51-8743-8F20-0AE4BB041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766"/>
            <a:ext cx="9690973" cy="7197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1459AB-2121-9F4B-898F-E0FF9636CC30}"/>
              </a:ext>
            </a:extLst>
          </p:cNvPr>
          <p:cNvSpPr>
            <a:spLocks noGrp="1"/>
          </p:cNvSpPr>
          <p:nvPr>
            <p:ph type="title"/>
          </p:nvPr>
        </p:nvSpPr>
        <p:spPr/>
        <p:txBody>
          <a:bodyPr/>
          <a:lstStyle/>
          <a:p>
            <a:r>
              <a:rPr lang="en-CN" dirty="0"/>
              <a:t>Phishing</a:t>
            </a:r>
          </a:p>
        </p:txBody>
      </p:sp>
      <p:sp>
        <p:nvSpPr>
          <p:cNvPr id="6" name="TextBox 3">
            <a:extLst>
              <a:ext uri="{FF2B5EF4-FFF2-40B4-BE49-F238E27FC236}">
                <a16:creationId xmlns:a16="http://schemas.microsoft.com/office/drawing/2014/main" id="{EEA637D8-4EE9-5E4E-935E-C6D04524934B}"/>
              </a:ext>
            </a:extLst>
          </p:cNvPr>
          <p:cNvSpPr txBox="1">
            <a:spLocks noChangeArrowheads="1"/>
          </p:cNvSpPr>
          <p:nvPr/>
        </p:nvSpPr>
        <p:spPr bwMode="auto">
          <a:xfrm>
            <a:off x="0" y="5582964"/>
            <a:ext cx="91440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https://edu.gcfglobal.org/en/internetsafety/avoiding-spam-and-phishing/1/</a:t>
            </a:r>
            <a:r>
              <a:rPr lang="en-US" altLang="en-CN" sz="2000" dirty="0">
                <a:latin typeface="Arial" panose="020B0604020202020204" pitchFamily="34" charset="0"/>
              </a:rPr>
              <a:t> </a:t>
            </a:r>
            <a:endParaRPr lang="en-US" altLang="zh-CN" sz="2000" dirty="0">
              <a:solidFill>
                <a:srgbClr val="00B0F0"/>
              </a:solidFill>
            </a:endParaRPr>
          </a:p>
        </p:txBody>
      </p:sp>
      <p:sp>
        <p:nvSpPr>
          <p:cNvPr id="7" name="Content Placeholder 2">
            <a:extLst>
              <a:ext uri="{FF2B5EF4-FFF2-40B4-BE49-F238E27FC236}">
                <a16:creationId xmlns:a16="http://schemas.microsoft.com/office/drawing/2014/main" id="{6135A272-827F-DB4C-AF6A-C447A7340AC5}"/>
              </a:ext>
            </a:extLst>
          </p:cNvPr>
          <p:cNvSpPr txBox="1">
            <a:spLocks/>
          </p:cNvSpPr>
          <p:nvPr/>
        </p:nvSpPr>
        <p:spPr bwMode="auto">
          <a:xfrm>
            <a:off x="838201" y="1524000"/>
            <a:ext cx="83058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r">
              <a:buNone/>
            </a:pPr>
            <a:r>
              <a:rPr lang="en-US" sz="2400" kern="0" dirty="0">
                <a:solidFill>
                  <a:srgbClr val="FFC000"/>
                </a:solidFill>
                <a:latin typeface="Verdana" panose="020B0604030504040204" pitchFamily="34" charset="0"/>
                <a:ea typeface="Verdana" panose="020B0604030504040204" pitchFamily="34" charset="0"/>
                <a:cs typeface="Verdana" panose="020B0604030504040204" pitchFamily="34" charset="0"/>
              </a:rPr>
              <a:t>use deceptive email addresses;</a:t>
            </a:r>
          </a:p>
          <a:p>
            <a:pPr marL="0" indent="0" algn="r">
              <a:buNone/>
            </a:pPr>
            <a:r>
              <a:rPr lang="en-US" sz="2400" kern="0" dirty="0">
                <a:solidFill>
                  <a:srgbClr val="FFC000"/>
                </a:solidFill>
                <a:latin typeface="Verdana" panose="020B0604030504040204" pitchFamily="34" charset="0"/>
                <a:ea typeface="Verdana" panose="020B0604030504040204" pitchFamily="34" charset="0"/>
                <a:cs typeface="Verdana" panose="020B0604030504040204" pitchFamily="34" charset="0"/>
              </a:rPr>
              <a:t>trick receivers into providing sensitive information; </a:t>
            </a:r>
          </a:p>
          <a:p>
            <a:pPr marL="0" indent="0" algn="r">
              <a:buNone/>
            </a:pPr>
            <a:endParaRPr lang="en-CN" kern="0" dirty="0">
              <a:solidFill>
                <a:srgbClr val="FFC000"/>
              </a:solidFill>
            </a:endParaRPr>
          </a:p>
        </p:txBody>
      </p:sp>
    </p:spTree>
    <p:extLst>
      <p:ext uri="{BB962C8B-B14F-4D97-AF65-F5344CB8AC3E}">
        <p14:creationId xmlns:p14="http://schemas.microsoft.com/office/powerpoint/2010/main" val="2279688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29F3-50D1-4B42-81E5-80C978143DD5}"/>
              </a:ext>
            </a:extLst>
          </p:cNvPr>
          <p:cNvSpPr>
            <a:spLocks noGrp="1"/>
          </p:cNvSpPr>
          <p:nvPr>
            <p:ph type="title"/>
          </p:nvPr>
        </p:nvSpPr>
        <p:spPr/>
        <p:txBody>
          <a:bodyPr/>
          <a:lstStyle/>
          <a:p>
            <a:r>
              <a:rPr lang="en-CN" dirty="0"/>
              <a:t>Malware</a:t>
            </a:r>
          </a:p>
        </p:txBody>
      </p:sp>
      <p:sp>
        <p:nvSpPr>
          <p:cNvPr id="3" name="Content Placeholder 2">
            <a:extLst>
              <a:ext uri="{FF2B5EF4-FFF2-40B4-BE49-F238E27FC236}">
                <a16:creationId xmlns:a16="http://schemas.microsoft.com/office/drawing/2014/main" id="{061DB701-88A9-0049-A8DA-89F85150568B}"/>
              </a:ext>
            </a:extLst>
          </p:cNvPr>
          <p:cNvSpPr>
            <a:spLocks noGrp="1"/>
          </p:cNvSpPr>
          <p:nvPr>
            <p:ph idx="1"/>
          </p:nvPr>
        </p:nvSpPr>
        <p:spPr>
          <a:xfrm>
            <a:off x="457200" y="1600200"/>
            <a:ext cx="8839200" cy="5257800"/>
          </a:xfrm>
        </p:spPr>
        <p:txBody>
          <a:bodyPr/>
          <a:lstStyle/>
          <a:p>
            <a:r>
              <a:rPr lang="en-US" dirty="0"/>
              <a:t>Spread via malicious email attachments</a:t>
            </a:r>
          </a:p>
          <a:p>
            <a:r>
              <a:rPr lang="en-US" dirty="0"/>
              <a:t>C</a:t>
            </a:r>
            <a:r>
              <a:rPr lang="en-CN" dirty="0"/>
              <a:t>ommonly suspicious file types:        </a:t>
            </a:r>
            <a:r>
              <a:rPr lang="en-US" dirty="0"/>
              <a:t>.bat, .exe, .</a:t>
            </a:r>
            <a:r>
              <a:rPr lang="en-US" dirty="0" err="1"/>
              <a:t>vbs</a:t>
            </a:r>
            <a:r>
              <a:rPr lang="en-US" dirty="0"/>
              <a:t>, .com, .</a:t>
            </a:r>
            <a:r>
              <a:rPr lang="en-US" dirty="0" err="1"/>
              <a:t>ade</a:t>
            </a:r>
            <a:r>
              <a:rPr lang="en-US" dirty="0"/>
              <a:t>, .rtf, etc.</a:t>
            </a:r>
            <a:endParaRPr lang="en-CN" dirty="0"/>
          </a:p>
        </p:txBody>
      </p:sp>
      <p:pic>
        <p:nvPicPr>
          <p:cNvPr id="4098" name="Picture 2">
            <a:extLst>
              <a:ext uri="{FF2B5EF4-FFF2-40B4-BE49-F238E27FC236}">
                <a16:creationId xmlns:a16="http://schemas.microsoft.com/office/drawing/2014/main" id="{083B48A7-4019-D34E-84DD-8BA02690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99" y="3276600"/>
            <a:ext cx="5887231" cy="3581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a:extLst>
              <a:ext uri="{FF2B5EF4-FFF2-40B4-BE49-F238E27FC236}">
                <a16:creationId xmlns:a16="http://schemas.microsoft.com/office/drawing/2014/main" id="{BC383136-DC61-E74A-9408-3F2D0AF6DBEA}"/>
              </a:ext>
            </a:extLst>
          </p:cNvPr>
          <p:cNvSpPr txBox="1">
            <a:spLocks noChangeArrowheads="1"/>
          </p:cNvSpPr>
          <p:nvPr/>
        </p:nvSpPr>
        <p:spPr bwMode="auto">
          <a:xfrm>
            <a:off x="1981200" y="5868988"/>
            <a:ext cx="71628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endParaRPr lang="en-US" altLang="en-CN" sz="2000" dirty="0">
              <a:latin typeface="Arial" panose="020B0604020202020204" pitchFamily="34" charset="0"/>
            </a:endParaRPr>
          </a:p>
          <a:p>
            <a:pPr algn="r">
              <a:spcBef>
                <a:spcPct val="0"/>
              </a:spcBef>
              <a:buFontTx/>
              <a:buNone/>
            </a:pPr>
            <a:r>
              <a:rPr lang="en-US" altLang="en-CN" sz="2000" dirty="0">
                <a:latin typeface="Arial" panose="020B0604020202020204" pitchFamily="34" charset="0"/>
                <a:hlinkClick r:id="rId3"/>
              </a:rPr>
              <a:t>https://www.mailguard.com.au/blog/breaking-unprecedented-rtf-attachment-malware-attack-impacting-millions</a:t>
            </a:r>
            <a:r>
              <a:rPr lang="en-US" altLang="en-CN" sz="2000" dirty="0">
                <a:latin typeface="Arial" panose="020B0604020202020204" pitchFamily="34" charset="0"/>
              </a:rPr>
              <a:t>   </a:t>
            </a:r>
            <a:endParaRPr lang="en-US" altLang="zh-CN" sz="2000" dirty="0">
              <a:solidFill>
                <a:srgbClr val="00B0F0"/>
              </a:solidFill>
            </a:endParaRPr>
          </a:p>
        </p:txBody>
      </p:sp>
    </p:spTree>
    <p:extLst>
      <p:ext uri="{BB962C8B-B14F-4D97-AF65-F5344CB8AC3E}">
        <p14:creationId xmlns:p14="http://schemas.microsoft.com/office/powerpoint/2010/main" val="413914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pic>
        <p:nvPicPr>
          <p:cNvPr id="4" name="Picture 3">
            <a:extLst>
              <a:ext uri="{FF2B5EF4-FFF2-40B4-BE49-F238E27FC236}">
                <a16:creationId xmlns:a16="http://schemas.microsoft.com/office/drawing/2014/main" id="{180E85AF-B089-074E-A732-D751D1F9E8F6}"/>
              </a:ext>
            </a:extLst>
          </p:cNvPr>
          <p:cNvPicPr>
            <a:picLocks noChangeAspect="1"/>
          </p:cNvPicPr>
          <p:nvPr/>
        </p:nvPicPr>
        <p:blipFill>
          <a:blip r:embed="rId3"/>
          <a:stretch>
            <a:fillRect/>
          </a:stretch>
        </p:blipFill>
        <p:spPr>
          <a:xfrm>
            <a:off x="1119187" y="1511555"/>
            <a:ext cx="6905625" cy="3836459"/>
          </a:xfrm>
          <a:prstGeom prst="rect">
            <a:avLst/>
          </a:prstGeom>
        </p:spPr>
      </p:pic>
      <p:pic>
        <p:nvPicPr>
          <p:cNvPr id="5" name="Picture 4">
            <a:extLst>
              <a:ext uri="{FF2B5EF4-FFF2-40B4-BE49-F238E27FC236}">
                <a16:creationId xmlns:a16="http://schemas.microsoft.com/office/drawing/2014/main" id="{2856560C-B01A-5B4D-A7AA-EEE4802CA78C}"/>
              </a:ext>
            </a:extLst>
          </p:cNvPr>
          <p:cNvPicPr>
            <a:picLocks noChangeAspect="1"/>
          </p:cNvPicPr>
          <p:nvPr/>
        </p:nvPicPr>
        <p:blipFill>
          <a:blip r:embed="rId4"/>
          <a:stretch>
            <a:fillRect/>
          </a:stretch>
        </p:blipFill>
        <p:spPr>
          <a:xfrm>
            <a:off x="5907600" y="5348014"/>
            <a:ext cx="1905000" cy="1357586"/>
          </a:xfrm>
          <a:prstGeom prst="rect">
            <a:avLst/>
          </a:prstGeom>
        </p:spPr>
      </p:pic>
      <p:pic>
        <p:nvPicPr>
          <p:cNvPr id="8" name="Picture 7">
            <a:extLst>
              <a:ext uri="{FF2B5EF4-FFF2-40B4-BE49-F238E27FC236}">
                <a16:creationId xmlns:a16="http://schemas.microsoft.com/office/drawing/2014/main" id="{E30F6270-1DFE-F24C-903A-256520E2E90E}"/>
              </a:ext>
            </a:extLst>
          </p:cNvPr>
          <p:cNvPicPr>
            <a:picLocks noChangeAspect="1"/>
          </p:cNvPicPr>
          <p:nvPr/>
        </p:nvPicPr>
        <p:blipFill>
          <a:blip r:embed="rId5"/>
          <a:stretch>
            <a:fillRect/>
          </a:stretch>
        </p:blipFill>
        <p:spPr>
          <a:xfrm>
            <a:off x="7010400" y="5306472"/>
            <a:ext cx="111523" cy="662168"/>
          </a:xfrm>
          <a:prstGeom prst="rect">
            <a:avLst/>
          </a:prstGeom>
        </p:spPr>
      </p:pic>
      <p:sp>
        <p:nvSpPr>
          <p:cNvPr id="9" name="Content Placeholder 2">
            <a:extLst>
              <a:ext uri="{FF2B5EF4-FFF2-40B4-BE49-F238E27FC236}">
                <a16:creationId xmlns:a16="http://schemas.microsoft.com/office/drawing/2014/main" id="{259BD541-4A6D-954B-A477-2D6132DD9E15}"/>
              </a:ext>
            </a:extLst>
          </p:cNvPr>
          <p:cNvSpPr txBox="1">
            <a:spLocks/>
          </p:cNvSpPr>
          <p:nvPr/>
        </p:nvSpPr>
        <p:spPr bwMode="auto">
          <a:xfrm>
            <a:off x="2705100" y="4471714"/>
            <a:ext cx="22479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a:t>
            </a:r>
            <a:endParaRPr lang="en-US" kern="0" dirty="0">
              <a:solidFill>
                <a:srgbClr val="00B0F0"/>
              </a:solidFill>
            </a:endParaRPr>
          </a:p>
          <a:p>
            <a:endParaRPr lang="en-CN" kern="0" dirty="0">
              <a:solidFill>
                <a:srgbClr val="00B0F0"/>
              </a:solidFill>
            </a:endParaRPr>
          </a:p>
        </p:txBody>
      </p:sp>
      <p:sp>
        <p:nvSpPr>
          <p:cNvPr id="10" name="Content Placeholder 2">
            <a:extLst>
              <a:ext uri="{FF2B5EF4-FFF2-40B4-BE49-F238E27FC236}">
                <a16:creationId xmlns:a16="http://schemas.microsoft.com/office/drawing/2014/main" id="{09C91F0A-5D78-D44B-8665-28678CD93960}"/>
              </a:ext>
            </a:extLst>
          </p:cNvPr>
          <p:cNvSpPr txBox="1">
            <a:spLocks/>
          </p:cNvSpPr>
          <p:nvPr/>
        </p:nvSpPr>
        <p:spPr bwMode="auto">
          <a:xfrm>
            <a:off x="7696200" y="5843314"/>
            <a:ext cx="1602977"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recipient</a:t>
            </a:r>
          </a:p>
          <a:p>
            <a:endParaRPr lang="en-US" kern="0" dirty="0">
              <a:solidFill>
                <a:srgbClr val="00B0F0"/>
              </a:solidFill>
            </a:endParaRPr>
          </a:p>
          <a:p>
            <a:endParaRPr lang="en-CN" kern="0" dirty="0">
              <a:solidFill>
                <a:srgbClr val="00B0F0"/>
              </a:solidFill>
            </a:endParaRPr>
          </a:p>
        </p:txBody>
      </p:sp>
    </p:spTree>
    <p:extLst>
      <p:ext uri="{BB962C8B-B14F-4D97-AF65-F5344CB8AC3E}">
        <p14:creationId xmlns:p14="http://schemas.microsoft.com/office/powerpoint/2010/main" val="3993291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a:extLst>
              <a:ext uri="{FF2B5EF4-FFF2-40B4-BE49-F238E27FC236}">
                <a16:creationId xmlns:a16="http://schemas.microsoft.com/office/drawing/2014/main" id="{F1A9F809-F432-B644-A5FC-88D177744643}"/>
              </a:ext>
            </a:extLst>
          </p:cNvPr>
          <p:cNvSpPr>
            <a:spLocks noGrp="1" noChangeArrowheads="1"/>
          </p:cNvSpPr>
          <p:nvPr>
            <p:ph type="title"/>
          </p:nvPr>
        </p:nvSpPr>
        <p:spPr/>
        <p:txBody>
          <a:bodyPr/>
          <a:lstStyle/>
          <a:p>
            <a:r>
              <a:rPr lang="en-US" altLang="zh-CN">
                <a:solidFill>
                  <a:srgbClr val="00B0F0"/>
                </a:solidFill>
              </a:rPr>
              <a:t>Readings</a:t>
            </a:r>
            <a:endParaRPr lang="zh-CN" altLang="en-US">
              <a:solidFill>
                <a:srgbClr val="00B0F0"/>
              </a:solidFill>
            </a:endParaRPr>
          </a:p>
        </p:txBody>
      </p:sp>
      <p:sp>
        <p:nvSpPr>
          <p:cNvPr id="152578" name="内容占位符 2">
            <a:extLst>
              <a:ext uri="{FF2B5EF4-FFF2-40B4-BE49-F238E27FC236}">
                <a16:creationId xmlns:a16="http://schemas.microsoft.com/office/drawing/2014/main" id="{57D5826C-4822-F041-9B84-C4B671A90492}"/>
              </a:ext>
            </a:extLst>
          </p:cNvPr>
          <p:cNvSpPr>
            <a:spLocks noGrp="1" noChangeArrowheads="1"/>
          </p:cNvSpPr>
          <p:nvPr>
            <p:ph idx="1"/>
          </p:nvPr>
        </p:nvSpPr>
        <p:spPr/>
        <p:txBody>
          <a:bodyPr/>
          <a:lstStyle/>
          <a:p>
            <a:r>
              <a:rPr lang="en-US" altLang="zh-CN" dirty="0">
                <a:hlinkClick r:id="rId2"/>
              </a:rPr>
              <a:t>Cryptography and Network Security: Principles and Practice</a:t>
            </a:r>
            <a:r>
              <a:rPr lang="en-US" altLang="zh-CN" dirty="0"/>
              <a:t> </a:t>
            </a:r>
          </a:p>
          <a:p>
            <a:pPr>
              <a:buFontTx/>
              <a:buNone/>
            </a:pPr>
            <a:r>
              <a:rPr lang="en-US" altLang="zh-CN" dirty="0"/>
              <a:t>	by William Stallings</a:t>
            </a:r>
          </a:p>
          <a:p>
            <a:pPr>
              <a:buFontTx/>
              <a:buNone/>
            </a:pPr>
            <a:r>
              <a:rPr lang="en-US" altLang="zh-CN" dirty="0"/>
              <a:t>	Chapter 19: Electronic Mail Security</a:t>
            </a:r>
          </a:p>
          <a:p>
            <a:r>
              <a:rPr lang="en-US" altLang="zh-CN" dirty="0">
                <a:hlinkClick r:id="rId3"/>
              </a:rPr>
              <a:t>Avoiding Spam and Phishing</a:t>
            </a:r>
            <a:r>
              <a:rPr lang="en-US" altLang="zh-CN" dirty="0"/>
              <a:t> </a:t>
            </a:r>
          </a:p>
          <a:p>
            <a:pPr>
              <a:buFontTx/>
              <a:buNone/>
            </a:pPr>
            <a:r>
              <a:rPr lang="en-US" altLang="zh-CN" dirty="0"/>
              <a:t>	by </a:t>
            </a:r>
            <a:r>
              <a:rPr lang="en-US" altLang="zh-CN" dirty="0" err="1"/>
              <a:t>LearnFree.org</a:t>
            </a:r>
            <a:endParaRPr lang="en-US" altLang="zh-CN"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C509B89-703C-E546-B47B-4C0969CEB400}"/>
              </a:ext>
            </a:extLst>
          </p:cNvPr>
          <p:cNvSpPr txBox="1">
            <a:spLocks/>
          </p:cNvSpPr>
          <p:nvPr/>
        </p:nvSpPr>
        <p:spPr bwMode="auto">
          <a:xfrm>
            <a:off x="2834" y="5846400"/>
            <a:ext cx="7580683"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ADMD: email service provider</a:t>
            </a:r>
          </a:p>
          <a:p>
            <a:pPr marL="0" indent="0">
              <a:buNone/>
            </a:pPr>
            <a:r>
              <a:rPr lang="en-US" sz="2400" kern="0" dirty="0">
                <a:latin typeface="Verdana" panose="020B0604030504040204" pitchFamily="34" charset="0"/>
                <a:ea typeface="Verdana" panose="020B0604030504040204" pitchFamily="34" charset="0"/>
                <a:cs typeface="Verdana" panose="020B0604030504040204" pitchFamily="34" charset="0"/>
              </a:rPr>
              <a:t>administrative management domain </a:t>
            </a:r>
          </a:p>
          <a:p>
            <a:pPr marL="0" indent="0">
              <a:buNone/>
            </a:pPr>
            <a:endParaRPr lang="en-CN" kern="0" dirty="0">
              <a:solidFill>
                <a:srgbClr val="00B0F0"/>
              </a:solidFill>
            </a:endParaRPr>
          </a:p>
        </p:txBody>
      </p:sp>
      <p:sp>
        <p:nvSpPr>
          <p:cNvPr id="2" name="Title 1">
            <a:extLst>
              <a:ext uri="{FF2B5EF4-FFF2-40B4-BE49-F238E27FC236}">
                <a16:creationId xmlns:a16="http://schemas.microsoft.com/office/drawing/2014/main" id="{21B44D7D-6C17-F644-8F7B-4C195D304BF0}"/>
              </a:ext>
            </a:extLst>
          </p:cNvPr>
          <p:cNvSpPr>
            <a:spLocks noGrp="1"/>
          </p:cNvSpPr>
          <p:nvPr>
            <p:ph type="title"/>
          </p:nvPr>
        </p:nvSpPr>
        <p:spPr/>
        <p:txBody>
          <a:bodyPr/>
          <a:lstStyle/>
          <a:p>
            <a:r>
              <a:rPr lang="en-CN" dirty="0"/>
              <a:t>Email Architecture</a:t>
            </a:r>
          </a:p>
        </p:txBody>
      </p:sp>
      <p:pic>
        <p:nvPicPr>
          <p:cNvPr id="4" name="Picture 3">
            <a:extLst>
              <a:ext uri="{FF2B5EF4-FFF2-40B4-BE49-F238E27FC236}">
                <a16:creationId xmlns:a16="http://schemas.microsoft.com/office/drawing/2014/main" id="{180E85AF-B089-074E-A732-D751D1F9E8F6}"/>
              </a:ext>
            </a:extLst>
          </p:cNvPr>
          <p:cNvPicPr>
            <a:picLocks noChangeAspect="1"/>
          </p:cNvPicPr>
          <p:nvPr/>
        </p:nvPicPr>
        <p:blipFill>
          <a:blip r:embed="rId3"/>
          <a:stretch>
            <a:fillRect/>
          </a:stretch>
        </p:blipFill>
        <p:spPr>
          <a:xfrm>
            <a:off x="1119187" y="1511555"/>
            <a:ext cx="6905625" cy="3836459"/>
          </a:xfrm>
          <a:prstGeom prst="rect">
            <a:avLst/>
          </a:prstGeom>
        </p:spPr>
      </p:pic>
      <p:pic>
        <p:nvPicPr>
          <p:cNvPr id="5" name="Picture 4">
            <a:extLst>
              <a:ext uri="{FF2B5EF4-FFF2-40B4-BE49-F238E27FC236}">
                <a16:creationId xmlns:a16="http://schemas.microsoft.com/office/drawing/2014/main" id="{2856560C-B01A-5B4D-A7AA-EEE4802CA78C}"/>
              </a:ext>
            </a:extLst>
          </p:cNvPr>
          <p:cNvPicPr>
            <a:picLocks noChangeAspect="1"/>
          </p:cNvPicPr>
          <p:nvPr/>
        </p:nvPicPr>
        <p:blipFill>
          <a:blip r:embed="rId4"/>
          <a:stretch>
            <a:fillRect/>
          </a:stretch>
        </p:blipFill>
        <p:spPr>
          <a:xfrm>
            <a:off x="5907600" y="5348014"/>
            <a:ext cx="1905000" cy="1357586"/>
          </a:xfrm>
          <a:prstGeom prst="rect">
            <a:avLst/>
          </a:prstGeom>
        </p:spPr>
      </p:pic>
      <p:pic>
        <p:nvPicPr>
          <p:cNvPr id="8" name="Picture 7">
            <a:extLst>
              <a:ext uri="{FF2B5EF4-FFF2-40B4-BE49-F238E27FC236}">
                <a16:creationId xmlns:a16="http://schemas.microsoft.com/office/drawing/2014/main" id="{E30F6270-1DFE-F24C-903A-256520E2E90E}"/>
              </a:ext>
            </a:extLst>
          </p:cNvPr>
          <p:cNvPicPr>
            <a:picLocks noChangeAspect="1"/>
          </p:cNvPicPr>
          <p:nvPr/>
        </p:nvPicPr>
        <p:blipFill>
          <a:blip r:embed="rId5"/>
          <a:stretch>
            <a:fillRect/>
          </a:stretch>
        </p:blipFill>
        <p:spPr>
          <a:xfrm>
            <a:off x="7010400" y="5306472"/>
            <a:ext cx="111523" cy="662168"/>
          </a:xfrm>
          <a:prstGeom prst="rect">
            <a:avLst/>
          </a:prstGeom>
        </p:spPr>
      </p:pic>
      <p:sp>
        <p:nvSpPr>
          <p:cNvPr id="12" name="Content Placeholder 2">
            <a:extLst>
              <a:ext uri="{FF2B5EF4-FFF2-40B4-BE49-F238E27FC236}">
                <a16:creationId xmlns:a16="http://schemas.microsoft.com/office/drawing/2014/main" id="{48E831B1-5B85-3E4F-A1D9-BE47E6084EEC}"/>
              </a:ext>
            </a:extLst>
          </p:cNvPr>
          <p:cNvSpPr txBox="1">
            <a:spLocks/>
          </p:cNvSpPr>
          <p:nvPr/>
        </p:nvSpPr>
        <p:spPr bwMode="auto">
          <a:xfrm>
            <a:off x="2705100" y="4471714"/>
            <a:ext cx="2247900"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sender</a:t>
            </a:r>
            <a:endParaRPr lang="en-US" kern="0" dirty="0">
              <a:solidFill>
                <a:srgbClr val="00B0F0"/>
              </a:solidFill>
            </a:endParaRPr>
          </a:p>
          <a:p>
            <a:endParaRPr lang="en-CN" kern="0" dirty="0">
              <a:solidFill>
                <a:srgbClr val="00B0F0"/>
              </a:solidFill>
            </a:endParaRPr>
          </a:p>
        </p:txBody>
      </p:sp>
      <p:sp>
        <p:nvSpPr>
          <p:cNvPr id="13" name="Content Placeholder 2">
            <a:extLst>
              <a:ext uri="{FF2B5EF4-FFF2-40B4-BE49-F238E27FC236}">
                <a16:creationId xmlns:a16="http://schemas.microsoft.com/office/drawing/2014/main" id="{5870D8D7-4734-A24E-AA31-2CA30048C83E}"/>
              </a:ext>
            </a:extLst>
          </p:cNvPr>
          <p:cNvSpPr txBox="1">
            <a:spLocks/>
          </p:cNvSpPr>
          <p:nvPr/>
        </p:nvSpPr>
        <p:spPr bwMode="auto">
          <a:xfrm>
            <a:off x="7696200" y="5843314"/>
            <a:ext cx="1602977" cy="58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400" kern="0" dirty="0">
                <a:solidFill>
                  <a:srgbClr val="00B0F0"/>
                </a:solidFill>
                <a:latin typeface="Verdana" panose="020B0604030504040204" pitchFamily="34" charset="0"/>
                <a:ea typeface="Verdana" panose="020B0604030504040204" pitchFamily="34" charset="0"/>
                <a:cs typeface="Verdana" panose="020B0604030504040204" pitchFamily="34" charset="0"/>
              </a:rPr>
              <a:t>recipient</a:t>
            </a:r>
          </a:p>
          <a:p>
            <a:endParaRPr lang="en-US" kern="0" dirty="0">
              <a:solidFill>
                <a:srgbClr val="00B0F0"/>
              </a:solidFill>
            </a:endParaRPr>
          </a:p>
          <a:p>
            <a:endParaRPr lang="en-CN" kern="0" dirty="0">
              <a:solidFill>
                <a:srgbClr val="00B0F0"/>
              </a:solidFill>
            </a:endParaRPr>
          </a:p>
        </p:txBody>
      </p:sp>
    </p:spTree>
    <p:extLst>
      <p:ext uri="{BB962C8B-B14F-4D97-AF65-F5344CB8AC3E}">
        <p14:creationId xmlns:p14="http://schemas.microsoft.com/office/powerpoint/2010/main" val="132824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32B-0E5B-8342-9212-993C61A6D1BA}"/>
              </a:ext>
            </a:extLst>
          </p:cNvPr>
          <p:cNvSpPr>
            <a:spLocks noGrp="1"/>
          </p:cNvSpPr>
          <p:nvPr>
            <p:ph type="title"/>
          </p:nvPr>
        </p:nvSpPr>
        <p:spPr/>
        <p:txBody>
          <a:bodyPr/>
          <a:lstStyle/>
          <a:p>
            <a:r>
              <a:rPr lang="en-CN" dirty="0"/>
              <a:t>Email Protocol</a:t>
            </a:r>
          </a:p>
        </p:txBody>
      </p:sp>
      <p:sp>
        <p:nvSpPr>
          <p:cNvPr id="3" name="Content Placeholder 2">
            <a:extLst>
              <a:ext uri="{FF2B5EF4-FFF2-40B4-BE49-F238E27FC236}">
                <a16:creationId xmlns:a16="http://schemas.microsoft.com/office/drawing/2014/main" id="{15B46833-6179-C64B-A4C0-BB5077241466}"/>
              </a:ext>
            </a:extLst>
          </p:cNvPr>
          <p:cNvSpPr>
            <a:spLocks noGrp="1"/>
          </p:cNvSpPr>
          <p:nvPr>
            <p:ph idx="1"/>
          </p:nvPr>
        </p:nvSpPr>
        <p:spPr/>
        <p:txBody>
          <a:bodyPr/>
          <a:lstStyle/>
          <a:p>
            <a:r>
              <a:rPr lang="en-US" b="1" dirty="0">
                <a:solidFill>
                  <a:srgbClr val="00B0F0"/>
                </a:solidFill>
              </a:rPr>
              <a:t>Type 1: SMTP                                </a:t>
            </a:r>
            <a:r>
              <a:rPr lang="en-US" dirty="0"/>
              <a:t>Simple Mail Transfer Protocol             move messages through the Internet from source to destination;</a:t>
            </a:r>
            <a:endParaRPr lang="en-CN" dirty="0"/>
          </a:p>
          <a:p>
            <a:r>
              <a:rPr lang="en-CN" b="1" dirty="0">
                <a:solidFill>
                  <a:srgbClr val="00B0F0"/>
                </a:solidFill>
              </a:rPr>
              <a:t>Type 2: IMAP and POP              </a:t>
            </a:r>
            <a:r>
              <a:rPr lang="en-CN" dirty="0"/>
              <a:t>Internet Mail Access Protocol;         Post Office Protocol;</a:t>
            </a:r>
            <a:r>
              <a:rPr lang="en-CN" b="1" dirty="0">
                <a:solidFill>
                  <a:srgbClr val="00B0F0"/>
                </a:solidFill>
              </a:rPr>
              <a:t>                   </a:t>
            </a:r>
            <a:r>
              <a:rPr lang="en-CN" dirty="0"/>
              <a:t>transfer messages between mail servers</a:t>
            </a:r>
          </a:p>
        </p:txBody>
      </p:sp>
    </p:spTree>
    <p:extLst>
      <p:ext uri="{BB962C8B-B14F-4D97-AF65-F5344CB8AC3E}">
        <p14:creationId xmlns:p14="http://schemas.microsoft.com/office/powerpoint/2010/main" val="204860178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33879</TotalTime>
  <Words>2421</Words>
  <Application>Microsoft Office PowerPoint</Application>
  <PresentationFormat>全屏显示(4:3)</PresentationFormat>
  <Paragraphs>350</Paragraphs>
  <Slides>70</Slides>
  <Notes>33</Notes>
  <HiddenSlides>2</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70</vt:i4>
      </vt:variant>
    </vt:vector>
  </HeadingPairs>
  <TitlesOfParts>
    <vt:vector size="78" baseType="lpstr">
      <vt:lpstr>等线</vt:lpstr>
      <vt:lpstr>等线 Light</vt:lpstr>
      <vt:lpstr>Arial</vt:lpstr>
      <vt:lpstr>Calibri</vt:lpstr>
      <vt:lpstr>Verdana</vt:lpstr>
      <vt:lpstr>默认设计模板</vt:lpstr>
      <vt:lpstr>Office 主题​​</vt:lpstr>
      <vt:lpstr>1_默认设计模板</vt:lpstr>
      <vt:lpstr>网络安全原理与实践</vt:lpstr>
      <vt:lpstr>Lecture 6  Email Security  </vt:lpstr>
      <vt:lpstr>Email?</vt:lpstr>
      <vt:lpstr>Electronic Mail</vt:lpstr>
      <vt:lpstr>Email Architecture</vt:lpstr>
      <vt:lpstr>Email Architecture</vt:lpstr>
      <vt:lpstr>Email Architecture</vt:lpstr>
      <vt:lpstr>Email Architecture</vt:lpstr>
      <vt:lpstr>Email Protocol</vt:lpstr>
      <vt:lpstr>Email Format</vt:lpstr>
      <vt:lpstr>Email Format</vt:lpstr>
      <vt:lpstr>Email Format</vt:lpstr>
      <vt:lpstr>Email Format</vt:lpstr>
      <vt:lpstr>Email Format</vt:lpstr>
      <vt:lpstr>MIME Header</vt:lpstr>
      <vt:lpstr>MIME Header</vt:lpstr>
      <vt:lpstr>MIME Header</vt:lpstr>
      <vt:lpstr>MIME Content Type</vt:lpstr>
      <vt:lpstr>MIME Header</vt:lpstr>
      <vt:lpstr>MIME Transfer Encoding</vt:lpstr>
      <vt:lpstr>MIME Header</vt:lpstr>
      <vt:lpstr>PowerPoint 演示文稿</vt:lpstr>
      <vt:lpstr>Email Security Threats</vt:lpstr>
      <vt:lpstr>Email Security Threats</vt:lpstr>
      <vt:lpstr>Email Security Threats</vt:lpstr>
      <vt:lpstr>Email Security Threats</vt:lpstr>
      <vt:lpstr>Email Security Threats</vt:lpstr>
      <vt:lpstr>Threats and Mitigations</vt:lpstr>
      <vt:lpstr>Authenticity and Integrity</vt:lpstr>
      <vt:lpstr>PowerPoint 演示文稿</vt:lpstr>
      <vt:lpstr>PowerPoint 演示文稿</vt:lpstr>
      <vt:lpstr>PowerPoint 演示文稿</vt:lpstr>
      <vt:lpstr>Authentication</vt:lpstr>
      <vt:lpstr>Confidentiality</vt:lpstr>
      <vt:lpstr>Confidentiality</vt:lpstr>
      <vt:lpstr>Authentication</vt:lpstr>
      <vt:lpstr>Authentication</vt:lpstr>
      <vt:lpstr>Content Type</vt:lpstr>
      <vt:lpstr>Content Type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TLSA Record</vt:lpstr>
      <vt:lpstr>TLSA Record</vt:lpstr>
      <vt:lpstr>TLSA Record</vt:lpstr>
      <vt:lpstr>TLSA Record</vt:lpstr>
      <vt:lpstr>TLSA Record</vt:lpstr>
      <vt:lpstr>TLSA Record</vt:lpstr>
      <vt:lpstr>TLSA Record</vt:lpstr>
      <vt:lpstr>TLSA Record</vt:lpstr>
      <vt:lpstr>TLSA Record</vt:lpstr>
      <vt:lpstr>TLSA Record</vt:lpstr>
      <vt:lpstr>TLSA Record</vt:lpstr>
      <vt:lpstr>DANE for SMTP</vt:lpstr>
      <vt:lpstr>DANE for SMTP</vt:lpstr>
      <vt:lpstr>DANE for S/MIME</vt:lpstr>
      <vt:lpstr>PowerPoint 演示文稿</vt:lpstr>
      <vt:lpstr>SPF</vt:lpstr>
      <vt:lpstr>DKIM</vt:lpstr>
      <vt:lpstr>DKIM</vt:lpstr>
      <vt:lpstr>PowerPoint 演示文稿</vt:lpstr>
      <vt:lpstr>PowerPoint 演示文稿</vt:lpstr>
      <vt:lpstr>Spam</vt:lpstr>
      <vt:lpstr>Phishing</vt:lpstr>
      <vt:lpstr>Malware</vt:lpstr>
      <vt:lpstr>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Lin</dc:creator>
  <cp:lastModifiedBy>Feng Lin</cp:lastModifiedBy>
  <cp:revision>1708</cp:revision>
  <cp:lastPrinted>1601-01-01T00:00:00Z</cp:lastPrinted>
  <dcterms:created xsi:type="dcterms:W3CDTF">1601-01-01T00:00:00Z</dcterms:created>
  <dcterms:modified xsi:type="dcterms:W3CDTF">2024-03-28T06:15:35Z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