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71" r:id="rId9"/>
    <p:sldId id="272" r:id="rId10"/>
    <p:sldId id="275" r:id="rId11"/>
    <p:sldId id="276" r:id="rId12"/>
    <p:sldId id="273" r:id="rId13"/>
    <p:sldId id="274" r:id="rId14"/>
    <p:sldId id="277" r:id="rId15"/>
    <p:sldId id="267" r:id="rId16"/>
    <p:sldId id="265" r:id="rId17"/>
    <p:sldId id="266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84" autoAdjust="0"/>
  </p:normalViewPr>
  <p:slideViewPr>
    <p:cSldViewPr snapToGrid="0">
      <p:cViewPr varScale="1">
        <p:scale>
          <a:sx n="76" d="100"/>
          <a:sy n="76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63528-6B29-4A11-8891-D83FBB890893}" type="doc">
      <dgm:prSet loTypeId="urn:microsoft.com/office/officeart/2005/8/layout/chevron2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kumimoji="1" lang="ja-JP" altLang="en-US"/>
        </a:p>
      </dgm:t>
    </dgm:pt>
    <dgm:pt modelId="{7DD46971-A438-4776-A4E3-FD15D79EC2FD}">
      <dgm:prSet phldrT="[文本]"/>
      <dgm:spPr/>
      <dgm:t>
        <a:bodyPr/>
        <a:lstStyle/>
        <a:p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窗口管理器获取键盘事件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785758AC-620C-4A0E-8C11-76B23A1F42DD}" type="parTrans" cxnId="{C10EDCBF-2A67-47A9-BA65-110584939B24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7CBB2E14-5F44-43AF-9BA7-89D5F24397B5}" type="sibTrans" cxnId="{C10EDCBF-2A67-47A9-BA65-110584939B24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488F22B1-6826-4EF8-8F66-CA24C2DD5CF6}">
      <dgm:prSet phldrT="[文本]"/>
      <dgm:spPr/>
      <dgm:t>
        <a:bodyPr/>
        <a:lstStyle/>
        <a:p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按下键盘产生中断，操作系统获取按键信息，生成按键事件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5907FA94-8B37-4624-867A-D6891ACBE63C}" type="parTrans" cxnId="{F55F8CD4-796E-4A6E-918D-BB7936A4F84F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26881997-348E-49A5-B4FF-21BAC2BD4282}" type="sibTrans" cxnId="{F55F8CD4-796E-4A6E-918D-BB7936A4F84F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9D3F6E96-04BB-46D0-9DD9-B1F1A3C8F916}">
      <dgm:prSet phldrT="[文本]"/>
      <dgm:spPr/>
      <dgm:t>
        <a:bodyPr/>
        <a:lstStyle/>
        <a:p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将按键事件发送到活动窗口的消息队列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7E1F6D53-32D0-4D3C-9DDF-9D4C83D3E5C8}" type="parTrans" cxnId="{DAA7A24A-E706-44FA-AAA7-EE192881D1C0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016F45DB-D5E6-4F51-933C-10F9DADC16D9}" type="sibTrans" cxnId="{DAA7A24A-E706-44FA-AAA7-EE192881D1C0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177A8D9E-9552-4811-8885-0DE8916ABB22}">
      <dgm:prSet phldrT="[文本]"/>
      <dgm:spPr/>
      <dgm:t>
        <a:bodyPr/>
        <a:lstStyle/>
        <a:p>
          <a:r>
            <a:rPr kumimoji="1" lang="en-US" altLang="ja-JP" baseline="0" dirty="0">
              <a:latin typeface="Times New Roman" panose="02020603050405020304" pitchFamily="18" charset="0"/>
              <a:ea typeface="仿宋" panose="02010609060101010101" pitchFamily="49" charset="-122"/>
            </a:rPr>
            <a:t>GLUT</a:t>
          </a:r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获取事件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B107D3B3-D95F-4683-8F9A-67387D9AFB32}" type="parTrans" cxnId="{29FA4131-2F5B-4634-8D44-365083D17C43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E34C2BF2-196E-4BD3-A6A9-27C6241F294D}" type="sibTrans" cxnId="{29FA4131-2F5B-4634-8D44-365083D17C43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3A75B869-60DD-4A30-BE0E-6937348AF74C}">
      <dgm:prSet phldrT="[文本]"/>
      <dgm:spPr/>
      <dgm:t>
        <a:bodyPr/>
        <a:lstStyle/>
        <a:p>
          <a:r>
            <a:rPr kumimoji="1" lang="en-US" altLang="ja-JP" baseline="0" dirty="0">
              <a:latin typeface="Times New Roman" panose="02020603050405020304" pitchFamily="18" charset="0"/>
              <a:ea typeface="仿宋" panose="02010609060101010101" pitchFamily="49" charset="-122"/>
            </a:rPr>
            <a:t>GLUT</a:t>
          </a:r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处理显示窗口的消息队列，获取键盘事件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CD812D8A-569E-4DB4-A691-4D8BBFDB8C1A}" type="parTrans" cxnId="{4AB01C8D-1FF7-4A39-A487-DEAB176480D6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B005CDBA-0FED-4715-AC67-0929DCAF05D1}" type="sibTrans" cxnId="{4AB01C8D-1FF7-4A39-A487-DEAB176480D6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0F740D6A-054D-47AE-AA87-A0DAE177A2E6}">
      <dgm:prSet phldrT="[文本]"/>
      <dgm:spPr/>
      <dgm:t>
        <a:bodyPr/>
        <a:lstStyle/>
        <a:p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调用用户设置的键盘事件回调函数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1EFC4D18-5E49-4731-942B-737E3E5CE13F}" type="parTrans" cxnId="{D521EA67-FE8C-4395-8386-8FC97A3327C2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898417D1-EFA0-4AE4-B88B-4EF54ED7C3EC}" type="sibTrans" cxnId="{D521EA67-FE8C-4395-8386-8FC97A3327C2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67FFF03C-9BBB-4783-9754-471BF7E7D2E6}">
      <dgm:prSet phldrT="[文本]"/>
      <dgm:spPr/>
      <dgm:t>
        <a:bodyPr/>
        <a:lstStyle/>
        <a:p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用户自定义回调函数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2C373F78-783F-4AB8-A6F0-20CE83484F29}" type="parTrans" cxnId="{E4DE0681-FF12-447E-90F7-68268575DE21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9ECB6A94-198C-4DFF-9139-0B2CEB934308}" type="sibTrans" cxnId="{E4DE0681-FF12-447E-90F7-68268575DE21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C1FD1F52-0A1B-470D-A191-381496479BD4}">
      <dgm:prSet phldrT="[文本]"/>
      <dgm:spPr/>
      <dgm:t>
        <a:bodyPr/>
        <a:lstStyle/>
        <a:p>
          <a:r>
            <a:rPr kumimoji="1" lang="zh-CN" altLang="en-US" baseline="0" dirty="0">
              <a:latin typeface="Times New Roman" panose="02020603050405020304" pitchFamily="18" charset="0"/>
              <a:ea typeface="仿宋" panose="02010609060101010101" pitchFamily="49" charset="-122"/>
            </a:rPr>
            <a:t>根据需要处理键盘事件，修改程序状态</a:t>
          </a:r>
          <a:endParaRPr kumimoji="1" lang="ja-JP" altLang="en-US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EF58C668-2D5D-472E-BE03-A3E27A19C143}" type="parTrans" cxnId="{AFEC5141-8C4D-4D93-97EF-1650FA70692F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B76EE7F7-45E5-41D6-98A7-8CA8208D7FCA}" type="sibTrans" cxnId="{AFEC5141-8C4D-4D93-97EF-1650FA70692F}">
      <dgm:prSet/>
      <dgm:spPr/>
      <dgm:t>
        <a:bodyPr/>
        <a:lstStyle/>
        <a:p>
          <a:endParaRPr kumimoji="1" lang="ja-JP" altLang="en-US" baseline="0">
            <a:latin typeface="Times New Roman" panose="02020603050405020304" pitchFamily="18" charset="0"/>
            <a:ea typeface="仿宋" panose="02010609060101010101" pitchFamily="49" charset="-122"/>
          </a:endParaRPr>
        </a:p>
      </dgm:t>
    </dgm:pt>
    <dgm:pt modelId="{BBC523FA-E1DF-41E2-8735-8041A8B07AAE}" type="pres">
      <dgm:prSet presAssocID="{0B763528-6B29-4A11-8891-D83FBB890893}" presName="linearFlow" presStyleCnt="0">
        <dgm:presLayoutVars>
          <dgm:dir/>
          <dgm:animLvl val="lvl"/>
          <dgm:resizeHandles val="exact"/>
        </dgm:presLayoutVars>
      </dgm:prSet>
      <dgm:spPr/>
    </dgm:pt>
    <dgm:pt modelId="{FCF007A0-EDDE-41BB-A364-DF463C22CD7B}" type="pres">
      <dgm:prSet presAssocID="{7DD46971-A438-4776-A4E3-FD15D79EC2FD}" presName="composite" presStyleCnt="0"/>
      <dgm:spPr/>
    </dgm:pt>
    <dgm:pt modelId="{E4172715-2A35-4F05-91D5-ACA8A738FD64}" type="pres">
      <dgm:prSet presAssocID="{7DD46971-A438-4776-A4E3-FD15D79EC2F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5FFD3C2-2850-4CE1-BA64-CC16A9365952}" type="pres">
      <dgm:prSet presAssocID="{7DD46971-A438-4776-A4E3-FD15D79EC2FD}" presName="descendantText" presStyleLbl="alignAcc1" presStyleIdx="0" presStyleCnt="3">
        <dgm:presLayoutVars>
          <dgm:bulletEnabled val="1"/>
        </dgm:presLayoutVars>
      </dgm:prSet>
      <dgm:spPr/>
    </dgm:pt>
    <dgm:pt modelId="{30A9733B-450A-4FF6-BF42-61BB1B560B8A}" type="pres">
      <dgm:prSet presAssocID="{7CBB2E14-5F44-43AF-9BA7-89D5F24397B5}" presName="sp" presStyleCnt="0"/>
      <dgm:spPr/>
    </dgm:pt>
    <dgm:pt modelId="{AD4846F9-8F6F-42BB-BAA5-F32CFA885A33}" type="pres">
      <dgm:prSet presAssocID="{177A8D9E-9552-4811-8885-0DE8916ABB22}" presName="composite" presStyleCnt="0"/>
      <dgm:spPr/>
    </dgm:pt>
    <dgm:pt modelId="{AC10D4E3-408C-4D39-9CC1-D343EA87AD86}" type="pres">
      <dgm:prSet presAssocID="{177A8D9E-9552-4811-8885-0DE8916ABB2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6800A77-C659-4102-88BB-13BA46D3B177}" type="pres">
      <dgm:prSet presAssocID="{177A8D9E-9552-4811-8885-0DE8916ABB22}" presName="descendantText" presStyleLbl="alignAcc1" presStyleIdx="1" presStyleCnt="3">
        <dgm:presLayoutVars>
          <dgm:bulletEnabled val="1"/>
        </dgm:presLayoutVars>
      </dgm:prSet>
      <dgm:spPr/>
    </dgm:pt>
    <dgm:pt modelId="{28AF3C81-E1AF-4A65-A10D-B261AAA6D169}" type="pres">
      <dgm:prSet presAssocID="{E34C2BF2-196E-4BD3-A6A9-27C6241F294D}" presName="sp" presStyleCnt="0"/>
      <dgm:spPr/>
    </dgm:pt>
    <dgm:pt modelId="{BB638086-C945-40AC-9FAC-3BD88576F735}" type="pres">
      <dgm:prSet presAssocID="{67FFF03C-9BBB-4783-9754-471BF7E7D2E6}" presName="composite" presStyleCnt="0"/>
      <dgm:spPr/>
    </dgm:pt>
    <dgm:pt modelId="{8D327372-5935-414D-87FD-CB3D87525813}" type="pres">
      <dgm:prSet presAssocID="{67FFF03C-9BBB-4783-9754-471BF7E7D2E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11B7566-647F-40EC-9F4E-CD3965871901}" type="pres">
      <dgm:prSet presAssocID="{67FFF03C-9BBB-4783-9754-471BF7E7D2E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1F9FB25-ED0A-4EE3-AD1E-DAD18E5CBDD0}" type="presOf" srcId="{7DD46971-A438-4776-A4E3-FD15D79EC2FD}" destId="{E4172715-2A35-4F05-91D5-ACA8A738FD64}" srcOrd="0" destOrd="0" presId="urn:microsoft.com/office/officeart/2005/8/layout/chevron2"/>
    <dgm:cxn modelId="{F379B126-9806-4390-AE1D-D69298B8B386}" type="presOf" srcId="{488F22B1-6826-4EF8-8F66-CA24C2DD5CF6}" destId="{65FFD3C2-2850-4CE1-BA64-CC16A9365952}" srcOrd="0" destOrd="0" presId="urn:microsoft.com/office/officeart/2005/8/layout/chevron2"/>
    <dgm:cxn modelId="{29FA4131-2F5B-4634-8D44-365083D17C43}" srcId="{0B763528-6B29-4A11-8891-D83FBB890893}" destId="{177A8D9E-9552-4811-8885-0DE8916ABB22}" srcOrd="1" destOrd="0" parTransId="{B107D3B3-D95F-4683-8F9A-67387D9AFB32}" sibTransId="{E34C2BF2-196E-4BD3-A6A9-27C6241F294D}"/>
    <dgm:cxn modelId="{AFEC5141-8C4D-4D93-97EF-1650FA70692F}" srcId="{67FFF03C-9BBB-4783-9754-471BF7E7D2E6}" destId="{C1FD1F52-0A1B-470D-A191-381496479BD4}" srcOrd="0" destOrd="0" parTransId="{EF58C668-2D5D-472E-BE03-A3E27A19C143}" sibTransId="{B76EE7F7-45E5-41D6-98A7-8CA8208D7FCA}"/>
    <dgm:cxn modelId="{D521EA67-FE8C-4395-8386-8FC97A3327C2}" srcId="{177A8D9E-9552-4811-8885-0DE8916ABB22}" destId="{0F740D6A-054D-47AE-AA87-A0DAE177A2E6}" srcOrd="1" destOrd="0" parTransId="{1EFC4D18-5E49-4731-942B-737E3E5CE13F}" sibTransId="{898417D1-EFA0-4AE4-B88B-4EF54ED7C3EC}"/>
    <dgm:cxn modelId="{DAA7A24A-E706-44FA-AAA7-EE192881D1C0}" srcId="{7DD46971-A438-4776-A4E3-FD15D79EC2FD}" destId="{9D3F6E96-04BB-46D0-9DD9-B1F1A3C8F916}" srcOrd="1" destOrd="0" parTransId="{7E1F6D53-32D0-4D3C-9DDF-9D4C83D3E5C8}" sibTransId="{016F45DB-D5E6-4F51-933C-10F9DADC16D9}"/>
    <dgm:cxn modelId="{1B130356-94B7-4301-9233-24D60D241F45}" type="presOf" srcId="{67FFF03C-9BBB-4783-9754-471BF7E7D2E6}" destId="{8D327372-5935-414D-87FD-CB3D87525813}" srcOrd="0" destOrd="0" presId="urn:microsoft.com/office/officeart/2005/8/layout/chevron2"/>
    <dgm:cxn modelId="{E4DE0681-FF12-447E-90F7-68268575DE21}" srcId="{0B763528-6B29-4A11-8891-D83FBB890893}" destId="{67FFF03C-9BBB-4783-9754-471BF7E7D2E6}" srcOrd="2" destOrd="0" parTransId="{2C373F78-783F-4AB8-A6F0-20CE83484F29}" sibTransId="{9ECB6A94-198C-4DFF-9139-0B2CEB934308}"/>
    <dgm:cxn modelId="{4AB01C8D-1FF7-4A39-A487-DEAB176480D6}" srcId="{177A8D9E-9552-4811-8885-0DE8916ABB22}" destId="{3A75B869-60DD-4A30-BE0E-6937348AF74C}" srcOrd="0" destOrd="0" parTransId="{CD812D8A-569E-4DB4-A691-4D8BBFDB8C1A}" sibTransId="{B005CDBA-0FED-4715-AC67-0929DCAF05D1}"/>
    <dgm:cxn modelId="{3563B6A3-C265-4630-8523-2C7D29FB3C25}" type="presOf" srcId="{3A75B869-60DD-4A30-BE0E-6937348AF74C}" destId="{46800A77-C659-4102-88BB-13BA46D3B177}" srcOrd="0" destOrd="0" presId="urn:microsoft.com/office/officeart/2005/8/layout/chevron2"/>
    <dgm:cxn modelId="{E72496B3-35D1-4FB1-BADC-9215E0C1A9F1}" type="presOf" srcId="{177A8D9E-9552-4811-8885-0DE8916ABB22}" destId="{AC10D4E3-408C-4D39-9CC1-D343EA87AD86}" srcOrd="0" destOrd="0" presId="urn:microsoft.com/office/officeart/2005/8/layout/chevron2"/>
    <dgm:cxn modelId="{D0CDB0B8-2C00-411C-8342-30F6238B5BAC}" type="presOf" srcId="{0B763528-6B29-4A11-8891-D83FBB890893}" destId="{BBC523FA-E1DF-41E2-8735-8041A8B07AAE}" srcOrd="0" destOrd="0" presId="urn:microsoft.com/office/officeart/2005/8/layout/chevron2"/>
    <dgm:cxn modelId="{6ED22ABB-2D30-46BC-B1D8-5AF1E8DBEB24}" type="presOf" srcId="{C1FD1F52-0A1B-470D-A191-381496479BD4}" destId="{A11B7566-647F-40EC-9F4E-CD3965871901}" srcOrd="0" destOrd="0" presId="urn:microsoft.com/office/officeart/2005/8/layout/chevron2"/>
    <dgm:cxn modelId="{C10EDCBF-2A67-47A9-BA65-110584939B24}" srcId="{0B763528-6B29-4A11-8891-D83FBB890893}" destId="{7DD46971-A438-4776-A4E3-FD15D79EC2FD}" srcOrd="0" destOrd="0" parTransId="{785758AC-620C-4A0E-8C11-76B23A1F42DD}" sibTransId="{7CBB2E14-5F44-43AF-9BA7-89D5F24397B5}"/>
    <dgm:cxn modelId="{39AC25C1-81B1-4509-90A9-251523A52009}" type="presOf" srcId="{0F740D6A-054D-47AE-AA87-A0DAE177A2E6}" destId="{46800A77-C659-4102-88BB-13BA46D3B177}" srcOrd="0" destOrd="1" presId="urn:microsoft.com/office/officeart/2005/8/layout/chevron2"/>
    <dgm:cxn modelId="{F55F8CD4-796E-4A6E-918D-BB7936A4F84F}" srcId="{7DD46971-A438-4776-A4E3-FD15D79EC2FD}" destId="{488F22B1-6826-4EF8-8F66-CA24C2DD5CF6}" srcOrd="0" destOrd="0" parTransId="{5907FA94-8B37-4624-867A-D6891ACBE63C}" sibTransId="{26881997-348E-49A5-B4FF-21BAC2BD4282}"/>
    <dgm:cxn modelId="{79F234FD-FF56-4C93-AF1C-2075263F2CA9}" type="presOf" srcId="{9D3F6E96-04BB-46D0-9DD9-B1F1A3C8F916}" destId="{65FFD3C2-2850-4CE1-BA64-CC16A9365952}" srcOrd="0" destOrd="1" presId="urn:microsoft.com/office/officeart/2005/8/layout/chevron2"/>
    <dgm:cxn modelId="{3C9643EE-E304-4F6E-966B-6CC9EAD08918}" type="presParOf" srcId="{BBC523FA-E1DF-41E2-8735-8041A8B07AAE}" destId="{FCF007A0-EDDE-41BB-A364-DF463C22CD7B}" srcOrd="0" destOrd="0" presId="urn:microsoft.com/office/officeart/2005/8/layout/chevron2"/>
    <dgm:cxn modelId="{A22B818D-D40C-4258-AE63-20CC3A749B05}" type="presParOf" srcId="{FCF007A0-EDDE-41BB-A364-DF463C22CD7B}" destId="{E4172715-2A35-4F05-91D5-ACA8A738FD64}" srcOrd="0" destOrd="0" presId="urn:microsoft.com/office/officeart/2005/8/layout/chevron2"/>
    <dgm:cxn modelId="{AACC71C2-E053-4ADB-BA1A-BCA906CC5699}" type="presParOf" srcId="{FCF007A0-EDDE-41BB-A364-DF463C22CD7B}" destId="{65FFD3C2-2850-4CE1-BA64-CC16A9365952}" srcOrd="1" destOrd="0" presId="urn:microsoft.com/office/officeart/2005/8/layout/chevron2"/>
    <dgm:cxn modelId="{11E61563-D5E6-4C23-96CB-9078B3A7608A}" type="presParOf" srcId="{BBC523FA-E1DF-41E2-8735-8041A8B07AAE}" destId="{30A9733B-450A-4FF6-BF42-61BB1B560B8A}" srcOrd="1" destOrd="0" presId="urn:microsoft.com/office/officeart/2005/8/layout/chevron2"/>
    <dgm:cxn modelId="{9A23C26C-84A7-4DEC-BCF3-7AEF5227D72E}" type="presParOf" srcId="{BBC523FA-E1DF-41E2-8735-8041A8B07AAE}" destId="{AD4846F9-8F6F-42BB-BAA5-F32CFA885A33}" srcOrd="2" destOrd="0" presId="urn:microsoft.com/office/officeart/2005/8/layout/chevron2"/>
    <dgm:cxn modelId="{8D06173F-D8AE-4C90-B46D-28BB270E769F}" type="presParOf" srcId="{AD4846F9-8F6F-42BB-BAA5-F32CFA885A33}" destId="{AC10D4E3-408C-4D39-9CC1-D343EA87AD86}" srcOrd="0" destOrd="0" presId="urn:microsoft.com/office/officeart/2005/8/layout/chevron2"/>
    <dgm:cxn modelId="{FC17E635-D8EA-4CCF-91C7-17BC51C96A51}" type="presParOf" srcId="{AD4846F9-8F6F-42BB-BAA5-F32CFA885A33}" destId="{46800A77-C659-4102-88BB-13BA46D3B177}" srcOrd="1" destOrd="0" presId="urn:microsoft.com/office/officeart/2005/8/layout/chevron2"/>
    <dgm:cxn modelId="{428BEEC4-FA5D-4A40-A1FB-8729D8CD2497}" type="presParOf" srcId="{BBC523FA-E1DF-41E2-8735-8041A8B07AAE}" destId="{28AF3C81-E1AF-4A65-A10D-B261AAA6D169}" srcOrd="3" destOrd="0" presId="urn:microsoft.com/office/officeart/2005/8/layout/chevron2"/>
    <dgm:cxn modelId="{B3530E3C-B447-456F-802B-3335B54661D5}" type="presParOf" srcId="{BBC523FA-E1DF-41E2-8735-8041A8B07AAE}" destId="{BB638086-C945-40AC-9FAC-3BD88576F735}" srcOrd="4" destOrd="0" presId="urn:microsoft.com/office/officeart/2005/8/layout/chevron2"/>
    <dgm:cxn modelId="{17380A97-D321-4A7F-9593-FD16383B2A84}" type="presParOf" srcId="{BB638086-C945-40AC-9FAC-3BD88576F735}" destId="{8D327372-5935-414D-87FD-CB3D87525813}" srcOrd="0" destOrd="0" presId="urn:microsoft.com/office/officeart/2005/8/layout/chevron2"/>
    <dgm:cxn modelId="{9EA5A91A-B099-40EB-A299-97CB617859E6}" type="presParOf" srcId="{BB638086-C945-40AC-9FAC-3BD88576F735}" destId="{A11B7566-647F-40EC-9F4E-CD39658719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72715-2A35-4F05-91D5-ACA8A738FD64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窗口管理器获取键盘事件</a:t>
          </a:r>
          <a:endParaRPr kumimoji="1" lang="ja-JP" altLang="en-US" sz="14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sp:txBody>
      <dsp:txXfrm rot="-5400000">
        <a:off x="0" y="554579"/>
        <a:ext cx="1105044" cy="473590"/>
      </dsp:txXfrm>
    </dsp:sp>
    <dsp:sp modelId="{65FFD3C2-2850-4CE1-BA64-CC16A9365952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6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按下键盘产生中断，操作系统获取按键信息，生成按键事件</a:t>
          </a:r>
          <a:endParaRPr kumimoji="1" lang="ja-JP" altLang="en-US" sz="26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6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将按键事件发送到活动窗口的消息队列</a:t>
          </a:r>
          <a:endParaRPr kumimoji="1" lang="ja-JP" altLang="en-US" sz="26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sp:txBody>
      <dsp:txXfrm rot="-5400000">
        <a:off x="1105044" y="52149"/>
        <a:ext cx="9360464" cy="925930"/>
      </dsp:txXfrm>
    </dsp:sp>
    <dsp:sp modelId="{AC10D4E3-408C-4D39-9CC1-D343EA87AD86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GLUT</a:t>
          </a:r>
          <a:r>
            <a:rPr kumimoji="1" lang="zh-CN" altLang="en-US" sz="14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获取事件</a:t>
          </a:r>
          <a:endParaRPr kumimoji="1" lang="ja-JP" altLang="en-US" sz="14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sp:txBody>
      <dsp:txXfrm rot="-5400000">
        <a:off x="0" y="1938873"/>
        <a:ext cx="1105044" cy="473590"/>
      </dsp:txXfrm>
    </dsp:sp>
    <dsp:sp modelId="{46800A77-C659-4102-88BB-13BA46D3B177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6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GLUT</a:t>
          </a:r>
          <a:r>
            <a:rPr kumimoji="1" lang="zh-CN" altLang="en-US" sz="26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处理显示窗口的消息队列，获取键盘事件</a:t>
          </a:r>
          <a:endParaRPr kumimoji="1" lang="ja-JP" altLang="en-US" sz="26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6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调用用户设置的键盘事件回调函数</a:t>
          </a:r>
          <a:endParaRPr kumimoji="1" lang="ja-JP" altLang="en-US" sz="26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sp:txBody>
      <dsp:txXfrm rot="-5400000">
        <a:off x="1105044" y="1436443"/>
        <a:ext cx="9360464" cy="925930"/>
      </dsp:txXfrm>
    </dsp:sp>
    <dsp:sp modelId="{8D327372-5935-414D-87FD-CB3D87525813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4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用户自定义回调函数</a:t>
          </a:r>
          <a:endParaRPr kumimoji="1" lang="ja-JP" altLang="en-US" sz="14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sp:txBody>
      <dsp:txXfrm rot="-5400000">
        <a:off x="0" y="3323167"/>
        <a:ext cx="1105044" cy="473590"/>
      </dsp:txXfrm>
    </dsp:sp>
    <dsp:sp modelId="{A11B7566-647F-40EC-9F4E-CD3965871901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600" kern="1200" baseline="0" dirty="0">
              <a:latin typeface="Times New Roman" panose="02020603050405020304" pitchFamily="18" charset="0"/>
              <a:ea typeface="仿宋" panose="02010609060101010101" pitchFamily="49" charset="-122"/>
            </a:rPr>
            <a:t>根据需要处理键盘事件，修改程序状态</a:t>
          </a:r>
          <a:endParaRPr kumimoji="1" lang="ja-JP" altLang="en-US" sz="2600" kern="1200" baseline="0" dirty="0">
            <a:latin typeface="Times New Roman" panose="02020603050405020304" pitchFamily="18" charset="0"/>
            <a:ea typeface="仿宋" panose="02010609060101010101" pitchFamily="49" charset="-122"/>
          </a:endParaRPr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8016-969F-45CB-8A44-1690172EA094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7AD8-7D6E-4FDE-98E9-213883DEB8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72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0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2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6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8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4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4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67AD8-7D6E-4FDE-98E9-213883DEB8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9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3377-B544-416E-9850-94949613863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E397-D326-4262-9809-9D8375A48C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9945" y="2659380"/>
            <a:ext cx="5942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计算机图形学</a:t>
            </a:r>
            <a:r>
              <a:rPr lang="en-US" altLang="zh-CN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Lambert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模型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48C8E9-2D9A-4B41-6BDD-37146790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23" y="2768520"/>
            <a:ext cx="4898186" cy="3351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DD7E69-25E6-5891-33E5-D23F49101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291" y="3059373"/>
            <a:ext cx="5993298" cy="3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Lambert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模型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03D32B-BF82-1FAD-7507-DFF2E102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35" y="2287077"/>
            <a:ext cx="5143729" cy="39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phong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模型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0B33C8-99DE-07C7-0936-8EC4568B6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13" y="473489"/>
            <a:ext cx="4684554" cy="32602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4D12E-CA01-15BA-5A2A-8D38B10F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260" y="2732972"/>
            <a:ext cx="5966314" cy="775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506875-3575-485E-04AC-755CD2B6D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285" y="3868697"/>
            <a:ext cx="9502359" cy="28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仿宋" panose="02010609060101010101" pitchFamily="49" charset="-122"/>
              </a:rPr>
              <a:t>Blinn - 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phong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模型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043A3F-C97A-E3C3-5340-C1D3F177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465" y="2584205"/>
            <a:ext cx="8130950" cy="41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3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仿宋" panose="02010609060101010101" pitchFamily="49" charset="-122"/>
              </a:rPr>
              <a:t>Blinn - 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phong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模型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2ED68B-6173-4AB1-3386-76B1A7C2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774" y="2475440"/>
            <a:ext cx="8811855" cy="27245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2F3DA9-6838-88A5-A791-4FF76CE5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494" y="5244863"/>
            <a:ext cx="850701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8369" cy="435133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使用一个光源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glLight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(light, property, value)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 //light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指明指定光源，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property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设置属性，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修改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property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值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光源位置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glLightfv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(GL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＿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LIGHTi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, GL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＿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POSITION, position) //position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浮点数组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82" y="4209621"/>
            <a:ext cx="8940636" cy="21792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注意面的方向。一个面的正面和背面可以设置不同的材质，相同灯光在不同的材质上的效果不同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对于不透明物体，只有当相机和光源处于面的同一侧时才能接受光照（暂时不考虑折射！）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384935" y="3578225"/>
            <a:ext cx="3202305" cy="3936365"/>
            <a:chOff x="2199" y="5801"/>
            <a:chExt cx="5043" cy="6199"/>
          </a:xfrm>
        </p:grpSpPr>
        <p:sp>
          <p:nvSpPr>
            <p:cNvPr id="5" name="弧形 4"/>
            <p:cNvSpPr/>
            <p:nvPr/>
          </p:nvSpPr>
          <p:spPr>
            <a:xfrm rot="18780000">
              <a:off x="2237" y="7662"/>
              <a:ext cx="4301" cy="43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134" y="5801"/>
              <a:ext cx="4108" cy="4181"/>
              <a:chOff x="3134" y="5801"/>
              <a:chExt cx="4108" cy="418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555" y="9174"/>
                <a:ext cx="1664" cy="8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camera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9" y="5801"/>
                <a:ext cx="803" cy="80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134" y="8057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372" y="7900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669" y="7768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967" y="7696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" y="7660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562" y="7696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4800" y="7732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038" y="7768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276" y="7900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95" y="8021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752" y="8183"/>
                <a:ext cx="0" cy="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4304" y="6718"/>
                <a:ext cx="516" cy="867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乘号 19"/>
              <p:cNvSpPr/>
              <p:nvPr/>
            </p:nvSpPr>
            <p:spPr>
              <a:xfrm>
                <a:off x="6340" y="8967"/>
                <a:ext cx="902" cy="1015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7078980" y="3856355"/>
            <a:ext cx="3242310" cy="3937000"/>
            <a:chOff x="9371" y="5547"/>
            <a:chExt cx="5106" cy="6200"/>
          </a:xfrm>
        </p:grpSpPr>
        <p:grpSp>
          <p:nvGrpSpPr>
            <p:cNvPr id="40" name="组合 39"/>
            <p:cNvGrpSpPr/>
            <p:nvPr/>
          </p:nvGrpSpPr>
          <p:grpSpPr>
            <a:xfrm>
              <a:off x="9371" y="5547"/>
              <a:ext cx="5106" cy="6200"/>
              <a:chOff x="1470" y="5801"/>
              <a:chExt cx="5106" cy="6200"/>
            </a:xfrm>
          </p:grpSpPr>
          <p:sp>
            <p:nvSpPr>
              <p:cNvPr id="41" name="弧形 40"/>
              <p:cNvSpPr/>
              <p:nvPr/>
            </p:nvSpPr>
            <p:spPr>
              <a:xfrm rot="18780000">
                <a:off x="2237" y="7662"/>
                <a:ext cx="4301" cy="43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470" y="5801"/>
                <a:ext cx="4282" cy="2797"/>
                <a:chOff x="1470" y="5801"/>
                <a:chExt cx="4282" cy="2797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470" y="6428"/>
                  <a:ext cx="1664" cy="8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camera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689" y="5801"/>
                  <a:ext cx="803" cy="80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>
                  <a:off x="3134" y="8057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372" y="7900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669" y="7768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3967" y="7696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4324" y="7660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4562" y="7696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4800" y="7732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5038" y="7768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5276" y="7900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5495" y="8021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5752" y="8183"/>
                  <a:ext cx="0" cy="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 flipH="1">
                  <a:off x="3905" y="6718"/>
                  <a:ext cx="915" cy="958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/>
                <p:nvPr/>
              </p:nvCxnSpPr>
              <p:spPr>
                <a:xfrm flipH="1" flipV="1">
                  <a:off x="2703" y="7376"/>
                  <a:ext cx="1108" cy="244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组合 60"/>
            <p:cNvGrpSpPr/>
            <p:nvPr/>
          </p:nvGrpSpPr>
          <p:grpSpPr>
            <a:xfrm rot="2520000">
              <a:off x="13834" y="8509"/>
              <a:ext cx="395" cy="693"/>
              <a:chOff x="12463" y="8875"/>
              <a:chExt cx="395" cy="693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2708" y="8875"/>
                <a:ext cx="150" cy="6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2463" y="9438"/>
                <a:ext cx="394" cy="1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本次实验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6618"/>
            <a:ext cx="6208552" cy="435133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修改代码，实现一下键盘功能：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WASDZC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：控制相机上下左右前后移动；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：切换投影方式（正投影与透视投影）；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：切换渲染方式（填充模式与线框模式）；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空格键  ：启动与暂停旋转（桌子与茶壶一起绕桌子中心轴旋转）；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IKJL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：控制茶壶前后左右移动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：控制茶壶开始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暂停旋转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Q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：退出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6" name="屏幕录制 5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449" end="4101.20654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80291" y="1756618"/>
            <a:ext cx="3901565" cy="3692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Bouns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08552" cy="435133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对这个内容还感兴趣的同学，可以尝试根据下列的内容提示完成</a:t>
            </a:r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bouns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，甚至发挥自己的创造力：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改变光源的数量？光源特性？光源颜色？</a:t>
            </a:r>
          </a:p>
          <a:p>
            <a:endParaRPr kumimoji="1"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6" name="屏幕录制 5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449" end="4101.20654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80291" y="1756618"/>
            <a:ext cx="3901565" cy="3692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1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4533" y="809959"/>
            <a:ext cx="469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实验课内容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34533" y="1859492"/>
            <a:ext cx="8974667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Glut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键盘响应事件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相机控制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固定管线的光照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Glut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的键盘事件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Glut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的键盘事件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设置回调函数：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glutKeyboardFunc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(key);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回调函数格式：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void key(unsigned char k, int x, int y)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参数：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2"/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用户按键对应的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码，如果用户同时按下了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Shift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，将会得到对应的大写字母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2"/>
            <a:r>
              <a:rPr kumimoji="1"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x,y</a:t>
            </a:r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用户按键时鼠标在窗口中的位置，不含标题栏的显示区域左上角为（</a:t>
            </a:r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5000" y="3908399"/>
            <a:ext cx="1710267" cy="905933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7733" y="3911600"/>
            <a:ext cx="3039534" cy="905933"/>
          </a:xfrm>
          <a:prstGeom prst="rect">
            <a:avLst/>
          </a:prstGeom>
          <a:solidFill>
            <a:schemeClr val="accent5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31067" y="3911600"/>
            <a:ext cx="2032000" cy="905933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相机控制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6174"/>
          </a:xfrm>
        </p:spPr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设置显示区域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平行投影：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glOrtho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(left, right, bottom, up, 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zNear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zFar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);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透视投影：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gluPerspective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fov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, aspect, 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zNear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zFar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);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设置相机位置和朝向：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gluLookAt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eyex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eyey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eyez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centerx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centery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centerz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upx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upy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upz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3467" y="4445000"/>
            <a:ext cx="17780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观察位置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82734" y="44450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观察中心点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83033" y="44450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观察向上的方向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立方体 6"/>
          <p:cNvSpPr/>
          <p:nvPr/>
        </p:nvSpPr>
        <p:spPr>
          <a:xfrm>
            <a:off x="3012391" y="5113957"/>
            <a:ext cx="1029477" cy="1029477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Center</a:t>
            </a:r>
            <a:endParaRPr kumimoji="1" lang="ja-JP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相机控制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27129" y="1274748"/>
            <a:ext cx="4076943" cy="4308504"/>
            <a:chOff x="4389015" y="1774544"/>
            <a:chExt cx="4076943" cy="4308504"/>
          </a:xfrm>
        </p:grpSpPr>
        <p:grpSp>
          <p:nvGrpSpPr>
            <p:cNvPr id="5" name="组合 4"/>
            <p:cNvGrpSpPr/>
            <p:nvPr/>
          </p:nvGrpSpPr>
          <p:grpSpPr>
            <a:xfrm>
              <a:off x="4389015" y="1774544"/>
              <a:ext cx="4076943" cy="4308504"/>
              <a:chOff x="9636788" y="1027906"/>
              <a:chExt cx="2430026" cy="2568046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V="1">
                <a:off x="10589420" y="1027906"/>
                <a:ext cx="0" cy="1615414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10589420" y="2643320"/>
                <a:ext cx="1477394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>
                <a:off x="9636788" y="2643320"/>
                <a:ext cx="952632" cy="95263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立方体 5"/>
            <p:cNvSpPr/>
            <p:nvPr/>
          </p:nvSpPr>
          <p:spPr>
            <a:xfrm>
              <a:off x="5547074" y="3970045"/>
              <a:ext cx="1029477" cy="102947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Eye</a:t>
              </a:r>
              <a:endParaRPr kumimoji="1" lang="ja-JP" altLang="en-US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125394" y="1506021"/>
            <a:ext cx="7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548235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U</a:t>
            </a:r>
            <a:r>
              <a:rPr kumimoji="1" lang="en-US" altLang="ja-JP" b="1" dirty="0">
                <a:solidFill>
                  <a:srgbClr val="548235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p</a:t>
            </a:r>
            <a:endParaRPr kumimoji="1" lang="ja-JP" altLang="en-US" b="1" dirty="0">
              <a:solidFill>
                <a:srgbClr val="548235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60939" y="4937120"/>
            <a:ext cx="335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Front</a:t>
            </a:r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=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Center-Eye)/||Center-Eye||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5564" y="358346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Left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=</a:t>
            </a:r>
            <a:r>
              <a:rPr lang="en-US" altLang="ja-JP" b="1" dirty="0" err="1">
                <a:solidFill>
                  <a:srgbClr val="548235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Up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×</a:t>
            </a:r>
            <a:r>
              <a:rPr lang="en-US" altLang="zh-CN" b="1" dirty="0" err="1">
                <a:solidFill>
                  <a:srgbClr val="00B0F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Front</a:t>
            </a:r>
            <a:endParaRPr kumimoji="1" lang="ja-JP" altLang="en-US" b="1" dirty="0">
              <a:solidFill>
                <a:srgbClr val="00B0F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GLUT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只支持少量点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光源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使用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glEnable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(GL_LIGHTING)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开启光照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使用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glLight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*(</a:t>
            </a:r>
            <a:r>
              <a:rPr lang="en-US" altLang="ja-JP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GL_LIGHTx</a:t>
            </a:r>
            <a:r>
              <a:rPr lang="en-US" altLang="ja-JP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来设置光照属性（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表示光源编号，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0~7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光源通常和具有材料属性的对象关联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Phong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模型影响的三种材质：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环境光</a:t>
            </a:r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Ambient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：即被环境漫反射后的光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漫反射</a:t>
            </a:r>
            <a:r>
              <a:rPr kumimoji="1"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Diffuse</a:t>
            </a:r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：从光源入射，漫反射到各个角度</a:t>
            </a:r>
            <a:endParaRPr kumimoji="1"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镜面反射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Specular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：从光源入射，镜面反射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将光照的三种颜色乘上物体的三种颜色，按照一定比例加权得到最终显示颜色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18" y="1872159"/>
            <a:ext cx="4201111" cy="4258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泛光模型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2E00A8-BF44-6518-48EB-3C7A6FCB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83" y="3322189"/>
            <a:ext cx="3384809" cy="1141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EBB36D-896D-7F19-8434-0635263B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3" y="1461096"/>
            <a:ext cx="591585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7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简单的光照</a:t>
            </a:r>
            <a:endParaRPr kumimoji="1" lang="ja-JP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618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Lambert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模型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2BDEB-4787-F626-CE07-575D4ACA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59" y="681037"/>
            <a:ext cx="4428318" cy="1866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A9CE0A-BB02-131E-8972-11803D8D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162" y="2863169"/>
            <a:ext cx="7419721" cy="35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625</Words>
  <Application>Microsoft Office PowerPoint</Application>
  <PresentationFormat>宽屏</PresentationFormat>
  <Paragraphs>98</Paragraphs>
  <Slides>18</Slides>
  <Notes>12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仿宋</vt:lpstr>
      <vt:lpstr>Arial</vt:lpstr>
      <vt:lpstr>Times New Roman</vt:lpstr>
      <vt:lpstr>Office 主题​​</vt:lpstr>
      <vt:lpstr>PowerPoint 演示文稿</vt:lpstr>
      <vt:lpstr>PowerPoint 演示文稿</vt:lpstr>
      <vt:lpstr>Glut的键盘事件</vt:lpstr>
      <vt:lpstr>Glut的键盘事件</vt:lpstr>
      <vt:lpstr>相机控制</vt:lpstr>
      <vt:lpstr>相机控制</vt:lpstr>
      <vt:lpstr>简单的光照</vt:lpstr>
      <vt:lpstr>简单的光照</vt:lpstr>
      <vt:lpstr>简单的光照</vt:lpstr>
      <vt:lpstr>简单的光照</vt:lpstr>
      <vt:lpstr>简单的光照</vt:lpstr>
      <vt:lpstr>简单的光照</vt:lpstr>
      <vt:lpstr>简单的光照</vt:lpstr>
      <vt:lpstr>简单的光照</vt:lpstr>
      <vt:lpstr>简单的光照</vt:lpstr>
      <vt:lpstr>简单的光照</vt:lpstr>
      <vt:lpstr>本次实验</vt:lpstr>
      <vt:lpstr>Bouns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雨桐</dc:creator>
  <cp:lastModifiedBy>博文 高</cp:lastModifiedBy>
  <cp:revision>32</cp:revision>
  <dcterms:created xsi:type="dcterms:W3CDTF">2021-10-19T07:45:37Z</dcterms:created>
  <dcterms:modified xsi:type="dcterms:W3CDTF">2023-10-28T10:02:41Z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