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0" r:id="rId3"/>
    <p:sldId id="287" r:id="rId5"/>
    <p:sldId id="288" r:id="rId6"/>
    <p:sldId id="289" r:id="rId7"/>
    <p:sldId id="294" r:id="rId8"/>
    <p:sldId id="295" r:id="rId9"/>
    <p:sldId id="296" r:id="rId10"/>
    <p:sldId id="297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占 子越" initials="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0000"/>
    <a:srgbClr val="C55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4417" autoAdjust="0"/>
  </p:normalViewPr>
  <p:slideViewPr>
    <p:cSldViewPr snapToGrid="0" snapToObjects="1" showGuides="1">
      <p:cViewPr varScale="1">
        <p:scale>
          <a:sx n="61" d="100"/>
          <a:sy n="61" d="100"/>
        </p:scale>
        <p:origin x="56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8D469-5D6D-481A-95DE-FC77662D6D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56B9D-1566-40A7-B8D3-A52AAD6A56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956B9D-1566-40A7-B8D3-A52AAD6A56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9"/>
          <p:cNvSpPr/>
          <p:nvPr userDrawn="1"/>
        </p:nvSpPr>
        <p:spPr bwMode="auto">
          <a:xfrm>
            <a:off x="4705383" y="-1588"/>
            <a:ext cx="6467431" cy="6859588"/>
          </a:xfrm>
          <a:custGeom>
            <a:avLst/>
            <a:gdLst>
              <a:gd name="T0" fmla="*/ 2584 w 3084"/>
              <a:gd name="T1" fmla="*/ 0 h 3271"/>
              <a:gd name="T2" fmla="*/ 0 w 3084"/>
              <a:gd name="T3" fmla="*/ 3271 h 3271"/>
              <a:gd name="T4" fmla="*/ 501 w 3084"/>
              <a:gd name="T5" fmla="*/ 3271 h 3271"/>
              <a:gd name="T6" fmla="*/ 3084 w 3084"/>
              <a:gd name="T7" fmla="*/ 0 h 3271"/>
              <a:gd name="T8" fmla="*/ 2584 w 3084"/>
              <a:gd name="T9" fmla="*/ 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4" h="3271">
                <a:moveTo>
                  <a:pt x="2584" y="0"/>
                </a:moveTo>
                <a:lnTo>
                  <a:pt x="0" y="3271"/>
                </a:lnTo>
                <a:lnTo>
                  <a:pt x="501" y="3271"/>
                </a:lnTo>
                <a:lnTo>
                  <a:pt x="3084" y="0"/>
                </a:lnTo>
                <a:lnTo>
                  <a:pt x="25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26" name="Freeform 20"/>
          <p:cNvSpPr/>
          <p:nvPr userDrawn="1"/>
        </p:nvSpPr>
        <p:spPr bwMode="auto">
          <a:xfrm>
            <a:off x="3048680" y="3431352"/>
            <a:ext cx="2711540" cy="3426648"/>
          </a:xfrm>
          <a:custGeom>
            <a:avLst/>
            <a:gdLst>
              <a:gd name="T0" fmla="*/ 1293 w 1293"/>
              <a:gd name="T1" fmla="*/ 1634 h 1634"/>
              <a:gd name="T2" fmla="*/ 0 w 1293"/>
              <a:gd name="T3" fmla="*/ 1634 h 1634"/>
              <a:gd name="T4" fmla="*/ 1293 w 1293"/>
              <a:gd name="T5" fmla="*/ 0 h 1634"/>
              <a:gd name="T6" fmla="*/ 1293 w 1293"/>
              <a:gd name="T7" fmla="*/ 1634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3" h="1634">
                <a:moveTo>
                  <a:pt x="1293" y="1634"/>
                </a:moveTo>
                <a:lnTo>
                  <a:pt x="0" y="1634"/>
                </a:lnTo>
                <a:lnTo>
                  <a:pt x="1293" y="0"/>
                </a:lnTo>
                <a:lnTo>
                  <a:pt x="1293" y="16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27" name="Freeform 21"/>
          <p:cNvSpPr/>
          <p:nvPr userDrawn="1"/>
        </p:nvSpPr>
        <p:spPr bwMode="auto">
          <a:xfrm>
            <a:off x="5760220" y="3431352"/>
            <a:ext cx="2707346" cy="3426648"/>
          </a:xfrm>
          <a:custGeom>
            <a:avLst/>
            <a:gdLst>
              <a:gd name="T0" fmla="*/ 0 w 1291"/>
              <a:gd name="T1" fmla="*/ 0 h 1634"/>
              <a:gd name="T2" fmla="*/ 1291 w 1291"/>
              <a:gd name="T3" fmla="*/ 0 h 1634"/>
              <a:gd name="T4" fmla="*/ 0 w 1291"/>
              <a:gd name="T5" fmla="*/ 1634 h 1634"/>
              <a:gd name="T6" fmla="*/ 0 w 1291"/>
              <a:gd name="T7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1" h="1634">
                <a:moveTo>
                  <a:pt x="0" y="0"/>
                </a:moveTo>
                <a:lnTo>
                  <a:pt x="1291" y="0"/>
                </a:lnTo>
                <a:lnTo>
                  <a:pt x="0" y="16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90" y="3100856"/>
            <a:ext cx="581501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90590" y="2313707"/>
            <a:ext cx="5815010" cy="698591"/>
          </a:xfrm>
        </p:spPr>
        <p:txBody>
          <a:bodyPr anchor="ctr">
            <a:normAutofit/>
          </a:bodyPr>
          <a:lstStyle>
            <a:lvl1pPr algn="l"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8" y="3829815"/>
            <a:ext cx="4883151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 b="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8" y="4201290"/>
            <a:ext cx="4883151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 b="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 flipV="1">
            <a:off x="890588" y="3056576"/>
            <a:ext cx="5149854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10"/>
          <p:cNvSpPr/>
          <p:nvPr userDrawn="1"/>
        </p:nvSpPr>
        <p:spPr bwMode="auto">
          <a:xfrm>
            <a:off x="-1588" y="-1588"/>
            <a:ext cx="1801813" cy="2263775"/>
          </a:xfrm>
          <a:custGeom>
            <a:avLst/>
            <a:gdLst>
              <a:gd name="T0" fmla="*/ 0 w 1135"/>
              <a:gd name="T1" fmla="*/ 0 h 1426"/>
              <a:gd name="T2" fmla="*/ 1135 w 1135"/>
              <a:gd name="T3" fmla="*/ 0 h 1426"/>
              <a:gd name="T4" fmla="*/ 0 w 1135"/>
              <a:gd name="T5" fmla="*/ 1426 h 1426"/>
              <a:gd name="T6" fmla="*/ 0 w 1135"/>
              <a:gd name="T7" fmla="*/ 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5" h="1426">
                <a:moveTo>
                  <a:pt x="0" y="0"/>
                </a:moveTo>
                <a:lnTo>
                  <a:pt x="1135" y="0"/>
                </a:lnTo>
                <a:lnTo>
                  <a:pt x="0" y="14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14" name="Freeform 11"/>
          <p:cNvSpPr/>
          <p:nvPr userDrawn="1"/>
        </p:nvSpPr>
        <p:spPr bwMode="auto">
          <a:xfrm>
            <a:off x="890588" y="-1588"/>
            <a:ext cx="909638" cy="1141413"/>
          </a:xfrm>
          <a:custGeom>
            <a:avLst/>
            <a:gdLst>
              <a:gd name="T0" fmla="*/ 573 w 573"/>
              <a:gd name="T1" fmla="*/ 719 h 719"/>
              <a:gd name="T2" fmla="*/ 0 w 573"/>
              <a:gd name="T3" fmla="*/ 719 h 719"/>
              <a:gd name="T4" fmla="*/ 573 w 573"/>
              <a:gd name="T5" fmla="*/ 0 h 719"/>
              <a:gd name="T6" fmla="*/ 573 w 573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719">
                <a:moveTo>
                  <a:pt x="573" y="719"/>
                </a:moveTo>
                <a:lnTo>
                  <a:pt x="0" y="719"/>
                </a:lnTo>
                <a:lnTo>
                  <a:pt x="573" y="0"/>
                </a:lnTo>
                <a:lnTo>
                  <a:pt x="573" y="7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16" name="Freeform 12"/>
          <p:cNvSpPr/>
          <p:nvPr userDrawn="1"/>
        </p:nvSpPr>
        <p:spPr bwMode="auto">
          <a:xfrm>
            <a:off x="1800225" y="-1588"/>
            <a:ext cx="906463" cy="1141413"/>
          </a:xfrm>
          <a:custGeom>
            <a:avLst/>
            <a:gdLst>
              <a:gd name="T0" fmla="*/ 0 w 571"/>
              <a:gd name="T1" fmla="*/ 0 h 719"/>
              <a:gd name="T2" fmla="*/ 571 w 571"/>
              <a:gd name="T3" fmla="*/ 0 h 719"/>
              <a:gd name="T4" fmla="*/ 0 w 571"/>
              <a:gd name="T5" fmla="*/ 719 h 719"/>
              <a:gd name="T6" fmla="*/ 0 w 571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" h="719">
                <a:moveTo>
                  <a:pt x="0" y="0"/>
                </a:moveTo>
                <a:lnTo>
                  <a:pt x="571" y="0"/>
                </a:lnTo>
                <a:lnTo>
                  <a:pt x="0" y="7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b="24392"/>
          <a:stretch>
            <a:fillRect/>
          </a:stretch>
        </p:blipFill>
        <p:spPr bwMode="auto">
          <a:xfrm>
            <a:off x="9091416" y="5724990"/>
            <a:ext cx="2950139" cy="9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  <a:lvl2pPr>
              <a:defRPr b="0">
                <a:latin typeface="+mn-ea"/>
                <a:ea typeface="+mn-ea"/>
              </a:defRPr>
            </a:lvl2pPr>
            <a:lvl3pPr>
              <a:defRPr b="0">
                <a:latin typeface="+mn-ea"/>
                <a:ea typeface="+mn-ea"/>
              </a:defRPr>
            </a:lvl3pPr>
            <a:lvl4pPr>
              <a:defRPr b="0">
                <a:latin typeface="+mn-ea"/>
                <a:ea typeface="+mn-ea"/>
              </a:defRPr>
            </a:lvl4pPr>
            <a:lvl5pPr>
              <a:defRPr b="0"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/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12" name="Freeform 12"/>
            <p:cNvSpPr/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41028"/>
            <a:ext cx="10801350" cy="937991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 userDrawn="1"/>
        </p:nvSpPr>
        <p:spPr bwMode="auto">
          <a:xfrm>
            <a:off x="3277911" y="4368816"/>
            <a:ext cx="4612422" cy="2490771"/>
          </a:xfrm>
          <a:custGeom>
            <a:avLst/>
            <a:gdLst>
              <a:gd name="T0" fmla="*/ 0 w 2924"/>
              <a:gd name="T1" fmla="*/ 1579 h 1579"/>
              <a:gd name="T2" fmla="*/ 1870 w 2924"/>
              <a:gd name="T3" fmla="*/ 1579 h 1579"/>
              <a:gd name="T4" fmla="*/ 2924 w 2924"/>
              <a:gd name="T5" fmla="*/ 1165 h 1579"/>
              <a:gd name="T6" fmla="*/ 912 w 2924"/>
              <a:gd name="T7" fmla="*/ 0 h 1579"/>
              <a:gd name="T8" fmla="*/ 0 w 2924"/>
              <a:gd name="T9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4" h="1579">
                <a:moveTo>
                  <a:pt x="0" y="1579"/>
                </a:moveTo>
                <a:lnTo>
                  <a:pt x="1870" y="1579"/>
                </a:lnTo>
                <a:lnTo>
                  <a:pt x="2924" y="1165"/>
                </a:lnTo>
                <a:lnTo>
                  <a:pt x="912" y="0"/>
                </a:lnTo>
                <a:lnTo>
                  <a:pt x="0" y="1579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11" name="Freeform 7"/>
          <p:cNvSpPr/>
          <p:nvPr userDrawn="1"/>
        </p:nvSpPr>
        <p:spPr bwMode="auto">
          <a:xfrm>
            <a:off x="-1" y="4368816"/>
            <a:ext cx="4716532" cy="2490771"/>
          </a:xfrm>
          <a:custGeom>
            <a:avLst/>
            <a:gdLst>
              <a:gd name="T0" fmla="*/ 0 w 2990"/>
              <a:gd name="T1" fmla="*/ 1579 h 1579"/>
              <a:gd name="T2" fmla="*/ 2078 w 2990"/>
              <a:gd name="T3" fmla="*/ 1579 h 1579"/>
              <a:gd name="T4" fmla="*/ 2990 w 2990"/>
              <a:gd name="T5" fmla="*/ 0 h 1579"/>
              <a:gd name="T6" fmla="*/ 0 w 2990"/>
              <a:gd name="T7" fmla="*/ 1178 h 1579"/>
              <a:gd name="T8" fmla="*/ 0 w 2990"/>
              <a:gd name="T9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0" h="1579">
                <a:moveTo>
                  <a:pt x="0" y="1579"/>
                </a:moveTo>
                <a:lnTo>
                  <a:pt x="2078" y="1579"/>
                </a:lnTo>
                <a:lnTo>
                  <a:pt x="2990" y="0"/>
                </a:lnTo>
                <a:lnTo>
                  <a:pt x="0" y="1178"/>
                </a:lnTo>
                <a:lnTo>
                  <a:pt x="0" y="15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8"/>
          <p:cNvSpPr/>
          <p:nvPr userDrawn="1"/>
        </p:nvSpPr>
        <p:spPr bwMode="auto">
          <a:xfrm>
            <a:off x="6237180" y="4513940"/>
            <a:ext cx="5954820" cy="2345647"/>
          </a:xfrm>
          <a:custGeom>
            <a:avLst/>
            <a:gdLst>
              <a:gd name="T0" fmla="*/ 1922 w 3775"/>
              <a:gd name="T1" fmla="*/ 1487 h 1487"/>
              <a:gd name="T2" fmla="*/ 3775 w 3775"/>
              <a:gd name="T3" fmla="*/ 758 h 1487"/>
              <a:gd name="T4" fmla="*/ 3775 w 3775"/>
              <a:gd name="T5" fmla="*/ 0 h 1487"/>
              <a:gd name="T6" fmla="*/ 0 w 3775"/>
              <a:gd name="T7" fmla="*/ 1487 h 1487"/>
              <a:gd name="T8" fmla="*/ 1922 w 3775"/>
              <a:gd name="T9" fmla="*/ 1487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1487">
                <a:moveTo>
                  <a:pt x="1922" y="1487"/>
                </a:moveTo>
                <a:lnTo>
                  <a:pt x="3775" y="758"/>
                </a:lnTo>
                <a:lnTo>
                  <a:pt x="3775" y="0"/>
                </a:lnTo>
                <a:lnTo>
                  <a:pt x="0" y="1487"/>
                </a:lnTo>
                <a:lnTo>
                  <a:pt x="1922" y="14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3" name="Freeform 9"/>
          <p:cNvSpPr/>
          <p:nvPr userDrawn="1"/>
        </p:nvSpPr>
        <p:spPr bwMode="auto">
          <a:xfrm>
            <a:off x="9256392" y="5704904"/>
            <a:ext cx="2935608" cy="1154683"/>
          </a:xfrm>
          <a:custGeom>
            <a:avLst/>
            <a:gdLst>
              <a:gd name="T0" fmla="*/ 1861 w 1861"/>
              <a:gd name="T1" fmla="*/ 732 h 732"/>
              <a:gd name="T2" fmla="*/ 1861 w 1861"/>
              <a:gd name="T3" fmla="*/ 0 h 732"/>
              <a:gd name="T4" fmla="*/ 0 w 1861"/>
              <a:gd name="T5" fmla="*/ 732 h 732"/>
              <a:gd name="T6" fmla="*/ 1861 w 1861"/>
              <a:gd name="T7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1" h="732">
                <a:moveTo>
                  <a:pt x="1861" y="732"/>
                </a:moveTo>
                <a:lnTo>
                  <a:pt x="1861" y="0"/>
                </a:lnTo>
                <a:lnTo>
                  <a:pt x="0" y="732"/>
                </a:lnTo>
                <a:lnTo>
                  <a:pt x="1861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 userDrawn="1"/>
        </p:nvSpPr>
        <p:spPr bwMode="auto">
          <a:xfrm>
            <a:off x="3184842" y="3334018"/>
            <a:ext cx="9007157" cy="3525569"/>
          </a:xfrm>
          <a:custGeom>
            <a:avLst/>
            <a:gdLst>
              <a:gd name="T0" fmla="*/ 0 w 5710"/>
              <a:gd name="T1" fmla="*/ 2235 h 2235"/>
              <a:gd name="T2" fmla="*/ 1924 w 5710"/>
              <a:gd name="T3" fmla="*/ 2235 h 2235"/>
              <a:gd name="T4" fmla="*/ 5710 w 5710"/>
              <a:gd name="T5" fmla="*/ 743 h 2235"/>
              <a:gd name="T6" fmla="*/ 5710 w 5710"/>
              <a:gd name="T7" fmla="*/ 19 h 2235"/>
              <a:gd name="T8" fmla="*/ 5676 w 5710"/>
              <a:gd name="T9" fmla="*/ 0 h 2235"/>
              <a:gd name="T10" fmla="*/ 0 w 5710"/>
              <a:gd name="T11" fmla="*/ 2235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0" h="2235">
                <a:moveTo>
                  <a:pt x="0" y="2235"/>
                </a:moveTo>
                <a:lnTo>
                  <a:pt x="1924" y="2235"/>
                </a:lnTo>
                <a:lnTo>
                  <a:pt x="5710" y="743"/>
                </a:lnTo>
                <a:lnTo>
                  <a:pt x="5710" y="19"/>
                </a:lnTo>
                <a:lnTo>
                  <a:pt x="5676" y="0"/>
                </a:lnTo>
                <a:lnTo>
                  <a:pt x="0" y="2235"/>
                </a:lnTo>
                <a:close/>
              </a:path>
            </a:pathLst>
          </a:custGeom>
          <a:solidFill>
            <a:schemeClr val="accent2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601795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88DF-0B3C-4CED-96CB-830AF26E1D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917B-E941-42EE-B0F8-2B6C7F2B4C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03433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矩形框 45"/>
          <p:cNvSpPr/>
          <p:nvPr userDrawn="1"/>
        </p:nvSpPr>
        <p:spPr>
          <a:xfrm>
            <a:off x="-600" y="937992"/>
            <a:ext cx="1105186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0" dirty="0">
              <a:latin typeface="+mj-ea"/>
              <a:ea typeface="+mj-ea"/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/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43" name="Freeform 11"/>
            <p:cNvSpPr/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44" name="Freeform 12"/>
            <p:cNvSpPr/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b="24392"/>
          <a:stretch>
            <a:fillRect/>
          </a:stretch>
        </p:blipFill>
        <p:spPr bwMode="auto">
          <a:xfrm>
            <a:off x="8389985" y="116663"/>
            <a:ext cx="2488210" cy="80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9384" y="1641021"/>
            <a:ext cx="6143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网络安全实验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实验二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456" y="1073426"/>
            <a:ext cx="8637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类型：</a:t>
            </a:r>
            <a:r>
              <a:rPr lang="en-US" altLang="zh-CN" dirty="0"/>
              <a:t>ARP</a:t>
            </a:r>
            <a:r>
              <a:rPr lang="zh-CN" altLang="en-US" dirty="0"/>
              <a:t>欺诈和</a:t>
            </a:r>
            <a:r>
              <a:rPr lang="en-US" altLang="zh-CN" dirty="0"/>
              <a:t>DNS</a:t>
            </a:r>
            <a:r>
              <a:rPr lang="zh-CN" altLang="en-US" dirty="0"/>
              <a:t>攻击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原理：</a:t>
            </a:r>
            <a:r>
              <a:rPr lang="en-US" altLang="zh-CN" dirty="0"/>
              <a:t>TCP/IP</a:t>
            </a:r>
            <a:r>
              <a:rPr lang="zh-CN" altLang="en-US" dirty="0"/>
              <a:t>建立在可信的网络环境中，缺乏有效的加密技术，容易受到攻击。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攻击方式：伪造请求包</a:t>
            </a:r>
            <a:r>
              <a:rPr lang="en-US" altLang="zh-CN" dirty="0"/>
              <a:t>/</a:t>
            </a:r>
            <a:r>
              <a:rPr lang="zh-CN" altLang="en-US" dirty="0"/>
              <a:t>窃听请求包，并伪造响应包。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攻击效果：操控目标的</a:t>
            </a:r>
            <a:r>
              <a:rPr lang="en-US" altLang="zh-CN" dirty="0"/>
              <a:t>IP-MAC</a:t>
            </a:r>
            <a:r>
              <a:rPr lang="zh-CN" altLang="en-US" dirty="0"/>
              <a:t>缓存地址，从而改变受攻击节点方的通信对象。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假消息和攻击原理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820" y="3966651"/>
            <a:ext cx="428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攻击方通过截取发送方的请求包，并伪造响应包，发送伪造的</a:t>
            </a:r>
            <a:r>
              <a:rPr lang="en-US" altLang="zh-CN" dirty="0"/>
              <a:t>IP</a:t>
            </a:r>
            <a:r>
              <a:rPr lang="zh-CN" altLang="en-US" dirty="0"/>
              <a:t>地址，从而改变发送方的通信地址。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利用机制：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、报文广播机制。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IP-MAC</a:t>
            </a:r>
            <a:r>
              <a:rPr lang="zh-CN" altLang="en-US" dirty="0"/>
              <a:t>缓存机制。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ARP</a:t>
            </a:r>
            <a:r>
              <a:rPr lang="zh-CN" altLang="en-US" sz="2400" dirty="0"/>
              <a:t>欺诈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88883" y="1301405"/>
            <a:ext cx="1776249" cy="945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1371" y="1238339"/>
            <a:ext cx="1403998" cy="504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请求包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16040" y="1333620"/>
            <a:ext cx="1776249" cy="945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1371" y="2013592"/>
            <a:ext cx="1403998" cy="504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响应包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箭头: 下 19"/>
          <p:cNvSpPr/>
          <p:nvPr/>
        </p:nvSpPr>
        <p:spPr>
          <a:xfrm rot="16200000">
            <a:off x="2475852" y="1232857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16200000">
            <a:off x="4783324" y="1196075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 rot="5400000">
            <a:off x="4749811" y="1919913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/>
          <p:cNvSpPr/>
          <p:nvPr/>
        </p:nvSpPr>
        <p:spPr>
          <a:xfrm rot="5400000">
            <a:off x="2426561" y="1939793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9850" y="1254967"/>
            <a:ext cx="4563258" cy="200287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88883" y="3525219"/>
            <a:ext cx="1776249" cy="945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91371" y="3462153"/>
            <a:ext cx="1403998" cy="504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请求包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46699" y="4827575"/>
            <a:ext cx="1776249" cy="945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91371" y="4237406"/>
            <a:ext cx="1403998" cy="504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响应包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箭头: 下 28"/>
          <p:cNvSpPr/>
          <p:nvPr/>
        </p:nvSpPr>
        <p:spPr>
          <a:xfrm rot="16200000">
            <a:off x="2475852" y="3456671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/>
          <p:cNvSpPr/>
          <p:nvPr/>
        </p:nvSpPr>
        <p:spPr>
          <a:xfrm rot="16200000">
            <a:off x="4783324" y="3419889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/>
          <p:cNvSpPr/>
          <p:nvPr/>
        </p:nvSpPr>
        <p:spPr>
          <a:xfrm rot="5400000">
            <a:off x="4749811" y="4143727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/>
          <p:cNvSpPr/>
          <p:nvPr/>
        </p:nvSpPr>
        <p:spPr>
          <a:xfrm rot="5400000">
            <a:off x="2426561" y="4163607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354575" y="3543724"/>
            <a:ext cx="1776249" cy="945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攻击方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39458" y="3126446"/>
            <a:ext cx="67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截取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644480" y="4594141"/>
            <a:ext cx="67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伪造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88883" y="5246644"/>
            <a:ext cx="1776249" cy="945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攻击方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箭头: 下 36"/>
          <p:cNvSpPr/>
          <p:nvPr/>
        </p:nvSpPr>
        <p:spPr>
          <a:xfrm rot="10800000">
            <a:off x="1082339" y="4620807"/>
            <a:ext cx="304799" cy="51546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2776" y="4545124"/>
            <a:ext cx="12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伪造</a:t>
            </a:r>
            <a:r>
              <a:rPr lang="en-US" altLang="zh-CN" dirty="0"/>
              <a:t>IP-MAC</a:t>
            </a:r>
            <a:r>
              <a:rPr lang="zh-CN" altLang="en-US" dirty="0"/>
              <a:t>缓存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265309" y="767126"/>
            <a:ext cx="12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广播形式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675800" y="356393"/>
            <a:ext cx="1932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ARP</a:t>
            </a:r>
            <a:r>
              <a:rPr lang="zh-CN" altLang="en-US" dirty="0"/>
              <a:t>解析，主机</a:t>
            </a:r>
            <a:r>
              <a:rPr lang="en-US" altLang="zh-CN" dirty="0"/>
              <a:t>MAC</a:t>
            </a:r>
            <a:r>
              <a:rPr lang="zh-CN" altLang="en-US" dirty="0"/>
              <a:t>地址是</a:t>
            </a:r>
            <a:r>
              <a:rPr lang="en-US" altLang="zh-CN" dirty="0"/>
              <a:t>IP</a:t>
            </a:r>
            <a:r>
              <a:rPr lang="zh-CN" altLang="en-US" dirty="0"/>
              <a:t>对应的</a:t>
            </a:r>
            <a:r>
              <a:rPr lang="en-US" altLang="zh-CN" dirty="0"/>
              <a:t>MAC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765" y="1541145"/>
            <a:ext cx="917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如果是虚拟机设备，先将网络连接设为桥接模式。编辑虚拟网络编辑器，选择对应的</a:t>
            </a:r>
            <a:r>
              <a:rPr lang="zh-CN" altLang="en-US" dirty="0"/>
              <a:t>网卡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ARP</a:t>
            </a:r>
            <a:r>
              <a:rPr lang="zh-CN" altLang="en-US" sz="2400"/>
              <a:t>攻击流程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76" y="2676663"/>
            <a:ext cx="6773684" cy="2093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75" y="3171190"/>
            <a:ext cx="275082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ARP</a:t>
            </a:r>
            <a:r>
              <a:rPr lang="zh-CN" altLang="en-US" sz="2400"/>
              <a:t>攻击流程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1650" y="1346200"/>
            <a:ext cx="428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、同一局域网内可以互通的两台</a:t>
            </a:r>
            <a:r>
              <a:rPr lang="zh-CN" altLang="en-US"/>
              <a:t>主机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2038350"/>
            <a:ext cx="6804660" cy="23545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0" y="2907030"/>
            <a:ext cx="3909060" cy="10439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" y="4716780"/>
            <a:ext cx="5288280" cy="1104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895" y="4883785"/>
            <a:ext cx="4351020" cy="388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ARP</a:t>
            </a:r>
            <a:r>
              <a:rPr lang="zh-CN" altLang="en-US" sz="2400"/>
              <a:t>攻击流程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1650" y="1346200"/>
            <a:ext cx="428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、查看主机的</a:t>
            </a:r>
            <a:r>
              <a:rPr lang="en-US" altLang="zh-CN"/>
              <a:t>arp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650" y="3794760"/>
            <a:ext cx="917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注意这里网关和虚拟机对应的</a:t>
            </a:r>
            <a:r>
              <a:rPr lang="en-US" altLang="zh-CN" dirty="0"/>
              <a:t>MAC</a:t>
            </a:r>
            <a:r>
              <a:rPr lang="zh-CN" altLang="en-US" dirty="0"/>
              <a:t>地址是不同</a:t>
            </a:r>
            <a:r>
              <a:rPr lang="zh-CN" altLang="en-US" dirty="0"/>
              <a:t>的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1901190"/>
            <a:ext cx="3931920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ARP</a:t>
            </a:r>
            <a:r>
              <a:rPr lang="zh-CN" altLang="en-US" sz="2400"/>
              <a:t>攻击流程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1650" y="1346200"/>
            <a:ext cx="428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、使用</a:t>
            </a:r>
            <a:r>
              <a:rPr lang="en-US" altLang="zh-CN"/>
              <a:t>arpspoof</a:t>
            </a:r>
            <a:r>
              <a:rPr lang="zh-CN" altLang="en-US"/>
              <a:t>对主机进行</a:t>
            </a:r>
            <a:r>
              <a:rPr lang="zh-CN" altLang="en-US"/>
              <a:t>攻击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650" y="1981200"/>
            <a:ext cx="576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ubuntu</a:t>
            </a:r>
            <a:r>
              <a:rPr lang="zh-CN" altLang="en-US" dirty="0"/>
              <a:t>设备可以安装</a:t>
            </a:r>
            <a:r>
              <a:rPr lang="en-US" altLang="zh-CN" dirty="0"/>
              <a:t>dsniff</a:t>
            </a:r>
            <a:r>
              <a:rPr lang="zh-CN" altLang="en-US" dirty="0"/>
              <a:t>工具，使用</a:t>
            </a:r>
            <a:r>
              <a:rPr lang="en-US" altLang="zh-CN" dirty="0"/>
              <a:t>arpspoof</a:t>
            </a:r>
            <a:r>
              <a:rPr lang="zh-CN" altLang="en-US" dirty="0"/>
              <a:t>进行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2620" y="2503805"/>
            <a:ext cx="576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arpspoof   -i   (</a:t>
            </a:r>
            <a:r>
              <a:rPr lang="zh-CN" altLang="en-US" dirty="0"/>
              <a:t>网卡）</a:t>
            </a:r>
            <a:r>
              <a:rPr lang="en-US" altLang="zh-CN" dirty="0"/>
              <a:t> -t     </a:t>
            </a:r>
            <a:r>
              <a:rPr lang="zh-CN" altLang="en-US" dirty="0"/>
              <a:t>主机号</a:t>
            </a:r>
            <a:r>
              <a:rPr lang="en-US" altLang="zh-CN" dirty="0"/>
              <a:t>     </a:t>
            </a:r>
            <a:r>
              <a:rPr lang="zh-CN" altLang="en-US" dirty="0"/>
              <a:t>网关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2971800"/>
            <a:ext cx="5631180" cy="105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4922520"/>
            <a:ext cx="3992880" cy="16611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1650" y="4150360"/>
            <a:ext cx="6981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注意这里攻击者用自己的</a:t>
            </a:r>
            <a:r>
              <a:rPr lang="en-US" altLang="zh-CN" dirty="0"/>
              <a:t>MAC</a:t>
            </a:r>
            <a:r>
              <a:rPr lang="zh-CN" altLang="en-US" dirty="0"/>
              <a:t>地址替换掉了网关（更新可能较慢，可以多</a:t>
            </a:r>
            <a:r>
              <a:rPr lang="en-US" altLang="zh-CN" dirty="0"/>
              <a:t>ping</a:t>
            </a:r>
            <a:r>
              <a:rPr lang="zh-CN" altLang="en-US" dirty="0"/>
              <a:t>几次刷新后再</a:t>
            </a:r>
            <a:r>
              <a:rPr lang="zh-CN" altLang="en-US" dirty="0"/>
              <a:t>查看）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72405" y="5020310"/>
            <a:ext cx="5761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其他平台设备可以</a:t>
            </a:r>
            <a:r>
              <a:rPr lang="zh-CN" altLang="en-US" dirty="0"/>
              <a:t>安装相似工具，或者完成我发在群里的</a:t>
            </a:r>
            <a:r>
              <a:rPr lang="en-US" altLang="zh-CN" dirty="0"/>
              <a:t>arpspoof.py</a:t>
            </a:r>
            <a:r>
              <a:rPr lang="zh-CN" altLang="en-US" dirty="0"/>
              <a:t>进行</a:t>
            </a:r>
            <a:r>
              <a:rPr lang="zh-CN" altLang="en-US" dirty="0"/>
              <a:t>攻击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ARP</a:t>
            </a:r>
            <a:r>
              <a:rPr lang="zh-CN" altLang="en-US" sz="2400"/>
              <a:t>攻击流程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1650" y="1346200"/>
            <a:ext cx="428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、实现</a:t>
            </a:r>
            <a:r>
              <a:rPr lang="en-US" altLang="zh-CN"/>
              <a:t>DNS</a:t>
            </a:r>
            <a:r>
              <a:rPr lang="zh-CN" altLang="en-US"/>
              <a:t>攻击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3230" y="1912620"/>
            <a:ext cx="913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虚拟机上完成并运行</a:t>
            </a:r>
            <a:r>
              <a:rPr lang="en-US" altLang="zh-CN" dirty="0"/>
              <a:t>dnsspoof_.py</a:t>
            </a:r>
            <a:r>
              <a:rPr lang="zh-CN" altLang="en-US" dirty="0"/>
              <a:t>，或者使用其他工具（比如</a:t>
            </a:r>
            <a:r>
              <a:rPr lang="en-US" altLang="zh-CN" dirty="0"/>
              <a:t>ettercap</a:t>
            </a:r>
            <a:r>
              <a:rPr lang="zh-CN" altLang="en-US" dirty="0"/>
              <a:t>）完成</a:t>
            </a:r>
            <a:r>
              <a:rPr lang="en-US" altLang="zh-CN" dirty="0"/>
              <a:t>DNS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2503170"/>
            <a:ext cx="2842260" cy="617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375285" y="3677920"/>
            <a:ext cx="913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dns_hosts</a:t>
            </a:r>
            <a:r>
              <a:rPr lang="zh-CN" altLang="en-US" dirty="0"/>
              <a:t>设置一些域名与</a:t>
            </a:r>
            <a:r>
              <a:rPr lang="en-US" altLang="zh-CN" dirty="0"/>
              <a:t>ip</a:t>
            </a:r>
            <a:r>
              <a:rPr lang="zh-CN" altLang="en-US" dirty="0"/>
              <a:t>的对应关系，然后在主机上</a:t>
            </a:r>
            <a:r>
              <a:rPr lang="en-US" altLang="zh-CN" dirty="0"/>
              <a:t>ping</a:t>
            </a:r>
            <a:r>
              <a:rPr lang="zh-CN" altLang="en-US" dirty="0"/>
              <a:t>对应域名，看能否解析</a:t>
            </a:r>
            <a:r>
              <a:rPr lang="zh-CN" altLang="en-US" dirty="0"/>
              <a:t>成功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4478020"/>
            <a:ext cx="4373880" cy="10363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70" y="4478020"/>
            <a:ext cx="4747260" cy="10134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092477e-5a49-4a1e-9cc4-613f3d455ecc"/>
  <p:tag name="COMMONDATA" val="eyJoZGlkIjoiNjFhNWRmNTJhMTUzMzU3M2MwNjdiNzg0NmU4ZmZmMDUifQ=="/>
  <p:tag name="commondata" val="eyJoZGlkIjoiMGVjZTk3ZmI2ZjFjNzhhNDkwYjNjOGI4ZGE3N2Q0ZmYifQ=="/>
</p:tagLst>
</file>

<file path=ppt/theme/theme1.xml><?xml version="1.0" encoding="utf-8"?>
<a:theme xmlns:a="http://schemas.openxmlformats.org/drawingml/2006/main" name="毕业主题9">
  <a:themeElements>
    <a:clrScheme name="自定义 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BAB"/>
      </a:accent1>
      <a:accent2>
        <a:srgbClr val="2E9273"/>
      </a:accent2>
      <a:accent3>
        <a:srgbClr val="83AC3F"/>
      </a:accent3>
      <a:accent4>
        <a:srgbClr val="EE852A"/>
      </a:accent4>
      <a:accent5>
        <a:srgbClr val="B02521"/>
      </a:accent5>
      <a:accent6>
        <a:srgbClr val="9069A1"/>
      </a:accent6>
      <a:hlink>
        <a:srgbClr val="226BA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演示</Application>
  <PresentationFormat>宽屏</PresentationFormat>
  <Paragraphs>89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仿宋</vt:lpstr>
      <vt:lpstr>Times New Roman</vt:lpstr>
      <vt:lpstr>等线</vt:lpstr>
      <vt:lpstr>Arial Unicode MS</vt:lpstr>
      <vt:lpstr>Calibri</vt:lpstr>
      <vt:lpstr>毕业主题9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智能设备权限管理</dc:title>
  <dc:creator>Zhongjie Ba</dc:creator>
  <cp:lastModifiedBy>Frey</cp:lastModifiedBy>
  <cp:revision>254</cp:revision>
  <dcterms:created xsi:type="dcterms:W3CDTF">2020-08-18T06:54:00Z</dcterms:created>
  <dcterms:modified xsi:type="dcterms:W3CDTF">2024-03-21T12:04:58Z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3BA615C38D2B447EA28FCF046D8E6744</vt:lpwstr>
  </property>
  <property fmtid="{D5CDD505-2E9C-101B-9397-08002B2CF9AE}" pid="3" name="KSOProductBuildVer">
    <vt:lpwstr>2052-12.1.0.16412</vt:lpwstr>
  </property>
</Properties>
</file>