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90" r:id="rId2"/>
    <p:sldId id="287" r:id="rId3"/>
    <p:sldId id="288" r:id="rId4"/>
    <p:sldId id="289" r:id="rId5"/>
    <p:sldId id="291" r:id="rId6"/>
    <p:sldId id="292" r:id="rId7"/>
    <p:sldId id="300" r:id="rId8"/>
    <p:sldId id="293" r:id="rId9"/>
    <p:sldId id="301" r:id="rId10"/>
    <p:sldId id="295" r:id="rId11"/>
    <p:sldId id="314" r:id="rId12"/>
    <p:sldId id="296" r:id="rId13"/>
    <p:sldId id="302" r:id="rId14"/>
    <p:sldId id="303" r:id="rId15"/>
    <p:sldId id="297" r:id="rId16"/>
    <p:sldId id="304" r:id="rId17"/>
    <p:sldId id="305" r:id="rId18"/>
    <p:sldId id="298" r:id="rId19"/>
    <p:sldId id="299" r:id="rId20"/>
    <p:sldId id="294" r:id="rId21"/>
    <p:sldId id="30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占 子越" initials="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0000"/>
    <a:srgbClr val="C55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84417" autoAdjust="0"/>
  </p:normalViewPr>
  <p:slideViewPr>
    <p:cSldViewPr snapToGrid="0" snapToObjects="1" showGuides="1">
      <p:cViewPr varScale="1">
        <p:scale>
          <a:sx n="88" d="100"/>
          <a:sy n="88" d="100"/>
        </p:scale>
        <p:origin x="459" y="60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8D469-5D6D-481A-95DE-FC77662D6DF0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56B9D-1566-40A7-B8D3-A52AAD6A5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956B9D-1566-40A7-B8D3-A52AAD6A56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数字型：</a:t>
            </a:r>
            <a:endParaRPr lang="en-US" altLang="zh-CN" dirty="0"/>
          </a:p>
          <a:p>
            <a:r>
              <a:rPr lang="en-US" altLang="zh-CN" dirty="0"/>
              <a:t>select email from member where id=$id</a:t>
            </a:r>
          </a:p>
          <a:p>
            <a:r>
              <a:rPr lang="en-US" altLang="zh-CN" dirty="0"/>
              <a:t>其中 $id 为  我们输入的值 ，当输入1，2，3正常数字 ，正常返回，但是如果 输入    1  or 1=1 则为永真，即：</a:t>
            </a:r>
          </a:p>
          <a:p>
            <a:r>
              <a:rPr lang="en-US" altLang="zh-CN" dirty="0"/>
              <a:t>select email from member where id=1 or 1=1 </a:t>
            </a:r>
          </a:p>
          <a:p>
            <a:endParaRPr lang="en-US" altLang="zh-CN" dirty="0"/>
          </a:p>
          <a:p>
            <a:r>
              <a:rPr lang="en-US" altLang="zh-CN" dirty="0"/>
              <a:t>字符型：</a:t>
            </a:r>
          </a:p>
          <a:p>
            <a:r>
              <a:rPr lang="en-US" altLang="zh-CN" dirty="0"/>
              <a:t>select email from member where id='$id'</a:t>
            </a:r>
          </a:p>
          <a:p>
            <a:r>
              <a:rPr lang="en-US" altLang="zh-CN" dirty="0"/>
              <a:t>与之前不同的是，$id 上多加了一个引号 '  '      ,因此，如过在向之前一样输入 1 or 1=1，后台就会变成：</a:t>
            </a:r>
          </a:p>
          <a:p>
            <a:r>
              <a:rPr lang="en-US" altLang="zh-CN" dirty="0"/>
              <a:t>select email from member where id='1 or 1=1'</a:t>
            </a:r>
          </a:p>
          <a:p>
            <a:r>
              <a:rPr lang="en-US" altLang="zh-CN" dirty="0"/>
              <a:t>很明显这样肯定会数据报错，因此如何过滤引号是关键 ，例如可以输入  ' or 1=1 #  其中，井号键表示注释一行：</a:t>
            </a:r>
          </a:p>
          <a:p>
            <a:r>
              <a:rPr lang="en-US" altLang="zh-CN" dirty="0"/>
              <a:t>select email from member where id='  ' or 1=1 # '</a:t>
            </a:r>
          </a:p>
          <a:p>
            <a:r>
              <a:rPr lang="en-US" altLang="zh-CN" dirty="0"/>
              <a:t>这样查询又为永真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数字型：</a:t>
            </a:r>
            <a:endParaRPr lang="en-US" altLang="zh-CN" dirty="0"/>
          </a:p>
          <a:p>
            <a:r>
              <a:rPr lang="en-US" altLang="zh-CN" dirty="0"/>
              <a:t>select email from member where id=$id</a:t>
            </a:r>
          </a:p>
          <a:p>
            <a:r>
              <a:rPr lang="en-US" altLang="zh-CN" dirty="0"/>
              <a:t>其中 $id 为  我们输入的值 ，当输入1，2，3正常数字 ，正常返回，但是如果 输入    1  or 1=1 则为永真，即：</a:t>
            </a:r>
          </a:p>
          <a:p>
            <a:r>
              <a:rPr lang="en-US" altLang="zh-CN" dirty="0"/>
              <a:t>select email from member where id=1 or 1=1 </a:t>
            </a:r>
          </a:p>
          <a:p>
            <a:endParaRPr lang="en-US" altLang="zh-CN" dirty="0"/>
          </a:p>
          <a:p>
            <a:r>
              <a:rPr lang="en-US" altLang="zh-CN" dirty="0"/>
              <a:t>字符型：</a:t>
            </a:r>
          </a:p>
          <a:p>
            <a:r>
              <a:rPr lang="en-US" altLang="zh-CN" dirty="0"/>
              <a:t>select email from member where id='$id'</a:t>
            </a:r>
          </a:p>
          <a:p>
            <a:r>
              <a:rPr lang="en-US" altLang="zh-CN" dirty="0"/>
              <a:t>与之前不同的是，$id 上多加了一个引号 '  '      ,因此，如过在向之前一样输入 1 or 1=1，后台就会变成：</a:t>
            </a:r>
          </a:p>
          <a:p>
            <a:r>
              <a:rPr lang="en-US" altLang="zh-CN" dirty="0"/>
              <a:t>select email from member where id='1 or 1=1'</a:t>
            </a:r>
          </a:p>
          <a:p>
            <a:r>
              <a:rPr lang="en-US" altLang="zh-CN" dirty="0"/>
              <a:t>很明显这样肯定会数据报错，因此如何过滤引号是关键 ，例如可以输入  ' or 1=1 #  其中，井号键表示注释一行：</a:t>
            </a:r>
          </a:p>
          <a:p>
            <a:r>
              <a:rPr lang="en-US" altLang="zh-CN" dirty="0"/>
              <a:t>select email from member where id='  ' or 1=1 # '</a:t>
            </a:r>
          </a:p>
          <a:p>
            <a:r>
              <a:rPr lang="en-US" altLang="zh-CN" dirty="0"/>
              <a:t>这样查询又为永真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ORDER BY 关键字用于对结果集按照一个列或者多个列进行排序。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SQL UNION 操作符合并两个或多个 SELECT 语句的结果。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攻击者执行SQL注入攻击时，有时服务器会响应来自数据库服务器的错误消息，抱怨SQL查询的语法不正确。盲SQL注入与普通SQL注入相同，除了当攻击者试图利用应用程序时，他们得到的不是有用的错误消息，而是开发人员指定的通用页面。这使得利用潜在的SQL注入攻击变得更加困难，但并非不可能。攻击者仍然可以通过SQL语句询问一系列True和False问题来窃取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对于服务器端来说，html是数据（字符串）；对于浏览器端来说，html是指令。XSS的原理，就是破坏html/css/js的构造。</a:t>
            </a:r>
          </a:p>
          <a:p>
            <a:r>
              <a:rPr lang="zh-CN" altLang="en-US" dirty="0"/>
              <a:t>由于浏览器解析机制导致的漏洞，服务器不参与响应。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服务器参与响应，用户一次性输入，通常通过</a:t>
            </a:r>
            <a:r>
              <a:rPr lang="en-US" altLang="zh-CN" dirty="0"/>
              <a:t>URL</a:t>
            </a:r>
            <a:r>
              <a:rPr lang="zh-CN" altLang="en-US" dirty="0"/>
              <a:t>参数传递，控制了页面的输出。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服务器参与响应，数据存入了数据库。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查看源代码并找到它，只需检查password_new是否等于没有隐藏令牌的password_conf。因此，我们可以伪造一个url来吸引人们点击。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点右下角的View Help，File Inclusion这套关卡要求读取../hackable/flags/fi.php这个文件中的5个引用，也就是5个名言名句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56B9D-1566-40A7-B8D3-A52AAD6A561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9"/>
          <p:cNvSpPr/>
          <p:nvPr userDrawn="1"/>
        </p:nvSpPr>
        <p:spPr bwMode="auto">
          <a:xfrm>
            <a:off x="4705383" y="-1588"/>
            <a:ext cx="6467431" cy="6859588"/>
          </a:xfrm>
          <a:custGeom>
            <a:avLst/>
            <a:gdLst>
              <a:gd name="T0" fmla="*/ 2584 w 3084"/>
              <a:gd name="T1" fmla="*/ 0 h 3271"/>
              <a:gd name="T2" fmla="*/ 0 w 3084"/>
              <a:gd name="T3" fmla="*/ 3271 h 3271"/>
              <a:gd name="T4" fmla="*/ 501 w 3084"/>
              <a:gd name="T5" fmla="*/ 3271 h 3271"/>
              <a:gd name="T6" fmla="*/ 3084 w 3084"/>
              <a:gd name="T7" fmla="*/ 0 h 3271"/>
              <a:gd name="T8" fmla="*/ 2584 w 3084"/>
              <a:gd name="T9" fmla="*/ 0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4" h="3271">
                <a:moveTo>
                  <a:pt x="2584" y="0"/>
                </a:moveTo>
                <a:lnTo>
                  <a:pt x="0" y="3271"/>
                </a:lnTo>
                <a:lnTo>
                  <a:pt x="501" y="3271"/>
                </a:lnTo>
                <a:lnTo>
                  <a:pt x="3084" y="0"/>
                </a:lnTo>
                <a:lnTo>
                  <a:pt x="25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26" name="Freeform 20"/>
          <p:cNvSpPr/>
          <p:nvPr userDrawn="1"/>
        </p:nvSpPr>
        <p:spPr bwMode="auto">
          <a:xfrm>
            <a:off x="3048680" y="3431352"/>
            <a:ext cx="2711540" cy="3426648"/>
          </a:xfrm>
          <a:custGeom>
            <a:avLst/>
            <a:gdLst>
              <a:gd name="T0" fmla="*/ 1293 w 1293"/>
              <a:gd name="T1" fmla="*/ 1634 h 1634"/>
              <a:gd name="T2" fmla="*/ 0 w 1293"/>
              <a:gd name="T3" fmla="*/ 1634 h 1634"/>
              <a:gd name="T4" fmla="*/ 1293 w 1293"/>
              <a:gd name="T5" fmla="*/ 0 h 1634"/>
              <a:gd name="T6" fmla="*/ 1293 w 1293"/>
              <a:gd name="T7" fmla="*/ 1634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3" h="1634">
                <a:moveTo>
                  <a:pt x="1293" y="1634"/>
                </a:moveTo>
                <a:lnTo>
                  <a:pt x="0" y="1634"/>
                </a:lnTo>
                <a:lnTo>
                  <a:pt x="1293" y="0"/>
                </a:lnTo>
                <a:lnTo>
                  <a:pt x="1293" y="16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27" name="Freeform 21"/>
          <p:cNvSpPr/>
          <p:nvPr userDrawn="1"/>
        </p:nvSpPr>
        <p:spPr bwMode="auto">
          <a:xfrm>
            <a:off x="5760220" y="3431352"/>
            <a:ext cx="2707346" cy="3426648"/>
          </a:xfrm>
          <a:custGeom>
            <a:avLst/>
            <a:gdLst>
              <a:gd name="T0" fmla="*/ 0 w 1291"/>
              <a:gd name="T1" fmla="*/ 0 h 1634"/>
              <a:gd name="T2" fmla="*/ 1291 w 1291"/>
              <a:gd name="T3" fmla="*/ 0 h 1634"/>
              <a:gd name="T4" fmla="*/ 0 w 1291"/>
              <a:gd name="T5" fmla="*/ 1634 h 1634"/>
              <a:gd name="T6" fmla="*/ 0 w 1291"/>
              <a:gd name="T7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1" h="1634">
                <a:moveTo>
                  <a:pt x="0" y="0"/>
                </a:moveTo>
                <a:lnTo>
                  <a:pt x="1291" y="0"/>
                </a:lnTo>
                <a:lnTo>
                  <a:pt x="0" y="16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90" y="3100856"/>
            <a:ext cx="581501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90590" y="2313707"/>
            <a:ext cx="5815010" cy="698591"/>
          </a:xfrm>
        </p:spPr>
        <p:txBody>
          <a:bodyPr anchor="ctr">
            <a:normAutofit/>
          </a:bodyPr>
          <a:lstStyle>
            <a:lvl1pPr algn="l"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8" y="3829815"/>
            <a:ext cx="4883151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 b="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8" y="4201290"/>
            <a:ext cx="4883151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 b="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 flipV="1">
            <a:off x="890588" y="3056576"/>
            <a:ext cx="5149854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10"/>
          <p:cNvSpPr/>
          <p:nvPr userDrawn="1"/>
        </p:nvSpPr>
        <p:spPr bwMode="auto">
          <a:xfrm>
            <a:off x="-1588" y="-1588"/>
            <a:ext cx="1801813" cy="2263775"/>
          </a:xfrm>
          <a:custGeom>
            <a:avLst/>
            <a:gdLst>
              <a:gd name="T0" fmla="*/ 0 w 1135"/>
              <a:gd name="T1" fmla="*/ 0 h 1426"/>
              <a:gd name="T2" fmla="*/ 1135 w 1135"/>
              <a:gd name="T3" fmla="*/ 0 h 1426"/>
              <a:gd name="T4" fmla="*/ 0 w 1135"/>
              <a:gd name="T5" fmla="*/ 1426 h 1426"/>
              <a:gd name="T6" fmla="*/ 0 w 1135"/>
              <a:gd name="T7" fmla="*/ 0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5" h="1426">
                <a:moveTo>
                  <a:pt x="0" y="0"/>
                </a:moveTo>
                <a:lnTo>
                  <a:pt x="1135" y="0"/>
                </a:lnTo>
                <a:lnTo>
                  <a:pt x="0" y="14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14" name="Freeform 11"/>
          <p:cNvSpPr/>
          <p:nvPr userDrawn="1"/>
        </p:nvSpPr>
        <p:spPr bwMode="auto">
          <a:xfrm>
            <a:off x="890588" y="-1588"/>
            <a:ext cx="909638" cy="1141413"/>
          </a:xfrm>
          <a:custGeom>
            <a:avLst/>
            <a:gdLst>
              <a:gd name="T0" fmla="*/ 573 w 573"/>
              <a:gd name="T1" fmla="*/ 719 h 719"/>
              <a:gd name="T2" fmla="*/ 0 w 573"/>
              <a:gd name="T3" fmla="*/ 719 h 719"/>
              <a:gd name="T4" fmla="*/ 573 w 573"/>
              <a:gd name="T5" fmla="*/ 0 h 719"/>
              <a:gd name="T6" fmla="*/ 573 w 573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719">
                <a:moveTo>
                  <a:pt x="573" y="719"/>
                </a:moveTo>
                <a:lnTo>
                  <a:pt x="0" y="719"/>
                </a:lnTo>
                <a:lnTo>
                  <a:pt x="573" y="0"/>
                </a:lnTo>
                <a:lnTo>
                  <a:pt x="573" y="7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sp>
        <p:nvSpPr>
          <p:cNvPr id="16" name="Freeform 12"/>
          <p:cNvSpPr/>
          <p:nvPr userDrawn="1"/>
        </p:nvSpPr>
        <p:spPr bwMode="auto">
          <a:xfrm>
            <a:off x="1800225" y="-1588"/>
            <a:ext cx="906463" cy="1141413"/>
          </a:xfrm>
          <a:custGeom>
            <a:avLst/>
            <a:gdLst>
              <a:gd name="T0" fmla="*/ 0 w 571"/>
              <a:gd name="T1" fmla="*/ 0 h 719"/>
              <a:gd name="T2" fmla="*/ 571 w 571"/>
              <a:gd name="T3" fmla="*/ 0 h 719"/>
              <a:gd name="T4" fmla="*/ 0 w 571"/>
              <a:gd name="T5" fmla="*/ 719 h 719"/>
              <a:gd name="T6" fmla="*/ 0 w 571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1" h="719">
                <a:moveTo>
                  <a:pt x="0" y="0"/>
                </a:moveTo>
                <a:lnTo>
                  <a:pt x="571" y="0"/>
                </a:lnTo>
                <a:lnTo>
                  <a:pt x="0" y="7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+mj-ea"/>
              <a:ea typeface="+mj-ea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b="24392"/>
          <a:stretch>
            <a:fillRect/>
          </a:stretch>
        </p:blipFill>
        <p:spPr bwMode="auto">
          <a:xfrm>
            <a:off x="9091416" y="5724990"/>
            <a:ext cx="2950139" cy="9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  <a:lvl2pPr>
              <a:defRPr b="0">
                <a:latin typeface="+mn-ea"/>
                <a:ea typeface="+mn-ea"/>
              </a:defRPr>
            </a:lvl2pPr>
            <a:lvl3pPr>
              <a:defRPr b="0">
                <a:latin typeface="+mn-ea"/>
                <a:ea typeface="+mn-ea"/>
              </a:defRPr>
            </a:lvl3pPr>
            <a:lvl4pPr>
              <a:defRPr b="0">
                <a:latin typeface="+mn-ea"/>
                <a:ea typeface="+mn-ea"/>
              </a:defRPr>
            </a:lvl4pPr>
            <a:lvl5pPr>
              <a:defRPr b="0"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/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12" name="Freeform 12"/>
            <p:cNvSpPr/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41028"/>
            <a:ext cx="10801350" cy="937991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 userDrawn="1"/>
        </p:nvSpPr>
        <p:spPr bwMode="auto">
          <a:xfrm>
            <a:off x="3277911" y="4368816"/>
            <a:ext cx="4612422" cy="2490771"/>
          </a:xfrm>
          <a:custGeom>
            <a:avLst/>
            <a:gdLst>
              <a:gd name="T0" fmla="*/ 0 w 2924"/>
              <a:gd name="T1" fmla="*/ 1579 h 1579"/>
              <a:gd name="T2" fmla="*/ 1870 w 2924"/>
              <a:gd name="T3" fmla="*/ 1579 h 1579"/>
              <a:gd name="T4" fmla="*/ 2924 w 2924"/>
              <a:gd name="T5" fmla="*/ 1165 h 1579"/>
              <a:gd name="T6" fmla="*/ 912 w 2924"/>
              <a:gd name="T7" fmla="*/ 0 h 1579"/>
              <a:gd name="T8" fmla="*/ 0 w 2924"/>
              <a:gd name="T9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4" h="1579">
                <a:moveTo>
                  <a:pt x="0" y="1579"/>
                </a:moveTo>
                <a:lnTo>
                  <a:pt x="1870" y="1579"/>
                </a:lnTo>
                <a:lnTo>
                  <a:pt x="2924" y="1165"/>
                </a:lnTo>
                <a:lnTo>
                  <a:pt x="912" y="0"/>
                </a:lnTo>
                <a:lnTo>
                  <a:pt x="0" y="1579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11" name="Freeform 7"/>
          <p:cNvSpPr/>
          <p:nvPr userDrawn="1"/>
        </p:nvSpPr>
        <p:spPr bwMode="auto">
          <a:xfrm>
            <a:off x="-1" y="4368816"/>
            <a:ext cx="4716532" cy="2490771"/>
          </a:xfrm>
          <a:custGeom>
            <a:avLst/>
            <a:gdLst>
              <a:gd name="T0" fmla="*/ 0 w 2990"/>
              <a:gd name="T1" fmla="*/ 1579 h 1579"/>
              <a:gd name="T2" fmla="*/ 2078 w 2990"/>
              <a:gd name="T3" fmla="*/ 1579 h 1579"/>
              <a:gd name="T4" fmla="*/ 2990 w 2990"/>
              <a:gd name="T5" fmla="*/ 0 h 1579"/>
              <a:gd name="T6" fmla="*/ 0 w 2990"/>
              <a:gd name="T7" fmla="*/ 1178 h 1579"/>
              <a:gd name="T8" fmla="*/ 0 w 2990"/>
              <a:gd name="T9" fmla="*/ 1579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0" h="1579">
                <a:moveTo>
                  <a:pt x="0" y="1579"/>
                </a:moveTo>
                <a:lnTo>
                  <a:pt x="2078" y="1579"/>
                </a:lnTo>
                <a:lnTo>
                  <a:pt x="2990" y="0"/>
                </a:lnTo>
                <a:lnTo>
                  <a:pt x="0" y="1178"/>
                </a:lnTo>
                <a:lnTo>
                  <a:pt x="0" y="15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8"/>
          <p:cNvSpPr/>
          <p:nvPr userDrawn="1"/>
        </p:nvSpPr>
        <p:spPr bwMode="auto">
          <a:xfrm>
            <a:off x="6237180" y="4513940"/>
            <a:ext cx="5954820" cy="2345647"/>
          </a:xfrm>
          <a:custGeom>
            <a:avLst/>
            <a:gdLst>
              <a:gd name="T0" fmla="*/ 1922 w 3775"/>
              <a:gd name="T1" fmla="*/ 1487 h 1487"/>
              <a:gd name="T2" fmla="*/ 3775 w 3775"/>
              <a:gd name="T3" fmla="*/ 758 h 1487"/>
              <a:gd name="T4" fmla="*/ 3775 w 3775"/>
              <a:gd name="T5" fmla="*/ 0 h 1487"/>
              <a:gd name="T6" fmla="*/ 0 w 3775"/>
              <a:gd name="T7" fmla="*/ 1487 h 1487"/>
              <a:gd name="T8" fmla="*/ 1922 w 3775"/>
              <a:gd name="T9" fmla="*/ 1487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1487">
                <a:moveTo>
                  <a:pt x="1922" y="1487"/>
                </a:moveTo>
                <a:lnTo>
                  <a:pt x="3775" y="758"/>
                </a:lnTo>
                <a:lnTo>
                  <a:pt x="3775" y="0"/>
                </a:lnTo>
                <a:lnTo>
                  <a:pt x="0" y="1487"/>
                </a:lnTo>
                <a:lnTo>
                  <a:pt x="1922" y="14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3" name="Freeform 9"/>
          <p:cNvSpPr/>
          <p:nvPr userDrawn="1"/>
        </p:nvSpPr>
        <p:spPr bwMode="auto">
          <a:xfrm>
            <a:off x="9256392" y="5704904"/>
            <a:ext cx="2935608" cy="1154683"/>
          </a:xfrm>
          <a:custGeom>
            <a:avLst/>
            <a:gdLst>
              <a:gd name="T0" fmla="*/ 1861 w 1861"/>
              <a:gd name="T1" fmla="*/ 732 h 732"/>
              <a:gd name="T2" fmla="*/ 1861 w 1861"/>
              <a:gd name="T3" fmla="*/ 0 h 732"/>
              <a:gd name="T4" fmla="*/ 0 w 1861"/>
              <a:gd name="T5" fmla="*/ 732 h 732"/>
              <a:gd name="T6" fmla="*/ 1861 w 1861"/>
              <a:gd name="T7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1" h="732">
                <a:moveTo>
                  <a:pt x="1861" y="732"/>
                </a:moveTo>
                <a:lnTo>
                  <a:pt x="1861" y="0"/>
                </a:lnTo>
                <a:lnTo>
                  <a:pt x="0" y="732"/>
                </a:lnTo>
                <a:lnTo>
                  <a:pt x="1861" y="7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 userDrawn="1"/>
        </p:nvSpPr>
        <p:spPr bwMode="auto">
          <a:xfrm>
            <a:off x="3184842" y="3334018"/>
            <a:ext cx="9007157" cy="3525569"/>
          </a:xfrm>
          <a:custGeom>
            <a:avLst/>
            <a:gdLst>
              <a:gd name="T0" fmla="*/ 0 w 5710"/>
              <a:gd name="T1" fmla="*/ 2235 h 2235"/>
              <a:gd name="T2" fmla="*/ 1924 w 5710"/>
              <a:gd name="T3" fmla="*/ 2235 h 2235"/>
              <a:gd name="T4" fmla="*/ 5710 w 5710"/>
              <a:gd name="T5" fmla="*/ 743 h 2235"/>
              <a:gd name="T6" fmla="*/ 5710 w 5710"/>
              <a:gd name="T7" fmla="*/ 19 h 2235"/>
              <a:gd name="T8" fmla="*/ 5676 w 5710"/>
              <a:gd name="T9" fmla="*/ 0 h 2235"/>
              <a:gd name="T10" fmla="*/ 0 w 5710"/>
              <a:gd name="T11" fmla="*/ 2235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0" h="2235">
                <a:moveTo>
                  <a:pt x="0" y="2235"/>
                </a:moveTo>
                <a:lnTo>
                  <a:pt x="1924" y="2235"/>
                </a:lnTo>
                <a:lnTo>
                  <a:pt x="5710" y="743"/>
                </a:lnTo>
                <a:lnTo>
                  <a:pt x="5710" y="19"/>
                </a:lnTo>
                <a:lnTo>
                  <a:pt x="5676" y="0"/>
                </a:lnTo>
                <a:lnTo>
                  <a:pt x="0" y="2235"/>
                </a:lnTo>
                <a:close/>
              </a:path>
            </a:pathLst>
          </a:custGeom>
          <a:solidFill>
            <a:schemeClr val="accent2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601795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88DF-0B3C-4CED-96CB-830AF26E1DCD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917B-E941-42EE-B0F8-2B6C7F2B4C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03433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矩形框 45"/>
          <p:cNvSpPr/>
          <p:nvPr userDrawn="1"/>
        </p:nvSpPr>
        <p:spPr>
          <a:xfrm>
            <a:off x="-600" y="937992"/>
            <a:ext cx="1105186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0" dirty="0">
              <a:latin typeface="+mj-ea"/>
              <a:ea typeface="+mj-ea"/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/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43" name="Freeform 11"/>
            <p:cNvSpPr/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44" name="Freeform 12"/>
            <p:cNvSpPr/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b="24392"/>
          <a:stretch>
            <a:fillRect/>
          </a:stretch>
        </p:blipFill>
        <p:spPr bwMode="auto">
          <a:xfrm>
            <a:off x="8389985" y="116663"/>
            <a:ext cx="2488210" cy="80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6292543/article/details/11893899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anlangaogao/article/details/1225358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1901260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9384" y="1641021"/>
            <a:ext cx="6143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网络安全实验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实验三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SQL Injection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864008"/>
            <a:ext cx="61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通过注入恶意的</a:t>
            </a:r>
            <a:r>
              <a:rPr lang="en-US" altLang="zh-CN" dirty="0"/>
              <a:t>SQL</a:t>
            </a:r>
            <a:r>
              <a:rPr lang="zh-CN" altLang="en-US" dirty="0"/>
              <a:t>命令，破坏</a:t>
            </a:r>
            <a:r>
              <a:rPr lang="en-US" altLang="zh-CN" dirty="0"/>
              <a:t>SQL</a:t>
            </a:r>
            <a:r>
              <a:rPr lang="zh-CN" altLang="en-US" dirty="0"/>
              <a:t>查询语句的结构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42863" y="1527669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判断是否存在</a:t>
            </a:r>
            <a:r>
              <a:rPr lang="en-US" altLang="zh-CN" dirty="0"/>
              <a:t>SQL</a:t>
            </a:r>
            <a:r>
              <a:rPr lang="zh-CN" altLang="en-US" dirty="0"/>
              <a:t>注入（字符型还是数字型）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07096" y="2216426"/>
            <a:ext cx="84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951922" y="1527669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判断字段数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19945" y="2208499"/>
            <a:ext cx="941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260981" y="1527669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union</a:t>
            </a:r>
            <a:r>
              <a:rPr lang="zh-CN" altLang="en-US" dirty="0"/>
              <a:t>联合查询获取当前数据库，版本号及用户</a:t>
            </a:r>
          </a:p>
        </p:txBody>
      </p:sp>
      <p:cxnSp>
        <p:nvCxnSpPr>
          <p:cNvPr id="16" name="直接箭头连接符 15"/>
          <p:cNvCxnSpPr>
            <a:endCxn id="17" idx="1"/>
          </p:cNvCxnSpPr>
          <p:nvPr/>
        </p:nvCxnSpPr>
        <p:spPr>
          <a:xfrm flipV="1">
            <a:off x="6652063" y="2208500"/>
            <a:ext cx="917977" cy="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70040" y="1527669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获取数据库中的表和字段名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034273" y="2216425"/>
            <a:ext cx="84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79099" y="1527668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查询密码并解码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2620" y="3199130"/>
            <a:ext cx="108712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数字型：</a:t>
            </a:r>
            <a:endParaRPr lang="en-US" altLang="zh-CN" dirty="0"/>
          </a:p>
          <a:p>
            <a:r>
              <a:rPr lang="en-US" altLang="zh-CN" b="1" dirty="0">
                <a:sym typeface="+mn-ea"/>
              </a:rPr>
              <a:t>select email from member where id=$id</a:t>
            </a:r>
            <a:endParaRPr lang="en-US" altLang="zh-CN" b="1" dirty="0"/>
          </a:p>
          <a:p>
            <a:r>
              <a:rPr lang="en-US" altLang="zh-CN" dirty="0">
                <a:sym typeface="+mn-ea"/>
              </a:rPr>
              <a:t> 输入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1 or 1=1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select email from member where id=1 or 1=1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字符型：</a:t>
            </a:r>
            <a:endParaRPr lang="en-US" altLang="zh-CN" dirty="0"/>
          </a:p>
          <a:p>
            <a:r>
              <a:rPr lang="en-US" altLang="zh-CN" b="1" dirty="0">
                <a:sym typeface="+mn-ea"/>
              </a:rPr>
              <a:t>select email from member where id=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'</a:t>
            </a:r>
            <a:r>
              <a:rPr lang="en-US" altLang="zh-CN" b="1" dirty="0">
                <a:sym typeface="+mn-ea"/>
              </a:rPr>
              <a:t>$id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'</a:t>
            </a:r>
            <a:endParaRPr lang="en-US" altLang="zh-CN" b="1" dirty="0"/>
          </a:p>
          <a:p>
            <a:r>
              <a:rPr lang="en-US" altLang="zh-CN" dirty="0">
                <a:sym typeface="+mn-ea"/>
              </a:rPr>
              <a:t>输入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1 or 1=1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select email from member where id='1 or 1=1'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输入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' or 1=1 #  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select email from member where id='  ' or 1=1 # 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SQL Injection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864008"/>
            <a:ext cx="61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通过注入恶意的</a:t>
            </a:r>
            <a:r>
              <a:rPr lang="en-US" altLang="zh-CN" dirty="0"/>
              <a:t>SQL</a:t>
            </a:r>
            <a:r>
              <a:rPr lang="zh-CN" altLang="en-US" dirty="0"/>
              <a:t>命令，破坏</a:t>
            </a:r>
            <a:r>
              <a:rPr lang="en-US" altLang="zh-CN" dirty="0"/>
              <a:t>SQL</a:t>
            </a:r>
            <a:r>
              <a:rPr lang="zh-CN" altLang="en-US" dirty="0"/>
              <a:t>查询语句的结构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42863" y="1527669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判断是否存在</a:t>
            </a:r>
            <a:r>
              <a:rPr lang="en-US" altLang="zh-CN" dirty="0"/>
              <a:t>SQL</a:t>
            </a:r>
            <a:r>
              <a:rPr lang="zh-CN" altLang="en-US" dirty="0"/>
              <a:t>注入（字符型还是数字型）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07096" y="2216426"/>
            <a:ext cx="84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951922" y="1527669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判断字段数</a:t>
            </a:r>
          </a:p>
        </p:txBody>
      </p:sp>
      <p:cxnSp>
        <p:nvCxnSpPr>
          <p:cNvPr id="14" name="直接箭头连接符 13"/>
          <p:cNvCxnSpPr>
            <a:endCxn id="15" idx="1"/>
          </p:cNvCxnSpPr>
          <p:nvPr/>
        </p:nvCxnSpPr>
        <p:spPr>
          <a:xfrm>
            <a:off x="4271050" y="2208499"/>
            <a:ext cx="94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212080" y="1527810"/>
            <a:ext cx="1562100" cy="136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union</a:t>
            </a:r>
            <a:r>
              <a:rPr lang="zh-CN" altLang="en-US" dirty="0"/>
              <a:t>联合查询获取当前数据库，版本号及用户</a:t>
            </a:r>
          </a:p>
        </p:txBody>
      </p:sp>
      <p:cxnSp>
        <p:nvCxnSpPr>
          <p:cNvPr id="16" name="直接箭头连接符 15"/>
          <p:cNvCxnSpPr>
            <a:endCxn id="17" idx="1"/>
          </p:cNvCxnSpPr>
          <p:nvPr/>
        </p:nvCxnSpPr>
        <p:spPr>
          <a:xfrm flipV="1">
            <a:off x="6652063" y="2208500"/>
            <a:ext cx="917977" cy="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70040" y="1527669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获取数据库中的表和字段名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034273" y="2216425"/>
            <a:ext cx="84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79099" y="1527668"/>
            <a:ext cx="1464233" cy="1361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查询密码并解码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" y="3444712"/>
            <a:ext cx="3941942" cy="204946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66" y="3412932"/>
            <a:ext cx="4254592" cy="211301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26" y="5850446"/>
            <a:ext cx="11857748" cy="510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文本框 30"/>
          <p:cNvSpPr txBox="1"/>
          <p:nvPr/>
        </p:nvSpPr>
        <p:spPr>
          <a:xfrm>
            <a:off x="4920567" y="4428675"/>
            <a:ext cx="146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字符型注入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SQL Injection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" y="1073426"/>
            <a:ext cx="3810330" cy="17375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179" y="1088668"/>
            <a:ext cx="3368332" cy="17222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63" y="3708203"/>
            <a:ext cx="3977985" cy="1356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6977270" y="4017110"/>
            <a:ext cx="105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字段为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SQL Injection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8" y="864199"/>
            <a:ext cx="8047417" cy="10745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38" y="1924382"/>
            <a:ext cx="10059272" cy="11964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38" y="3147853"/>
            <a:ext cx="8779001" cy="13717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38" y="4442030"/>
            <a:ext cx="7011008" cy="2339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SQL Injection(Blind)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921026"/>
            <a:ext cx="777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判断注入类型（分别查询数字和字符，根据返回信息判断为字符型注入）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8" y="1362306"/>
            <a:ext cx="4359018" cy="14631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97" y="1362306"/>
            <a:ext cx="4359018" cy="13793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2863" y="2961953"/>
            <a:ext cx="79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确定数据库的名字的长度以及数据库的名字（二分查找）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88" y="3331285"/>
            <a:ext cx="4610500" cy="13488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197" y="3331285"/>
            <a:ext cx="4313294" cy="13869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88" y="4963123"/>
            <a:ext cx="4320914" cy="13717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671198" y="5353945"/>
            <a:ext cx="443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知道数据库名字长度为</a:t>
            </a:r>
            <a:r>
              <a:rPr lang="en-US" altLang="zh-CN" dirty="0"/>
              <a:t>4</a:t>
            </a:r>
            <a:r>
              <a:rPr lang="zh-CN" altLang="en-US" dirty="0"/>
              <a:t>，判断大小写，然后二分查找确认名字即可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SQL Injection(Blind)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0884" y="1225826"/>
            <a:ext cx="106069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确认数据库中表的数量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确认数据库中表名的长度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确认数据库中表的名字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确认</a:t>
            </a:r>
            <a:r>
              <a:rPr lang="en-US" altLang="zh-CN" dirty="0"/>
              <a:t>user</a:t>
            </a:r>
            <a:r>
              <a:rPr lang="zh-CN" altLang="en-US" dirty="0"/>
              <a:t>表中的字段数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 确认</a:t>
            </a:r>
            <a:r>
              <a:rPr lang="en-US" altLang="zh-CN" dirty="0"/>
              <a:t>users</a:t>
            </a:r>
            <a:r>
              <a:rPr lang="zh-CN" altLang="en-US" dirty="0"/>
              <a:t>表中</a:t>
            </a:r>
            <a:r>
              <a:rPr lang="en-US" altLang="zh-CN" dirty="0"/>
              <a:t>8</a:t>
            </a:r>
            <a:r>
              <a:rPr lang="zh-CN" altLang="en-US" dirty="0"/>
              <a:t>个字段长度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确认</a:t>
            </a:r>
            <a:r>
              <a:rPr lang="en-US" altLang="zh-CN" dirty="0"/>
              <a:t>users</a:t>
            </a:r>
            <a:r>
              <a:rPr lang="zh-CN" altLang="en-US" dirty="0"/>
              <a:t>表中的</a:t>
            </a:r>
            <a:r>
              <a:rPr lang="en-US" altLang="zh-CN" dirty="0"/>
              <a:t>8</a:t>
            </a:r>
            <a:r>
              <a:rPr lang="zh-CN" altLang="en-US" dirty="0"/>
              <a:t>个字段长度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9. </a:t>
            </a:r>
            <a:r>
              <a:rPr lang="zh-CN" altLang="en-US" dirty="0"/>
              <a:t>获取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password</a:t>
            </a:r>
            <a:r>
              <a:rPr lang="zh-CN" altLang="en-US" dirty="0"/>
              <a:t>的字段值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Weak Session IDs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822956"/>
            <a:ext cx="526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SessionID</a:t>
            </a:r>
            <a:r>
              <a:rPr lang="zh-CN" altLang="en-US" dirty="0"/>
              <a:t>以获取访问权限，绕过密码登录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" y="1297775"/>
            <a:ext cx="9190516" cy="3673158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815009" y="4624479"/>
            <a:ext cx="4423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" y="5247225"/>
            <a:ext cx="6340389" cy="5105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2863" y="6072809"/>
            <a:ext cx="48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每重放一次，</a:t>
            </a:r>
            <a:r>
              <a:rPr lang="en-US" altLang="zh-CN"/>
              <a:t>dvwaSession</a:t>
            </a:r>
            <a:r>
              <a:rPr lang="zh-CN" altLang="en-US" dirty="0"/>
              <a:t>增加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5"/>
          <a:srcRect b="32153"/>
          <a:stretch>
            <a:fillRect/>
          </a:stretch>
        </p:blipFill>
        <p:spPr>
          <a:xfrm>
            <a:off x="6626225" y="3689985"/>
            <a:ext cx="5471795" cy="2681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420495" y="5431790"/>
            <a:ext cx="5043170" cy="17335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Weak Session IDs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938912"/>
            <a:ext cx="948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/>
              <a:t>payload</a:t>
            </a:r>
            <a:r>
              <a:rPr lang="zh-CN" altLang="en-US" dirty="0"/>
              <a:t>：</a:t>
            </a:r>
            <a:r>
              <a:rPr lang="en-US" altLang="zh-CN" dirty="0" err="1"/>
              <a:t>dvwaSession</a:t>
            </a:r>
            <a:r>
              <a:rPr lang="en-US" altLang="zh-CN" dirty="0"/>
              <a:t>=2; security=low; PHPSESSID=35kma9ns3sftmlvuep58ofsf66</a:t>
            </a:r>
            <a:r>
              <a:rPr lang="zh-CN" altLang="en-US" dirty="0"/>
              <a:t>（使用火狐浏览器中的</a:t>
            </a:r>
            <a:r>
              <a:rPr lang="en-US" altLang="zh-CN" dirty="0" err="1">
                <a:hlinkClick r:id="rId3" action="ppaction://hlinkfile"/>
              </a:rPr>
              <a:t>Hackbar</a:t>
            </a:r>
            <a:r>
              <a:rPr lang="zh-CN" altLang="en-US" dirty="0">
                <a:hlinkClick r:id="rId3" action="ppaction://hlinkfile"/>
              </a:rPr>
              <a:t>插件</a:t>
            </a:r>
            <a:r>
              <a:rPr lang="zh-CN" altLang="en-US" dirty="0"/>
              <a:t>，先清除登录</a:t>
            </a:r>
            <a:r>
              <a:rPr lang="en-US" altLang="zh-CN" dirty="0"/>
              <a:t>cookie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b="9545"/>
          <a:stretch>
            <a:fillRect/>
          </a:stretch>
        </p:blipFill>
        <p:spPr>
          <a:xfrm>
            <a:off x="735330" y="1869440"/>
            <a:ext cx="10043795" cy="23228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5014" y="4476552"/>
            <a:ext cx="963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会发现直接进入页面，跳过了登录界面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XSS(DOM)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921026"/>
            <a:ext cx="6225076" cy="38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跨站脚本攻击（基于</a:t>
            </a:r>
            <a:r>
              <a:rPr lang="en-US" altLang="zh-CN" dirty="0"/>
              <a:t>DOM</a:t>
            </a:r>
            <a:r>
              <a:rPr lang="zh-CN" altLang="en-US" dirty="0"/>
              <a:t>树）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" y="1376806"/>
            <a:ext cx="9032840" cy="50466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92450" y="1429385"/>
            <a:ext cx="2438400" cy="1612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XSS(Reflected)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921026"/>
            <a:ext cx="104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跨站脚本攻击（反射型）：</a:t>
            </a:r>
            <a:endParaRPr lang="en-US" altLang="zh-CN" dirty="0"/>
          </a:p>
          <a:p>
            <a:r>
              <a:rPr lang="zh-CN" altLang="en-US" dirty="0"/>
              <a:t>直接通过</a:t>
            </a:r>
            <a:r>
              <a:rPr lang="en-US" altLang="zh-CN" dirty="0"/>
              <a:t>$_GET</a:t>
            </a:r>
            <a:r>
              <a:rPr lang="zh-CN" altLang="en-US" dirty="0"/>
              <a:t>方式获取</a:t>
            </a:r>
            <a:r>
              <a:rPr lang="en-US" altLang="zh-CN" dirty="0"/>
              <a:t>name</a:t>
            </a:r>
            <a:r>
              <a:rPr lang="zh-CN" altLang="en-US" dirty="0"/>
              <a:t>的值，之后未进行任何编码和过滤，导致用户输入一段</a:t>
            </a:r>
            <a:r>
              <a:rPr lang="en-US" altLang="zh-CN" dirty="0" err="1"/>
              <a:t>js</a:t>
            </a:r>
            <a:r>
              <a:rPr lang="zh-CN" altLang="en-US" dirty="0"/>
              <a:t>脚本会执行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" y="1567357"/>
            <a:ext cx="8580864" cy="16232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" y="3297623"/>
            <a:ext cx="6913070" cy="33070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38140" y="2055495"/>
            <a:ext cx="2520315" cy="1435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7736205" y="4278948"/>
            <a:ext cx="4114800" cy="134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456" y="1073426"/>
            <a:ext cx="8637772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类型：</a:t>
            </a:r>
            <a:r>
              <a:rPr lang="en-US" altLang="zh-CN" dirty="0"/>
              <a:t>web</a:t>
            </a:r>
            <a:r>
              <a:rPr lang="zh-CN" altLang="en-US" dirty="0"/>
              <a:t>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前期准备：</a:t>
            </a:r>
            <a:r>
              <a:rPr lang="en-US" altLang="zh-CN" dirty="0" err="1"/>
              <a:t>PHPStudy, Burp Suite, DVWA and AntSword 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/>
              <a:t>攻击方式：</a:t>
            </a:r>
            <a:r>
              <a:rPr lang="fr-FR" altLang="zh-CN" dirty="0"/>
              <a:t>SQL Injection, CSRF, XSS, etc.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攻击效果：达成各个小实验的要求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XSS(Stored)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921026"/>
            <a:ext cx="6225076" cy="38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跨站脚本攻击（存储型）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" y="1397622"/>
            <a:ext cx="8740897" cy="48619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7890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XSS(Stored)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921026"/>
            <a:ext cx="6225076" cy="38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只要返回该页面，就会弹出该窗口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" y="1376806"/>
            <a:ext cx="8580864" cy="4930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5983" y="551694"/>
            <a:ext cx="681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PHPStudy</a:t>
            </a:r>
            <a:r>
              <a:rPr lang="zh-CN" altLang="en-US" dirty="0"/>
              <a:t>并部署</a:t>
            </a:r>
            <a:r>
              <a:rPr lang="en-US" altLang="zh-CN" dirty="0"/>
              <a:t>DVWA(</a:t>
            </a:r>
            <a:r>
              <a:rPr lang="zh-CN" altLang="en-US" dirty="0"/>
              <a:t>选择</a:t>
            </a:r>
            <a:r>
              <a:rPr lang="en-US" altLang="zh-CN" dirty="0"/>
              <a:t>low</a:t>
            </a:r>
            <a:r>
              <a:rPr lang="zh-CN" altLang="en-US" dirty="0"/>
              <a:t>难度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" y="1085850"/>
            <a:ext cx="4954905" cy="3944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311" y="1085575"/>
            <a:ext cx="5519903" cy="42539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35" y="5116830"/>
            <a:ext cx="4956810" cy="1556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504815"/>
            <a:ext cx="4579620" cy="112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Command Injection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620" y="1074420"/>
            <a:ext cx="1071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命令行注入，输入</a:t>
            </a:r>
            <a:r>
              <a:rPr lang="en-US" altLang="zh-CN" dirty="0"/>
              <a:t>IP</a:t>
            </a:r>
            <a:r>
              <a:rPr lang="zh-CN" altLang="en-US" dirty="0"/>
              <a:t>地址会发现乱码，修改编码格式（</a:t>
            </a:r>
            <a:r>
              <a:rPr lang="zh-CN" altLang="en-US" dirty="0">
                <a:hlinkClick r:id="rId3" action="ppaction://hlinkfile"/>
              </a:rPr>
              <a:t>建议安装扩展</a:t>
            </a:r>
            <a:r>
              <a:rPr lang="en-US" altLang="zh-CN" dirty="0">
                <a:hlinkClick r:id="rId3" action="ppaction://hlinkfile"/>
              </a:rPr>
              <a:t>Charset</a:t>
            </a:r>
            <a:r>
              <a:rPr lang="zh-CN" altLang="en-US" dirty="0"/>
              <a:t>），测试</a:t>
            </a:r>
            <a:r>
              <a:rPr lang="en-US" altLang="zh-CN" dirty="0"/>
              <a:t>&amp;&amp;</a:t>
            </a:r>
            <a:r>
              <a:rPr lang="zh-CN" altLang="en-US" dirty="0"/>
              <a:t>执行多条指令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" y="1720787"/>
            <a:ext cx="6151160" cy="4670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2862" y="898772"/>
            <a:ext cx="10606959" cy="1138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CSRF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965090"/>
            <a:ext cx="1090627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利用受害者尚未失效的身份认证信息</a:t>
            </a:r>
            <a:r>
              <a:rPr lang="en-US" altLang="zh-CN" dirty="0">
                <a:effectLst/>
              </a:rPr>
              <a:t>(cookie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session</a:t>
            </a:r>
            <a:r>
              <a:rPr lang="zh-CN" altLang="en-US" dirty="0">
                <a:effectLst/>
              </a:rPr>
              <a:t>会话等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，诱骗其点击恶意链接或者访问包含攻击代码的页面，在受害人不知情的情况下以受害人的身份向服务器发送请求，从而完成非法操作</a:t>
            </a:r>
          </a:p>
          <a:p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填入两个不一样的密码，抓包获取</a:t>
            </a:r>
            <a:r>
              <a:rPr lang="en-US" altLang="zh-CN" dirty="0" err="1"/>
              <a:t>url</a:t>
            </a:r>
            <a:endParaRPr lang="zh-CN" altLang="en-US" dirty="0" err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3" y="2280500"/>
            <a:ext cx="8326882" cy="3520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l="34969" t="15921" r="20761" b="57922"/>
          <a:stretch>
            <a:fillRect/>
          </a:stretch>
        </p:blipFill>
        <p:spPr>
          <a:xfrm>
            <a:off x="5917565" y="4238625"/>
            <a:ext cx="6089650" cy="23774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35685" y="2536190"/>
            <a:ext cx="6769100" cy="1854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CSRF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4" y="921026"/>
            <a:ext cx="112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利用该链接，另开一个页面</a:t>
            </a:r>
            <a:r>
              <a:rPr lang="en-US" altLang="zh-CN" dirty="0" err="1"/>
              <a:t>url</a:t>
            </a:r>
            <a:r>
              <a:rPr lang="en-US" altLang="zh-CN" dirty="0"/>
              <a:t>= http://127.0.0.1/DVWA-master/vulnerabilities/csrf/?password_new=123&amp;password_conf=123&amp;Change=Change#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3" y="1639307"/>
            <a:ext cx="7557525" cy="4993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199508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File Inclusion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2862" y="730598"/>
            <a:ext cx="54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输入一个不存在的文件，报错泄露源文件地址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2" y="4283373"/>
            <a:ext cx="6061304" cy="23751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" y="1307283"/>
            <a:ext cx="6179404" cy="26858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6234" y="5469353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根据源地址可以查看相关文件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92450" y="1690370"/>
            <a:ext cx="2722880" cy="1365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File Upload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3" y="1073426"/>
            <a:ext cx="490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zh-CN" altLang="en-US" dirty="0"/>
              <a:t>木马文件成功后，会显示文件路径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" y="1838903"/>
            <a:ext cx="7004909" cy="32628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2" y="921026"/>
            <a:ext cx="112365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副标题 2"/>
          <p:cNvSpPr txBox="1"/>
          <p:nvPr/>
        </p:nvSpPr>
        <p:spPr>
          <a:xfrm>
            <a:off x="642863" y="372481"/>
            <a:ext cx="10056668" cy="529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63" y="387412"/>
            <a:ext cx="331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File Upload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42862" y="1073426"/>
            <a:ext cx="56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>
                <a:hlinkClick r:id="rId3" action="ppaction://hlinkfile"/>
              </a:rPr>
              <a:t>AntSword</a:t>
            </a:r>
            <a:r>
              <a:rPr lang="zh-CN" altLang="en-US" dirty="0"/>
              <a:t>连接返回的地址，即可查看相关文件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3" y="1595158"/>
            <a:ext cx="8368411" cy="476182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092477e-5a49-4a1e-9cc4-613f3d455ecc"/>
  <p:tag name="COMMONDATA" val="eyJoZGlkIjoiYmY5NTJkNTRkMDdkNWM2ODM1NDFhNTZjODA0ODUxZTYifQ=="/>
</p:tagLst>
</file>

<file path=ppt/theme/theme1.xml><?xml version="1.0" encoding="utf-8"?>
<a:theme xmlns:a="http://schemas.openxmlformats.org/drawingml/2006/main" name="毕业主题9">
  <a:themeElements>
    <a:clrScheme name="自定义 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BAB"/>
      </a:accent1>
      <a:accent2>
        <a:srgbClr val="2E9273"/>
      </a:accent2>
      <a:accent3>
        <a:srgbClr val="83AC3F"/>
      </a:accent3>
      <a:accent4>
        <a:srgbClr val="EE852A"/>
      </a:accent4>
      <a:accent5>
        <a:srgbClr val="B02521"/>
      </a:accent5>
      <a:accent6>
        <a:srgbClr val="9069A1"/>
      </a:accent6>
      <a:hlink>
        <a:srgbClr val="226BA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1162</Words>
  <Application>Microsoft Office PowerPoint</Application>
  <PresentationFormat>宽屏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仿宋</vt:lpstr>
      <vt:lpstr>微软雅黑</vt:lpstr>
      <vt:lpstr>Arial</vt:lpstr>
      <vt:lpstr>Times New Roman</vt:lpstr>
      <vt:lpstr>毕业主题9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智能设备权限管理</dc:title>
  <dc:creator>Zhongjie Ba</dc:creator>
  <cp:lastModifiedBy>桐 吴</cp:lastModifiedBy>
  <cp:revision>311</cp:revision>
  <dcterms:created xsi:type="dcterms:W3CDTF">2020-08-18T06:54:00Z</dcterms:created>
  <dcterms:modified xsi:type="dcterms:W3CDTF">2024-03-22T08:49:02Z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3BA615C38D2B447EA28FCF046D8E6744</vt:lpwstr>
  </property>
  <property fmtid="{D5CDD505-2E9C-101B-9397-08002B2CF9AE}" pid="3" name="KSOProductBuildVer">
    <vt:lpwstr>2052-12.1.0.16388</vt:lpwstr>
  </property>
</Properties>
</file>