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ags/tag2.xml" ContentType="application/vnd.openxmlformats-officedocument.presentationml.tags+xml"/>
  <Override PartName="/ppt/notesSlides/notesSlide59.xml" ContentType="application/vnd.openxmlformats-officedocument.presentationml.notesSlide+xml"/>
  <Override PartName="/ppt/tags/tag3.xml" ContentType="application/vnd.openxmlformats-officedocument.presentationml.tags+xml"/>
  <Override PartName="/ppt/notesSlides/notesSlide60.xml" ContentType="application/vnd.openxmlformats-officedocument.presentationml.notesSlide+xml"/>
  <Override PartName="/ppt/tags/tag4.xml" ContentType="application/vnd.openxmlformats-officedocument.presentationml.tags+xml"/>
  <Override PartName="/ppt/notesSlides/notesSlide61.xml" ContentType="application/vnd.openxmlformats-officedocument.presentationml.notesSlide+xml"/>
  <Override PartName="/ppt/tags/tag5.xml" ContentType="application/vnd.openxmlformats-officedocument.presentationml.tags+xml"/>
  <Override PartName="/ppt/notesSlides/notesSlide62.xml" ContentType="application/vnd.openxmlformats-officedocument.presentationml.notesSlide+xml"/>
  <Override PartName="/ppt/tags/tag6.xml" ContentType="application/vnd.openxmlformats-officedocument.presentationml.tags+xml"/>
  <Override PartName="/ppt/notesSlides/notesSlide63.xml" ContentType="application/vnd.openxmlformats-officedocument.presentationml.notesSlide+xml"/>
  <Override PartName="/ppt/tags/tag7.xml" ContentType="application/vnd.openxmlformats-officedocument.presentationml.tags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tags/tag8.xml" ContentType="application/vnd.openxmlformats-officedocument.presentationml.tags+xml"/>
  <Override PartName="/ppt/notesSlides/notesSlide67.xml" ContentType="application/vnd.openxmlformats-officedocument.presentationml.notesSlide+xml"/>
  <Override PartName="/ppt/tags/tag9.xml" ContentType="application/vnd.openxmlformats-officedocument.presentationml.tags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7" r:id="rId4"/>
  </p:sldMasterIdLst>
  <p:notesMasterIdLst>
    <p:notesMasterId r:id="rId82"/>
  </p:notesMasterIdLst>
  <p:sldIdLst>
    <p:sldId id="865" r:id="rId5"/>
    <p:sldId id="866" r:id="rId6"/>
    <p:sldId id="868" r:id="rId7"/>
    <p:sldId id="791" r:id="rId8"/>
    <p:sldId id="792" r:id="rId9"/>
    <p:sldId id="793" r:id="rId10"/>
    <p:sldId id="794" r:id="rId11"/>
    <p:sldId id="795" r:id="rId12"/>
    <p:sldId id="796" r:id="rId13"/>
    <p:sldId id="797" r:id="rId14"/>
    <p:sldId id="798" r:id="rId15"/>
    <p:sldId id="799" r:id="rId16"/>
    <p:sldId id="800" r:id="rId17"/>
    <p:sldId id="802" r:id="rId18"/>
    <p:sldId id="803" r:id="rId19"/>
    <p:sldId id="804" r:id="rId20"/>
    <p:sldId id="805" r:id="rId21"/>
    <p:sldId id="738" r:id="rId22"/>
    <p:sldId id="807" r:id="rId23"/>
    <p:sldId id="808" r:id="rId24"/>
    <p:sldId id="809" r:id="rId25"/>
    <p:sldId id="810" r:id="rId26"/>
    <p:sldId id="867" r:id="rId27"/>
    <p:sldId id="806" r:id="rId28"/>
    <p:sldId id="811" r:id="rId29"/>
    <p:sldId id="812" r:id="rId30"/>
    <p:sldId id="869" r:id="rId31"/>
    <p:sldId id="813" r:id="rId32"/>
    <p:sldId id="814" r:id="rId33"/>
    <p:sldId id="815" r:id="rId34"/>
    <p:sldId id="816" r:id="rId35"/>
    <p:sldId id="817" r:id="rId36"/>
    <p:sldId id="818" r:id="rId37"/>
    <p:sldId id="821" r:id="rId38"/>
    <p:sldId id="822" r:id="rId39"/>
    <p:sldId id="823" r:id="rId40"/>
    <p:sldId id="824" r:id="rId41"/>
    <p:sldId id="825" r:id="rId42"/>
    <p:sldId id="390" r:id="rId43"/>
    <p:sldId id="392" r:id="rId44"/>
    <p:sldId id="393" r:id="rId45"/>
    <p:sldId id="394" r:id="rId46"/>
    <p:sldId id="826" r:id="rId47"/>
    <p:sldId id="827" r:id="rId48"/>
    <p:sldId id="828" r:id="rId49"/>
    <p:sldId id="829" r:id="rId50"/>
    <p:sldId id="830" r:id="rId51"/>
    <p:sldId id="831" r:id="rId52"/>
    <p:sldId id="832" r:id="rId53"/>
    <p:sldId id="870" r:id="rId54"/>
    <p:sldId id="872" r:id="rId55"/>
    <p:sldId id="833" r:id="rId56"/>
    <p:sldId id="834" r:id="rId57"/>
    <p:sldId id="835" r:id="rId58"/>
    <p:sldId id="836" r:id="rId59"/>
    <p:sldId id="837" r:id="rId60"/>
    <p:sldId id="838" r:id="rId61"/>
    <p:sldId id="839" r:id="rId62"/>
    <p:sldId id="840" r:id="rId63"/>
    <p:sldId id="841" r:id="rId64"/>
    <p:sldId id="842" r:id="rId65"/>
    <p:sldId id="843" r:id="rId66"/>
    <p:sldId id="844" r:id="rId67"/>
    <p:sldId id="416" r:id="rId68"/>
    <p:sldId id="871" r:id="rId69"/>
    <p:sldId id="417" r:id="rId70"/>
    <p:sldId id="418" r:id="rId71"/>
    <p:sldId id="845" r:id="rId72"/>
    <p:sldId id="420" r:id="rId73"/>
    <p:sldId id="846" r:id="rId74"/>
    <p:sldId id="847" r:id="rId75"/>
    <p:sldId id="429" r:id="rId76"/>
    <p:sldId id="430" r:id="rId77"/>
    <p:sldId id="848" r:id="rId78"/>
    <p:sldId id="849" r:id="rId79"/>
    <p:sldId id="786" r:id="rId80"/>
    <p:sldId id="386" r:id="rId81"/>
  </p:sldIdLst>
  <p:sldSz cx="9144000" cy="6858000" type="screen4x3"/>
  <p:notesSz cx="6858000" cy="9144000"/>
  <p:custDataLst>
    <p:tags r:id="rId8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5"/>
    <p:restoredTop sz="80452" autoAdjust="0"/>
  </p:normalViewPr>
  <p:slideViewPr>
    <p:cSldViewPr showGuides="1">
      <p:cViewPr varScale="1">
        <p:scale>
          <a:sx n="77" d="100"/>
          <a:sy n="77" d="100"/>
        </p:scale>
        <p:origin x="1334" y="31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commentAuthors" Target="commentAuthor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ags" Target="tags/tag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9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/>
              <a:t>‹#›</a:t>
            </a:fld>
            <a:endParaRPr lang="en-US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eographic_location" TargetMode="External"/><Relationship Id="rId3" Type="http://schemas.openxmlformats.org/officeDocument/2006/relationships/hyperlink" Target="https://en.wikipedia.org/wiki/Unicast" TargetMode="External"/><Relationship Id="rId7" Type="http://schemas.openxmlformats.org/officeDocument/2006/relationships/hyperlink" Target="https://en.wikipedia.org/wiki/Geocas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Anycast" TargetMode="External"/><Relationship Id="rId5" Type="http://schemas.openxmlformats.org/officeDocument/2006/relationships/hyperlink" Target="https://en.wikipedia.org/wiki/Multicast" TargetMode="External"/><Relationship Id="rId4" Type="http://schemas.openxmlformats.org/officeDocument/2006/relationships/hyperlink" Target="https://en.wikipedia.org/wiki/Broadcasting_(computing)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ocas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Geographic_location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/>
              <a:t>4</a:t>
            </a:fld>
            <a:endParaRPr lang="en-US" altLang="zh-CN" dirty="0"/>
          </a:p>
        </p:txBody>
      </p:sp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Routing</a:t>
            </a:r>
          </a:p>
          <a:p>
            <a:pPr lvl="0" eaLnBrk="1" hangingPunct="1"/>
            <a:endParaRPr lang="en-US" altLang="zh-CN" dirty="0"/>
          </a:p>
          <a:p>
            <a:pPr lvl="0" eaLnBrk="1" hangingPunct="1"/>
            <a:r>
              <a:rPr lang="en-US" altLang="zh-CN" dirty="0"/>
              <a:t>By definition, routing is the process of selecting a path for traffic in a network, or between or across multiple networks.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>
              <a:lnSpc>
                <a:spcPct val="80000"/>
              </a:lnSpc>
            </a:pPr>
            <a:r>
              <a:rPr lang="en-US" altLang="zh-CN" sz="2800" dirty="0" err="1">
                <a:solidFill>
                  <a:schemeClr val="accent2"/>
                </a:solidFill>
              </a:rPr>
              <a:t>迪杰斯特拉</a:t>
            </a:r>
            <a:r>
              <a:rPr lang="zh-CN" altLang="en-US" sz="2800" dirty="0">
                <a:solidFill>
                  <a:schemeClr val="accent2"/>
                </a:solidFill>
              </a:rPr>
              <a:t>，典型的最短路径路由算法</a:t>
            </a:r>
            <a:r>
              <a:rPr lang="en-US" altLang="zh-CN" sz="2800" dirty="0">
                <a:solidFill>
                  <a:schemeClr val="accent2"/>
                </a:solidFill>
              </a:rPr>
              <a:t>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Dijkstra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算法是求一个图中一个点到其他所有点的最短路径的算法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</a:p>
          <a:p>
            <a:pPr lvl="0">
              <a:lnSpc>
                <a:spcPct val="80000"/>
              </a:lnSpc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Dijkstra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算法，是由荷兰计算机科学家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Edsger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Wybe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Dijkstra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1956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年发现的算法，</a:t>
            </a:r>
            <a:r>
              <a:rPr lang="en-US" altLang="zh-CN" sz="1200" dirty="0" err="1">
                <a:solidFill>
                  <a:schemeClr val="accent2"/>
                </a:solidFill>
              </a:rPr>
              <a:t>迪杰斯特拉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算法使用类似广度优先搜索的方法解决权重图的单源最短路径问题</a:t>
            </a:r>
          </a:p>
          <a:p>
            <a:pPr lvl="0">
              <a:lnSpc>
                <a:spcPct val="80000"/>
              </a:lnSpc>
            </a:pPr>
            <a:r>
              <a:rPr lang="en-US" altLang="zh-CN" sz="2800" dirty="0">
                <a:sym typeface="+mn-ea"/>
              </a:rPr>
              <a:t>predecessor</a:t>
            </a:r>
            <a:r>
              <a:rPr lang="zh-CN" altLang="en-US" sz="2800" dirty="0">
                <a:sym typeface="+mn-ea"/>
              </a:rPr>
              <a:t>：前辈</a:t>
            </a:r>
          </a:p>
        </p:txBody>
      </p:sp>
      <p:sp>
        <p:nvSpPr>
          <p:cNvPr id="4915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 sz="2800" dirty="0"/>
              <a:t>example</a:t>
            </a:r>
          </a:p>
          <a:p>
            <a:pPr lvl="0"/>
            <a:r>
              <a:rPr lang="zh-CN" altLang="en-US" sz="2800" dirty="0"/>
              <a:t>每次从 「未求出最短路径的点」中 取出 距离离起点 最小路径的点，以这个点为桥梁 刷新「未求出最短路径的点」的距离</a:t>
            </a:r>
            <a:endParaRPr lang="en-US" altLang="zh-CN" sz="2800" dirty="0"/>
          </a:p>
          <a:p>
            <a:pPr lvl="0"/>
            <a:r>
              <a:rPr lang="en-US" altLang="zh-CN" sz="2800" dirty="0">
                <a:latin typeface="Arial" panose="020B0604020202020204" pitchFamily="34" charset="0"/>
              </a:rPr>
              <a:t>w </a:t>
            </a:r>
            <a:r>
              <a:rPr lang="en-US" altLang="zh-CN" sz="2800" i="1" dirty="0">
                <a:latin typeface="Arial" panose="020B0604020202020204" pitchFamily="34" charset="0"/>
              </a:rPr>
              <a:t>not</a:t>
            </a:r>
            <a:r>
              <a:rPr lang="en-US" altLang="zh-CN" sz="2800" dirty="0">
                <a:latin typeface="Arial" panose="020B0604020202020204" pitchFamily="34" charset="0"/>
              </a:rPr>
              <a:t> in N’  </a:t>
            </a:r>
            <a:r>
              <a:rPr lang="zh-CN" altLang="en-US" sz="2800" dirty="0">
                <a:latin typeface="Arial" panose="020B0604020202020204" pitchFamily="34" charset="0"/>
              </a:rPr>
              <a:t>意味着</a:t>
            </a:r>
            <a:r>
              <a:rPr lang="en-US" altLang="zh-CN" sz="2800" dirty="0">
                <a:latin typeface="Arial" panose="020B0604020202020204" pitchFamily="34" charset="0"/>
              </a:rPr>
              <a:t>least cost path</a:t>
            </a:r>
            <a:r>
              <a:rPr lang="zh-CN" altLang="en-US" sz="2800" dirty="0">
                <a:latin typeface="Arial" panose="020B0604020202020204" pitchFamily="34" charset="0"/>
              </a:rPr>
              <a:t>未知。</a:t>
            </a:r>
            <a:r>
              <a:rPr lang="en-US" altLang="zh-CN" sz="2800" dirty="0">
                <a:latin typeface="Arial" panose="020B0604020202020204" pitchFamily="34" charset="0"/>
              </a:rPr>
              <a:t>D</a:t>
            </a:r>
            <a:r>
              <a:rPr lang="zh-CN" altLang="en-US" sz="2800" dirty="0">
                <a:latin typeface="Arial" panose="020B0604020202020204" pitchFamily="34" charset="0"/>
              </a:rPr>
              <a:t>（</a:t>
            </a:r>
            <a:r>
              <a:rPr lang="en-US" altLang="zh-CN" sz="2800" dirty="0">
                <a:latin typeface="Arial" panose="020B0604020202020204" pitchFamily="34" charset="0"/>
              </a:rPr>
              <a:t>w</a:t>
            </a:r>
            <a:r>
              <a:rPr lang="zh-CN" altLang="en-US" sz="2800" dirty="0">
                <a:latin typeface="Arial" panose="020B0604020202020204" pitchFamily="34" charset="0"/>
              </a:rPr>
              <a:t>）指</a:t>
            </a:r>
            <a:r>
              <a:rPr lang="en-US" altLang="zh-CN" sz="2800" dirty="0">
                <a:latin typeface="Arial" panose="020B0604020202020204" pitchFamily="34" charset="0"/>
              </a:rPr>
              <a:t>source</a:t>
            </a:r>
            <a:r>
              <a:rPr lang="zh-CN" altLang="en-US" sz="2800" dirty="0">
                <a:latin typeface="Arial" panose="020B0604020202020204" pitchFamily="34" charset="0"/>
              </a:rPr>
              <a:t>到</a:t>
            </a:r>
            <a:r>
              <a:rPr lang="en-US" altLang="zh-CN" sz="2800" dirty="0">
                <a:latin typeface="Arial" panose="020B0604020202020204" pitchFamily="34" charset="0"/>
              </a:rPr>
              <a:t>w</a:t>
            </a:r>
          </a:p>
          <a:p>
            <a:pPr lvl="0"/>
            <a:r>
              <a:rPr lang="en-US" altLang="zh-CN" sz="2800" dirty="0">
                <a:sym typeface="+mn-ea"/>
              </a:rPr>
              <a:t>N' </a:t>
            </a:r>
            <a:r>
              <a:rPr lang="zh-CN" altLang="en-US" sz="2800" dirty="0">
                <a:sym typeface="+mn-ea"/>
              </a:rPr>
              <a:t>已求出最短路径的点</a:t>
            </a:r>
          </a:p>
          <a:p>
            <a:pPr lvl="0"/>
            <a:r>
              <a:rPr lang="en-US" altLang="zh-CN" sz="2800" dirty="0">
                <a:solidFill>
                  <a:srgbClr val="00B0F0"/>
                </a:solidFill>
                <a:sym typeface="+mn-ea"/>
              </a:rPr>
              <a:t>D(v) = min(D(v), D(w) + c(</a:t>
            </a:r>
            <a:r>
              <a:rPr lang="en-US" altLang="zh-CN" sz="2800" dirty="0" err="1">
                <a:solidFill>
                  <a:srgbClr val="00B0F0"/>
                </a:solidFill>
                <a:sym typeface="+mn-ea"/>
              </a:rPr>
              <a:t>w,v</a:t>
            </a:r>
            <a:r>
              <a:rPr lang="en-US" altLang="zh-CN" sz="2800" dirty="0">
                <a:solidFill>
                  <a:srgbClr val="00B0F0"/>
                </a:solidFill>
                <a:sym typeface="+mn-ea"/>
              </a:rPr>
              <a:t>))    </a:t>
            </a:r>
            <a:r>
              <a:rPr lang="zh-CN" altLang="en-US" sz="2800" dirty="0">
                <a:solidFill>
                  <a:srgbClr val="00B0F0"/>
                </a:solidFill>
                <a:sym typeface="+mn-ea"/>
              </a:rPr>
              <a:t>找到新的</a:t>
            </a:r>
            <a:r>
              <a:rPr lang="en-US" altLang="zh-CN" sz="2800" dirty="0">
                <a:solidFill>
                  <a:srgbClr val="00B0F0"/>
                </a:solidFill>
                <a:sym typeface="+mn-ea"/>
              </a:rPr>
              <a:t>w</a:t>
            </a:r>
            <a:r>
              <a:rPr lang="zh-CN" altLang="en-US" sz="2800" dirty="0">
                <a:solidFill>
                  <a:srgbClr val="00B0F0"/>
                </a:solidFill>
                <a:sym typeface="+mn-ea"/>
              </a:rPr>
              <a:t>后，看看原来</a:t>
            </a:r>
            <a:r>
              <a:rPr lang="en-US" altLang="zh-CN" sz="2800" dirty="0">
                <a:solidFill>
                  <a:srgbClr val="00B0F0"/>
                </a:solidFill>
                <a:sym typeface="+mn-ea"/>
              </a:rPr>
              <a:t>D</a:t>
            </a:r>
            <a:r>
              <a:rPr lang="zh-CN" altLang="en-US" sz="2800" dirty="0">
                <a:solidFill>
                  <a:srgbClr val="00B0F0"/>
                </a:solidFill>
                <a:sym typeface="+mn-ea"/>
              </a:rPr>
              <a:t>（</a:t>
            </a:r>
            <a:r>
              <a:rPr lang="en-US" altLang="zh-CN" sz="2800" dirty="0">
                <a:solidFill>
                  <a:srgbClr val="00B0F0"/>
                </a:solidFill>
                <a:sym typeface="+mn-ea"/>
              </a:rPr>
              <a:t>V</a:t>
            </a:r>
            <a:r>
              <a:rPr lang="zh-CN" altLang="en-US" sz="2800" dirty="0">
                <a:solidFill>
                  <a:srgbClr val="00B0F0"/>
                </a:solidFill>
                <a:sym typeface="+mn-ea"/>
              </a:rPr>
              <a:t>）和新的路径比哪个小</a:t>
            </a:r>
          </a:p>
        </p:txBody>
      </p:sp>
      <p:sp>
        <p:nvSpPr>
          <p:cNvPr id="5120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sz="2800"/>
          </a:p>
        </p:txBody>
      </p:sp>
      <p:sp>
        <p:nvSpPr>
          <p:cNvPr id="5325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zh-CN" altLang="en-US" sz="2800"/>
              <a:t>通过前辈节点倒推回去就是</a:t>
            </a:r>
            <a:r>
              <a:rPr lang="en-US" altLang="zh-CN" sz="2800"/>
              <a:t>route</a:t>
            </a:r>
          </a:p>
        </p:txBody>
      </p:sp>
      <p:sp>
        <p:nvSpPr>
          <p:cNvPr id="5529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sz="2800" dirty="0"/>
          </a:p>
        </p:txBody>
      </p:sp>
      <p:sp>
        <p:nvSpPr>
          <p:cNvPr id="5734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/>
              <a:t>Such link-state algorithms require that each router knows complete topology &amp; link cost information;</a:t>
            </a:r>
          </a:p>
          <a:p>
            <a:pPr lvl="0"/>
            <a:endParaRPr lang="en-US" altLang="zh-CN"/>
          </a:p>
          <a:p>
            <a:pPr lvl="0"/>
            <a:r>
              <a:rPr lang="en-US" altLang="zh-CN"/>
              <a:t>What if a router has no such global view, especially in a relatively large network?</a:t>
            </a:r>
            <a:endParaRPr lang="en-US" altLang="en-US"/>
          </a:p>
        </p:txBody>
      </p:sp>
      <p:sp>
        <p:nvSpPr>
          <p:cNvPr id="5939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距离向量算法。贝尔曼福特算法。</a:t>
            </a:r>
            <a:r>
              <a:rPr lang="en-US" altLang="zh-CN" dirty="0"/>
              <a:t>In this case, we can turn to distance-vector algorithms;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网络结构简单、扁平，不需要特殊的分层设计。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管理员没有足够的知识来配置链路状态协议和排查故障。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特定类型的网络拓扑结构，如集中星形（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Hub-and-Spoke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）网络。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无需关注网络最差情况下的收敛时间。</a:t>
            </a:r>
          </a:p>
          <a:p>
            <a:pPr lvl="0"/>
            <a:endParaRPr lang="en-US" altLang="zh-CN" dirty="0"/>
          </a:p>
        </p:txBody>
      </p:sp>
      <p:sp>
        <p:nvSpPr>
          <p:cNvPr id="6144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  <a:buFont typeface="ZapfDingbats"/>
              <a:buChar char="•"/>
            </a:pPr>
            <a:r>
              <a:rPr lang="en-US" altLang="zh-CN"/>
              <a:t>a typical distance-vector algorithm is Bellman-Ford</a:t>
            </a:r>
          </a:p>
          <a:p>
            <a:pPr lvl="0">
              <a:buFont typeface="ZapfDingbats"/>
              <a:buChar char="•"/>
            </a:pPr>
            <a:endParaRPr lang="en-US" altLang="zh-CN"/>
          </a:p>
          <a:p>
            <a:pPr lvl="0">
              <a:buFont typeface="ZapfDingbats"/>
              <a:buChar char="•"/>
            </a:pPr>
            <a:r>
              <a:rPr lang="en-US" altLang="zh-CN"/>
              <a:t>Define: D</a:t>
            </a:r>
            <a:r>
              <a:rPr lang="en-US" altLang="zh-CN" i="1" baseline="-25000"/>
              <a:t>x</a:t>
            </a:r>
            <a:r>
              <a:rPr lang="en-US" altLang="zh-CN"/>
              <a:t>(y) := cost of least-cost path from x to y</a:t>
            </a:r>
          </a:p>
          <a:p>
            <a:pPr lvl="0">
              <a:buFont typeface="ZapfDingbats"/>
              <a:buChar char="•"/>
            </a:pPr>
            <a:r>
              <a:rPr lang="en-US" altLang="zh-CN"/>
              <a:t>Then D</a:t>
            </a:r>
            <a:r>
              <a:rPr lang="en-US" altLang="zh-CN" i="1" baseline="-25000"/>
              <a:t>x</a:t>
            </a:r>
            <a:r>
              <a:rPr lang="en-US" altLang="zh-CN"/>
              <a:t>(y) = min {c(x,v) + D</a:t>
            </a:r>
            <a:r>
              <a:rPr lang="en-US" altLang="zh-CN" i="1" baseline="-25000"/>
              <a:t>v</a:t>
            </a:r>
            <a:r>
              <a:rPr lang="en-US" altLang="zh-CN"/>
              <a:t>(y) }</a:t>
            </a:r>
          </a:p>
          <a:p>
            <a:pPr lvl="1"/>
            <a:r>
              <a:rPr lang="en-US" altLang="zh-CN"/>
              <a:t>where min is taken over </a:t>
            </a:r>
            <a:r>
              <a:rPr lang="en-US" altLang="zh-CN" i="1"/>
              <a:t>all</a:t>
            </a:r>
            <a:r>
              <a:rPr lang="en-US" altLang="zh-CN"/>
              <a:t> neighbors v of x</a:t>
            </a:r>
            <a:endParaRPr lang="en-US" altLang="zh-CN" sz="2400"/>
          </a:p>
        </p:txBody>
      </p:sp>
      <p:sp>
        <p:nvSpPr>
          <p:cNvPr id="6349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20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>
              <a:buFont typeface="ZapfDingbats"/>
              <a:buChar char="•"/>
            </a:pPr>
            <a:endParaRPr lang="en-US" altLang="zh-CN" sz="2400" dirty="0"/>
          </a:p>
        </p:txBody>
      </p:sp>
      <p:sp>
        <p:nvSpPr>
          <p:cNvPr id="6553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21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1"/>
            <a:r>
              <a:rPr lang="zh-CN" altLang="en-US" sz="2400" dirty="0"/>
              <a:t>现在图上面也看得出来，实际上要迭代的算</a:t>
            </a:r>
            <a:endParaRPr lang="en-US" altLang="zh-CN" sz="2400" dirty="0"/>
          </a:p>
        </p:txBody>
      </p:sp>
      <p:sp>
        <p:nvSpPr>
          <p:cNvPr id="675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22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/>
              <a:t>5</a:t>
            </a:fld>
            <a:endParaRPr lang="en-US" altLang="zh-CN" dirty="0"/>
          </a:p>
        </p:txBody>
      </p:sp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Discussions to be covered include routing’s working principles, vulnerabilities, and security solutions.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上面这两种类型的路径计算算法都可用于域内路由和域间路由</a:t>
            </a:r>
            <a:endParaRPr lang="en-US" altLang="en-US" dirty="0"/>
          </a:p>
        </p:txBody>
      </p:sp>
      <p:sp>
        <p:nvSpPr>
          <p:cNvPr id="6963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24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  <a:buFont typeface="ZapfDingbats"/>
              <a:buNone/>
            </a:pPr>
            <a:r>
              <a:rPr lang="zh-CN" altLang="en-US" sz="2400" dirty="0"/>
              <a:t>分级路由选择，包括了域内路由和域间路由。每个长方形代表</a:t>
            </a:r>
            <a:r>
              <a:rPr lang="en-US" altLang="zh-CN" sz="2400" dirty="0"/>
              <a:t>AS</a:t>
            </a:r>
            <a:r>
              <a:rPr lang="zh-CN" altLang="en-US" sz="2400" dirty="0"/>
              <a:t>，高的椭圆在边界的代表域间边界路由器</a:t>
            </a:r>
            <a:endParaRPr lang="en-US" altLang="zh-CN" sz="2400" dirty="0"/>
          </a:p>
        </p:txBody>
      </p:sp>
      <p:sp>
        <p:nvSpPr>
          <p:cNvPr id="7168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25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  <a:buFont typeface="ZapfDingbats"/>
              <a:buNone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IGP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Interior Gateway Protocol</a:t>
            </a:r>
          </a:p>
          <a:p>
            <a:pPr lvl="0" eaLnBrk="1" hangingPunct="1">
              <a:spcBef>
                <a:spcPct val="0"/>
              </a:spcBef>
              <a:buFont typeface="ZapfDingbats"/>
              <a:buNone/>
            </a:pPr>
            <a:r>
              <a:rPr lang="en-US" altLang="zh-CN" sz="2400" dirty="0"/>
              <a:t>BGP</a:t>
            </a:r>
            <a:r>
              <a:rPr lang="zh-CN" altLang="en-US" sz="2400" dirty="0"/>
              <a:t>：</a:t>
            </a:r>
            <a:r>
              <a:rPr lang="en-US" altLang="zh-CN" sz="2400" dirty="0"/>
              <a:t>Border </a:t>
            </a:r>
            <a:r>
              <a:rPr lang="en-US" altLang="zh-CN" sz="2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Gateway Protocol</a:t>
            </a:r>
          </a:p>
          <a:p>
            <a:pPr lvl="0" eaLnBrk="1" hangingPunct="1">
              <a:spcBef>
                <a:spcPct val="0"/>
              </a:spcBef>
              <a:buFont typeface="ZapfDingbats"/>
              <a:buNone/>
            </a:pPr>
            <a:endParaRPr lang="en-US" altLang="zh-CN" sz="2400" dirty="0"/>
          </a:p>
        </p:txBody>
      </p:sp>
      <p:sp>
        <p:nvSpPr>
          <p:cNvPr id="7373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26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  <a:buFont typeface="ZapfDingbats"/>
              <a:buNone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IGP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Interior Gateway Protocol</a:t>
            </a:r>
          </a:p>
          <a:p>
            <a:pPr lvl="0" eaLnBrk="1" hangingPunct="1">
              <a:spcBef>
                <a:spcPct val="0"/>
              </a:spcBef>
              <a:buFont typeface="ZapfDingbats"/>
              <a:buNone/>
            </a:pPr>
            <a:r>
              <a:rPr lang="en-US" altLang="zh-CN" sz="2400" dirty="0"/>
              <a:t>BGP</a:t>
            </a:r>
            <a:r>
              <a:rPr lang="zh-CN" altLang="en-US" sz="2400" dirty="0"/>
              <a:t>：</a:t>
            </a:r>
            <a:r>
              <a:rPr lang="en-US" altLang="zh-CN" sz="2400" dirty="0"/>
              <a:t>Border </a:t>
            </a:r>
            <a:r>
              <a:rPr lang="en-US" altLang="zh-CN" sz="2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Gateway Protocol</a:t>
            </a:r>
          </a:p>
          <a:p>
            <a:pPr lvl="0" eaLnBrk="1" hangingPunct="1">
              <a:spcBef>
                <a:spcPct val="0"/>
              </a:spcBef>
              <a:buFont typeface="ZapfDingbats"/>
              <a:buNone/>
            </a:pPr>
            <a:endParaRPr lang="en-US" altLang="zh-CN" sz="2400" dirty="0"/>
          </a:p>
        </p:txBody>
      </p:sp>
      <p:sp>
        <p:nvSpPr>
          <p:cNvPr id="7373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27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/>
              <a:t>IGP: interior gateway protocols</a:t>
            </a:r>
            <a:endParaRPr lang="zh-CN" altLang="en-US"/>
          </a:p>
          <a:p>
            <a:pPr lvl="0"/>
            <a:endParaRPr lang="en-US" altLang="en-US"/>
          </a:p>
        </p:txBody>
      </p:sp>
      <p:sp>
        <p:nvSpPr>
          <p:cNvPr id="7577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28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 err="1"/>
              <a:t>RIP协议采用距离向量算法，Distance</a:t>
            </a:r>
            <a:r>
              <a:rPr lang="en-US" altLang="zh-CN" sz="2400" dirty="0"/>
              <a:t> vector algorithm </a:t>
            </a:r>
            <a:r>
              <a:rPr lang="zh-CN" altLang="en-US" sz="2400" dirty="0"/>
              <a:t>（</a:t>
            </a:r>
            <a:r>
              <a:rPr lang="en-US" altLang="zh-CN" sz="2400" dirty="0"/>
              <a:t>Bellman-ford</a:t>
            </a:r>
            <a:r>
              <a:rPr lang="zh-CN" altLang="en-US" sz="2400" dirty="0"/>
              <a:t>），</a:t>
            </a:r>
            <a:r>
              <a:rPr lang="en-US" altLang="zh-CN" sz="2400" dirty="0" err="1"/>
              <a:t>在实际使用中已经较少适用</a:t>
            </a:r>
            <a:endParaRPr lang="en-US" altLang="zh-CN" sz="2400" dirty="0"/>
          </a:p>
          <a:p>
            <a:pPr lvl="0"/>
            <a:r>
              <a:rPr lang="en-US" altLang="zh-CN" sz="2400" dirty="0" err="1"/>
              <a:t>RIP协议</a:t>
            </a:r>
            <a:r>
              <a:rPr lang="zh-CN" altLang="en-US" sz="2400" dirty="0"/>
              <a:t>是</a:t>
            </a:r>
            <a:r>
              <a:rPr lang="en-US" altLang="zh-CN" sz="2400" dirty="0"/>
              <a:t>以“跳数”</a:t>
            </a:r>
            <a:r>
              <a:rPr lang="en-US" altLang="zh-CN" sz="2400" dirty="0" err="1"/>
              <a:t>来定义路由的开销cost</a:t>
            </a:r>
            <a:r>
              <a:rPr lang="en-US" altLang="zh-CN" sz="2400" dirty="0"/>
              <a:t>。“</a:t>
            </a:r>
            <a:r>
              <a:rPr lang="en-US" altLang="zh-CN" sz="2400" dirty="0" err="1"/>
              <a:t>跳数</a:t>
            </a:r>
            <a:r>
              <a:rPr lang="en-US" altLang="zh-CN" sz="2400" dirty="0"/>
              <a:t>”：</a:t>
            </a:r>
            <a:r>
              <a:rPr lang="en-US" altLang="zh-CN" sz="2400" dirty="0" err="1"/>
              <a:t>指到达目的地所需要经过的路由器的个数</a:t>
            </a:r>
            <a:endParaRPr lang="en-US" altLang="zh-CN" sz="2400" dirty="0"/>
          </a:p>
          <a:p>
            <a:pPr lvl="0"/>
            <a:endParaRPr lang="en-US" altLang="zh-CN" sz="2400" dirty="0"/>
          </a:p>
          <a:p>
            <a:pPr lvl="0">
              <a:lnSpc>
                <a:spcPct val="80000"/>
              </a:lnSpc>
            </a:pPr>
            <a:r>
              <a:rPr lang="en-US" altLang="zh-CN" sz="2400" dirty="0"/>
              <a:t>Failure and Recovery: If no update from neighbor </a:t>
            </a:r>
            <a:r>
              <a:rPr lang="en-US" altLang="zh-CN" sz="2400" dirty="0">
                <a:solidFill>
                  <a:schemeClr val="accent2"/>
                </a:solidFill>
              </a:rPr>
              <a:t>N</a:t>
            </a:r>
            <a:r>
              <a:rPr lang="en-US" altLang="zh-CN" sz="2400" dirty="0"/>
              <a:t> heard after 180 sec </a:t>
            </a:r>
            <a:r>
              <a:rPr lang="en-US" altLang="zh-CN" sz="2400" dirty="0">
                <a:sym typeface="Wingdings 3" panose="05040102010807070707" pitchFamily="2" charset="2"/>
              </a:rPr>
              <a:t></a:t>
            </a:r>
            <a:r>
              <a:rPr lang="en-US" altLang="zh-CN" sz="2400" dirty="0"/>
              <a:t> neighbor/link declared dead</a:t>
            </a:r>
          </a:p>
          <a:p>
            <a:pPr lvl="1">
              <a:lnSpc>
                <a:spcPct val="70000"/>
              </a:lnSpc>
            </a:pPr>
            <a:r>
              <a:rPr lang="en-US" altLang="zh-CN" sz="2000" dirty="0"/>
              <a:t>All routes via N invalidated; updates sent to neighbors</a:t>
            </a:r>
          </a:p>
          <a:p>
            <a:pPr lvl="0"/>
            <a:endParaRPr lang="en-US" altLang="en-US" dirty="0"/>
          </a:p>
        </p:txBody>
      </p:sp>
      <p:sp>
        <p:nvSpPr>
          <p:cNvPr id="7782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29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Source </a:t>
            </a:r>
            <a:r>
              <a:rPr lang="zh-CN" altLang="en-US" dirty="0"/>
              <a:t>路由器</a:t>
            </a:r>
            <a:r>
              <a:rPr lang="en-US" altLang="zh-CN" dirty="0"/>
              <a:t>D</a:t>
            </a:r>
            <a:r>
              <a:rPr lang="zh-CN" altLang="en-US" dirty="0"/>
              <a:t>覆盖的</a:t>
            </a:r>
            <a:r>
              <a:rPr lang="en-US" altLang="zh-CN" dirty="0"/>
              <a:t>AS</a:t>
            </a:r>
            <a:endParaRPr lang="zh-CN" altLang="en-US" dirty="0"/>
          </a:p>
          <a:p>
            <a:pPr lvl="0"/>
            <a:r>
              <a:rPr lang="zh-CN" altLang="en-US" dirty="0"/>
              <a:t>假设到</a:t>
            </a:r>
            <a:r>
              <a:rPr lang="en-US" altLang="zh-CN" dirty="0"/>
              <a:t>z</a:t>
            </a:r>
            <a:r>
              <a:rPr lang="zh-CN" altLang="en-US" dirty="0"/>
              <a:t>需要</a:t>
            </a:r>
            <a:r>
              <a:rPr lang="en-US" altLang="zh-CN" dirty="0"/>
              <a:t>7</a:t>
            </a:r>
            <a:r>
              <a:rPr lang="zh-CN" altLang="en-US" dirty="0"/>
              <a:t>跳</a:t>
            </a:r>
            <a:endParaRPr lang="en-US" altLang="en-US" dirty="0"/>
          </a:p>
        </p:txBody>
      </p:sp>
      <p:sp>
        <p:nvSpPr>
          <p:cNvPr id="7987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30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Neighbor routers exchange routing advertisement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广告信息</a:t>
            </a:r>
            <a:r>
              <a:rPr lang="en-US" altLang="zh-CN" dirty="0"/>
              <a:t>A-D</a:t>
            </a:r>
            <a:r>
              <a:rPr lang="zh-CN" altLang="en-US" dirty="0"/>
              <a:t>：</a:t>
            </a:r>
            <a:r>
              <a:rPr lang="en-US" altLang="zh-CN" dirty="0"/>
              <a:t>Source </a:t>
            </a:r>
            <a:r>
              <a:rPr lang="zh-CN" altLang="en-US" dirty="0"/>
              <a:t>路由器</a:t>
            </a:r>
            <a:r>
              <a:rPr lang="en-US" altLang="zh-CN" dirty="0"/>
              <a:t>A</a:t>
            </a:r>
            <a:r>
              <a:rPr lang="zh-CN" altLang="en-US" dirty="0"/>
              <a:t>覆盖的</a:t>
            </a:r>
            <a:r>
              <a:rPr lang="en-US" altLang="zh-CN" dirty="0"/>
              <a:t>AS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进行路由表更新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zh-CN" altLang="en-US" sz="2800" dirty="0">
                <a:sym typeface="+mn-ea"/>
              </a:rPr>
              <a:t>每个节点虽然只知道自己邻居和链路信息，但会通过形成拓扑图知道全网信息</a:t>
            </a:r>
            <a:endParaRPr lang="en-US" altLang="zh-CN" sz="2800" dirty="0">
              <a:sym typeface="+mn-ea"/>
            </a:endParaRPr>
          </a:p>
        </p:txBody>
      </p:sp>
      <p:sp>
        <p:nvSpPr>
          <p:cNvPr id="8397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33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en-US" dirty="0"/>
              <a:t>Routing schemes differ in how they deliver messages:</a:t>
            </a:r>
          </a:p>
          <a:p>
            <a:pPr lvl="0"/>
            <a:r>
              <a:rPr lang="en-US" altLang="en-US" dirty="0">
                <a:hlinkClick r:id="rId3" tooltip="Unicast"/>
              </a:rPr>
              <a:t>unicast</a:t>
            </a:r>
            <a:r>
              <a:rPr lang="en-US" altLang="en-US" dirty="0"/>
              <a:t> delivers a message to a single specific node</a:t>
            </a:r>
          </a:p>
          <a:p>
            <a:pPr lvl="0"/>
            <a:r>
              <a:rPr lang="en-US" altLang="en-US" dirty="0">
                <a:hlinkClick r:id="rId4" tooltip="Broadcasting (computing)"/>
              </a:rPr>
              <a:t>broadcast</a:t>
            </a:r>
            <a:r>
              <a:rPr lang="en-US" altLang="en-US" dirty="0"/>
              <a:t> delivers a message to all nodes in the network</a:t>
            </a:r>
          </a:p>
          <a:p>
            <a:pPr lvl="0"/>
            <a:r>
              <a:rPr lang="en-US" altLang="en-US" dirty="0">
                <a:hlinkClick r:id="rId5" tooltip="Multicast"/>
              </a:rPr>
              <a:t>multicast</a:t>
            </a:r>
            <a:r>
              <a:rPr lang="en-US" altLang="en-US" dirty="0"/>
              <a:t> delivers a message to a group of nodes that have expressed interest in receiving the message</a:t>
            </a:r>
          </a:p>
          <a:p>
            <a:pPr lvl="0"/>
            <a:r>
              <a:rPr lang="en-US" altLang="en-US" dirty="0">
                <a:hlinkClick r:id="rId6" tooltip="Anycast"/>
              </a:rPr>
              <a:t>anycast</a:t>
            </a:r>
            <a:r>
              <a:rPr lang="en-US" altLang="en-US" dirty="0"/>
              <a:t> delivers a message to any one out of a group of nodes, typically the one nearest to the source</a:t>
            </a:r>
          </a:p>
          <a:p>
            <a:pPr lvl="0"/>
            <a:r>
              <a:rPr lang="en-US" altLang="en-US" dirty="0" err="1">
                <a:hlinkClick r:id="rId7" tooltip="Geocast"/>
              </a:rPr>
              <a:t>geocast</a:t>
            </a:r>
            <a:r>
              <a:rPr lang="en-US" altLang="en-US"/>
              <a:t> delivers a message to a group of nodes based on </a:t>
            </a:r>
            <a:r>
              <a:rPr lang="en-US" altLang="en-US">
                <a:hlinkClick r:id="rId8" tooltip="Geographic location"/>
              </a:rPr>
              <a:t>geographic location</a:t>
            </a:r>
            <a:endParaRPr lang="en-US" altLang="en-US"/>
          </a:p>
          <a:p>
            <a:pPr lvl="0"/>
            <a:r>
              <a:rPr lang="en-US" altLang="en-US" b="1"/>
              <a:t>Unicast is the dominant form of message delivery on the Internet. </a:t>
            </a:r>
          </a:p>
          <a:p>
            <a:pPr lvl="0"/>
            <a:endParaRPr lang="en-US" altLang="en-US" b="1"/>
          </a:p>
        </p:txBody>
      </p:sp>
      <p:sp>
        <p:nvSpPr>
          <p:cNvPr id="3481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zh-CN" altLang="en-US" sz="2400" dirty="0"/>
              <a:t>包含：</a:t>
            </a:r>
            <a:r>
              <a:rPr lang="en-US" altLang="zh-CN" sz="2400" dirty="0"/>
              <a:t>1. </a:t>
            </a:r>
            <a:r>
              <a:rPr lang="zh-CN" altLang="en-US" sz="2400" dirty="0"/>
              <a:t>创建该链路状态包的节点的</a:t>
            </a:r>
            <a:r>
              <a:rPr lang="en-US" altLang="zh-CN" sz="2400" dirty="0"/>
              <a:t>ID </a:t>
            </a:r>
          </a:p>
          <a:p>
            <a:pPr marL="457200" lvl="0" indent="-457200">
              <a:buAutoNum type="arabicPeriod" startAt="2"/>
            </a:pPr>
            <a:r>
              <a:rPr lang="en-US" altLang="zh-CN" sz="2400" dirty="0"/>
              <a:t>A list of </a:t>
            </a:r>
            <a:r>
              <a:rPr lang="zh-CN" altLang="en-US" sz="2400" dirty="0"/>
              <a:t>包含链路开销信息的直接邻居</a:t>
            </a:r>
            <a:endParaRPr lang="en-US" altLang="zh-CN" sz="2400" dirty="0"/>
          </a:p>
          <a:p>
            <a:pPr marL="457200" lvl="0" indent="-457200">
              <a:buAutoNum type="arabicPeriod" startAt="2"/>
            </a:pPr>
            <a:r>
              <a:rPr lang="zh-CN" altLang="en-US" sz="2400" dirty="0"/>
              <a:t>序列号</a:t>
            </a:r>
            <a:endParaRPr lang="en-US" altLang="zh-CN" sz="2400" dirty="0"/>
          </a:p>
          <a:p>
            <a:pPr marL="457200" lvl="0" indent="-457200">
              <a:buAutoNum type="arabicPeriod" startAt="2"/>
            </a:pPr>
            <a:r>
              <a:rPr lang="zh-CN" altLang="en-US" sz="2400" dirty="0"/>
              <a:t>包里信息的</a:t>
            </a:r>
            <a:r>
              <a:rPr lang="en-US" altLang="zh-CN" sz="2400" dirty="0"/>
              <a:t>TTL</a:t>
            </a:r>
          </a:p>
        </p:txBody>
      </p:sp>
      <p:sp>
        <p:nvSpPr>
          <p:cNvPr id="8601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34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 sz="2800" dirty="0" err="1"/>
              <a:t>通告给邻居一些链路状态</a:t>
            </a:r>
            <a:endParaRPr lang="en-US" altLang="zh-CN" sz="2800" dirty="0"/>
          </a:p>
          <a:p>
            <a:pPr lvl="0"/>
            <a:r>
              <a:rPr lang="en-US" altLang="zh-CN" sz="2800" dirty="0"/>
              <a:t>运行该路由协议的路由器不是简单地从相邻的路由器学习路由，而是把路由器分成区域，收集区域的所有的路由器的链路状态信息，根据状态信息生产网络拓扑结构，每一个路由器再根据拓扑结构计算出路由</a:t>
            </a:r>
          </a:p>
        </p:txBody>
      </p:sp>
      <p:sp>
        <p:nvSpPr>
          <p:cNvPr id="8806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35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The routing daemon running at each node: Builds and maintains topology map at each node</a:t>
            </a:r>
          </a:p>
          <a:p>
            <a:pPr lvl="1"/>
            <a:endParaRPr lang="en-US" altLang="zh-CN" dirty="0"/>
          </a:p>
        </p:txBody>
      </p:sp>
      <p:sp>
        <p:nvSpPr>
          <p:cNvPr id="9011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36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marL="285750" lvl="0" indent="-285750"/>
            <a:r>
              <a:rPr lang="en-US" altLang="en-US" dirty="0" err="1">
                <a:sym typeface="+mn-ea"/>
              </a:rPr>
              <a:t>距离矢量路由协议，她必须首先运行贝尔曼-福特算法来处理路由更新，然后才将他们发送至其他路由器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en-US" dirty="0" err="1">
                <a:sym typeface="+mn-ea"/>
              </a:rPr>
              <a:t>而链路状态协议则是</a:t>
            </a:r>
            <a:r>
              <a:rPr lang="zh-CN" altLang="en-US" dirty="0">
                <a:sym typeface="+mn-ea"/>
              </a:rPr>
              <a:t>在</a:t>
            </a:r>
            <a:r>
              <a:rPr lang="en-US" altLang="en-US" dirty="0" err="1">
                <a:sym typeface="+mn-ea"/>
              </a:rPr>
              <a:t>泛洪完成后在计算SPF算法，因此到达收敛的速度比距离矢量路由协议速度要快</a:t>
            </a:r>
            <a:r>
              <a:rPr lang="en-US" altLang="en-US" dirty="0">
                <a:sym typeface="+mn-ea"/>
              </a:rPr>
              <a:t>。</a:t>
            </a:r>
          </a:p>
        </p:txBody>
      </p:sp>
      <p:sp>
        <p:nvSpPr>
          <p:cNvPr id="9216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37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For each link, multiple cost metrics for different </a:t>
            </a:r>
            <a:r>
              <a:rPr lang="en-US" altLang="zh-CN" dirty="0">
                <a:solidFill>
                  <a:srgbClr val="FF0000"/>
                </a:solidFill>
              </a:rPr>
              <a:t>TOS </a:t>
            </a:r>
            <a:r>
              <a:rPr lang="en-US" altLang="zh-CN" dirty="0"/>
              <a:t>(</a:t>
            </a:r>
            <a:r>
              <a:rPr lang="en-US" altLang="zh-CN" dirty="0" err="1"/>
              <a:t>eg</a:t>
            </a:r>
            <a:r>
              <a:rPr lang="en-US" altLang="zh-CN" dirty="0"/>
              <a:t>, satellite link cost set “low” for best effort; high for real time)</a:t>
            </a:r>
          </a:p>
        </p:txBody>
      </p:sp>
      <p:sp>
        <p:nvSpPr>
          <p:cNvPr id="9421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38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Two-level hierarchy: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local area, backbone.</a:t>
            </a: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Link-state advertisements only in area </a:t>
            </a: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each nodes has detailed area topology; only know direction (shortest path) to nets in other areas.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Area border routers: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“summarize” distances  to nets in own area, advertise to other Area Border routers.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Backbone routers: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run OSPF routing limited to backbone.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Boundary routers: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connect to other AS’s.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Two-level hierarchy: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local area, backbone.</a:t>
            </a: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Link-state advertisements only in area </a:t>
            </a: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each nodes has detailed area topology; only know direction (shortest path) to nets in other areas.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Area border routers: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“summarize” distances  to nets in own area, advertise to other Area Border routers.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Backbone routers: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run OSPF routing limited to backbone.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Boundary routers: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connect to other AS’s.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Two-level hierarchy: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local area, backbone.</a:t>
            </a: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Link-state advertisements only in area </a:t>
            </a: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each nodes has detailed area topology; only know direction (shortest path) to nets in other areas.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Area border routers: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“summarize” distances  to nets in own area, advertise to other Area Border routers.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Backbone routers: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run OSPF routing limited to backbone.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Boundary routers: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connect to other AS’s.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通过自治系统边界的路由器注入其他AS的路由信息，从而得到整个Internet的路由信息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 err="1">
                <a:sym typeface="+mn-ea"/>
              </a:rPr>
              <a:t>边界网关协议</a:t>
            </a:r>
            <a:endParaRPr lang="en-US" altLang="zh-CN" dirty="0"/>
          </a:p>
          <a:p>
            <a:pPr lvl="0"/>
            <a:r>
              <a:rPr lang="en-US" altLang="zh-CN"/>
              <a:t>Connect other Ases</a:t>
            </a:r>
          </a:p>
          <a:p>
            <a:pPr lvl="0"/>
            <a:endParaRPr lang="en-US" altLang="zh-CN"/>
          </a:p>
          <a:p>
            <a:pPr lvl="0"/>
            <a:r>
              <a:rPr lang="en-US" altLang="zh-CN"/>
              <a:t>inter-domain routing required;</a:t>
            </a:r>
            <a:endParaRPr lang="en-US" altLang="en-US"/>
          </a:p>
        </p:txBody>
      </p:sp>
      <p:sp>
        <p:nvSpPr>
          <p:cNvPr id="10445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43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en-US">
                <a:hlinkClick r:id="rId3" tooltip="Geocast"/>
              </a:rPr>
              <a:t>geocast</a:t>
            </a:r>
            <a:r>
              <a:rPr lang="en-US" altLang="en-US"/>
              <a:t> delivers a message to a group of nodes based on </a:t>
            </a:r>
            <a:r>
              <a:rPr lang="en-US" altLang="en-US">
                <a:hlinkClick r:id="rId4" tooltip="Geographic location"/>
              </a:rPr>
              <a:t>geographic location</a:t>
            </a:r>
            <a:r>
              <a:rPr lang="en-US" altLang="en-US"/>
              <a:t> </a:t>
            </a:r>
          </a:p>
        </p:txBody>
      </p:sp>
      <p:sp>
        <p:nvSpPr>
          <p:cNvPr id="3686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>
              <a:lnSpc>
                <a:spcPct val="90000"/>
              </a:lnSpc>
            </a:pP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边界网关协议（BGP）是运行于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TCP </a:t>
            </a: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上的一种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自治系统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的 </a:t>
            </a:r>
            <a:r>
              <a:rPr lang="en-US" altLang="zh-CN" sz="2400" dirty="0" err="1">
                <a:solidFill>
                  <a:srgbClr val="FF0000"/>
                </a:solidFill>
                <a:sym typeface="+mn-ea"/>
              </a:rPr>
              <a:t>路由协议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 。BGP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的特点：</a:t>
            </a:r>
          </a:p>
          <a:p>
            <a:pPr lvl="0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　　（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BGP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能够承载大批量的路由信息，能够支撑大规模网络。</a:t>
            </a:r>
          </a:p>
          <a:p>
            <a:pPr lvl="0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　　（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BGP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能够支持多协议的扩展（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IP v4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IP v6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）。</a:t>
            </a:r>
          </a:p>
          <a:p>
            <a:pPr lvl="0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　　（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BGP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能够支撑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MPLS/VPN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的应用，传递客户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VPN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路由</a:t>
            </a:r>
            <a:endParaRPr lang="en-US" altLang="zh-CN" sz="2400" dirty="0">
              <a:solidFill>
                <a:srgbClr val="FF0000"/>
              </a:solidFill>
              <a:sym typeface="+mn-ea"/>
            </a:endParaRPr>
          </a:p>
          <a:p>
            <a:pPr lvl="0">
              <a:lnSpc>
                <a:spcPct val="90000"/>
              </a:lnSpc>
            </a:pP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AS_Path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属性记录了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BGP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路由传递过程中所经过的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号，实际上它是一个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号的列表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lvl="0">
              <a:lnSpc>
                <a:spcPct val="9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Path Vector</a:t>
            </a:r>
            <a:r>
              <a:rPr lang="en-US" altLang="zh-CN" sz="2400" dirty="0"/>
              <a:t> protocol: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similar to Distance Vector protocol</a:t>
            </a:r>
            <a:r>
              <a:rPr lang="zh-CN" altLang="en-US" sz="2400" dirty="0"/>
              <a:t>，都记录顺序（前一个节点是谁）</a:t>
            </a:r>
            <a:endParaRPr lang="en-US" altLang="zh-CN" sz="2400" dirty="0"/>
          </a:p>
        </p:txBody>
      </p:sp>
      <p:sp>
        <p:nvSpPr>
          <p:cNvPr id="10649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44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marL="381000" lvl="0" indent="-381000">
              <a:lnSpc>
                <a:spcPct val="90000"/>
              </a:lnSpc>
            </a:pPr>
            <a:r>
              <a:rPr lang="en-US" altLang="zh-CN" sz="2800" dirty="0"/>
              <a:t>Subnet</a:t>
            </a:r>
            <a:r>
              <a:rPr lang="zh-CN" altLang="en-US" sz="2800" dirty="0"/>
              <a:t>：每个路由器下面都有一个子网</a:t>
            </a:r>
            <a:endParaRPr lang="en-US" altLang="zh-CN" sz="2800" dirty="0"/>
          </a:p>
          <a:p>
            <a:pPr marL="381000" lvl="0" indent="-381000">
              <a:lnSpc>
                <a:spcPct val="90000"/>
              </a:lnSpc>
            </a:pPr>
            <a:r>
              <a:rPr lang="en-US" altLang="zh-CN" sz="2800" dirty="0"/>
              <a:t>Allows  a subnet to advertise its existence to rest of the Internet: </a:t>
            </a:r>
            <a:r>
              <a:rPr lang="en-US" altLang="zh-CN" sz="2800" i="1" dirty="0">
                <a:solidFill>
                  <a:schemeClr val="accent2"/>
                </a:solidFill>
              </a:rPr>
              <a:t>“I am here”</a:t>
            </a:r>
            <a:endParaRPr lang="en-US" altLang="en-US" dirty="0"/>
          </a:p>
        </p:txBody>
      </p:sp>
      <p:sp>
        <p:nvSpPr>
          <p:cNvPr id="10854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45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11059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46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dirty="0"/>
              <a:t>上面提到过：</a:t>
            </a:r>
            <a:r>
              <a:rPr lang="en-US" altLang="zh-CN" sz="2400" dirty="0"/>
              <a:t>1. Obtain subnet reachability information from neighbor </a:t>
            </a:r>
            <a:r>
              <a:rPr lang="en-US" altLang="zh-CN" sz="2400" dirty="0" err="1"/>
              <a:t>ASes</a:t>
            </a:r>
            <a:r>
              <a:rPr lang="en-US" altLang="zh-CN" sz="2400" dirty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/>
              <a:t>2. Propagate the reachability information to all internal routers;</a:t>
            </a:r>
          </a:p>
          <a:p>
            <a:pPr lvl="0">
              <a:lnSpc>
                <a:spcPct val="90000"/>
              </a:lnSpc>
            </a:pPr>
            <a:endParaRPr lang="en-US" altLang="zh-CN" sz="2400" dirty="0"/>
          </a:p>
          <a:p>
            <a:pPr lvl="0">
              <a:lnSpc>
                <a:spcPct val="90000"/>
              </a:lnSpc>
            </a:pPr>
            <a:r>
              <a:rPr lang="en-US" altLang="zh-CN" sz="2400" dirty="0"/>
              <a:t>Suppose AS A learns from the inter-AS protocol that subnet </a:t>
            </a:r>
            <a:r>
              <a:rPr lang="en-US" altLang="zh-CN" sz="2400" i="1" dirty="0">
                <a:solidFill>
                  <a:srgbClr val="FF0000"/>
                </a:solidFill>
              </a:rPr>
              <a:t>x</a:t>
            </a:r>
            <a:r>
              <a:rPr lang="en-US" altLang="zh-CN" sz="2400" dirty="0"/>
              <a:t> is reachable from AS B (gateway </a:t>
            </a:r>
            <a:r>
              <a:rPr lang="en-US" altLang="zh-CN" sz="2400" dirty="0" err="1"/>
              <a:t>A.c</a:t>
            </a:r>
            <a:r>
              <a:rPr lang="en-US" altLang="zh-CN" sz="2400" dirty="0"/>
              <a:t>) but not from AS C.</a:t>
            </a:r>
          </a:p>
          <a:p>
            <a:pPr lvl="0">
              <a:lnSpc>
                <a:spcPct val="90000"/>
              </a:lnSpc>
            </a:pPr>
            <a:r>
              <a:rPr lang="en-US" altLang="zh-CN" sz="2400" dirty="0"/>
              <a:t>Inter-AS protocol propagates reachability info to all internal routers.</a:t>
            </a:r>
          </a:p>
        </p:txBody>
      </p:sp>
      <p:sp>
        <p:nvSpPr>
          <p:cNvPr id="11264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47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>
              <a:lnSpc>
                <a:spcPct val="90000"/>
              </a:lnSpc>
            </a:pPr>
            <a:r>
              <a:rPr lang="en-US" altLang="zh-CN" dirty="0"/>
              <a:t>Puts in forwarding table entry </a:t>
            </a:r>
            <a:r>
              <a:rPr lang="en-US" altLang="zh-CN" i="1" dirty="0">
                <a:solidFill>
                  <a:srgbClr val="FF0000"/>
                </a:solidFill>
              </a:rPr>
              <a:t>(x, I)</a:t>
            </a:r>
            <a:r>
              <a:rPr lang="en-US" altLang="zh-CN" i="1" dirty="0"/>
              <a:t>.</a:t>
            </a:r>
            <a:endParaRPr lang="en-US" altLang="en-US" dirty="0"/>
          </a:p>
        </p:txBody>
      </p:sp>
      <p:sp>
        <p:nvSpPr>
          <p:cNvPr id="11469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48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11673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49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>
              <a:lnSpc>
                <a:spcPct val="90000"/>
              </a:lnSpc>
            </a:pPr>
            <a:r>
              <a:rPr lang="en-US" altLang="zh-CN" sz="1200" dirty="0"/>
              <a:t>internal </a:t>
            </a:r>
            <a:r>
              <a:rPr lang="en-US" altLang="zh-CN" sz="1200" dirty="0" err="1"/>
              <a:t>bgp</a:t>
            </a:r>
            <a:r>
              <a:rPr lang="en-US" altLang="zh-CN" sz="1200" dirty="0"/>
              <a:t>,  </a:t>
            </a:r>
            <a:r>
              <a:rPr lang="en-US" altLang="zh-CN" sz="1200" dirty="0" err="1"/>
              <a:t>iBGP</a:t>
            </a:r>
            <a:r>
              <a:rPr lang="en-US" altLang="zh-CN" sz="1200" dirty="0"/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位于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相同自治系统的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BGP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路由器之间的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BGP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邻接关系，类似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OSPF</a:t>
            </a:r>
          </a:p>
          <a:p>
            <a:pPr lvl="0">
              <a:lnSpc>
                <a:spcPct val="90000"/>
              </a:lnSpc>
            </a:pPr>
            <a:endParaRPr lang="en-US" altLang="zh-CN" sz="1200" dirty="0"/>
          </a:p>
          <a:p>
            <a:pPr lvl="0">
              <a:lnSpc>
                <a:spcPct val="90000"/>
              </a:lnSpc>
            </a:pPr>
            <a:r>
              <a:rPr lang="en-US" altLang="zh-CN" sz="1200" dirty="0"/>
              <a:t>external </a:t>
            </a:r>
            <a:r>
              <a:rPr lang="en-US" altLang="zh-CN" sz="1200" dirty="0" err="1"/>
              <a:t>bgp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eBGP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位于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不同自治系统的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BGP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路由器之间的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BGP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邻接关系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Prefix: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 route announcement: path of AS numbers +the IP block that is being routed. For example:701 1239 42 206.24. 14.0/24.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187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50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>
              <a:lnSpc>
                <a:spcPct val="90000"/>
              </a:lnSpc>
            </a:pPr>
            <a:r>
              <a:rPr lang="en-US" altLang="zh-CN" sz="1200" dirty="0"/>
              <a:t>internal </a:t>
            </a:r>
            <a:r>
              <a:rPr lang="en-US" altLang="zh-CN" sz="1200" dirty="0" err="1"/>
              <a:t>bgp</a:t>
            </a:r>
            <a:r>
              <a:rPr lang="en-US" altLang="zh-CN" sz="1200" dirty="0"/>
              <a:t>,  </a:t>
            </a:r>
            <a:r>
              <a:rPr lang="en-US" altLang="zh-CN" sz="1200" dirty="0" err="1"/>
              <a:t>iBGP</a:t>
            </a:r>
            <a:r>
              <a:rPr lang="en-US" altLang="zh-CN" sz="1200" dirty="0"/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位于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相同自治系统的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BGP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路由器之间的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BGP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邻接关系</a:t>
            </a:r>
            <a:endParaRPr lang="en-US" altLang="zh-CN" sz="1200" dirty="0"/>
          </a:p>
          <a:p>
            <a:pPr lvl="0">
              <a:lnSpc>
                <a:spcPct val="90000"/>
              </a:lnSpc>
            </a:pPr>
            <a:r>
              <a:rPr lang="en-US" altLang="zh-CN" sz="1200" dirty="0"/>
              <a:t>external </a:t>
            </a:r>
            <a:r>
              <a:rPr lang="en-US" altLang="zh-CN" sz="1200" dirty="0" err="1"/>
              <a:t>bgp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eBGP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位于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不同自治系统的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BGP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路由器之间的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BGP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邻接关系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Prefix: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 route announcement: path of AS numbers +the IP block that is being routed. For example:701 1239 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42 206.24.14.0/24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187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52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12083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53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12288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54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en-US"/>
              <a:t>Unicast is the dominant form of message delivery on the Internet. </a:t>
            </a:r>
          </a:p>
          <a:p>
            <a:pPr lvl="0"/>
            <a:endParaRPr lang="en-US" altLang="en-US"/>
          </a:p>
          <a:p>
            <a:pPr lvl="0"/>
            <a:r>
              <a:rPr lang="en-US" altLang="en-US"/>
              <a:t>Build most of our discussions on it</a:t>
            </a:r>
          </a:p>
          <a:p>
            <a:pPr lvl="0"/>
            <a:endParaRPr lang="en-US" altLang="en-US"/>
          </a:p>
        </p:txBody>
      </p:sp>
      <p:sp>
        <p:nvSpPr>
          <p:cNvPr id="3891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12493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55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>
              <a:lnSpc>
                <a:spcPct val="110000"/>
              </a:lnSpc>
            </a:pPr>
            <a:r>
              <a:rPr lang="en-US" altLang="zh-CN" dirty="0"/>
              <a:t>ABC</a:t>
            </a:r>
            <a:r>
              <a:rPr lang="zh-CN" altLang="en-US" dirty="0"/>
              <a:t>，</a:t>
            </a:r>
            <a:r>
              <a:rPr lang="en-US" altLang="zh-CN" dirty="0"/>
              <a:t>XYW</a:t>
            </a:r>
            <a:r>
              <a:rPr lang="zh-CN" altLang="en-US" dirty="0"/>
              <a:t>都</a:t>
            </a:r>
            <a:r>
              <a:rPr lang="en-US" altLang="zh-CN" dirty="0"/>
              <a:t>AS</a:t>
            </a:r>
          </a:p>
          <a:p>
            <a:pPr lvl="0">
              <a:lnSpc>
                <a:spcPct val="110000"/>
              </a:lnSpc>
            </a:pPr>
            <a:r>
              <a:rPr lang="zh-CN" altLang="en-US" dirty="0"/>
              <a:t>根据资源的情况，</a:t>
            </a:r>
            <a:r>
              <a:rPr lang="en-US" altLang="zh-CN" dirty="0"/>
              <a:t>AS</a:t>
            </a:r>
            <a:r>
              <a:rPr lang="zh-CN" altLang="en-US" dirty="0"/>
              <a:t>自己决定是否要</a:t>
            </a:r>
            <a:r>
              <a:rPr lang="en-US" altLang="zh-CN" dirty="0"/>
              <a:t>advertise.</a:t>
            </a:r>
            <a:endParaRPr lang="en-US" altLang="en-US" dirty="0"/>
          </a:p>
        </p:txBody>
      </p:sp>
      <p:sp>
        <p:nvSpPr>
          <p:cNvPr id="12697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56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>
              <a:lnSpc>
                <a:spcPct val="110000"/>
              </a:lnSpc>
            </a:pPr>
            <a:endParaRPr lang="en-US" altLang="en-US" dirty="0"/>
          </a:p>
        </p:txBody>
      </p:sp>
      <p:sp>
        <p:nvSpPr>
          <p:cNvPr id="12902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57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>
              <a:lnSpc>
                <a:spcPct val="110000"/>
              </a:lnSpc>
            </a:pPr>
            <a:r>
              <a:rPr lang="zh-CN" altLang="en-US" dirty="0"/>
              <a:t>有这样一种情况</a:t>
            </a:r>
            <a:endParaRPr lang="en-US" altLang="zh-CN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200" dirty="0">
                <a:solidFill>
                  <a:srgbClr val="00B050"/>
                </a:solidFill>
                <a:latin typeface="Arial" panose="020B0604020202020204" pitchFamily="34" charset="0"/>
              </a:rPr>
              <a:t>X does not want to carry traffic from B to C,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200" dirty="0">
                <a:solidFill>
                  <a:srgbClr val="00B050"/>
                </a:solidFill>
                <a:latin typeface="Arial" panose="020B0604020202020204" pitchFamily="34" charset="0"/>
              </a:rPr>
              <a:t>so X will not advertise to B a route to C.</a:t>
            </a:r>
            <a:endParaRPr lang="zh-CN" altLang="en-US" sz="12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0">
              <a:lnSpc>
                <a:spcPct val="110000"/>
              </a:lnSpc>
            </a:pPr>
            <a:endParaRPr lang="en-US" altLang="en-US" dirty="0"/>
          </a:p>
        </p:txBody>
      </p:sp>
      <p:sp>
        <p:nvSpPr>
          <p:cNvPr id="13107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58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3312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59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 sz="2800" dirty="0"/>
              <a:t>Should B advertise to C the path BAW?</a:t>
            </a:r>
          </a:p>
          <a:p>
            <a:pPr lvl="1"/>
            <a:r>
              <a:rPr lang="en-US" altLang="zh-CN" dirty="0"/>
              <a:t>No way! B gets no “revenue” for routing CBAW since neither W nor C are B’s customers </a:t>
            </a:r>
          </a:p>
          <a:p>
            <a:pPr lvl="1"/>
            <a:r>
              <a:rPr lang="en-US" altLang="zh-CN" dirty="0"/>
              <a:t>B wants to force C to route to w via A</a:t>
            </a:r>
          </a:p>
          <a:p>
            <a:pPr lvl="1"/>
            <a:r>
              <a:rPr lang="en-US" altLang="zh-CN" dirty="0"/>
              <a:t>B wants to route </a:t>
            </a:r>
            <a:r>
              <a:rPr lang="en-US" altLang="zh-CN" i="1" dirty="0">
                <a:solidFill>
                  <a:srgbClr val="FF0000"/>
                </a:solidFill>
              </a:rPr>
              <a:t>only </a:t>
            </a:r>
            <a:r>
              <a:rPr lang="en-US" altLang="zh-CN" dirty="0"/>
              <a:t>to/from its customers!</a:t>
            </a:r>
            <a:endParaRPr lang="en-US" altLang="en-US" dirty="0"/>
          </a:p>
          <a:p>
            <a:pPr lvl="0"/>
            <a:endParaRPr lang="en-US" altLang="en-US" dirty="0"/>
          </a:p>
        </p:txBody>
      </p:sp>
      <p:sp>
        <p:nvSpPr>
          <p:cNvPr id="13517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60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1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zh-CN" altLang="en-US" sz="2800" dirty="0"/>
              <a:t>跟自己无关的不要占用自己资源。</a:t>
            </a:r>
            <a:endParaRPr lang="en-US" altLang="zh-CN" sz="2800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1200" dirty="0">
                <a:solidFill>
                  <a:srgbClr val="00B050"/>
                </a:solidFill>
                <a:latin typeface="Arial" panose="020B0604020202020204" pitchFamily="34" charset="0"/>
              </a:rPr>
              <a:t>B wants to route only</a:t>
            </a:r>
            <a:r>
              <a:rPr lang="zh-CN" altLang="en-US" sz="120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B050"/>
                </a:solidFill>
                <a:latin typeface="Arial" panose="020B0604020202020204" pitchFamily="34" charset="0"/>
              </a:rPr>
              <a:t>to/from its customers.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dirty="0"/>
              <a:t>B wants to force C to route to w via A</a:t>
            </a:r>
          </a:p>
        </p:txBody>
      </p:sp>
      <p:sp>
        <p:nvSpPr>
          <p:cNvPr id="13721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61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en-US" altLang="en-US"/>
          </a:p>
        </p:txBody>
      </p:sp>
      <p:sp>
        <p:nvSpPr>
          <p:cNvPr id="13926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62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>
              <a:lnSpc>
                <a:spcPct val="90000"/>
              </a:lnSpc>
            </a:pPr>
            <a:r>
              <a:rPr lang="en-US" altLang="zh-CN" sz="2800" dirty="0"/>
              <a:t>Distance Vector Routing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Announce 0 distance to all other nodes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Blackhole traffic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Eavesdrop</a:t>
            </a:r>
          </a:p>
          <a:p>
            <a:pPr lvl="0">
              <a:lnSpc>
                <a:spcPct val="90000"/>
              </a:lnSpc>
            </a:pPr>
            <a:r>
              <a:rPr lang="en-US" altLang="zh-CN" sz="2800" dirty="0"/>
              <a:t>Link State Routing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Can drop links randomly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Can claim direct link to any other routers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bit harder to attack than DV</a:t>
            </a:r>
          </a:p>
          <a:p>
            <a:pPr lvl="0">
              <a:lnSpc>
                <a:spcPct val="90000"/>
              </a:lnSpc>
            </a:pPr>
            <a:r>
              <a:rPr lang="en-US" altLang="zh-CN" sz="2800" dirty="0"/>
              <a:t>BGP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ASes</a:t>
            </a:r>
            <a:r>
              <a:rPr lang="en-US" altLang="zh-CN" sz="2400" dirty="0"/>
              <a:t> can announce arbitrary prefix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ASes</a:t>
            </a:r>
            <a:r>
              <a:rPr lang="en-US" altLang="zh-CN" sz="2400" dirty="0"/>
              <a:t> can alter path</a:t>
            </a:r>
            <a:endParaRPr lang="en-US" altLang="en-US" dirty="0"/>
          </a:p>
        </p:txBody>
      </p:sp>
      <p:sp>
        <p:nvSpPr>
          <p:cNvPr id="14131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63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en-US" sz="1200"/>
              <a:t>64</a:t>
            </a:fld>
            <a:endParaRPr lang="en-US" altLang="en-US" sz="1200"/>
          </a:p>
        </p:txBody>
      </p:sp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en-US" dirty="0"/>
              <a:t>-level of autonomous systems</a:t>
            </a:r>
          </a:p>
          <a:p>
            <a:pPr lvl="0"/>
            <a:r>
              <a:rPr lang="en-US" altLang="en-US" dirty="0"/>
              <a:t>-e.g., YouTube, AT&amp;T, </a:t>
            </a:r>
            <a:r>
              <a:rPr lang="en-US" altLang="en-US" dirty="0" err="1"/>
              <a:t>pakistan</a:t>
            </a:r>
            <a:r>
              <a:rPr lang="en-US" altLang="en-US" dirty="0"/>
              <a:t> telecom</a:t>
            </a:r>
          </a:p>
          <a:p>
            <a:pPr lvl="0"/>
            <a:r>
              <a:rPr lang="en-US" altLang="en-US" dirty="0"/>
              <a:t>-routing is done on IP addresses, so when someone wants to go to YouTube they get YouTube’s IP address and YouTube announces to the world that they have the </a:t>
            </a:r>
            <a:r>
              <a:rPr lang="en-US" altLang="en-US" dirty="0" err="1"/>
              <a:t>ip</a:t>
            </a:r>
            <a:r>
              <a:rPr lang="en-US" altLang="en-US" dirty="0"/>
              <a:t> address and traffic is forwarded towards them. So here multinet would route to it’s provider </a:t>
            </a:r>
            <a:r>
              <a:rPr lang="en-US" altLang="en-US" dirty="0" err="1"/>
              <a:t>pakistan</a:t>
            </a:r>
            <a:r>
              <a:rPr lang="en-US" altLang="en-US" dirty="0"/>
              <a:t> telecom that then forwards the traffic on to </a:t>
            </a:r>
            <a:r>
              <a:rPr lang="en-US" altLang="en-US" dirty="0" err="1"/>
              <a:t>youtube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en-US"/>
              <a:t>Now given the goal of delivering a message from one node to another, how to find a feasible path between them?</a:t>
            </a:r>
          </a:p>
          <a:p>
            <a:pPr lvl="0"/>
            <a:r>
              <a:rPr lang="en-US" altLang="en-US"/>
              <a:t>This is the focus of a routing scheme.</a:t>
            </a:r>
          </a:p>
        </p:txBody>
      </p:sp>
      <p:sp>
        <p:nvSpPr>
          <p:cNvPr id="4096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en-US" sz="1200"/>
              <a:t>65</a:t>
            </a:fld>
            <a:endParaRPr lang="en-US" altLang="en-US" sz="1200"/>
          </a:p>
        </p:txBody>
      </p:sp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en-US" dirty="0" err="1">
                <a:sym typeface="+mn-ea"/>
              </a:rPr>
              <a:t>Bgp</a:t>
            </a:r>
            <a:r>
              <a:rPr lang="en-US" altLang="en-US" dirty="0">
                <a:sym typeface="+mn-ea"/>
              </a:rPr>
              <a:t> Hijack </a:t>
            </a:r>
            <a:r>
              <a:rPr lang="en-US" altLang="en-US" dirty="0" err="1">
                <a:sym typeface="+mn-ea"/>
              </a:rPr>
              <a:t>劫持是指攻击者恶意改变互联网流量的路由。</a:t>
            </a:r>
            <a:r>
              <a:rPr lang="en-US" altLang="en-US" b="1" dirty="0" err="1">
                <a:sym typeface="+mn-ea"/>
              </a:rPr>
              <a:t>攻击者通过错误地宣布他们实际上并不拥有、控制或路由的IP地址组</a:t>
            </a:r>
            <a:r>
              <a:rPr lang="en-US" altLang="en-US" b="1" dirty="0">
                <a:sym typeface="+mn-ea"/>
              </a:rPr>
              <a:t>(</a:t>
            </a:r>
            <a:r>
              <a:rPr lang="en-US" altLang="en-US" b="1" dirty="0" err="1">
                <a:sym typeface="+mn-ea"/>
              </a:rPr>
              <a:t>称为IP前缀</a:t>
            </a:r>
            <a:r>
              <a:rPr lang="en-US" altLang="en-US" dirty="0">
                <a:sym typeface="+mn-ea"/>
              </a:rPr>
              <a:t>)</a:t>
            </a:r>
            <a:r>
              <a:rPr lang="en-US" altLang="en-US" dirty="0" err="1">
                <a:sym typeface="+mn-ea"/>
              </a:rPr>
              <a:t>的所有权来实现这一点</a:t>
            </a:r>
            <a:r>
              <a:rPr lang="en-US" altLang="en-US" dirty="0">
                <a:sym typeface="+mn-ea"/>
              </a:rPr>
              <a:t>。</a:t>
            </a:r>
          </a:p>
          <a:p>
            <a:pPr lvl="0"/>
            <a:endParaRPr lang="en-US" altLang="en-US" dirty="0"/>
          </a:p>
          <a:p>
            <a:pPr lvl="0"/>
            <a:r>
              <a:rPr lang="en-US" altLang="en-US" dirty="0" err="1">
                <a:sym typeface="+mn-ea"/>
              </a:rPr>
              <a:t>bgp劫持很像是有人在高速公路上改变所有的标志，将汽车指向错误的出口。https</a:t>
            </a:r>
            <a:r>
              <a:rPr lang="en-US" altLang="en-US" dirty="0">
                <a:sym typeface="+mn-ea"/>
              </a:rPr>
              <a:t>://www.idcbest.com/idcnews/11004842.html</a:t>
            </a:r>
          </a:p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en-US" sz="1200"/>
              <a:t>66</a:t>
            </a:fld>
            <a:endParaRPr lang="en-US" altLang="en-US" sz="1200"/>
          </a:p>
        </p:txBody>
      </p:sp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en-US" dirty="0"/>
              <a:t>-these networks chosen for a specific reason which is that there was an incident in </a:t>
            </a:r>
            <a:r>
              <a:rPr lang="en-US" altLang="en-US" b="1" dirty="0" err="1"/>
              <a:t>february</a:t>
            </a:r>
            <a:r>
              <a:rPr lang="en-US" altLang="en-US" b="1" dirty="0"/>
              <a:t> 2008 </a:t>
            </a:r>
            <a:r>
              <a:rPr lang="en-US" altLang="en-US" b="1" dirty="0" err="1"/>
              <a:t>pakistan</a:t>
            </a:r>
            <a:r>
              <a:rPr lang="en-US" altLang="en-US" b="1" dirty="0"/>
              <a:t> telecom actually hijacked traffic going to </a:t>
            </a:r>
            <a:r>
              <a:rPr lang="en-US" altLang="en-US" b="1" dirty="0" err="1"/>
              <a:t>youtube</a:t>
            </a:r>
            <a:r>
              <a:rPr lang="en-US" altLang="en-US" b="1" dirty="0"/>
              <a:t> (misconfiguration).</a:t>
            </a:r>
          </a:p>
          <a:p>
            <a:pPr lvl="0"/>
            <a:r>
              <a:rPr lang="en-US" altLang="en-US" dirty="0"/>
              <a:t>-they announced to the world that </a:t>
            </a:r>
            <a:r>
              <a:rPr lang="en-US" altLang="en-US" b="1" dirty="0"/>
              <a:t>they’re </a:t>
            </a:r>
            <a:r>
              <a:rPr lang="en-US" altLang="en-US" b="1" dirty="0" err="1"/>
              <a:t>youtube</a:t>
            </a:r>
            <a:r>
              <a:rPr lang="en-US" altLang="en-US" b="1" dirty="0"/>
              <a:t> and traffic destined to </a:t>
            </a:r>
            <a:r>
              <a:rPr lang="en-US" altLang="en-US" b="1" dirty="0" err="1"/>
              <a:t>youtube</a:t>
            </a:r>
            <a:r>
              <a:rPr lang="en-US" altLang="en-US" b="1" dirty="0"/>
              <a:t> was routed to them</a:t>
            </a:r>
          </a:p>
          <a:p>
            <a:pPr lvl="0"/>
            <a:r>
              <a:rPr lang="en-US" altLang="en-US" dirty="0"/>
              <a:t>-</a:t>
            </a:r>
            <a:r>
              <a:rPr lang="en-US" altLang="en-US" dirty="0" err="1"/>
              <a:t>youtube</a:t>
            </a:r>
            <a:r>
              <a:rPr lang="en-US" altLang="en-US" dirty="0"/>
              <a:t> was unavailable for a couple of hours as operators phone each other to figure out what was going on.</a:t>
            </a:r>
          </a:p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en-US" sz="1200"/>
              <a:t>67</a:t>
            </a:fld>
            <a:endParaRPr lang="en-US" altLang="en-US" sz="1200"/>
          </a:p>
        </p:txBody>
      </p:sp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en-US" dirty="0"/>
              <a:t>-these networks chosen for a specific reason which is that there was an incident in </a:t>
            </a:r>
            <a:r>
              <a:rPr lang="en-US" altLang="en-US" b="1" dirty="0" err="1"/>
              <a:t>february</a:t>
            </a:r>
            <a:r>
              <a:rPr lang="en-US" altLang="en-US" b="1" dirty="0"/>
              <a:t> 2008 </a:t>
            </a:r>
            <a:r>
              <a:rPr lang="en-US" altLang="en-US" b="1" dirty="0" err="1"/>
              <a:t>pakistan</a:t>
            </a:r>
            <a:r>
              <a:rPr lang="en-US" altLang="en-US" b="1" dirty="0"/>
              <a:t> telecom actually hijacked traffic going to </a:t>
            </a:r>
            <a:r>
              <a:rPr lang="en-US" altLang="en-US" b="1" dirty="0" err="1"/>
              <a:t>youtube</a:t>
            </a:r>
            <a:r>
              <a:rPr lang="en-US" altLang="en-US" b="1" dirty="0"/>
              <a:t> (misconfiguration).</a:t>
            </a:r>
          </a:p>
          <a:p>
            <a:pPr lvl="0"/>
            <a:r>
              <a:rPr lang="en-US" altLang="en-US" dirty="0"/>
              <a:t>-they announced to the world that </a:t>
            </a:r>
            <a:r>
              <a:rPr lang="en-US" altLang="en-US" b="1" dirty="0"/>
              <a:t>they’re </a:t>
            </a:r>
            <a:r>
              <a:rPr lang="en-US" altLang="en-US" b="1" dirty="0" err="1"/>
              <a:t>youtube</a:t>
            </a:r>
            <a:r>
              <a:rPr lang="en-US" altLang="en-US" b="1" dirty="0"/>
              <a:t> and traffic destined to </a:t>
            </a:r>
            <a:r>
              <a:rPr lang="en-US" altLang="en-US" b="1" dirty="0" err="1"/>
              <a:t>youtube</a:t>
            </a:r>
            <a:r>
              <a:rPr lang="en-US" altLang="en-US" b="1" dirty="0"/>
              <a:t> was routed to them</a:t>
            </a:r>
          </a:p>
          <a:p>
            <a:pPr lvl="0"/>
            <a:r>
              <a:rPr lang="en-US" altLang="en-US" dirty="0"/>
              <a:t>-</a:t>
            </a:r>
            <a:r>
              <a:rPr lang="en-US" altLang="en-US" dirty="0" err="1"/>
              <a:t>youtube</a:t>
            </a:r>
            <a:r>
              <a:rPr lang="en-US" altLang="en-US" dirty="0"/>
              <a:t> was unavailable for a couple of hours as operators phone each other to figure out what was going on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defTabSz="457200" eaLnBrk="1" hangingPunct="1">
              <a:buNone/>
            </a:pP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等线" panose="02010600030101010101" charset="-122"/>
              </a:rPr>
              <a:t>68</a:t>
            </a:fld>
            <a:endParaRPr lang="en-US" altLang="zh-CN" sz="1200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495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495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en-US" dirty="0"/>
              <a:t>B4 we start with attacks lets </a:t>
            </a:r>
            <a:r>
              <a:rPr lang="en-US" altLang="en-US" dirty="0" err="1"/>
              <a:t>lookat</a:t>
            </a:r>
            <a:r>
              <a:rPr lang="en-US" altLang="en-US" dirty="0"/>
              <a:t> how </a:t>
            </a:r>
            <a:r>
              <a:rPr lang="en-US" altLang="en-US" dirty="0" err="1"/>
              <a:t>bgp</a:t>
            </a:r>
            <a:r>
              <a:rPr lang="en-US" altLang="en-US" dirty="0"/>
              <a:t> works</a:t>
            </a:r>
          </a:p>
          <a:p>
            <a:pPr lvl="0"/>
            <a:r>
              <a:rPr lang="en-US" altLang="en-US" dirty="0"/>
              <a:t>We have this prefix</a:t>
            </a:r>
          </a:p>
          <a:p>
            <a:pPr lvl="0"/>
            <a:r>
              <a:rPr lang="en-US" altLang="en-US" dirty="0"/>
              <a:t>22394 Ann, </a:t>
            </a:r>
            <a:r>
              <a:rPr lang="en-US" altLang="en-US" dirty="0" err="1"/>
              <a:t>verizon</a:t>
            </a:r>
            <a:r>
              <a:rPr lang="en-US" altLang="en-US" dirty="0"/>
              <a:t> routes traffic to it, </a:t>
            </a:r>
            <a:r>
              <a:rPr lang="en-US" altLang="en-US" dirty="0" err="1"/>
              <a:t>reannounces</a:t>
            </a:r>
            <a:r>
              <a:rPr lang="en-US" altLang="en-US" dirty="0"/>
              <a:t> it “ (level 3)</a:t>
            </a:r>
          </a:p>
          <a:p>
            <a:pPr lvl="0"/>
            <a:r>
              <a:rPr lang="en-US" altLang="en-US" dirty="0"/>
              <a:t>There have been many well publicized misconfigurations that illustrate the insecurity of BGP. For example consider the prefix on the last slide. In </a:t>
            </a:r>
            <a:r>
              <a:rPr lang="en-US" altLang="en-US" dirty="0" err="1"/>
              <a:t>april</a:t>
            </a:r>
            <a:r>
              <a:rPr lang="en-US" altLang="en-US" dirty="0"/>
              <a:t> 2010 China telecom announced a direct path to this. So now ISP 1 has two paths to the prefix and needs to pick 1. Since the china telecom path is shorter ISP 1 will choose to route through it. And what’s interesting here, is that since China Telecom is so large they actually had a router in their network that still new the correct path to the prefix so the traffic went back out to level 3 and on to </a:t>
            </a:r>
            <a:r>
              <a:rPr lang="en-US" altLang="en-US" dirty="0" err="1"/>
              <a:t>verizon</a:t>
            </a:r>
            <a:r>
              <a:rPr lang="en-US" altLang="en-US" dirty="0"/>
              <a:t>. 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defTabSz="457200" eaLnBrk="1" hangingPunct="1">
              <a:buNone/>
            </a:pP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等线" panose="02010600030101010101" charset="-122"/>
              </a:rPr>
              <a:t>69</a:t>
            </a:fld>
            <a:endParaRPr lang="en-US" altLang="zh-CN" sz="1200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en-US" altLang="en-US" dirty="0"/>
          </a:p>
          <a:p>
            <a:pPr lvl="0"/>
            <a:r>
              <a:rPr lang="en-US" altLang="en-US" dirty="0"/>
              <a:t>B4 we start with attacks lets </a:t>
            </a:r>
            <a:r>
              <a:rPr lang="en-US" altLang="en-US" dirty="0" err="1"/>
              <a:t>lookat</a:t>
            </a:r>
            <a:r>
              <a:rPr lang="en-US" altLang="en-US" dirty="0"/>
              <a:t> how </a:t>
            </a:r>
            <a:r>
              <a:rPr lang="en-US" altLang="en-US" dirty="0" err="1"/>
              <a:t>bgp</a:t>
            </a:r>
            <a:r>
              <a:rPr lang="en-US" altLang="en-US" dirty="0"/>
              <a:t> works</a:t>
            </a:r>
          </a:p>
          <a:p>
            <a:pPr lvl="0"/>
            <a:r>
              <a:rPr lang="en-US" altLang="en-US" dirty="0"/>
              <a:t>We have this prefix</a:t>
            </a:r>
          </a:p>
          <a:p>
            <a:pPr lvl="0"/>
            <a:r>
              <a:rPr lang="en-US" altLang="en-US" dirty="0"/>
              <a:t>22.. Ann, </a:t>
            </a:r>
            <a:r>
              <a:rPr lang="en-US" altLang="en-US" dirty="0" err="1"/>
              <a:t>verizon</a:t>
            </a:r>
            <a:r>
              <a:rPr lang="en-US" altLang="en-US" dirty="0"/>
              <a:t> routes traffic to it, </a:t>
            </a:r>
            <a:r>
              <a:rPr lang="en-US" altLang="en-US" dirty="0" err="1"/>
              <a:t>reannounces</a:t>
            </a:r>
            <a:r>
              <a:rPr lang="en-US" altLang="en-US" dirty="0"/>
              <a:t> it</a:t>
            </a:r>
          </a:p>
          <a:p>
            <a:pPr lvl="0"/>
            <a:r>
              <a:rPr lang="en-US" altLang="en-US" dirty="0"/>
              <a:t>“ (level 3)</a:t>
            </a:r>
          </a:p>
          <a:p>
            <a:pPr lvl="0"/>
            <a:r>
              <a:rPr lang="en-US" altLang="en-US" dirty="0"/>
              <a:t>There have been many well publicized misconfigurations that illustrate the insecurity of BGP. For example consider the prefix on the last slide. In </a:t>
            </a:r>
            <a:r>
              <a:rPr lang="en-US" altLang="en-US" dirty="0" err="1"/>
              <a:t>april</a:t>
            </a:r>
            <a:r>
              <a:rPr lang="en-US" altLang="en-US" dirty="0"/>
              <a:t> 2010 China telecom announced a direct path to this prefix (as well as 50k other ones). So now ISP 1 has two paths to the prefix and needs to pick 1. Since the china telecom path is shorter ISP 1 will choose to route through it. And what’s interesting here, is that since China Telecom is so large they actually had a router in their network that still new the correct path to the prefix so the traffic went back out to level 3 and on to </a:t>
            </a:r>
            <a:r>
              <a:rPr lang="en-US" altLang="en-US" dirty="0" err="1"/>
              <a:t>verizon</a:t>
            </a:r>
            <a:r>
              <a:rPr lang="en-US" altLang="en-US" dirty="0"/>
              <a:t>. 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0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en-US" dirty="0"/>
              <a:t>Tampering </a:t>
            </a:r>
            <a:r>
              <a:rPr lang="zh-CN" altLang="en-US" dirty="0"/>
              <a:t>干预</a:t>
            </a:r>
            <a:endParaRPr lang="en-US" altLang="en-US" dirty="0"/>
          </a:p>
        </p:txBody>
      </p:sp>
      <p:sp>
        <p:nvSpPr>
          <p:cNvPr id="15360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00000"/>
                </a:solidFill>
              </a:rPr>
              <a:t>70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565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en-US" altLang="en-US"/>
          </a:p>
        </p:txBody>
      </p:sp>
      <p:sp>
        <p:nvSpPr>
          <p:cNvPr id="15565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71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defTabSz="457200" eaLnBrk="1" hangingPunct="1">
              <a:buNone/>
            </a:pP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等线" panose="02010600030101010101" charset="-122"/>
              </a:rPr>
              <a:t>72</a:t>
            </a:fld>
            <a:endParaRPr lang="en-US" altLang="zh-CN" sz="1200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en-US" dirty="0"/>
              <a:t>One way we might solve this is using the </a:t>
            </a:r>
            <a:r>
              <a:rPr lang="en-US" altLang="en-US" dirty="0" err="1"/>
              <a:t>cryptgraphy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One way to solve this is to do origin authentication using RPKI which is a certified mapping between IP prefixes and the </a:t>
            </a:r>
            <a:r>
              <a:rPr lang="en-US" altLang="en-US" dirty="0" err="1"/>
              <a:t>Ases</a:t>
            </a:r>
            <a:r>
              <a:rPr lang="en-US" altLang="en-US" dirty="0"/>
              <a:t> that own them. So now ISP 1 can check the RPKI and see that china telecom </a:t>
            </a:r>
            <a:r>
              <a:rPr lang="en-US" altLang="en-US" b="1" dirty="0"/>
              <a:t>is not a valid originator of this prefix </a:t>
            </a:r>
            <a:r>
              <a:rPr lang="en-US" altLang="en-US" dirty="0"/>
              <a:t>and choose the correct path to the prefix.</a:t>
            </a: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defTabSz="457200" eaLnBrk="1" hangingPunct="1">
              <a:buNone/>
            </a:pPr>
            <a:fld id="{9A0DB2DC-4C9A-4742-B13C-FB6460FD3503}" type="slidenum">
              <a:rPr lang="en-US" altLang="zh-CN" sz="1200">
                <a:solidFill>
                  <a:srgbClr val="000000"/>
                </a:solidFill>
                <a:latin typeface="等线" panose="02010600030101010101" charset="-122"/>
              </a:rPr>
              <a:t>73</a:t>
            </a:fld>
            <a:endParaRPr lang="en-US" altLang="zh-CN" sz="1200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597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97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en-US"/>
              <a:t>However, if instead of just being misconfigured, china telecom decided to behave maliciously, RPKI would not be enough. So for example china telecom could pretend they have a direct connection to the AS that owns the prefix by announcing China telecom 22394.</a:t>
            </a: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en-US" b="1" dirty="0"/>
              <a:t>S-BGP: Secure BGP</a:t>
            </a:r>
            <a:endParaRPr lang="en-US" altLang="en-US" dirty="0"/>
          </a:p>
          <a:p>
            <a:pPr lvl="0"/>
            <a:r>
              <a:rPr lang="en-US" altLang="en-US" dirty="0"/>
              <a:t>Address attestations</a:t>
            </a:r>
          </a:p>
          <a:p>
            <a:pPr lvl="1"/>
            <a:r>
              <a:rPr lang="en-US" altLang="en-US" dirty="0"/>
              <a:t>Claim the right to originate a prefix</a:t>
            </a:r>
          </a:p>
          <a:p>
            <a:pPr lvl="1"/>
            <a:r>
              <a:rPr lang="en-US" altLang="en-US" dirty="0"/>
              <a:t>Signed and distributed out-of-band</a:t>
            </a:r>
          </a:p>
          <a:p>
            <a:pPr lvl="1"/>
            <a:r>
              <a:rPr lang="en-US" altLang="en-US" dirty="0"/>
              <a:t>Checked through delegation chain from ICANN</a:t>
            </a:r>
          </a:p>
          <a:p>
            <a:pPr lvl="0"/>
            <a:r>
              <a:rPr lang="en-US" altLang="en-US" dirty="0"/>
              <a:t>Route attestations</a:t>
            </a:r>
          </a:p>
          <a:p>
            <a:pPr lvl="1"/>
            <a:r>
              <a:rPr lang="en-US" altLang="en-US" dirty="0"/>
              <a:t>Distributed as an attribute in BGP update message</a:t>
            </a:r>
          </a:p>
          <a:p>
            <a:pPr lvl="1"/>
            <a:r>
              <a:rPr lang="en-US" altLang="en-US" dirty="0"/>
              <a:t>Signed by each AS </a:t>
            </a:r>
            <a:r>
              <a:rPr lang="en-US" altLang="en-US" dirty="0" err="1"/>
              <a:t>as</a:t>
            </a:r>
            <a:r>
              <a:rPr lang="en-US" altLang="en-US" dirty="0"/>
              <a:t> route traverses the network</a:t>
            </a:r>
          </a:p>
          <a:p>
            <a:pPr lvl="1"/>
            <a:r>
              <a:rPr lang="en-US" altLang="en-US" dirty="0"/>
              <a:t>Signature signs previously attached signatures</a:t>
            </a:r>
          </a:p>
        </p:txBody>
      </p:sp>
      <p:sp>
        <p:nvSpPr>
          <p:cNvPr id="16179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>
                <a:solidFill>
                  <a:srgbClr val="000000"/>
                </a:solidFill>
              </a:rPr>
              <a:t>74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en-US" dirty="0" err="1">
                <a:sym typeface="+mn-ea"/>
              </a:rPr>
              <a:t>自治系统是由单个组织管理的大型网络或网络组。AS可能有许多子网，但都共享相同的路由策略</a:t>
            </a:r>
            <a:r>
              <a:rPr lang="zh-CN" altLang="en-US" dirty="0">
                <a:sym typeface="+mn-ea"/>
              </a:rPr>
              <a:t>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一个域可能是由一所大学或其它机构管理的互联网。</a:t>
            </a:r>
            <a:endParaRPr lang="en-US" altLang="en-US" dirty="0">
              <a:sym typeface="+mn-ea"/>
            </a:endParaRPr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Depending on whether the two communication entities are in the same autonomous system,</a:t>
            </a:r>
          </a:p>
          <a:p>
            <a:pPr lvl="0"/>
            <a:r>
              <a:rPr lang="en-US" altLang="zh-CN" dirty="0"/>
              <a:t>There are two different routing schemes.</a:t>
            </a:r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One is intra-domain routing, it targets path finding inside an autonomous system</a:t>
            </a:r>
          </a:p>
          <a:p>
            <a:pPr lvl="0"/>
            <a:r>
              <a:rPr lang="en-US" altLang="zh-CN" dirty="0"/>
              <a:t>The other is inter-domain routing, apparently, it aims to find paths between nodes from different autonomous systems. </a:t>
            </a:r>
            <a:endParaRPr lang="zh-CN" altLang="en-US" dirty="0"/>
          </a:p>
          <a:p>
            <a:pPr lvl="0"/>
            <a:endParaRPr lang="en-US" altLang="en-US" dirty="0"/>
          </a:p>
        </p:txBody>
      </p:sp>
      <p:sp>
        <p:nvSpPr>
          <p:cNvPr id="4301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4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en-US" dirty="0"/>
              <a:t>Complete, accurate registries</a:t>
            </a:r>
          </a:p>
          <a:p>
            <a:pPr lvl="1"/>
            <a:r>
              <a:rPr lang="en-US" altLang="en-US" dirty="0"/>
              <a:t>E.g., of prefix ownership</a:t>
            </a:r>
          </a:p>
          <a:p>
            <a:pPr lvl="0"/>
            <a:r>
              <a:rPr lang="en-US" altLang="en-US" dirty="0"/>
              <a:t>Public Key Infrastructure</a:t>
            </a:r>
          </a:p>
          <a:p>
            <a:pPr lvl="1"/>
            <a:r>
              <a:rPr lang="en-US" altLang="en-US" dirty="0"/>
              <a:t>To know the public key for any given AS</a:t>
            </a:r>
          </a:p>
          <a:p>
            <a:pPr lvl="0"/>
            <a:r>
              <a:rPr lang="en-US" altLang="en-US" dirty="0"/>
              <a:t>Cryptographic operations</a:t>
            </a:r>
          </a:p>
          <a:p>
            <a:pPr lvl="1"/>
            <a:r>
              <a:rPr lang="en-US" altLang="en-US" dirty="0"/>
              <a:t>E.g., digital signatures on BGP messages</a:t>
            </a:r>
          </a:p>
          <a:p>
            <a:pPr lvl="0"/>
            <a:r>
              <a:rPr lang="en-US" altLang="en-US" dirty="0"/>
              <a:t>Need to perform operations quickly</a:t>
            </a:r>
          </a:p>
          <a:p>
            <a:pPr lvl="1"/>
            <a:r>
              <a:rPr lang="en-US" altLang="en-US" dirty="0"/>
              <a:t>To avoid delaying response to routing changes</a:t>
            </a:r>
          </a:p>
          <a:p>
            <a:pPr lvl="0"/>
            <a:r>
              <a:rPr lang="en-US" altLang="en-US" dirty="0"/>
              <a:t>Difficulty of incremental deployment</a:t>
            </a:r>
          </a:p>
          <a:p>
            <a:pPr lvl="1"/>
            <a:r>
              <a:rPr lang="en-US" altLang="en-US" dirty="0"/>
              <a:t>Hard to have a </a:t>
            </a:r>
            <a:r>
              <a:rPr lang="ja-JP" altLang="en-US" dirty="0"/>
              <a:t>“</a:t>
            </a:r>
            <a:r>
              <a:rPr lang="en-US" altLang="en-US" dirty="0"/>
              <a:t>flag day</a:t>
            </a:r>
            <a:r>
              <a:rPr lang="ja-JP" altLang="en-US" dirty="0"/>
              <a:t>”</a:t>
            </a:r>
            <a:r>
              <a:rPr lang="en-US" altLang="en-US" dirty="0"/>
              <a:t> to deploy S-BGP</a:t>
            </a:r>
          </a:p>
        </p:txBody>
      </p:sp>
      <p:sp>
        <p:nvSpPr>
          <p:cNvPr id="16384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75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9986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/>
              <a:t>Run your own race.</a:t>
            </a:r>
            <a:endParaRPr lang="zh-CN" altLang="en-US"/>
          </a:p>
        </p:txBody>
      </p:sp>
      <p:sp>
        <p:nvSpPr>
          <p:cNvPr id="1699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/>
              <a:t>77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en-US" dirty="0">
                <a:sym typeface="+mn-ea"/>
              </a:rPr>
              <a:t>自治系统是由单个组织管理的大型网络或网络组。AS可能有许多子网，但都共享相同的路由策略</a:t>
            </a:r>
          </a:p>
          <a:p>
            <a:pPr lvl="0"/>
            <a:endParaRPr lang="en-US" altLang="en-US"/>
          </a:p>
        </p:txBody>
      </p:sp>
      <p:sp>
        <p:nvSpPr>
          <p:cNvPr id="450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网络进行了分层设计，大型网络通常如此。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管理员对于网络中采用的链路状态路由协议非常熟悉。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网络对收敛速度的要求极高。</a:t>
            </a:r>
          </a:p>
        </p:txBody>
      </p:sp>
      <p:sp>
        <p:nvSpPr>
          <p:cNvPr id="471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6583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6583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686800" cy="525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5970588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9525" y="6053138"/>
            <a:ext cx="2249488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Date Placeholder 27"/>
          <p:cNvSpPr>
            <a:spLocks noGrp="1"/>
          </p:cNvSpPr>
          <p:nvPr>
            <p:ph type="dt" sz="half" idx="2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 vert="horz" anchor="ctr" anchorCtr="0"/>
          <a:lstStyle/>
          <a:p>
            <a:pPr algn="ctr" eaLnBrk="1" hangingPunct="1">
              <a:buNone/>
            </a:pPr>
            <a:fld id="{9A0DB2DC-4C9A-4742-B13C-FB6460FD3503}" type="slidenum">
              <a:rPr lang="en-US" altLang="zh-CN">
                <a:solidFill>
                  <a:schemeClr val="tx2"/>
                </a:solidFill>
              </a:rPr>
              <a:t>‹#›</a:t>
            </a:fld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1255713"/>
            <a:ext cx="533400" cy="304800"/>
          </a:xfrm>
          <a:prstGeom prst="rect">
            <a:avLst/>
          </a:prstGeom>
        </p:spPr>
        <p:txBody>
          <a:bodyPr vert="horz" anchor="ctr" anchorCtr="0"/>
          <a:lstStyle/>
          <a:p>
            <a:pPr algn="ctr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2" y="2743200"/>
            <a:ext cx="7123113" cy="1673225"/>
          </a:xfrm>
        </p:spPr>
        <p:txBody>
          <a:bodyPr anchor="t"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0" y="457200"/>
            <a:ext cx="1295400" cy="701675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algn="ctr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-4762" y="1257300"/>
            <a:ext cx="595313" cy="261938"/>
          </a:xfrm>
          <a:prstGeom prst="rect">
            <a:avLst/>
          </a:prstGeom>
        </p:spPr>
        <p:txBody>
          <a:bodyPr vert="horz" rtlCol="0" anchor="ctr" anchorCtr="0"/>
          <a:lstStyle/>
          <a:p>
            <a:pPr algn="ctr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Slide Number Placeholder 11"/>
          <p:cNvSpPr>
            <a:spLocks noGrp="1"/>
          </p:cNvSpPr>
          <p:nvPr>
            <p:ph type="sldNum" sz="quarter" idx="14"/>
          </p:nvPr>
        </p:nvSpPr>
        <p:spPr>
          <a:xfrm>
            <a:off x="-4762" y="1257300"/>
            <a:ext cx="595313" cy="261938"/>
          </a:xfrm>
          <a:prstGeom prst="rect">
            <a:avLst/>
          </a:prstGeom>
        </p:spPr>
        <p:txBody>
          <a:bodyPr vert="horz" rtlCol="0" anchor="ctr" anchorCtr="0"/>
          <a:lstStyle/>
          <a:p>
            <a:pPr algn="ctr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2" name="Footer Placeholder 13"/>
          <p:cNvSpPr>
            <a:spLocks noGrp="1"/>
          </p:cNvSpPr>
          <p:nvPr>
            <p:ph type="ftr" sz="quarter" idx="1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-4762" y="1257300"/>
            <a:ext cx="595313" cy="261938"/>
          </a:xfrm>
          <a:prstGeom prst="rect">
            <a:avLst/>
          </a:prstGeom>
        </p:spPr>
        <p:txBody>
          <a:bodyPr vert="horz" anchor="ctr" anchorCtr="0"/>
          <a:lstStyle/>
          <a:p>
            <a:pPr algn="ctr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 vert="horz" anchor="ctr" anchorCtr="0"/>
          <a:lstStyle/>
          <a:p>
            <a:pPr algn="ctr" eaLnBrk="1" hangingPunct="1">
              <a:buNone/>
            </a:pPr>
            <a:fld id="{9A0DB2DC-4C9A-4742-B13C-FB6460FD3503}" type="slidenum">
              <a:rPr lang="en-US" altLang="zh-CN">
                <a:solidFill>
                  <a:schemeClr val="tx2"/>
                </a:solidFill>
              </a:rPr>
              <a:t>‹#›</a:t>
            </a:fld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4762" y="1257300"/>
            <a:ext cx="595313" cy="261938"/>
          </a:xfrm>
          <a:prstGeom prst="rect">
            <a:avLst/>
          </a:prstGeom>
        </p:spPr>
        <p:txBody>
          <a:bodyPr vert="horz" anchor="ctr" anchorCtr="0"/>
          <a:lstStyle/>
          <a:p>
            <a:pPr algn="ctr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4638" y="4654550"/>
            <a:ext cx="759936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 vert="horz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2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0" y="4667250"/>
            <a:ext cx="1447800" cy="663575"/>
          </a:xfrm>
          <a:prstGeom prst="rect">
            <a:avLst/>
          </a:prstGeom>
        </p:spPr>
        <p:txBody>
          <a:bodyPr vert="horz" rtlCol="0" anchor="ctr" anchorCtr="0"/>
          <a:lstStyle/>
          <a:p>
            <a:pPr algn="ctr" eaLnBrk="1" hangingPunct="1">
              <a:buNone/>
            </a:pPr>
            <a:fld id="{9A0DB2DC-4C9A-4742-B13C-FB6460FD3503}" type="slidenum">
              <a:rPr lang="en-US" altLang="zh-CN" sz="2100"/>
              <a:t>‹#›</a:t>
            </a:fld>
            <a:endParaRPr lang="en-US" altLang="zh-CN" sz="2100"/>
          </a:p>
        </p:txBody>
      </p:sp>
      <p:sp>
        <p:nvSpPr>
          <p:cNvPr id="17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1600200" y="6248400"/>
            <a:ext cx="4572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4762" y="1257300"/>
            <a:ext cx="595313" cy="261938"/>
          </a:xfrm>
          <a:prstGeom prst="rect">
            <a:avLst/>
          </a:prstGeom>
        </p:spPr>
        <p:txBody>
          <a:bodyPr vert="horz" anchor="ctr" anchorCtr="0"/>
          <a:lstStyle/>
          <a:p>
            <a:pPr algn="ctr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1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5989638" y="144463"/>
            <a:ext cx="533400" cy="244475"/>
          </a:xfrm>
          <a:prstGeom prst="rect">
            <a:avLst/>
          </a:prstGeom>
        </p:spPr>
        <p:txBody>
          <a:bodyPr vert="horz" anchor="ctr" anchorCtr="0"/>
          <a:lstStyle/>
          <a:p>
            <a:pPr algn="ctr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6E8EA-87D4-473D-84D2-B9B0D0D9DC28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2024/2/29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1754F9-8028-44C4-B808-8801CF0C991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6E8EA-87D4-473D-84D2-B9B0D0D9DC28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2024/2/29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1754F9-8028-44C4-B808-8801CF0C991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6E8EA-87D4-473D-84D2-B9B0D0D9DC28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2024/2/29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1754F9-8028-44C4-B808-8801CF0C991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6E8EA-87D4-473D-84D2-B9B0D0D9DC28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2024/2/29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1754F9-8028-44C4-B808-8801CF0C991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6E8EA-87D4-473D-84D2-B9B0D0D9DC28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2024/2/29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1754F9-8028-44C4-B808-8801CF0C991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6E8EA-87D4-473D-84D2-B9B0D0D9DC28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2024/2/29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1754F9-8028-44C4-B808-8801CF0C991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6E8EA-87D4-473D-84D2-B9B0D0D9DC28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2024/2/29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1754F9-8028-44C4-B808-8801CF0C991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6E8EA-87D4-473D-84D2-B9B0D0D9DC28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2024/2/29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1754F9-8028-44C4-B808-8801CF0C991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6E8EA-87D4-473D-84D2-B9B0D0D9DC28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2024/2/29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1754F9-8028-44C4-B808-8801CF0C991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6E8EA-87D4-473D-84D2-B9B0D0D9DC28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2024/2/29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1754F9-8028-44C4-B808-8801CF0C991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6E8EA-87D4-473D-84D2-B9B0D0D9DC28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2024/2/29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1754F9-8028-44C4-B808-8801CF0C991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2"/>
            <a:ext cx="8229600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ECC82D-5302-4A4B-9246-6855E167A13E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98B745-BFC2-447A-8821-8B783809EA92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26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762" y="1257300"/>
            <a:ext cx="595313" cy="261938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1300" b="1">
                <a:solidFill>
                  <a:srgbClr val="FFFFFF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>
                <a:latin typeface="Arial" panose="020B0604020202020204" pitchFamily="34" charset="0"/>
              </a:rPr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77"/>
          <a:ea typeface="华文仿宋" panose="020106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77"/>
          <a:ea typeface="华文仿宋" panose="020106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77"/>
          <a:ea typeface="华文仿宋" panose="020106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77"/>
          <a:ea typeface="华文仿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77"/>
          <a:ea typeface="华文仿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77"/>
          <a:ea typeface="华文仿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77"/>
          <a:ea typeface="华文仿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77"/>
          <a:ea typeface="华文仿宋" panose="02010600040101010101" pitchFamily="2" charset="-122"/>
        </a:defRPr>
      </a:lvl9pPr>
    </p:titleStyle>
    <p:bodyStyle>
      <a:lvl1pPr marL="240030" indent="-240030" algn="l" rtl="0" fontAlgn="base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79425" indent="-205105" algn="l" rtl="0" fontAlgn="base">
        <a:spcBef>
          <a:spcPts val="415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2" charset="2"/>
        <a:buChar char="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fontAlgn="base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fontAlgn="base">
        <a:spcBef>
          <a:spcPts val="300"/>
        </a:spcBef>
        <a:spcAft>
          <a:spcPct val="0"/>
        </a:spcAft>
        <a:buClr>
          <a:srgbClr val="EB641B"/>
        </a:buClr>
        <a:buSzPct val="7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fontAlgn="base">
        <a:spcBef>
          <a:spcPts val="300"/>
        </a:spcBef>
        <a:spcAft>
          <a:spcPct val="0"/>
        </a:spcAft>
        <a:buClr>
          <a:srgbClr val="39639D"/>
        </a:buClr>
        <a:buSzPct val="6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16E8EA-87D4-473D-84D2-B9B0D0D9DC28}" type="datetimeFigureOut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2024/2/29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1754F9-8028-44C4-B808-8801CF0C991C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E0849C-60DF-414F-A847-1D1842DD32E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d.edu/~shankar/417-F01/Slides/chapter4a-au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md.edu/~shankar/417-F01/Slides/chapter4b-au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opedia.com/definitions/header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queue.acm.org/detail.cfm?id=2668966" TargetMode="External"/><Relationship Id="rId2" Type="http://schemas.openxmlformats.org/officeDocument/2006/relationships/hyperlink" Target="https://www.youtube.com/watch?v=9NBv7lKrG1A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7" name="Rectangle 7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标题 1"/>
          <p:cNvSpPr>
            <a:spLocks noGrp="1" noChangeArrowheads="1"/>
          </p:cNvSpPr>
          <p:nvPr>
            <p:ph type="ctrTitle"/>
          </p:nvPr>
        </p:nvSpPr>
        <p:spPr>
          <a:xfrm>
            <a:off x="441325" y="4251325"/>
            <a:ext cx="5287963" cy="130333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网络安全原理与实践</a:t>
            </a:r>
          </a:p>
        </p:txBody>
      </p:sp>
      <p:sp>
        <p:nvSpPr>
          <p:cNvPr id="6148" name="副标题 2"/>
          <p:cNvSpPr>
            <a:spLocks noGrp="1"/>
          </p:cNvSpPr>
          <p:nvPr>
            <p:ph type="subTitle" idx="1"/>
          </p:nvPr>
        </p:nvSpPr>
        <p:spPr>
          <a:xfrm>
            <a:off x="6073775" y="4483100"/>
            <a:ext cx="2444750" cy="1303338"/>
          </a:xfrm>
          <a:noFill/>
          <a:ln>
            <a:noFill/>
          </a:ln>
        </p:spPr>
        <p:txBody>
          <a:bodyPr vert="horz" wrap="square" lIns="91440" tIns="45720" rIns="91440" bIns="45720" anchor="ctr"/>
          <a:lstStyle/>
          <a:p>
            <a:pPr algn="l" defTabSz="685800">
              <a:buClrTx/>
              <a:buSzTx/>
            </a:pPr>
            <a:r>
              <a:rPr lang="zh-CN" altLang="en-US" sz="2400" kern="1200" dirty="0">
                <a:latin typeface="+mn-lt"/>
                <a:ea typeface="+mn-ea"/>
                <a:cs typeface="+mn-cs"/>
              </a:rPr>
              <a:t>林峰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  <a:p>
            <a:pPr algn="l" defTabSz="685800">
              <a:buClrTx/>
              <a:buSzTx/>
            </a:pPr>
            <a:r>
              <a:rPr lang="en-US" altLang="zh-CN" sz="2400" kern="1200" dirty="0">
                <a:latin typeface="+mn-lt"/>
                <a:ea typeface="+mn-ea"/>
                <a:cs typeface="+mn-cs"/>
              </a:rPr>
              <a:t>2024</a:t>
            </a:r>
            <a:r>
              <a:rPr lang="zh-CN" altLang="en-US" sz="2400" kern="1200" dirty="0">
                <a:latin typeface="+mn-lt"/>
                <a:ea typeface="+mn-ea"/>
                <a:cs typeface="+mn-cs"/>
              </a:rPr>
              <a:t>年春季学期</a:t>
            </a:r>
            <a:endParaRPr lang="en-US" altLang="zh-CN" sz="2400" kern="1200" dirty="0">
              <a:latin typeface="+mn-lt"/>
              <a:ea typeface="+mn-ea"/>
              <a:cs typeface="+mn-cs"/>
            </a:endParaRPr>
          </a:p>
          <a:p>
            <a:pPr algn="l" defTabSz="685800">
              <a:buClrTx/>
              <a:buSzTx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078" name="Oval 7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1325" y="1322388"/>
            <a:ext cx="1682750" cy="1682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9" name="Oval 7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546350" y="2706688"/>
            <a:ext cx="722313" cy="7223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0" name="Oval 7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44925" y="2603500"/>
            <a:ext cx="219075" cy="2206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Freeform: Shape 7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68863" y="857250"/>
            <a:ext cx="4275138" cy="3044825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82" name="Straight Connector 8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849938" y="4251325"/>
            <a:ext cx="0" cy="1303338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en-US"/>
              <a:t>Routing Scheme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>
                <a:solidFill>
                  <a:srgbClr val="00B0F0"/>
                </a:solidFill>
              </a:rPr>
              <a:t>Intra-domain routing</a:t>
            </a:r>
          </a:p>
          <a:p>
            <a:pPr>
              <a:buNone/>
            </a:pPr>
            <a:r>
              <a:rPr lang="en-US" altLang="zh-CN"/>
              <a:t>	inside an autonomous system</a:t>
            </a:r>
          </a:p>
          <a:p>
            <a:r>
              <a:rPr lang="en-US" altLang="zh-CN">
                <a:solidFill>
                  <a:srgbClr val="00B0F0"/>
                </a:solidFill>
              </a:rPr>
              <a:t>Inter-domain routing</a:t>
            </a:r>
          </a:p>
          <a:p>
            <a:pPr>
              <a:buNone/>
            </a:pPr>
            <a:r>
              <a:rPr lang="en-US" altLang="zh-CN"/>
              <a:t>	between autonomous systems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en-US"/>
              <a:t>Routing Scheme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>
                <a:solidFill>
                  <a:srgbClr val="00B0F0"/>
                </a:solidFill>
              </a:rPr>
              <a:t>Intra-domain routing</a:t>
            </a:r>
          </a:p>
          <a:p>
            <a:pPr>
              <a:buNone/>
            </a:pPr>
            <a:r>
              <a:rPr lang="en-US" altLang="zh-CN"/>
              <a:t>	consider A-F as routers</a:t>
            </a:r>
          </a:p>
          <a:p>
            <a:r>
              <a:rPr lang="en-US" altLang="zh-CN">
                <a:solidFill>
                  <a:srgbClr val="00B0F0"/>
                </a:solidFill>
              </a:rPr>
              <a:t>Inter-domain routing</a:t>
            </a:r>
          </a:p>
          <a:p>
            <a:pPr>
              <a:buNone/>
            </a:pPr>
            <a:r>
              <a:rPr lang="en-US" altLang="zh-CN"/>
              <a:t>	consider A-F as autonomous systems</a:t>
            </a:r>
          </a:p>
          <a:p>
            <a:endParaRPr lang="en-US" altLang="en-US"/>
          </a:p>
        </p:txBody>
      </p:sp>
      <p:grpSp>
        <p:nvGrpSpPr>
          <p:cNvPr id="44035" name="Group 4"/>
          <p:cNvGrpSpPr/>
          <p:nvPr/>
        </p:nvGrpSpPr>
        <p:grpSpPr>
          <a:xfrm>
            <a:off x="5572125" y="4605338"/>
            <a:ext cx="3571875" cy="2252662"/>
            <a:chOff x="3066" y="1107"/>
            <a:chExt cx="2250" cy="1419"/>
          </a:xfrm>
        </p:grpSpPr>
        <p:sp>
          <p:nvSpPr>
            <p:cNvPr id="6" name="Freeform 5"/>
            <p:cNvSpPr/>
            <p:nvPr/>
          </p:nvSpPr>
          <p:spPr bwMode="auto">
            <a:xfrm>
              <a:off x="3066" y="1107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3402" y="1656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142" y="189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142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455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42" y="1891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39" y="183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616" y="228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616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29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616" y="227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613" y="221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612" y="15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612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925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12" y="158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609" y="15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295" y="1591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295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607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295" y="1584"/>
              <a:ext cx="309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298" y="1528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305" y="228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305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618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305" y="227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302" y="221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870" y="194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870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3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870" y="1934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67" y="187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461" y="1683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3768" y="1689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3933" y="1674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620" y="2022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3939" y="230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3348" y="1980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3933" y="161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4608" y="1611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3291" y="1182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4078" name="Group 46"/>
            <p:cNvGrpSpPr/>
            <p:nvPr/>
          </p:nvGrpSpPr>
          <p:grpSpPr>
            <a:xfrm>
              <a:off x="3178" y="1806"/>
              <a:ext cx="233" cy="252"/>
              <a:chOff x="2941" y="2451"/>
              <a:chExt cx="236" cy="252"/>
            </a:xfrm>
          </p:grpSpPr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Text Box 48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4079" name="Group 49"/>
            <p:cNvGrpSpPr/>
            <p:nvPr/>
          </p:nvGrpSpPr>
          <p:grpSpPr>
            <a:xfrm>
              <a:off x="4356" y="2190"/>
              <a:ext cx="215" cy="252"/>
              <a:chOff x="2949" y="2451"/>
              <a:chExt cx="218" cy="252"/>
            </a:xfrm>
          </p:grpSpPr>
          <p:sp>
            <p:nvSpPr>
              <p:cNvPr id="71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Text Box 51"/>
              <p:cNvSpPr txBox="1">
                <a:spLocks noChangeArrowheads="1"/>
              </p:cNvSpPr>
              <p:nvPr/>
            </p:nvSpPr>
            <p:spPr bwMode="auto">
              <a:xfrm>
                <a:off x="2949" y="2451"/>
                <a:ext cx="21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4080" name="Group 52"/>
            <p:cNvGrpSpPr/>
            <p:nvPr/>
          </p:nvGrpSpPr>
          <p:grpSpPr>
            <a:xfrm>
              <a:off x="3667" y="2187"/>
              <a:ext cx="233" cy="252"/>
              <a:chOff x="2941" y="2451"/>
              <a:chExt cx="236" cy="252"/>
            </a:xfrm>
          </p:grpSpPr>
          <p:sp>
            <p:nvSpPr>
              <p:cNvPr id="69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Text Box 54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4081" name="Group 55"/>
            <p:cNvGrpSpPr/>
            <p:nvPr/>
          </p:nvGrpSpPr>
          <p:grpSpPr>
            <a:xfrm>
              <a:off x="4346" y="1500"/>
              <a:ext cx="224" cy="252"/>
              <a:chOff x="2945" y="2451"/>
              <a:chExt cx="227" cy="252"/>
            </a:xfrm>
          </p:grpSpPr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Text Box 57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4082" name="Group 58"/>
            <p:cNvGrpSpPr/>
            <p:nvPr/>
          </p:nvGrpSpPr>
          <p:grpSpPr>
            <a:xfrm>
              <a:off x="3662" y="1500"/>
              <a:ext cx="224" cy="252"/>
              <a:chOff x="2945" y="2451"/>
              <a:chExt cx="227" cy="252"/>
            </a:xfrm>
          </p:grpSpPr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 Box 60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4083" name="Group 61"/>
            <p:cNvGrpSpPr/>
            <p:nvPr/>
          </p:nvGrpSpPr>
          <p:grpSpPr>
            <a:xfrm>
              <a:off x="4933" y="1848"/>
              <a:ext cx="206" cy="252"/>
              <a:chOff x="2953" y="2451"/>
              <a:chExt cx="209" cy="252"/>
            </a:xfrm>
          </p:grpSpPr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2953" y="2451"/>
                <a:ext cx="209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 Box 64"/>
            <p:cNvSpPr txBox="1">
              <a:spLocks noChangeArrowheads="1"/>
            </p:cNvSpPr>
            <p:nvPr/>
          </p:nvSpPr>
          <p:spPr bwMode="auto">
            <a:xfrm>
              <a:off x="3401" y="162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3749" y="184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3314" y="205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6" name="Text Box 67"/>
            <p:cNvSpPr txBox="1">
              <a:spLocks noChangeArrowheads="1"/>
            </p:cNvSpPr>
            <p:nvPr/>
          </p:nvSpPr>
          <p:spPr bwMode="auto">
            <a:xfrm>
              <a:off x="4133" y="193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7" name="Text Box 68"/>
            <p:cNvSpPr txBox="1">
              <a:spLocks noChangeArrowheads="1"/>
            </p:cNvSpPr>
            <p:nvPr/>
          </p:nvSpPr>
          <p:spPr bwMode="auto">
            <a:xfrm>
              <a:off x="4070" y="229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" name="Text Box 69"/>
            <p:cNvSpPr txBox="1">
              <a:spLocks noChangeArrowheads="1"/>
            </p:cNvSpPr>
            <p:nvPr/>
          </p:nvSpPr>
          <p:spPr bwMode="auto">
            <a:xfrm>
              <a:off x="4430" y="186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9" name="Text Box 70"/>
            <p:cNvSpPr txBox="1">
              <a:spLocks noChangeArrowheads="1"/>
            </p:cNvSpPr>
            <p:nvPr/>
          </p:nvSpPr>
          <p:spPr bwMode="auto">
            <a:xfrm>
              <a:off x="4790" y="212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0" name="Text Box 71"/>
            <p:cNvSpPr txBox="1">
              <a:spLocks noChangeArrowheads="1"/>
            </p:cNvSpPr>
            <p:nvPr/>
          </p:nvSpPr>
          <p:spPr bwMode="auto">
            <a:xfrm>
              <a:off x="4763" y="159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1" name="Text Box 72"/>
            <p:cNvSpPr txBox="1">
              <a:spLocks noChangeArrowheads="1"/>
            </p:cNvSpPr>
            <p:nvPr/>
          </p:nvSpPr>
          <p:spPr bwMode="auto">
            <a:xfrm>
              <a:off x="4028" y="144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2" name="Text Box 73"/>
            <p:cNvSpPr txBox="1">
              <a:spLocks noChangeArrowheads="1"/>
            </p:cNvSpPr>
            <p:nvPr/>
          </p:nvSpPr>
          <p:spPr bwMode="auto">
            <a:xfrm>
              <a:off x="3677" y="117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44036" name="TextBox 3"/>
          <p:cNvSpPr txBox="1"/>
          <p:nvPr/>
        </p:nvSpPr>
        <p:spPr>
          <a:xfrm>
            <a:off x="0" y="5868988"/>
            <a:ext cx="9144000" cy="1046162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rgbClr val="00B0F0"/>
                </a:solidFill>
              </a:rPr>
              <a:t>examples from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>
                <a:latin typeface="Arial" panose="020B0604020202020204" pitchFamily="34" charset="0"/>
                <a:hlinkClick r:id="rId3"/>
              </a:rPr>
              <a:t>https://www.cs.umd.edu/~shankar/417-F01/Slides/chapter4a-aus/</a:t>
            </a:r>
            <a:endParaRPr lang="en-US" altLang="en-US" sz="200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000">
                <a:latin typeface="Arial" panose="020B0604020202020204" pitchFamily="34" charset="0"/>
                <a:hlinkClick r:id="rId4"/>
              </a:rPr>
              <a:t>https://www.cs.umd.edu/~shankar/417-F01/Slides/chapter4b-aus/</a:t>
            </a:r>
            <a:endParaRPr lang="en-US" altLang="zh-CN" sz="20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en-US">
                <a:solidFill>
                  <a:srgbClr val="00B0F0"/>
                </a:solidFill>
              </a:rPr>
              <a:t>Route Computation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>
                <a:solidFill>
                  <a:srgbClr val="00B0F0"/>
                </a:solidFill>
              </a:rPr>
              <a:t>Link-state algorithms</a:t>
            </a:r>
          </a:p>
          <a:p>
            <a:pPr>
              <a:buNone/>
            </a:pPr>
            <a:r>
              <a:rPr lang="en-US" altLang="zh-CN"/>
              <a:t>	each router knows complete topology &amp; link cost information;</a:t>
            </a:r>
          </a:p>
          <a:p>
            <a:pPr>
              <a:buNone/>
            </a:pPr>
            <a:r>
              <a:rPr lang="en-US" altLang="zh-CN"/>
              <a:t>	independently run routing algorithm to calculate shortest path to each destination;</a:t>
            </a:r>
          </a:p>
          <a:p>
            <a:endParaRPr lang="en-US" altLang="en-US"/>
          </a:p>
        </p:txBody>
      </p:sp>
      <p:grpSp>
        <p:nvGrpSpPr>
          <p:cNvPr id="46083" name="Group 4"/>
          <p:cNvGrpSpPr/>
          <p:nvPr/>
        </p:nvGrpSpPr>
        <p:grpSpPr>
          <a:xfrm>
            <a:off x="5572125" y="4605338"/>
            <a:ext cx="3571875" cy="2252662"/>
            <a:chOff x="3066" y="1107"/>
            <a:chExt cx="2250" cy="1419"/>
          </a:xfrm>
        </p:grpSpPr>
        <p:sp>
          <p:nvSpPr>
            <p:cNvPr id="6" name="Freeform 5"/>
            <p:cNvSpPr/>
            <p:nvPr/>
          </p:nvSpPr>
          <p:spPr bwMode="auto">
            <a:xfrm>
              <a:off x="3066" y="1107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3402" y="1656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142" y="189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142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455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42" y="1891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39" y="183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616" y="228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616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29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616" y="227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613" y="221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612" y="15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612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925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12" y="158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609" y="15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295" y="1591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295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607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295" y="1584"/>
              <a:ext cx="309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298" y="1528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305" y="228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305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618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305" y="227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302" y="221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870" y="194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870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3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870" y="1934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67" y="187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461" y="1683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3768" y="1689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3933" y="1674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620" y="2022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3939" y="230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3348" y="1980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3933" y="161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4608" y="1611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3291" y="1182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125" name="Group 46"/>
            <p:cNvGrpSpPr/>
            <p:nvPr/>
          </p:nvGrpSpPr>
          <p:grpSpPr>
            <a:xfrm>
              <a:off x="3178" y="1806"/>
              <a:ext cx="233" cy="252"/>
              <a:chOff x="2941" y="2451"/>
              <a:chExt cx="236" cy="252"/>
            </a:xfrm>
          </p:grpSpPr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Text Box 48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26" name="Group 49"/>
            <p:cNvGrpSpPr/>
            <p:nvPr/>
          </p:nvGrpSpPr>
          <p:grpSpPr>
            <a:xfrm>
              <a:off x="4356" y="2190"/>
              <a:ext cx="215" cy="252"/>
              <a:chOff x="2949" y="2451"/>
              <a:chExt cx="218" cy="252"/>
            </a:xfrm>
          </p:grpSpPr>
          <p:sp>
            <p:nvSpPr>
              <p:cNvPr id="71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Text Box 51"/>
              <p:cNvSpPr txBox="1">
                <a:spLocks noChangeArrowheads="1"/>
              </p:cNvSpPr>
              <p:nvPr/>
            </p:nvSpPr>
            <p:spPr bwMode="auto">
              <a:xfrm>
                <a:off x="2949" y="2451"/>
                <a:ext cx="21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27" name="Group 52"/>
            <p:cNvGrpSpPr/>
            <p:nvPr/>
          </p:nvGrpSpPr>
          <p:grpSpPr>
            <a:xfrm>
              <a:off x="3667" y="2187"/>
              <a:ext cx="233" cy="252"/>
              <a:chOff x="2941" y="2451"/>
              <a:chExt cx="236" cy="252"/>
            </a:xfrm>
          </p:grpSpPr>
          <p:sp>
            <p:nvSpPr>
              <p:cNvPr id="69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Text Box 54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28" name="Group 55"/>
            <p:cNvGrpSpPr/>
            <p:nvPr/>
          </p:nvGrpSpPr>
          <p:grpSpPr>
            <a:xfrm>
              <a:off x="4346" y="1500"/>
              <a:ext cx="224" cy="252"/>
              <a:chOff x="2945" y="2451"/>
              <a:chExt cx="227" cy="252"/>
            </a:xfrm>
          </p:grpSpPr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Text Box 57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29" name="Group 58"/>
            <p:cNvGrpSpPr/>
            <p:nvPr/>
          </p:nvGrpSpPr>
          <p:grpSpPr>
            <a:xfrm>
              <a:off x="3662" y="1500"/>
              <a:ext cx="224" cy="252"/>
              <a:chOff x="2945" y="2451"/>
              <a:chExt cx="227" cy="252"/>
            </a:xfrm>
          </p:grpSpPr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 Box 60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30" name="Group 61"/>
            <p:cNvGrpSpPr/>
            <p:nvPr/>
          </p:nvGrpSpPr>
          <p:grpSpPr>
            <a:xfrm>
              <a:off x="4933" y="1848"/>
              <a:ext cx="206" cy="252"/>
              <a:chOff x="2953" y="2451"/>
              <a:chExt cx="209" cy="252"/>
            </a:xfrm>
          </p:grpSpPr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2953" y="2451"/>
                <a:ext cx="209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 Box 64"/>
            <p:cNvSpPr txBox="1">
              <a:spLocks noChangeArrowheads="1"/>
            </p:cNvSpPr>
            <p:nvPr/>
          </p:nvSpPr>
          <p:spPr bwMode="auto">
            <a:xfrm>
              <a:off x="3401" y="162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3749" y="184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3314" y="205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6" name="Text Box 67"/>
            <p:cNvSpPr txBox="1">
              <a:spLocks noChangeArrowheads="1"/>
            </p:cNvSpPr>
            <p:nvPr/>
          </p:nvSpPr>
          <p:spPr bwMode="auto">
            <a:xfrm>
              <a:off x="4133" y="193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7" name="Text Box 68"/>
            <p:cNvSpPr txBox="1">
              <a:spLocks noChangeArrowheads="1"/>
            </p:cNvSpPr>
            <p:nvPr/>
          </p:nvSpPr>
          <p:spPr bwMode="auto">
            <a:xfrm>
              <a:off x="4070" y="229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" name="Text Box 69"/>
            <p:cNvSpPr txBox="1">
              <a:spLocks noChangeArrowheads="1"/>
            </p:cNvSpPr>
            <p:nvPr/>
          </p:nvSpPr>
          <p:spPr bwMode="auto">
            <a:xfrm>
              <a:off x="4430" y="186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9" name="Text Box 70"/>
            <p:cNvSpPr txBox="1">
              <a:spLocks noChangeArrowheads="1"/>
            </p:cNvSpPr>
            <p:nvPr/>
          </p:nvSpPr>
          <p:spPr bwMode="auto">
            <a:xfrm>
              <a:off x="4790" y="212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0" name="Text Box 71"/>
            <p:cNvSpPr txBox="1">
              <a:spLocks noChangeArrowheads="1"/>
            </p:cNvSpPr>
            <p:nvPr/>
          </p:nvSpPr>
          <p:spPr bwMode="auto">
            <a:xfrm>
              <a:off x="4763" y="159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1" name="Text Box 72"/>
            <p:cNvSpPr txBox="1">
              <a:spLocks noChangeArrowheads="1"/>
            </p:cNvSpPr>
            <p:nvPr/>
          </p:nvSpPr>
          <p:spPr bwMode="auto">
            <a:xfrm>
              <a:off x="4028" y="144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2" name="Text Box 73"/>
            <p:cNvSpPr txBox="1">
              <a:spLocks noChangeArrowheads="1"/>
            </p:cNvSpPr>
            <p:nvPr/>
          </p:nvSpPr>
          <p:spPr bwMode="auto">
            <a:xfrm>
              <a:off x="3677" y="117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29" name="Group 4"/>
          <p:cNvGrpSpPr/>
          <p:nvPr/>
        </p:nvGrpSpPr>
        <p:grpSpPr>
          <a:xfrm>
            <a:off x="5541282" y="4583567"/>
            <a:ext cx="3571875" cy="2252662"/>
            <a:chOff x="3066" y="1107"/>
            <a:chExt cx="2250" cy="1419"/>
          </a:xfrm>
        </p:grpSpPr>
        <p:sp>
          <p:nvSpPr>
            <p:cNvPr id="6" name="Freeform 5"/>
            <p:cNvSpPr/>
            <p:nvPr/>
          </p:nvSpPr>
          <p:spPr bwMode="auto">
            <a:xfrm>
              <a:off x="3066" y="1107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3402" y="1656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142" y="189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142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455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42" y="1891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39" y="183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616" y="228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616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29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616" y="227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613" y="221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612" y="15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612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925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12" y="158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609" y="15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295" y="1591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295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607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295" y="1584"/>
              <a:ext cx="309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298" y="1528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305" y="228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305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618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305" y="227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302" y="221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870" y="194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870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3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870" y="1934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67" y="187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461" y="1683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3768" y="1689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3933" y="1674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620" y="2022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3939" y="230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3348" y="1980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3933" y="161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4608" y="1611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3291" y="1182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8173" name="Group 46"/>
            <p:cNvGrpSpPr/>
            <p:nvPr/>
          </p:nvGrpSpPr>
          <p:grpSpPr>
            <a:xfrm>
              <a:off x="3178" y="1806"/>
              <a:ext cx="233" cy="252"/>
              <a:chOff x="2941" y="2451"/>
              <a:chExt cx="236" cy="252"/>
            </a:xfrm>
          </p:grpSpPr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Text Box 48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8174" name="Group 49"/>
            <p:cNvGrpSpPr/>
            <p:nvPr/>
          </p:nvGrpSpPr>
          <p:grpSpPr>
            <a:xfrm>
              <a:off x="4356" y="2190"/>
              <a:ext cx="215" cy="252"/>
              <a:chOff x="2949" y="2451"/>
              <a:chExt cx="218" cy="252"/>
            </a:xfrm>
          </p:grpSpPr>
          <p:sp>
            <p:nvSpPr>
              <p:cNvPr id="71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Text Box 51"/>
              <p:cNvSpPr txBox="1">
                <a:spLocks noChangeArrowheads="1"/>
              </p:cNvSpPr>
              <p:nvPr/>
            </p:nvSpPr>
            <p:spPr bwMode="auto">
              <a:xfrm>
                <a:off x="2949" y="2451"/>
                <a:ext cx="21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8175" name="Group 52"/>
            <p:cNvGrpSpPr/>
            <p:nvPr/>
          </p:nvGrpSpPr>
          <p:grpSpPr>
            <a:xfrm>
              <a:off x="3667" y="2187"/>
              <a:ext cx="233" cy="252"/>
              <a:chOff x="2941" y="2451"/>
              <a:chExt cx="236" cy="252"/>
            </a:xfrm>
          </p:grpSpPr>
          <p:sp>
            <p:nvSpPr>
              <p:cNvPr id="69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Text Box 54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8176" name="Group 55"/>
            <p:cNvGrpSpPr/>
            <p:nvPr/>
          </p:nvGrpSpPr>
          <p:grpSpPr>
            <a:xfrm>
              <a:off x="4346" y="1500"/>
              <a:ext cx="224" cy="252"/>
              <a:chOff x="2945" y="2451"/>
              <a:chExt cx="227" cy="252"/>
            </a:xfrm>
          </p:grpSpPr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Text Box 57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8177" name="Group 58"/>
            <p:cNvGrpSpPr/>
            <p:nvPr/>
          </p:nvGrpSpPr>
          <p:grpSpPr>
            <a:xfrm>
              <a:off x="3662" y="1500"/>
              <a:ext cx="224" cy="252"/>
              <a:chOff x="2945" y="2451"/>
              <a:chExt cx="227" cy="252"/>
            </a:xfrm>
          </p:grpSpPr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 Box 60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8178" name="Group 61"/>
            <p:cNvGrpSpPr/>
            <p:nvPr/>
          </p:nvGrpSpPr>
          <p:grpSpPr>
            <a:xfrm>
              <a:off x="4933" y="1848"/>
              <a:ext cx="206" cy="252"/>
              <a:chOff x="2953" y="2451"/>
              <a:chExt cx="209" cy="252"/>
            </a:xfrm>
          </p:grpSpPr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2953" y="2451"/>
                <a:ext cx="209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 Box 64"/>
            <p:cNvSpPr txBox="1">
              <a:spLocks noChangeArrowheads="1"/>
            </p:cNvSpPr>
            <p:nvPr/>
          </p:nvSpPr>
          <p:spPr bwMode="auto">
            <a:xfrm>
              <a:off x="3401" y="162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3749" y="184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3314" y="205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6" name="Text Box 67"/>
            <p:cNvSpPr txBox="1">
              <a:spLocks noChangeArrowheads="1"/>
            </p:cNvSpPr>
            <p:nvPr/>
          </p:nvSpPr>
          <p:spPr bwMode="auto">
            <a:xfrm>
              <a:off x="4133" y="193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7" name="Text Box 68"/>
            <p:cNvSpPr txBox="1">
              <a:spLocks noChangeArrowheads="1"/>
            </p:cNvSpPr>
            <p:nvPr/>
          </p:nvSpPr>
          <p:spPr bwMode="auto">
            <a:xfrm>
              <a:off x="4070" y="229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" name="Text Box 69"/>
            <p:cNvSpPr txBox="1">
              <a:spLocks noChangeArrowheads="1"/>
            </p:cNvSpPr>
            <p:nvPr/>
          </p:nvSpPr>
          <p:spPr bwMode="auto">
            <a:xfrm>
              <a:off x="4430" y="186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9" name="Text Box 70"/>
            <p:cNvSpPr txBox="1">
              <a:spLocks noChangeArrowheads="1"/>
            </p:cNvSpPr>
            <p:nvPr/>
          </p:nvSpPr>
          <p:spPr bwMode="auto">
            <a:xfrm>
              <a:off x="4790" y="212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0" name="Text Box 71"/>
            <p:cNvSpPr txBox="1">
              <a:spLocks noChangeArrowheads="1"/>
            </p:cNvSpPr>
            <p:nvPr/>
          </p:nvSpPr>
          <p:spPr bwMode="auto">
            <a:xfrm>
              <a:off x="4763" y="159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1" name="Text Box 72"/>
            <p:cNvSpPr txBox="1">
              <a:spLocks noChangeArrowheads="1"/>
            </p:cNvSpPr>
            <p:nvPr/>
          </p:nvSpPr>
          <p:spPr bwMode="auto">
            <a:xfrm>
              <a:off x="4028" y="144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2" name="Text Box 73"/>
            <p:cNvSpPr txBox="1">
              <a:spLocks noChangeArrowheads="1"/>
            </p:cNvSpPr>
            <p:nvPr/>
          </p:nvSpPr>
          <p:spPr bwMode="auto">
            <a:xfrm>
              <a:off x="3677" y="117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rgbClr val="00B0F0"/>
                </a:solidFill>
              </a:rPr>
              <a:t>Dijkstra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-172357" y="1431925"/>
            <a:ext cx="8839200" cy="5257800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F0"/>
                </a:solidFill>
              </a:rPr>
              <a:t>c(</a:t>
            </a:r>
            <a:r>
              <a:rPr lang="en-US" altLang="zh-CN" dirty="0" err="1">
                <a:solidFill>
                  <a:srgbClr val="00B0F0"/>
                </a:solidFill>
              </a:rPr>
              <a:t>i,j</a:t>
            </a:r>
            <a:r>
              <a:rPr lang="en-US" altLang="zh-CN" dirty="0">
                <a:solidFill>
                  <a:srgbClr val="00B0F0"/>
                </a:solidFill>
              </a:rPr>
              <a:t>) </a:t>
            </a:r>
            <a:r>
              <a:rPr lang="en-US" altLang="zh-CN" dirty="0"/>
              <a:t>link cost from </a:t>
            </a:r>
            <a:r>
              <a:rPr lang="en-US" altLang="zh-CN" dirty="0" err="1"/>
              <a:t>i</a:t>
            </a:r>
            <a:r>
              <a:rPr lang="en-US" altLang="zh-CN" dirty="0"/>
              <a:t> to j (∞ if unknown)</a:t>
            </a:r>
          </a:p>
          <a:p>
            <a:pPr>
              <a:buNone/>
            </a:pPr>
            <a:r>
              <a:rPr lang="en-US" altLang="zh-CN" dirty="0">
                <a:solidFill>
                  <a:srgbClr val="00B0F0"/>
                </a:solidFill>
              </a:rPr>
              <a:t>	D(v) </a:t>
            </a:r>
            <a:r>
              <a:rPr lang="en-US" altLang="zh-CN" dirty="0"/>
              <a:t>current value of cost of path from         </a:t>
            </a:r>
          </a:p>
          <a:p>
            <a:pPr>
              <a:buNone/>
            </a:pPr>
            <a:r>
              <a:rPr lang="en-US" altLang="zh-CN" dirty="0"/>
              <a:t>          source to destination v;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F0"/>
                </a:solidFill>
              </a:rPr>
              <a:t>p(v) </a:t>
            </a:r>
            <a:r>
              <a:rPr lang="en-US" altLang="zh-CN" dirty="0"/>
              <a:t>predecessor node along path from </a:t>
            </a:r>
          </a:p>
          <a:p>
            <a:pPr>
              <a:buNone/>
            </a:pPr>
            <a:r>
              <a:rPr lang="en-US" altLang="zh-CN" dirty="0"/>
              <a:t>		   source to v; (neighbor of v)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F0"/>
                </a:solidFill>
              </a:rPr>
              <a:t>N’ </a:t>
            </a:r>
            <a:r>
              <a:rPr lang="en-US" altLang="zh-CN" dirty="0"/>
              <a:t>set of nodes whose least</a:t>
            </a:r>
          </a:p>
          <a:p>
            <a:pPr>
              <a:buNone/>
            </a:pPr>
            <a:r>
              <a:rPr lang="en-US" altLang="zh-CN" dirty="0"/>
              <a:t>      cost path is already known;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7" name="Group 4"/>
          <p:cNvGrpSpPr/>
          <p:nvPr/>
        </p:nvGrpSpPr>
        <p:grpSpPr>
          <a:xfrm>
            <a:off x="5573939" y="1650097"/>
            <a:ext cx="3571875" cy="2252662"/>
            <a:chOff x="3066" y="1107"/>
            <a:chExt cx="2250" cy="1419"/>
          </a:xfrm>
        </p:grpSpPr>
        <p:sp>
          <p:nvSpPr>
            <p:cNvPr id="6" name="Freeform 5"/>
            <p:cNvSpPr/>
            <p:nvPr/>
          </p:nvSpPr>
          <p:spPr bwMode="auto">
            <a:xfrm>
              <a:off x="3066" y="1107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3402" y="1656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142" y="189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142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455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42" y="1891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39" y="183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616" y="228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616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29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616" y="227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613" y="221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612" y="15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612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925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12" y="158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609" y="15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295" y="1591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295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607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295" y="1584"/>
              <a:ext cx="309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298" y="1528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305" y="228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305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618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305" y="227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302" y="221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870" y="194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870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3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870" y="1934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67" y="187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461" y="1683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3768" y="1689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3933" y="1674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620" y="2022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3939" y="230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3348" y="1980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3933" y="161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4608" y="1611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3291" y="1182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0223" name="Group 46"/>
            <p:cNvGrpSpPr/>
            <p:nvPr/>
          </p:nvGrpSpPr>
          <p:grpSpPr>
            <a:xfrm>
              <a:off x="3178" y="1806"/>
              <a:ext cx="233" cy="252"/>
              <a:chOff x="2941" y="2451"/>
              <a:chExt cx="236" cy="252"/>
            </a:xfrm>
          </p:grpSpPr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Text Box 48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0224" name="Group 49"/>
            <p:cNvGrpSpPr/>
            <p:nvPr/>
          </p:nvGrpSpPr>
          <p:grpSpPr>
            <a:xfrm>
              <a:off x="4356" y="2190"/>
              <a:ext cx="215" cy="252"/>
              <a:chOff x="2949" y="2451"/>
              <a:chExt cx="218" cy="252"/>
            </a:xfrm>
          </p:grpSpPr>
          <p:sp>
            <p:nvSpPr>
              <p:cNvPr id="71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Text Box 51"/>
              <p:cNvSpPr txBox="1">
                <a:spLocks noChangeArrowheads="1"/>
              </p:cNvSpPr>
              <p:nvPr/>
            </p:nvSpPr>
            <p:spPr bwMode="auto">
              <a:xfrm>
                <a:off x="2949" y="2451"/>
                <a:ext cx="21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0225" name="Group 52"/>
            <p:cNvGrpSpPr/>
            <p:nvPr/>
          </p:nvGrpSpPr>
          <p:grpSpPr>
            <a:xfrm>
              <a:off x="3667" y="2187"/>
              <a:ext cx="233" cy="252"/>
              <a:chOff x="2941" y="2451"/>
              <a:chExt cx="236" cy="252"/>
            </a:xfrm>
          </p:grpSpPr>
          <p:sp>
            <p:nvSpPr>
              <p:cNvPr id="69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Text Box 54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0226" name="Group 55"/>
            <p:cNvGrpSpPr/>
            <p:nvPr/>
          </p:nvGrpSpPr>
          <p:grpSpPr>
            <a:xfrm>
              <a:off x="4346" y="1500"/>
              <a:ext cx="224" cy="252"/>
              <a:chOff x="2945" y="2451"/>
              <a:chExt cx="227" cy="252"/>
            </a:xfrm>
          </p:grpSpPr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Text Box 57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0227" name="Group 58"/>
            <p:cNvGrpSpPr/>
            <p:nvPr/>
          </p:nvGrpSpPr>
          <p:grpSpPr>
            <a:xfrm>
              <a:off x="3662" y="1500"/>
              <a:ext cx="224" cy="252"/>
              <a:chOff x="2945" y="2451"/>
              <a:chExt cx="227" cy="252"/>
            </a:xfrm>
          </p:grpSpPr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 Box 60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0228" name="Group 61"/>
            <p:cNvGrpSpPr/>
            <p:nvPr/>
          </p:nvGrpSpPr>
          <p:grpSpPr>
            <a:xfrm>
              <a:off x="4933" y="1848"/>
              <a:ext cx="206" cy="252"/>
              <a:chOff x="2953" y="2451"/>
              <a:chExt cx="209" cy="252"/>
            </a:xfrm>
          </p:grpSpPr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2953" y="2451"/>
                <a:ext cx="209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 Box 64"/>
            <p:cNvSpPr txBox="1">
              <a:spLocks noChangeArrowheads="1"/>
            </p:cNvSpPr>
            <p:nvPr/>
          </p:nvSpPr>
          <p:spPr bwMode="auto">
            <a:xfrm>
              <a:off x="3401" y="162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3749" y="184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3314" y="205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6" name="Text Box 67"/>
            <p:cNvSpPr txBox="1">
              <a:spLocks noChangeArrowheads="1"/>
            </p:cNvSpPr>
            <p:nvPr/>
          </p:nvSpPr>
          <p:spPr bwMode="auto">
            <a:xfrm>
              <a:off x="4133" y="193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7" name="Text Box 68"/>
            <p:cNvSpPr txBox="1">
              <a:spLocks noChangeArrowheads="1"/>
            </p:cNvSpPr>
            <p:nvPr/>
          </p:nvSpPr>
          <p:spPr bwMode="auto">
            <a:xfrm>
              <a:off x="4070" y="229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" name="Text Box 69"/>
            <p:cNvSpPr txBox="1">
              <a:spLocks noChangeArrowheads="1"/>
            </p:cNvSpPr>
            <p:nvPr/>
          </p:nvSpPr>
          <p:spPr bwMode="auto">
            <a:xfrm>
              <a:off x="4430" y="186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9" name="Text Box 70"/>
            <p:cNvSpPr txBox="1">
              <a:spLocks noChangeArrowheads="1"/>
            </p:cNvSpPr>
            <p:nvPr/>
          </p:nvSpPr>
          <p:spPr bwMode="auto">
            <a:xfrm>
              <a:off x="4790" y="212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0" name="Text Box 71"/>
            <p:cNvSpPr txBox="1">
              <a:spLocks noChangeArrowheads="1"/>
            </p:cNvSpPr>
            <p:nvPr/>
          </p:nvSpPr>
          <p:spPr bwMode="auto">
            <a:xfrm>
              <a:off x="4763" y="159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1" name="Text Box 72"/>
            <p:cNvSpPr txBox="1">
              <a:spLocks noChangeArrowheads="1"/>
            </p:cNvSpPr>
            <p:nvPr/>
          </p:nvSpPr>
          <p:spPr bwMode="auto">
            <a:xfrm>
              <a:off x="4028" y="144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2" name="Text Box 73"/>
            <p:cNvSpPr txBox="1">
              <a:spLocks noChangeArrowheads="1"/>
            </p:cNvSpPr>
            <p:nvPr/>
          </p:nvSpPr>
          <p:spPr bwMode="auto">
            <a:xfrm>
              <a:off x="3677" y="117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Dijkstra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6" name="圆角矩形 16"/>
          <p:cNvSpPr/>
          <p:nvPr/>
        </p:nvSpPr>
        <p:spPr>
          <a:xfrm>
            <a:off x="5377543" y="1634222"/>
            <a:ext cx="3733800" cy="2239963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180" name="Text Box 6"/>
          <p:cNvSpPr txBox="1"/>
          <p:nvPr/>
        </p:nvSpPr>
        <p:spPr>
          <a:xfrm>
            <a:off x="340265" y="365125"/>
            <a:ext cx="8737600" cy="6492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</a:rPr>
              <a:t>1  </a:t>
            </a:r>
            <a:r>
              <a:rPr lang="en-US" altLang="zh-CN" sz="2600" b="1" i="1" dirty="0">
                <a:latin typeface="Arial" panose="020B0604020202020204" pitchFamily="34" charset="0"/>
              </a:rPr>
              <a:t>Initialization:</a:t>
            </a:r>
            <a:r>
              <a:rPr lang="en-US" altLang="zh-CN" sz="2600" dirty="0">
                <a:latin typeface="Arial" panose="020B0604020202020204" pitchFamily="34" charset="0"/>
              </a:rPr>
              <a:t> 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</a:rPr>
              <a:t>2   N' = {A}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</a:rPr>
              <a:t>3   for all nodes v 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</a:rPr>
              <a:t>4     if v adjacent to A 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</a:rPr>
              <a:t>5       then D(v) = c(</a:t>
            </a:r>
            <a:r>
              <a:rPr lang="en-US" altLang="zh-CN" sz="2600" dirty="0" err="1">
                <a:latin typeface="Arial" panose="020B0604020202020204" pitchFamily="34" charset="0"/>
              </a:rPr>
              <a:t>A,v</a:t>
            </a:r>
            <a:r>
              <a:rPr lang="en-US" altLang="zh-CN" sz="2600" dirty="0">
                <a:latin typeface="Arial" panose="020B0604020202020204" pitchFamily="34" charset="0"/>
              </a:rPr>
              <a:t>) 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</a:rPr>
              <a:t>6       else D(v) = </a:t>
            </a:r>
            <a:r>
              <a:rPr lang="en-US" altLang="zh-CN" sz="2600" dirty="0">
                <a:latin typeface="Comic Sans MS" panose="030F0702030302020204"/>
                <a:sym typeface="Symbol" panose="05050102010706020507" pitchFamily="2" charset="2"/>
              </a:rPr>
              <a:t></a:t>
            </a:r>
            <a:endParaRPr lang="en-US" altLang="zh-CN" sz="2600" dirty="0">
              <a:latin typeface="Arial" panose="020B0604020202020204" pitchFamily="34" charset="0"/>
            </a:endParaRP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</a:rPr>
              <a:t>7 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</a:rPr>
              <a:t>8   </a:t>
            </a:r>
            <a:r>
              <a:rPr lang="en-US" altLang="zh-CN" sz="2600" b="1" dirty="0">
                <a:solidFill>
                  <a:srgbClr val="00B0F0"/>
                </a:solidFill>
                <a:latin typeface="Arial" panose="020B0604020202020204" pitchFamily="34" charset="0"/>
              </a:rPr>
              <a:t>Loop</a:t>
            </a:r>
            <a:r>
              <a:rPr lang="en-US" altLang="zh-CN" sz="2600" i="1" dirty="0">
                <a:latin typeface="Arial" panose="020B0604020202020204" pitchFamily="34" charset="0"/>
              </a:rPr>
              <a:t> </a:t>
            </a:r>
            <a:endParaRPr lang="en-US" altLang="zh-CN" sz="2600" dirty="0">
              <a:latin typeface="Arial" panose="020B0604020202020204" pitchFamily="34" charset="0"/>
            </a:endParaRPr>
          </a:p>
          <a:p>
            <a:pPr marL="457200" lvl="0" indent="-457200">
              <a:spcBef>
                <a:spcPct val="0"/>
              </a:spcBef>
              <a:buAutoNum type="arabicPlain" startAt="9"/>
            </a:pPr>
            <a:r>
              <a:rPr lang="en-US" altLang="zh-CN" sz="2600" dirty="0">
                <a:latin typeface="Arial" panose="020B0604020202020204" pitchFamily="34" charset="0"/>
              </a:rPr>
              <a:t>find w </a:t>
            </a:r>
            <a:r>
              <a:rPr lang="en-US" altLang="zh-CN" sz="2600" i="1" dirty="0">
                <a:latin typeface="Arial" panose="020B0604020202020204" pitchFamily="34" charset="0"/>
              </a:rPr>
              <a:t>not</a:t>
            </a:r>
            <a:r>
              <a:rPr lang="en-US" altLang="zh-CN" sz="2600" dirty="0">
                <a:latin typeface="Arial" panose="020B0604020202020204" pitchFamily="34" charset="0"/>
              </a:rPr>
              <a:t> in N' such that D(w) is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</a:rPr>
              <a:t>       minimum 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</a:rPr>
              <a:t>10   add w to N' 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</a:rPr>
              <a:t>11   update D(v) for all v adjacent to w and not in N': 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</a:rPr>
              <a:t>12      </a:t>
            </a:r>
            <a:r>
              <a:rPr lang="en-US" altLang="zh-CN" sz="2600" dirty="0">
                <a:solidFill>
                  <a:srgbClr val="00B0F0"/>
                </a:solidFill>
                <a:latin typeface="Arial" panose="020B0604020202020204" pitchFamily="34" charset="0"/>
              </a:rPr>
              <a:t>D(v) = min(D(v), D(w) + c(</a:t>
            </a:r>
            <a:r>
              <a:rPr lang="en-US" altLang="zh-CN" sz="2600" dirty="0" err="1">
                <a:solidFill>
                  <a:srgbClr val="00B0F0"/>
                </a:solidFill>
                <a:latin typeface="Arial" panose="020B0604020202020204" pitchFamily="34" charset="0"/>
              </a:rPr>
              <a:t>w,v</a:t>
            </a:r>
            <a:r>
              <a:rPr lang="en-US" altLang="zh-CN" sz="2600" dirty="0">
                <a:solidFill>
                  <a:srgbClr val="00B0F0"/>
                </a:solidFill>
                <a:latin typeface="Arial" panose="020B0604020202020204" pitchFamily="34" charset="0"/>
              </a:rPr>
              <a:t>)) 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</a:rPr>
              <a:t>     /* new cost to v is either the old cost, or known shortest path cost to w plus cost from w to v */ </a:t>
            </a: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</a:rPr>
              <a:t>13  </a:t>
            </a:r>
            <a:r>
              <a:rPr lang="en-US" altLang="zh-CN" sz="2600" b="1" dirty="0">
                <a:solidFill>
                  <a:srgbClr val="00B0F0"/>
                </a:solidFill>
                <a:latin typeface="Arial" panose="020B0604020202020204" pitchFamily="34" charset="0"/>
              </a:rPr>
              <a:t>until all nodes in N'</a:t>
            </a:r>
            <a:r>
              <a:rPr lang="en-US" altLang="zh-CN" sz="2600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0181" name="Freeform 5"/>
          <p:cNvSpPr/>
          <p:nvPr/>
        </p:nvSpPr>
        <p:spPr>
          <a:xfrm>
            <a:off x="-28575" y="3124200"/>
            <a:ext cx="638175" cy="3811588"/>
          </a:xfrm>
          <a:custGeom>
            <a:avLst/>
            <a:gdLst/>
            <a:ahLst/>
            <a:cxnLst>
              <a:cxn ang="0">
                <a:pos x="638175" y="3470275"/>
              </a:cxn>
              <a:cxn ang="0">
                <a:pos x="190500" y="3409950"/>
              </a:cxn>
              <a:cxn ang="0">
                <a:pos x="133350" y="358775"/>
              </a:cxn>
              <a:cxn ang="0">
                <a:pos x="438150" y="220663"/>
              </a:cxn>
            </a:cxnLst>
            <a:rect l="0" t="0" r="0" b="0"/>
            <a:pathLst>
              <a:path w="402" h="2401">
                <a:moveTo>
                  <a:pt x="402" y="2186"/>
                </a:moveTo>
                <a:cubicBezTo>
                  <a:pt x="342" y="2341"/>
                  <a:pt x="240" y="2401"/>
                  <a:pt x="120" y="2148"/>
                </a:cubicBezTo>
                <a:cubicBezTo>
                  <a:pt x="0" y="1894"/>
                  <a:pt x="42" y="522"/>
                  <a:pt x="84" y="226"/>
                </a:cubicBezTo>
                <a:cubicBezTo>
                  <a:pt x="156" y="0"/>
                  <a:pt x="174" y="68"/>
                  <a:pt x="276" y="139"/>
                </a:cubicBezTo>
              </a:path>
            </a:pathLst>
          </a:custGeom>
          <a:noFill/>
          <a:ln w="28575" cap="flat" cmpd="sng">
            <a:solidFill>
              <a:srgbClr val="00B0F0">
                <a:alpha val="100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5" name="Group 4"/>
          <p:cNvGrpSpPr/>
          <p:nvPr/>
        </p:nvGrpSpPr>
        <p:grpSpPr>
          <a:xfrm>
            <a:off x="5572125" y="4605338"/>
            <a:ext cx="3571875" cy="2252662"/>
            <a:chOff x="3066" y="1107"/>
            <a:chExt cx="2250" cy="1419"/>
          </a:xfrm>
        </p:grpSpPr>
        <p:sp>
          <p:nvSpPr>
            <p:cNvPr id="6" name="Freeform 5"/>
            <p:cNvSpPr/>
            <p:nvPr/>
          </p:nvSpPr>
          <p:spPr bwMode="auto">
            <a:xfrm>
              <a:off x="3066" y="1107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3402" y="1656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142" y="189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142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455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42" y="1891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39" y="183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616" y="228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616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29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616" y="227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613" y="221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612" y="15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612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925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12" y="158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609" y="15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295" y="1591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295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607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295" y="1584"/>
              <a:ext cx="309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298" y="1528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305" y="228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305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618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305" y="227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302" y="221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870" y="194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870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3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870" y="1934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67" y="187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461" y="1683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3768" y="1689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3933" y="1674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620" y="2022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3939" y="230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3348" y="1980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3933" y="161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4608" y="1611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3291" y="1182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2281" name="Group 46"/>
            <p:cNvGrpSpPr/>
            <p:nvPr/>
          </p:nvGrpSpPr>
          <p:grpSpPr>
            <a:xfrm>
              <a:off x="3178" y="1806"/>
              <a:ext cx="233" cy="252"/>
              <a:chOff x="2941" y="2451"/>
              <a:chExt cx="236" cy="252"/>
            </a:xfrm>
          </p:grpSpPr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Text Box 48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82" name="Group 49"/>
            <p:cNvGrpSpPr/>
            <p:nvPr/>
          </p:nvGrpSpPr>
          <p:grpSpPr>
            <a:xfrm>
              <a:off x="4356" y="2190"/>
              <a:ext cx="215" cy="252"/>
              <a:chOff x="2949" y="2451"/>
              <a:chExt cx="218" cy="252"/>
            </a:xfrm>
          </p:grpSpPr>
          <p:sp>
            <p:nvSpPr>
              <p:cNvPr id="71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Text Box 51"/>
              <p:cNvSpPr txBox="1">
                <a:spLocks noChangeArrowheads="1"/>
              </p:cNvSpPr>
              <p:nvPr/>
            </p:nvSpPr>
            <p:spPr bwMode="auto">
              <a:xfrm>
                <a:off x="2949" y="2451"/>
                <a:ext cx="21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83" name="Group 52"/>
            <p:cNvGrpSpPr/>
            <p:nvPr/>
          </p:nvGrpSpPr>
          <p:grpSpPr>
            <a:xfrm>
              <a:off x="3667" y="2187"/>
              <a:ext cx="233" cy="252"/>
              <a:chOff x="2941" y="2451"/>
              <a:chExt cx="236" cy="252"/>
            </a:xfrm>
          </p:grpSpPr>
          <p:sp>
            <p:nvSpPr>
              <p:cNvPr id="69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Text Box 54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84" name="Group 55"/>
            <p:cNvGrpSpPr/>
            <p:nvPr/>
          </p:nvGrpSpPr>
          <p:grpSpPr>
            <a:xfrm>
              <a:off x="4346" y="1500"/>
              <a:ext cx="224" cy="252"/>
              <a:chOff x="2945" y="2451"/>
              <a:chExt cx="227" cy="252"/>
            </a:xfrm>
          </p:grpSpPr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Text Box 57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85" name="Group 58"/>
            <p:cNvGrpSpPr/>
            <p:nvPr/>
          </p:nvGrpSpPr>
          <p:grpSpPr>
            <a:xfrm>
              <a:off x="3662" y="1500"/>
              <a:ext cx="224" cy="252"/>
              <a:chOff x="2945" y="2451"/>
              <a:chExt cx="227" cy="252"/>
            </a:xfrm>
          </p:grpSpPr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 Box 60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2286" name="Group 61"/>
            <p:cNvGrpSpPr/>
            <p:nvPr/>
          </p:nvGrpSpPr>
          <p:grpSpPr>
            <a:xfrm>
              <a:off x="4933" y="1848"/>
              <a:ext cx="206" cy="252"/>
              <a:chOff x="2953" y="2451"/>
              <a:chExt cx="209" cy="252"/>
            </a:xfrm>
          </p:grpSpPr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2953" y="2451"/>
                <a:ext cx="209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 Box 64"/>
            <p:cNvSpPr txBox="1">
              <a:spLocks noChangeArrowheads="1"/>
            </p:cNvSpPr>
            <p:nvPr/>
          </p:nvSpPr>
          <p:spPr bwMode="auto">
            <a:xfrm>
              <a:off x="3401" y="162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3749" y="184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3314" y="205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6" name="Text Box 67"/>
            <p:cNvSpPr txBox="1">
              <a:spLocks noChangeArrowheads="1"/>
            </p:cNvSpPr>
            <p:nvPr/>
          </p:nvSpPr>
          <p:spPr bwMode="auto">
            <a:xfrm>
              <a:off x="4133" y="193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7" name="Text Box 68"/>
            <p:cNvSpPr txBox="1">
              <a:spLocks noChangeArrowheads="1"/>
            </p:cNvSpPr>
            <p:nvPr/>
          </p:nvSpPr>
          <p:spPr bwMode="auto">
            <a:xfrm>
              <a:off x="4070" y="229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" name="Text Box 69"/>
            <p:cNvSpPr txBox="1">
              <a:spLocks noChangeArrowheads="1"/>
            </p:cNvSpPr>
            <p:nvPr/>
          </p:nvSpPr>
          <p:spPr bwMode="auto">
            <a:xfrm>
              <a:off x="4430" y="186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9" name="Text Box 70"/>
            <p:cNvSpPr txBox="1">
              <a:spLocks noChangeArrowheads="1"/>
            </p:cNvSpPr>
            <p:nvPr/>
          </p:nvSpPr>
          <p:spPr bwMode="auto">
            <a:xfrm>
              <a:off x="4790" y="212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0" name="Text Box 71"/>
            <p:cNvSpPr txBox="1">
              <a:spLocks noChangeArrowheads="1"/>
            </p:cNvSpPr>
            <p:nvPr/>
          </p:nvSpPr>
          <p:spPr bwMode="auto">
            <a:xfrm>
              <a:off x="4763" y="159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1" name="Text Box 72"/>
            <p:cNvSpPr txBox="1">
              <a:spLocks noChangeArrowheads="1"/>
            </p:cNvSpPr>
            <p:nvPr/>
          </p:nvSpPr>
          <p:spPr bwMode="auto">
            <a:xfrm>
              <a:off x="4028" y="144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2" name="Text Box 73"/>
            <p:cNvSpPr txBox="1">
              <a:spLocks noChangeArrowheads="1"/>
            </p:cNvSpPr>
            <p:nvPr/>
          </p:nvSpPr>
          <p:spPr bwMode="auto">
            <a:xfrm>
              <a:off x="3677" y="117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Dijkstra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227" name="Text Box 3"/>
          <p:cNvSpPr txBox="1"/>
          <p:nvPr/>
        </p:nvSpPr>
        <p:spPr>
          <a:xfrm>
            <a:off x="100013" y="1727200"/>
            <a:ext cx="773112" cy="2246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Step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0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1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2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3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4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2228" name="Text Box 4"/>
          <p:cNvSpPr txBox="1"/>
          <p:nvPr/>
        </p:nvSpPr>
        <p:spPr>
          <a:xfrm>
            <a:off x="976313" y="1736725"/>
            <a:ext cx="1220787" cy="2246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start N'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AD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ADE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ADEB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ADEBC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ADEBCF</a:t>
            </a:r>
          </a:p>
        </p:txBody>
      </p:sp>
      <p:sp>
        <p:nvSpPr>
          <p:cNvPr id="52229" name="Text Box 5"/>
          <p:cNvSpPr txBox="1"/>
          <p:nvPr/>
        </p:nvSpPr>
        <p:spPr>
          <a:xfrm>
            <a:off x="2141538" y="1717675"/>
            <a:ext cx="1455737" cy="1323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D(B),p(B)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2,A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2,A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2,A</a:t>
            </a:r>
          </a:p>
        </p:txBody>
      </p:sp>
      <p:sp>
        <p:nvSpPr>
          <p:cNvPr id="52230" name="Text Box 6"/>
          <p:cNvSpPr txBox="1"/>
          <p:nvPr/>
        </p:nvSpPr>
        <p:spPr>
          <a:xfrm>
            <a:off x="3416300" y="1722438"/>
            <a:ext cx="1462088" cy="1631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D(C),p(C)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5,A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4,D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3,E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3,E</a:t>
            </a:r>
          </a:p>
        </p:txBody>
      </p:sp>
      <p:sp>
        <p:nvSpPr>
          <p:cNvPr id="52231" name="Text Box 7"/>
          <p:cNvSpPr txBox="1"/>
          <p:nvPr/>
        </p:nvSpPr>
        <p:spPr>
          <a:xfrm>
            <a:off x="4657725" y="1717675"/>
            <a:ext cx="1497013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D(D),p(D)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1,A</a:t>
            </a:r>
          </a:p>
        </p:txBody>
      </p:sp>
      <p:sp>
        <p:nvSpPr>
          <p:cNvPr id="52232" name="Text Box 8"/>
          <p:cNvSpPr txBox="1"/>
          <p:nvPr/>
        </p:nvSpPr>
        <p:spPr>
          <a:xfrm>
            <a:off x="6022975" y="1722438"/>
            <a:ext cx="1427163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D(E),p(E)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infinity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2,D</a:t>
            </a:r>
          </a:p>
        </p:txBody>
      </p:sp>
      <p:sp>
        <p:nvSpPr>
          <p:cNvPr id="52233" name="Text Box 9"/>
          <p:cNvSpPr txBox="1"/>
          <p:nvPr/>
        </p:nvSpPr>
        <p:spPr>
          <a:xfrm>
            <a:off x="7305675" y="1736725"/>
            <a:ext cx="1397000" cy="19383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D(F),p(F)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infinity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infinity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4,E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4,E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4,E</a:t>
            </a:r>
          </a:p>
        </p:txBody>
      </p:sp>
      <p:sp>
        <p:nvSpPr>
          <p:cNvPr id="52234" name="Line 10"/>
          <p:cNvSpPr/>
          <p:nvPr/>
        </p:nvSpPr>
        <p:spPr>
          <a:xfrm>
            <a:off x="288925" y="2078038"/>
            <a:ext cx="8505825" cy="95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5" name="Line 11"/>
          <p:cNvSpPr/>
          <p:nvPr/>
        </p:nvSpPr>
        <p:spPr>
          <a:xfrm>
            <a:off x="446088" y="2382838"/>
            <a:ext cx="8296275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6" name="Line 12"/>
          <p:cNvSpPr/>
          <p:nvPr/>
        </p:nvSpPr>
        <p:spPr>
          <a:xfrm>
            <a:off x="465138" y="2678113"/>
            <a:ext cx="8267700" cy="4762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7" name="Line 13"/>
          <p:cNvSpPr/>
          <p:nvPr/>
        </p:nvSpPr>
        <p:spPr>
          <a:xfrm>
            <a:off x="474663" y="2987675"/>
            <a:ext cx="8253412" cy="952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8" name="Line 14"/>
          <p:cNvSpPr/>
          <p:nvPr/>
        </p:nvSpPr>
        <p:spPr>
          <a:xfrm>
            <a:off x="484188" y="3292475"/>
            <a:ext cx="8267700" cy="952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39" name="Line 15"/>
          <p:cNvSpPr/>
          <p:nvPr/>
        </p:nvSpPr>
        <p:spPr>
          <a:xfrm>
            <a:off x="498475" y="3606800"/>
            <a:ext cx="8262938" cy="4763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249555" y="4038600"/>
            <a:ext cx="52400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lvl="0" indent="-457200">
              <a:spcBef>
                <a:spcPct val="0"/>
              </a:spcBef>
              <a:buAutoNum type="arabicPlain" startAt="9"/>
            </a:pPr>
            <a:r>
              <a:rPr lang="en-US" altLang="zh-CN" dirty="0">
                <a:sym typeface="+mn-ea"/>
              </a:rPr>
              <a:t>find w </a:t>
            </a:r>
            <a:r>
              <a:rPr lang="en-US" altLang="zh-CN" i="1" dirty="0">
                <a:sym typeface="+mn-ea"/>
              </a:rPr>
              <a:t>not</a:t>
            </a:r>
            <a:r>
              <a:rPr lang="en-US" altLang="zh-CN" dirty="0">
                <a:sym typeface="+mn-ea"/>
              </a:rPr>
              <a:t> in N' such that D(w) is</a:t>
            </a:r>
            <a:endParaRPr lang="en-US" altLang="zh-CN" dirty="0">
              <a:latin typeface="Arial" panose="020B0604020202020204" pitchFamily="34" charset="0"/>
            </a:endParaRP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dirty="0">
                <a:sym typeface="+mn-ea"/>
              </a:rPr>
              <a:t>       minimum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dirty="0">
                <a:sym typeface="+mn-ea"/>
              </a:rPr>
              <a:t>10   add w to N'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dirty="0">
                <a:sym typeface="+mn-ea"/>
              </a:rPr>
              <a:t>11   update D(v) for all v adjacent to w and not in N':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dirty="0">
                <a:sym typeface="+mn-ea"/>
              </a:rPr>
              <a:t>12      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D(v) = min(D(v), D(w) + c(</a:t>
            </a:r>
            <a:r>
              <a:rPr lang="en-US" altLang="zh-CN" dirty="0" err="1">
                <a:solidFill>
                  <a:srgbClr val="00B0F0"/>
                </a:solidFill>
                <a:sym typeface="+mn-ea"/>
              </a:rPr>
              <a:t>w,v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)) </a:t>
            </a:r>
            <a:endParaRPr lang="en-US" altLang="zh-CN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dirty="0">
                <a:sym typeface="+mn-ea"/>
              </a:rPr>
              <a:t>     /* new cost to v is either the old cost, or known shortest path cost to w plus cost from w to v */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457200" lvl="0" indent="-457200">
              <a:spcBef>
                <a:spcPct val="0"/>
              </a:spcBef>
              <a:buNone/>
            </a:pPr>
            <a:r>
              <a:rPr lang="en-US" altLang="zh-CN" dirty="0">
                <a:sym typeface="+mn-ea"/>
              </a:rPr>
              <a:t>13  </a:t>
            </a:r>
            <a:r>
              <a:rPr lang="en-US" altLang="zh-CN" b="1" dirty="0">
                <a:solidFill>
                  <a:srgbClr val="00B0F0"/>
                </a:solidFill>
                <a:sym typeface="+mn-ea"/>
              </a:rPr>
              <a:t>until all nodes in N'</a:t>
            </a:r>
            <a:r>
              <a:rPr lang="en-US" altLang="zh-CN" dirty="0">
                <a:solidFill>
                  <a:srgbClr val="00B0F0"/>
                </a:solidFill>
                <a:sym typeface="+mn-ea"/>
              </a:rPr>
              <a:t> 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514601" y="5291138"/>
            <a:ext cx="609599" cy="12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048792" y="5159931"/>
            <a:ext cx="179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Old value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2" name="直接箭头连接符 91"/>
          <p:cNvCxnSpPr>
            <a:stCxn id="48" idx="1"/>
          </p:cNvCxnSpPr>
          <p:nvPr/>
        </p:nvCxnSpPr>
        <p:spPr>
          <a:xfrm flipH="1">
            <a:off x="2880520" y="5344597"/>
            <a:ext cx="168272" cy="9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3" name="Group 4"/>
          <p:cNvGrpSpPr/>
          <p:nvPr/>
        </p:nvGrpSpPr>
        <p:grpSpPr>
          <a:xfrm>
            <a:off x="5572125" y="4605338"/>
            <a:ext cx="3571875" cy="2252662"/>
            <a:chOff x="3066" y="1107"/>
            <a:chExt cx="2250" cy="1419"/>
          </a:xfrm>
        </p:grpSpPr>
        <p:sp>
          <p:nvSpPr>
            <p:cNvPr id="6" name="Freeform 5"/>
            <p:cNvSpPr/>
            <p:nvPr/>
          </p:nvSpPr>
          <p:spPr bwMode="auto">
            <a:xfrm>
              <a:off x="3066" y="1107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3402" y="1656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142" y="189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142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455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42" y="1891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39" y="183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616" y="228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616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29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616" y="227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613" y="221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612" y="15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612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925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12" y="158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609" y="15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295" y="1591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295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607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295" y="1584"/>
              <a:ext cx="309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298" y="1528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305" y="228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305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618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305" y="227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302" y="221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870" y="194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870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3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870" y="1934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67" y="187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461" y="1683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3768" y="1689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3933" y="1674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620" y="2022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3939" y="230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3348" y="1980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3933" y="161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4608" y="1611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3291" y="1182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4411" name="Group 46"/>
            <p:cNvGrpSpPr/>
            <p:nvPr/>
          </p:nvGrpSpPr>
          <p:grpSpPr>
            <a:xfrm>
              <a:off x="3178" y="1806"/>
              <a:ext cx="233" cy="252"/>
              <a:chOff x="2941" y="2451"/>
              <a:chExt cx="236" cy="252"/>
            </a:xfrm>
          </p:grpSpPr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Text Box 48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412" name="Group 49"/>
            <p:cNvGrpSpPr/>
            <p:nvPr/>
          </p:nvGrpSpPr>
          <p:grpSpPr>
            <a:xfrm>
              <a:off x="4356" y="2190"/>
              <a:ext cx="215" cy="252"/>
              <a:chOff x="2949" y="2451"/>
              <a:chExt cx="218" cy="252"/>
            </a:xfrm>
          </p:grpSpPr>
          <p:sp>
            <p:nvSpPr>
              <p:cNvPr id="71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Text Box 51"/>
              <p:cNvSpPr txBox="1">
                <a:spLocks noChangeArrowheads="1"/>
              </p:cNvSpPr>
              <p:nvPr/>
            </p:nvSpPr>
            <p:spPr bwMode="auto">
              <a:xfrm>
                <a:off x="2949" y="2451"/>
                <a:ext cx="21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413" name="Group 52"/>
            <p:cNvGrpSpPr/>
            <p:nvPr/>
          </p:nvGrpSpPr>
          <p:grpSpPr>
            <a:xfrm>
              <a:off x="3667" y="2187"/>
              <a:ext cx="233" cy="252"/>
              <a:chOff x="2941" y="2451"/>
              <a:chExt cx="236" cy="252"/>
            </a:xfrm>
          </p:grpSpPr>
          <p:sp>
            <p:nvSpPr>
              <p:cNvPr id="69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Text Box 54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414" name="Group 55"/>
            <p:cNvGrpSpPr/>
            <p:nvPr/>
          </p:nvGrpSpPr>
          <p:grpSpPr>
            <a:xfrm>
              <a:off x="4346" y="1500"/>
              <a:ext cx="224" cy="252"/>
              <a:chOff x="2945" y="2451"/>
              <a:chExt cx="227" cy="252"/>
            </a:xfrm>
          </p:grpSpPr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Text Box 57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415" name="Group 58"/>
            <p:cNvGrpSpPr/>
            <p:nvPr/>
          </p:nvGrpSpPr>
          <p:grpSpPr>
            <a:xfrm>
              <a:off x="3662" y="1500"/>
              <a:ext cx="224" cy="252"/>
              <a:chOff x="2945" y="2451"/>
              <a:chExt cx="227" cy="252"/>
            </a:xfrm>
          </p:grpSpPr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 Box 60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416" name="Group 61"/>
            <p:cNvGrpSpPr/>
            <p:nvPr/>
          </p:nvGrpSpPr>
          <p:grpSpPr>
            <a:xfrm>
              <a:off x="4933" y="1848"/>
              <a:ext cx="206" cy="252"/>
              <a:chOff x="2953" y="2451"/>
              <a:chExt cx="209" cy="252"/>
            </a:xfrm>
          </p:grpSpPr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2953" y="2451"/>
                <a:ext cx="209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 Box 64"/>
            <p:cNvSpPr txBox="1">
              <a:spLocks noChangeArrowheads="1"/>
            </p:cNvSpPr>
            <p:nvPr/>
          </p:nvSpPr>
          <p:spPr bwMode="auto">
            <a:xfrm>
              <a:off x="3401" y="162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3749" y="184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3314" y="205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6" name="Text Box 67"/>
            <p:cNvSpPr txBox="1">
              <a:spLocks noChangeArrowheads="1"/>
            </p:cNvSpPr>
            <p:nvPr/>
          </p:nvSpPr>
          <p:spPr bwMode="auto">
            <a:xfrm>
              <a:off x="4133" y="193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7" name="Text Box 68"/>
            <p:cNvSpPr txBox="1">
              <a:spLocks noChangeArrowheads="1"/>
            </p:cNvSpPr>
            <p:nvPr/>
          </p:nvSpPr>
          <p:spPr bwMode="auto">
            <a:xfrm>
              <a:off x="4070" y="229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" name="Text Box 69"/>
            <p:cNvSpPr txBox="1">
              <a:spLocks noChangeArrowheads="1"/>
            </p:cNvSpPr>
            <p:nvPr/>
          </p:nvSpPr>
          <p:spPr bwMode="auto">
            <a:xfrm>
              <a:off x="4430" y="186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9" name="Text Box 70"/>
            <p:cNvSpPr txBox="1">
              <a:spLocks noChangeArrowheads="1"/>
            </p:cNvSpPr>
            <p:nvPr/>
          </p:nvSpPr>
          <p:spPr bwMode="auto">
            <a:xfrm>
              <a:off x="4790" y="212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0" name="Text Box 71"/>
            <p:cNvSpPr txBox="1">
              <a:spLocks noChangeArrowheads="1"/>
            </p:cNvSpPr>
            <p:nvPr/>
          </p:nvSpPr>
          <p:spPr bwMode="auto">
            <a:xfrm>
              <a:off x="4763" y="159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1" name="Text Box 72"/>
            <p:cNvSpPr txBox="1">
              <a:spLocks noChangeArrowheads="1"/>
            </p:cNvSpPr>
            <p:nvPr/>
          </p:nvSpPr>
          <p:spPr bwMode="auto">
            <a:xfrm>
              <a:off x="4028" y="144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2" name="Text Box 73"/>
            <p:cNvSpPr txBox="1">
              <a:spLocks noChangeArrowheads="1"/>
            </p:cNvSpPr>
            <p:nvPr/>
          </p:nvSpPr>
          <p:spPr bwMode="auto">
            <a:xfrm>
              <a:off x="3677" y="117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Dijkstra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275" name="Text Box 3"/>
          <p:cNvSpPr txBox="1"/>
          <p:nvPr/>
        </p:nvSpPr>
        <p:spPr>
          <a:xfrm>
            <a:off x="100013" y="1727200"/>
            <a:ext cx="773112" cy="2246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Step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0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1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2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3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4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4276" name="Text Box 4"/>
          <p:cNvSpPr txBox="1"/>
          <p:nvPr/>
        </p:nvSpPr>
        <p:spPr>
          <a:xfrm>
            <a:off x="976313" y="1736725"/>
            <a:ext cx="1220787" cy="2246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start N'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AD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ADE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ADEB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ADEBC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ADEBCF</a:t>
            </a:r>
          </a:p>
        </p:txBody>
      </p:sp>
      <p:sp>
        <p:nvSpPr>
          <p:cNvPr id="54277" name="Text Box 5"/>
          <p:cNvSpPr txBox="1"/>
          <p:nvPr/>
        </p:nvSpPr>
        <p:spPr>
          <a:xfrm>
            <a:off x="2141538" y="1717675"/>
            <a:ext cx="1455737" cy="1323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D(B),p(B)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2,A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2,A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2,A</a:t>
            </a:r>
          </a:p>
        </p:txBody>
      </p:sp>
      <p:sp>
        <p:nvSpPr>
          <p:cNvPr id="54278" name="Text Box 6"/>
          <p:cNvSpPr txBox="1"/>
          <p:nvPr/>
        </p:nvSpPr>
        <p:spPr>
          <a:xfrm>
            <a:off x="3416300" y="1722438"/>
            <a:ext cx="1462088" cy="1631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D(C),p(C)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5,A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4,D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3,E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3,E</a:t>
            </a:r>
          </a:p>
        </p:txBody>
      </p:sp>
      <p:sp>
        <p:nvSpPr>
          <p:cNvPr id="54279" name="Text Box 7"/>
          <p:cNvSpPr txBox="1"/>
          <p:nvPr/>
        </p:nvSpPr>
        <p:spPr>
          <a:xfrm>
            <a:off x="4657725" y="1717675"/>
            <a:ext cx="1497013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D(D),p(D)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1,A</a:t>
            </a:r>
          </a:p>
        </p:txBody>
      </p:sp>
      <p:sp>
        <p:nvSpPr>
          <p:cNvPr id="54280" name="Text Box 8"/>
          <p:cNvSpPr txBox="1"/>
          <p:nvPr/>
        </p:nvSpPr>
        <p:spPr>
          <a:xfrm>
            <a:off x="6022975" y="1722438"/>
            <a:ext cx="1427163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D(E),p(E)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infinity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2,D</a:t>
            </a:r>
          </a:p>
        </p:txBody>
      </p:sp>
      <p:sp>
        <p:nvSpPr>
          <p:cNvPr id="54281" name="Text Box 9"/>
          <p:cNvSpPr txBox="1"/>
          <p:nvPr/>
        </p:nvSpPr>
        <p:spPr>
          <a:xfrm>
            <a:off x="7305675" y="1736725"/>
            <a:ext cx="1397000" cy="19383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D(F),p(F)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infinity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infinity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4,E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4,E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4,E</a:t>
            </a:r>
          </a:p>
        </p:txBody>
      </p:sp>
      <p:sp>
        <p:nvSpPr>
          <p:cNvPr id="54282" name="Line 10"/>
          <p:cNvSpPr/>
          <p:nvPr/>
        </p:nvSpPr>
        <p:spPr>
          <a:xfrm>
            <a:off x="288925" y="2078038"/>
            <a:ext cx="8505825" cy="95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3" name="Line 11"/>
          <p:cNvSpPr/>
          <p:nvPr/>
        </p:nvSpPr>
        <p:spPr>
          <a:xfrm>
            <a:off x="446088" y="2382838"/>
            <a:ext cx="8296275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4" name="Line 12"/>
          <p:cNvSpPr/>
          <p:nvPr/>
        </p:nvSpPr>
        <p:spPr>
          <a:xfrm>
            <a:off x="465138" y="2678113"/>
            <a:ext cx="8267700" cy="4762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5" name="Line 13"/>
          <p:cNvSpPr/>
          <p:nvPr/>
        </p:nvSpPr>
        <p:spPr>
          <a:xfrm>
            <a:off x="474663" y="2987675"/>
            <a:ext cx="8253412" cy="952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6" name="Line 14"/>
          <p:cNvSpPr/>
          <p:nvPr/>
        </p:nvSpPr>
        <p:spPr>
          <a:xfrm>
            <a:off x="484188" y="3292475"/>
            <a:ext cx="8267700" cy="952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7" name="Line 15"/>
          <p:cNvSpPr/>
          <p:nvPr/>
        </p:nvSpPr>
        <p:spPr>
          <a:xfrm>
            <a:off x="498475" y="3606800"/>
            <a:ext cx="8262938" cy="4763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4288" name="Group 4"/>
          <p:cNvGrpSpPr/>
          <p:nvPr/>
        </p:nvGrpSpPr>
        <p:grpSpPr>
          <a:xfrm>
            <a:off x="5572125" y="4608513"/>
            <a:ext cx="3571875" cy="2252662"/>
            <a:chOff x="3066" y="1107"/>
            <a:chExt cx="2250" cy="1419"/>
          </a:xfrm>
        </p:grpSpPr>
        <p:sp>
          <p:nvSpPr>
            <p:cNvPr id="87" name="Freeform 5"/>
            <p:cNvSpPr/>
            <p:nvPr/>
          </p:nvSpPr>
          <p:spPr bwMode="auto">
            <a:xfrm>
              <a:off x="3066" y="1107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6"/>
            <p:cNvSpPr/>
            <p:nvPr/>
          </p:nvSpPr>
          <p:spPr bwMode="auto">
            <a:xfrm>
              <a:off x="3402" y="1656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3142" y="189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Line 8"/>
            <p:cNvSpPr>
              <a:spLocks noChangeShapeType="1"/>
            </p:cNvSpPr>
            <p:nvPr/>
          </p:nvSpPr>
          <p:spPr bwMode="auto">
            <a:xfrm>
              <a:off x="3142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Line 9"/>
            <p:cNvSpPr>
              <a:spLocks noChangeShapeType="1"/>
            </p:cNvSpPr>
            <p:nvPr/>
          </p:nvSpPr>
          <p:spPr bwMode="auto">
            <a:xfrm>
              <a:off x="3455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Rectangle 10"/>
            <p:cNvSpPr>
              <a:spLocks noChangeArrowheads="1"/>
            </p:cNvSpPr>
            <p:nvPr/>
          </p:nvSpPr>
          <p:spPr bwMode="auto">
            <a:xfrm>
              <a:off x="3142" y="1891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Oval 11"/>
            <p:cNvSpPr>
              <a:spLocks noChangeArrowheads="1"/>
            </p:cNvSpPr>
            <p:nvPr/>
          </p:nvSpPr>
          <p:spPr bwMode="auto">
            <a:xfrm>
              <a:off x="3139" y="183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Oval 12"/>
            <p:cNvSpPr>
              <a:spLocks noChangeArrowheads="1"/>
            </p:cNvSpPr>
            <p:nvPr/>
          </p:nvSpPr>
          <p:spPr bwMode="auto">
            <a:xfrm>
              <a:off x="3616" y="228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>
              <a:off x="3616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3929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Rectangle 15"/>
            <p:cNvSpPr>
              <a:spLocks noChangeArrowheads="1"/>
            </p:cNvSpPr>
            <p:nvPr/>
          </p:nvSpPr>
          <p:spPr bwMode="auto">
            <a:xfrm>
              <a:off x="3616" y="227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Oval 16"/>
            <p:cNvSpPr>
              <a:spLocks noChangeArrowheads="1"/>
            </p:cNvSpPr>
            <p:nvPr/>
          </p:nvSpPr>
          <p:spPr bwMode="auto">
            <a:xfrm>
              <a:off x="3613" y="221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Oval 17"/>
            <p:cNvSpPr>
              <a:spLocks noChangeArrowheads="1"/>
            </p:cNvSpPr>
            <p:nvPr/>
          </p:nvSpPr>
          <p:spPr bwMode="auto">
            <a:xfrm>
              <a:off x="3612" y="15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Line 18"/>
            <p:cNvSpPr>
              <a:spLocks noChangeShapeType="1"/>
            </p:cNvSpPr>
            <p:nvPr/>
          </p:nvSpPr>
          <p:spPr bwMode="auto">
            <a:xfrm>
              <a:off x="3612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3925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Rectangle 20"/>
            <p:cNvSpPr>
              <a:spLocks noChangeArrowheads="1"/>
            </p:cNvSpPr>
            <p:nvPr/>
          </p:nvSpPr>
          <p:spPr bwMode="auto">
            <a:xfrm>
              <a:off x="3612" y="158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Oval 21"/>
            <p:cNvSpPr>
              <a:spLocks noChangeArrowheads="1"/>
            </p:cNvSpPr>
            <p:nvPr/>
          </p:nvSpPr>
          <p:spPr bwMode="auto">
            <a:xfrm>
              <a:off x="3609" y="15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Oval 22"/>
            <p:cNvSpPr>
              <a:spLocks noChangeArrowheads="1"/>
            </p:cNvSpPr>
            <p:nvPr/>
          </p:nvSpPr>
          <p:spPr bwMode="auto">
            <a:xfrm>
              <a:off x="4295" y="1591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Line 23"/>
            <p:cNvSpPr>
              <a:spLocks noChangeShapeType="1"/>
            </p:cNvSpPr>
            <p:nvPr/>
          </p:nvSpPr>
          <p:spPr bwMode="auto">
            <a:xfrm>
              <a:off x="4295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Line 24"/>
            <p:cNvSpPr>
              <a:spLocks noChangeShapeType="1"/>
            </p:cNvSpPr>
            <p:nvPr/>
          </p:nvSpPr>
          <p:spPr bwMode="auto">
            <a:xfrm>
              <a:off x="4607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Rectangle 25"/>
            <p:cNvSpPr>
              <a:spLocks noChangeArrowheads="1"/>
            </p:cNvSpPr>
            <p:nvPr/>
          </p:nvSpPr>
          <p:spPr bwMode="auto">
            <a:xfrm>
              <a:off x="4295" y="1584"/>
              <a:ext cx="309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Oval 26"/>
            <p:cNvSpPr>
              <a:spLocks noChangeArrowheads="1"/>
            </p:cNvSpPr>
            <p:nvPr/>
          </p:nvSpPr>
          <p:spPr bwMode="auto">
            <a:xfrm>
              <a:off x="4298" y="1528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Oval 27"/>
            <p:cNvSpPr>
              <a:spLocks noChangeArrowheads="1"/>
            </p:cNvSpPr>
            <p:nvPr/>
          </p:nvSpPr>
          <p:spPr bwMode="auto">
            <a:xfrm>
              <a:off x="4305" y="228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Line 28"/>
            <p:cNvSpPr>
              <a:spLocks noChangeShapeType="1"/>
            </p:cNvSpPr>
            <p:nvPr/>
          </p:nvSpPr>
          <p:spPr bwMode="auto">
            <a:xfrm>
              <a:off x="4305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Line 29"/>
            <p:cNvSpPr>
              <a:spLocks noChangeShapeType="1"/>
            </p:cNvSpPr>
            <p:nvPr/>
          </p:nvSpPr>
          <p:spPr bwMode="auto">
            <a:xfrm>
              <a:off x="4618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Rectangle 30"/>
            <p:cNvSpPr>
              <a:spLocks noChangeArrowheads="1"/>
            </p:cNvSpPr>
            <p:nvPr/>
          </p:nvSpPr>
          <p:spPr bwMode="auto">
            <a:xfrm>
              <a:off x="4305" y="227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4302" y="221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Oval 32"/>
            <p:cNvSpPr>
              <a:spLocks noChangeArrowheads="1"/>
            </p:cNvSpPr>
            <p:nvPr/>
          </p:nvSpPr>
          <p:spPr bwMode="auto">
            <a:xfrm>
              <a:off x="4870" y="194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4870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Line 34"/>
            <p:cNvSpPr>
              <a:spLocks noChangeShapeType="1"/>
            </p:cNvSpPr>
            <p:nvPr/>
          </p:nvSpPr>
          <p:spPr bwMode="auto">
            <a:xfrm>
              <a:off x="5183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4870" y="1934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Oval 36"/>
            <p:cNvSpPr>
              <a:spLocks noChangeArrowheads="1"/>
            </p:cNvSpPr>
            <p:nvPr/>
          </p:nvSpPr>
          <p:spPr bwMode="auto">
            <a:xfrm>
              <a:off x="4867" y="187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Freeform 37"/>
            <p:cNvSpPr/>
            <p:nvPr/>
          </p:nvSpPr>
          <p:spPr bwMode="auto">
            <a:xfrm>
              <a:off x="4461" y="1683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Freeform 38"/>
            <p:cNvSpPr/>
            <p:nvPr/>
          </p:nvSpPr>
          <p:spPr bwMode="auto">
            <a:xfrm>
              <a:off x="3768" y="1689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Freeform 39"/>
            <p:cNvSpPr/>
            <p:nvPr/>
          </p:nvSpPr>
          <p:spPr bwMode="auto">
            <a:xfrm>
              <a:off x="3933" y="1674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Freeform 40"/>
            <p:cNvSpPr/>
            <p:nvPr/>
          </p:nvSpPr>
          <p:spPr bwMode="auto">
            <a:xfrm>
              <a:off x="4620" y="2022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41"/>
            <p:cNvSpPr/>
            <p:nvPr/>
          </p:nvSpPr>
          <p:spPr bwMode="auto">
            <a:xfrm>
              <a:off x="3939" y="230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42"/>
            <p:cNvSpPr/>
            <p:nvPr/>
          </p:nvSpPr>
          <p:spPr bwMode="auto">
            <a:xfrm>
              <a:off x="3348" y="1980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43"/>
            <p:cNvSpPr/>
            <p:nvPr/>
          </p:nvSpPr>
          <p:spPr bwMode="auto">
            <a:xfrm>
              <a:off x="3933" y="161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44"/>
            <p:cNvSpPr/>
            <p:nvPr/>
          </p:nvSpPr>
          <p:spPr bwMode="auto">
            <a:xfrm>
              <a:off x="4608" y="1611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45"/>
            <p:cNvSpPr/>
            <p:nvPr/>
          </p:nvSpPr>
          <p:spPr bwMode="auto">
            <a:xfrm>
              <a:off x="3291" y="1182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4342" name="Group 46"/>
            <p:cNvGrpSpPr/>
            <p:nvPr/>
          </p:nvGrpSpPr>
          <p:grpSpPr>
            <a:xfrm>
              <a:off x="3178" y="1806"/>
              <a:ext cx="233" cy="252"/>
              <a:chOff x="2941" y="2451"/>
              <a:chExt cx="236" cy="252"/>
            </a:xfrm>
          </p:grpSpPr>
          <p:sp>
            <p:nvSpPr>
              <p:cNvPr id="167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8" name="Text Box 48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343" name="Group 49"/>
            <p:cNvGrpSpPr/>
            <p:nvPr/>
          </p:nvGrpSpPr>
          <p:grpSpPr>
            <a:xfrm>
              <a:off x="4356" y="2190"/>
              <a:ext cx="215" cy="252"/>
              <a:chOff x="2949" y="2451"/>
              <a:chExt cx="218" cy="252"/>
            </a:xfrm>
          </p:grpSpPr>
          <p:sp>
            <p:nvSpPr>
              <p:cNvPr id="165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6" name="Text Box 51"/>
              <p:cNvSpPr txBox="1">
                <a:spLocks noChangeArrowheads="1"/>
              </p:cNvSpPr>
              <p:nvPr/>
            </p:nvSpPr>
            <p:spPr bwMode="auto">
              <a:xfrm>
                <a:off x="2949" y="2451"/>
                <a:ext cx="21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344" name="Group 52"/>
            <p:cNvGrpSpPr/>
            <p:nvPr/>
          </p:nvGrpSpPr>
          <p:grpSpPr>
            <a:xfrm>
              <a:off x="3667" y="2187"/>
              <a:ext cx="233" cy="252"/>
              <a:chOff x="2941" y="2451"/>
              <a:chExt cx="236" cy="252"/>
            </a:xfrm>
          </p:grpSpPr>
          <p:sp>
            <p:nvSpPr>
              <p:cNvPr id="163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" name="Text Box 54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345" name="Group 55"/>
            <p:cNvGrpSpPr/>
            <p:nvPr/>
          </p:nvGrpSpPr>
          <p:grpSpPr>
            <a:xfrm>
              <a:off x="4346" y="1500"/>
              <a:ext cx="224" cy="252"/>
              <a:chOff x="2945" y="2451"/>
              <a:chExt cx="227" cy="252"/>
            </a:xfrm>
          </p:grpSpPr>
          <p:sp>
            <p:nvSpPr>
              <p:cNvPr id="161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2" name="Text Box 57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346" name="Group 58"/>
            <p:cNvGrpSpPr/>
            <p:nvPr/>
          </p:nvGrpSpPr>
          <p:grpSpPr>
            <a:xfrm>
              <a:off x="3662" y="1500"/>
              <a:ext cx="224" cy="252"/>
              <a:chOff x="2945" y="2451"/>
              <a:chExt cx="227" cy="252"/>
            </a:xfrm>
          </p:grpSpPr>
          <p:sp>
            <p:nvSpPr>
              <p:cNvPr id="159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0" name="Text Box 60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347" name="Group 61"/>
            <p:cNvGrpSpPr/>
            <p:nvPr/>
          </p:nvGrpSpPr>
          <p:grpSpPr>
            <a:xfrm>
              <a:off x="4933" y="1848"/>
              <a:ext cx="206" cy="252"/>
              <a:chOff x="2953" y="2451"/>
              <a:chExt cx="209" cy="252"/>
            </a:xfrm>
          </p:grpSpPr>
          <p:sp>
            <p:nvSpPr>
              <p:cNvPr id="157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8" name="Text Box 63"/>
              <p:cNvSpPr txBox="1">
                <a:spLocks noChangeArrowheads="1"/>
              </p:cNvSpPr>
              <p:nvPr/>
            </p:nvSpPr>
            <p:spPr bwMode="auto">
              <a:xfrm>
                <a:off x="2953" y="2451"/>
                <a:ext cx="209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0" lang="en-US" altLang="zh-CN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7" name="Text Box 64"/>
            <p:cNvSpPr txBox="1">
              <a:spLocks noChangeArrowheads="1"/>
            </p:cNvSpPr>
            <p:nvPr/>
          </p:nvSpPr>
          <p:spPr bwMode="auto">
            <a:xfrm>
              <a:off x="3401" y="162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8" name="Text Box 65"/>
            <p:cNvSpPr txBox="1">
              <a:spLocks noChangeArrowheads="1"/>
            </p:cNvSpPr>
            <p:nvPr/>
          </p:nvSpPr>
          <p:spPr bwMode="auto">
            <a:xfrm>
              <a:off x="3749" y="184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9" name="Text Box 66"/>
            <p:cNvSpPr txBox="1">
              <a:spLocks noChangeArrowheads="1"/>
            </p:cNvSpPr>
            <p:nvPr/>
          </p:nvSpPr>
          <p:spPr bwMode="auto">
            <a:xfrm>
              <a:off x="3314" y="205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0" name="Text Box 67"/>
            <p:cNvSpPr txBox="1">
              <a:spLocks noChangeArrowheads="1"/>
            </p:cNvSpPr>
            <p:nvPr/>
          </p:nvSpPr>
          <p:spPr bwMode="auto">
            <a:xfrm>
              <a:off x="4133" y="193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51" name="Text Box 68"/>
            <p:cNvSpPr txBox="1">
              <a:spLocks noChangeArrowheads="1"/>
            </p:cNvSpPr>
            <p:nvPr/>
          </p:nvSpPr>
          <p:spPr bwMode="auto">
            <a:xfrm>
              <a:off x="4070" y="229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2" name="Text Box 69"/>
            <p:cNvSpPr txBox="1">
              <a:spLocks noChangeArrowheads="1"/>
            </p:cNvSpPr>
            <p:nvPr/>
          </p:nvSpPr>
          <p:spPr bwMode="auto">
            <a:xfrm>
              <a:off x="4430" y="186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3" name="Text Box 70"/>
            <p:cNvSpPr txBox="1">
              <a:spLocks noChangeArrowheads="1"/>
            </p:cNvSpPr>
            <p:nvPr/>
          </p:nvSpPr>
          <p:spPr bwMode="auto">
            <a:xfrm>
              <a:off x="4790" y="212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54" name="Text Box 71"/>
            <p:cNvSpPr txBox="1">
              <a:spLocks noChangeArrowheads="1"/>
            </p:cNvSpPr>
            <p:nvPr/>
          </p:nvSpPr>
          <p:spPr bwMode="auto">
            <a:xfrm>
              <a:off x="4763" y="159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55" name="Text Box 72"/>
            <p:cNvSpPr txBox="1">
              <a:spLocks noChangeArrowheads="1"/>
            </p:cNvSpPr>
            <p:nvPr/>
          </p:nvSpPr>
          <p:spPr bwMode="auto">
            <a:xfrm>
              <a:off x="4028" y="144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56" name="Text Box 73"/>
            <p:cNvSpPr txBox="1">
              <a:spLocks noChangeArrowheads="1"/>
            </p:cNvSpPr>
            <p:nvPr/>
          </p:nvSpPr>
          <p:spPr bwMode="auto">
            <a:xfrm>
              <a:off x="3677" y="117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54289" name="Line 85"/>
          <p:cNvSpPr/>
          <p:nvPr/>
        </p:nvSpPr>
        <p:spPr>
          <a:xfrm>
            <a:off x="6030913" y="5997575"/>
            <a:ext cx="447675" cy="447675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90" name="Line 87"/>
          <p:cNvSpPr/>
          <p:nvPr/>
        </p:nvSpPr>
        <p:spPr>
          <a:xfrm flipV="1">
            <a:off x="6126163" y="5540375"/>
            <a:ext cx="495300" cy="257175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91" name="Line 86"/>
          <p:cNvSpPr/>
          <p:nvPr/>
        </p:nvSpPr>
        <p:spPr>
          <a:xfrm flipV="1">
            <a:off x="6961188" y="6518275"/>
            <a:ext cx="581025" cy="9525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92" name="Line 88"/>
          <p:cNvSpPr/>
          <p:nvPr/>
        </p:nvSpPr>
        <p:spPr>
          <a:xfrm flipV="1">
            <a:off x="7780338" y="5527675"/>
            <a:ext cx="0" cy="847725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93" name="Line 89"/>
          <p:cNvSpPr/>
          <p:nvPr/>
        </p:nvSpPr>
        <p:spPr>
          <a:xfrm flipV="1">
            <a:off x="8047038" y="6061075"/>
            <a:ext cx="609600" cy="447675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94" name="Rectangle 101"/>
          <p:cNvSpPr/>
          <p:nvPr/>
        </p:nvSpPr>
        <p:spPr>
          <a:xfrm>
            <a:off x="8439150" y="5762625"/>
            <a:ext cx="468313" cy="320675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4295" name="Rectangle 101"/>
          <p:cNvSpPr/>
          <p:nvPr/>
        </p:nvSpPr>
        <p:spPr>
          <a:xfrm>
            <a:off x="5708650" y="5699125"/>
            <a:ext cx="468313" cy="320675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4296" name="Rectangle 101"/>
          <p:cNvSpPr/>
          <p:nvPr/>
        </p:nvSpPr>
        <p:spPr>
          <a:xfrm>
            <a:off x="6457950" y="5229225"/>
            <a:ext cx="468313" cy="320675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4297" name="Rectangle 101"/>
          <p:cNvSpPr/>
          <p:nvPr/>
        </p:nvSpPr>
        <p:spPr>
          <a:xfrm>
            <a:off x="6483350" y="6308725"/>
            <a:ext cx="468313" cy="320675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4298" name="Rectangle 101"/>
          <p:cNvSpPr/>
          <p:nvPr/>
        </p:nvSpPr>
        <p:spPr>
          <a:xfrm>
            <a:off x="7575550" y="6321425"/>
            <a:ext cx="468313" cy="320675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4299" name="Rectangle 101"/>
          <p:cNvSpPr/>
          <p:nvPr/>
        </p:nvSpPr>
        <p:spPr>
          <a:xfrm>
            <a:off x="7550150" y="5241925"/>
            <a:ext cx="468313" cy="320675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52400" y="3956050"/>
            <a:ext cx="8934450" cy="615950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resulting shortest-path tree for A: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1" name="Group 4"/>
          <p:cNvGrpSpPr/>
          <p:nvPr/>
        </p:nvGrpSpPr>
        <p:grpSpPr>
          <a:xfrm>
            <a:off x="5572125" y="4605338"/>
            <a:ext cx="3571875" cy="2252662"/>
            <a:chOff x="3066" y="1107"/>
            <a:chExt cx="2250" cy="1419"/>
          </a:xfrm>
        </p:grpSpPr>
        <p:sp>
          <p:nvSpPr>
            <p:cNvPr id="6" name="Freeform 5"/>
            <p:cNvSpPr/>
            <p:nvPr/>
          </p:nvSpPr>
          <p:spPr bwMode="auto">
            <a:xfrm>
              <a:off x="3066" y="1107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3402" y="1656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142" y="189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142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455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42" y="1891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39" y="183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616" y="228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616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29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616" y="227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613" y="221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612" y="15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612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925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12" y="158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609" y="15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295" y="1591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295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607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295" y="1584"/>
              <a:ext cx="309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298" y="1528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305" y="228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305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618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305" y="227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302" y="221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870" y="194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870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3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870" y="1934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67" y="187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461" y="1683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3768" y="1689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3933" y="1674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620" y="2022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3939" y="230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3348" y="1980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3933" y="161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4608" y="1611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3291" y="1182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6474" name="Group 46"/>
            <p:cNvGrpSpPr/>
            <p:nvPr/>
          </p:nvGrpSpPr>
          <p:grpSpPr>
            <a:xfrm>
              <a:off x="3178" y="1806"/>
              <a:ext cx="233" cy="252"/>
              <a:chOff x="2941" y="2451"/>
              <a:chExt cx="236" cy="252"/>
            </a:xfrm>
          </p:grpSpPr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Text Box 48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6475" name="Group 49"/>
            <p:cNvGrpSpPr/>
            <p:nvPr/>
          </p:nvGrpSpPr>
          <p:grpSpPr>
            <a:xfrm>
              <a:off x="4356" y="2190"/>
              <a:ext cx="215" cy="252"/>
              <a:chOff x="2949" y="2451"/>
              <a:chExt cx="218" cy="252"/>
            </a:xfrm>
          </p:grpSpPr>
          <p:sp>
            <p:nvSpPr>
              <p:cNvPr id="71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Text Box 51"/>
              <p:cNvSpPr txBox="1">
                <a:spLocks noChangeArrowheads="1"/>
              </p:cNvSpPr>
              <p:nvPr/>
            </p:nvSpPr>
            <p:spPr bwMode="auto">
              <a:xfrm>
                <a:off x="2949" y="2451"/>
                <a:ext cx="21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6476" name="Group 52"/>
            <p:cNvGrpSpPr/>
            <p:nvPr/>
          </p:nvGrpSpPr>
          <p:grpSpPr>
            <a:xfrm>
              <a:off x="3667" y="2187"/>
              <a:ext cx="233" cy="252"/>
              <a:chOff x="2941" y="2451"/>
              <a:chExt cx="236" cy="252"/>
            </a:xfrm>
          </p:grpSpPr>
          <p:sp>
            <p:nvSpPr>
              <p:cNvPr id="69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Text Box 54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6477" name="Group 55"/>
            <p:cNvGrpSpPr/>
            <p:nvPr/>
          </p:nvGrpSpPr>
          <p:grpSpPr>
            <a:xfrm>
              <a:off x="4346" y="1500"/>
              <a:ext cx="224" cy="252"/>
              <a:chOff x="2945" y="2451"/>
              <a:chExt cx="227" cy="252"/>
            </a:xfrm>
          </p:grpSpPr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Text Box 57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6478" name="Group 58"/>
            <p:cNvGrpSpPr/>
            <p:nvPr/>
          </p:nvGrpSpPr>
          <p:grpSpPr>
            <a:xfrm>
              <a:off x="3662" y="1500"/>
              <a:ext cx="224" cy="252"/>
              <a:chOff x="2945" y="2451"/>
              <a:chExt cx="227" cy="252"/>
            </a:xfrm>
          </p:grpSpPr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 Box 60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6479" name="Group 61"/>
            <p:cNvGrpSpPr/>
            <p:nvPr/>
          </p:nvGrpSpPr>
          <p:grpSpPr>
            <a:xfrm>
              <a:off x="4933" y="1848"/>
              <a:ext cx="206" cy="252"/>
              <a:chOff x="2953" y="2451"/>
              <a:chExt cx="209" cy="252"/>
            </a:xfrm>
          </p:grpSpPr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2953" y="2451"/>
                <a:ext cx="209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 Box 64"/>
            <p:cNvSpPr txBox="1">
              <a:spLocks noChangeArrowheads="1"/>
            </p:cNvSpPr>
            <p:nvPr/>
          </p:nvSpPr>
          <p:spPr bwMode="auto">
            <a:xfrm>
              <a:off x="3401" y="162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3749" y="184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3314" y="205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6" name="Text Box 67"/>
            <p:cNvSpPr txBox="1">
              <a:spLocks noChangeArrowheads="1"/>
            </p:cNvSpPr>
            <p:nvPr/>
          </p:nvSpPr>
          <p:spPr bwMode="auto">
            <a:xfrm>
              <a:off x="4133" y="193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7" name="Text Box 68"/>
            <p:cNvSpPr txBox="1">
              <a:spLocks noChangeArrowheads="1"/>
            </p:cNvSpPr>
            <p:nvPr/>
          </p:nvSpPr>
          <p:spPr bwMode="auto">
            <a:xfrm>
              <a:off x="4070" y="229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" name="Text Box 69"/>
            <p:cNvSpPr txBox="1">
              <a:spLocks noChangeArrowheads="1"/>
            </p:cNvSpPr>
            <p:nvPr/>
          </p:nvSpPr>
          <p:spPr bwMode="auto">
            <a:xfrm>
              <a:off x="4430" y="186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9" name="Text Box 70"/>
            <p:cNvSpPr txBox="1">
              <a:spLocks noChangeArrowheads="1"/>
            </p:cNvSpPr>
            <p:nvPr/>
          </p:nvSpPr>
          <p:spPr bwMode="auto">
            <a:xfrm>
              <a:off x="4790" y="212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0" name="Text Box 71"/>
            <p:cNvSpPr txBox="1">
              <a:spLocks noChangeArrowheads="1"/>
            </p:cNvSpPr>
            <p:nvPr/>
          </p:nvSpPr>
          <p:spPr bwMode="auto">
            <a:xfrm>
              <a:off x="4763" y="159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1" name="Text Box 72"/>
            <p:cNvSpPr txBox="1">
              <a:spLocks noChangeArrowheads="1"/>
            </p:cNvSpPr>
            <p:nvPr/>
          </p:nvSpPr>
          <p:spPr bwMode="auto">
            <a:xfrm>
              <a:off x="4028" y="144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2" name="Text Box 73"/>
            <p:cNvSpPr txBox="1">
              <a:spLocks noChangeArrowheads="1"/>
            </p:cNvSpPr>
            <p:nvPr/>
          </p:nvSpPr>
          <p:spPr bwMode="auto">
            <a:xfrm>
              <a:off x="3677" y="117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Dijkstra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6323" name="Text Box 3"/>
          <p:cNvSpPr txBox="1"/>
          <p:nvPr/>
        </p:nvSpPr>
        <p:spPr>
          <a:xfrm>
            <a:off x="100013" y="1727200"/>
            <a:ext cx="773112" cy="2246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Step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0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1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2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3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4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6324" name="Text Box 4"/>
          <p:cNvSpPr txBox="1"/>
          <p:nvPr/>
        </p:nvSpPr>
        <p:spPr>
          <a:xfrm>
            <a:off x="976313" y="1736725"/>
            <a:ext cx="1220787" cy="2246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start N'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A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AD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ADE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ADEB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ADEBC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ADEBCF</a:t>
            </a:r>
          </a:p>
        </p:txBody>
      </p:sp>
      <p:sp>
        <p:nvSpPr>
          <p:cNvPr id="56325" name="Text Box 5"/>
          <p:cNvSpPr txBox="1"/>
          <p:nvPr/>
        </p:nvSpPr>
        <p:spPr>
          <a:xfrm>
            <a:off x="2141538" y="1717675"/>
            <a:ext cx="1455737" cy="1323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D(B),p(B)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2,A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2,A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2,A</a:t>
            </a:r>
          </a:p>
        </p:txBody>
      </p:sp>
      <p:sp>
        <p:nvSpPr>
          <p:cNvPr id="56326" name="Text Box 6"/>
          <p:cNvSpPr txBox="1"/>
          <p:nvPr/>
        </p:nvSpPr>
        <p:spPr>
          <a:xfrm>
            <a:off x="3416300" y="1722438"/>
            <a:ext cx="1462088" cy="1631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D(C),p(C)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5,A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4,D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3,E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3,E</a:t>
            </a:r>
          </a:p>
        </p:txBody>
      </p:sp>
      <p:sp>
        <p:nvSpPr>
          <p:cNvPr id="56327" name="Text Box 7"/>
          <p:cNvSpPr txBox="1"/>
          <p:nvPr/>
        </p:nvSpPr>
        <p:spPr>
          <a:xfrm>
            <a:off x="4657725" y="1717675"/>
            <a:ext cx="1497013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D(D),p(D)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1,A</a:t>
            </a:r>
          </a:p>
        </p:txBody>
      </p:sp>
      <p:sp>
        <p:nvSpPr>
          <p:cNvPr id="56328" name="Text Box 8"/>
          <p:cNvSpPr txBox="1"/>
          <p:nvPr/>
        </p:nvSpPr>
        <p:spPr>
          <a:xfrm>
            <a:off x="6022975" y="1722438"/>
            <a:ext cx="1427163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D(E),p(E)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infinity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2,D</a:t>
            </a:r>
          </a:p>
        </p:txBody>
      </p:sp>
      <p:sp>
        <p:nvSpPr>
          <p:cNvPr id="56329" name="Text Box 9"/>
          <p:cNvSpPr txBox="1"/>
          <p:nvPr/>
        </p:nvSpPr>
        <p:spPr>
          <a:xfrm>
            <a:off x="7305675" y="1736725"/>
            <a:ext cx="1397000" cy="19383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D(F),p(F)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infinity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infinity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4,E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4,E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2000">
                <a:latin typeface="Arial" panose="020B0604020202020204" pitchFamily="34" charset="0"/>
              </a:rPr>
              <a:t>4,E</a:t>
            </a:r>
          </a:p>
        </p:txBody>
      </p:sp>
      <p:sp>
        <p:nvSpPr>
          <p:cNvPr id="56330" name="Line 10"/>
          <p:cNvSpPr/>
          <p:nvPr/>
        </p:nvSpPr>
        <p:spPr>
          <a:xfrm>
            <a:off x="288925" y="2078038"/>
            <a:ext cx="8505825" cy="95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31" name="Line 11"/>
          <p:cNvSpPr/>
          <p:nvPr/>
        </p:nvSpPr>
        <p:spPr>
          <a:xfrm>
            <a:off x="446088" y="2382838"/>
            <a:ext cx="8296275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32" name="Line 12"/>
          <p:cNvSpPr/>
          <p:nvPr/>
        </p:nvSpPr>
        <p:spPr>
          <a:xfrm>
            <a:off x="465138" y="2678113"/>
            <a:ext cx="8267700" cy="4762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33" name="Line 13"/>
          <p:cNvSpPr/>
          <p:nvPr/>
        </p:nvSpPr>
        <p:spPr>
          <a:xfrm>
            <a:off x="474663" y="2987675"/>
            <a:ext cx="8253412" cy="952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34" name="Line 14"/>
          <p:cNvSpPr/>
          <p:nvPr/>
        </p:nvSpPr>
        <p:spPr>
          <a:xfrm>
            <a:off x="484188" y="3292475"/>
            <a:ext cx="8267700" cy="952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35" name="Line 15"/>
          <p:cNvSpPr/>
          <p:nvPr/>
        </p:nvSpPr>
        <p:spPr>
          <a:xfrm>
            <a:off x="498475" y="3606800"/>
            <a:ext cx="8262938" cy="4763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6336" name="Group 4"/>
          <p:cNvGrpSpPr/>
          <p:nvPr/>
        </p:nvGrpSpPr>
        <p:grpSpPr>
          <a:xfrm>
            <a:off x="5572125" y="4608513"/>
            <a:ext cx="3571875" cy="2252662"/>
            <a:chOff x="3066" y="1107"/>
            <a:chExt cx="2250" cy="1419"/>
          </a:xfrm>
        </p:grpSpPr>
        <p:sp>
          <p:nvSpPr>
            <p:cNvPr id="87" name="Freeform 5"/>
            <p:cNvSpPr/>
            <p:nvPr/>
          </p:nvSpPr>
          <p:spPr bwMode="auto">
            <a:xfrm>
              <a:off x="3066" y="1107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6"/>
            <p:cNvSpPr/>
            <p:nvPr/>
          </p:nvSpPr>
          <p:spPr bwMode="auto">
            <a:xfrm>
              <a:off x="3402" y="1656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3142" y="189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Line 8"/>
            <p:cNvSpPr>
              <a:spLocks noChangeShapeType="1"/>
            </p:cNvSpPr>
            <p:nvPr/>
          </p:nvSpPr>
          <p:spPr bwMode="auto">
            <a:xfrm>
              <a:off x="3142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Line 9"/>
            <p:cNvSpPr>
              <a:spLocks noChangeShapeType="1"/>
            </p:cNvSpPr>
            <p:nvPr/>
          </p:nvSpPr>
          <p:spPr bwMode="auto">
            <a:xfrm>
              <a:off x="3455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Rectangle 10"/>
            <p:cNvSpPr>
              <a:spLocks noChangeArrowheads="1"/>
            </p:cNvSpPr>
            <p:nvPr/>
          </p:nvSpPr>
          <p:spPr bwMode="auto">
            <a:xfrm>
              <a:off x="3142" y="1891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Oval 11"/>
            <p:cNvSpPr>
              <a:spLocks noChangeArrowheads="1"/>
            </p:cNvSpPr>
            <p:nvPr/>
          </p:nvSpPr>
          <p:spPr bwMode="auto">
            <a:xfrm>
              <a:off x="3139" y="183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Oval 12"/>
            <p:cNvSpPr>
              <a:spLocks noChangeArrowheads="1"/>
            </p:cNvSpPr>
            <p:nvPr/>
          </p:nvSpPr>
          <p:spPr bwMode="auto">
            <a:xfrm>
              <a:off x="3616" y="228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>
              <a:off x="3616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Line 14"/>
            <p:cNvSpPr>
              <a:spLocks noChangeShapeType="1"/>
            </p:cNvSpPr>
            <p:nvPr/>
          </p:nvSpPr>
          <p:spPr bwMode="auto">
            <a:xfrm>
              <a:off x="3929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Rectangle 15"/>
            <p:cNvSpPr>
              <a:spLocks noChangeArrowheads="1"/>
            </p:cNvSpPr>
            <p:nvPr/>
          </p:nvSpPr>
          <p:spPr bwMode="auto">
            <a:xfrm>
              <a:off x="3616" y="227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Oval 16"/>
            <p:cNvSpPr>
              <a:spLocks noChangeArrowheads="1"/>
            </p:cNvSpPr>
            <p:nvPr/>
          </p:nvSpPr>
          <p:spPr bwMode="auto">
            <a:xfrm>
              <a:off x="3613" y="221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Oval 17"/>
            <p:cNvSpPr>
              <a:spLocks noChangeArrowheads="1"/>
            </p:cNvSpPr>
            <p:nvPr/>
          </p:nvSpPr>
          <p:spPr bwMode="auto">
            <a:xfrm>
              <a:off x="3612" y="15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Line 18"/>
            <p:cNvSpPr>
              <a:spLocks noChangeShapeType="1"/>
            </p:cNvSpPr>
            <p:nvPr/>
          </p:nvSpPr>
          <p:spPr bwMode="auto">
            <a:xfrm>
              <a:off x="3612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3925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Rectangle 20"/>
            <p:cNvSpPr>
              <a:spLocks noChangeArrowheads="1"/>
            </p:cNvSpPr>
            <p:nvPr/>
          </p:nvSpPr>
          <p:spPr bwMode="auto">
            <a:xfrm>
              <a:off x="3612" y="158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Oval 21"/>
            <p:cNvSpPr>
              <a:spLocks noChangeArrowheads="1"/>
            </p:cNvSpPr>
            <p:nvPr/>
          </p:nvSpPr>
          <p:spPr bwMode="auto">
            <a:xfrm>
              <a:off x="3609" y="15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Oval 22"/>
            <p:cNvSpPr>
              <a:spLocks noChangeArrowheads="1"/>
            </p:cNvSpPr>
            <p:nvPr/>
          </p:nvSpPr>
          <p:spPr bwMode="auto">
            <a:xfrm>
              <a:off x="4295" y="1591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Line 23"/>
            <p:cNvSpPr>
              <a:spLocks noChangeShapeType="1"/>
            </p:cNvSpPr>
            <p:nvPr/>
          </p:nvSpPr>
          <p:spPr bwMode="auto">
            <a:xfrm>
              <a:off x="4295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Line 24"/>
            <p:cNvSpPr>
              <a:spLocks noChangeShapeType="1"/>
            </p:cNvSpPr>
            <p:nvPr/>
          </p:nvSpPr>
          <p:spPr bwMode="auto">
            <a:xfrm>
              <a:off x="4607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Rectangle 25"/>
            <p:cNvSpPr>
              <a:spLocks noChangeArrowheads="1"/>
            </p:cNvSpPr>
            <p:nvPr/>
          </p:nvSpPr>
          <p:spPr bwMode="auto">
            <a:xfrm>
              <a:off x="4295" y="1584"/>
              <a:ext cx="309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Oval 26"/>
            <p:cNvSpPr>
              <a:spLocks noChangeArrowheads="1"/>
            </p:cNvSpPr>
            <p:nvPr/>
          </p:nvSpPr>
          <p:spPr bwMode="auto">
            <a:xfrm>
              <a:off x="4298" y="1528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Oval 27"/>
            <p:cNvSpPr>
              <a:spLocks noChangeArrowheads="1"/>
            </p:cNvSpPr>
            <p:nvPr/>
          </p:nvSpPr>
          <p:spPr bwMode="auto">
            <a:xfrm>
              <a:off x="4305" y="228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Line 28"/>
            <p:cNvSpPr>
              <a:spLocks noChangeShapeType="1"/>
            </p:cNvSpPr>
            <p:nvPr/>
          </p:nvSpPr>
          <p:spPr bwMode="auto">
            <a:xfrm>
              <a:off x="4305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Line 29"/>
            <p:cNvSpPr>
              <a:spLocks noChangeShapeType="1"/>
            </p:cNvSpPr>
            <p:nvPr/>
          </p:nvSpPr>
          <p:spPr bwMode="auto">
            <a:xfrm>
              <a:off x="4618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Rectangle 30"/>
            <p:cNvSpPr>
              <a:spLocks noChangeArrowheads="1"/>
            </p:cNvSpPr>
            <p:nvPr/>
          </p:nvSpPr>
          <p:spPr bwMode="auto">
            <a:xfrm>
              <a:off x="4305" y="227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Oval 31"/>
            <p:cNvSpPr>
              <a:spLocks noChangeArrowheads="1"/>
            </p:cNvSpPr>
            <p:nvPr/>
          </p:nvSpPr>
          <p:spPr bwMode="auto">
            <a:xfrm>
              <a:off x="4302" y="221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Oval 32"/>
            <p:cNvSpPr>
              <a:spLocks noChangeArrowheads="1"/>
            </p:cNvSpPr>
            <p:nvPr/>
          </p:nvSpPr>
          <p:spPr bwMode="auto">
            <a:xfrm>
              <a:off x="4870" y="194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Line 33"/>
            <p:cNvSpPr>
              <a:spLocks noChangeShapeType="1"/>
            </p:cNvSpPr>
            <p:nvPr/>
          </p:nvSpPr>
          <p:spPr bwMode="auto">
            <a:xfrm>
              <a:off x="4870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Line 34"/>
            <p:cNvSpPr>
              <a:spLocks noChangeShapeType="1"/>
            </p:cNvSpPr>
            <p:nvPr/>
          </p:nvSpPr>
          <p:spPr bwMode="auto">
            <a:xfrm>
              <a:off x="5183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4870" y="1934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Oval 36"/>
            <p:cNvSpPr>
              <a:spLocks noChangeArrowheads="1"/>
            </p:cNvSpPr>
            <p:nvPr/>
          </p:nvSpPr>
          <p:spPr bwMode="auto">
            <a:xfrm>
              <a:off x="4867" y="187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Freeform 37"/>
            <p:cNvSpPr/>
            <p:nvPr/>
          </p:nvSpPr>
          <p:spPr bwMode="auto">
            <a:xfrm>
              <a:off x="4461" y="1683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Freeform 38"/>
            <p:cNvSpPr/>
            <p:nvPr/>
          </p:nvSpPr>
          <p:spPr bwMode="auto">
            <a:xfrm>
              <a:off x="3768" y="1689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Freeform 39"/>
            <p:cNvSpPr/>
            <p:nvPr/>
          </p:nvSpPr>
          <p:spPr bwMode="auto">
            <a:xfrm>
              <a:off x="3933" y="1674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Freeform 40"/>
            <p:cNvSpPr/>
            <p:nvPr/>
          </p:nvSpPr>
          <p:spPr bwMode="auto">
            <a:xfrm>
              <a:off x="4620" y="2022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41"/>
            <p:cNvSpPr/>
            <p:nvPr/>
          </p:nvSpPr>
          <p:spPr bwMode="auto">
            <a:xfrm>
              <a:off x="3939" y="230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42"/>
            <p:cNvSpPr/>
            <p:nvPr/>
          </p:nvSpPr>
          <p:spPr bwMode="auto">
            <a:xfrm>
              <a:off x="3348" y="1980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43"/>
            <p:cNvSpPr/>
            <p:nvPr/>
          </p:nvSpPr>
          <p:spPr bwMode="auto">
            <a:xfrm>
              <a:off x="3933" y="161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44"/>
            <p:cNvSpPr/>
            <p:nvPr/>
          </p:nvSpPr>
          <p:spPr bwMode="auto">
            <a:xfrm>
              <a:off x="4608" y="1611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45"/>
            <p:cNvSpPr/>
            <p:nvPr/>
          </p:nvSpPr>
          <p:spPr bwMode="auto">
            <a:xfrm>
              <a:off x="3291" y="1182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6405" name="Group 46"/>
            <p:cNvGrpSpPr/>
            <p:nvPr/>
          </p:nvGrpSpPr>
          <p:grpSpPr>
            <a:xfrm>
              <a:off x="3178" y="1806"/>
              <a:ext cx="233" cy="252"/>
              <a:chOff x="2941" y="2451"/>
              <a:chExt cx="236" cy="252"/>
            </a:xfrm>
          </p:grpSpPr>
          <p:sp>
            <p:nvSpPr>
              <p:cNvPr id="167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8" name="Text Box 48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6406" name="Group 49"/>
            <p:cNvGrpSpPr/>
            <p:nvPr/>
          </p:nvGrpSpPr>
          <p:grpSpPr>
            <a:xfrm>
              <a:off x="4356" y="2190"/>
              <a:ext cx="215" cy="252"/>
              <a:chOff x="2949" y="2451"/>
              <a:chExt cx="218" cy="252"/>
            </a:xfrm>
          </p:grpSpPr>
          <p:sp>
            <p:nvSpPr>
              <p:cNvPr id="165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6" name="Text Box 51"/>
              <p:cNvSpPr txBox="1">
                <a:spLocks noChangeArrowheads="1"/>
              </p:cNvSpPr>
              <p:nvPr/>
            </p:nvSpPr>
            <p:spPr bwMode="auto">
              <a:xfrm>
                <a:off x="2949" y="2451"/>
                <a:ext cx="21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6407" name="Group 52"/>
            <p:cNvGrpSpPr/>
            <p:nvPr/>
          </p:nvGrpSpPr>
          <p:grpSpPr>
            <a:xfrm>
              <a:off x="3667" y="2187"/>
              <a:ext cx="233" cy="252"/>
              <a:chOff x="2941" y="2451"/>
              <a:chExt cx="236" cy="252"/>
            </a:xfrm>
          </p:grpSpPr>
          <p:sp>
            <p:nvSpPr>
              <p:cNvPr id="163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4" name="Text Box 54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6408" name="Group 55"/>
            <p:cNvGrpSpPr/>
            <p:nvPr/>
          </p:nvGrpSpPr>
          <p:grpSpPr>
            <a:xfrm>
              <a:off x="4346" y="1500"/>
              <a:ext cx="224" cy="252"/>
              <a:chOff x="2945" y="2451"/>
              <a:chExt cx="227" cy="252"/>
            </a:xfrm>
          </p:grpSpPr>
          <p:sp>
            <p:nvSpPr>
              <p:cNvPr id="161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2" name="Text Box 57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6409" name="Group 58"/>
            <p:cNvGrpSpPr/>
            <p:nvPr/>
          </p:nvGrpSpPr>
          <p:grpSpPr>
            <a:xfrm>
              <a:off x="3662" y="1500"/>
              <a:ext cx="224" cy="252"/>
              <a:chOff x="2945" y="2451"/>
              <a:chExt cx="227" cy="252"/>
            </a:xfrm>
          </p:grpSpPr>
          <p:sp>
            <p:nvSpPr>
              <p:cNvPr id="159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0" name="Text Box 60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6410" name="Group 61"/>
            <p:cNvGrpSpPr/>
            <p:nvPr/>
          </p:nvGrpSpPr>
          <p:grpSpPr>
            <a:xfrm>
              <a:off x="4933" y="1848"/>
              <a:ext cx="206" cy="252"/>
              <a:chOff x="2953" y="2451"/>
              <a:chExt cx="209" cy="252"/>
            </a:xfrm>
          </p:grpSpPr>
          <p:sp>
            <p:nvSpPr>
              <p:cNvPr id="157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8" name="Text Box 63"/>
              <p:cNvSpPr txBox="1">
                <a:spLocks noChangeArrowheads="1"/>
              </p:cNvSpPr>
              <p:nvPr/>
            </p:nvSpPr>
            <p:spPr bwMode="auto">
              <a:xfrm>
                <a:off x="2953" y="2451"/>
                <a:ext cx="209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0" lang="en-US" altLang="zh-CN" kern="0" cap="none" spc="0" normalizeH="0" baseline="0" noProof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7" name="Text Box 64"/>
            <p:cNvSpPr txBox="1">
              <a:spLocks noChangeArrowheads="1"/>
            </p:cNvSpPr>
            <p:nvPr/>
          </p:nvSpPr>
          <p:spPr bwMode="auto">
            <a:xfrm>
              <a:off x="3401" y="162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8" name="Text Box 65"/>
            <p:cNvSpPr txBox="1">
              <a:spLocks noChangeArrowheads="1"/>
            </p:cNvSpPr>
            <p:nvPr/>
          </p:nvSpPr>
          <p:spPr bwMode="auto">
            <a:xfrm>
              <a:off x="3749" y="184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9" name="Text Box 66"/>
            <p:cNvSpPr txBox="1">
              <a:spLocks noChangeArrowheads="1"/>
            </p:cNvSpPr>
            <p:nvPr/>
          </p:nvSpPr>
          <p:spPr bwMode="auto">
            <a:xfrm>
              <a:off x="3314" y="205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0" name="Text Box 67"/>
            <p:cNvSpPr txBox="1">
              <a:spLocks noChangeArrowheads="1"/>
            </p:cNvSpPr>
            <p:nvPr/>
          </p:nvSpPr>
          <p:spPr bwMode="auto">
            <a:xfrm>
              <a:off x="4133" y="193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51" name="Text Box 68"/>
            <p:cNvSpPr txBox="1">
              <a:spLocks noChangeArrowheads="1"/>
            </p:cNvSpPr>
            <p:nvPr/>
          </p:nvSpPr>
          <p:spPr bwMode="auto">
            <a:xfrm>
              <a:off x="4070" y="229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2" name="Text Box 69"/>
            <p:cNvSpPr txBox="1">
              <a:spLocks noChangeArrowheads="1"/>
            </p:cNvSpPr>
            <p:nvPr/>
          </p:nvSpPr>
          <p:spPr bwMode="auto">
            <a:xfrm>
              <a:off x="4430" y="186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3" name="Text Box 70"/>
            <p:cNvSpPr txBox="1">
              <a:spLocks noChangeArrowheads="1"/>
            </p:cNvSpPr>
            <p:nvPr/>
          </p:nvSpPr>
          <p:spPr bwMode="auto">
            <a:xfrm>
              <a:off x="4790" y="212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54" name="Text Box 71"/>
            <p:cNvSpPr txBox="1">
              <a:spLocks noChangeArrowheads="1"/>
            </p:cNvSpPr>
            <p:nvPr/>
          </p:nvSpPr>
          <p:spPr bwMode="auto">
            <a:xfrm>
              <a:off x="4763" y="159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55" name="Text Box 72"/>
            <p:cNvSpPr txBox="1">
              <a:spLocks noChangeArrowheads="1"/>
            </p:cNvSpPr>
            <p:nvPr/>
          </p:nvSpPr>
          <p:spPr bwMode="auto">
            <a:xfrm>
              <a:off x="4028" y="144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56" name="Text Box 73"/>
            <p:cNvSpPr txBox="1">
              <a:spLocks noChangeArrowheads="1"/>
            </p:cNvSpPr>
            <p:nvPr/>
          </p:nvSpPr>
          <p:spPr bwMode="auto">
            <a:xfrm>
              <a:off x="3677" y="117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56337" name="Line 85"/>
          <p:cNvSpPr/>
          <p:nvPr/>
        </p:nvSpPr>
        <p:spPr>
          <a:xfrm>
            <a:off x="6030913" y="5997575"/>
            <a:ext cx="447675" cy="447675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38" name="Line 87"/>
          <p:cNvSpPr/>
          <p:nvPr/>
        </p:nvSpPr>
        <p:spPr>
          <a:xfrm flipV="1">
            <a:off x="6126163" y="5540375"/>
            <a:ext cx="495300" cy="257175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39" name="Line 86"/>
          <p:cNvSpPr/>
          <p:nvPr/>
        </p:nvSpPr>
        <p:spPr>
          <a:xfrm flipV="1">
            <a:off x="6961188" y="6518275"/>
            <a:ext cx="581025" cy="9525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40" name="Line 88"/>
          <p:cNvSpPr/>
          <p:nvPr/>
        </p:nvSpPr>
        <p:spPr>
          <a:xfrm flipV="1">
            <a:off x="7780338" y="5527675"/>
            <a:ext cx="0" cy="847725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41" name="Line 89"/>
          <p:cNvSpPr/>
          <p:nvPr/>
        </p:nvSpPr>
        <p:spPr>
          <a:xfrm flipV="1">
            <a:off x="8047038" y="6061075"/>
            <a:ext cx="609600" cy="447675"/>
          </a:xfrm>
          <a:prstGeom prst="line">
            <a:avLst/>
          </a:prstGeom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342" name="Rectangle 101"/>
          <p:cNvSpPr/>
          <p:nvPr/>
        </p:nvSpPr>
        <p:spPr>
          <a:xfrm>
            <a:off x="8439150" y="5762625"/>
            <a:ext cx="468313" cy="320675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6343" name="Rectangle 101"/>
          <p:cNvSpPr/>
          <p:nvPr/>
        </p:nvSpPr>
        <p:spPr>
          <a:xfrm>
            <a:off x="5708650" y="5699125"/>
            <a:ext cx="468313" cy="320675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6344" name="Rectangle 101"/>
          <p:cNvSpPr/>
          <p:nvPr/>
        </p:nvSpPr>
        <p:spPr>
          <a:xfrm>
            <a:off x="6457950" y="5229225"/>
            <a:ext cx="468313" cy="320675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6345" name="Rectangle 101"/>
          <p:cNvSpPr/>
          <p:nvPr/>
        </p:nvSpPr>
        <p:spPr>
          <a:xfrm>
            <a:off x="6483350" y="6308725"/>
            <a:ext cx="468313" cy="320675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6346" name="Rectangle 101"/>
          <p:cNvSpPr/>
          <p:nvPr/>
        </p:nvSpPr>
        <p:spPr>
          <a:xfrm>
            <a:off x="7575550" y="6321425"/>
            <a:ext cx="468313" cy="320675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6347" name="Rectangle 101"/>
          <p:cNvSpPr/>
          <p:nvPr/>
        </p:nvSpPr>
        <p:spPr>
          <a:xfrm>
            <a:off x="7550150" y="5241925"/>
            <a:ext cx="468313" cy="320675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56348" name="Group 119"/>
          <p:cNvGrpSpPr/>
          <p:nvPr/>
        </p:nvGrpSpPr>
        <p:grpSpPr>
          <a:xfrm>
            <a:off x="207963" y="4467225"/>
            <a:ext cx="3149600" cy="2312988"/>
            <a:chOff x="3478" y="2337"/>
            <a:chExt cx="1984" cy="1457"/>
          </a:xfrm>
        </p:grpSpPr>
        <p:sp>
          <p:nvSpPr>
            <p:cNvPr id="56350" name="Line 103"/>
            <p:cNvSpPr/>
            <p:nvPr/>
          </p:nvSpPr>
          <p:spPr>
            <a:xfrm>
              <a:off x="4371" y="2472"/>
              <a:ext cx="8" cy="132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51" name="Line 104"/>
            <p:cNvSpPr/>
            <p:nvPr/>
          </p:nvSpPr>
          <p:spPr>
            <a:xfrm>
              <a:off x="3576" y="2650"/>
              <a:ext cx="13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52" name="Text Box 105"/>
            <p:cNvSpPr txBox="1"/>
            <p:nvPr/>
          </p:nvSpPr>
          <p:spPr>
            <a:xfrm>
              <a:off x="4102" y="2629"/>
              <a:ext cx="21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>
                  <a:solidFill>
                    <a:srgbClr val="00B05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56353" name="Text Box 106"/>
            <p:cNvSpPr txBox="1"/>
            <p:nvPr/>
          </p:nvSpPr>
          <p:spPr>
            <a:xfrm>
              <a:off x="4095" y="2816"/>
              <a:ext cx="22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>
                  <a:solidFill>
                    <a:srgbClr val="00B05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6354" name="Text Box 107"/>
            <p:cNvSpPr txBox="1"/>
            <p:nvPr/>
          </p:nvSpPr>
          <p:spPr>
            <a:xfrm>
              <a:off x="4109" y="3051"/>
              <a:ext cx="20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>
                  <a:solidFill>
                    <a:srgbClr val="00B05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56355" name="Text Box 108"/>
            <p:cNvSpPr txBox="1"/>
            <p:nvPr/>
          </p:nvSpPr>
          <p:spPr>
            <a:xfrm>
              <a:off x="4094" y="3286"/>
              <a:ext cx="21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>
                  <a:solidFill>
                    <a:srgbClr val="00B05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56356" name="Text Box 109"/>
            <p:cNvSpPr txBox="1"/>
            <p:nvPr/>
          </p:nvSpPr>
          <p:spPr>
            <a:xfrm>
              <a:off x="4103" y="3512"/>
              <a:ext cx="200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>
                  <a:solidFill>
                    <a:srgbClr val="00B050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56357" name="Text Box 110"/>
            <p:cNvSpPr txBox="1"/>
            <p:nvPr/>
          </p:nvSpPr>
          <p:spPr>
            <a:xfrm>
              <a:off x="4467" y="2613"/>
              <a:ext cx="551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>
                  <a:solidFill>
                    <a:srgbClr val="00B050"/>
                  </a:solidFill>
                  <a:latin typeface="Arial" panose="020B0604020202020204" pitchFamily="34" charset="0"/>
                </a:rPr>
                <a:t>(A, B)</a:t>
              </a:r>
            </a:p>
          </p:txBody>
        </p:sp>
        <p:sp>
          <p:nvSpPr>
            <p:cNvPr id="56358" name="Text Box 111"/>
            <p:cNvSpPr txBox="1"/>
            <p:nvPr/>
          </p:nvSpPr>
          <p:spPr>
            <a:xfrm>
              <a:off x="4468" y="2815"/>
              <a:ext cx="56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>
                  <a:solidFill>
                    <a:srgbClr val="00B050"/>
                  </a:solidFill>
                  <a:latin typeface="Arial" panose="020B0604020202020204" pitchFamily="34" charset="0"/>
                </a:rPr>
                <a:t>(A, D)</a:t>
              </a:r>
            </a:p>
          </p:txBody>
        </p:sp>
        <p:sp>
          <p:nvSpPr>
            <p:cNvPr id="56359" name="Text Box 112"/>
            <p:cNvSpPr txBox="1"/>
            <p:nvPr/>
          </p:nvSpPr>
          <p:spPr>
            <a:xfrm>
              <a:off x="4467" y="3066"/>
              <a:ext cx="73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>
                  <a:solidFill>
                    <a:srgbClr val="00B050"/>
                  </a:solidFill>
                  <a:latin typeface="Arial" panose="020B0604020202020204" pitchFamily="34" charset="0"/>
                </a:rPr>
                <a:t>(A, D</a:t>
              </a:r>
              <a:r>
                <a:rPr lang="zh-CN" altLang="en-US" sz="1800">
                  <a:solidFill>
                    <a:srgbClr val="00B050"/>
                  </a:solidFill>
                  <a:latin typeface="Arial" panose="020B0604020202020204" pitchFamily="34" charset="0"/>
                </a:rPr>
                <a:t>，</a:t>
              </a:r>
              <a:r>
                <a:rPr lang="en-US" altLang="zh-CN" sz="1800">
                  <a:solidFill>
                    <a:srgbClr val="00B050"/>
                  </a:solidFill>
                  <a:latin typeface="Arial" panose="020B0604020202020204" pitchFamily="34" charset="0"/>
                </a:rPr>
                <a:t>E)</a:t>
              </a:r>
            </a:p>
          </p:txBody>
        </p:sp>
        <p:sp>
          <p:nvSpPr>
            <p:cNvPr id="56360" name="Text Box 113"/>
            <p:cNvSpPr txBox="1"/>
            <p:nvPr/>
          </p:nvSpPr>
          <p:spPr>
            <a:xfrm>
              <a:off x="4483" y="3284"/>
              <a:ext cx="97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>
                  <a:solidFill>
                    <a:srgbClr val="00B050"/>
                  </a:solidFill>
                  <a:latin typeface="Arial" panose="020B0604020202020204" pitchFamily="34" charset="0"/>
                </a:rPr>
                <a:t>(A, D</a:t>
              </a:r>
              <a:r>
                <a:rPr lang="zh-CN" altLang="en-US" sz="1800">
                  <a:solidFill>
                    <a:srgbClr val="00B050"/>
                  </a:solidFill>
                  <a:latin typeface="Arial" panose="020B0604020202020204" pitchFamily="34" charset="0"/>
                </a:rPr>
                <a:t>，</a:t>
              </a:r>
              <a:r>
                <a:rPr lang="en-US" altLang="zh-CN" sz="1800">
                  <a:solidFill>
                    <a:srgbClr val="00B050"/>
                  </a:solidFill>
                  <a:latin typeface="Arial" panose="020B0604020202020204" pitchFamily="34" charset="0"/>
                </a:rPr>
                <a:t>E</a:t>
              </a:r>
              <a:r>
                <a:rPr lang="zh-CN" altLang="en-US" sz="1800">
                  <a:solidFill>
                    <a:srgbClr val="00B050"/>
                  </a:solidFill>
                  <a:latin typeface="Arial" panose="020B0604020202020204" pitchFamily="34" charset="0"/>
                </a:rPr>
                <a:t>，</a:t>
              </a:r>
              <a:r>
                <a:rPr lang="en-US" altLang="zh-CN" sz="1800">
                  <a:solidFill>
                    <a:srgbClr val="00B050"/>
                  </a:solidFill>
                  <a:latin typeface="Arial" panose="020B0604020202020204" pitchFamily="34" charset="0"/>
                </a:rPr>
                <a:t>C)</a:t>
              </a:r>
            </a:p>
          </p:txBody>
        </p:sp>
        <p:sp>
          <p:nvSpPr>
            <p:cNvPr id="56361" name="Text Box 114"/>
            <p:cNvSpPr txBox="1"/>
            <p:nvPr/>
          </p:nvSpPr>
          <p:spPr>
            <a:xfrm>
              <a:off x="4473" y="3518"/>
              <a:ext cx="96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>
                  <a:solidFill>
                    <a:srgbClr val="00B050"/>
                  </a:solidFill>
                  <a:latin typeface="Arial" panose="020B0604020202020204" pitchFamily="34" charset="0"/>
                </a:rPr>
                <a:t>(A, D</a:t>
              </a:r>
              <a:r>
                <a:rPr lang="zh-CN" altLang="en-US" sz="1800">
                  <a:solidFill>
                    <a:srgbClr val="00B050"/>
                  </a:solidFill>
                  <a:latin typeface="Arial" panose="020B0604020202020204" pitchFamily="34" charset="0"/>
                </a:rPr>
                <a:t>，</a:t>
              </a:r>
              <a:r>
                <a:rPr lang="en-US" altLang="zh-CN" sz="1800">
                  <a:solidFill>
                    <a:srgbClr val="00B050"/>
                  </a:solidFill>
                  <a:latin typeface="Arial" panose="020B0604020202020204" pitchFamily="34" charset="0"/>
                </a:rPr>
                <a:t>E</a:t>
              </a:r>
              <a:r>
                <a:rPr lang="zh-CN" altLang="en-US" sz="1800">
                  <a:solidFill>
                    <a:srgbClr val="00B050"/>
                  </a:solidFill>
                  <a:latin typeface="Arial" panose="020B0604020202020204" pitchFamily="34" charset="0"/>
                </a:rPr>
                <a:t>，</a:t>
              </a:r>
              <a:r>
                <a:rPr lang="en-US" altLang="zh-CN" sz="1800">
                  <a:solidFill>
                    <a:srgbClr val="00B050"/>
                  </a:solidFill>
                  <a:latin typeface="Arial" panose="020B0604020202020204" pitchFamily="34" charset="0"/>
                </a:rPr>
                <a:t>F)</a:t>
              </a:r>
            </a:p>
          </p:txBody>
        </p:sp>
        <p:sp>
          <p:nvSpPr>
            <p:cNvPr id="56362" name="Text Box 115"/>
            <p:cNvSpPr txBox="1"/>
            <p:nvPr/>
          </p:nvSpPr>
          <p:spPr>
            <a:xfrm>
              <a:off x="3478" y="2337"/>
              <a:ext cx="924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>
                  <a:solidFill>
                    <a:srgbClr val="00B050"/>
                  </a:solidFill>
                  <a:latin typeface="Arial" panose="020B0604020202020204" pitchFamily="34" charset="0"/>
                </a:rPr>
                <a:t>destination</a:t>
              </a:r>
            </a:p>
          </p:txBody>
        </p:sp>
        <p:sp>
          <p:nvSpPr>
            <p:cNvPr id="56363" name="Text Box 116"/>
            <p:cNvSpPr txBox="1"/>
            <p:nvPr/>
          </p:nvSpPr>
          <p:spPr>
            <a:xfrm>
              <a:off x="4451" y="2360"/>
              <a:ext cx="375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>
                  <a:solidFill>
                    <a:srgbClr val="00B050"/>
                  </a:solidFill>
                  <a:latin typeface="Arial" panose="020B0604020202020204" pitchFamily="34" charset="0"/>
                </a:rPr>
                <a:t>link</a:t>
              </a: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152400" y="3956050"/>
            <a:ext cx="8934450" cy="615950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50"/>
                </a:solidFill>
                <a:latin typeface="+mn-lt"/>
                <a:ea typeface="宋体" panose="02010600030101010101" pitchFamily="2" charset="-122"/>
                <a:cs typeface="+mn-cs"/>
              </a:rPr>
              <a:t>resulting shortest-path tree for A: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/>
          <p:nvPr/>
        </p:nvSpPr>
        <p:spPr>
          <a:xfrm>
            <a:off x="0" y="25908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>
                <a:solidFill>
                  <a:schemeClr val="tx2"/>
                </a:solidFill>
              </a:rPr>
              <a:t>what if no global view?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en-US">
                <a:solidFill>
                  <a:srgbClr val="00B0F0"/>
                </a:solidFill>
              </a:rPr>
              <a:t>Route Computation</a:t>
            </a:r>
          </a:p>
        </p:txBody>
      </p:sp>
      <p:grpSp>
        <p:nvGrpSpPr>
          <p:cNvPr id="60418" name="Group 4"/>
          <p:cNvGrpSpPr/>
          <p:nvPr/>
        </p:nvGrpSpPr>
        <p:grpSpPr>
          <a:xfrm>
            <a:off x="5572125" y="4605338"/>
            <a:ext cx="3571875" cy="2252662"/>
            <a:chOff x="3066" y="1107"/>
            <a:chExt cx="2250" cy="1419"/>
          </a:xfrm>
        </p:grpSpPr>
        <p:sp>
          <p:nvSpPr>
            <p:cNvPr id="6" name="Freeform 5"/>
            <p:cNvSpPr/>
            <p:nvPr/>
          </p:nvSpPr>
          <p:spPr bwMode="auto">
            <a:xfrm>
              <a:off x="3066" y="1107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3402" y="1656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142" y="189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142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455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42" y="1891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39" y="183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616" y="228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616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29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616" y="227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613" y="221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612" y="15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612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925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12" y="158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609" y="15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295" y="1591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295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607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295" y="1584"/>
              <a:ext cx="309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298" y="1528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305" y="228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305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618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305" y="227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302" y="221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870" y="194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870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3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870" y="1934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67" y="187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461" y="1683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3768" y="1689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3933" y="1674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620" y="2022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3939" y="230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3348" y="1980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3933" y="161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4608" y="1611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3291" y="1182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0461" name="Group 46"/>
            <p:cNvGrpSpPr/>
            <p:nvPr/>
          </p:nvGrpSpPr>
          <p:grpSpPr>
            <a:xfrm>
              <a:off x="3178" y="1806"/>
              <a:ext cx="233" cy="252"/>
              <a:chOff x="2941" y="2451"/>
              <a:chExt cx="236" cy="252"/>
            </a:xfrm>
          </p:grpSpPr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Text Box 48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0462" name="Group 49"/>
            <p:cNvGrpSpPr/>
            <p:nvPr/>
          </p:nvGrpSpPr>
          <p:grpSpPr>
            <a:xfrm>
              <a:off x="4356" y="2190"/>
              <a:ext cx="215" cy="252"/>
              <a:chOff x="2949" y="2451"/>
              <a:chExt cx="218" cy="252"/>
            </a:xfrm>
          </p:grpSpPr>
          <p:sp>
            <p:nvSpPr>
              <p:cNvPr id="71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Text Box 51"/>
              <p:cNvSpPr txBox="1">
                <a:spLocks noChangeArrowheads="1"/>
              </p:cNvSpPr>
              <p:nvPr/>
            </p:nvSpPr>
            <p:spPr bwMode="auto">
              <a:xfrm>
                <a:off x="2949" y="2451"/>
                <a:ext cx="21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0463" name="Group 52"/>
            <p:cNvGrpSpPr/>
            <p:nvPr/>
          </p:nvGrpSpPr>
          <p:grpSpPr>
            <a:xfrm>
              <a:off x="3667" y="2187"/>
              <a:ext cx="233" cy="252"/>
              <a:chOff x="2941" y="2451"/>
              <a:chExt cx="236" cy="252"/>
            </a:xfrm>
          </p:grpSpPr>
          <p:sp>
            <p:nvSpPr>
              <p:cNvPr id="69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Text Box 54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0464" name="Group 55"/>
            <p:cNvGrpSpPr/>
            <p:nvPr/>
          </p:nvGrpSpPr>
          <p:grpSpPr>
            <a:xfrm>
              <a:off x="4346" y="1500"/>
              <a:ext cx="224" cy="252"/>
              <a:chOff x="2945" y="2451"/>
              <a:chExt cx="227" cy="252"/>
            </a:xfrm>
          </p:grpSpPr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Text Box 57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0465" name="Group 58"/>
            <p:cNvGrpSpPr/>
            <p:nvPr/>
          </p:nvGrpSpPr>
          <p:grpSpPr>
            <a:xfrm>
              <a:off x="3662" y="1500"/>
              <a:ext cx="224" cy="252"/>
              <a:chOff x="2945" y="2451"/>
              <a:chExt cx="227" cy="252"/>
            </a:xfrm>
          </p:grpSpPr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 Box 60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0466" name="Group 61"/>
            <p:cNvGrpSpPr/>
            <p:nvPr/>
          </p:nvGrpSpPr>
          <p:grpSpPr>
            <a:xfrm>
              <a:off x="4933" y="1848"/>
              <a:ext cx="206" cy="252"/>
              <a:chOff x="2953" y="2451"/>
              <a:chExt cx="209" cy="252"/>
            </a:xfrm>
          </p:grpSpPr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2953" y="2451"/>
                <a:ext cx="209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 Box 64"/>
            <p:cNvSpPr txBox="1">
              <a:spLocks noChangeArrowheads="1"/>
            </p:cNvSpPr>
            <p:nvPr/>
          </p:nvSpPr>
          <p:spPr bwMode="auto">
            <a:xfrm>
              <a:off x="3401" y="162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3749" y="184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3314" y="205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6" name="Text Box 67"/>
            <p:cNvSpPr txBox="1">
              <a:spLocks noChangeArrowheads="1"/>
            </p:cNvSpPr>
            <p:nvPr/>
          </p:nvSpPr>
          <p:spPr bwMode="auto">
            <a:xfrm>
              <a:off x="4133" y="193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7" name="Text Box 68"/>
            <p:cNvSpPr txBox="1">
              <a:spLocks noChangeArrowheads="1"/>
            </p:cNvSpPr>
            <p:nvPr/>
          </p:nvSpPr>
          <p:spPr bwMode="auto">
            <a:xfrm>
              <a:off x="4070" y="229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" name="Text Box 69"/>
            <p:cNvSpPr txBox="1">
              <a:spLocks noChangeArrowheads="1"/>
            </p:cNvSpPr>
            <p:nvPr/>
          </p:nvSpPr>
          <p:spPr bwMode="auto">
            <a:xfrm>
              <a:off x="4430" y="186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9" name="Text Box 70"/>
            <p:cNvSpPr txBox="1">
              <a:spLocks noChangeArrowheads="1"/>
            </p:cNvSpPr>
            <p:nvPr/>
          </p:nvSpPr>
          <p:spPr bwMode="auto">
            <a:xfrm>
              <a:off x="4790" y="212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0" name="Text Box 71"/>
            <p:cNvSpPr txBox="1">
              <a:spLocks noChangeArrowheads="1"/>
            </p:cNvSpPr>
            <p:nvPr/>
          </p:nvSpPr>
          <p:spPr bwMode="auto">
            <a:xfrm>
              <a:off x="4763" y="159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1" name="Text Box 72"/>
            <p:cNvSpPr txBox="1">
              <a:spLocks noChangeArrowheads="1"/>
            </p:cNvSpPr>
            <p:nvPr/>
          </p:nvSpPr>
          <p:spPr bwMode="auto">
            <a:xfrm>
              <a:off x="4028" y="144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2" name="Text Box 73"/>
            <p:cNvSpPr txBox="1">
              <a:spLocks noChangeArrowheads="1"/>
            </p:cNvSpPr>
            <p:nvPr/>
          </p:nvSpPr>
          <p:spPr bwMode="auto">
            <a:xfrm>
              <a:off x="3677" y="117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>
                <a:solidFill>
                  <a:srgbClr val="00B0F0"/>
                </a:solidFill>
              </a:rPr>
              <a:t>Distance-vector algorithms</a:t>
            </a:r>
          </a:p>
          <a:p>
            <a:pPr>
              <a:buNone/>
            </a:pPr>
            <a:r>
              <a:rPr lang="en-US" altLang="zh-CN"/>
              <a:t>	each router knows direct neighbors       &amp; link costs to neighbors;</a:t>
            </a:r>
          </a:p>
          <a:p>
            <a:pPr>
              <a:buNone/>
            </a:pPr>
            <a:r>
              <a:rPr lang="en-US" altLang="zh-CN"/>
              <a:t>	independently calculate shortest path to each destination through                 an iterative process based on               neighbors’ distances to dest;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981200"/>
            <a:ext cx="6912610" cy="1103630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Lecture 1 </a:t>
            </a:r>
            <a:b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US" altLang="zh-CN" dirty="0">
                <a:sym typeface="+mn-ea"/>
              </a:rPr>
              <a:t>Secure Routing</a:t>
            </a:r>
            <a:br>
              <a:rPr lang="en-US" altLang="zh-CN" dirty="0"/>
            </a:b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754063" y="4041775"/>
            <a:ext cx="4178300" cy="1908175"/>
          </a:xfrm>
        </p:spPr>
        <p:txBody>
          <a:bodyPr vert="horz" wrap="square" lIns="91440" tIns="45720" rIns="91440" bIns="45720" anchor="t"/>
          <a:lstStyle/>
          <a:p>
            <a:pPr algn="l">
              <a:buClrTx/>
              <a:buSzTx/>
              <a:buFontTx/>
            </a:pPr>
            <a:r>
              <a:rPr lang="zh-CN" altLang="en-US" sz="3600" dirty="0">
                <a:latin typeface="+mn-lt"/>
                <a:ea typeface="+mn-ea"/>
                <a:cs typeface="+mn-cs"/>
              </a:rPr>
              <a:t>林峰</a:t>
            </a:r>
            <a:endParaRPr lang="en-US" altLang="zh-CN" sz="3600" dirty="0">
              <a:latin typeface="+mn-lt"/>
              <a:ea typeface="+mn-ea"/>
              <a:cs typeface="+mn-cs"/>
            </a:endParaRPr>
          </a:p>
          <a:p>
            <a:pPr algn="l">
              <a:buClrTx/>
              <a:buSzTx/>
              <a:buFontTx/>
            </a:pPr>
            <a:r>
              <a:rPr lang="en-US" altLang="zh-CN" sz="3600" dirty="0">
                <a:latin typeface="+mn-lt"/>
                <a:ea typeface="+mn-ea"/>
                <a:cs typeface="+mn-cs"/>
              </a:rPr>
              <a:t>flin@zju.edu.cn</a:t>
            </a:r>
            <a:endParaRPr lang="zh-CN" altLang="en-US" sz="36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5" name="Group 4"/>
          <p:cNvGrpSpPr/>
          <p:nvPr/>
        </p:nvGrpSpPr>
        <p:grpSpPr>
          <a:xfrm>
            <a:off x="5572125" y="4605338"/>
            <a:ext cx="3571875" cy="2252662"/>
            <a:chOff x="3066" y="1107"/>
            <a:chExt cx="2250" cy="1419"/>
          </a:xfrm>
        </p:grpSpPr>
        <p:sp>
          <p:nvSpPr>
            <p:cNvPr id="6" name="Freeform 5"/>
            <p:cNvSpPr/>
            <p:nvPr/>
          </p:nvSpPr>
          <p:spPr bwMode="auto">
            <a:xfrm>
              <a:off x="3066" y="1107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3402" y="1656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142" y="189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142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455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42" y="1891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39" y="183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616" y="228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616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29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616" y="227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613" y="221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612" y="15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612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925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12" y="158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609" y="15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295" y="1591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295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607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295" y="1584"/>
              <a:ext cx="309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298" y="1528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305" y="228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305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618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305" y="227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302" y="221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870" y="194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870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3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870" y="1934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67" y="187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461" y="1683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3768" y="1689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3933" y="1674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620" y="2022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3939" y="230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3348" y="1980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3933" y="161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4608" y="1611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3291" y="1182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2509" name="Group 46"/>
            <p:cNvGrpSpPr/>
            <p:nvPr/>
          </p:nvGrpSpPr>
          <p:grpSpPr>
            <a:xfrm>
              <a:off x="3178" y="1806"/>
              <a:ext cx="233" cy="252"/>
              <a:chOff x="2941" y="2451"/>
              <a:chExt cx="236" cy="252"/>
            </a:xfrm>
          </p:grpSpPr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Text Box 48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510" name="Group 49"/>
            <p:cNvGrpSpPr/>
            <p:nvPr/>
          </p:nvGrpSpPr>
          <p:grpSpPr>
            <a:xfrm>
              <a:off x="4356" y="2190"/>
              <a:ext cx="215" cy="252"/>
              <a:chOff x="2949" y="2451"/>
              <a:chExt cx="218" cy="252"/>
            </a:xfrm>
          </p:grpSpPr>
          <p:sp>
            <p:nvSpPr>
              <p:cNvPr id="71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Text Box 51"/>
              <p:cNvSpPr txBox="1">
                <a:spLocks noChangeArrowheads="1"/>
              </p:cNvSpPr>
              <p:nvPr/>
            </p:nvSpPr>
            <p:spPr bwMode="auto">
              <a:xfrm>
                <a:off x="2949" y="2451"/>
                <a:ext cx="21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511" name="Group 52"/>
            <p:cNvGrpSpPr/>
            <p:nvPr/>
          </p:nvGrpSpPr>
          <p:grpSpPr>
            <a:xfrm>
              <a:off x="3667" y="2187"/>
              <a:ext cx="233" cy="252"/>
              <a:chOff x="2941" y="2451"/>
              <a:chExt cx="236" cy="252"/>
            </a:xfrm>
          </p:grpSpPr>
          <p:sp>
            <p:nvSpPr>
              <p:cNvPr id="69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Text Box 54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512" name="Group 55"/>
            <p:cNvGrpSpPr/>
            <p:nvPr/>
          </p:nvGrpSpPr>
          <p:grpSpPr>
            <a:xfrm>
              <a:off x="4346" y="1500"/>
              <a:ext cx="224" cy="252"/>
              <a:chOff x="2945" y="2451"/>
              <a:chExt cx="227" cy="252"/>
            </a:xfrm>
          </p:grpSpPr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Text Box 57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513" name="Group 58"/>
            <p:cNvGrpSpPr/>
            <p:nvPr/>
          </p:nvGrpSpPr>
          <p:grpSpPr>
            <a:xfrm>
              <a:off x="3662" y="1500"/>
              <a:ext cx="224" cy="252"/>
              <a:chOff x="2945" y="2451"/>
              <a:chExt cx="227" cy="252"/>
            </a:xfrm>
          </p:grpSpPr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 Box 60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514" name="Group 61"/>
            <p:cNvGrpSpPr/>
            <p:nvPr/>
          </p:nvGrpSpPr>
          <p:grpSpPr>
            <a:xfrm>
              <a:off x="4933" y="1848"/>
              <a:ext cx="206" cy="252"/>
              <a:chOff x="2953" y="2451"/>
              <a:chExt cx="209" cy="252"/>
            </a:xfrm>
          </p:grpSpPr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2953" y="2451"/>
                <a:ext cx="209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 Box 64"/>
            <p:cNvSpPr txBox="1">
              <a:spLocks noChangeArrowheads="1"/>
            </p:cNvSpPr>
            <p:nvPr/>
          </p:nvSpPr>
          <p:spPr bwMode="auto">
            <a:xfrm>
              <a:off x="3401" y="162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3749" y="184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3314" y="205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6" name="Text Box 67"/>
            <p:cNvSpPr txBox="1">
              <a:spLocks noChangeArrowheads="1"/>
            </p:cNvSpPr>
            <p:nvPr/>
          </p:nvSpPr>
          <p:spPr bwMode="auto">
            <a:xfrm>
              <a:off x="4133" y="193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7" name="Text Box 68"/>
            <p:cNvSpPr txBox="1">
              <a:spLocks noChangeArrowheads="1"/>
            </p:cNvSpPr>
            <p:nvPr/>
          </p:nvSpPr>
          <p:spPr bwMode="auto">
            <a:xfrm>
              <a:off x="4070" y="229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" name="Text Box 69"/>
            <p:cNvSpPr txBox="1">
              <a:spLocks noChangeArrowheads="1"/>
            </p:cNvSpPr>
            <p:nvPr/>
          </p:nvSpPr>
          <p:spPr bwMode="auto">
            <a:xfrm>
              <a:off x="4430" y="186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9" name="Text Box 70"/>
            <p:cNvSpPr txBox="1">
              <a:spLocks noChangeArrowheads="1"/>
            </p:cNvSpPr>
            <p:nvPr/>
          </p:nvSpPr>
          <p:spPr bwMode="auto">
            <a:xfrm>
              <a:off x="4790" y="212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0" name="Text Box 71"/>
            <p:cNvSpPr txBox="1">
              <a:spLocks noChangeArrowheads="1"/>
            </p:cNvSpPr>
            <p:nvPr/>
          </p:nvSpPr>
          <p:spPr bwMode="auto">
            <a:xfrm>
              <a:off x="4763" y="159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1" name="Text Box 72"/>
            <p:cNvSpPr txBox="1">
              <a:spLocks noChangeArrowheads="1"/>
            </p:cNvSpPr>
            <p:nvPr/>
          </p:nvSpPr>
          <p:spPr bwMode="auto">
            <a:xfrm>
              <a:off x="4028" y="144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2" name="Text Box 73"/>
            <p:cNvSpPr txBox="1">
              <a:spLocks noChangeArrowheads="1"/>
            </p:cNvSpPr>
            <p:nvPr/>
          </p:nvSpPr>
          <p:spPr bwMode="auto">
            <a:xfrm>
              <a:off x="3677" y="117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rgbClr val="00B0F0"/>
                </a:solidFill>
              </a:rPr>
              <a:t>Bellman-Ford</a:t>
            </a:r>
            <a:endParaRPr lang="en-US" altLang="en-US">
              <a:solidFill>
                <a:srgbClr val="00B0F0"/>
              </a:solidFill>
            </a:endParaRP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0" y="1466850"/>
            <a:ext cx="9067800" cy="5257800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F0"/>
                </a:solidFill>
              </a:rPr>
              <a:t>D</a:t>
            </a:r>
            <a:r>
              <a:rPr lang="en-US" altLang="zh-CN" baseline="-25000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B0F0"/>
                </a:solidFill>
              </a:rPr>
              <a:t>(y) </a:t>
            </a:r>
            <a:r>
              <a:rPr lang="en-US" altLang="zh-CN" dirty="0"/>
              <a:t>cost of least-cost path from x to y:</a:t>
            </a:r>
          </a:p>
          <a:p>
            <a:pPr>
              <a:buNone/>
            </a:pPr>
            <a:r>
              <a:rPr lang="en-US" altLang="zh-CN" dirty="0"/>
              <a:t>	</a:t>
            </a:r>
          </a:p>
          <a:p>
            <a:pPr>
              <a:buNone/>
            </a:pPr>
            <a:r>
              <a:rPr lang="en-US" altLang="zh-CN" dirty="0"/>
              <a:t>   Then </a:t>
            </a:r>
            <a:r>
              <a:rPr lang="en-US" altLang="zh-CN" dirty="0">
                <a:solidFill>
                  <a:srgbClr val="00B0F0"/>
                </a:solidFill>
              </a:rPr>
              <a:t>D</a:t>
            </a:r>
            <a:r>
              <a:rPr lang="en-US" altLang="zh-CN" baseline="-25000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B0F0"/>
                </a:solidFill>
              </a:rPr>
              <a:t>(y) = min{c(</a:t>
            </a:r>
            <a:r>
              <a:rPr lang="en-US" altLang="zh-CN" dirty="0" err="1">
                <a:solidFill>
                  <a:srgbClr val="00B0F0"/>
                </a:solidFill>
              </a:rPr>
              <a:t>x,v</a:t>
            </a:r>
            <a:r>
              <a:rPr lang="en-US" altLang="zh-CN" dirty="0">
                <a:solidFill>
                  <a:srgbClr val="00B0F0"/>
                </a:solidFill>
              </a:rPr>
              <a:t>) + </a:t>
            </a:r>
            <a:r>
              <a:rPr lang="en-US" altLang="zh-CN" dirty="0" err="1">
                <a:solidFill>
                  <a:srgbClr val="00B0F0"/>
                </a:solidFill>
              </a:rPr>
              <a:t>D</a:t>
            </a:r>
            <a:r>
              <a:rPr lang="en-US" altLang="zh-CN" baseline="-25000" dirty="0" err="1">
                <a:solidFill>
                  <a:srgbClr val="00B0F0"/>
                </a:solidFill>
              </a:rPr>
              <a:t>v</a:t>
            </a:r>
            <a:r>
              <a:rPr lang="en-US" altLang="zh-CN" dirty="0">
                <a:solidFill>
                  <a:srgbClr val="00B0F0"/>
                </a:solidFill>
              </a:rPr>
              <a:t>(y)}                      		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zh-CN" altLang="en-US" sz="2000" dirty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for all neighbors v of x</a:t>
            </a:r>
            <a:endParaRPr lang="en-US" altLang="zh-CN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3" name="Group 4"/>
          <p:cNvGrpSpPr/>
          <p:nvPr/>
        </p:nvGrpSpPr>
        <p:grpSpPr>
          <a:xfrm>
            <a:off x="5572125" y="4605338"/>
            <a:ext cx="3571875" cy="2252662"/>
            <a:chOff x="3066" y="1107"/>
            <a:chExt cx="2250" cy="1419"/>
          </a:xfrm>
        </p:grpSpPr>
        <p:sp>
          <p:nvSpPr>
            <p:cNvPr id="6" name="Freeform 5"/>
            <p:cNvSpPr/>
            <p:nvPr/>
          </p:nvSpPr>
          <p:spPr bwMode="auto">
            <a:xfrm>
              <a:off x="3066" y="1107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3402" y="1656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142" y="189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142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455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42" y="1891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39" y="183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616" y="228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616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29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616" y="227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613" y="221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612" y="15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612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925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12" y="158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609" y="15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295" y="1591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295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607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295" y="1584"/>
              <a:ext cx="309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298" y="1528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305" y="228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305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618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305" y="227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302" y="221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870" y="194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870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3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870" y="1934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67" y="187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461" y="1683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3768" y="1689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3933" y="1674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620" y="2022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3939" y="230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3348" y="1980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3933" y="161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4608" y="1611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3291" y="1182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4561" name="Group 46"/>
            <p:cNvGrpSpPr/>
            <p:nvPr/>
          </p:nvGrpSpPr>
          <p:grpSpPr>
            <a:xfrm>
              <a:off x="3178" y="1806"/>
              <a:ext cx="233" cy="252"/>
              <a:chOff x="2941" y="2451"/>
              <a:chExt cx="236" cy="252"/>
            </a:xfrm>
          </p:grpSpPr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Text Box 48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4562" name="Group 49"/>
            <p:cNvGrpSpPr/>
            <p:nvPr/>
          </p:nvGrpSpPr>
          <p:grpSpPr>
            <a:xfrm>
              <a:off x="4356" y="2190"/>
              <a:ext cx="215" cy="252"/>
              <a:chOff x="2949" y="2451"/>
              <a:chExt cx="218" cy="252"/>
            </a:xfrm>
          </p:grpSpPr>
          <p:sp>
            <p:nvSpPr>
              <p:cNvPr id="71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Text Box 51"/>
              <p:cNvSpPr txBox="1">
                <a:spLocks noChangeArrowheads="1"/>
              </p:cNvSpPr>
              <p:nvPr/>
            </p:nvSpPr>
            <p:spPr bwMode="auto">
              <a:xfrm>
                <a:off x="2949" y="2451"/>
                <a:ext cx="21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4563" name="Group 52"/>
            <p:cNvGrpSpPr/>
            <p:nvPr/>
          </p:nvGrpSpPr>
          <p:grpSpPr>
            <a:xfrm>
              <a:off x="3667" y="2187"/>
              <a:ext cx="233" cy="252"/>
              <a:chOff x="2941" y="2451"/>
              <a:chExt cx="236" cy="252"/>
            </a:xfrm>
          </p:grpSpPr>
          <p:sp>
            <p:nvSpPr>
              <p:cNvPr id="69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Text Box 54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4564" name="Group 55"/>
            <p:cNvGrpSpPr/>
            <p:nvPr/>
          </p:nvGrpSpPr>
          <p:grpSpPr>
            <a:xfrm>
              <a:off x="4346" y="1500"/>
              <a:ext cx="224" cy="252"/>
              <a:chOff x="2945" y="2451"/>
              <a:chExt cx="227" cy="252"/>
            </a:xfrm>
          </p:grpSpPr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Text Box 57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4565" name="Group 58"/>
            <p:cNvGrpSpPr/>
            <p:nvPr/>
          </p:nvGrpSpPr>
          <p:grpSpPr>
            <a:xfrm>
              <a:off x="3662" y="1500"/>
              <a:ext cx="224" cy="252"/>
              <a:chOff x="2945" y="2451"/>
              <a:chExt cx="227" cy="252"/>
            </a:xfrm>
          </p:grpSpPr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 Box 60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4566" name="Group 61"/>
            <p:cNvGrpSpPr/>
            <p:nvPr/>
          </p:nvGrpSpPr>
          <p:grpSpPr>
            <a:xfrm>
              <a:off x="4933" y="1848"/>
              <a:ext cx="206" cy="252"/>
              <a:chOff x="2953" y="2451"/>
              <a:chExt cx="209" cy="252"/>
            </a:xfrm>
          </p:grpSpPr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2953" y="2451"/>
                <a:ext cx="209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 Box 64"/>
            <p:cNvSpPr txBox="1">
              <a:spLocks noChangeArrowheads="1"/>
            </p:cNvSpPr>
            <p:nvPr/>
          </p:nvSpPr>
          <p:spPr bwMode="auto">
            <a:xfrm>
              <a:off x="3401" y="162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3749" y="184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3314" y="205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6" name="Text Box 67"/>
            <p:cNvSpPr txBox="1">
              <a:spLocks noChangeArrowheads="1"/>
            </p:cNvSpPr>
            <p:nvPr/>
          </p:nvSpPr>
          <p:spPr bwMode="auto">
            <a:xfrm>
              <a:off x="4133" y="193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7" name="Text Box 68"/>
            <p:cNvSpPr txBox="1">
              <a:spLocks noChangeArrowheads="1"/>
            </p:cNvSpPr>
            <p:nvPr/>
          </p:nvSpPr>
          <p:spPr bwMode="auto">
            <a:xfrm>
              <a:off x="4070" y="229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" name="Text Box 69"/>
            <p:cNvSpPr txBox="1">
              <a:spLocks noChangeArrowheads="1"/>
            </p:cNvSpPr>
            <p:nvPr/>
          </p:nvSpPr>
          <p:spPr bwMode="auto">
            <a:xfrm>
              <a:off x="4430" y="186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9" name="Text Box 70"/>
            <p:cNvSpPr txBox="1">
              <a:spLocks noChangeArrowheads="1"/>
            </p:cNvSpPr>
            <p:nvPr/>
          </p:nvSpPr>
          <p:spPr bwMode="auto">
            <a:xfrm>
              <a:off x="4790" y="212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0" name="Text Box 71"/>
            <p:cNvSpPr txBox="1">
              <a:spLocks noChangeArrowheads="1"/>
            </p:cNvSpPr>
            <p:nvPr/>
          </p:nvSpPr>
          <p:spPr bwMode="auto">
            <a:xfrm>
              <a:off x="4763" y="159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1" name="Text Box 72"/>
            <p:cNvSpPr txBox="1">
              <a:spLocks noChangeArrowheads="1"/>
            </p:cNvSpPr>
            <p:nvPr/>
          </p:nvSpPr>
          <p:spPr bwMode="auto">
            <a:xfrm>
              <a:off x="4028" y="144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2" name="Text Box 73"/>
            <p:cNvSpPr txBox="1">
              <a:spLocks noChangeArrowheads="1"/>
            </p:cNvSpPr>
            <p:nvPr/>
          </p:nvSpPr>
          <p:spPr bwMode="auto">
            <a:xfrm>
              <a:off x="3677" y="117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Bellman-Ford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62643" y="1196976"/>
            <a:ext cx="9067800" cy="5257800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B0F0"/>
                </a:solidFill>
              </a:rPr>
              <a:t>D</a:t>
            </a:r>
            <a:r>
              <a:rPr lang="en-US" altLang="zh-CN" baseline="-25000" dirty="0">
                <a:solidFill>
                  <a:srgbClr val="00B0F0"/>
                </a:solidFill>
              </a:rPr>
              <a:t>x</a:t>
            </a:r>
            <a:r>
              <a:rPr lang="en-US" altLang="zh-CN" dirty="0">
                <a:solidFill>
                  <a:srgbClr val="00B0F0"/>
                </a:solidFill>
              </a:rPr>
              <a:t>(y) </a:t>
            </a:r>
            <a:r>
              <a:rPr lang="en-US" altLang="zh-CN" dirty="0"/>
              <a:t>cost of least-cost path from x to y:</a:t>
            </a:r>
          </a:p>
          <a:p>
            <a:pPr>
              <a:buNone/>
            </a:pPr>
            <a:r>
              <a:rPr lang="en-US" altLang="zh-CN" dirty="0"/>
              <a:t>	</a:t>
            </a:r>
            <a:endParaRPr lang="en-US" altLang="en-US" dirty="0"/>
          </a:p>
        </p:txBody>
      </p:sp>
      <p:sp>
        <p:nvSpPr>
          <p:cNvPr id="64516" name="Text Box 5"/>
          <p:cNvSpPr txBox="1"/>
          <p:nvPr/>
        </p:nvSpPr>
        <p:spPr>
          <a:xfrm>
            <a:off x="838087" y="1447483"/>
            <a:ext cx="8405812" cy="4094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en-US" altLang="zh-CN" sz="26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rgbClr val="00B0F0"/>
                </a:solidFill>
                <a:latin typeface="Arial" panose="020B0604020202020204" pitchFamily="34" charset="0"/>
              </a:rPr>
              <a:t>wait</a:t>
            </a:r>
            <a:r>
              <a:rPr lang="en-US" altLang="zh-CN" sz="2600" dirty="0">
                <a:latin typeface="Arial" panose="020B0604020202020204" pitchFamily="34" charset="0"/>
              </a:rPr>
              <a:t> for (change in local link cost of msg from neighbor)</a:t>
            </a:r>
          </a:p>
          <a:p>
            <a:pPr marL="0" lvl="0" indent="0">
              <a:spcBef>
                <a:spcPct val="50000"/>
              </a:spcBef>
              <a:buNone/>
            </a:pPr>
            <a:endParaRPr lang="en-US" altLang="zh-CN" sz="26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600" dirty="0">
                <a:solidFill>
                  <a:srgbClr val="00B0F0"/>
                </a:solidFill>
                <a:latin typeface="Arial" panose="020B0604020202020204" pitchFamily="34" charset="0"/>
              </a:rPr>
              <a:t>recompute</a:t>
            </a:r>
            <a:r>
              <a:rPr lang="en-US" altLang="zh-CN" sz="2600" dirty="0">
                <a:latin typeface="Arial" panose="020B0604020202020204" pitchFamily="34" charset="0"/>
              </a:rPr>
              <a:t> estimates</a:t>
            </a:r>
          </a:p>
          <a:p>
            <a:pPr marL="0" lvl="0" indent="0">
              <a:spcBef>
                <a:spcPct val="50000"/>
              </a:spcBef>
              <a:buNone/>
            </a:pPr>
            <a:endParaRPr lang="en-US" altLang="zh-CN" sz="26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600" dirty="0">
                <a:latin typeface="Arial" panose="020B0604020202020204" pitchFamily="34" charset="0"/>
              </a:rPr>
              <a:t>if DV to any </a:t>
            </a:r>
            <a:r>
              <a:rPr lang="en-US" altLang="zh-CN" sz="2600" dirty="0" err="1">
                <a:latin typeface="Arial" panose="020B0604020202020204" pitchFamily="34" charset="0"/>
              </a:rPr>
              <a:t>dest</a:t>
            </a:r>
            <a:r>
              <a:rPr lang="en-US" altLang="zh-CN" sz="2600" dirty="0">
                <a:latin typeface="Arial" panose="020B0604020202020204" pitchFamily="34" charset="0"/>
              </a:rPr>
              <a:t> has changed, </a:t>
            </a:r>
            <a:r>
              <a:rPr lang="en-US" altLang="zh-CN" sz="2600" dirty="0">
                <a:solidFill>
                  <a:srgbClr val="00B0F0"/>
                </a:solidFill>
                <a:latin typeface="Arial" panose="020B0604020202020204" pitchFamily="34" charset="0"/>
              </a:rPr>
              <a:t>notify</a:t>
            </a:r>
            <a:r>
              <a:rPr lang="en-US" altLang="zh-CN" sz="2600" dirty="0">
                <a:latin typeface="Arial" panose="020B0604020202020204" pitchFamily="34" charset="0"/>
              </a:rPr>
              <a:t> neighbors </a:t>
            </a:r>
          </a:p>
          <a:p>
            <a:pPr marL="0" lvl="0" indent="0" algn="ctr">
              <a:spcBef>
                <a:spcPct val="50000"/>
              </a:spcBef>
              <a:buNone/>
            </a:pPr>
            <a:endParaRPr lang="en-US" altLang="zh-CN" sz="2600" dirty="0">
              <a:latin typeface="Arial" panose="020B0604020202020204" pitchFamily="34" charset="0"/>
            </a:endParaRPr>
          </a:p>
        </p:txBody>
      </p:sp>
      <p:sp>
        <p:nvSpPr>
          <p:cNvPr id="64517" name="Freeform 8"/>
          <p:cNvSpPr/>
          <p:nvPr/>
        </p:nvSpPr>
        <p:spPr>
          <a:xfrm>
            <a:off x="853281" y="1904207"/>
            <a:ext cx="2274888" cy="3581400"/>
          </a:xfrm>
          <a:custGeom>
            <a:avLst/>
            <a:gdLst/>
            <a:ahLst/>
            <a:cxnLst>
              <a:cxn ang="0">
                <a:pos x="2233019" y="3190875"/>
              </a:cxn>
              <a:cxn ang="0">
                <a:pos x="2235345" y="3581400"/>
              </a:cxn>
              <a:cxn ang="0">
                <a:pos x="0" y="3581400"/>
              </a:cxn>
              <a:cxn ang="0">
                <a:pos x="0" y="0"/>
              </a:cxn>
              <a:cxn ang="0">
                <a:pos x="2274888" y="0"/>
              </a:cxn>
              <a:cxn ang="0">
                <a:pos x="2274888" y="246063"/>
              </a:cxn>
            </a:cxnLst>
            <a:rect l="0" t="0" r="0" b="0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18" name="Line 6"/>
          <p:cNvSpPr/>
          <p:nvPr/>
        </p:nvSpPr>
        <p:spPr>
          <a:xfrm>
            <a:off x="3107055" y="2514283"/>
            <a:ext cx="0" cy="59055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19" name="Line 7"/>
          <p:cNvSpPr/>
          <p:nvPr/>
        </p:nvSpPr>
        <p:spPr>
          <a:xfrm>
            <a:off x="3106738" y="3733483"/>
            <a:ext cx="0" cy="59055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1" name="Group 4"/>
          <p:cNvGrpSpPr/>
          <p:nvPr/>
        </p:nvGrpSpPr>
        <p:grpSpPr>
          <a:xfrm>
            <a:off x="5572125" y="4605338"/>
            <a:ext cx="3571875" cy="2252662"/>
            <a:chOff x="3066" y="1107"/>
            <a:chExt cx="2250" cy="1419"/>
          </a:xfrm>
        </p:grpSpPr>
        <p:sp>
          <p:nvSpPr>
            <p:cNvPr id="6" name="Freeform 5"/>
            <p:cNvSpPr/>
            <p:nvPr/>
          </p:nvSpPr>
          <p:spPr bwMode="auto">
            <a:xfrm>
              <a:off x="3066" y="1107"/>
              <a:ext cx="2250" cy="1409"/>
            </a:xfrm>
            <a:custGeom>
              <a:avLst/>
              <a:gdLst/>
              <a:ahLst/>
              <a:cxnLst>
                <a:cxn ang="0">
                  <a:pos x="0" y="624"/>
                </a:cxn>
                <a:cxn ang="0">
                  <a:pos x="219" y="321"/>
                </a:cxn>
                <a:cxn ang="0">
                  <a:pos x="529" y="35"/>
                </a:cxn>
                <a:cxn ang="0">
                  <a:pos x="1551" y="111"/>
                </a:cxn>
                <a:cxn ang="0">
                  <a:pos x="1968" y="483"/>
                </a:cxn>
                <a:cxn ang="0">
                  <a:pos x="2199" y="906"/>
                </a:cxn>
                <a:cxn ang="0">
                  <a:pos x="1659" y="1314"/>
                </a:cxn>
                <a:cxn ang="0">
                  <a:pos x="993" y="1386"/>
                </a:cxn>
                <a:cxn ang="0">
                  <a:pos x="465" y="1356"/>
                </a:cxn>
                <a:cxn ang="0">
                  <a:pos x="102" y="1068"/>
                </a:cxn>
                <a:cxn ang="0">
                  <a:pos x="0" y="624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3402" y="1656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142" y="189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142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455" y="189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42" y="1891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39" y="183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616" y="228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616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29" y="227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616" y="227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613" y="221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612" y="15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612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925" y="15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612" y="1588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3609" y="15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4295" y="1591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295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607" y="15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295" y="1584"/>
              <a:ext cx="309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4298" y="1528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4305" y="228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305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618" y="227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305" y="227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302" y="221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4870" y="194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870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5183" y="193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870" y="1934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67" y="187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461" y="1683"/>
              <a:ext cx="1" cy="5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2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3768" y="1689"/>
              <a:ext cx="1" cy="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37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3933" y="1674"/>
              <a:ext cx="504" cy="60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4620" y="2022"/>
              <a:ext cx="366" cy="270"/>
            </a:xfrm>
            <a:custGeom>
              <a:avLst/>
              <a:gdLst/>
              <a:ahLst/>
              <a:cxnLst>
                <a:cxn ang="0">
                  <a:pos x="0" y="270"/>
                </a:cxn>
                <a:cxn ang="0">
                  <a:pos x="366" y="0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3939" y="230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42"/>
            <p:cNvSpPr/>
            <p:nvPr/>
          </p:nvSpPr>
          <p:spPr bwMode="auto">
            <a:xfrm>
              <a:off x="3348" y="1980"/>
              <a:ext cx="276" cy="264"/>
            </a:xfrm>
            <a:custGeom>
              <a:avLst/>
              <a:gdLst/>
              <a:ahLst/>
              <a:cxnLst>
                <a:cxn ang="0">
                  <a:pos x="276" y="264"/>
                </a:cxn>
                <a:cxn ang="0">
                  <a:pos x="0" y="0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3933" y="1614"/>
              <a:ext cx="366" cy="1"/>
            </a:xfrm>
            <a:custGeom>
              <a:avLst/>
              <a:gdLst/>
              <a:ahLst/>
              <a:cxnLst>
                <a:cxn ang="0">
                  <a:pos x="366" y="0"/>
                </a:cxn>
                <a:cxn ang="0">
                  <a:pos x="0" y="0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4608" y="1611"/>
              <a:ext cx="396" cy="267"/>
            </a:xfrm>
            <a:custGeom>
              <a:avLst/>
              <a:gdLst/>
              <a:ahLst/>
              <a:cxnLst>
                <a:cxn ang="0">
                  <a:pos x="396" y="267"/>
                </a:cxn>
                <a:cxn ang="0">
                  <a:pos x="0" y="0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3291" y="1182"/>
              <a:ext cx="1110" cy="645"/>
            </a:xfrm>
            <a:custGeom>
              <a:avLst/>
              <a:gdLst/>
              <a:ahLst/>
              <a:cxnLst>
                <a:cxn ang="0">
                  <a:pos x="1110" y="342"/>
                </a:cxn>
                <a:cxn ang="0">
                  <a:pos x="0" y="645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6608" name="Group 46"/>
            <p:cNvGrpSpPr/>
            <p:nvPr/>
          </p:nvGrpSpPr>
          <p:grpSpPr>
            <a:xfrm>
              <a:off x="3178" y="1806"/>
              <a:ext cx="233" cy="252"/>
              <a:chOff x="2941" y="2451"/>
              <a:chExt cx="236" cy="252"/>
            </a:xfrm>
          </p:grpSpPr>
          <p:sp>
            <p:nvSpPr>
              <p:cNvPr id="73" name="Rectangle 4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Text Box 48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6609" name="Group 49"/>
            <p:cNvGrpSpPr/>
            <p:nvPr/>
          </p:nvGrpSpPr>
          <p:grpSpPr>
            <a:xfrm>
              <a:off x="4356" y="2190"/>
              <a:ext cx="215" cy="252"/>
              <a:chOff x="2949" y="2451"/>
              <a:chExt cx="218" cy="252"/>
            </a:xfrm>
          </p:grpSpPr>
          <p:sp>
            <p:nvSpPr>
              <p:cNvPr id="71" name="Rectangle 5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Text Box 51"/>
              <p:cNvSpPr txBox="1">
                <a:spLocks noChangeArrowheads="1"/>
              </p:cNvSpPr>
              <p:nvPr/>
            </p:nvSpPr>
            <p:spPr bwMode="auto">
              <a:xfrm>
                <a:off x="2949" y="2451"/>
                <a:ext cx="218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6610" name="Group 52"/>
            <p:cNvGrpSpPr/>
            <p:nvPr/>
          </p:nvGrpSpPr>
          <p:grpSpPr>
            <a:xfrm>
              <a:off x="3667" y="2187"/>
              <a:ext cx="233" cy="252"/>
              <a:chOff x="2941" y="2451"/>
              <a:chExt cx="236" cy="252"/>
            </a:xfrm>
          </p:grpSpPr>
          <p:sp>
            <p:nvSpPr>
              <p:cNvPr id="69" name="Rectangle 5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Text Box 54"/>
              <p:cNvSpPr txBox="1">
                <a:spLocks noChangeArrowheads="1"/>
              </p:cNvSpPr>
              <p:nvPr/>
            </p:nvSpPr>
            <p:spPr bwMode="auto">
              <a:xfrm>
                <a:off x="2941" y="2451"/>
                <a:ext cx="236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6611" name="Group 55"/>
            <p:cNvGrpSpPr/>
            <p:nvPr/>
          </p:nvGrpSpPr>
          <p:grpSpPr>
            <a:xfrm>
              <a:off x="4346" y="1500"/>
              <a:ext cx="224" cy="252"/>
              <a:chOff x="2945" y="2451"/>
              <a:chExt cx="227" cy="252"/>
            </a:xfrm>
          </p:grpSpPr>
          <p:sp>
            <p:nvSpPr>
              <p:cNvPr id="67" name="Rectangle 5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Text Box 57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6612" name="Group 58"/>
            <p:cNvGrpSpPr/>
            <p:nvPr/>
          </p:nvGrpSpPr>
          <p:grpSpPr>
            <a:xfrm>
              <a:off x="3662" y="1500"/>
              <a:ext cx="224" cy="252"/>
              <a:chOff x="2945" y="2451"/>
              <a:chExt cx="227" cy="252"/>
            </a:xfrm>
          </p:grpSpPr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 Box 60"/>
              <p:cNvSpPr txBox="1">
                <a:spLocks noChangeArrowheads="1"/>
              </p:cNvSpPr>
              <p:nvPr/>
            </p:nvSpPr>
            <p:spPr bwMode="auto">
              <a:xfrm>
                <a:off x="2945" y="2451"/>
                <a:ext cx="227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6613" name="Group 61"/>
            <p:cNvGrpSpPr/>
            <p:nvPr/>
          </p:nvGrpSpPr>
          <p:grpSpPr>
            <a:xfrm>
              <a:off x="4933" y="1848"/>
              <a:ext cx="206" cy="252"/>
              <a:chOff x="2953" y="2451"/>
              <a:chExt cx="209" cy="252"/>
            </a:xfrm>
          </p:grpSpPr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Text Box 63"/>
              <p:cNvSpPr txBox="1">
                <a:spLocks noChangeArrowheads="1"/>
              </p:cNvSpPr>
              <p:nvPr/>
            </p:nvSpPr>
            <p:spPr bwMode="auto">
              <a:xfrm>
                <a:off x="2953" y="2451"/>
                <a:ext cx="209" cy="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kern="0" cap="none" spc="0" normalizeH="0" baseline="0" noProof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endPara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 Box 64"/>
            <p:cNvSpPr txBox="1">
              <a:spLocks noChangeArrowheads="1"/>
            </p:cNvSpPr>
            <p:nvPr/>
          </p:nvSpPr>
          <p:spPr bwMode="auto">
            <a:xfrm>
              <a:off x="3401" y="162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4" name="Text Box 65"/>
            <p:cNvSpPr txBox="1">
              <a:spLocks noChangeArrowheads="1"/>
            </p:cNvSpPr>
            <p:nvPr/>
          </p:nvSpPr>
          <p:spPr bwMode="auto">
            <a:xfrm>
              <a:off x="3749" y="184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3314" y="205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6" name="Text Box 67"/>
            <p:cNvSpPr txBox="1">
              <a:spLocks noChangeArrowheads="1"/>
            </p:cNvSpPr>
            <p:nvPr/>
          </p:nvSpPr>
          <p:spPr bwMode="auto">
            <a:xfrm>
              <a:off x="4133" y="1939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7" name="Text Box 68"/>
            <p:cNvSpPr txBox="1">
              <a:spLocks noChangeArrowheads="1"/>
            </p:cNvSpPr>
            <p:nvPr/>
          </p:nvSpPr>
          <p:spPr bwMode="auto">
            <a:xfrm>
              <a:off x="4070" y="229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" name="Text Box 69"/>
            <p:cNvSpPr txBox="1">
              <a:spLocks noChangeArrowheads="1"/>
            </p:cNvSpPr>
            <p:nvPr/>
          </p:nvSpPr>
          <p:spPr bwMode="auto">
            <a:xfrm>
              <a:off x="4430" y="186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9" name="Text Box 70"/>
            <p:cNvSpPr txBox="1">
              <a:spLocks noChangeArrowheads="1"/>
            </p:cNvSpPr>
            <p:nvPr/>
          </p:nvSpPr>
          <p:spPr bwMode="auto">
            <a:xfrm>
              <a:off x="4790" y="2128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0" name="Text Box 71"/>
            <p:cNvSpPr txBox="1">
              <a:spLocks noChangeArrowheads="1"/>
            </p:cNvSpPr>
            <p:nvPr/>
          </p:nvSpPr>
          <p:spPr bwMode="auto">
            <a:xfrm>
              <a:off x="4763" y="159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1" name="Text Box 72"/>
            <p:cNvSpPr txBox="1">
              <a:spLocks noChangeArrowheads="1"/>
            </p:cNvSpPr>
            <p:nvPr/>
          </p:nvSpPr>
          <p:spPr bwMode="auto">
            <a:xfrm>
              <a:off x="4028" y="1441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2" name="Text Box 73"/>
            <p:cNvSpPr txBox="1">
              <a:spLocks noChangeArrowheads="1"/>
            </p:cNvSpPr>
            <p:nvPr/>
          </p:nvSpPr>
          <p:spPr bwMode="auto">
            <a:xfrm>
              <a:off x="3677" y="1174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kern="0" cap="none" spc="0" normalizeH="0" baseline="0" noProof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Bellman-Ford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067800" cy="5257800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00B0F0"/>
                </a:solidFill>
              </a:rPr>
              <a:t>D</a:t>
            </a:r>
            <a:r>
              <a:rPr lang="en-US" altLang="zh-CN" baseline="-25000">
                <a:solidFill>
                  <a:srgbClr val="00B0F0"/>
                </a:solidFill>
              </a:rPr>
              <a:t>x</a:t>
            </a:r>
            <a:r>
              <a:rPr lang="en-US" altLang="zh-CN">
                <a:solidFill>
                  <a:srgbClr val="00B0F0"/>
                </a:solidFill>
              </a:rPr>
              <a:t>(y) </a:t>
            </a:r>
            <a:r>
              <a:rPr lang="en-US" altLang="zh-CN"/>
              <a:t>cost of least-cost path from x to y:</a:t>
            </a:r>
          </a:p>
          <a:p>
            <a:pPr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00B0F0"/>
                </a:solidFill>
              </a:rPr>
              <a:t>D</a:t>
            </a:r>
            <a:r>
              <a:rPr lang="en-US" altLang="zh-CN" baseline="-25000">
                <a:solidFill>
                  <a:srgbClr val="00B0F0"/>
                </a:solidFill>
              </a:rPr>
              <a:t>x</a:t>
            </a:r>
            <a:r>
              <a:rPr lang="en-US" altLang="zh-CN">
                <a:solidFill>
                  <a:srgbClr val="00B0F0"/>
                </a:solidFill>
              </a:rPr>
              <a:t>(y) = min{c(x,v) + D</a:t>
            </a:r>
            <a:r>
              <a:rPr lang="en-US" altLang="zh-CN" baseline="-25000">
                <a:solidFill>
                  <a:srgbClr val="00B0F0"/>
                </a:solidFill>
              </a:rPr>
              <a:t>v</a:t>
            </a:r>
            <a:r>
              <a:rPr lang="en-US" altLang="zh-CN">
                <a:solidFill>
                  <a:srgbClr val="00B0F0"/>
                </a:solidFill>
              </a:rPr>
              <a:t>(y)}                      		</a:t>
            </a:r>
            <a:r>
              <a:rPr lang="zh-CN" altLang="en-US">
                <a:solidFill>
                  <a:srgbClr val="00B0F0"/>
                </a:solidFill>
              </a:rPr>
              <a:t> </a:t>
            </a:r>
            <a:r>
              <a:rPr lang="zh-CN" altLang="en-US" sz="2000">
                <a:solidFill>
                  <a:srgbClr val="00B0F0"/>
                </a:solidFill>
              </a:rPr>
              <a:t> </a:t>
            </a:r>
            <a:r>
              <a:rPr lang="en-US" altLang="zh-CN">
                <a:solidFill>
                  <a:srgbClr val="00B0F0"/>
                </a:solidFill>
              </a:rPr>
              <a:t>for all neighbors v of x</a:t>
            </a:r>
            <a:endParaRPr lang="en-US" altLang="zh-CN"/>
          </a:p>
          <a:p>
            <a:endParaRPr lang="en-US" altLang="en-US"/>
          </a:p>
        </p:txBody>
      </p:sp>
      <p:sp>
        <p:nvSpPr>
          <p:cNvPr id="66564" name="Text Box 75"/>
          <p:cNvSpPr txBox="1"/>
          <p:nvPr/>
        </p:nvSpPr>
        <p:spPr>
          <a:xfrm>
            <a:off x="838200" y="3797300"/>
            <a:ext cx="5683250" cy="2536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D</a:t>
            </a:r>
            <a:r>
              <a:rPr lang="en-US" altLang="zh-CN" sz="2600" baseline="-25000">
                <a:latin typeface="Times New Roman" panose="02020603050405020304" pitchFamily="18" charset="0"/>
              </a:rPr>
              <a:t>A</a:t>
            </a:r>
            <a:r>
              <a:rPr lang="en-US" altLang="zh-CN" sz="2600">
                <a:latin typeface="Times New Roman" panose="02020603050405020304" pitchFamily="18" charset="0"/>
              </a:rPr>
              <a:t>(F) = min {c(A,B) + D</a:t>
            </a:r>
            <a:r>
              <a:rPr lang="en-US" altLang="zh-CN" sz="2600" baseline="-25000">
                <a:latin typeface="Times New Roman" panose="02020603050405020304" pitchFamily="18" charset="0"/>
              </a:rPr>
              <a:t>B</a:t>
            </a:r>
            <a:r>
              <a:rPr lang="en-US" altLang="zh-CN" sz="2600">
                <a:latin typeface="Times New Roman" panose="02020603050405020304" pitchFamily="18" charset="0"/>
              </a:rPr>
              <a:t>(F),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                      c(A,D) + D</a:t>
            </a:r>
            <a:r>
              <a:rPr lang="en-US" altLang="zh-CN" sz="2600" baseline="-25000">
                <a:latin typeface="Times New Roman" panose="02020603050405020304" pitchFamily="18" charset="0"/>
              </a:rPr>
              <a:t>D</a:t>
            </a:r>
            <a:r>
              <a:rPr lang="en-US" altLang="zh-CN" sz="2600">
                <a:latin typeface="Times New Roman" panose="02020603050405020304" pitchFamily="18" charset="0"/>
              </a:rPr>
              <a:t>(F),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                      c(A,C) + D</a:t>
            </a:r>
            <a:r>
              <a:rPr lang="en-US" altLang="zh-CN" sz="2600" baseline="-25000">
                <a:latin typeface="Times New Roman" panose="02020603050405020304" pitchFamily="18" charset="0"/>
              </a:rPr>
              <a:t>C</a:t>
            </a:r>
            <a:r>
              <a:rPr lang="en-US" altLang="zh-CN" sz="2600">
                <a:latin typeface="Times New Roman" panose="02020603050405020304" pitchFamily="18" charset="0"/>
              </a:rPr>
              <a:t>(F) }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         = min {2 + 5,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                     1 + 3,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                     5 + 3}  = 4</a:t>
            </a:r>
          </a:p>
        </p:txBody>
      </p:sp>
      <p:sp>
        <p:nvSpPr>
          <p:cNvPr id="66565" name="Text Box 76"/>
          <p:cNvSpPr txBox="1"/>
          <p:nvPr/>
        </p:nvSpPr>
        <p:spPr>
          <a:xfrm>
            <a:off x="1870075" y="6057900"/>
            <a:ext cx="5718175" cy="812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>
                <a:solidFill>
                  <a:srgbClr val="00B0F0"/>
                </a:solidFill>
                <a:latin typeface="Times New Roman" panose="02020603050405020304" pitchFamily="18" charset="0"/>
              </a:rPr>
              <a:t>node leading to shortest path is next hop </a:t>
            </a:r>
            <a:r>
              <a:rPr lang="en-US" altLang="zh-CN" sz="2600">
                <a:solidFill>
                  <a:srgbClr val="00B0F0"/>
                </a:solidFill>
                <a:latin typeface="Times New Roman" panose="02020603050405020304" pitchFamily="18" charset="0"/>
                <a:ea typeface="MS Mincho" pitchFamily="49" charset="-128"/>
                <a:sym typeface="Wingdings" panose="05000000000000000000" pitchFamily="2" charset="2"/>
              </a:rPr>
              <a:t></a:t>
            </a:r>
            <a:r>
              <a:rPr lang="en-US" altLang="zh-CN" sz="2600">
                <a:solidFill>
                  <a:srgbClr val="00B0F0"/>
                </a:solidFill>
                <a:latin typeface="Times New Roman" panose="02020603050405020304" pitchFamily="18" charset="0"/>
                <a:ea typeface="MS Mincho" pitchFamily="49" charset="-128"/>
              </a:rPr>
              <a:t> forwarding table</a:t>
            </a:r>
          </a:p>
        </p:txBody>
      </p:sp>
      <p:sp>
        <p:nvSpPr>
          <p:cNvPr id="66566" name="Freeform 77"/>
          <p:cNvSpPr/>
          <p:nvPr/>
        </p:nvSpPr>
        <p:spPr>
          <a:xfrm>
            <a:off x="1343025" y="4479925"/>
            <a:ext cx="1203325" cy="2022475"/>
          </a:xfrm>
          <a:custGeom>
            <a:avLst/>
            <a:gdLst/>
            <a:ahLst/>
            <a:cxnLst>
              <a:cxn ang="0">
                <a:pos x="593725" y="2022475"/>
              </a:cxn>
              <a:cxn ang="0">
                <a:pos x="44450" y="976313"/>
              </a:cxn>
              <a:cxn ang="0">
                <a:pos x="330200" y="244475"/>
              </a:cxn>
              <a:cxn ang="0">
                <a:pos x="1203325" y="0"/>
              </a:cxn>
            </a:cxnLst>
            <a:rect l="0" t="0" r="0" b="0"/>
            <a:pathLst>
              <a:path w="758" h="1274">
                <a:moveTo>
                  <a:pt x="374" y="1274"/>
                </a:moveTo>
                <a:cubicBezTo>
                  <a:pt x="215" y="1038"/>
                  <a:pt x="56" y="802"/>
                  <a:pt x="28" y="615"/>
                </a:cubicBezTo>
                <a:cubicBezTo>
                  <a:pt x="0" y="428"/>
                  <a:pt x="86" y="256"/>
                  <a:pt x="208" y="154"/>
                </a:cubicBezTo>
                <a:cubicBezTo>
                  <a:pt x="330" y="52"/>
                  <a:pt x="544" y="26"/>
                  <a:pt x="758" y="0"/>
                </a:cubicBezTo>
              </a:path>
            </a:pathLst>
          </a:custGeom>
          <a:noFill/>
          <a:ln w="19050" cap="flat" cmpd="sng">
            <a:solidFill>
              <a:srgbClr val="00B0F0">
                <a:alpha val="100000"/>
              </a:srgbClr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/>
          <p:nvPr/>
        </p:nvSpPr>
        <p:spPr>
          <a:xfrm>
            <a:off x="-152400" y="2590800"/>
            <a:ext cx="96012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>
                <a:solidFill>
                  <a:schemeClr val="tx2"/>
                </a:solidFill>
              </a:rPr>
              <a:t>intra-domain vs inter-domain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en-US" dirty="0">
                <a:solidFill>
                  <a:srgbClr val="00B0F0"/>
                </a:solidFill>
              </a:rPr>
              <a:t>Hierarchical Routing</a:t>
            </a:r>
          </a:p>
        </p:txBody>
      </p:sp>
      <p:pic>
        <p:nvPicPr>
          <p:cNvPr id="70658" name="Picture 3" descr="hi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19" y="2330450"/>
            <a:ext cx="7175500" cy="29495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0659" name="Group 4"/>
          <p:cNvGrpSpPr/>
          <p:nvPr/>
        </p:nvGrpSpPr>
        <p:grpSpPr>
          <a:xfrm>
            <a:off x="904081" y="1600200"/>
            <a:ext cx="7335838" cy="1998663"/>
            <a:chOff x="0" y="522"/>
            <a:chExt cx="4621" cy="1259"/>
          </a:xfrm>
        </p:grpSpPr>
        <p:sp>
          <p:nvSpPr>
            <p:cNvPr id="70664" name="Text Box 5"/>
            <p:cNvSpPr txBox="1"/>
            <p:nvPr/>
          </p:nvSpPr>
          <p:spPr>
            <a:xfrm>
              <a:off x="0" y="522"/>
              <a:ext cx="4621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600" dirty="0">
                  <a:solidFill>
                    <a:srgbClr val="00B0F0"/>
                  </a:solidFill>
                  <a:latin typeface="Arial" panose="020B0604020202020204" pitchFamily="34" charset="0"/>
                </a:rPr>
                <a:t>inter-AS border (exterior gateway) routers</a:t>
              </a:r>
            </a:p>
          </p:txBody>
        </p:sp>
        <p:sp>
          <p:nvSpPr>
            <p:cNvPr id="70665" name="Freeform 6"/>
            <p:cNvSpPr/>
            <p:nvPr/>
          </p:nvSpPr>
          <p:spPr>
            <a:xfrm>
              <a:off x="1282" y="759"/>
              <a:ext cx="657" cy="370"/>
            </a:xfrm>
            <a:custGeom>
              <a:avLst/>
              <a:gdLst/>
              <a:ahLst/>
              <a:cxnLst>
                <a:cxn ang="0">
                  <a:pos x="657" y="0"/>
                </a:cxn>
                <a:cxn ang="0">
                  <a:pos x="292" y="269"/>
                </a:cxn>
                <a:cxn ang="0">
                  <a:pos x="263" y="121"/>
                </a:cxn>
                <a:cxn ang="0">
                  <a:pos x="0" y="370"/>
                </a:cxn>
              </a:cxnLst>
              <a:rect l="0" t="0" r="0" b="0"/>
              <a:pathLst>
                <a:path w="732" h="420">
                  <a:moveTo>
                    <a:pt x="732" y="0"/>
                  </a:moveTo>
                  <a:cubicBezTo>
                    <a:pt x="732" y="0"/>
                    <a:pt x="398" y="282"/>
                    <a:pt x="325" y="305"/>
                  </a:cubicBezTo>
                  <a:cubicBezTo>
                    <a:pt x="252" y="328"/>
                    <a:pt x="347" y="118"/>
                    <a:pt x="293" y="137"/>
                  </a:cubicBezTo>
                  <a:cubicBezTo>
                    <a:pt x="239" y="156"/>
                    <a:pt x="61" y="361"/>
                    <a:pt x="0" y="420"/>
                  </a:cubicBezTo>
                </a:path>
              </a:pathLst>
            </a:custGeom>
            <a:noFill/>
            <a:ln w="28575" cap="flat" cmpd="sng">
              <a:solidFill>
                <a:srgbClr val="00B0F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6" name="Freeform 7"/>
            <p:cNvSpPr/>
            <p:nvPr/>
          </p:nvSpPr>
          <p:spPr>
            <a:xfrm>
              <a:off x="2019" y="772"/>
              <a:ext cx="273" cy="570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07" y="414"/>
                </a:cxn>
                <a:cxn ang="0">
                  <a:pos x="109" y="186"/>
                </a:cxn>
                <a:cxn ang="0">
                  <a:pos x="0" y="570"/>
                </a:cxn>
              </a:cxnLst>
              <a:rect l="0" t="0" r="0" b="0"/>
              <a:pathLst>
                <a:path w="273" h="762">
                  <a:moveTo>
                    <a:pt x="273" y="0"/>
                  </a:moveTo>
                  <a:cubicBezTo>
                    <a:pt x="262" y="92"/>
                    <a:pt x="234" y="513"/>
                    <a:pt x="207" y="554"/>
                  </a:cubicBezTo>
                  <a:cubicBezTo>
                    <a:pt x="180" y="596"/>
                    <a:pt x="129" y="214"/>
                    <a:pt x="109" y="249"/>
                  </a:cubicBezTo>
                  <a:cubicBezTo>
                    <a:pt x="89" y="283"/>
                    <a:pt x="23" y="655"/>
                    <a:pt x="0" y="762"/>
                  </a:cubicBezTo>
                </a:path>
              </a:pathLst>
            </a:custGeom>
            <a:noFill/>
            <a:ln w="28575" cap="flat" cmpd="sng">
              <a:solidFill>
                <a:srgbClr val="00B0F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7" name="Freeform 8"/>
            <p:cNvSpPr/>
            <p:nvPr/>
          </p:nvSpPr>
          <p:spPr>
            <a:xfrm>
              <a:off x="2536" y="943"/>
              <a:ext cx="265" cy="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458"/>
                </a:cxn>
                <a:cxn ang="0">
                  <a:pos x="164" y="206"/>
                </a:cxn>
                <a:cxn ang="0">
                  <a:pos x="265" y="838"/>
                </a:cxn>
              </a:cxnLst>
              <a:rect l="0" t="0" r="0" b="0"/>
              <a:pathLst>
                <a:path w="265" h="1013">
                  <a:moveTo>
                    <a:pt x="0" y="0"/>
                  </a:moveTo>
                  <a:cubicBezTo>
                    <a:pt x="11" y="92"/>
                    <a:pt x="39" y="513"/>
                    <a:pt x="66" y="554"/>
                  </a:cubicBezTo>
                  <a:cubicBezTo>
                    <a:pt x="93" y="596"/>
                    <a:pt x="144" y="214"/>
                    <a:pt x="164" y="249"/>
                  </a:cubicBezTo>
                  <a:cubicBezTo>
                    <a:pt x="184" y="283"/>
                    <a:pt x="244" y="854"/>
                    <a:pt x="265" y="1013"/>
                  </a:cubicBezTo>
                </a:path>
              </a:pathLst>
            </a:custGeom>
            <a:noFill/>
            <a:ln w="28575" cap="flat" cmpd="sng">
              <a:solidFill>
                <a:srgbClr val="00B0F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8" name="Freeform 9"/>
            <p:cNvSpPr/>
            <p:nvPr/>
          </p:nvSpPr>
          <p:spPr>
            <a:xfrm>
              <a:off x="2917" y="828"/>
              <a:ext cx="769" cy="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8" y="375"/>
                </a:cxn>
                <a:cxn ang="0">
                  <a:pos x="461" y="169"/>
                </a:cxn>
                <a:cxn ang="0">
                  <a:pos x="769" y="517"/>
                </a:cxn>
              </a:cxnLst>
              <a:rect l="0" t="0" r="0" b="0"/>
              <a:pathLst>
                <a:path w="769" h="517">
                  <a:moveTo>
                    <a:pt x="0" y="0"/>
                  </a:moveTo>
                  <a:cubicBezTo>
                    <a:pt x="71" y="62"/>
                    <a:pt x="351" y="347"/>
                    <a:pt x="428" y="375"/>
                  </a:cubicBezTo>
                  <a:cubicBezTo>
                    <a:pt x="505" y="403"/>
                    <a:pt x="404" y="145"/>
                    <a:pt x="461" y="169"/>
                  </a:cubicBezTo>
                  <a:cubicBezTo>
                    <a:pt x="518" y="192"/>
                    <a:pt x="705" y="444"/>
                    <a:pt x="769" y="517"/>
                  </a:cubicBezTo>
                </a:path>
              </a:pathLst>
            </a:custGeom>
            <a:noFill/>
            <a:ln w="28575" cap="flat" cmpd="sng">
              <a:solidFill>
                <a:srgbClr val="00B0F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660" name="Group 11"/>
          <p:cNvGrpSpPr/>
          <p:nvPr/>
        </p:nvGrpSpPr>
        <p:grpSpPr>
          <a:xfrm>
            <a:off x="904081" y="4143375"/>
            <a:ext cx="6489700" cy="1576388"/>
            <a:chOff x="0" y="2124"/>
            <a:chExt cx="4088" cy="993"/>
          </a:xfrm>
        </p:grpSpPr>
        <p:sp>
          <p:nvSpPr>
            <p:cNvPr id="70661" name="Text Box 12"/>
            <p:cNvSpPr txBox="1"/>
            <p:nvPr/>
          </p:nvSpPr>
          <p:spPr>
            <a:xfrm>
              <a:off x="0" y="2857"/>
              <a:ext cx="4088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0"/>
                </a:spcBef>
                <a:buNone/>
              </a:pPr>
              <a:r>
                <a:rPr lang="en-US" altLang="zh-CN" sz="2600">
                  <a:solidFill>
                    <a:srgbClr val="00B0F0"/>
                  </a:solidFill>
                  <a:latin typeface="Arial" panose="020B0604020202020204" pitchFamily="34" charset="0"/>
                </a:rPr>
                <a:t>intra-AS</a:t>
              </a:r>
              <a:r>
                <a:rPr lang="en-US" altLang="zh-CN" sz="2600" i="1">
                  <a:solidFill>
                    <a:srgbClr val="00B0F0"/>
                  </a:solidFill>
                  <a:latin typeface="Arial" panose="020B0604020202020204" pitchFamily="34" charset="0"/>
                </a:rPr>
                <a:t> (</a:t>
              </a:r>
              <a:r>
                <a:rPr lang="en-US" altLang="zh-CN" sz="2600">
                  <a:solidFill>
                    <a:srgbClr val="00B0F0"/>
                  </a:solidFill>
                  <a:latin typeface="Arial" panose="020B0604020202020204" pitchFamily="34" charset="0"/>
                </a:rPr>
                <a:t>interior gateway) routers</a:t>
              </a:r>
            </a:p>
          </p:txBody>
        </p:sp>
        <p:sp>
          <p:nvSpPr>
            <p:cNvPr id="70662" name="Line 13"/>
            <p:cNvSpPr/>
            <p:nvPr/>
          </p:nvSpPr>
          <p:spPr>
            <a:xfrm flipV="1">
              <a:off x="407" y="2124"/>
              <a:ext cx="202" cy="724"/>
            </a:xfrm>
            <a:prstGeom prst="line">
              <a:avLst/>
            </a:prstGeom>
            <a:ln w="19050" cap="flat" cmpd="sng">
              <a:solidFill>
                <a:srgbClr val="00B0F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70663" name="Line 14"/>
            <p:cNvSpPr/>
            <p:nvPr/>
          </p:nvSpPr>
          <p:spPr>
            <a:xfrm flipV="1">
              <a:off x="672" y="2506"/>
              <a:ext cx="797" cy="334"/>
            </a:xfrm>
            <a:prstGeom prst="line">
              <a:avLst/>
            </a:prstGeom>
            <a:ln w="19050" cap="flat" cmpd="sng">
              <a:solidFill>
                <a:srgbClr val="00B0F0"/>
              </a:solidFill>
              <a:prstDash val="solid"/>
              <a:headEnd type="none" w="med" len="med"/>
              <a:tailEnd type="triangle" w="med" len="lg"/>
            </a:ln>
          </p:spPr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en-US">
                <a:solidFill>
                  <a:schemeClr val="tx1"/>
                </a:solidFill>
              </a:rPr>
              <a:t>Hierarchical Routing</a:t>
            </a:r>
          </a:p>
        </p:txBody>
      </p:sp>
      <p:pic>
        <p:nvPicPr>
          <p:cNvPr id="72706" name="Picture 3" descr="hi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2257425"/>
            <a:ext cx="7175500" cy="29495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2707" name="Group 4"/>
          <p:cNvGrpSpPr/>
          <p:nvPr/>
        </p:nvGrpSpPr>
        <p:grpSpPr>
          <a:xfrm>
            <a:off x="0" y="1527175"/>
            <a:ext cx="7335838" cy="1998663"/>
            <a:chOff x="0" y="522"/>
            <a:chExt cx="4621" cy="1259"/>
          </a:xfrm>
        </p:grpSpPr>
        <p:sp>
          <p:nvSpPr>
            <p:cNvPr id="72713" name="Text Box 5"/>
            <p:cNvSpPr txBox="1"/>
            <p:nvPr/>
          </p:nvSpPr>
          <p:spPr>
            <a:xfrm>
              <a:off x="0" y="522"/>
              <a:ext cx="4621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600">
                  <a:solidFill>
                    <a:srgbClr val="00B0F0"/>
                  </a:solidFill>
                  <a:latin typeface="Arial" panose="020B0604020202020204" pitchFamily="34" charset="0"/>
                </a:rPr>
                <a:t>inter-AS border (exterior gateway) routers</a:t>
              </a:r>
            </a:p>
          </p:txBody>
        </p:sp>
        <p:sp>
          <p:nvSpPr>
            <p:cNvPr id="72714" name="Freeform 6"/>
            <p:cNvSpPr/>
            <p:nvPr/>
          </p:nvSpPr>
          <p:spPr>
            <a:xfrm>
              <a:off x="1282" y="759"/>
              <a:ext cx="657" cy="370"/>
            </a:xfrm>
            <a:custGeom>
              <a:avLst/>
              <a:gdLst/>
              <a:ahLst/>
              <a:cxnLst>
                <a:cxn ang="0">
                  <a:pos x="657" y="0"/>
                </a:cxn>
                <a:cxn ang="0">
                  <a:pos x="292" y="269"/>
                </a:cxn>
                <a:cxn ang="0">
                  <a:pos x="263" y="121"/>
                </a:cxn>
                <a:cxn ang="0">
                  <a:pos x="0" y="370"/>
                </a:cxn>
              </a:cxnLst>
              <a:rect l="0" t="0" r="0" b="0"/>
              <a:pathLst>
                <a:path w="732" h="420">
                  <a:moveTo>
                    <a:pt x="732" y="0"/>
                  </a:moveTo>
                  <a:cubicBezTo>
                    <a:pt x="732" y="0"/>
                    <a:pt x="398" y="282"/>
                    <a:pt x="325" y="305"/>
                  </a:cubicBezTo>
                  <a:cubicBezTo>
                    <a:pt x="252" y="328"/>
                    <a:pt x="347" y="118"/>
                    <a:pt x="293" y="137"/>
                  </a:cubicBezTo>
                  <a:cubicBezTo>
                    <a:pt x="239" y="156"/>
                    <a:pt x="61" y="361"/>
                    <a:pt x="0" y="420"/>
                  </a:cubicBezTo>
                </a:path>
              </a:pathLst>
            </a:custGeom>
            <a:noFill/>
            <a:ln w="28575" cap="flat" cmpd="sng">
              <a:solidFill>
                <a:srgbClr val="00B0F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5" name="Freeform 7"/>
            <p:cNvSpPr/>
            <p:nvPr/>
          </p:nvSpPr>
          <p:spPr>
            <a:xfrm>
              <a:off x="2019" y="772"/>
              <a:ext cx="273" cy="570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07" y="414"/>
                </a:cxn>
                <a:cxn ang="0">
                  <a:pos x="109" y="186"/>
                </a:cxn>
                <a:cxn ang="0">
                  <a:pos x="0" y="570"/>
                </a:cxn>
              </a:cxnLst>
              <a:rect l="0" t="0" r="0" b="0"/>
              <a:pathLst>
                <a:path w="273" h="762">
                  <a:moveTo>
                    <a:pt x="273" y="0"/>
                  </a:moveTo>
                  <a:cubicBezTo>
                    <a:pt x="262" y="92"/>
                    <a:pt x="234" y="513"/>
                    <a:pt x="207" y="554"/>
                  </a:cubicBezTo>
                  <a:cubicBezTo>
                    <a:pt x="180" y="596"/>
                    <a:pt x="129" y="214"/>
                    <a:pt x="109" y="249"/>
                  </a:cubicBezTo>
                  <a:cubicBezTo>
                    <a:pt x="89" y="283"/>
                    <a:pt x="23" y="655"/>
                    <a:pt x="0" y="762"/>
                  </a:cubicBezTo>
                </a:path>
              </a:pathLst>
            </a:custGeom>
            <a:noFill/>
            <a:ln w="28575" cap="flat" cmpd="sng">
              <a:solidFill>
                <a:srgbClr val="00B0F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6" name="Freeform 8"/>
            <p:cNvSpPr/>
            <p:nvPr/>
          </p:nvSpPr>
          <p:spPr>
            <a:xfrm>
              <a:off x="2536" y="943"/>
              <a:ext cx="265" cy="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458"/>
                </a:cxn>
                <a:cxn ang="0">
                  <a:pos x="164" y="206"/>
                </a:cxn>
                <a:cxn ang="0">
                  <a:pos x="265" y="838"/>
                </a:cxn>
              </a:cxnLst>
              <a:rect l="0" t="0" r="0" b="0"/>
              <a:pathLst>
                <a:path w="265" h="1013">
                  <a:moveTo>
                    <a:pt x="0" y="0"/>
                  </a:moveTo>
                  <a:cubicBezTo>
                    <a:pt x="11" y="92"/>
                    <a:pt x="39" y="513"/>
                    <a:pt x="66" y="554"/>
                  </a:cubicBezTo>
                  <a:cubicBezTo>
                    <a:pt x="93" y="596"/>
                    <a:pt x="144" y="214"/>
                    <a:pt x="164" y="249"/>
                  </a:cubicBezTo>
                  <a:cubicBezTo>
                    <a:pt x="184" y="283"/>
                    <a:pt x="244" y="854"/>
                    <a:pt x="265" y="1013"/>
                  </a:cubicBezTo>
                </a:path>
              </a:pathLst>
            </a:custGeom>
            <a:noFill/>
            <a:ln w="28575" cap="flat" cmpd="sng">
              <a:solidFill>
                <a:srgbClr val="00B0F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7" name="Freeform 9"/>
            <p:cNvSpPr/>
            <p:nvPr/>
          </p:nvSpPr>
          <p:spPr>
            <a:xfrm>
              <a:off x="2917" y="828"/>
              <a:ext cx="769" cy="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8" y="375"/>
                </a:cxn>
                <a:cxn ang="0">
                  <a:pos x="461" y="169"/>
                </a:cxn>
                <a:cxn ang="0">
                  <a:pos x="769" y="517"/>
                </a:cxn>
              </a:cxnLst>
              <a:rect l="0" t="0" r="0" b="0"/>
              <a:pathLst>
                <a:path w="769" h="517">
                  <a:moveTo>
                    <a:pt x="0" y="0"/>
                  </a:moveTo>
                  <a:cubicBezTo>
                    <a:pt x="71" y="62"/>
                    <a:pt x="351" y="347"/>
                    <a:pt x="428" y="375"/>
                  </a:cubicBezTo>
                  <a:cubicBezTo>
                    <a:pt x="505" y="403"/>
                    <a:pt x="404" y="145"/>
                    <a:pt x="461" y="169"/>
                  </a:cubicBezTo>
                  <a:cubicBezTo>
                    <a:pt x="518" y="192"/>
                    <a:pt x="705" y="444"/>
                    <a:pt x="769" y="517"/>
                  </a:cubicBezTo>
                </a:path>
              </a:pathLst>
            </a:custGeom>
            <a:noFill/>
            <a:ln w="28575" cap="flat" cmpd="sng">
              <a:solidFill>
                <a:srgbClr val="00B0F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708" name="Group 11"/>
          <p:cNvGrpSpPr/>
          <p:nvPr/>
        </p:nvGrpSpPr>
        <p:grpSpPr>
          <a:xfrm>
            <a:off x="0" y="4070350"/>
            <a:ext cx="6489700" cy="1576388"/>
            <a:chOff x="0" y="2124"/>
            <a:chExt cx="4088" cy="993"/>
          </a:xfrm>
        </p:grpSpPr>
        <p:sp>
          <p:nvSpPr>
            <p:cNvPr id="72710" name="Text Box 12"/>
            <p:cNvSpPr txBox="1"/>
            <p:nvPr/>
          </p:nvSpPr>
          <p:spPr>
            <a:xfrm>
              <a:off x="0" y="2857"/>
              <a:ext cx="4088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0"/>
                </a:spcBef>
                <a:buNone/>
              </a:pPr>
              <a:r>
                <a:rPr lang="en-US" altLang="zh-CN" sz="2600">
                  <a:solidFill>
                    <a:srgbClr val="00B0F0"/>
                  </a:solidFill>
                  <a:latin typeface="Arial" panose="020B0604020202020204" pitchFamily="34" charset="0"/>
                </a:rPr>
                <a:t>intra-AS</a:t>
              </a:r>
              <a:r>
                <a:rPr lang="en-US" altLang="zh-CN" sz="2600" i="1">
                  <a:solidFill>
                    <a:srgbClr val="00B0F0"/>
                  </a:solidFill>
                  <a:latin typeface="Arial" panose="020B0604020202020204" pitchFamily="34" charset="0"/>
                </a:rPr>
                <a:t> (</a:t>
              </a:r>
              <a:r>
                <a:rPr lang="en-US" altLang="zh-CN" sz="2600">
                  <a:solidFill>
                    <a:srgbClr val="00B0F0"/>
                  </a:solidFill>
                  <a:latin typeface="Arial" panose="020B0604020202020204" pitchFamily="34" charset="0"/>
                </a:rPr>
                <a:t>interior gateway) routers</a:t>
              </a:r>
            </a:p>
          </p:txBody>
        </p:sp>
        <p:sp>
          <p:nvSpPr>
            <p:cNvPr id="72711" name="Line 13"/>
            <p:cNvSpPr/>
            <p:nvPr/>
          </p:nvSpPr>
          <p:spPr>
            <a:xfrm flipV="1">
              <a:off x="407" y="2124"/>
              <a:ext cx="202" cy="724"/>
            </a:xfrm>
            <a:prstGeom prst="line">
              <a:avLst/>
            </a:prstGeom>
            <a:ln w="19050" cap="flat" cmpd="sng">
              <a:solidFill>
                <a:srgbClr val="00B0F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72712" name="Line 14"/>
            <p:cNvSpPr/>
            <p:nvPr/>
          </p:nvSpPr>
          <p:spPr>
            <a:xfrm flipV="1">
              <a:off x="672" y="2506"/>
              <a:ext cx="797" cy="334"/>
            </a:xfrm>
            <a:prstGeom prst="line">
              <a:avLst/>
            </a:prstGeom>
            <a:ln w="19050" cap="flat" cmpd="sng">
              <a:solidFill>
                <a:srgbClr val="00B0F0"/>
              </a:solidFill>
              <a:prstDash val="solid"/>
              <a:headEnd type="none" w="med" len="med"/>
              <a:tailEnd type="triangle" w="med" len="lg"/>
            </a:ln>
          </p:spPr>
        </p:sp>
      </p:grpSp>
      <p:sp>
        <p:nvSpPr>
          <p:cNvPr id="72709" name="内容占位符 2"/>
          <p:cNvSpPr>
            <a:spLocks noGrp="1"/>
          </p:cNvSpPr>
          <p:nvPr>
            <p:ph idx="1"/>
          </p:nvPr>
        </p:nvSpPr>
        <p:spPr>
          <a:xfrm>
            <a:off x="0" y="5524500"/>
            <a:ext cx="9144000" cy="1508125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600" dirty="0"/>
              <a:t>AS: autonomous system </a:t>
            </a:r>
          </a:p>
          <a:p>
            <a:pPr lvl="0" eaLnBrk="1" hangingPunct="1">
              <a:spcBef>
                <a:spcPct val="0"/>
              </a:spcBef>
              <a:buFont typeface="ZapfDingbats"/>
              <a:buNone/>
            </a:pPr>
            <a:r>
              <a:rPr lang="en-US" altLang="zh-CN" sz="2600" dirty="0"/>
              <a:t>IGP</a:t>
            </a:r>
            <a:r>
              <a:rPr lang="zh-CN" altLang="en-US" sz="2600" dirty="0"/>
              <a:t>：</a:t>
            </a:r>
            <a:r>
              <a:rPr lang="en-US" altLang="zh-CN" sz="2600" dirty="0"/>
              <a:t>Interior Gateway Protocol</a:t>
            </a:r>
          </a:p>
          <a:p>
            <a:pPr lvl="0" eaLnBrk="1" hangingPunct="1">
              <a:spcBef>
                <a:spcPct val="0"/>
              </a:spcBef>
              <a:buFont typeface="ZapfDingbats"/>
              <a:buNone/>
            </a:pPr>
            <a:r>
              <a:rPr lang="en-US" altLang="zh-CN" sz="2600" dirty="0"/>
              <a:t>BGP</a:t>
            </a:r>
            <a:r>
              <a:rPr lang="zh-CN" altLang="en-US" sz="2600" dirty="0"/>
              <a:t>：</a:t>
            </a:r>
            <a:r>
              <a:rPr lang="en-US" altLang="zh-CN" sz="2600" dirty="0"/>
              <a:t>Border Gateway Protocol</a:t>
            </a:r>
          </a:p>
          <a:p>
            <a:pPr>
              <a:buNone/>
            </a:pPr>
            <a:r>
              <a:rPr lang="en-US" altLang="zh-CN" sz="2600" dirty="0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en-US">
                <a:solidFill>
                  <a:schemeClr val="tx1"/>
                </a:solidFill>
              </a:rPr>
              <a:t>Hierarchical Routing</a:t>
            </a:r>
          </a:p>
        </p:txBody>
      </p:sp>
      <p:pic>
        <p:nvPicPr>
          <p:cNvPr id="72706" name="Picture 3" descr="hi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2257425"/>
            <a:ext cx="7175500" cy="29495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2707" name="Group 4"/>
          <p:cNvGrpSpPr/>
          <p:nvPr/>
        </p:nvGrpSpPr>
        <p:grpSpPr>
          <a:xfrm>
            <a:off x="0" y="1527175"/>
            <a:ext cx="7335838" cy="1998663"/>
            <a:chOff x="0" y="522"/>
            <a:chExt cx="4621" cy="1259"/>
          </a:xfrm>
        </p:grpSpPr>
        <p:sp>
          <p:nvSpPr>
            <p:cNvPr id="72713" name="Text Box 5"/>
            <p:cNvSpPr txBox="1"/>
            <p:nvPr/>
          </p:nvSpPr>
          <p:spPr>
            <a:xfrm>
              <a:off x="0" y="522"/>
              <a:ext cx="4621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600">
                  <a:solidFill>
                    <a:srgbClr val="00B0F0"/>
                  </a:solidFill>
                  <a:latin typeface="Arial" panose="020B0604020202020204" pitchFamily="34" charset="0"/>
                </a:rPr>
                <a:t>inter-AS border (exterior gateway) routers</a:t>
              </a:r>
            </a:p>
          </p:txBody>
        </p:sp>
        <p:sp>
          <p:nvSpPr>
            <p:cNvPr id="72714" name="Freeform 6"/>
            <p:cNvSpPr/>
            <p:nvPr/>
          </p:nvSpPr>
          <p:spPr>
            <a:xfrm>
              <a:off x="1282" y="759"/>
              <a:ext cx="657" cy="370"/>
            </a:xfrm>
            <a:custGeom>
              <a:avLst/>
              <a:gdLst/>
              <a:ahLst/>
              <a:cxnLst>
                <a:cxn ang="0">
                  <a:pos x="657" y="0"/>
                </a:cxn>
                <a:cxn ang="0">
                  <a:pos x="292" y="269"/>
                </a:cxn>
                <a:cxn ang="0">
                  <a:pos x="263" y="121"/>
                </a:cxn>
                <a:cxn ang="0">
                  <a:pos x="0" y="370"/>
                </a:cxn>
              </a:cxnLst>
              <a:rect l="0" t="0" r="0" b="0"/>
              <a:pathLst>
                <a:path w="732" h="420">
                  <a:moveTo>
                    <a:pt x="732" y="0"/>
                  </a:moveTo>
                  <a:cubicBezTo>
                    <a:pt x="732" y="0"/>
                    <a:pt x="398" y="282"/>
                    <a:pt x="325" y="305"/>
                  </a:cubicBezTo>
                  <a:cubicBezTo>
                    <a:pt x="252" y="328"/>
                    <a:pt x="347" y="118"/>
                    <a:pt x="293" y="137"/>
                  </a:cubicBezTo>
                  <a:cubicBezTo>
                    <a:pt x="239" y="156"/>
                    <a:pt x="61" y="361"/>
                    <a:pt x="0" y="420"/>
                  </a:cubicBezTo>
                </a:path>
              </a:pathLst>
            </a:custGeom>
            <a:noFill/>
            <a:ln w="28575" cap="flat" cmpd="sng">
              <a:solidFill>
                <a:srgbClr val="00B0F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5" name="Freeform 7"/>
            <p:cNvSpPr/>
            <p:nvPr/>
          </p:nvSpPr>
          <p:spPr>
            <a:xfrm>
              <a:off x="2019" y="772"/>
              <a:ext cx="273" cy="570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07" y="414"/>
                </a:cxn>
                <a:cxn ang="0">
                  <a:pos x="109" y="186"/>
                </a:cxn>
                <a:cxn ang="0">
                  <a:pos x="0" y="570"/>
                </a:cxn>
              </a:cxnLst>
              <a:rect l="0" t="0" r="0" b="0"/>
              <a:pathLst>
                <a:path w="273" h="762">
                  <a:moveTo>
                    <a:pt x="273" y="0"/>
                  </a:moveTo>
                  <a:cubicBezTo>
                    <a:pt x="262" y="92"/>
                    <a:pt x="234" y="513"/>
                    <a:pt x="207" y="554"/>
                  </a:cubicBezTo>
                  <a:cubicBezTo>
                    <a:pt x="180" y="596"/>
                    <a:pt x="129" y="214"/>
                    <a:pt x="109" y="249"/>
                  </a:cubicBezTo>
                  <a:cubicBezTo>
                    <a:pt x="89" y="283"/>
                    <a:pt x="23" y="655"/>
                    <a:pt x="0" y="762"/>
                  </a:cubicBezTo>
                </a:path>
              </a:pathLst>
            </a:custGeom>
            <a:noFill/>
            <a:ln w="28575" cap="flat" cmpd="sng">
              <a:solidFill>
                <a:srgbClr val="00B0F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6" name="Freeform 8"/>
            <p:cNvSpPr/>
            <p:nvPr/>
          </p:nvSpPr>
          <p:spPr>
            <a:xfrm>
              <a:off x="2536" y="943"/>
              <a:ext cx="265" cy="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458"/>
                </a:cxn>
                <a:cxn ang="0">
                  <a:pos x="164" y="206"/>
                </a:cxn>
                <a:cxn ang="0">
                  <a:pos x="265" y="838"/>
                </a:cxn>
              </a:cxnLst>
              <a:rect l="0" t="0" r="0" b="0"/>
              <a:pathLst>
                <a:path w="265" h="1013">
                  <a:moveTo>
                    <a:pt x="0" y="0"/>
                  </a:moveTo>
                  <a:cubicBezTo>
                    <a:pt x="11" y="92"/>
                    <a:pt x="39" y="513"/>
                    <a:pt x="66" y="554"/>
                  </a:cubicBezTo>
                  <a:cubicBezTo>
                    <a:pt x="93" y="596"/>
                    <a:pt x="144" y="214"/>
                    <a:pt x="164" y="249"/>
                  </a:cubicBezTo>
                  <a:cubicBezTo>
                    <a:pt x="184" y="283"/>
                    <a:pt x="244" y="854"/>
                    <a:pt x="265" y="1013"/>
                  </a:cubicBezTo>
                </a:path>
              </a:pathLst>
            </a:custGeom>
            <a:noFill/>
            <a:ln w="28575" cap="flat" cmpd="sng">
              <a:solidFill>
                <a:srgbClr val="00B0F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17" name="Freeform 9"/>
            <p:cNvSpPr/>
            <p:nvPr/>
          </p:nvSpPr>
          <p:spPr>
            <a:xfrm>
              <a:off x="2917" y="828"/>
              <a:ext cx="769" cy="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8" y="375"/>
                </a:cxn>
                <a:cxn ang="0">
                  <a:pos x="461" y="169"/>
                </a:cxn>
                <a:cxn ang="0">
                  <a:pos x="769" y="517"/>
                </a:cxn>
              </a:cxnLst>
              <a:rect l="0" t="0" r="0" b="0"/>
              <a:pathLst>
                <a:path w="769" h="517">
                  <a:moveTo>
                    <a:pt x="0" y="0"/>
                  </a:moveTo>
                  <a:cubicBezTo>
                    <a:pt x="71" y="62"/>
                    <a:pt x="351" y="347"/>
                    <a:pt x="428" y="375"/>
                  </a:cubicBezTo>
                  <a:cubicBezTo>
                    <a:pt x="505" y="403"/>
                    <a:pt x="404" y="145"/>
                    <a:pt x="461" y="169"/>
                  </a:cubicBezTo>
                  <a:cubicBezTo>
                    <a:pt x="518" y="192"/>
                    <a:pt x="705" y="444"/>
                    <a:pt x="769" y="517"/>
                  </a:cubicBezTo>
                </a:path>
              </a:pathLst>
            </a:custGeom>
            <a:noFill/>
            <a:ln w="28575" cap="flat" cmpd="sng">
              <a:solidFill>
                <a:srgbClr val="00B0F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708" name="Group 11"/>
          <p:cNvGrpSpPr/>
          <p:nvPr/>
        </p:nvGrpSpPr>
        <p:grpSpPr>
          <a:xfrm>
            <a:off x="0" y="4070350"/>
            <a:ext cx="6489700" cy="1576388"/>
            <a:chOff x="0" y="2124"/>
            <a:chExt cx="4088" cy="993"/>
          </a:xfrm>
        </p:grpSpPr>
        <p:sp>
          <p:nvSpPr>
            <p:cNvPr id="72710" name="Text Box 12"/>
            <p:cNvSpPr txBox="1"/>
            <p:nvPr/>
          </p:nvSpPr>
          <p:spPr>
            <a:xfrm>
              <a:off x="0" y="2857"/>
              <a:ext cx="4088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lnSpc>
                  <a:spcPct val="80000"/>
                </a:lnSpc>
                <a:spcBef>
                  <a:spcPct val="0"/>
                </a:spcBef>
                <a:buNone/>
              </a:pPr>
              <a:r>
                <a:rPr lang="en-US" altLang="zh-CN" sz="2600">
                  <a:solidFill>
                    <a:srgbClr val="00B0F0"/>
                  </a:solidFill>
                  <a:latin typeface="Arial" panose="020B0604020202020204" pitchFamily="34" charset="0"/>
                </a:rPr>
                <a:t>intra-AS</a:t>
              </a:r>
              <a:r>
                <a:rPr lang="en-US" altLang="zh-CN" sz="2600" i="1">
                  <a:solidFill>
                    <a:srgbClr val="00B0F0"/>
                  </a:solidFill>
                  <a:latin typeface="Arial" panose="020B0604020202020204" pitchFamily="34" charset="0"/>
                </a:rPr>
                <a:t> (</a:t>
              </a:r>
              <a:r>
                <a:rPr lang="en-US" altLang="zh-CN" sz="2600">
                  <a:solidFill>
                    <a:srgbClr val="00B0F0"/>
                  </a:solidFill>
                  <a:latin typeface="Arial" panose="020B0604020202020204" pitchFamily="34" charset="0"/>
                </a:rPr>
                <a:t>interior gateway) routers</a:t>
              </a:r>
            </a:p>
          </p:txBody>
        </p:sp>
        <p:sp>
          <p:nvSpPr>
            <p:cNvPr id="72711" name="Line 13"/>
            <p:cNvSpPr/>
            <p:nvPr/>
          </p:nvSpPr>
          <p:spPr>
            <a:xfrm flipV="1">
              <a:off x="407" y="2124"/>
              <a:ext cx="202" cy="724"/>
            </a:xfrm>
            <a:prstGeom prst="line">
              <a:avLst/>
            </a:prstGeom>
            <a:ln w="19050" cap="flat" cmpd="sng">
              <a:solidFill>
                <a:srgbClr val="00B0F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72712" name="Line 14"/>
            <p:cNvSpPr/>
            <p:nvPr/>
          </p:nvSpPr>
          <p:spPr>
            <a:xfrm flipV="1">
              <a:off x="672" y="2506"/>
              <a:ext cx="797" cy="334"/>
            </a:xfrm>
            <a:prstGeom prst="line">
              <a:avLst/>
            </a:prstGeom>
            <a:ln w="19050" cap="flat" cmpd="sng">
              <a:solidFill>
                <a:srgbClr val="00B0F0"/>
              </a:solidFill>
              <a:prstDash val="solid"/>
              <a:headEnd type="none" w="med" len="med"/>
              <a:tailEnd type="triangle" w="med" len="lg"/>
            </a:ln>
          </p:spPr>
        </p:sp>
      </p:grpSp>
      <p:sp>
        <p:nvSpPr>
          <p:cNvPr id="72709" name="内容占位符 2"/>
          <p:cNvSpPr>
            <a:spLocks noGrp="1"/>
          </p:cNvSpPr>
          <p:nvPr>
            <p:ph idx="1"/>
          </p:nvPr>
        </p:nvSpPr>
        <p:spPr>
          <a:xfrm>
            <a:off x="0" y="5608639"/>
            <a:ext cx="9144000" cy="1058862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600" dirty="0"/>
              <a:t>each AS uses its own IGP internal routing protocol;</a:t>
            </a:r>
          </a:p>
          <a:p>
            <a:pPr>
              <a:buNone/>
            </a:pPr>
            <a:r>
              <a:rPr lang="en-US" altLang="zh-CN" sz="2600" dirty="0"/>
              <a:t>border routers run BGP as well;</a:t>
            </a:r>
          </a:p>
          <a:p>
            <a:pPr>
              <a:buNone/>
            </a:pPr>
            <a:r>
              <a:rPr lang="en-US" altLang="zh-CN" sz="2600" dirty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rgbClr val="00B0F0"/>
                </a:solidFill>
              </a:rPr>
              <a:t>IGP: Interior Gateway Prot</a:t>
            </a:r>
            <a:endParaRPr lang="en-US" altLang="en-US"/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>
                <a:solidFill>
                  <a:srgbClr val="00B0F0"/>
                </a:solidFill>
              </a:rPr>
              <a:t>RIP</a:t>
            </a:r>
          </a:p>
          <a:p>
            <a:pPr>
              <a:buNone/>
            </a:pPr>
            <a:r>
              <a:rPr lang="en-US" altLang="zh-CN"/>
              <a:t>	routing information protocol</a:t>
            </a:r>
          </a:p>
          <a:p>
            <a:r>
              <a:rPr lang="en-US" altLang="zh-CN">
                <a:solidFill>
                  <a:srgbClr val="00B0F0"/>
                </a:solidFill>
              </a:rPr>
              <a:t>OSPF</a:t>
            </a:r>
          </a:p>
          <a:p>
            <a:pPr>
              <a:buNone/>
            </a:pPr>
            <a:r>
              <a:rPr lang="en-US" altLang="zh-CN"/>
              <a:t>	open shortest path first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rgbClr val="00B0F0"/>
                </a:solidFill>
              </a:rPr>
              <a:t>RIP</a:t>
            </a:r>
            <a:endParaRPr lang="en-US" altLang="en-US"/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Distance-vector algorithm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u="sng" dirty="0"/>
              <a:t>distance metric: # of hops </a:t>
            </a:r>
            <a:r>
              <a:rPr lang="en-US" altLang="zh-CN" dirty="0"/>
              <a:t>(max=15)</a:t>
            </a:r>
          </a:p>
          <a:p>
            <a:r>
              <a:rPr lang="en-US" altLang="zh-CN" dirty="0"/>
              <a:t>Neighbor routers exchange routing advertisement every 30 seconds</a:t>
            </a:r>
          </a:p>
          <a:p>
            <a:r>
              <a:rPr lang="en-US" altLang="zh-CN" dirty="0"/>
              <a:t>Failure and recovery</a:t>
            </a:r>
          </a:p>
          <a:p>
            <a:pPr>
              <a:buNone/>
            </a:pPr>
            <a:r>
              <a:rPr lang="en-US" altLang="zh-CN" dirty="0"/>
              <a:t>	if no update from neighbor N after 180s</a:t>
            </a:r>
            <a:r>
              <a:rPr lang="zh-CN" altLang="en-US" dirty="0"/>
              <a:t>，</a:t>
            </a:r>
            <a:r>
              <a:rPr lang="en-US" altLang="zh-CN" dirty="0"/>
              <a:t>invalidate routes via N, notify neighbors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Routing</a:t>
            </a:r>
          </a:p>
          <a:p>
            <a:pPr lvl="1"/>
            <a:r>
              <a:rPr lang="en-US" altLang="zh-CN" dirty="0"/>
              <a:t>The process of moving a packet of data from </a:t>
            </a:r>
            <a:r>
              <a:rPr lang="en-US" altLang="zh-CN" dirty="0">
                <a:solidFill>
                  <a:srgbClr val="FF0000"/>
                </a:solidFill>
              </a:rPr>
              <a:t>source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FF0000"/>
                </a:solidFill>
              </a:rPr>
              <a:t>destination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When a router receives a packet, it reads the </a:t>
            </a:r>
            <a:r>
              <a:rPr lang="en-US" altLang="zh-CN" dirty="0">
                <a:hlinkClick r:id="rId2"/>
              </a:rPr>
              <a:t>headers</a:t>
            </a:r>
            <a:r>
              <a:rPr lang="en-US" altLang="zh-CN" dirty="0"/>
              <a:t> of the packet to see its intended destination.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RIP</a:t>
            </a: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78850" name="Picture 1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113"/>
            <a:ext cx="9144000" cy="3875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en-US"/>
              <a:t>RIP</a:t>
            </a:r>
          </a:p>
        </p:txBody>
      </p:sp>
      <p:pic>
        <p:nvPicPr>
          <p:cNvPr id="80898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9175"/>
            <a:ext cx="9144000" cy="477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en-US"/>
              <a:t>RIP</a:t>
            </a:r>
          </a:p>
        </p:txBody>
      </p:sp>
      <p:pic>
        <p:nvPicPr>
          <p:cNvPr id="8192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9175"/>
            <a:ext cx="9144000" cy="477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rgbClr val="00B0F0"/>
                </a:solidFill>
              </a:rPr>
              <a:t>OSPF</a:t>
            </a:r>
            <a:endParaRPr lang="en-US" altLang="en-US"/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b="1" dirty="0">
                <a:sym typeface="+mn-ea"/>
              </a:rPr>
              <a:t>Open Shortest Path First </a:t>
            </a:r>
            <a:r>
              <a:rPr lang="en-US" altLang="zh-CN" dirty="0">
                <a:sym typeface="+mn-ea"/>
              </a:rPr>
              <a:t>(belong to </a:t>
            </a:r>
            <a:r>
              <a:rPr lang="en-US" altLang="zh-CN" dirty="0"/>
              <a:t>Link-state algorithm</a:t>
            </a:r>
            <a:r>
              <a:rPr lang="en-US" altLang="zh-CN" dirty="0">
                <a:sym typeface="+mn-ea"/>
              </a:rPr>
              <a:t>)</a:t>
            </a:r>
          </a:p>
          <a:p>
            <a:endParaRPr lang="en-US" altLang="zh-CN" dirty="0">
              <a:sym typeface="+mn-ea"/>
            </a:endParaRPr>
          </a:p>
          <a:p>
            <a:pPr>
              <a:buNone/>
            </a:pPr>
            <a:r>
              <a:rPr lang="en-US" altLang="zh-CN" dirty="0"/>
              <a:t>	each node knows its direct neighbors    &amp; the link distance to each(link-state);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each node periodically broadcasts its  link-state to the entire network;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OSPF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LSP (Link-State Packet)</a:t>
            </a:r>
          </a:p>
          <a:p>
            <a:pPr>
              <a:buNone/>
            </a:pPr>
            <a:r>
              <a:rPr lang="en-US" altLang="zh-CN" dirty="0"/>
              <a:t>	one entry per neighbor router containing:</a:t>
            </a:r>
          </a:p>
          <a:p>
            <a:pPr>
              <a:buNone/>
            </a:pPr>
            <a:r>
              <a:rPr lang="en-US" altLang="zh-CN" dirty="0"/>
              <a:t>	1.ID of the node that created the LSP;</a:t>
            </a:r>
          </a:p>
          <a:p>
            <a:pPr>
              <a:buNone/>
            </a:pPr>
            <a:r>
              <a:rPr lang="en-US" altLang="zh-CN" dirty="0"/>
              <a:t>	2.a list of direct neighbors, with link cost;</a:t>
            </a:r>
          </a:p>
          <a:p>
            <a:pPr>
              <a:buNone/>
            </a:pPr>
            <a:r>
              <a:rPr lang="en-US" altLang="zh-CN" dirty="0"/>
              <a:t>	3.sequence number for this LSP (SEQ);</a:t>
            </a:r>
          </a:p>
          <a:p>
            <a:pPr>
              <a:buNone/>
            </a:pPr>
            <a:r>
              <a:rPr lang="en-US" altLang="zh-CN" dirty="0"/>
              <a:t>	4.time-to-live (TTL) for info in this LSP;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OSPF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0" y="1465261"/>
            <a:ext cx="9296400" cy="525780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Build a complete map using link states</a:t>
            </a:r>
          </a:p>
          <a:p>
            <a:pPr>
              <a:buNone/>
            </a:pPr>
            <a:r>
              <a:rPr lang="en-US" altLang="zh-CN" dirty="0"/>
              <a:t>	everyone broadcasts a piece of topology;</a:t>
            </a:r>
          </a:p>
          <a:p>
            <a:pPr>
              <a:buNone/>
            </a:pPr>
            <a:r>
              <a:rPr lang="en-US" altLang="zh-CN" dirty="0"/>
              <a:t>	put all pieces together </a:t>
            </a:r>
            <a:r>
              <a:rPr lang="en-US" altLang="zh-CN" dirty="0">
                <a:sym typeface="Wingdings" panose="05000000000000000000" pitchFamily="2" charset="2"/>
              </a:rPr>
              <a:t> complete map</a:t>
            </a:r>
            <a:endParaRPr lang="en-US" altLang="zh-CN" dirty="0"/>
          </a:p>
        </p:txBody>
      </p:sp>
      <p:grpSp>
        <p:nvGrpSpPr>
          <p:cNvPr id="36" name="Group 4"/>
          <p:cNvGrpSpPr/>
          <p:nvPr/>
        </p:nvGrpSpPr>
        <p:grpSpPr>
          <a:xfrm>
            <a:off x="1974850" y="3721100"/>
            <a:ext cx="3184525" cy="698500"/>
            <a:chOff x="1324" y="2085"/>
            <a:chExt cx="2006" cy="440"/>
          </a:xfrm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2571" y="2157"/>
              <a:ext cx="267" cy="211"/>
            </a:xfrm>
            <a:prstGeom prst="ellipse">
              <a:avLst/>
            </a:prstGeom>
            <a:noFill/>
            <a:ln w="57150">
              <a:solidFill>
                <a:srgbClr val="00804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Line 6"/>
            <p:cNvSpPr>
              <a:spLocks noChangeShapeType="1"/>
            </p:cNvSpPr>
            <p:nvPr/>
          </p:nvSpPr>
          <p:spPr bwMode="auto">
            <a:xfrm flipV="1">
              <a:off x="2105" y="2303"/>
              <a:ext cx="489" cy="222"/>
            </a:xfrm>
            <a:prstGeom prst="line">
              <a:avLst/>
            </a:prstGeom>
            <a:noFill/>
            <a:ln w="57150">
              <a:solidFill>
                <a:srgbClr val="00804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>
              <a:off x="2841" y="2250"/>
              <a:ext cx="489" cy="56"/>
            </a:xfrm>
            <a:prstGeom prst="line">
              <a:avLst/>
            </a:prstGeom>
            <a:noFill/>
            <a:ln w="57150">
              <a:solidFill>
                <a:srgbClr val="00804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1324" y="2085"/>
              <a:ext cx="1256" cy="164"/>
            </a:xfrm>
            <a:prstGeom prst="line">
              <a:avLst/>
            </a:prstGeom>
            <a:noFill/>
            <a:ln w="57150">
              <a:solidFill>
                <a:srgbClr val="00804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1" name="Group 9"/>
          <p:cNvGrpSpPr/>
          <p:nvPr/>
        </p:nvGrpSpPr>
        <p:grpSpPr>
          <a:xfrm>
            <a:off x="3971925" y="3957638"/>
            <a:ext cx="2303463" cy="973137"/>
            <a:chOff x="2582" y="2234"/>
            <a:chExt cx="1451" cy="613"/>
          </a:xfrm>
        </p:grpSpPr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3325" y="2234"/>
              <a:ext cx="267" cy="211"/>
            </a:xfrm>
            <a:prstGeom prst="ellipse">
              <a:avLst/>
            </a:prstGeom>
            <a:noFill/>
            <a:ln w="57150">
              <a:solidFill>
                <a:srgbClr val="3333CC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>
              <a:off x="3578" y="2309"/>
              <a:ext cx="455" cy="12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 flipV="1">
              <a:off x="2582" y="2422"/>
              <a:ext cx="760" cy="425"/>
            </a:xfrm>
            <a:prstGeom prst="line">
              <a:avLst/>
            </a:prstGeom>
            <a:noFill/>
            <a:ln w="57150">
              <a:solidFill>
                <a:srgbClr val="3333CC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Group 13"/>
          <p:cNvGrpSpPr/>
          <p:nvPr/>
        </p:nvGrpSpPr>
        <p:grpSpPr>
          <a:xfrm>
            <a:off x="6305550" y="4000500"/>
            <a:ext cx="1138238" cy="2001838"/>
            <a:chOff x="4052" y="2261"/>
            <a:chExt cx="717" cy="1261"/>
          </a:xfrm>
        </p:grpSpPr>
        <p:sp>
          <p:nvSpPr>
            <p:cNvPr id="46" name="Oval 14"/>
            <p:cNvSpPr>
              <a:spLocks noChangeArrowheads="1"/>
            </p:cNvSpPr>
            <p:nvPr/>
          </p:nvSpPr>
          <p:spPr bwMode="auto">
            <a:xfrm>
              <a:off x="4052" y="2261"/>
              <a:ext cx="267" cy="211"/>
            </a:xfrm>
            <a:prstGeom prst="ellipse">
              <a:avLst/>
            </a:prstGeom>
            <a:noFill/>
            <a:ln w="57150">
              <a:solidFill>
                <a:srgbClr val="80008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>
              <a:off x="4279" y="2421"/>
              <a:ext cx="490" cy="1101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7046" name="Group 16"/>
          <p:cNvGrpSpPr/>
          <p:nvPr/>
        </p:nvGrpSpPr>
        <p:grpSpPr>
          <a:xfrm>
            <a:off x="3749675" y="5176838"/>
            <a:ext cx="2262188" cy="730250"/>
            <a:chOff x="2442" y="3002"/>
            <a:chExt cx="1425" cy="460"/>
          </a:xfrm>
        </p:grpSpPr>
        <p:sp>
          <p:nvSpPr>
            <p:cNvPr id="49" name="Oval 17"/>
            <p:cNvSpPr>
              <a:spLocks noChangeArrowheads="1"/>
            </p:cNvSpPr>
            <p:nvPr/>
          </p:nvSpPr>
          <p:spPr bwMode="auto">
            <a:xfrm>
              <a:off x="2825" y="3066"/>
              <a:ext cx="267" cy="21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 flipV="1">
              <a:off x="2442" y="3232"/>
              <a:ext cx="389" cy="23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2596" y="3002"/>
              <a:ext cx="251" cy="12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 flipV="1">
              <a:off x="3089" y="3009"/>
              <a:ext cx="778" cy="15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Group 21"/>
          <p:cNvGrpSpPr/>
          <p:nvPr/>
        </p:nvGrpSpPr>
        <p:grpSpPr>
          <a:xfrm>
            <a:off x="1924050" y="3816350"/>
            <a:ext cx="1320800" cy="1173163"/>
            <a:chOff x="1292" y="2145"/>
            <a:chExt cx="832" cy="739"/>
          </a:xfrm>
        </p:grpSpPr>
        <p:sp>
          <p:nvSpPr>
            <p:cNvPr id="54" name="Oval 22"/>
            <p:cNvSpPr>
              <a:spLocks noChangeArrowheads="1"/>
            </p:cNvSpPr>
            <p:nvPr/>
          </p:nvSpPr>
          <p:spPr bwMode="auto">
            <a:xfrm>
              <a:off x="1857" y="2455"/>
              <a:ext cx="267" cy="211"/>
            </a:xfrm>
            <a:prstGeom prst="ellipse">
              <a:avLst/>
            </a:prstGeom>
            <a:noFill/>
            <a:ln w="57150">
              <a:solidFill>
                <a:srgbClr val="80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1292" y="2145"/>
              <a:ext cx="577" cy="369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H="1">
              <a:off x="1863" y="2652"/>
              <a:ext cx="120" cy="232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Group 25"/>
          <p:cNvGrpSpPr/>
          <p:nvPr/>
        </p:nvGrpSpPr>
        <p:grpSpPr>
          <a:xfrm>
            <a:off x="2982913" y="4897438"/>
            <a:ext cx="1054100" cy="334962"/>
            <a:chOff x="1959" y="2826"/>
            <a:chExt cx="664" cy="211"/>
          </a:xfrm>
        </p:grpSpPr>
        <p:sp>
          <p:nvSpPr>
            <p:cNvPr id="58" name="Oval 26"/>
            <p:cNvSpPr>
              <a:spLocks noChangeArrowheads="1"/>
            </p:cNvSpPr>
            <p:nvPr/>
          </p:nvSpPr>
          <p:spPr bwMode="auto">
            <a:xfrm>
              <a:off x="2356" y="2826"/>
              <a:ext cx="267" cy="211"/>
            </a:xfrm>
            <a:prstGeom prst="ellipse">
              <a:avLst/>
            </a:prstGeom>
            <a:noFill/>
            <a:ln w="57150">
              <a:solidFill>
                <a:srgbClr val="FF8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27"/>
            <p:cNvSpPr>
              <a:spLocks noChangeShapeType="1"/>
            </p:cNvSpPr>
            <p:nvPr/>
          </p:nvSpPr>
          <p:spPr bwMode="auto">
            <a:xfrm flipV="1">
              <a:off x="1959" y="2944"/>
              <a:ext cx="384" cy="48"/>
            </a:xfrm>
            <a:prstGeom prst="line">
              <a:avLst/>
            </a:prstGeom>
            <a:noFill/>
            <a:ln w="57150">
              <a:solidFill>
                <a:srgbClr val="FF8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0" name="Group 28"/>
          <p:cNvGrpSpPr/>
          <p:nvPr/>
        </p:nvGrpSpPr>
        <p:grpSpPr>
          <a:xfrm>
            <a:off x="2106613" y="5803900"/>
            <a:ext cx="2913062" cy="334963"/>
            <a:chOff x="1407" y="3397"/>
            <a:chExt cx="1835" cy="211"/>
          </a:xfrm>
        </p:grpSpPr>
        <p:sp>
          <p:nvSpPr>
            <p:cNvPr id="61" name="Oval 29"/>
            <p:cNvSpPr>
              <a:spLocks noChangeArrowheads="1"/>
            </p:cNvSpPr>
            <p:nvPr/>
          </p:nvSpPr>
          <p:spPr bwMode="auto">
            <a:xfrm>
              <a:off x="2166" y="3397"/>
              <a:ext cx="267" cy="211"/>
            </a:xfrm>
            <a:prstGeom prst="ellipse">
              <a:avLst/>
            </a:prstGeom>
            <a:noFill/>
            <a:ln w="57150">
              <a:solidFill>
                <a:srgbClr val="FF00FF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Line 30"/>
            <p:cNvSpPr>
              <a:spLocks noChangeShapeType="1"/>
            </p:cNvSpPr>
            <p:nvPr/>
          </p:nvSpPr>
          <p:spPr bwMode="auto">
            <a:xfrm>
              <a:off x="1407" y="3494"/>
              <a:ext cx="744" cy="11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Line 31"/>
            <p:cNvSpPr>
              <a:spLocks noChangeShapeType="1"/>
            </p:cNvSpPr>
            <p:nvPr/>
          </p:nvSpPr>
          <p:spPr bwMode="auto">
            <a:xfrm flipV="1">
              <a:off x="2453" y="3506"/>
              <a:ext cx="789" cy="11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4" name="Group 32"/>
          <p:cNvGrpSpPr/>
          <p:nvPr/>
        </p:nvGrpSpPr>
        <p:grpSpPr>
          <a:xfrm>
            <a:off x="1479550" y="3581400"/>
            <a:ext cx="6184900" cy="2800350"/>
            <a:chOff x="1012" y="1997"/>
            <a:chExt cx="3896" cy="1764"/>
          </a:xfrm>
        </p:grpSpPr>
        <p:sp>
          <p:nvSpPr>
            <p:cNvPr id="65" name="Oval 33"/>
            <p:cNvSpPr>
              <a:spLocks noChangeArrowheads="1"/>
            </p:cNvSpPr>
            <p:nvPr/>
          </p:nvSpPr>
          <p:spPr bwMode="auto">
            <a:xfrm>
              <a:off x="1012" y="2574"/>
              <a:ext cx="267" cy="211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4"/>
            <p:cNvSpPr>
              <a:spLocks noChangeArrowheads="1"/>
            </p:cNvSpPr>
            <p:nvPr/>
          </p:nvSpPr>
          <p:spPr bwMode="auto">
            <a:xfrm>
              <a:off x="1700" y="2876"/>
              <a:ext cx="267" cy="211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5"/>
            <p:cNvSpPr>
              <a:spLocks noChangeArrowheads="1"/>
            </p:cNvSpPr>
            <p:nvPr/>
          </p:nvSpPr>
          <p:spPr bwMode="auto">
            <a:xfrm>
              <a:off x="4641" y="3550"/>
              <a:ext cx="267" cy="211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6"/>
            <p:cNvSpPr>
              <a:spLocks noChangeArrowheads="1"/>
            </p:cNvSpPr>
            <p:nvPr/>
          </p:nvSpPr>
          <p:spPr bwMode="auto">
            <a:xfrm>
              <a:off x="1128" y="3359"/>
              <a:ext cx="267" cy="211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7"/>
            <p:cNvSpPr>
              <a:spLocks noChangeArrowheads="1"/>
            </p:cNvSpPr>
            <p:nvPr/>
          </p:nvSpPr>
          <p:spPr bwMode="auto">
            <a:xfrm>
              <a:off x="1051" y="1997"/>
              <a:ext cx="267" cy="211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8"/>
            <p:cNvSpPr>
              <a:spLocks noChangeArrowheads="1"/>
            </p:cNvSpPr>
            <p:nvPr/>
          </p:nvSpPr>
          <p:spPr bwMode="auto">
            <a:xfrm>
              <a:off x="3248" y="3402"/>
              <a:ext cx="267" cy="211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 flipH="1">
              <a:off x="1139" y="2205"/>
              <a:ext cx="19" cy="37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Line 40"/>
            <p:cNvSpPr>
              <a:spLocks noChangeShapeType="1"/>
            </p:cNvSpPr>
            <p:nvPr/>
          </p:nvSpPr>
          <p:spPr bwMode="auto">
            <a:xfrm flipH="1" flipV="1">
              <a:off x="1127" y="2780"/>
              <a:ext cx="122" cy="57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41"/>
            <p:cNvSpPr>
              <a:spLocks noChangeShapeType="1"/>
            </p:cNvSpPr>
            <p:nvPr/>
          </p:nvSpPr>
          <p:spPr bwMode="auto">
            <a:xfrm>
              <a:off x="1266" y="2691"/>
              <a:ext cx="444" cy="25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Line 42"/>
            <p:cNvSpPr>
              <a:spLocks noChangeShapeType="1"/>
            </p:cNvSpPr>
            <p:nvPr/>
          </p:nvSpPr>
          <p:spPr bwMode="auto">
            <a:xfrm flipV="1">
              <a:off x="1374" y="3062"/>
              <a:ext cx="344" cy="34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43"/>
            <p:cNvSpPr>
              <a:spLocks noChangeShapeType="1"/>
            </p:cNvSpPr>
            <p:nvPr/>
          </p:nvSpPr>
          <p:spPr bwMode="auto">
            <a:xfrm>
              <a:off x="3527" y="3557"/>
              <a:ext cx="1111" cy="7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6" name="Group 44"/>
          <p:cNvGrpSpPr/>
          <p:nvPr/>
        </p:nvGrpSpPr>
        <p:grpSpPr>
          <a:xfrm>
            <a:off x="5376863" y="4313238"/>
            <a:ext cx="1047750" cy="1528762"/>
            <a:chOff x="3467" y="2458"/>
            <a:chExt cx="660" cy="963"/>
          </a:xfrm>
        </p:grpSpPr>
        <p:sp>
          <p:nvSpPr>
            <p:cNvPr id="77" name="Line 45"/>
            <p:cNvSpPr>
              <a:spLocks noChangeShapeType="1"/>
            </p:cNvSpPr>
            <p:nvPr/>
          </p:nvSpPr>
          <p:spPr bwMode="auto">
            <a:xfrm flipH="1">
              <a:off x="4005" y="2458"/>
              <a:ext cx="122" cy="456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Oval 46"/>
            <p:cNvSpPr>
              <a:spLocks noChangeArrowheads="1"/>
            </p:cNvSpPr>
            <p:nvPr/>
          </p:nvSpPr>
          <p:spPr bwMode="auto">
            <a:xfrm>
              <a:off x="3832" y="2896"/>
              <a:ext cx="267" cy="211"/>
            </a:xfrm>
            <a:prstGeom prst="ellipse">
              <a:avLst/>
            </a:prstGeom>
            <a:noFill/>
            <a:ln w="57150">
              <a:solidFill>
                <a:srgbClr val="80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Line 47"/>
            <p:cNvSpPr>
              <a:spLocks noChangeShapeType="1"/>
            </p:cNvSpPr>
            <p:nvPr/>
          </p:nvSpPr>
          <p:spPr bwMode="auto">
            <a:xfrm flipH="1">
              <a:off x="3467" y="3082"/>
              <a:ext cx="442" cy="339"/>
            </a:xfrm>
            <a:prstGeom prst="line">
              <a:avLst/>
            </a:prstGeom>
            <a:noFill/>
            <a:ln w="57150">
              <a:solidFill>
                <a:srgbClr val="800000"/>
              </a:solidFill>
              <a:round/>
              <a:headEnd type="none" w="med" len="lg"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OSPF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/>
              <a:t>Each node stores and forwards LSPs</a:t>
            </a:r>
          </a:p>
          <a:p>
            <a:r>
              <a:rPr lang="en-US" altLang="zh-CN"/>
              <a:t>Decrement TTL of stored LSPs</a:t>
            </a:r>
          </a:p>
          <a:p>
            <a:r>
              <a:rPr lang="en-US" altLang="zh-CN"/>
              <a:t>Discard info when TTL=0</a:t>
            </a:r>
          </a:p>
          <a:p>
            <a:r>
              <a:rPr lang="en-US" altLang="zh-CN"/>
              <a:t>Compute routes using Dijkstra</a:t>
            </a:r>
          </a:p>
          <a:p>
            <a:r>
              <a:rPr lang="en-US" altLang="zh-CN"/>
              <a:t>Generate LSPs periodically with increasing SEQ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OSPF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>
                <a:solidFill>
                  <a:srgbClr val="00B0F0"/>
                </a:solidFill>
              </a:rPr>
              <a:t>Reliable flooding of LSP</a:t>
            </a:r>
          </a:p>
          <a:p>
            <a:pPr>
              <a:buNone/>
            </a:pPr>
            <a:r>
              <a:rPr lang="en-US" altLang="zh-CN">
                <a:solidFill>
                  <a:srgbClr val="00B0F0"/>
                </a:solidFill>
              </a:rPr>
              <a:t>	</a:t>
            </a:r>
            <a:r>
              <a:rPr lang="en-US" altLang="zh-CN"/>
              <a:t>forward each received LSP to all neighbors but the one that sent it;</a:t>
            </a:r>
          </a:p>
          <a:p>
            <a:pPr>
              <a:buNone/>
            </a:pPr>
            <a:r>
              <a:rPr lang="en-US" altLang="zh-CN">
                <a:solidFill>
                  <a:srgbClr val="00B0F0"/>
                </a:solidFill>
              </a:rPr>
              <a:t>	</a:t>
            </a:r>
            <a:r>
              <a:rPr lang="en-US" altLang="zh-CN"/>
              <a:t>use the source-ID and SEQ to detect duplicates;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58788" y="5567363"/>
            <a:ext cx="2652712" cy="1246187"/>
            <a:chOff x="1295" y="3309"/>
            <a:chExt cx="1253" cy="785"/>
          </a:xfrm>
        </p:grpSpPr>
        <p:sp>
          <p:nvSpPr>
            <p:cNvPr id="91203" name="Freeform 5"/>
            <p:cNvSpPr/>
            <p:nvPr/>
          </p:nvSpPr>
          <p:spPr>
            <a:xfrm>
              <a:off x="1295" y="3309"/>
              <a:ext cx="243" cy="242"/>
            </a:xfrm>
            <a:custGeom>
              <a:avLst/>
              <a:gdLst/>
              <a:ahLst/>
              <a:cxnLst>
                <a:cxn ang="0">
                  <a:pos x="243" y="121"/>
                </a:cxn>
                <a:cxn ang="0">
                  <a:pos x="243" y="140"/>
                </a:cxn>
                <a:cxn ang="0">
                  <a:pos x="239" y="160"/>
                </a:cxn>
                <a:cxn ang="0">
                  <a:pos x="231" y="176"/>
                </a:cxn>
                <a:cxn ang="0">
                  <a:pos x="220" y="191"/>
                </a:cxn>
                <a:cxn ang="0">
                  <a:pos x="208" y="207"/>
                </a:cxn>
                <a:cxn ang="0">
                  <a:pos x="196" y="219"/>
                </a:cxn>
                <a:cxn ang="0">
                  <a:pos x="180" y="231"/>
                </a:cxn>
                <a:cxn ang="0">
                  <a:pos x="161" y="238"/>
                </a:cxn>
                <a:cxn ang="0">
                  <a:pos x="141" y="242"/>
                </a:cxn>
                <a:cxn ang="0">
                  <a:pos x="122" y="242"/>
                </a:cxn>
                <a:cxn ang="0">
                  <a:pos x="102" y="242"/>
                </a:cxn>
                <a:cxn ang="0">
                  <a:pos x="83" y="238"/>
                </a:cxn>
                <a:cxn ang="0">
                  <a:pos x="67" y="231"/>
                </a:cxn>
                <a:cxn ang="0">
                  <a:pos x="51" y="219"/>
                </a:cxn>
                <a:cxn ang="0">
                  <a:pos x="36" y="207"/>
                </a:cxn>
                <a:cxn ang="0">
                  <a:pos x="24" y="191"/>
                </a:cxn>
                <a:cxn ang="0">
                  <a:pos x="12" y="176"/>
                </a:cxn>
                <a:cxn ang="0">
                  <a:pos x="4" y="160"/>
                </a:cxn>
                <a:cxn ang="0">
                  <a:pos x="0" y="140"/>
                </a:cxn>
                <a:cxn ang="0">
                  <a:pos x="0" y="121"/>
                </a:cxn>
                <a:cxn ang="0">
                  <a:pos x="0" y="101"/>
                </a:cxn>
                <a:cxn ang="0">
                  <a:pos x="4" y="82"/>
                </a:cxn>
                <a:cxn ang="0">
                  <a:pos x="12" y="66"/>
                </a:cxn>
                <a:cxn ang="0">
                  <a:pos x="24" y="50"/>
                </a:cxn>
                <a:cxn ang="0">
                  <a:pos x="36" y="35"/>
                </a:cxn>
                <a:cxn ang="0">
                  <a:pos x="51" y="23"/>
                </a:cxn>
                <a:cxn ang="0">
                  <a:pos x="67" y="11"/>
                </a:cxn>
                <a:cxn ang="0">
                  <a:pos x="83" y="4"/>
                </a:cxn>
                <a:cxn ang="0">
                  <a:pos x="102" y="0"/>
                </a:cxn>
                <a:cxn ang="0">
                  <a:pos x="122" y="0"/>
                </a:cxn>
                <a:cxn ang="0">
                  <a:pos x="141" y="0"/>
                </a:cxn>
                <a:cxn ang="0">
                  <a:pos x="161" y="4"/>
                </a:cxn>
                <a:cxn ang="0">
                  <a:pos x="180" y="11"/>
                </a:cxn>
                <a:cxn ang="0">
                  <a:pos x="196" y="23"/>
                </a:cxn>
                <a:cxn ang="0">
                  <a:pos x="208" y="35"/>
                </a:cxn>
                <a:cxn ang="0">
                  <a:pos x="220" y="50"/>
                </a:cxn>
                <a:cxn ang="0">
                  <a:pos x="231" y="66"/>
                </a:cxn>
                <a:cxn ang="0">
                  <a:pos x="239" y="82"/>
                </a:cxn>
                <a:cxn ang="0">
                  <a:pos x="243" y="101"/>
                </a:cxn>
                <a:cxn ang="0">
                  <a:pos x="243" y="121"/>
                </a:cxn>
                <a:cxn ang="0">
                  <a:pos x="243" y="121"/>
                </a:cxn>
              </a:cxnLst>
              <a:rect l="0" t="0" r="0" b="0"/>
              <a:pathLst>
                <a:path w="243" h="242">
                  <a:moveTo>
                    <a:pt x="243" y="121"/>
                  </a:moveTo>
                  <a:lnTo>
                    <a:pt x="243" y="140"/>
                  </a:lnTo>
                  <a:lnTo>
                    <a:pt x="239" y="160"/>
                  </a:lnTo>
                  <a:lnTo>
                    <a:pt x="231" y="176"/>
                  </a:lnTo>
                  <a:lnTo>
                    <a:pt x="220" y="191"/>
                  </a:lnTo>
                  <a:lnTo>
                    <a:pt x="208" y="207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8"/>
                  </a:lnTo>
                  <a:lnTo>
                    <a:pt x="141" y="242"/>
                  </a:lnTo>
                  <a:lnTo>
                    <a:pt x="122" y="242"/>
                  </a:lnTo>
                  <a:lnTo>
                    <a:pt x="102" y="242"/>
                  </a:lnTo>
                  <a:lnTo>
                    <a:pt x="83" y="238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7"/>
                  </a:lnTo>
                  <a:lnTo>
                    <a:pt x="24" y="191"/>
                  </a:lnTo>
                  <a:lnTo>
                    <a:pt x="12" y="176"/>
                  </a:lnTo>
                  <a:lnTo>
                    <a:pt x="4" y="160"/>
                  </a:lnTo>
                  <a:lnTo>
                    <a:pt x="0" y="140"/>
                  </a:lnTo>
                  <a:lnTo>
                    <a:pt x="0" y="121"/>
                  </a:lnTo>
                  <a:lnTo>
                    <a:pt x="0" y="101"/>
                  </a:lnTo>
                  <a:lnTo>
                    <a:pt x="4" y="82"/>
                  </a:lnTo>
                  <a:lnTo>
                    <a:pt x="12" y="66"/>
                  </a:lnTo>
                  <a:lnTo>
                    <a:pt x="24" y="50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1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1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0"/>
                  </a:lnTo>
                  <a:lnTo>
                    <a:pt x="231" y="66"/>
                  </a:lnTo>
                  <a:lnTo>
                    <a:pt x="239" y="82"/>
                  </a:lnTo>
                  <a:lnTo>
                    <a:pt x="243" y="101"/>
                  </a:lnTo>
                  <a:lnTo>
                    <a:pt x="243" y="121"/>
                  </a:lnTo>
                  <a:close/>
                </a:path>
              </a:pathLst>
            </a:custGeom>
            <a:solidFill>
              <a:srgbClr val="CC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4" name="Freeform 6"/>
            <p:cNvSpPr/>
            <p:nvPr/>
          </p:nvSpPr>
          <p:spPr>
            <a:xfrm>
              <a:off x="1295" y="3309"/>
              <a:ext cx="243" cy="242"/>
            </a:xfrm>
            <a:custGeom>
              <a:avLst/>
              <a:gdLst/>
              <a:ahLst/>
              <a:cxnLst>
                <a:cxn ang="0">
                  <a:pos x="243" y="121"/>
                </a:cxn>
                <a:cxn ang="0">
                  <a:pos x="243" y="140"/>
                </a:cxn>
                <a:cxn ang="0">
                  <a:pos x="239" y="160"/>
                </a:cxn>
                <a:cxn ang="0">
                  <a:pos x="231" y="176"/>
                </a:cxn>
                <a:cxn ang="0">
                  <a:pos x="220" y="191"/>
                </a:cxn>
                <a:cxn ang="0">
                  <a:pos x="208" y="207"/>
                </a:cxn>
                <a:cxn ang="0">
                  <a:pos x="196" y="219"/>
                </a:cxn>
                <a:cxn ang="0">
                  <a:pos x="180" y="231"/>
                </a:cxn>
                <a:cxn ang="0">
                  <a:pos x="161" y="238"/>
                </a:cxn>
                <a:cxn ang="0">
                  <a:pos x="141" y="242"/>
                </a:cxn>
                <a:cxn ang="0">
                  <a:pos x="122" y="242"/>
                </a:cxn>
                <a:cxn ang="0">
                  <a:pos x="102" y="242"/>
                </a:cxn>
                <a:cxn ang="0">
                  <a:pos x="83" y="238"/>
                </a:cxn>
                <a:cxn ang="0">
                  <a:pos x="67" y="231"/>
                </a:cxn>
                <a:cxn ang="0">
                  <a:pos x="51" y="219"/>
                </a:cxn>
                <a:cxn ang="0">
                  <a:pos x="36" y="207"/>
                </a:cxn>
                <a:cxn ang="0">
                  <a:pos x="24" y="191"/>
                </a:cxn>
                <a:cxn ang="0">
                  <a:pos x="12" y="176"/>
                </a:cxn>
                <a:cxn ang="0">
                  <a:pos x="4" y="160"/>
                </a:cxn>
                <a:cxn ang="0">
                  <a:pos x="0" y="140"/>
                </a:cxn>
                <a:cxn ang="0">
                  <a:pos x="0" y="121"/>
                </a:cxn>
                <a:cxn ang="0">
                  <a:pos x="0" y="101"/>
                </a:cxn>
                <a:cxn ang="0">
                  <a:pos x="4" y="82"/>
                </a:cxn>
                <a:cxn ang="0">
                  <a:pos x="12" y="66"/>
                </a:cxn>
                <a:cxn ang="0">
                  <a:pos x="24" y="50"/>
                </a:cxn>
                <a:cxn ang="0">
                  <a:pos x="36" y="35"/>
                </a:cxn>
                <a:cxn ang="0">
                  <a:pos x="51" y="23"/>
                </a:cxn>
                <a:cxn ang="0">
                  <a:pos x="67" y="11"/>
                </a:cxn>
                <a:cxn ang="0">
                  <a:pos x="83" y="4"/>
                </a:cxn>
                <a:cxn ang="0">
                  <a:pos x="102" y="0"/>
                </a:cxn>
                <a:cxn ang="0">
                  <a:pos x="122" y="0"/>
                </a:cxn>
                <a:cxn ang="0">
                  <a:pos x="141" y="0"/>
                </a:cxn>
                <a:cxn ang="0">
                  <a:pos x="161" y="4"/>
                </a:cxn>
                <a:cxn ang="0">
                  <a:pos x="180" y="11"/>
                </a:cxn>
                <a:cxn ang="0">
                  <a:pos x="196" y="23"/>
                </a:cxn>
                <a:cxn ang="0">
                  <a:pos x="208" y="35"/>
                </a:cxn>
                <a:cxn ang="0">
                  <a:pos x="220" y="50"/>
                </a:cxn>
                <a:cxn ang="0">
                  <a:pos x="231" y="66"/>
                </a:cxn>
                <a:cxn ang="0">
                  <a:pos x="239" y="82"/>
                </a:cxn>
                <a:cxn ang="0">
                  <a:pos x="243" y="101"/>
                </a:cxn>
                <a:cxn ang="0">
                  <a:pos x="243" y="121"/>
                </a:cxn>
                <a:cxn ang="0">
                  <a:pos x="243" y="121"/>
                </a:cxn>
              </a:cxnLst>
              <a:rect l="0" t="0" r="0" b="0"/>
              <a:pathLst>
                <a:path w="243" h="242">
                  <a:moveTo>
                    <a:pt x="243" y="121"/>
                  </a:moveTo>
                  <a:lnTo>
                    <a:pt x="243" y="140"/>
                  </a:lnTo>
                  <a:lnTo>
                    <a:pt x="239" y="160"/>
                  </a:lnTo>
                  <a:lnTo>
                    <a:pt x="231" y="176"/>
                  </a:lnTo>
                  <a:lnTo>
                    <a:pt x="220" y="191"/>
                  </a:lnTo>
                  <a:lnTo>
                    <a:pt x="208" y="207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8"/>
                  </a:lnTo>
                  <a:lnTo>
                    <a:pt x="141" y="242"/>
                  </a:lnTo>
                  <a:lnTo>
                    <a:pt x="122" y="242"/>
                  </a:lnTo>
                  <a:lnTo>
                    <a:pt x="102" y="242"/>
                  </a:lnTo>
                  <a:lnTo>
                    <a:pt x="83" y="238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7"/>
                  </a:lnTo>
                  <a:lnTo>
                    <a:pt x="24" y="191"/>
                  </a:lnTo>
                  <a:lnTo>
                    <a:pt x="12" y="176"/>
                  </a:lnTo>
                  <a:lnTo>
                    <a:pt x="4" y="160"/>
                  </a:lnTo>
                  <a:lnTo>
                    <a:pt x="0" y="140"/>
                  </a:lnTo>
                  <a:lnTo>
                    <a:pt x="0" y="121"/>
                  </a:lnTo>
                  <a:lnTo>
                    <a:pt x="0" y="101"/>
                  </a:lnTo>
                  <a:lnTo>
                    <a:pt x="4" y="82"/>
                  </a:lnTo>
                  <a:lnTo>
                    <a:pt x="12" y="66"/>
                  </a:lnTo>
                  <a:lnTo>
                    <a:pt x="24" y="50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1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1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0"/>
                  </a:lnTo>
                  <a:lnTo>
                    <a:pt x="231" y="66"/>
                  </a:lnTo>
                  <a:lnTo>
                    <a:pt x="239" y="82"/>
                  </a:lnTo>
                  <a:lnTo>
                    <a:pt x="243" y="101"/>
                  </a:lnTo>
                  <a:lnTo>
                    <a:pt x="243" y="121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5" name="Freeform 7"/>
            <p:cNvSpPr/>
            <p:nvPr/>
          </p:nvSpPr>
          <p:spPr>
            <a:xfrm>
              <a:off x="1832" y="3309"/>
              <a:ext cx="246" cy="242"/>
            </a:xfrm>
            <a:custGeom>
              <a:avLst/>
              <a:gdLst/>
              <a:ahLst/>
              <a:cxnLst>
                <a:cxn ang="0">
                  <a:pos x="246" y="121"/>
                </a:cxn>
                <a:cxn ang="0">
                  <a:pos x="242" y="140"/>
                </a:cxn>
                <a:cxn ang="0">
                  <a:pos x="238" y="160"/>
                </a:cxn>
                <a:cxn ang="0">
                  <a:pos x="230" y="176"/>
                </a:cxn>
                <a:cxn ang="0">
                  <a:pos x="223" y="191"/>
                </a:cxn>
                <a:cxn ang="0">
                  <a:pos x="211" y="207"/>
                </a:cxn>
                <a:cxn ang="0">
                  <a:pos x="195" y="219"/>
                </a:cxn>
                <a:cxn ang="0">
                  <a:pos x="180" y="231"/>
                </a:cxn>
                <a:cxn ang="0">
                  <a:pos x="164" y="238"/>
                </a:cxn>
                <a:cxn ang="0">
                  <a:pos x="144" y="242"/>
                </a:cxn>
                <a:cxn ang="0">
                  <a:pos x="125" y="242"/>
                </a:cxn>
                <a:cxn ang="0">
                  <a:pos x="105" y="242"/>
                </a:cxn>
                <a:cxn ang="0">
                  <a:pos x="86" y="238"/>
                </a:cxn>
                <a:cxn ang="0">
                  <a:pos x="66" y="231"/>
                </a:cxn>
                <a:cxn ang="0">
                  <a:pos x="50" y="219"/>
                </a:cxn>
                <a:cxn ang="0">
                  <a:pos x="39" y="207"/>
                </a:cxn>
                <a:cxn ang="0">
                  <a:pos x="23" y="191"/>
                </a:cxn>
                <a:cxn ang="0">
                  <a:pos x="15" y="176"/>
                </a:cxn>
                <a:cxn ang="0">
                  <a:pos x="7" y="160"/>
                </a:cxn>
                <a:cxn ang="0">
                  <a:pos x="3" y="140"/>
                </a:cxn>
                <a:cxn ang="0">
                  <a:pos x="0" y="121"/>
                </a:cxn>
                <a:cxn ang="0">
                  <a:pos x="3" y="101"/>
                </a:cxn>
                <a:cxn ang="0">
                  <a:pos x="7" y="82"/>
                </a:cxn>
                <a:cxn ang="0">
                  <a:pos x="15" y="66"/>
                </a:cxn>
                <a:cxn ang="0">
                  <a:pos x="23" y="50"/>
                </a:cxn>
                <a:cxn ang="0">
                  <a:pos x="39" y="35"/>
                </a:cxn>
                <a:cxn ang="0">
                  <a:pos x="50" y="23"/>
                </a:cxn>
                <a:cxn ang="0">
                  <a:pos x="66" y="11"/>
                </a:cxn>
                <a:cxn ang="0">
                  <a:pos x="86" y="4"/>
                </a:cxn>
                <a:cxn ang="0">
                  <a:pos x="105" y="0"/>
                </a:cxn>
                <a:cxn ang="0">
                  <a:pos x="125" y="0"/>
                </a:cxn>
                <a:cxn ang="0">
                  <a:pos x="144" y="0"/>
                </a:cxn>
                <a:cxn ang="0">
                  <a:pos x="164" y="4"/>
                </a:cxn>
                <a:cxn ang="0">
                  <a:pos x="180" y="11"/>
                </a:cxn>
                <a:cxn ang="0">
                  <a:pos x="195" y="23"/>
                </a:cxn>
                <a:cxn ang="0">
                  <a:pos x="211" y="35"/>
                </a:cxn>
                <a:cxn ang="0">
                  <a:pos x="223" y="50"/>
                </a:cxn>
                <a:cxn ang="0">
                  <a:pos x="230" y="66"/>
                </a:cxn>
                <a:cxn ang="0">
                  <a:pos x="238" y="82"/>
                </a:cxn>
                <a:cxn ang="0">
                  <a:pos x="242" y="101"/>
                </a:cxn>
                <a:cxn ang="0">
                  <a:pos x="246" y="121"/>
                </a:cxn>
                <a:cxn ang="0">
                  <a:pos x="246" y="121"/>
                </a:cxn>
              </a:cxnLst>
              <a:rect l="0" t="0" r="0" b="0"/>
              <a:pathLst>
                <a:path w="246" h="242">
                  <a:moveTo>
                    <a:pt x="246" y="121"/>
                  </a:moveTo>
                  <a:lnTo>
                    <a:pt x="242" y="140"/>
                  </a:lnTo>
                  <a:lnTo>
                    <a:pt x="238" y="160"/>
                  </a:lnTo>
                  <a:lnTo>
                    <a:pt x="230" y="176"/>
                  </a:lnTo>
                  <a:lnTo>
                    <a:pt x="223" y="191"/>
                  </a:lnTo>
                  <a:lnTo>
                    <a:pt x="211" y="207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8"/>
                  </a:lnTo>
                  <a:lnTo>
                    <a:pt x="144" y="242"/>
                  </a:lnTo>
                  <a:lnTo>
                    <a:pt x="125" y="242"/>
                  </a:lnTo>
                  <a:lnTo>
                    <a:pt x="105" y="242"/>
                  </a:lnTo>
                  <a:lnTo>
                    <a:pt x="86" y="238"/>
                  </a:lnTo>
                  <a:lnTo>
                    <a:pt x="66" y="231"/>
                  </a:lnTo>
                  <a:lnTo>
                    <a:pt x="50" y="219"/>
                  </a:lnTo>
                  <a:lnTo>
                    <a:pt x="39" y="207"/>
                  </a:lnTo>
                  <a:lnTo>
                    <a:pt x="23" y="191"/>
                  </a:lnTo>
                  <a:lnTo>
                    <a:pt x="15" y="176"/>
                  </a:lnTo>
                  <a:lnTo>
                    <a:pt x="7" y="160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3" y="101"/>
                  </a:lnTo>
                  <a:lnTo>
                    <a:pt x="7" y="82"/>
                  </a:lnTo>
                  <a:lnTo>
                    <a:pt x="15" y="66"/>
                  </a:lnTo>
                  <a:lnTo>
                    <a:pt x="23" y="50"/>
                  </a:lnTo>
                  <a:lnTo>
                    <a:pt x="39" y="35"/>
                  </a:lnTo>
                  <a:lnTo>
                    <a:pt x="50" y="23"/>
                  </a:lnTo>
                  <a:lnTo>
                    <a:pt x="66" y="11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1"/>
                  </a:lnTo>
                  <a:lnTo>
                    <a:pt x="195" y="23"/>
                  </a:lnTo>
                  <a:lnTo>
                    <a:pt x="211" y="35"/>
                  </a:lnTo>
                  <a:lnTo>
                    <a:pt x="223" y="50"/>
                  </a:lnTo>
                  <a:lnTo>
                    <a:pt x="230" y="66"/>
                  </a:lnTo>
                  <a:lnTo>
                    <a:pt x="238" y="82"/>
                  </a:lnTo>
                  <a:lnTo>
                    <a:pt x="242" y="101"/>
                  </a:lnTo>
                  <a:lnTo>
                    <a:pt x="246" y="121"/>
                  </a:lnTo>
                  <a:close/>
                </a:path>
              </a:pathLst>
            </a:custGeom>
            <a:solidFill>
              <a:srgbClr val="CC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6" name="Freeform 8"/>
            <p:cNvSpPr/>
            <p:nvPr/>
          </p:nvSpPr>
          <p:spPr>
            <a:xfrm>
              <a:off x="1832" y="3309"/>
              <a:ext cx="246" cy="242"/>
            </a:xfrm>
            <a:custGeom>
              <a:avLst/>
              <a:gdLst/>
              <a:ahLst/>
              <a:cxnLst>
                <a:cxn ang="0">
                  <a:pos x="246" y="121"/>
                </a:cxn>
                <a:cxn ang="0">
                  <a:pos x="242" y="140"/>
                </a:cxn>
                <a:cxn ang="0">
                  <a:pos x="238" y="160"/>
                </a:cxn>
                <a:cxn ang="0">
                  <a:pos x="230" y="176"/>
                </a:cxn>
                <a:cxn ang="0">
                  <a:pos x="223" y="191"/>
                </a:cxn>
                <a:cxn ang="0">
                  <a:pos x="211" y="207"/>
                </a:cxn>
                <a:cxn ang="0">
                  <a:pos x="195" y="219"/>
                </a:cxn>
                <a:cxn ang="0">
                  <a:pos x="180" y="231"/>
                </a:cxn>
                <a:cxn ang="0">
                  <a:pos x="164" y="238"/>
                </a:cxn>
                <a:cxn ang="0">
                  <a:pos x="144" y="242"/>
                </a:cxn>
                <a:cxn ang="0">
                  <a:pos x="125" y="242"/>
                </a:cxn>
                <a:cxn ang="0">
                  <a:pos x="105" y="242"/>
                </a:cxn>
                <a:cxn ang="0">
                  <a:pos x="86" y="238"/>
                </a:cxn>
                <a:cxn ang="0">
                  <a:pos x="66" y="231"/>
                </a:cxn>
                <a:cxn ang="0">
                  <a:pos x="50" y="219"/>
                </a:cxn>
                <a:cxn ang="0">
                  <a:pos x="39" y="207"/>
                </a:cxn>
                <a:cxn ang="0">
                  <a:pos x="23" y="191"/>
                </a:cxn>
                <a:cxn ang="0">
                  <a:pos x="15" y="176"/>
                </a:cxn>
                <a:cxn ang="0">
                  <a:pos x="7" y="160"/>
                </a:cxn>
                <a:cxn ang="0">
                  <a:pos x="3" y="140"/>
                </a:cxn>
                <a:cxn ang="0">
                  <a:pos x="0" y="121"/>
                </a:cxn>
                <a:cxn ang="0">
                  <a:pos x="3" y="101"/>
                </a:cxn>
                <a:cxn ang="0">
                  <a:pos x="7" y="82"/>
                </a:cxn>
                <a:cxn ang="0">
                  <a:pos x="15" y="66"/>
                </a:cxn>
                <a:cxn ang="0">
                  <a:pos x="23" y="50"/>
                </a:cxn>
                <a:cxn ang="0">
                  <a:pos x="39" y="35"/>
                </a:cxn>
                <a:cxn ang="0">
                  <a:pos x="50" y="23"/>
                </a:cxn>
                <a:cxn ang="0">
                  <a:pos x="66" y="11"/>
                </a:cxn>
                <a:cxn ang="0">
                  <a:pos x="86" y="4"/>
                </a:cxn>
                <a:cxn ang="0">
                  <a:pos x="105" y="0"/>
                </a:cxn>
                <a:cxn ang="0">
                  <a:pos x="125" y="0"/>
                </a:cxn>
                <a:cxn ang="0">
                  <a:pos x="144" y="0"/>
                </a:cxn>
                <a:cxn ang="0">
                  <a:pos x="164" y="4"/>
                </a:cxn>
                <a:cxn ang="0">
                  <a:pos x="180" y="11"/>
                </a:cxn>
                <a:cxn ang="0">
                  <a:pos x="195" y="23"/>
                </a:cxn>
                <a:cxn ang="0">
                  <a:pos x="211" y="35"/>
                </a:cxn>
                <a:cxn ang="0">
                  <a:pos x="223" y="50"/>
                </a:cxn>
                <a:cxn ang="0">
                  <a:pos x="230" y="66"/>
                </a:cxn>
                <a:cxn ang="0">
                  <a:pos x="238" y="82"/>
                </a:cxn>
                <a:cxn ang="0">
                  <a:pos x="242" y="101"/>
                </a:cxn>
                <a:cxn ang="0">
                  <a:pos x="246" y="121"/>
                </a:cxn>
                <a:cxn ang="0">
                  <a:pos x="246" y="121"/>
                </a:cxn>
              </a:cxnLst>
              <a:rect l="0" t="0" r="0" b="0"/>
              <a:pathLst>
                <a:path w="246" h="242">
                  <a:moveTo>
                    <a:pt x="246" y="121"/>
                  </a:moveTo>
                  <a:lnTo>
                    <a:pt x="242" y="140"/>
                  </a:lnTo>
                  <a:lnTo>
                    <a:pt x="238" y="160"/>
                  </a:lnTo>
                  <a:lnTo>
                    <a:pt x="230" y="176"/>
                  </a:lnTo>
                  <a:lnTo>
                    <a:pt x="223" y="191"/>
                  </a:lnTo>
                  <a:lnTo>
                    <a:pt x="211" y="207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8"/>
                  </a:lnTo>
                  <a:lnTo>
                    <a:pt x="144" y="242"/>
                  </a:lnTo>
                  <a:lnTo>
                    <a:pt x="125" y="242"/>
                  </a:lnTo>
                  <a:lnTo>
                    <a:pt x="105" y="242"/>
                  </a:lnTo>
                  <a:lnTo>
                    <a:pt x="86" y="238"/>
                  </a:lnTo>
                  <a:lnTo>
                    <a:pt x="66" y="231"/>
                  </a:lnTo>
                  <a:lnTo>
                    <a:pt x="50" y="219"/>
                  </a:lnTo>
                  <a:lnTo>
                    <a:pt x="39" y="207"/>
                  </a:lnTo>
                  <a:lnTo>
                    <a:pt x="23" y="191"/>
                  </a:lnTo>
                  <a:lnTo>
                    <a:pt x="15" y="176"/>
                  </a:lnTo>
                  <a:lnTo>
                    <a:pt x="7" y="160"/>
                  </a:lnTo>
                  <a:lnTo>
                    <a:pt x="3" y="140"/>
                  </a:lnTo>
                  <a:lnTo>
                    <a:pt x="0" y="121"/>
                  </a:lnTo>
                  <a:lnTo>
                    <a:pt x="3" y="101"/>
                  </a:lnTo>
                  <a:lnTo>
                    <a:pt x="7" y="82"/>
                  </a:lnTo>
                  <a:lnTo>
                    <a:pt x="15" y="66"/>
                  </a:lnTo>
                  <a:lnTo>
                    <a:pt x="23" y="50"/>
                  </a:lnTo>
                  <a:lnTo>
                    <a:pt x="39" y="35"/>
                  </a:lnTo>
                  <a:lnTo>
                    <a:pt x="50" y="23"/>
                  </a:lnTo>
                  <a:lnTo>
                    <a:pt x="66" y="11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1"/>
                  </a:lnTo>
                  <a:lnTo>
                    <a:pt x="195" y="23"/>
                  </a:lnTo>
                  <a:lnTo>
                    <a:pt x="211" y="35"/>
                  </a:lnTo>
                  <a:lnTo>
                    <a:pt x="223" y="50"/>
                  </a:lnTo>
                  <a:lnTo>
                    <a:pt x="230" y="66"/>
                  </a:lnTo>
                  <a:lnTo>
                    <a:pt x="238" y="82"/>
                  </a:lnTo>
                  <a:lnTo>
                    <a:pt x="242" y="101"/>
                  </a:lnTo>
                  <a:lnTo>
                    <a:pt x="246" y="121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7" name="Freeform 9"/>
            <p:cNvSpPr/>
            <p:nvPr/>
          </p:nvSpPr>
          <p:spPr>
            <a:xfrm>
              <a:off x="1295" y="3845"/>
              <a:ext cx="243" cy="246"/>
            </a:xfrm>
            <a:custGeom>
              <a:avLst/>
              <a:gdLst/>
              <a:ahLst/>
              <a:cxnLst>
                <a:cxn ang="0">
                  <a:pos x="243" y="121"/>
                </a:cxn>
                <a:cxn ang="0">
                  <a:pos x="243" y="145"/>
                </a:cxn>
                <a:cxn ang="0">
                  <a:pos x="239" y="160"/>
                </a:cxn>
                <a:cxn ang="0">
                  <a:pos x="231" y="180"/>
                </a:cxn>
                <a:cxn ang="0">
                  <a:pos x="220" y="196"/>
                </a:cxn>
                <a:cxn ang="0">
                  <a:pos x="208" y="211"/>
                </a:cxn>
                <a:cxn ang="0">
                  <a:pos x="196" y="223"/>
                </a:cxn>
                <a:cxn ang="0">
                  <a:pos x="180" y="231"/>
                </a:cxn>
                <a:cxn ang="0">
                  <a:pos x="161" y="239"/>
                </a:cxn>
                <a:cxn ang="0">
                  <a:pos x="141" y="242"/>
                </a:cxn>
                <a:cxn ang="0">
                  <a:pos x="122" y="246"/>
                </a:cxn>
                <a:cxn ang="0">
                  <a:pos x="102" y="242"/>
                </a:cxn>
                <a:cxn ang="0">
                  <a:pos x="83" y="239"/>
                </a:cxn>
                <a:cxn ang="0">
                  <a:pos x="67" y="231"/>
                </a:cxn>
                <a:cxn ang="0">
                  <a:pos x="51" y="223"/>
                </a:cxn>
                <a:cxn ang="0">
                  <a:pos x="36" y="211"/>
                </a:cxn>
                <a:cxn ang="0">
                  <a:pos x="24" y="196"/>
                </a:cxn>
                <a:cxn ang="0">
                  <a:pos x="12" y="180"/>
                </a:cxn>
                <a:cxn ang="0">
                  <a:pos x="4" y="160"/>
                </a:cxn>
                <a:cxn ang="0">
                  <a:pos x="0" y="145"/>
                </a:cxn>
                <a:cxn ang="0">
                  <a:pos x="0" y="125"/>
                </a:cxn>
                <a:cxn ang="0">
                  <a:pos x="0" y="102"/>
                </a:cxn>
                <a:cxn ang="0">
                  <a:pos x="4" y="86"/>
                </a:cxn>
                <a:cxn ang="0">
                  <a:pos x="12" y="66"/>
                </a:cxn>
                <a:cxn ang="0">
                  <a:pos x="24" y="51"/>
                </a:cxn>
                <a:cxn ang="0">
                  <a:pos x="36" y="35"/>
                </a:cxn>
                <a:cxn ang="0">
                  <a:pos x="51" y="23"/>
                </a:cxn>
                <a:cxn ang="0">
                  <a:pos x="67" y="15"/>
                </a:cxn>
                <a:cxn ang="0">
                  <a:pos x="83" y="8"/>
                </a:cxn>
                <a:cxn ang="0">
                  <a:pos x="102" y="4"/>
                </a:cxn>
                <a:cxn ang="0">
                  <a:pos x="122" y="0"/>
                </a:cxn>
                <a:cxn ang="0">
                  <a:pos x="141" y="4"/>
                </a:cxn>
                <a:cxn ang="0">
                  <a:pos x="161" y="8"/>
                </a:cxn>
                <a:cxn ang="0">
                  <a:pos x="180" y="15"/>
                </a:cxn>
                <a:cxn ang="0">
                  <a:pos x="196" y="23"/>
                </a:cxn>
                <a:cxn ang="0">
                  <a:pos x="208" y="35"/>
                </a:cxn>
                <a:cxn ang="0">
                  <a:pos x="220" y="51"/>
                </a:cxn>
                <a:cxn ang="0">
                  <a:pos x="231" y="66"/>
                </a:cxn>
                <a:cxn ang="0">
                  <a:pos x="239" y="86"/>
                </a:cxn>
                <a:cxn ang="0">
                  <a:pos x="243" y="102"/>
                </a:cxn>
                <a:cxn ang="0">
                  <a:pos x="243" y="125"/>
                </a:cxn>
                <a:cxn ang="0">
                  <a:pos x="243" y="125"/>
                </a:cxn>
                <a:cxn ang="0">
                  <a:pos x="243" y="121"/>
                </a:cxn>
              </a:cxnLst>
              <a:rect l="0" t="0" r="0" b="0"/>
              <a:pathLst>
                <a:path w="243" h="246">
                  <a:moveTo>
                    <a:pt x="243" y="121"/>
                  </a:moveTo>
                  <a:lnTo>
                    <a:pt x="243" y="145"/>
                  </a:lnTo>
                  <a:lnTo>
                    <a:pt x="239" y="160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1"/>
                  </a:lnTo>
                  <a:lnTo>
                    <a:pt x="196" y="223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2"/>
                  </a:lnTo>
                  <a:lnTo>
                    <a:pt x="122" y="246"/>
                  </a:lnTo>
                  <a:lnTo>
                    <a:pt x="102" y="242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3"/>
                  </a:lnTo>
                  <a:lnTo>
                    <a:pt x="36" y="211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0" y="125"/>
                  </a:lnTo>
                  <a:lnTo>
                    <a:pt x="0" y="102"/>
                  </a:lnTo>
                  <a:lnTo>
                    <a:pt x="4" y="86"/>
                  </a:lnTo>
                  <a:lnTo>
                    <a:pt x="12" y="66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5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5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6"/>
                  </a:lnTo>
                  <a:lnTo>
                    <a:pt x="239" y="86"/>
                  </a:lnTo>
                  <a:lnTo>
                    <a:pt x="243" y="102"/>
                  </a:lnTo>
                  <a:lnTo>
                    <a:pt x="243" y="125"/>
                  </a:lnTo>
                  <a:lnTo>
                    <a:pt x="243" y="121"/>
                  </a:lnTo>
                  <a:close/>
                </a:path>
              </a:pathLst>
            </a:custGeom>
            <a:solidFill>
              <a:srgbClr val="CC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8" name="Freeform 10"/>
            <p:cNvSpPr/>
            <p:nvPr/>
          </p:nvSpPr>
          <p:spPr>
            <a:xfrm>
              <a:off x="1295" y="3845"/>
              <a:ext cx="243" cy="246"/>
            </a:xfrm>
            <a:custGeom>
              <a:avLst/>
              <a:gdLst/>
              <a:ahLst/>
              <a:cxnLst>
                <a:cxn ang="0">
                  <a:pos x="243" y="121"/>
                </a:cxn>
                <a:cxn ang="0">
                  <a:pos x="243" y="145"/>
                </a:cxn>
                <a:cxn ang="0">
                  <a:pos x="239" y="160"/>
                </a:cxn>
                <a:cxn ang="0">
                  <a:pos x="231" y="180"/>
                </a:cxn>
                <a:cxn ang="0">
                  <a:pos x="220" y="196"/>
                </a:cxn>
                <a:cxn ang="0">
                  <a:pos x="208" y="211"/>
                </a:cxn>
                <a:cxn ang="0">
                  <a:pos x="196" y="223"/>
                </a:cxn>
                <a:cxn ang="0">
                  <a:pos x="180" y="231"/>
                </a:cxn>
                <a:cxn ang="0">
                  <a:pos x="161" y="239"/>
                </a:cxn>
                <a:cxn ang="0">
                  <a:pos x="141" y="242"/>
                </a:cxn>
                <a:cxn ang="0">
                  <a:pos x="122" y="246"/>
                </a:cxn>
                <a:cxn ang="0">
                  <a:pos x="102" y="242"/>
                </a:cxn>
                <a:cxn ang="0">
                  <a:pos x="83" y="239"/>
                </a:cxn>
                <a:cxn ang="0">
                  <a:pos x="67" y="231"/>
                </a:cxn>
                <a:cxn ang="0">
                  <a:pos x="51" y="223"/>
                </a:cxn>
                <a:cxn ang="0">
                  <a:pos x="36" y="211"/>
                </a:cxn>
                <a:cxn ang="0">
                  <a:pos x="24" y="196"/>
                </a:cxn>
                <a:cxn ang="0">
                  <a:pos x="12" y="180"/>
                </a:cxn>
                <a:cxn ang="0">
                  <a:pos x="4" y="160"/>
                </a:cxn>
                <a:cxn ang="0">
                  <a:pos x="0" y="145"/>
                </a:cxn>
                <a:cxn ang="0">
                  <a:pos x="0" y="125"/>
                </a:cxn>
                <a:cxn ang="0">
                  <a:pos x="0" y="102"/>
                </a:cxn>
                <a:cxn ang="0">
                  <a:pos x="4" y="86"/>
                </a:cxn>
                <a:cxn ang="0">
                  <a:pos x="12" y="66"/>
                </a:cxn>
                <a:cxn ang="0">
                  <a:pos x="24" y="51"/>
                </a:cxn>
                <a:cxn ang="0">
                  <a:pos x="36" y="35"/>
                </a:cxn>
                <a:cxn ang="0">
                  <a:pos x="51" y="23"/>
                </a:cxn>
                <a:cxn ang="0">
                  <a:pos x="67" y="15"/>
                </a:cxn>
                <a:cxn ang="0">
                  <a:pos x="83" y="8"/>
                </a:cxn>
                <a:cxn ang="0">
                  <a:pos x="102" y="4"/>
                </a:cxn>
                <a:cxn ang="0">
                  <a:pos x="122" y="0"/>
                </a:cxn>
                <a:cxn ang="0">
                  <a:pos x="141" y="4"/>
                </a:cxn>
                <a:cxn ang="0">
                  <a:pos x="161" y="8"/>
                </a:cxn>
                <a:cxn ang="0">
                  <a:pos x="180" y="15"/>
                </a:cxn>
                <a:cxn ang="0">
                  <a:pos x="196" y="23"/>
                </a:cxn>
                <a:cxn ang="0">
                  <a:pos x="208" y="35"/>
                </a:cxn>
                <a:cxn ang="0">
                  <a:pos x="220" y="51"/>
                </a:cxn>
                <a:cxn ang="0">
                  <a:pos x="231" y="66"/>
                </a:cxn>
                <a:cxn ang="0">
                  <a:pos x="239" y="86"/>
                </a:cxn>
                <a:cxn ang="0">
                  <a:pos x="243" y="102"/>
                </a:cxn>
                <a:cxn ang="0">
                  <a:pos x="243" y="125"/>
                </a:cxn>
                <a:cxn ang="0">
                  <a:pos x="243" y="125"/>
                </a:cxn>
              </a:cxnLst>
              <a:rect l="0" t="0" r="0" b="0"/>
              <a:pathLst>
                <a:path w="243" h="246">
                  <a:moveTo>
                    <a:pt x="243" y="121"/>
                  </a:moveTo>
                  <a:lnTo>
                    <a:pt x="243" y="145"/>
                  </a:lnTo>
                  <a:lnTo>
                    <a:pt x="239" y="160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1"/>
                  </a:lnTo>
                  <a:lnTo>
                    <a:pt x="196" y="223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2"/>
                  </a:lnTo>
                  <a:lnTo>
                    <a:pt x="122" y="246"/>
                  </a:lnTo>
                  <a:lnTo>
                    <a:pt x="102" y="242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3"/>
                  </a:lnTo>
                  <a:lnTo>
                    <a:pt x="36" y="211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0" y="125"/>
                  </a:lnTo>
                  <a:lnTo>
                    <a:pt x="0" y="102"/>
                  </a:lnTo>
                  <a:lnTo>
                    <a:pt x="4" y="86"/>
                  </a:lnTo>
                  <a:lnTo>
                    <a:pt x="12" y="66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5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5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6"/>
                  </a:lnTo>
                  <a:lnTo>
                    <a:pt x="239" y="86"/>
                  </a:lnTo>
                  <a:lnTo>
                    <a:pt x="243" y="102"/>
                  </a:lnTo>
                  <a:lnTo>
                    <a:pt x="243" y="125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9" name="Line 11"/>
            <p:cNvSpPr/>
            <p:nvPr/>
          </p:nvSpPr>
          <p:spPr>
            <a:xfrm>
              <a:off x="1589" y="3363"/>
              <a:ext cx="121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210" name="Freeform 12"/>
            <p:cNvSpPr/>
            <p:nvPr/>
          </p:nvSpPr>
          <p:spPr>
            <a:xfrm>
              <a:off x="1695" y="3340"/>
              <a:ext cx="90" cy="47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90" y="23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0" y="47"/>
                </a:cxn>
              </a:cxnLst>
              <a:rect l="0" t="0" r="0" b="0"/>
              <a:pathLst>
                <a:path w="90" h="47">
                  <a:moveTo>
                    <a:pt x="0" y="47"/>
                  </a:moveTo>
                  <a:lnTo>
                    <a:pt x="90" y="23"/>
                  </a:lnTo>
                  <a:lnTo>
                    <a:pt x="0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1" name="Rectangle 13"/>
            <p:cNvSpPr/>
            <p:nvPr/>
          </p:nvSpPr>
          <p:spPr>
            <a:xfrm>
              <a:off x="1366" y="3340"/>
              <a:ext cx="6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212" name="Rectangle 14"/>
            <p:cNvSpPr/>
            <p:nvPr/>
          </p:nvSpPr>
          <p:spPr>
            <a:xfrm>
              <a:off x="1906" y="3340"/>
              <a:ext cx="6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213" name="Line 15"/>
            <p:cNvSpPr/>
            <p:nvPr/>
          </p:nvSpPr>
          <p:spPr>
            <a:xfrm>
              <a:off x="1538" y="3426"/>
              <a:ext cx="294" cy="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214" name="Line 16"/>
            <p:cNvSpPr/>
            <p:nvPr/>
          </p:nvSpPr>
          <p:spPr>
            <a:xfrm>
              <a:off x="1335" y="3602"/>
              <a:ext cx="1" cy="12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215" name="Freeform 17"/>
            <p:cNvSpPr/>
            <p:nvPr/>
          </p:nvSpPr>
          <p:spPr>
            <a:xfrm>
              <a:off x="1311" y="3708"/>
              <a:ext cx="51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90"/>
                </a:cxn>
                <a:cxn ang="0">
                  <a:pos x="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1" h="90">
                  <a:moveTo>
                    <a:pt x="0" y="0"/>
                  </a:moveTo>
                  <a:lnTo>
                    <a:pt x="24" y="90"/>
                  </a:lnTo>
                  <a:lnTo>
                    <a:pt x="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6" name="Line 18"/>
            <p:cNvSpPr/>
            <p:nvPr/>
          </p:nvSpPr>
          <p:spPr>
            <a:xfrm>
              <a:off x="1417" y="3551"/>
              <a:ext cx="1" cy="29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217" name="Line 19"/>
            <p:cNvSpPr/>
            <p:nvPr/>
          </p:nvSpPr>
          <p:spPr>
            <a:xfrm>
              <a:off x="1953" y="3551"/>
              <a:ext cx="4" cy="29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218" name="Rectangle 20"/>
            <p:cNvSpPr/>
            <p:nvPr/>
          </p:nvSpPr>
          <p:spPr>
            <a:xfrm>
              <a:off x="1370" y="3880"/>
              <a:ext cx="6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219" name="Rectangle 21"/>
            <p:cNvSpPr/>
            <p:nvPr/>
          </p:nvSpPr>
          <p:spPr>
            <a:xfrm>
              <a:off x="1914" y="3880"/>
              <a:ext cx="6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220" name="Freeform 22"/>
            <p:cNvSpPr/>
            <p:nvPr/>
          </p:nvSpPr>
          <p:spPr>
            <a:xfrm>
              <a:off x="1832" y="3845"/>
              <a:ext cx="246" cy="246"/>
            </a:xfrm>
            <a:custGeom>
              <a:avLst/>
              <a:gdLst/>
              <a:ahLst/>
              <a:cxnLst>
                <a:cxn ang="0">
                  <a:pos x="246" y="121"/>
                </a:cxn>
                <a:cxn ang="0">
                  <a:pos x="242" y="145"/>
                </a:cxn>
                <a:cxn ang="0">
                  <a:pos x="238" y="160"/>
                </a:cxn>
                <a:cxn ang="0">
                  <a:pos x="230" y="180"/>
                </a:cxn>
                <a:cxn ang="0">
                  <a:pos x="223" y="196"/>
                </a:cxn>
                <a:cxn ang="0">
                  <a:pos x="211" y="211"/>
                </a:cxn>
                <a:cxn ang="0">
                  <a:pos x="195" y="223"/>
                </a:cxn>
                <a:cxn ang="0">
                  <a:pos x="180" y="231"/>
                </a:cxn>
                <a:cxn ang="0">
                  <a:pos x="164" y="239"/>
                </a:cxn>
                <a:cxn ang="0">
                  <a:pos x="144" y="242"/>
                </a:cxn>
                <a:cxn ang="0">
                  <a:pos x="125" y="246"/>
                </a:cxn>
                <a:cxn ang="0">
                  <a:pos x="105" y="242"/>
                </a:cxn>
                <a:cxn ang="0">
                  <a:pos x="86" y="239"/>
                </a:cxn>
                <a:cxn ang="0">
                  <a:pos x="66" y="231"/>
                </a:cxn>
                <a:cxn ang="0">
                  <a:pos x="50" y="223"/>
                </a:cxn>
                <a:cxn ang="0">
                  <a:pos x="39" y="211"/>
                </a:cxn>
                <a:cxn ang="0">
                  <a:pos x="23" y="196"/>
                </a:cxn>
                <a:cxn ang="0">
                  <a:pos x="15" y="180"/>
                </a:cxn>
                <a:cxn ang="0">
                  <a:pos x="7" y="160"/>
                </a:cxn>
                <a:cxn ang="0">
                  <a:pos x="3" y="145"/>
                </a:cxn>
                <a:cxn ang="0">
                  <a:pos x="0" y="125"/>
                </a:cxn>
                <a:cxn ang="0">
                  <a:pos x="3" y="102"/>
                </a:cxn>
                <a:cxn ang="0">
                  <a:pos x="7" y="86"/>
                </a:cxn>
                <a:cxn ang="0">
                  <a:pos x="15" y="66"/>
                </a:cxn>
                <a:cxn ang="0">
                  <a:pos x="23" y="51"/>
                </a:cxn>
                <a:cxn ang="0">
                  <a:pos x="39" y="35"/>
                </a:cxn>
                <a:cxn ang="0">
                  <a:pos x="50" y="23"/>
                </a:cxn>
                <a:cxn ang="0">
                  <a:pos x="66" y="15"/>
                </a:cxn>
                <a:cxn ang="0">
                  <a:pos x="86" y="8"/>
                </a:cxn>
                <a:cxn ang="0">
                  <a:pos x="105" y="4"/>
                </a:cxn>
                <a:cxn ang="0">
                  <a:pos x="125" y="0"/>
                </a:cxn>
                <a:cxn ang="0">
                  <a:pos x="144" y="4"/>
                </a:cxn>
                <a:cxn ang="0">
                  <a:pos x="164" y="8"/>
                </a:cxn>
                <a:cxn ang="0">
                  <a:pos x="180" y="15"/>
                </a:cxn>
                <a:cxn ang="0">
                  <a:pos x="195" y="23"/>
                </a:cxn>
                <a:cxn ang="0">
                  <a:pos x="211" y="35"/>
                </a:cxn>
                <a:cxn ang="0">
                  <a:pos x="223" y="51"/>
                </a:cxn>
                <a:cxn ang="0">
                  <a:pos x="230" y="66"/>
                </a:cxn>
                <a:cxn ang="0">
                  <a:pos x="238" y="86"/>
                </a:cxn>
                <a:cxn ang="0">
                  <a:pos x="242" y="102"/>
                </a:cxn>
                <a:cxn ang="0">
                  <a:pos x="246" y="125"/>
                </a:cxn>
                <a:cxn ang="0">
                  <a:pos x="246" y="125"/>
                </a:cxn>
              </a:cxnLst>
              <a:rect l="0" t="0" r="0" b="0"/>
              <a:pathLst>
                <a:path w="246" h="246">
                  <a:moveTo>
                    <a:pt x="246" y="121"/>
                  </a:moveTo>
                  <a:lnTo>
                    <a:pt x="242" y="145"/>
                  </a:lnTo>
                  <a:lnTo>
                    <a:pt x="238" y="160"/>
                  </a:lnTo>
                  <a:lnTo>
                    <a:pt x="230" y="180"/>
                  </a:lnTo>
                  <a:lnTo>
                    <a:pt x="223" y="196"/>
                  </a:lnTo>
                  <a:lnTo>
                    <a:pt x="211" y="211"/>
                  </a:lnTo>
                  <a:lnTo>
                    <a:pt x="195" y="223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2"/>
                  </a:lnTo>
                  <a:lnTo>
                    <a:pt x="125" y="246"/>
                  </a:lnTo>
                  <a:lnTo>
                    <a:pt x="105" y="242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0" y="223"/>
                  </a:lnTo>
                  <a:lnTo>
                    <a:pt x="39" y="211"/>
                  </a:lnTo>
                  <a:lnTo>
                    <a:pt x="23" y="196"/>
                  </a:lnTo>
                  <a:lnTo>
                    <a:pt x="15" y="180"/>
                  </a:lnTo>
                  <a:lnTo>
                    <a:pt x="7" y="160"/>
                  </a:lnTo>
                  <a:lnTo>
                    <a:pt x="3" y="145"/>
                  </a:lnTo>
                  <a:lnTo>
                    <a:pt x="0" y="125"/>
                  </a:lnTo>
                  <a:lnTo>
                    <a:pt x="3" y="102"/>
                  </a:lnTo>
                  <a:lnTo>
                    <a:pt x="7" y="86"/>
                  </a:lnTo>
                  <a:lnTo>
                    <a:pt x="15" y="66"/>
                  </a:lnTo>
                  <a:lnTo>
                    <a:pt x="23" y="51"/>
                  </a:lnTo>
                  <a:lnTo>
                    <a:pt x="39" y="35"/>
                  </a:lnTo>
                  <a:lnTo>
                    <a:pt x="50" y="23"/>
                  </a:lnTo>
                  <a:lnTo>
                    <a:pt x="66" y="15"/>
                  </a:lnTo>
                  <a:lnTo>
                    <a:pt x="86" y="8"/>
                  </a:lnTo>
                  <a:lnTo>
                    <a:pt x="105" y="4"/>
                  </a:lnTo>
                  <a:lnTo>
                    <a:pt x="125" y="0"/>
                  </a:lnTo>
                  <a:lnTo>
                    <a:pt x="144" y="4"/>
                  </a:lnTo>
                  <a:lnTo>
                    <a:pt x="164" y="8"/>
                  </a:lnTo>
                  <a:lnTo>
                    <a:pt x="180" y="15"/>
                  </a:lnTo>
                  <a:lnTo>
                    <a:pt x="195" y="23"/>
                  </a:lnTo>
                  <a:lnTo>
                    <a:pt x="211" y="35"/>
                  </a:lnTo>
                  <a:lnTo>
                    <a:pt x="223" y="51"/>
                  </a:lnTo>
                  <a:lnTo>
                    <a:pt x="230" y="66"/>
                  </a:lnTo>
                  <a:lnTo>
                    <a:pt x="238" y="86"/>
                  </a:lnTo>
                  <a:lnTo>
                    <a:pt x="242" y="102"/>
                  </a:lnTo>
                  <a:lnTo>
                    <a:pt x="246" y="125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1" name="Rectangle 23"/>
            <p:cNvSpPr/>
            <p:nvPr/>
          </p:nvSpPr>
          <p:spPr>
            <a:xfrm>
              <a:off x="2376" y="3883"/>
              <a:ext cx="75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222" name="Freeform 24"/>
            <p:cNvSpPr/>
            <p:nvPr/>
          </p:nvSpPr>
          <p:spPr>
            <a:xfrm>
              <a:off x="2306" y="3848"/>
              <a:ext cx="242" cy="246"/>
            </a:xfrm>
            <a:custGeom>
              <a:avLst/>
              <a:gdLst/>
              <a:ahLst/>
              <a:cxnLst>
                <a:cxn ang="0">
                  <a:pos x="242" y="121"/>
                </a:cxn>
                <a:cxn ang="0">
                  <a:pos x="242" y="145"/>
                </a:cxn>
                <a:cxn ang="0">
                  <a:pos x="238" y="160"/>
                </a:cxn>
                <a:cxn ang="0">
                  <a:pos x="231" y="180"/>
                </a:cxn>
                <a:cxn ang="0">
                  <a:pos x="219" y="196"/>
                </a:cxn>
                <a:cxn ang="0">
                  <a:pos x="207" y="211"/>
                </a:cxn>
                <a:cxn ang="0">
                  <a:pos x="195" y="223"/>
                </a:cxn>
                <a:cxn ang="0">
                  <a:pos x="180" y="231"/>
                </a:cxn>
                <a:cxn ang="0">
                  <a:pos x="160" y="239"/>
                </a:cxn>
                <a:cxn ang="0">
                  <a:pos x="141" y="242"/>
                </a:cxn>
                <a:cxn ang="0">
                  <a:pos x="121" y="246"/>
                </a:cxn>
                <a:cxn ang="0">
                  <a:pos x="101" y="242"/>
                </a:cxn>
                <a:cxn ang="0">
                  <a:pos x="82" y="239"/>
                </a:cxn>
                <a:cxn ang="0">
                  <a:pos x="66" y="231"/>
                </a:cxn>
                <a:cxn ang="0">
                  <a:pos x="51" y="223"/>
                </a:cxn>
                <a:cxn ang="0">
                  <a:pos x="35" y="211"/>
                </a:cxn>
                <a:cxn ang="0">
                  <a:pos x="23" y="196"/>
                </a:cxn>
                <a:cxn ang="0">
                  <a:pos x="11" y="180"/>
                </a:cxn>
                <a:cxn ang="0">
                  <a:pos x="4" y="160"/>
                </a:cxn>
                <a:cxn ang="0">
                  <a:pos x="0" y="145"/>
                </a:cxn>
                <a:cxn ang="0">
                  <a:pos x="0" y="125"/>
                </a:cxn>
                <a:cxn ang="0">
                  <a:pos x="0" y="102"/>
                </a:cxn>
                <a:cxn ang="0">
                  <a:pos x="4" y="86"/>
                </a:cxn>
                <a:cxn ang="0">
                  <a:pos x="11" y="66"/>
                </a:cxn>
                <a:cxn ang="0">
                  <a:pos x="23" y="51"/>
                </a:cxn>
                <a:cxn ang="0">
                  <a:pos x="35" y="35"/>
                </a:cxn>
                <a:cxn ang="0">
                  <a:pos x="51" y="23"/>
                </a:cxn>
                <a:cxn ang="0">
                  <a:pos x="66" y="15"/>
                </a:cxn>
                <a:cxn ang="0">
                  <a:pos x="82" y="8"/>
                </a:cxn>
                <a:cxn ang="0">
                  <a:pos x="101" y="4"/>
                </a:cxn>
                <a:cxn ang="0">
                  <a:pos x="121" y="0"/>
                </a:cxn>
                <a:cxn ang="0">
                  <a:pos x="141" y="4"/>
                </a:cxn>
                <a:cxn ang="0">
                  <a:pos x="160" y="8"/>
                </a:cxn>
                <a:cxn ang="0">
                  <a:pos x="180" y="15"/>
                </a:cxn>
                <a:cxn ang="0">
                  <a:pos x="195" y="23"/>
                </a:cxn>
                <a:cxn ang="0">
                  <a:pos x="207" y="35"/>
                </a:cxn>
                <a:cxn ang="0">
                  <a:pos x="219" y="51"/>
                </a:cxn>
                <a:cxn ang="0">
                  <a:pos x="231" y="66"/>
                </a:cxn>
                <a:cxn ang="0">
                  <a:pos x="238" y="86"/>
                </a:cxn>
                <a:cxn ang="0">
                  <a:pos x="242" y="102"/>
                </a:cxn>
                <a:cxn ang="0">
                  <a:pos x="242" y="125"/>
                </a:cxn>
                <a:cxn ang="0">
                  <a:pos x="242" y="125"/>
                </a:cxn>
              </a:cxnLst>
              <a:rect l="0" t="0" r="0" b="0"/>
              <a:pathLst>
                <a:path w="242" h="246">
                  <a:moveTo>
                    <a:pt x="242" y="121"/>
                  </a:moveTo>
                  <a:lnTo>
                    <a:pt x="242" y="145"/>
                  </a:lnTo>
                  <a:lnTo>
                    <a:pt x="238" y="160"/>
                  </a:lnTo>
                  <a:lnTo>
                    <a:pt x="231" y="180"/>
                  </a:lnTo>
                  <a:lnTo>
                    <a:pt x="219" y="196"/>
                  </a:lnTo>
                  <a:lnTo>
                    <a:pt x="207" y="211"/>
                  </a:lnTo>
                  <a:lnTo>
                    <a:pt x="195" y="223"/>
                  </a:lnTo>
                  <a:lnTo>
                    <a:pt x="180" y="231"/>
                  </a:lnTo>
                  <a:lnTo>
                    <a:pt x="160" y="239"/>
                  </a:lnTo>
                  <a:lnTo>
                    <a:pt x="141" y="242"/>
                  </a:lnTo>
                  <a:lnTo>
                    <a:pt x="121" y="246"/>
                  </a:lnTo>
                  <a:lnTo>
                    <a:pt x="101" y="242"/>
                  </a:lnTo>
                  <a:lnTo>
                    <a:pt x="82" y="239"/>
                  </a:lnTo>
                  <a:lnTo>
                    <a:pt x="66" y="231"/>
                  </a:lnTo>
                  <a:lnTo>
                    <a:pt x="51" y="223"/>
                  </a:lnTo>
                  <a:lnTo>
                    <a:pt x="35" y="211"/>
                  </a:lnTo>
                  <a:lnTo>
                    <a:pt x="23" y="196"/>
                  </a:lnTo>
                  <a:lnTo>
                    <a:pt x="11" y="18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0" y="125"/>
                  </a:lnTo>
                  <a:lnTo>
                    <a:pt x="0" y="102"/>
                  </a:lnTo>
                  <a:lnTo>
                    <a:pt x="4" y="86"/>
                  </a:lnTo>
                  <a:lnTo>
                    <a:pt x="11" y="66"/>
                  </a:lnTo>
                  <a:lnTo>
                    <a:pt x="23" y="51"/>
                  </a:lnTo>
                  <a:lnTo>
                    <a:pt x="35" y="35"/>
                  </a:lnTo>
                  <a:lnTo>
                    <a:pt x="51" y="23"/>
                  </a:lnTo>
                  <a:lnTo>
                    <a:pt x="66" y="15"/>
                  </a:lnTo>
                  <a:lnTo>
                    <a:pt x="82" y="8"/>
                  </a:lnTo>
                  <a:lnTo>
                    <a:pt x="101" y="4"/>
                  </a:lnTo>
                  <a:lnTo>
                    <a:pt x="121" y="0"/>
                  </a:lnTo>
                  <a:lnTo>
                    <a:pt x="141" y="4"/>
                  </a:lnTo>
                  <a:lnTo>
                    <a:pt x="160" y="8"/>
                  </a:lnTo>
                  <a:lnTo>
                    <a:pt x="180" y="15"/>
                  </a:lnTo>
                  <a:lnTo>
                    <a:pt x="195" y="23"/>
                  </a:lnTo>
                  <a:lnTo>
                    <a:pt x="207" y="35"/>
                  </a:lnTo>
                  <a:lnTo>
                    <a:pt x="219" y="51"/>
                  </a:lnTo>
                  <a:lnTo>
                    <a:pt x="231" y="66"/>
                  </a:lnTo>
                  <a:lnTo>
                    <a:pt x="238" y="86"/>
                  </a:lnTo>
                  <a:lnTo>
                    <a:pt x="242" y="102"/>
                  </a:lnTo>
                  <a:lnTo>
                    <a:pt x="242" y="125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3" name="Line 25"/>
            <p:cNvSpPr/>
            <p:nvPr/>
          </p:nvSpPr>
          <p:spPr>
            <a:xfrm>
              <a:off x="1538" y="3966"/>
              <a:ext cx="294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224" name="Line 26"/>
            <p:cNvSpPr/>
            <p:nvPr/>
          </p:nvSpPr>
          <p:spPr>
            <a:xfrm>
              <a:off x="2078" y="3966"/>
              <a:ext cx="222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3400425" y="5588000"/>
            <a:ext cx="2570163" cy="1257300"/>
            <a:chOff x="3069" y="3307"/>
            <a:chExt cx="1214" cy="792"/>
          </a:xfrm>
        </p:grpSpPr>
        <p:sp>
          <p:nvSpPr>
            <p:cNvPr id="91180" name="Freeform 28"/>
            <p:cNvSpPr/>
            <p:nvPr/>
          </p:nvSpPr>
          <p:spPr>
            <a:xfrm>
              <a:off x="3069" y="3307"/>
              <a:ext cx="243" cy="243"/>
            </a:xfrm>
            <a:custGeom>
              <a:avLst/>
              <a:gdLst/>
              <a:ahLst/>
              <a:cxnLst>
                <a:cxn ang="0">
                  <a:pos x="243" y="122"/>
                </a:cxn>
                <a:cxn ang="0">
                  <a:pos x="243" y="141"/>
                </a:cxn>
                <a:cxn ang="0">
                  <a:pos x="239" y="161"/>
                </a:cxn>
                <a:cxn ang="0">
                  <a:pos x="231" y="176"/>
                </a:cxn>
                <a:cxn ang="0">
                  <a:pos x="220" y="196"/>
                </a:cxn>
                <a:cxn ang="0">
                  <a:pos x="208" y="208"/>
                </a:cxn>
                <a:cxn ang="0">
                  <a:pos x="196" y="219"/>
                </a:cxn>
                <a:cxn ang="0">
                  <a:pos x="180" y="231"/>
                </a:cxn>
                <a:cxn ang="0">
                  <a:pos x="161" y="239"/>
                </a:cxn>
                <a:cxn ang="0">
                  <a:pos x="141" y="243"/>
                </a:cxn>
                <a:cxn ang="0">
                  <a:pos x="122" y="243"/>
                </a:cxn>
                <a:cxn ang="0">
                  <a:pos x="102" y="243"/>
                </a:cxn>
                <a:cxn ang="0">
                  <a:pos x="83" y="239"/>
                </a:cxn>
                <a:cxn ang="0">
                  <a:pos x="67" y="231"/>
                </a:cxn>
                <a:cxn ang="0">
                  <a:pos x="51" y="219"/>
                </a:cxn>
                <a:cxn ang="0">
                  <a:pos x="36" y="208"/>
                </a:cxn>
                <a:cxn ang="0">
                  <a:pos x="24" y="196"/>
                </a:cxn>
                <a:cxn ang="0">
                  <a:pos x="12" y="176"/>
                </a:cxn>
                <a:cxn ang="0">
                  <a:pos x="4" y="161"/>
                </a:cxn>
                <a:cxn ang="0">
                  <a:pos x="0" y="141"/>
                </a:cxn>
                <a:cxn ang="0">
                  <a:pos x="0" y="122"/>
                </a:cxn>
                <a:cxn ang="0">
                  <a:pos x="0" y="102"/>
                </a:cxn>
                <a:cxn ang="0">
                  <a:pos x="4" y="82"/>
                </a:cxn>
                <a:cxn ang="0">
                  <a:pos x="12" y="67"/>
                </a:cxn>
                <a:cxn ang="0">
                  <a:pos x="24" y="51"/>
                </a:cxn>
                <a:cxn ang="0">
                  <a:pos x="36" y="35"/>
                </a:cxn>
                <a:cxn ang="0">
                  <a:pos x="51" y="24"/>
                </a:cxn>
                <a:cxn ang="0">
                  <a:pos x="67" y="12"/>
                </a:cxn>
                <a:cxn ang="0">
                  <a:pos x="83" y="4"/>
                </a:cxn>
                <a:cxn ang="0">
                  <a:pos x="102" y="0"/>
                </a:cxn>
                <a:cxn ang="0">
                  <a:pos x="122" y="0"/>
                </a:cxn>
                <a:cxn ang="0">
                  <a:pos x="141" y="0"/>
                </a:cxn>
                <a:cxn ang="0">
                  <a:pos x="161" y="4"/>
                </a:cxn>
                <a:cxn ang="0">
                  <a:pos x="180" y="12"/>
                </a:cxn>
                <a:cxn ang="0">
                  <a:pos x="196" y="24"/>
                </a:cxn>
                <a:cxn ang="0">
                  <a:pos x="208" y="35"/>
                </a:cxn>
                <a:cxn ang="0">
                  <a:pos x="220" y="51"/>
                </a:cxn>
                <a:cxn ang="0">
                  <a:pos x="231" y="67"/>
                </a:cxn>
                <a:cxn ang="0">
                  <a:pos x="239" y="82"/>
                </a:cxn>
                <a:cxn ang="0">
                  <a:pos x="243" y="102"/>
                </a:cxn>
                <a:cxn ang="0">
                  <a:pos x="243" y="122"/>
                </a:cxn>
                <a:cxn ang="0">
                  <a:pos x="243" y="122"/>
                </a:cxn>
              </a:cxnLst>
              <a:rect l="0" t="0" r="0" b="0"/>
              <a:pathLst>
                <a:path w="243" h="243">
                  <a:moveTo>
                    <a:pt x="243" y="122"/>
                  </a:moveTo>
                  <a:lnTo>
                    <a:pt x="243" y="141"/>
                  </a:lnTo>
                  <a:lnTo>
                    <a:pt x="239" y="161"/>
                  </a:lnTo>
                  <a:lnTo>
                    <a:pt x="231" y="176"/>
                  </a:lnTo>
                  <a:lnTo>
                    <a:pt x="220" y="196"/>
                  </a:lnTo>
                  <a:lnTo>
                    <a:pt x="208" y="208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3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8"/>
                  </a:lnTo>
                  <a:lnTo>
                    <a:pt x="24" y="196"/>
                  </a:lnTo>
                  <a:lnTo>
                    <a:pt x="12" y="176"/>
                  </a:lnTo>
                  <a:lnTo>
                    <a:pt x="4" y="161"/>
                  </a:lnTo>
                  <a:lnTo>
                    <a:pt x="0" y="141"/>
                  </a:lnTo>
                  <a:lnTo>
                    <a:pt x="0" y="122"/>
                  </a:lnTo>
                  <a:lnTo>
                    <a:pt x="0" y="102"/>
                  </a:lnTo>
                  <a:lnTo>
                    <a:pt x="4" y="82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4"/>
                  </a:lnTo>
                  <a:lnTo>
                    <a:pt x="67" y="12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2"/>
                  </a:lnTo>
                  <a:lnTo>
                    <a:pt x="196" y="24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2"/>
                  </a:lnTo>
                  <a:lnTo>
                    <a:pt x="243" y="102"/>
                  </a:lnTo>
                  <a:lnTo>
                    <a:pt x="243" y="122"/>
                  </a:lnTo>
                  <a:close/>
                </a:path>
              </a:pathLst>
            </a:custGeom>
            <a:solidFill>
              <a:srgbClr val="CC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1" name="Freeform 29"/>
            <p:cNvSpPr/>
            <p:nvPr/>
          </p:nvSpPr>
          <p:spPr>
            <a:xfrm>
              <a:off x="3069" y="3307"/>
              <a:ext cx="243" cy="243"/>
            </a:xfrm>
            <a:custGeom>
              <a:avLst/>
              <a:gdLst/>
              <a:ahLst/>
              <a:cxnLst>
                <a:cxn ang="0">
                  <a:pos x="243" y="122"/>
                </a:cxn>
                <a:cxn ang="0">
                  <a:pos x="243" y="141"/>
                </a:cxn>
                <a:cxn ang="0">
                  <a:pos x="239" y="161"/>
                </a:cxn>
                <a:cxn ang="0">
                  <a:pos x="231" y="176"/>
                </a:cxn>
                <a:cxn ang="0">
                  <a:pos x="220" y="196"/>
                </a:cxn>
                <a:cxn ang="0">
                  <a:pos x="208" y="208"/>
                </a:cxn>
                <a:cxn ang="0">
                  <a:pos x="196" y="219"/>
                </a:cxn>
                <a:cxn ang="0">
                  <a:pos x="180" y="231"/>
                </a:cxn>
                <a:cxn ang="0">
                  <a:pos x="161" y="239"/>
                </a:cxn>
                <a:cxn ang="0">
                  <a:pos x="141" y="243"/>
                </a:cxn>
                <a:cxn ang="0">
                  <a:pos x="122" y="243"/>
                </a:cxn>
                <a:cxn ang="0">
                  <a:pos x="102" y="243"/>
                </a:cxn>
                <a:cxn ang="0">
                  <a:pos x="83" y="239"/>
                </a:cxn>
                <a:cxn ang="0">
                  <a:pos x="67" y="231"/>
                </a:cxn>
                <a:cxn ang="0">
                  <a:pos x="51" y="219"/>
                </a:cxn>
                <a:cxn ang="0">
                  <a:pos x="36" y="208"/>
                </a:cxn>
                <a:cxn ang="0">
                  <a:pos x="24" y="196"/>
                </a:cxn>
                <a:cxn ang="0">
                  <a:pos x="12" y="176"/>
                </a:cxn>
                <a:cxn ang="0">
                  <a:pos x="4" y="161"/>
                </a:cxn>
                <a:cxn ang="0">
                  <a:pos x="0" y="141"/>
                </a:cxn>
                <a:cxn ang="0">
                  <a:pos x="0" y="122"/>
                </a:cxn>
                <a:cxn ang="0">
                  <a:pos x="0" y="102"/>
                </a:cxn>
                <a:cxn ang="0">
                  <a:pos x="4" y="82"/>
                </a:cxn>
                <a:cxn ang="0">
                  <a:pos x="12" y="67"/>
                </a:cxn>
                <a:cxn ang="0">
                  <a:pos x="24" y="51"/>
                </a:cxn>
                <a:cxn ang="0">
                  <a:pos x="36" y="35"/>
                </a:cxn>
                <a:cxn ang="0">
                  <a:pos x="51" y="24"/>
                </a:cxn>
                <a:cxn ang="0">
                  <a:pos x="67" y="12"/>
                </a:cxn>
                <a:cxn ang="0">
                  <a:pos x="83" y="4"/>
                </a:cxn>
                <a:cxn ang="0">
                  <a:pos x="102" y="0"/>
                </a:cxn>
                <a:cxn ang="0">
                  <a:pos x="122" y="0"/>
                </a:cxn>
                <a:cxn ang="0">
                  <a:pos x="141" y="0"/>
                </a:cxn>
                <a:cxn ang="0">
                  <a:pos x="161" y="4"/>
                </a:cxn>
                <a:cxn ang="0">
                  <a:pos x="180" y="12"/>
                </a:cxn>
                <a:cxn ang="0">
                  <a:pos x="196" y="24"/>
                </a:cxn>
                <a:cxn ang="0">
                  <a:pos x="208" y="35"/>
                </a:cxn>
                <a:cxn ang="0">
                  <a:pos x="220" y="51"/>
                </a:cxn>
                <a:cxn ang="0">
                  <a:pos x="231" y="67"/>
                </a:cxn>
                <a:cxn ang="0">
                  <a:pos x="239" y="82"/>
                </a:cxn>
                <a:cxn ang="0">
                  <a:pos x="243" y="102"/>
                </a:cxn>
                <a:cxn ang="0">
                  <a:pos x="243" y="122"/>
                </a:cxn>
                <a:cxn ang="0">
                  <a:pos x="243" y="122"/>
                </a:cxn>
              </a:cxnLst>
              <a:rect l="0" t="0" r="0" b="0"/>
              <a:pathLst>
                <a:path w="243" h="243">
                  <a:moveTo>
                    <a:pt x="243" y="122"/>
                  </a:moveTo>
                  <a:lnTo>
                    <a:pt x="243" y="141"/>
                  </a:lnTo>
                  <a:lnTo>
                    <a:pt x="239" y="161"/>
                  </a:lnTo>
                  <a:lnTo>
                    <a:pt x="231" y="176"/>
                  </a:lnTo>
                  <a:lnTo>
                    <a:pt x="220" y="196"/>
                  </a:lnTo>
                  <a:lnTo>
                    <a:pt x="208" y="208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3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8"/>
                  </a:lnTo>
                  <a:lnTo>
                    <a:pt x="24" y="196"/>
                  </a:lnTo>
                  <a:lnTo>
                    <a:pt x="12" y="176"/>
                  </a:lnTo>
                  <a:lnTo>
                    <a:pt x="4" y="161"/>
                  </a:lnTo>
                  <a:lnTo>
                    <a:pt x="0" y="141"/>
                  </a:lnTo>
                  <a:lnTo>
                    <a:pt x="0" y="122"/>
                  </a:lnTo>
                  <a:lnTo>
                    <a:pt x="0" y="102"/>
                  </a:lnTo>
                  <a:lnTo>
                    <a:pt x="4" y="82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4"/>
                  </a:lnTo>
                  <a:lnTo>
                    <a:pt x="67" y="12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2"/>
                  </a:lnTo>
                  <a:lnTo>
                    <a:pt x="196" y="24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2"/>
                  </a:lnTo>
                  <a:lnTo>
                    <a:pt x="243" y="102"/>
                  </a:lnTo>
                  <a:lnTo>
                    <a:pt x="243" y="122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2" name="Freeform 30"/>
            <p:cNvSpPr/>
            <p:nvPr/>
          </p:nvSpPr>
          <p:spPr>
            <a:xfrm>
              <a:off x="3606" y="3307"/>
              <a:ext cx="246" cy="243"/>
            </a:xfrm>
            <a:custGeom>
              <a:avLst/>
              <a:gdLst/>
              <a:ahLst/>
              <a:cxnLst>
                <a:cxn ang="0">
                  <a:pos x="246" y="122"/>
                </a:cxn>
                <a:cxn ang="0">
                  <a:pos x="242" y="141"/>
                </a:cxn>
                <a:cxn ang="0">
                  <a:pos x="238" y="161"/>
                </a:cxn>
                <a:cxn ang="0">
                  <a:pos x="231" y="176"/>
                </a:cxn>
                <a:cxn ang="0">
                  <a:pos x="223" y="196"/>
                </a:cxn>
                <a:cxn ang="0">
                  <a:pos x="211" y="208"/>
                </a:cxn>
                <a:cxn ang="0">
                  <a:pos x="195" y="219"/>
                </a:cxn>
                <a:cxn ang="0">
                  <a:pos x="180" y="231"/>
                </a:cxn>
                <a:cxn ang="0">
                  <a:pos x="164" y="239"/>
                </a:cxn>
                <a:cxn ang="0">
                  <a:pos x="144" y="243"/>
                </a:cxn>
                <a:cxn ang="0">
                  <a:pos x="125" y="243"/>
                </a:cxn>
                <a:cxn ang="0">
                  <a:pos x="105" y="243"/>
                </a:cxn>
                <a:cxn ang="0">
                  <a:pos x="86" y="239"/>
                </a:cxn>
                <a:cxn ang="0">
                  <a:pos x="66" y="231"/>
                </a:cxn>
                <a:cxn ang="0">
                  <a:pos x="51" y="219"/>
                </a:cxn>
                <a:cxn ang="0">
                  <a:pos x="39" y="208"/>
                </a:cxn>
                <a:cxn ang="0">
                  <a:pos x="23" y="196"/>
                </a:cxn>
                <a:cxn ang="0">
                  <a:pos x="15" y="176"/>
                </a:cxn>
                <a:cxn ang="0">
                  <a:pos x="7" y="161"/>
                </a:cxn>
                <a:cxn ang="0">
                  <a:pos x="4" y="141"/>
                </a:cxn>
                <a:cxn ang="0">
                  <a:pos x="0" y="122"/>
                </a:cxn>
                <a:cxn ang="0">
                  <a:pos x="4" y="102"/>
                </a:cxn>
                <a:cxn ang="0">
                  <a:pos x="7" y="82"/>
                </a:cxn>
                <a:cxn ang="0">
                  <a:pos x="15" y="67"/>
                </a:cxn>
                <a:cxn ang="0">
                  <a:pos x="23" y="51"/>
                </a:cxn>
                <a:cxn ang="0">
                  <a:pos x="39" y="35"/>
                </a:cxn>
                <a:cxn ang="0">
                  <a:pos x="51" y="24"/>
                </a:cxn>
                <a:cxn ang="0">
                  <a:pos x="66" y="12"/>
                </a:cxn>
                <a:cxn ang="0">
                  <a:pos x="86" y="4"/>
                </a:cxn>
                <a:cxn ang="0">
                  <a:pos x="105" y="0"/>
                </a:cxn>
                <a:cxn ang="0">
                  <a:pos x="125" y="0"/>
                </a:cxn>
                <a:cxn ang="0">
                  <a:pos x="144" y="0"/>
                </a:cxn>
                <a:cxn ang="0">
                  <a:pos x="164" y="4"/>
                </a:cxn>
                <a:cxn ang="0">
                  <a:pos x="180" y="12"/>
                </a:cxn>
                <a:cxn ang="0">
                  <a:pos x="195" y="24"/>
                </a:cxn>
                <a:cxn ang="0">
                  <a:pos x="211" y="35"/>
                </a:cxn>
                <a:cxn ang="0">
                  <a:pos x="223" y="51"/>
                </a:cxn>
                <a:cxn ang="0">
                  <a:pos x="231" y="67"/>
                </a:cxn>
                <a:cxn ang="0">
                  <a:pos x="238" y="82"/>
                </a:cxn>
                <a:cxn ang="0">
                  <a:pos x="242" y="102"/>
                </a:cxn>
                <a:cxn ang="0">
                  <a:pos x="246" y="122"/>
                </a:cxn>
                <a:cxn ang="0">
                  <a:pos x="246" y="122"/>
                </a:cxn>
              </a:cxnLst>
              <a:rect l="0" t="0" r="0" b="0"/>
              <a:pathLst>
                <a:path w="246" h="243">
                  <a:moveTo>
                    <a:pt x="246" y="122"/>
                  </a:moveTo>
                  <a:lnTo>
                    <a:pt x="242" y="141"/>
                  </a:lnTo>
                  <a:lnTo>
                    <a:pt x="238" y="161"/>
                  </a:lnTo>
                  <a:lnTo>
                    <a:pt x="231" y="176"/>
                  </a:lnTo>
                  <a:lnTo>
                    <a:pt x="223" y="196"/>
                  </a:lnTo>
                  <a:lnTo>
                    <a:pt x="211" y="208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3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1" y="219"/>
                  </a:lnTo>
                  <a:lnTo>
                    <a:pt x="39" y="208"/>
                  </a:lnTo>
                  <a:lnTo>
                    <a:pt x="23" y="196"/>
                  </a:lnTo>
                  <a:lnTo>
                    <a:pt x="15" y="176"/>
                  </a:lnTo>
                  <a:lnTo>
                    <a:pt x="7" y="161"/>
                  </a:lnTo>
                  <a:lnTo>
                    <a:pt x="4" y="141"/>
                  </a:lnTo>
                  <a:lnTo>
                    <a:pt x="0" y="122"/>
                  </a:lnTo>
                  <a:lnTo>
                    <a:pt x="4" y="102"/>
                  </a:lnTo>
                  <a:lnTo>
                    <a:pt x="7" y="82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35"/>
                  </a:lnTo>
                  <a:lnTo>
                    <a:pt x="51" y="24"/>
                  </a:lnTo>
                  <a:lnTo>
                    <a:pt x="66" y="12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2"/>
                  </a:lnTo>
                  <a:lnTo>
                    <a:pt x="195" y="24"/>
                  </a:lnTo>
                  <a:lnTo>
                    <a:pt x="211" y="35"/>
                  </a:lnTo>
                  <a:lnTo>
                    <a:pt x="223" y="51"/>
                  </a:lnTo>
                  <a:lnTo>
                    <a:pt x="231" y="67"/>
                  </a:lnTo>
                  <a:lnTo>
                    <a:pt x="238" y="82"/>
                  </a:lnTo>
                  <a:lnTo>
                    <a:pt x="242" y="102"/>
                  </a:lnTo>
                  <a:lnTo>
                    <a:pt x="246" y="122"/>
                  </a:lnTo>
                  <a:close/>
                </a:path>
              </a:pathLst>
            </a:custGeom>
            <a:solidFill>
              <a:srgbClr val="CC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3" name="Freeform 31"/>
            <p:cNvSpPr/>
            <p:nvPr/>
          </p:nvSpPr>
          <p:spPr>
            <a:xfrm>
              <a:off x="3606" y="3307"/>
              <a:ext cx="246" cy="243"/>
            </a:xfrm>
            <a:custGeom>
              <a:avLst/>
              <a:gdLst/>
              <a:ahLst/>
              <a:cxnLst>
                <a:cxn ang="0">
                  <a:pos x="246" y="122"/>
                </a:cxn>
                <a:cxn ang="0">
                  <a:pos x="242" y="141"/>
                </a:cxn>
                <a:cxn ang="0">
                  <a:pos x="238" y="161"/>
                </a:cxn>
                <a:cxn ang="0">
                  <a:pos x="231" y="176"/>
                </a:cxn>
                <a:cxn ang="0">
                  <a:pos x="223" y="196"/>
                </a:cxn>
                <a:cxn ang="0">
                  <a:pos x="211" y="208"/>
                </a:cxn>
                <a:cxn ang="0">
                  <a:pos x="195" y="219"/>
                </a:cxn>
                <a:cxn ang="0">
                  <a:pos x="180" y="231"/>
                </a:cxn>
                <a:cxn ang="0">
                  <a:pos x="164" y="239"/>
                </a:cxn>
                <a:cxn ang="0">
                  <a:pos x="144" y="243"/>
                </a:cxn>
                <a:cxn ang="0">
                  <a:pos x="125" y="243"/>
                </a:cxn>
                <a:cxn ang="0">
                  <a:pos x="105" y="243"/>
                </a:cxn>
                <a:cxn ang="0">
                  <a:pos x="86" y="239"/>
                </a:cxn>
                <a:cxn ang="0">
                  <a:pos x="66" y="231"/>
                </a:cxn>
                <a:cxn ang="0">
                  <a:pos x="51" y="219"/>
                </a:cxn>
                <a:cxn ang="0">
                  <a:pos x="39" y="208"/>
                </a:cxn>
                <a:cxn ang="0">
                  <a:pos x="23" y="196"/>
                </a:cxn>
                <a:cxn ang="0">
                  <a:pos x="15" y="176"/>
                </a:cxn>
                <a:cxn ang="0">
                  <a:pos x="7" y="161"/>
                </a:cxn>
                <a:cxn ang="0">
                  <a:pos x="4" y="141"/>
                </a:cxn>
                <a:cxn ang="0">
                  <a:pos x="0" y="122"/>
                </a:cxn>
                <a:cxn ang="0">
                  <a:pos x="4" y="102"/>
                </a:cxn>
                <a:cxn ang="0">
                  <a:pos x="7" y="82"/>
                </a:cxn>
                <a:cxn ang="0">
                  <a:pos x="15" y="67"/>
                </a:cxn>
                <a:cxn ang="0">
                  <a:pos x="23" y="51"/>
                </a:cxn>
                <a:cxn ang="0">
                  <a:pos x="39" y="35"/>
                </a:cxn>
                <a:cxn ang="0">
                  <a:pos x="51" y="24"/>
                </a:cxn>
                <a:cxn ang="0">
                  <a:pos x="66" y="12"/>
                </a:cxn>
                <a:cxn ang="0">
                  <a:pos x="86" y="4"/>
                </a:cxn>
                <a:cxn ang="0">
                  <a:pos x="105" y="0"/>
                </a:cxn>
                <a:cxn ang="0">
                  <a:pos x="125" y="0"/>
                </a:cxn>
                <a:cxn ang="0">
                  <a:pos x="144" y="0"/>
                </a:cxn>
                <a:cxn ang="0">
                  <a:pos x="164" y="4"/>
                </a:cxn>
                <a:cxn ang="0">
                  <a:pos x="180" y="12"/>
                </a:cxn>
                <a:cxn ang="0">
                  <a:pos x="195" y="24"/>
                </a:cxn>
                <a:cxn ang="0">
                  <a:pos x="211" y="35"/>
                </a:cxn>
                <a:cxn ang="0">
                  <a:pos x="223" y="51"/>
                </a:cxn>
                <a:cxn ang="0">
                  <a:pos x="231" y="67"/>
                </a:cxn>
                <a:cxn ang="0">
                  <a:pos x="238" y="82"/>
                </a:cxn>
                <a:cxn ang="0">
                  <a:pos x="242" y="102"/>
                </a:cxn>
                <a:cxn ang="0">
                  <a:pos x="246" y="122"/>
                </a:cxn>
                <a:cxn ang="0">
                  <a:pos x="246" y="122"/>
                </a:cxn>
              </a:cxnLst>
              <a:rect l="0" t="0" r="0" b="0"/>
              <a:pathLst>
                <a:path w="246" h="243">
                  <a:moveTo>
                    <a:pt x="246" y="122"/>
                  </a:moveTo>
                  <a:lnTo>
                    <a:pt x="242" y="141"/>
                  </a:lnTo>
                  <a:lnTo>
                    <a:pt x="238" y="161"/>
                  </a:lnTo>
                  <a:lnTo>
                    <a:pt x="231" y="176"/>
                  </a:lnTo>
                  <a:lnTo>
                    <a:pt x="223" y="196"/>
                  </a:lnTo>
                  <a:lnTo>
                    <a:pt x="211" y="208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3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1" y="219"/>
                  </a:lnTo>
                  <a:lnTo>
                    <a:pt x="39" y="208"/>
                  </a:lnTo>
                  <a:lnTo>
                    <a:pt x="23" y="196"/>
                  </a:lnTo>
                  <a:lnTo>
                    <a:pt x="15" y="176"/>
                  </a:lnTo>
                  <a:lnTo>
                    <a:pt x="7" y="161"/>
                  </a:lnTo>
                  <a:lnTo>
                    <a:pt x="4" y="141"/>
                  </a:lnTo>
                  <a:lnTo>
                    <a:pt x="0" y="122"/>
                  </a:lnTo>
                  <a:lnTo>
                    <a:pt x="4" y="102"/>
                  </a:lnTo>
                  <a:lnTo>
                    <a:pt x="7" y="82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35"/>
                  </a:lnTo>
                  <a:lnTo>
                    <a:pt x="51" y="24"/>
                  </a:lnTo>
                  <a:lnTo>
                    <a:pt x="66" y="12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2"/>
                  </a:lnTo>
                  <a:lnTo>
                    <a:pt x="195" y="24"/>
                  </a:lnTo>
                  <a:lnTo>
                    <a:pt x="211" y="35"/>
                  </a:lnTo>
                  <a:lnTo>
                    <a:pt x="223" y="51"/>
                  </a:lnTo>
                  <a:lnTo>
                    <a:pt x="231" y="67"/>
                  </a:lnTo>
                  <a:lnTo>
                    <a:pt x="238" y="82"/>
                  </a:lnTo>
                  <a:lnTo>
                    <a:pt x="242" y="102"/>
                  </a:lnTo>
                  <a:lnTo>
                    <a:pt x="246" y="122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4" name="Freeform 32"/>
            <p:cNvSpPr/>
            <p:nvPr/>
          </p:nvSpPr>
          <p:spPr>
            <a:xfrm>
              <a:off x="3069" y="3843"/>
              <a:ext cx="243" cy="247"/>
            </a:xfrm>
            <a:custGeom>
              <a:avLst/>
              <a:gdLst/>
              <a:ahLst/>
              <a:cxnLst>
                <a:cxn ang="0">
                  <a:pos x="243" y="122"/>
                </a:cxn>
                <a:cxn ang="0">
                  <a:pos x="243" y="145"/>
                </a:cxn>
                <a:cxn ang="0">
                  <a:pos x="239" y="161"/>
                </a:cxn>
                <a:cxn ang="0">
                  <a:pos x="231" y="180"/>
                </a:cxn>
                <a:cxn ang="0">
                  <a:pos x="220" y="196"/>
                </a:cxn>
                <a:cxn ang="0">
                  <a:pos x="208" y="212"/>
                </a:cxn>
                <a:cxn ang="0">
                  <a:pos x="196" y="224"/>
                </a:cxn>
                <a:cxn ang="0">
                  <a:pos x="180" y="231"/>
                </a:cxn>
                <a:cxn ang="0">
                  <a:pos x="161" y="239"/>
                </a:cxn>
                <a:cxn ang="0">
                  <a:pos x="141" y="243"/>
                </a:cxn>
                <a:cxn ang="0">
                  <a:pos x="122" y="247"/>
                </a:cxn>
                <a:cxn ang="0">
                  <a:pos x="102" y="243"/>
                </a:cxn>
                <a:cxn ang="0">
                  <a:pos x="83" y="239"/>
                </a:cxn>
                <a:cxn ang="0">
                  <a:pos x="67" y="231"/>
                </a:cxn>
                <a:cxn ang="0">
                  <a:pos x="51" y="224"/>
                </a:cxn>
                <a:cxn ang="0">
                  <a:pos x="36" y="212"/>
                </a:cxn>
                <a:cxn ang="0">
                  <a:pos x="24" y="196"/>
                </a:cxn>
                <a:cxn ang="0">
                  <a:pos x="12" y="180"/>
                </a:cxn>
                <a:cxn ang="0">
                  <a:pos x="4" y="161"/>
                </a:cxn>
                <a:cxn ang="0">
                  <a:pos x="0" y="145"/>
                </a:cxn>
                <a:cxn ang="0">
                  <a:pos x="0" y="126"/>
                </a:cxn>
                <a:cxn ang="0">
                  <a:pos x="0" y="106"/>
                </a:cxn>
                <a:cxn ang="0">
                  <a:pos x="4" y="87"/>
                </a:cxn>
                <a:cxn ang="0">
                  <a:pos x="12" y="67"/>
                </a:cxn>
                <a:cxn ang="0">
                  <a:pos x="24" y="51"/>
                </a:cxn>
                <a:cxn ang="0">
                  <a:pos x="36" y="40"/>
                </a:cxn>
                <a:cxn ang="0">
                  <a:pos x="51" y="24"/>
                </a:cxn>
                <a:cxn ang="0">
                  <a:pos x="67" y="16"/>
                </a:cxn>
                <a:cxn ang="0">
                  <a:pos x="83" y="8"/>
                </a:cxn>
                <a:cxn ang="0">
                  <a:pos x="102" y="4"/>
                </a:cxn>
                <a:cxn ang="0">
                  <a:pos x="122" y="0"/>
                </a:cxn>
                <a:cxn ang="0">
                  <a:pos x="141" y="4"/>
                </a:cxn>
                <a:cxn ang="0">
                  <a:pos x="161" y="8"/>
                </a:cxn>
                <a:cxn ang="0">
                  <a:pos x="180" y="16"/>
                </a:cxn>
                <a:cxn ang="0">
                  <a:pos x="196" y="24"/>
                </a:cxn>
                <a:cxn ang="0">
                  <a:pos x="208" y="40"/>
                </a:cxn>
                <a:cxn ang="0">
                  <a:pos x="220" y="51"/>
                </a:cxn>
                <a:cxn ang="0">
                  <a:pos x="231" y="67"/>
                </a:cxn>
                <a:cxn ang="0">
                  <a:pos x="239" y="87"/>
                </a:cxn>
                <a:cxn ang="0">
                  <a:pos x="243" y="106"/>
                </a:cxn>
                <a:cxn ang="0">
                  <a:pos x="243" y="126"/>
                </a:cxn>
                <a:cxn ang="0">
                  <a:pos x="243" y="126"/>
                </a:cxn>
                <a:cxn ang="0">
                  <a:pos x="243" y="122"/>
                </a:cxn>
              </a:cxnLst>
              <a:rect l="0" t="0" r="0" b="0"/>
              <a:pathLst>
                <a:path w="243" h="247">
                  <a:moveTo>
                    <a:pt x="243" y="122"/>
                  </a:moveTo>
                  <a:lnTo>
                    <a:pt x="243" y="145"/>
                  </a:lnTo>
                  <a:lnTo>
                    <a:pt x="239" y="161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2"/>
                  </a:lnTo>
                  <a:lnTo>
                    <a:pt x="196" y="224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7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4"/>
                  </a:lnTo>
                  <a:lnTo>
                    <a:pt x="36" y="212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40"/>
                  </a:lnTo>
                  <a:lnTo>
                    <a:pt x="51" y="24"/>
                  </a:lnTo>
                  <a:lnTo>
                    <a:pt x="67" y="16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6"/>
                  </a:lnTo>
                  <a:lnTo>
                    <a:pt x="196" y="24"/>
                  </a:lnTo>
                  <a:lnTo>
                    <a:pt x="208" y="40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7"/>
                  </a:lnTo>
                  <a:lnTo>
                    <a:pt x="243" y="106"/>
                  </a:lnTo>
                  <a:lnTo>
                    <a:pt x="243" y="126"/>
                  </a:lnTo>
                  <a:lnTo>
                    <a:pt x="243" y="122"/>
                  </a:lnTo>
                  <a:close/>
                </a:path>
              </a:pathLst>
            </a:custGeom>
            <a:solidFill>
              <a:srgbClr val="CC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5" name="Freeform 33"/>
            <p:cNvSpPr/>
            <p:nvPr/>
          </p:nvSpPr>
          <p:spPr>
            <a:xfrm>
              <a:off x="3069" y="3843"/>
              <a:ext cx="243" cy="247"/>
            </a:xfrm>
            <a:custGeom>
              <a:avLst/>
              <a:gdLst/>
              <a:ahLst/>
              <a:cxnLst>
                <a:cxn ang="0">
                  <a:pos x="243" y="122"/>
                </a:cxn>
                <a:cxn ang="0">
                  <a:pos x="243" y="145"/>
                </a:cxn>
                <a:cxn ang="0">
                  <a:pos x="239" y="161"/>
                </a:cxn>
                <a:cxn ang="0">
                  <a:pos x="231" y="180"/>
                </a:cxn>
                <a:cxn ang="0">
                  <a:pos x="220" y="196"/>
                </a:cxn>
                <a:cxn ang="0">
                  <a:pos x="208" y="212"/>
                </a:cxn>
                <a:cxn ang="0">
                  <a:pos x="196" y="224"/>
                </a:cxn>
                <a:cxn ang="0">
                  <a:pos x="180" y="231"/>
                </a:cxn>
                <a:cxn ang="0">
                  <a:pos x="161" y="239"/>
                </a:cxn>
                <a:cxn ang="0">
                  <a:pos x="141" y="243"/>
                </a:cxn>
                <a:cxn ang="0">
                  <a:pos x="122" y="247"/>
                </a:cxn>
                <a:cxn ang="0">
                  <a:pos x="102" y="243"/>
                </a:cxn>
                <a:cxn ang="0">
                  <a:pos x="83" y="239"/>
                </a:cxn>
                <a:cxn ang="0">
                  <a:pos x="67" y="231"/>
                </a:cxn>
                <a:cxn ang="0">
                  <a:pos x="51" y="224"/>
                </a:cxn>
                <a:cxn ang="0">
                  <a:pos x="36" y="212"/>
                </a:cxn>
                <a:cxn ang="0">
                  <a:pos x="24" y="196"/>
                </a:cxn>
                <a:cxn ang="0">
                  <a:pos x="12" y="180"/>
                </a:cxn>
                <a:cxn ang="0">
                  <a:pos x="4" y="161"/>
                </a:cxn>
                <a:cxn ang="0">
                  <a:pos x="0" y="145"/>
                </a:cxn>
                <a:cxn ang="0">
                  <a:pos x="0" y="126"/>
                </a:cxn>
                <a:cxn ang="0">
                  <a:pos x="0" y="106"/>
                </a:cxn>
                <a:cxn ang="0">
                  <a:pos x="4" y="87"/>
                </a:cxn>
                <a:cxn ang="0">
                  <a:pos x="12" y="67"/>
                </a:cxn>
                <a:cxn ang="0">
                  <a:pos x="24" y="51"/>
                </a:cxn>
                <a:cxn ang="0">
                  <a:pos x="36" y="40"/>
                </a:cxn>
                <a:cxn ang="0">
                  <a:pos x="51" y="24"/>
                </a:cxn>
                <a:cxn ang="0">
                  <a:pos x="67" y="16"/>
                </a:cxn>
                <a:cxn ang="0">
                  <a:pos x="83" y="8"/>
                </a:cxn>
                <a:cxn ang="0">
                  <a:pos x="102" y="4"/>
                </a:cxn>
                <a:cxn ang="0">
                  <a:pos x="122" y="0"/>
                </a:cxn>
                <a:cxn ang="0">
                  <a:pos x="141" y="4"/>
                </a:cxn>
                <a:cxn ang="0">
                  <a:pos x="161" y="8"/>
                </a:cxn>
                <a:cxn ang="0">
                  <a:pos x="180" y="16"/>
                </a:cxn>
                <a:cxn ang="0">
                  <a:pos x="196" y="24"/>
                </a:cxn>
                <a:cxn ang="0">
                  <a:pos x="208" y="40"/>
                </a:cxn>
                <a:cxn ang="0">
                  <a:pos x="220" y="51"/>
                </a:cxn>
                <a:cxn ang="0">
                  <a:pos x="231" y="67"/>
                </a:cxn>
                <a:cxn ang="0">
                  <a:pos x="239" y="87"/>
                </a:cxn>
                <a:cxn ang="0">
                  <a:pos x="243" y="106"/>
                </a:cxn>
                <a:cxn ang="0">
                  <a:pos x="243" y="126"/>
                </a:cxn>
                <a:cxn ang="0">
                  <a:pos x="243" y="126"/>
                </a:cxn>
              </a:cxnLst>
              <a:rect l="0" t="0" r="0" b="0"/>
              <a:pathLst>
                <a:path w="243" h="247">
                  <a:moveTo>
                    <a:pt x="243" y="122"/>
                  </a:moveTo>
                  <a:lnTo>
                    <a:pt x="243" y="145"/>
                  </a:lnTo>
                  <a:lnTo>
                    <a:pt x="239" y="161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2"/>
                  </a:lnTo>
                  <a:lnTo>
                    <a:pt x="196" y="224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7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4"/>
                  </a:lnTo>
                  <a:lnTo>
                    <a:pt x="36" y="212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40"/>
                  </a:lnTo>
                  <a:lnTo>
                    <a:pt x="51" y="24"/>
                  </a:lnTo>
                  <a:lnTo>
                    <a:pt x="67" y="16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6"/>
                  </a:lnTo>
                  <a:lnTo>
                    <a:pt x="196" y="24"/>
                  </a:lnTo>
                  <a:lnTo>
                    <a:pt x="208" y="40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7"/>
                  </a:lnTo>
                  <a:lnTo>
                    <a:pt x="243" y="106"/>
                  </a:lnTo>
                  <a:lnTo>
                    <a:pt x="243" y="126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6" name="Freeform 34"/>
            <p:cNvSpPr/>
            <p:nvPr/>
          </p:nvSpPr>
          <p:spPr>
            <a:xfrm>
              <a:off x="3606" y="3843"/>
              <a:ext cx="246" cy="247"/>
            </a:xfrm>
            <a:custGeom>
              <a:avLst/>
              <a:gdLst/>
              <a:ahLst/>
              <a:cxnLst>
                <a:cxn ang="0">
                  <a:pos x="246" y="122"/>
                </a:cxn>
                <a:cxn ang="0">
                  <a:pos x="242" y="145"/>
                </a:cxn>
                <a:cxn ang="0">
                  <a:pos x="238" y="161"/>
                </a:cxn>
                <a:cxn ang="0">
                  <a:pos x="231" y="180"/>
                </a:cxn>
                <a:cxn ang="0">
                  <a:pos x="223" y="196"/>
                </a:cxn>
                <a:cxn ang="0">
                  <a:pos x="211" y="212"/>
                </a:cxn>
                <a:cxn ang="0">
                  <a:pos x="195" y="224"/>
                </a:cxn>
                <a:cxn ang="0">
                  <a:pos x="180" y="231"/>
                </a:cxn>
                <a:cxn ang="0">
                  <a:pos x="164" y="239"/>
                </a:cxn>
                <a:cxn ang="0">
                  <a:pos x="144" y="243"/>
                </a:cxn>
                <a:cxn ang="0">
                  <a:pos x="125" y="247"/>
                </a:cxn>
                <a:cxn ang="0">
                  <a:pos x="105" y="243"/>
                </a:cxn>
                <a:cxn ang="0">
                  <a:pos x="86" y="239"/>
                </a:cxn>
                <a:cxn ang="0">
                  <a:pos x="66" y="231"/>
                </a:cxn>
                <a:cxn ang="0">
                  <a:pos x="51" y="224"/>
                </a:cxn>
                <a:cxn ang="0">
                  <a:pos x="39" y="212"/>
                </a:cxn>
                <a:cxn ang="0">
                  <a:pos x="23" y="196"/>
                </a:cxn>
                <a:cxn ang="0">
                  <a:pos x="15" y="180"/>
                </a:cxn>
                <a:cxn ang="0">
                  <a:pos x="7" y="161"/>
                </a:cxn>
                <a:cxn ang="0">
                  <a:pos x="4" y="145"/>
                </a:cxn>
                <a:cxn ang="0">
                  <a:pos x="0" y="126"/>
                </a:cxn>
                <a:cxn ang="0">
                  <a:pos x="4" y="106"/>
                </a:cxn>
                <a:cxn ang="0">
                  <a:pos x="7" y="87"/>
                </a:cxn>
                <a:cxn ang="0">
                  <a:pos x="15" y="67"/>
                </a:cxn>
                <a:cxn ang="0">
                  <a:pos x="23" y="51"/>
                </a:cxn>
                <a:cxn ang="0">
                  <a:pos x="39" y="40"/>
                </a:cxn>
                <a:cxn ang="0">
                  <a:pos x="51" y="24"/>
                </a:cxn>
                <a:cxn ang="0">
                  <a:pos x="66" y="16"/>
                </a:cxn>
                <a:cxn ang="0">
                  <a:pos x="86" y="8"/>
                </a:cxn>
                <a:cxn ang="0">
                  <a:pos x="105" y="4"/>
                </a:cxn>
                <a:cxn ang="0">
                  <a:pos x="125" y="0"/>
                </a:cxn>
                <a:cxn ang="0">
                  <a:pos x="144" y="4"/>
                </a:cxn>
                <a:cxn ang="0">
                  <a:pos x="164" y="8"/>
                </a:cxn>
                <a:cxn ang="0">
                  <a:pos x="180" y="16"/>
                </a:cxn>
                <a:cxn ang="0">
                  <a:pos x="195" y="24"/>
                </a:cxn>
                <a:cxn ang="0">
                  <a:pos x="211" y="40"/>
                </a:cxn>
                <a:cxn ang="0">
                  <a:pos x="223" y="51"/>
                </a:cxn>
                <a:cxn ang="0">
                  <a:pos x="231" y="67"/>
                </a:cxn>
                <a:cxn ang="0">
                  <a:pos x="238" y="87"/>
                </a:cxn>
                <a:cxn ang="0">
                  <a:pos x="242" y="106"/>
                </a:cxn>
                <a:cxn ang="0">
                  <a:pos x="246" y="126"/>
                </a:cxn>
                <a:cxn ang="0">
                  <a:pos x="246" y="126"/>
                </a:cxn>
                <a:cxn ang="0">
                  <a:pos x="246" y="122"/>
                </a:cxn>
              </a:cxnLst>
              <a:rect l="0" t="0" r="0" b="0"/>
              <a:pathLst>
                <a:path w="246" h="247">
                  <a:moveTo>
                    <a:pt x="246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1" y="180"/>
                  </a:lnTo>
                  <a:lnTo>
                    <a:pt x="223" y="196"/>
                  </a:lnTo>
                  <a:lnTo>
                    <a:pt x="211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7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1" y="224"/>
                  </a:lnTo>
                  <a:lnTo>
                    <a:pt x="39" y="212"/>
                  </a:lnTo>
                  <a:lnTo>
                    <a:pt x="23" y="196"/>
                  </a:lnTo>
                  <a:lnTo>
                    <a:pt x="15" y="180"/>
                  </a:lnTo>
                  <a:lnTo>
                    <a:pt x="7" y="161"/>
                  </a:lnTo>
                  <a:lnTo>
                    <a:pt x="4" y="145"/>
                  </a:lnTo>
                  <a:lnTo>
                    <a:pt x="0" y="126"/>
                  </a:lnTo>
                  <a:lnTo>
                    <a:pt x="4" y="106"/>
                  </a:lnTo>
                  <a:lnTo>
                    <a:pt x="7" y="87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40"/>
                  </a:lnTo>
                  <a:lnTo>
                    <a:pt x="51" y="24"/>
                  </a:lnTo>
                  <a:lnTo>
                    <a:pt x="66" y="16"/>
                  </a:lnTo>
                  <a:lnTo>
                    <a:pt x="86" y="8"/>
                  </a:lnTo>
                  <a:lnTo>
                    <a:pt x="105" y="4"/>
                  </a:lnTo>
                  <a:lnTo>
                    <a:pt x="125" y="0"/>
                  </a:lnTo>
                  <a:lnTo>
                    <a:pt x="144" y="4"/>
                  </a:lnTo>
                  <a:lnTo>
                    <a:pt x="164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11" y="40"/>
                  </a:lnTo>
                  <a:lnTo>
                    <a:pt x="223" y="51"/>
                  </a:lnTo>
                  <a:lnTo>
                    <a:pt x="231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6" y="126"/>
                  </a:lnTo>
                  <a:lnTo>
                    <a:pt x="246" y="122"/>
                  </a:lnTo>
                  <a:close/>
                </a:path>
              </a:pathLst>
            </a:custGeom>
            <a:solidFill>
              <a:srgbClr val="CC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7" name="Freeform 35"/>
            <p:cNvSpPr/>
            <p:nvPr/>
          </p:nvSpPr>
          <p:spPr>
            <a:xfrm>
              <a:off x="3606" y="3843"/>
              <a:ext cx="246" cy="247"/>
            </a:xfrm>
            <a:custGeom>
              <a:avLst/>
              <a:gdLst/>
              <a:ahLst/>
              <a:cxnLst>
                <a:cxn ang="0">
                  <a:pos x="246" y="122"/>
                </a:cxn>
                <a:cxn ang="0">
                  <a:pos x="242" y="145"/>
                </a:cxn>
                <a:cxn ang="0">
                  <a:pos x="238" y="161"/>
                </a:cxn>
                <a:cxn ang="0">
                  <a:pos x="231" y="180"/>
                </a:cxn>
                <a:cxn ang="0">
                  <a:pos x="223" y="196"/>
                </a:cxn>
                <a:cxn ang="0">
                  <a:pos x="211" y="212"/>
                </a:cxn>
                <a:cxn ang="0">
                  <a:pos x="195" y="224"/>
                </a:cxn>
                <a:cxn ang="0">
                  <a:pos x="180" y="231"/>
                </a:cxn>
                <a:cxn ang="0">
                  <a:pos x="164" y="239"/>
                </a:cxn>
                <a:cxn ang="0">
                  <a:pos x="144" y="243"/>
                </a:cxn>
                <a:cxn ang="0">
                  <a:pos x="125" y="247"/>
                </a:cxn>
                <a:cxn ang="0">
                  <a:pos x="105" y="243"/>
                </a:cxn>
                <a:cxn ang="0">
                  <a:pos x="86" y="239"/>
                </a:cxn>
                <a:cxn ang="0">
                  <a:pos x="66" y="231"/>
                </a:cxn>
                <a:cxn ang="0">
                  <a:pos x="51" y="224"/>
                </a:cxn>
                <a:cxn ang="0">
                  <a:pos x="39" y="212"/>
                </a:cxn>
                <a:cxn ang="0">
                  <a:pos x="23" y="196"/>
                </a:cxn>
                <a:cxn ang="0">
                  <a:pos x="15" y="180"/>
                </a:cxn>
                <a:cxn ang="0">
                  <a:pos x="7" y="161"/>
                </a:cxn>
                <a:cxn ang="0">
                  <a:pos x="4" y="145"/>
                </a:cxn>
                <a:cxn ang="0">
                  <a:pos x="0" y="126"/>
                </a:cxn>
                <a:cxn ang="0">
                  <a:pos x="4" y="106"/>
                </a:cxn>
                <a:cxn ang="0">
                  <a:pos x="7" y="87"/>
                </a:cxn>
                <a:cxn ang="0">
                  <a:pos x="15" y="67"/>
                </a:cxn>
                <a:cxn ang="0">
                  <a:pos x="23" y="51"/>
                </a:cxn>
                <a:cxn ang="0">
                  <a:pos x="39" y="40"/>
                </a:cxn>
                <a:cxn ang="0">
                  <a:pos x="51" y="24"/>
                </a:cxn>
                <a:cxn ang="0">
                  <a:pos x="66" y="16"/>
                </a:cxn>
                <a:cxn ang="0">
                  <a:pos x="86" y="8"/>
                </a:cxn>
                <a:cxn ang="0">
                  <a:pos x="105" y="4"/>
                </a:cxn>
                <a:cxn ang="0">
                  <a:pos x="125" y="0"/>
                </a:cxn>
                <a:cxn ang="0">
                  <a:pos x="144" y="4"/>
                </a:cxn>
                <a:cxn ang="0">
                  <a:pos x="164" y="8"/>
                </a:cxn>
                <a:cxn ang="0">
                  <a:pos x="180" y="16"/>
                </a:cxn>
                <a:cxn ang="0">
                  <a:pos x="195" y="24"/>
                </a:cxn>
                <a:cxn ang="0">
                  <a:pos x="211" y="40"/>
                </a:cxn>
                <a:cxn ang="0">
                  <a:pos x="223" y="51"/>
                </a:cxn>
                <a:cxn ang="0">
                  <a:pos x="231" y="67"/>
                </a:cxn>
                <a:cxn ang="0">
                  <a:pos x="238" y="87"/>
                </a:cxn>
                <a:cxn ang="0">
                  <a:pos x="242" y="106"/>
                </a:cxn>
                <a:cxn ang="0">
                  <a:pos x="246" y="126"/>
                </a:cxn>
                <a:cxn ang="0">
                  <a:pos x="246" y="126"/>
                </a:cxn>
              </a:cxnLst>
              <a:rect l="0" t="0" r="0" b="0"/>
              <a:pathLst>
                <a:path w="246" h="247">
                  <a:moveTo>
                    <a:pt x="246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1" y="180"/>
                  </a:lnTo>
                  <a:lnTo>
                    <a:pt x="223" y="196"/>
                  </a:lnTo>
                  <a:lnTo>
                    <a:pt x="211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7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1" y="224"/>
                  </a:lnTo>
                  <a:lnTo>
                    <a:pt x="39" y="212"/>
                  </a:lnTo>
                  <a:lnTo>
                    <a:pt x="23" y="196"/>
                  </a:lnTo>
                  <a:lnTo>
                    <a:pt x="15" y="180"/>
                  </a:lnTo>
                  <a:lnTo>
                    <a:pt x="7" y="161"/>
                  </a:lnTo>
                  <a:lnTo>
                    <a:pt x="4" y="145"/>
                  </a:lnTo>
                  <a:lnTo>
                    <a:pt x="0" y="126"/>
                  </a:lnTo>
                  <a:lnTo>
                    <a:pt x="4" y="106"/>
                  </a:lnTo>
                  <a:lnTo>
                    <a:pt x="7" y="87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40"/>
                  </a:lnTo>
                  <a:lnTo>
                    <a:pt x="51" y="24"/>
                  </a:lnTo>
                  <a:lnTo>
                    <a:pt x="66" y="16"/>
                  </a:lnTo>
                  <a:lnTo>
                    <a:pt x="86" y="8"/>
                  </a:lnTo>
                  <a:lnTo>
                    <a:pt x="105" y="4"/>
                  </a:lnTo>
                  <a:lnTo>
                    <a:pt x="125" y="0"/>
                  </a:lnTo>
                  <a:lnTo>
                    <a:pt x="144" y="4"/>
                  </a:lnTo>
                  <a:lnTo>
                    <a:pt x="164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11" y="40"/>
                  </a:lnTo>
                  <a:lnTo>
                    <a:pt x="223" y="51"/>
                  </a:lnTo>
                  <a:lnTo>
                    <a:pt x="231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6" y="126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8" name="Rectangle 36"/>
            <p:cNvSpPr/>
            <p:nvPr/>
          </p:nvSpPr>
          <p:spPr>
            <a:xfrm>
              <a:off x="3140" y="3339"/>
              <a:ext cx="6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189" name="Rectangle 37"/>
            <p:cNvSpPr/>
            <p:nvPr/>
          </p:nvSpPr>
          <p:spPr>
            <a:xfrm>
              <a:off x="3680" y="3339"/>
              <a:ext cx="6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190" name="Line 38"/>
            <p:cNvSpPr/>
            <p:nvPr/>
          </p:nvSpPr>
          <p:spPr>
            <a:xfrm>
              <a:off x="3312" y="3429"/>
              <a:ext cx="294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91" name="Line 39"/>
            <p:cNvSpPr/>
            <p:nvPr/>
          </p:nvSpPr>
          <p:spPr>
            <a:xfrm>
              <a:off x="3191" y="3550"/>
              <a:ext cx="1" cy="29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92" name="Line 40"/>
            <p:cNvSpPr/>
            <p:nvPr/>
          </p:nvSpPr>
          <p:spPr>
            <a:xfrm>
              <a:off x="3793" y="3601"/>
              <a:ext cx="1" cy="12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93" name="Freeform 41"/>
            <p:cNvSpPr/>
            <p:nvPr/>
          </p:nvSpPr>
          <p:spPr>
            <a:xfrm>
              <a:off x="3770" y="3706"/>
              <a:ext cx="51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90"/>
                </a:cxn>
                <a:cxn ang="0">
                  <a:pos x="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1" h="90">
                  <a:moveTo>
                    <a:pt x="0" y="0"/>
                  </a:moveTo>
                  <a:lnTo>
                    <a:pt x="23" y="90"/>
                  </a:lnTo>
                  <a:lnTo>
                    <a:pt x="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4" name="Line 42"/>
            <p:cNvSpPr/>
            <p:nvPr/>
          </p:nvSpPr>
          <p:spPr>
            <a:xfrm>
              <a:off x="3720" y="3545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95" name="Line 43"/>
            <p:cNvSpPr/>
            <p:nvPr/>
          </p:nvSpPr>
          <p:spPr>
            <a:xfrm>
              <a:off x="3363" y="3898"/>
              <a:ext cx="121" cy="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96" name="Freeform 44"/>
            <p:cNvSpPr/>
            <p:nvPr/>
          </p:nvSpPr>
          <p:spPr>
            <a:xfrm>
              <a:off x="3469" y="3879"/>
              <a:ext cx="90" cy="47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90" y="23"/>
                </a:cxn>
                <a:cxn ang="0">
                  <a:pos x="0" y="0"/>
                </a:cxn>
                <a:cxn ang="0">
                  <a:pos x="0" y="47"/>
                </a:cxn>
                <a:cxn ang="0">
                  <a:pos x="0" y="47"/>
                </a:cxn>
                <a:cxn ang="0">
                  <a:pos x="0" y="43"/>
                </a:cxn>
              </a:cxnLst>
              <a:rect l="0" t="0" r="0" b="0"/>
              <a:pathLst>
                <a:path w="90" h="47">
                  <a:moveTo>
                    <a:pt x="0" y="43"/>
                  </a:moveTo>
                  <a:lnTo>
                    <a:pt x="90" y="23"/>
                  </a:lnTo>
                  <a:lnTo>
                    <a:pt x="0" y="0"/>
                  </a:lnTo>
                  <a:lnTo>
                    <a:pt x="0" y="47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7" name="Rectangle 45"/>
            <p:cNvSpPr/>
            <p:nvPr/>
          </p:nvSpPr>
          <p:spPr>
            <a:xfrm>
              <a:off x="3144" y="3879"/>
              <a:ext cx="6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198" name="Rectangle 46"/>
            <p:cNvSpPr/>
            <p:nvPr/>
          </p:nvSpPr>
          <p:spPr>
            <a:xfrm>
              <a:off x="3688" y="3879"/>
              <a:ext cx="6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199" name="Rectangle 47"/>
            <p:cNvSpPr/>
            <p:nvPr/>
          </p:nvSpPr>
          <p:spPr>
            <a:xfrm>
              <a:off x="4111" y="3888"/>
              <a:ext cx="75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200" name="Freeform 48"/>
            <p:cNvSpPr/>
            <p:nvPr/>
          </p:nvSpPr>
          <p:spPr>
            <a:xfrm>
              <a:off x="4041" y="3852"/>
              <a:ext cx="242" cy="247"/>
            </a:xfrm>
            <a:custGeom>
              <a:avLst/>
              <a:gdLst/>
              <a:ahLst/>
              <a:cxnLst>
                <a:cxn ang="0">
                  <a:pos x="242" y="122"/>
                </a:cxn>
                <a:cxn ang="0">
                  <a:pos x="242" y="145"/>
                </a:cxn>
                <a:cxn ang="0">
                  <a:pos x="238" y="161"/>
                </a:cxn>
                <a:cxn ang="0">
                  <a:pos x="231" y="180"/>
                </a:cxn>
                <a:cxn ang="0">
                  <a:pos x="219" y="196"/>
                </a:cxn>
                <a:cxn ang="0">
                  <a:pos x="207" y="212"/>
                </a:cxn>
                <a:cxn ang="0">
                  <a:pos x="195" y="224"/>
                </a:cxn>
                <a:cxn ang="0">
                  <a:pos x="180" y="231"/>
                </a:cxn>
                <a:cxn ang="0">
                  <a:pos x="160" y="239"/>
                </a:cxn>
                <a:cxn ang="0">
                  <a:pos x="141" y="243"/>
                </a:cxn>
                <a:cxn ang="0">
                  <a:pos x="121" y="247"/>
                </a:cxn>
                <a:cxn ang="0">
                  <a:pos x="101" y="243"/>
                </a:cxn>
                <a:cxn ang="0">
                  <a:pos x="82" y="239"/>
                </a:cxn>
                <a:cxn ang="0">
                  <a:pos x="66" y="231"/>
                </a:cxn>
                <a:cxn ang="0">
                  <a:pos x="51" y="224"/>
                </a:cxn>
                <a:cxn ang="0">
                  <a:pos x="35" y="212"/>
                </a:cxn>
                <a:cxn ang="0">
                  <a:pos x="23" y="196"/>
                </a:cxn>
                <a:cxn ang="0">
                  <a:pos x="11" y="180"/>
                </a:cxn>
                <a:cxn ang="0">
                  <a:pos x="4" y="161"/>
                </a:cxn>
                <a:cxn ang="0">
                  <a:pos x="0" y="145"/>
                </a:cxn>
                <a:cxn ang="0">
                  <a:pos x="0" y="126"/>
                </a:cxn>
                <a:cxn ang="0">
                  <a:pos x="0" y="106"/>
                </a:cxn>
                <a:cxn ang="0">
                  <a:pos x="4" y="87"/>
                </a:cxn>
                <a:cxn ang="0">
                  <a:pos x="11" y="67"/>
                </a:cxn>
                <a:cxn ang="0">
                  <a:pos x="23" y="51"/>
                </a:cxn>
                <a:cxn ang="0">
                  <a:pos x="35" y="40"/>
                </a:cxn>
                <a:cxn ang="0">
                  <a:pos x="51" y="24"/>
                </a:cxn>
                <a:cxn ang="0">
                  <a:pos x="66" y="16"/>
                </a:cxn>
                <a:cxn ang="0">
                  <a:pos x="82" y="8"/>
                </a:cxn>
                <a:cxn ang="0">
                  <a:pos x="101" y="4"/>
                </a:cxn>
                <a:cxn ang="0">
                  <a:pos x="121" y="0"/>
                </a:cxn>
                <a:cxn ang="0">
                  <a:pos x="141" y="4"/>
                </a:cxn>
                <a:cxn ang="0">
                  <a:pos x="160" y="8"/>
                </a:cxn>
                <a:cxn ang="0">
                  <a:pos x="180" y="16"/>
                </a:cxn>
                <a:cxn ang="0">
                  <a:pos x="195" y="24"/>
                </a:cxn>
                <a:cxn ang="0">
                  <a:pos x="207" y="40"/>
                </a:cxn>
                <a:cxn ang="0">
                  <a:pos x="219" y="51"/>
                </a:cxn>
                <a:cxn ang="0">
                  <a:pos x="231" y="67"/>
                </a:cxn>
                <a:cxn ang="0">
                  <a:pos x="238" y="87"/>
                </a:cxn>
                <a:cxn ang="0">
                  <a:pos x="242" y="106"/>
                </a:cxn>
                <a:cxn ang="0">
                  <a:pos x="242" y="126"/>
                </a:cxn>
                <a:cxn ang="0">
                  <a:pos x="242" y="126"/>
                </a:cxn>
              </a:cxnLst>
              <a:rect l="0" t="0" r="0" b="0"/>
              <a:pathLst>
                <a:path w="242" h="247">
                  <a:moveTo>
                    <a:pt x="242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1" y="180"/>
                  </a:lnTo>
                  <a:lnTo>
                    <a:pt x="219" y="196"/>
                  </a:lnTo>
                  <a:lnTo>
                    <a:pt x="207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0" y="239"/>
                  </a:lnTo>
                  <a:lnTo>
                    <a:pt x="141" y="243"/>
                  </a:lnTo>
                  <a:lnTo>
                    <a:pt x="121" y="247"/>
                  </a:lnTo>
                  <a:lnTo>
                    <a:pt x="101" y="243"/>
                  </a:lnTo>
                  <a:lnTo>
                    <a:pt x="82" y="239"/>
                  </a:lnTo>
                  <a:lnTo>
                    <a:pt x="66" y="231"/>
                  </a:lnTo>
                  <a:lnTo>
                    <a:pt x="51" y="224"/>
                  </a:lnTo>
                  <a:lnTo>
                    <a:pt x="35" y="212"/>
                  </a:lnTo>
                  <a:lnTo>
                    <a:pt x="23" y="196"/>
                  </a:lnTo>
                  <a:lnTo>
                    <a:pt x="11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1" y="67"/>
                  </a:lnTo>
                  <a:lnTo>
                    <a:pt x="23" y="51"/>
                  </a:lnTo>
                  <a:lnTo>
                    <a:pt x="35" y="40"/>
                  </a:lnTo>
                  <a:lnTo>
                    <a:pt x="51" y="24"/>
                  </a:lnTo>
                  <a:lnTo>
                    <a:pt x="66" y="16"/>
                  </a:lnTo>
                  <a:lnTo>
                    <a:pt x="82" y="8"/>
                  </a:lnTo>
                  <a:lnTo>
                    <a:pt x="101" y="4"/>
                  </a:lnTo>
                  <a:lnTo>
                    <a:pt x="121" y="0"/>
                  </a:lnTo>
                  <a:lnTo>
                    <a:pt x="141" y="4"/>
                  </a:lnTo>
                  <a:lnTo>
                    <a:pt x="160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07" y="40"/>
                  </a:lnTo>
                  <a:lnTo>
                    <a:pt x="219" y="51"/>
                  </a:lnTo>
                  <a:lnTo>
                    <a:pt x="231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2" y="126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1" name="Line 49"/>
            <p:cNvSpPr/>
            <p:nvPr/>
          </p:nvSpPr>
          <p:spPr>
            <a:xfrm>
              <a:off x="3312" y="3965"/>
              <a:ext cx="294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202" name="Line 50"/>
            <p:cNvSpPr/>
            <p:nvPr/>
          </p:nvSpPr>
          <p:spPr>
            <a:xfrm>
              <a:off x="3852" y="3965"/>
              <a:ext cx="186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1" name="Group 51"/>
          <p:cNvGrpSpPr/>
          <p:nvPr/>
        </p:nvGrpSpPr>
        <p:grpSpPr>
          <a:xfrm>
            <a:off x="6370638" y="5595938"/>
            <a:ext cx="2513012" cy="1262062"/>
            <a:chOff x="4472" y="3312"/>
            <a:chExt cx="1187" cy="795"/>
          </a:xfrm>
        </p:grpSpPr>
        <p:sp>
          <p:nvSpPr>
            <p:cNvPr id="91160" name="Freeform 52"/>
            <p:cNvSpPr/>
            <p:nvPr/>
          </p:nvSpPr>
          <p:spPr>
            <a:xfrm>
              <a:off x="4472" y="3312"/>
              <a:ext cx="243" cy="243"/>
            </a:xfrm>
            <a:custGeom>
              <a:avLst/>
              <a:gdLst/>
              <a:ahLst/>
              <a:cxnLst>
                <a:cxn ang="0">
                  <a:pos x="243" y="122"/>
                </a:cxn>
                <a:cxn ang="0">
                  <a:pos x="243" y="141"/>
                </a:cxn>
                <a:cxn ang="0">
                  <a:pos x="239" y="161"/>
                </a:cxn>
                <a:cxn ang="0">
                  <a:pos x="231" y="176"/>
                </a:cxn>
                <a:cxn ang="0">
                  <a:pos x="220" y="196"/>
                </a:cxn>
                <a:cxn ang="0">
                  <a:pos x="208" y="208"/>
                </a:cxn>
                <a:cxn ang="0">
                  <a:pos x="196" y="219"/>
                </a:cxn>
                <a:cxn ang="0">
                  <a:pos x="180" y="231"/>
                </a:cxn>
                <a:cxn ang="0">
                  <a:pos x="161" y="239"/>
                </a:cxn>
                <a:cxn ang="0">
                  <a:pos x="141" y="243"/>
                </a:cxn>
                <a:cxn ang="0">
                  <a:pos x="122" y="243"/>
                </a:cxn>
                <a:cxn ang="0">
                  <a:pos x="102" y="243"/>
                </a:cxn>
                <a:cxn ang="0">
                  <a:pos x="83" y="239"/>
                </a:cxn>
                <a:cxn ang="0">
                  <a:pos x="67" y="231"/>
                </a:cxn>
                <a:cxn ang="0">
                  <a:pos x="51" y="219"/>
                </a:cxn>
                <a:cxn ang="0">
                  <a:pos x="36" y="208"/>
                </a:cxn>
                <a:cxn ang="0">
                  <a:pos x="24" y="196"/>
                </a:cxn>
                <a:cxn ang="0">
                  <a:pos x="12" y="176"/>
                </a:cxn>
                <a:cxn ang="0">
                  <a:pos x="4" y="161"/>
                </a:cxn>
                <a:cxn ang="0">
                  <a:pos x="0" y="141"/>
                </a:cxn>
                <a:cxn ang="0">
                  <a:pos x="0" y="122"/>
                </a:cxn>
                <a:cxn ang="0">
                  <a:pos x="0" y="102"/>
                </a:cxn>
                <a:cxn ang="0">
                  <a:pos x="4" y="82"/>
                </a:cxn>
                <a:cxn ang="0">
                  <a:pos x="12" y="67"/>
                </a:cxn>
                <a:cxn ang="0">
                  <a:pos x="24" y="51"/>
                </a:cxn>
                <a:cxn ang="0">
                  <a:pos x="36" y="35"/>
                </a:cxn>
                <a:cxn ang="0">
                  <a:pos x="51" y="24"/>
                </a:cxn>
                <a:cxn ang="0">
                  <a:pos x="67" y="12"/>
                </a:cxn>
                <a:cxn ang="0">
                  <a:pos x="83" y="4"/>
                </a:cxn>
                <a:cxn ang="0">
                  <a:pos x="102" y="0"/>
                </a:cxn>
                <a:cxn ang="0">
                  <a:pos x="122" y="0"/>
                </a:cxn>
                <a:cxn ang="0">
                  <a:pos x="141" y="0"/>
                </a:cxn>
                <a:cxn ang="0">
                  <a:pos x="161" y="4"/>
                </a:cxn>
                <a:cxn ang="0">
                  <a:pos x="180" y="12"/>
                </a:cxn>
                <a:cxn ang="0">
                  <a:pos x="196" y="24"/>
                </a:cxn>
                <a:cxn ang="0">
                  <a:pos x="208" y="35"/>
                </a:cxn>
                <a:cxn ang="0">
                  <a:pos x="220" y="51"/>
                </a:cxn>
                <a:cxn ang="0">
                  <a:pos x="231" y="67"/>
                </a:cxn>
                <a:cxn ang="0">
                  <a:pos x="239" y="82"/>
                </a:cxn>
                <a:cxn ang="0">
                  <a:pos x="243" y="102"/>
                </a:cxn>
                <a:cxn ang="0">
                  <a:pos x="243" y="122"/>
                </a:cxn>
                <a:cxn ang="0">
                  <a:pos x="243" y="122"/>
                </a:cxn>
              </a:cxnLst>
              <a:rect l="0" t="0" r="0" b="0"/>
              <a:pathLst>
                <a:path w="243" h="243">
                  <a:moveTo>
                    <a:pt x="243" y="122"/>
                  </a:moveTo>
                  <a:lnTo>
                    <a:pt x="243" y="141"/>
                  </a:lnTo>
                  <a:lnTo>
                    <a:pt x="239" y="161"/>
                  </a:lnTo>
                  <a:lnTo>
                    <a:pt x="231" y="176"/>
                  </a:lnTo>
                  <a:lnTo>
                    <a:pt x="220" y="196"/>
                  </a:lnTo>
                  <a:lnTo>
                    <a:pt x="208" y="208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3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8"/>
                  </a:lnTo>
                  <a:lnTo>
                    <a:pt x="24" y="196"/>
                  </a:lnTo>
                  <a:lnTo>
                    <a:pt x="12" y="176"/>
                  </a:lnTo>
                  <a:lnTo>
                    <a:pt x="4" y="161"/>
                  </a:lnTo>
                  <a:lnTo>
                    <a:pt x="0" y="141"/>
                  </a:lnTo>
                  <a:lnTo>
                    <a:pt x="0" y="122"/>
                  </a:lnTo>
                  <a:lnTo>
                    <a:pt x="0" y="102"/>
                  </a:lnTo>
                  <a:lnTo>
                    <a:pt x="4" y="82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4"/>
                  </a:lnTo>
                  <a:lnTo>
                    <a:pt x="67" y="12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2"/>
                  </a:lnTo>
                  <a:lnTo>
                    <a:pt x="196" y="24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2"/>
                  </a:lnTo>
                  <a:lnTo>
                    <a:pt x="243" y="102"/>
                  </a:lnTo>
                  <a:lnTo>
                    <a:pt x="243" y="122"/>
                  </a:lnTo>
                  <a:close/>
                </a:path>
              </a:pathLst>
            </a:custGeom>
            <a:solidFill>
              <a:srgbClr val="CC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1" name="Freeform 53"/>
            <p:cNvSpPr/>
            <p:nvPr/>
          </p:nvSpPr>
          <p:spPr>
            <a:xfrm>
              <a:off x="4472" y="3312"/>
              <a:ext cx="243" cy="243"/>
            </a:xfrm>
            <a:custGeom>
              <a:avLst/>
              <a:gdLst/>
              <a:ahLst/>
              <a:cxnLst>
                <a:cxn ang="0">
                  <a:pos x="243" y="122"/>
                </a:cxn>
                <a:cxn ang="0">
                  <a:pos x="243" y="141"/>
                </a:cxn>
                <a:cxn ang="0">
                  <a:pos x="239" y="161"/>
                </a:cxn>
                <a:cxn ang="0">
                  <a:pos x="231" y="176"/>
                </a:cxn>
                <a:cxn ang="0">
                  <a:pos x="220" y="196"/>
                </a:cxn>
                <a:cxn ang="0">
                  <a:pos x="208" y="208"/>
                </a:cxn>
                <a:cxn ang="0">
                  <a:pos x="196" y="219"/>
                </a:cxn>
                <a:cxn ang="0">
                  <a:pos x="180" y="231"/>
                </a:cxn>
                <a:cxn ang="0">
                  <a:pos x="161" y="239"/>
                </a:cxn>
                <a:cxn ang="0">
                  <a:pos x="141" y="243"/>
                </a:cxn>
                <a:cxn ang="0">
                  <a:pos x="122" y="243"/>
                </a:cxn>
                <a:cxn ang="0">
                  <a:pos x="102" y="243"/>
                </a:cxn>
                <a:cxn ang="0">
                  <a:pos x="83" y="239"/>
                </a:cxn>
                <a:cxn ang="0">
                  <a:pos x="67" y="231"/>
                </a:cxn>
                <a:cxn ang="0">
                  <a:pos x="51" y="219"/>
                </a:cxn>
                <a:cxn ang="0">
                  <a:pos x="36" y="208"/>
                </a:cxn>
                <a:cxn ang="0">
                  <a:pos x="24" y="196"/>
                </a:cxn>
                <a:cxn ang="0">
                  <a:pos x="12" y="176"/>
                </a:cxn>
                <a:cxn ang="0">
                  <a:pos x="4" y="161"/>
                </a:cxn>
                <a:cxn ang="0">
                  <a:pos x="0" y="141"/>
                </a:cxn>
                <a:cxn ang="0">
                  <a:pos x="0" y="122"/>
                </a:cxn>
                <a:cxn ang="0">
                  <a:pos x="0" y="102"/>
                </a:cxn>
                <a:cxn ang="0">
                  <a:pos x="4" y="82"/>
                </a:cxn>
                <a:cxn ang="0">
                  <a:pos x="12" y="67"/>
                </a:cxn>
                <a:cxn ang="0">
                  <a:pos x="24" y="51"/>
                </a:cxn>
                <a:cxn ang="0">
                  <a:pos x="36" y="35"/>
                </a:cxn>
                <a:cxn ang="0">
                  <a:pos x="51" y="24"/>
                </a:cxn>
                <a:cxn ang="0">
                  <a:pos x="67" y="12"/>
                </a:cxn>
                <a:cxn ang="0">
                  <a:pos x="83" y="4"/>
                </a:cxn>
                <a:cxn ang="0">
                  <a:pos x="102" y="0"/>
                </a:cxn>
                <a:cxn ang="0">
                  <a:pos x="122" y="0"/>
                </a:cxn>
                <a:cxn ang="0">
                  <a:pos x="141" y="0"/>
                </a:cxn>
                <a:cxn ang="0">
                  <a:pos x="161" y="4"/>
                </a:cxn>
                <a:cxn ang="0">
                  <a:pos x="180" y="12"/>
                </a:cxn>
                <a:cxn ang="0">
                  <a:pos x="196" y="24"/>
                </a:cxn>
                <a:cxn ang="0">
                  <a:pos x="208" y="35"/>
                </a:cxn>
                <a:cxn ang="0">
                  <a:pos x="220" y="51"/>
                </a:cxn>
                <a:cxn ang="0">
                  <a:pos x="231" y="67"/>
                </a:cxn>
                <a:cxn ang="0">
                  <a:pos x="239" y="82"/>
                </a:cxn>
                <a:cxn ang="0">
                  <a:pos x="243" y="102"/>
                </a:cxn>
                <a:cxn ang="0">
                  <a:pos x="243" y="122"/>
                </a:cxn>
                <a:cxn ang="0">
                  <a:pos x="243" y="122"/>
                </a:cxn>
              </a:cxnLst>
              <a:rect l="0" t="0" r="0" b="0"/>
              <a:pathLst>
                <a:path w="243" h="243">
                  <a:moveTo>
                    <a:pt x="243" y="122"/>
                  </a:moveTo>
                  <a:lnTo>
                    <a:pt x="243" y="141"/>
                  </a:lnTo>
                  <a:lnTo>
                    <a:pt x="239" y="161"/>
                  </a:lnTo>
                  <a:lnTo>
                    <a:pt x="231" y="176"/>
                  </a:lnTo>
                  <a:lnTo>
                    <a:pt x="220" y="196"/>
                  </a:lnTo>
                  <a:lnTo>
                    <a:pt x="208" y="208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3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8"/>
                  </a:lnTo>
                  <a:lnTo>
                    <a:pt x="24" y="196"/>
                  </a:lnTo>
                  <a:lnTo>
                    <a:pt x="12" y="176"/>
                  </a:lnTo>
                  <a:lnTo>
                    <a:pt x="4" y="161"/>
                  </a:lnTo>
                  <a:lnTo>
                    <a:pt x="0" y="141"/>
                  </a:lnTo>
                  <a:lnTo>
                    <a:pt x="0" y="122"/>
                  </a:lnTo>
                  <a:lnTo>
                    <a:pt x="0" y="102"/>
                  </a:lnTo>
                  <a:lnTo>
                    <a:pt x="4" y="82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4"/>
                  </a:lnTo>
                  <a:lnTo>
                    <a:pt x="67" y="12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2"/>
                  </a:lnTo>
                  <a:lnTo>
                    <a:pt x="196" y="24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2"/>
                  </a:lnTo>
                  <a:lnTo>
                    <a:pt x="243" y="102"/>
                  </a:lnTo>
                  <a:lnTo>
                    <a:pt x="243" y="122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2" name="Freeform 54"/>
            <p:cNvSpPr/>
            <p:nvPr/>
          </p:nvSpPr>
          <p:spPr>
            <a:xfrm>
              <a:off x="5009" y="3312"/>
              <a:ext cx="246" cy="243"/>
            </a:xfrm>
            <a:custGeom>
              <a:avLst/>
              <a:gdLst/>
              <a:ahLst/>
              <a:cxnLst>
                <a:cxn ang="0">
                  <a:pos x="246" y="122"/>
                </a:cxn>
                <a:cxn ang="0">
                  <a:pos x="242" y="141"/>
                </a:cxn>
                <a:cxn ang="0">
                  <a:pos x="238" y="161"/>
                </a:cxn>
                <a:cxn ang="0">
                  <a:pos x="230" y="176"/>
                </a:cxn>
                <a:cxn ang="0">
                  <a:pos x="223" y="196"/>
                </a:cxn>
                <a:cxn ang="0">
                  <a:pos x="211" y="208"/>
                </a:cxn>
                <a:cxn ang="0">
                  <a:pos x="195" y="219"/>
                </a:cxn>
                <a:cxn ang="0">
                  <a:pos x="180" y="231"/>
                </a:cxn>
                <a:cxn ang="0">
                  <a:pos x="164" y="239"/>
                </a:cxn>
                <a:cxn ang="0">
                  <a:pos x="144" y="243"/>
                </a:cxn>
                <a:cxn ang="0">
                  <a:pos x="125" y="243"/>
                </a:cxn>
                <a:cxn ang="0">
                  <a:pos x="105" y="243"/>
                </a:cxn>
                <a:cxn ang="0">
                  <a:pos x="86" y="239"/>
                </a:cxn>
                <a:cxn ang="0">
                  <a:pos x="66" y="231"/>
                </a:cxn>
                <a:cxn ang="0">
                  <a:pos x="50" y="219"/>
                </a:cxn>
                <a:cxn ang="0">
                  <a:pos x="39" y="208"/>
                </a:cxn>
                <a:cxn ang="0">
                  <a:pos x="23" y="196"/>
                </a:cxn>
                <a:cxn ang="0">
                  <a:pos x="15" y="176"/>
                </a:cxn>
                <a:cxn ang="0">
                  <a:pos x="7" y="161"/>
                </a:cxn>
                <a:cxn ang="0">
                  <a:pos x="3" y="141"/>
                </a:cxn>
                <a:cxn ang="0">
                  <a:pos x="0" y="122"/>
                </a:cxn>
                <a:cxn ang="0">
                  <a:pos x="3" y="102"/>
                </a:cxn>
                <a:cxn ang="0">
                  <a:pos x="7" y="82"/>
                </a:cxn>
                <a:cxn ang="0">
                  <a:pos x="15" y="67"/>
                </a:cxn>
                <a:cxn ang="0">
                  <a:pos x="23" y="51"/>
                </a:cxn>
                <a:cxn ang="0">
                  <a:pos x="39" y="35"/>
                </a:cxn>
                <a:cxn ang="0">
                  <a:pos x="50" y="24"/>
                </a:cxn>
                <a:cxn ang="0">
                  <a:pos x="66" y="12"/>
                </a:cxn>
                <a:cxn ang="0">
                  <a:pos x="86" y="4"/>
                </a:cxn>
                <a:cxn ang="0">
                  <a:pos x="105" y="0"/>
                </a:cxn>
                <a:cxn ang="0">
                  <a:pos x="125" y="0"/>
                </a:cxn>
                <a:cxn ang="0">
                  <a:pos x="144" y="0"/>
                </a:cxn>
                <a:cxn ang="0">
                  <a:pos x="164" y="4"/>
                </a:cxn>
                <a:cxn ang="0">
                  <a:pos x="180" y="12"/>
                </a:cxn>
                <a:cxn ang="0">
                  <a:pos x="195" y="24"/>
                </a:cxn>
                <a:cxn ang="0">
                  <a:pos x="211" y="35"/>
                </a:cxn>
                <a:cxn ang="0">
                  <a:pos x="223" y="51"/>
                </a:cxn>
                <a:cxn ang="0">
                  <a:pos x="230" y="67"/>
                </a:cxn>
                <a:cxn ang="0">
                  <a:pos x="238" y="82"/>
                </a:cxn>
                <a:cxn ang="0">
                  <a:pos x="242" y="102"/>
                </a:cxn>
                <a:cxn ang="0">
                  <a:pos x="246" y="122"/>
                </a:cxn>
                <a:cxn ang="0">
                  <a:pos x="246" y="122"/>
                </a:cxn>
              </a:cxnLst>
              <a:rect l="0" t="0" r="0" b="0"/>
              <a:pathLst>
                <a:path w="246" h="243">
                  <a:moveTo>
                    <a:pt x="246" y="122"/>
                  </a:moveTo>
                  <a:lnTo>
                    <a:pt x="242" y="141"/>
                  </a:lnTo>
                  <a:lnTo>
                    <a:pt x="238" y="161"/>
                  </a:lnTo>
                  <a:lnTo>
                    <a:pt x="230" y="176"/>
                  </a:lnTo>
                  <a:lnTo>
                    <a:pt x="223" y="196"/>
                  </a:lnTo>
                  <a:lnTo>
                    <a:pt x="211" y="208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3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0" y="219"/>
                  </a:lnTo>
                  <a:lnTo>
                    <a:pt x="39" y="208"/>
                  </a:lnTo>
                  <a:lnTo>
                    <a:pt x="23" y="196"/>
                  </a:lnTo>
                  <a:lnTo>
                    <a:pt x="15" y="176"/>
                  </a:lnTo>
                  <a:lnTo>
                    <a:pt x="7" y="161"/>
                  </a:lnTo>
                  <a:lnTo>
                    <a:pt x="3" y="141"/>
                  </a:lnTo>
                  <a:lnTo>
                    <a:pt x="0" y="122"/>
                  </a:lnTo>
                  <a:lnTo>
                    <a:pt x="3" y="102"/>
                  </a:lnTo>
                  <a:lnTo>
                    <a:pt x="7" y="82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35"/>
                  </a:lnTo>
                  <a:lnTo>
                    <a:pt x="50" y="24"/>
                  </a:lnTo>
                  <a:lnTo>
                    <a:pt x="66" y="12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2"/>
                  </a:lnTo>
                  <a:lnTo>
                    <a:pt x="195" y="24"/>
                  </a:lnTo>
                  <a:lnTo>
                    <a:pt x="211" y="35"/>
                  </a:lnTo>
                  <a:lnTo>
                    <a:pt x="223" y="51"/>
                  </a:lnTo>
                  <a:lnTo>
                    <a:pt x="230" y="67"/>
                  </a:lnTo>
                  <a:lnTo>
                    <a:pt x="238" y="82"/>
                  </a:lnTo>
                  <a:lnTo>
                    <a:pt x="242" y="102"/>
                  </a:lnTo>
                  <a:lnTo>
                    <a:pt x="246" y="122"/>
                  </a:lnTo>
                  <a:close/>
                </a:path>
              </a:pathLst>
            </a:custGeom>
            <a:solidFill>
              <a:srgbClr val="CC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3" name="Freeform 55"/>
            <p:cNvSpPr/>
            <p:nvPr/>
          </p:nvSpPr>
          <p:spPr>
            <a:xfrm>
              <a:off x="5009" y="3312"/>
              <a:ext cx="246" cy="243"/>
            </a:xfrm>
            <a:custGeom>
              <a:avLst/>
              <a:gdLst/>
              <a:ahLst/>
              <a:cxnLst>
                <a:cxn ang="0">
                  <a:pos x="246" y="122"/>
                </a:cxn>
                <a:cxn ang="0">
                  <a:pos x="242" y="141"/>
                </a:cxn>
                <a:cxn ang="0">
                  <a:pos x="238" y="161"/>
                </a:cxn>
                <a:cxn ang="0">
                  <a:pos x="230" y="176"/>
                </a:cxn>
                <a:cxn ang="0">
                  <a:pos x="223" y="196"/>
                </a:cxn>
                <a:cxn ang="0">
                  <a:pos x="211" y="208"/>
                </a:cxn>
                <a:cxn ang="0">
                  <a:pos x="195" y="219"/>
                </a:cxn>
                <a:cxn ang="0">
                  <a:pos x="180" y="231"/>
                </a:cxn>
                <a:cxn ang="0">
                  <a:pos x="164" y="239"/>
                </a:cxn>
                <a:cxn ang="0">
                  <a:pos x="144" y="243"/>
                </a:cxn>
                <a:cxn ang="0">
                  <a:pos x="125" y="243"/>
                </a:cxn>
                <a:cxn ang="0">
                  <a:pos x="105" y="243"/>
                </a:cxn>
                <a:cxn ang="0">
                  <a:pos x="86" y="239"/>
                </a:cxn>
                <a:cxn ang="0">
                  <a:pos x="66" y="231"/>
                </a:cxn>
                <a:cxn ang="0">
                  <a:pos x="50" y="219"/>
                </a:cxn>
                <a:cxn ang="0">
                  <a:pos x="39" y="208"/>
                </a:cxn>
                <a:cxn ang="0">
                  <a:pos x="23" y="196"/>
                </a:cxn>
                <a:cxn ang="0">
                  <a:pos x="15" y="176"/>
                </a:cxn>
                <a:cxn ang="0">
                  <a:pos x="7" y="161"/>
                </a:cxn>
                <a:cxn ang="0">
                  <a:pos x="3" y="141"/>
                </a:cxn>
                <a:cxn ang="0">
                  <a:pos x="0" y="122"/>
                </a:cxn>
                <a:cxn ang="0">
                  <a:pos x="3" y="102"/>
                </a:cxn>
                <a:cxn ang="0">
                  <a:pos x="7" y="82"/>
                </a:cxn>
                <a:cxn ang="0">
                  <a:pos x="15" y="67"/>
                </a:cxn>
                <a:cxn ang="0">
                  <a:pos x="23" y="51"/>
                </a:cxn>
                <a:cxn ang="0">
                  <a:pos x="39" y="35"/>
                </a:cxn>
                <a:cxn ang="0">
                  <a:pos x="50" y="24"/>
                </a:cxn>
                <a:cxn ang="0">
                  <a:pos x="66" y="12"/>
                </a:cxn>
                <a:cxn ang="0">
                  <a:pos x="86" y="4"/>
                </a:cxn>
                <a:cxn ang="0">
                  <a:pos x="105" y="0"/>
                </a:cxn>
                <a:cxn ang="0">
                  <a:pos x="125" y="0"/>
                </a:cxn>
                <a:cxn ang="0">
                  <a:pos x="144" y="0"/>
                </a:cxn>
                <a:cxn ang="0">
                  <a:pos x="164" y="4"/>
                </a:cxn>
                <a:cxn ang="0">
                  <a:pos x="180" y="12"/>
                </a:cxn>
                <a:cxn ang="0">
                  <a:pos x="195" y="24"/>
                </a:cxn>
                <a:cxn ang="0">
                  <a:pos x="211" y="35"/>
                </a:cxn>
                <a:cxn ang="0">
                  <a:pos x="223" y="51"/>
                </a:cxn>
                <a:cxn ang="0">
                  <a:pos x="230" y="67"/>
                </a:cxn>
                <a:cxn ang="0">
                  <a:pos x="238" y="82"/>
                </a:cxn>
                <a:cxn ang="0">
                  <a:pos x="242" y="102"/>
                </a:cxn>
                <a:cxn ang="0">
                  <a:pos x="246" y="122"/>
                </a:cxn>
                <a:cxn ang="0">
                  <a:pos x="246" y="122"/>
                </a:cxn>
              </a:cxnLst>
              <a:rect l="0" t="0" r="0" b="0"/>
              <a:pathLst>
                <a:path w="246" h="243">
                  <a:moveTo>
                    <a:pt x="246" y="122"/>
                  </a:moveTo>
                  <a:lnTo>
                    <a:pt x="242" y="141"/>
                  </a:lnTo>
                  <a:lnTo>
                    <a:pt x="238" y="161"/>
                  </a:lnTo>
                  <a:lnTo>
                    <a:pt x="230" y="176"/>
                  </a:lnTo>
                  <a:lnTo>
                    <a:pt x="223" y="196"/>
                  </a:lnTo>
                  <a:lnTo>
                    <a:pt x="211" y="208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3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0" y="219"/>
                  </a:lnTo>
                  <a:lnTo>
                    <a:pt x="39" y="208"/>
                  </a:lnTo>
                  <a:lnTo>
                    <a:pt x="23" y="196"/>
                  </a:lnTo>
                  <a:lnTo>
                    <a:pt x="15" y="176"/>
                  </a:lnTo>
                  <a:lnTo>
                    <a:pt x="7" y="161"/>
                  </a:lnTo>
                  <a:lnTo>
                    <a:pt x="3" y="141"/>
                  </a:lnTo>
                  <a:lnTo>
                    <a:pt x="0" y="122"/>
                  </a:lnTo>
                  <a:lnTo>
                    <a:pt x="3" y="102"/>
                  </a:lnTo>
                  <a:lnTo>
                    <a:pt x="7" y="82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35"/>
                  </a:lnTo>
                  <a:lnTo>
                    <a:pt x="50" y="24"/>
                  </a:lnTo>
                  <a:lnTo>
                    <a:pt x="66" y="12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2"/>
                  </a:lnTo>
                  <a:lnTo>
                    <a:pt x="195" y="24"/>
                  </a:lnTo>
                  <a:lnTo>
                    <a:pt x="211" y="35"/>
                  </a:lnTo>
                  <a:lnTo>
                    <a:pt x="223" y="51"/>
                  </a:lnTo>
                  <a:lnTo>
                    <a:pt x="230" y="67"/>
                  </a:lnTo>
                  <a:lnTo>
                    <a:pt x="238" y="82"/>
                  </a:lnTo>
                  <a:lnTo>
                    <a:pt x="242" y="102"/>
                  </a:lnTo>
                  <a:lnTo>
                    <a:pt x="246" y="122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4" name="Freeform 56"/>
            <p:cNvSpPr/>
            <p:nvPr/>
          </p:nvSpPr>
          <p:spPr>
            <a:xfrm>
              <a:off x="4472" y="3848"/>
              <a:ext cx="243" cy="247"/>
            </a:xfrm>
            <a:custGeom>
              <a:avLst/>
              <a:gdLst/>
              <a:ahLst/>
              <a:cxnLst>
                <a:cxn ang="0">
                  <a:pos x="243" y="122"/>
                </a:cxn>
                <a:cxn ang="0">
                  <a:pos x="243" y="145"/>
                </a:cxn>
                <a:cxn ang="0">
                  <a:pos x="239" y="161"/>
                </a:cxn>
                <a:cxn ang="0">
                  <a:pos x="231" y="180"/>
                </a:cxn>
                <a:cxn ang="0">
                  <a:pos x="220" y="196"/>
                </a:cxn>
                <a:cxn ang="0">
                  <a:pos x="208" y="212"/>
                </a:cxn>
                <a:cxn ang="0">
                  <a:pos x="196" y="224"/>
                </a:cxn>
                <a:cxn ang="0">
                  <a:pos x="180" y="231"/>
                </a:cxn>
                <a:cxn ang="0">
                  <a:pos x="161" y="239"/>
                </a:cxn>
                <a:cxn ang="0">
                  <a:pos x="141" y="243"/>
                </a:cxn>
                <a:cxn ang="0">
                  <a:pos x="122" y="247"/>
                </a:cxn>
                <a:cxn ang="0">
                  <a:pos x="102" y="243"/>
                </a:cxn>
                <a:cxn ang="0">
                  <a:pos x="83" y="239"/>
                </a:cxn>
                <a:cxn ang="0">
                  <a:pos x="67" y="231"/>
                </a:cxn>
                <a:cxn ang="0">
                  <a:pos x="51" y="224"/>
                </a:cxn>
                <a:cxn ang="0">
                  <a:pos x="36" y="212"/>
                </a:cxn>
                <a:cxn ang="0">
                  <a:pos x="24" y="196"/>
                </a:cxn>
                <a:cxn ang="0">
                  <a:pos x="12" y="180"/>
                </a:cxn>
                <a:cxn ang="0">
                  <a:pos x="4" y="161"/>
                </a:cxn>
                <a:cxn ang="0">
                  <a:pos x="0" y="145"/>
                </a:cxn>
                <a:cxn ang="0">
                  <a:pos x="0" y="126"/>
                </a:cxn>
                <a:cxn ang="0">
                  <a:pos x="0" y="106"/>
                </a:cxn>
                <a:cxn ang="0">
                  <a:pos x="4" y="87"/>
                </a:cxn>
                <a:cxn ang="0">
                  <a:pos x="12" y="67"/>
                </a:cxn>
                <a:cxn ang="0">
                  <a:pos x="24" y="51"/>
                </a:cxn>
                <a:cxn ang="0">
                  <a:pos x="36" y="40"/>
                </a:cxn>
                <a:cxn ang="0">
                  <a:pos x="51" y="24"/>
                </a:cxn>
                <a:cxn ang="0">
                  <a:pos x="67" y="16"/>
                </a:cxn>
                <a:cxn ang="0">
                  <a:pos x="83" y="8"/>
                </a:cxn>
                <a:cxn ang="0">
                  <a:pos x="102" y="4"/>
                </a:cxn>
                <a:cxn ang="0">
                  <a:pos x="122" y="0"/>
                </a:cxn>
                <a:cxn ang="0">
                  <a:pos x="141" y="4"/>
                </a:cxn>
                <a:cxn ang="0">
                  <a:pos x="161" y="8"/>
                </a:cxn>
                <a:cxn ang="0">
                  <a:pos x="180" y="16"/>
                </a:cxn>
                <a:cxn ang="0">
                  <a:pos x="196" y="24"/>
                </a:cxn>
                <a:cxn ang="0">
                  <a:pos x="208" y="40"/>
                </a:cxn>
                <a:cxn ang="0">
                  <a:pos x="220" y="51"/>
                </a:cxn>
                <a:cxn ang="0">
                  <a:pos x="231" y="67"/>
                </a:cxn>
                <a:cxn ang="0">
                  <a:pos x="239" y="87"/>
                </a:cxn>
                <a:cxn ang="0">
                  <a:pos x="243" y="106"/>
                </a:cxn>
                <a:cxn ang="0">
                  <a:pos x="243" y="126"/>
                </a:cxn>
                <a:cxn ang="0">
                  <a:pos x="243" y="126"/>
                </a:cxn>
                <a:cxn ang="0">
                  <a:pos x="243" y="122"/>
                </a:cxn>
              </a:cxnLst>
              <a:rect l="0" t="0" r="0" b="0"/>
              <a:pathLst>
                <a:path w="243" h="247">
                  <a:moveTo>
                    <a:pt x="243" y="122"/>
                  </a:moveTo>
                  <a:lnTo>
                    <a:pt x="243" y="145"/>
                  </a:lnTo>
                  <a:lnTo>
                    <a:pt x="239" y="161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2"/>
                  </a:lnTo>
                  <a:lnTo>
                    <a:pt x="196" y="224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7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4"/>
                  </a:lnTo>
                  <a:lnTo>
                    <a:pt x="36" y="212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40"/>
                  </a:lnTo>
                  <a:lnTo>
                    <a:pt x="51" y="24"/>
                  </a:lnTo>
                  <a:lnTo>
                    <a:pt x="67" y="16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6"/>
                  </a:lnTo>
                  <a:lnTo>
                    <a:pt x="196" y="24"/>
                  </a:lnTo>
                  <a:lnTo>
                    <a:pt x="208" y="40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7"/>
                  </a:lnTo>
                  <a:lnTo>
                    <a:pt x="243" y="106"/>
                  </a:lnTo>
                  <a:lnTo>
                    <a:pt x="243" y="126"/>
                  </a:lnTo>
                  <a:lnTo>
                    <a:pt x="243" y="122"/>
                  </a:lnTo>
                  <a:close/>
                </a:path>
              </a:pathLst>
            </a:custGeom>
            <a:solidFill>
              <a:srgbClr val="CC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5" name="Freeform 57"/>
            <p:cNvSpPr/>
            <p:nvPr/>
          </p:nvSpPr>
          <p:spPr>
            <a:xfrm>
              <a:off x="4472" y="3848"/>
              <a:ext cx="243" cy="247"/>
            </a:xfrm>
            <a:custGeom>
              <a:avLst/>
              <a:gdLst/>
              <a:ahLst/>
              <a:cxnLst>
                <a:cxn ang="0">
                  <a:pos x="243" y="122"/>
                </a:cxn>
                <a:cxn ang="0">
                  <a:pos x="243" y="145"/>
                </a:cxn>
                <a:cxn ang="0">
                  <a:pos x="239" y="161"/>
                </a:cxn>
                <a:cxn ang="0">
                  <a:pos x="231" y="180"/>
                </a:cxn>
                <a:cxn ang="0">
                  <a:pos x="220" y="196"/>
                </a:cxn>
                <a:cxn ang="0">
                  <a:pos x="208" y="212"/>
                </a:cxn>
                <a:cxn ang="0">
                  <a:pos x="196" y="224"/>
                </a:cxn>
                <a:cxn ang="0">
                  <a:pos x="180" y="231"/>
                </a:cxn>
                <a:cxn ang="0">
                  <a:pos x="161" y="239"/>
                </a:cxn>
                <a:cxn ang="0">
                  <a:pos x="141" y="243"/>
                </a:cxn>
                <a:cxn ang="0">
                  <a:pos x="122" y="247"/>
                </a:cxn>
                <a:cxn ang="0">
                  <a:pos x="102" y="243"/>
                </a:cxn>
                <a:cxn ang="0">
                  <a:pos x="83" y="239"/>
                </a:cxn>
                <a:cxn ang="0">
                  <a:pos x="67" y="231"/>
                </a:cxn>
                <a:cxn ang="0">
                  <a:pos x="51" y="224"/>
                </a:cxn>
                <a:cxn ang="0">
                  <a:pos x="36" y="212"/>
                </a:cxn>
                <a:cxn ang="0">
                  <a:pos x="24" y="196"/>
                </a:cxn>
                <a:cxn ang="0">
                  <a:pos x="12" y="180"/>
                </a:cxn>
                <a:cxn ang="0">
                  <a:pos x="4" y="161"/>
                </a:cxn>
                <a:cxn ang="0">
                  <a:pos x="0" y="145"/>
                </a:cxn>
                <a:cxn ang="0">
                  <a:pos x="0" y="126"/>
                </a:cxn>
                <a:cxn ang="0">
                  <a:pos x="0" y="106"/>
                </a:cxn>
                <a:cxn ang="0">
                  <a:pos x="4" y="87"/>
                </a:cxn>
                <a:cxn ang="0">
                  <a:pos x="12" y="67"/>
                </a:cxn>
                <a:cxn ang="0">
                  <a:pos x="24" y="51"/>
                </a:cxn>
                <a:cxn ang="0">
                  <a:pos x="36" y="40"/>
                </a:cxn>
                <a:cxn ang="0">
                  <a:pos x="51" y="24"/>
                </a:cxn>
                <a:cxn ang="0">
                  <a:pos x="67" y="16"/>
                </a:cxn>
                <a:cxn ang="0">
                  <a:pos x="83" y="8"/>
                </a:cxn>
                <a:cxn ang="0">
                  <a:pos x="102" y="4"/>
                </a:cxn>
                <a:cxn ang="0">
                  <a:pos x="122" y="0"/>
                </a:cxn>
                <a:cxn ang="0">
                  <a:pos x="141" y="4"/>
                </a:cxn>
                <a:cxn ang="0">
                  <a:pos x="161" y="8"/>
                </a:cxn>
                <a:cxn ang="0">
                  <a:pos x="180" y="16"/>
                </a:cxn>
                <a:cxn ang="0">
                  <a:pos x="196" y="24"/>
                </a:cxn>
                <a:cxn ang="0">
                  <a:pos x="208" y="40"/>
                </a:cxn>
                <a:cxn ang="0">
                  <a:pos x="220" y="51"/>
                </a:cxn>
                <a:cxn ang="0">
                  <a:pos x="231" y="67"/>
                </a:cxn>
                <a:cxn ang="0">
                  <a:pos x="239" y="87"/>
                </a:cxn>
                <a:cxn ang="0">
                  <a:pos x="243" y="106"/>
                </a:cxn>
                <a:cxn ang="0">
                  <a:pos x="243" y="126"/>
                </a:cxn>
                <a:cxn ang="0">
                  <a:pos x="243" y="126"/>
                </a:cxn>
              </a:cxnLst>
              <a:rect l="0" t="0" r="0" b="0"/>
              <a:pathLst>
                <a:path w="243" h="247">
                  <a:moveTo>
                    <a:pt x="243" y="122"/>
                  </a:moveTo>
                  <a:lnTo>
                    <a:pt x="243" y="145"/>
                  </a:lnTo>
                  <a:lnTo>
                    <a:pt x="239" y="161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2"/>
                  </a:lnTo>
                  <a:lnTo>
                    <a:pt x="196" y="224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3"/>
                  </a:lnTo>
                  <a:lnTo>
                    <a:pt x="122" y="247"/>
                  </a:lnTo>
                  <a:lnTo>
                    <a:pt x="102" y="243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4"/>
                  </a:lnTo>
                  <a:lnTo>
                    <a:pt x="36" y="212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2" y="67"/>
                  </a:lnTo>
                  <a:lnTo>
                    <a:pt x="24" y="51"/>
                  </a:lnTo>
                  <a:lnTo>
                    <a:pt x="36" y="40"/>
                  </a:lnTo>
                  <a:lnTo>
                    <a:pt x="51" y="24"/>
                  </a:lnTo>
                  <a:lnTo>
                    <a:pt x="67" y="16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6"/>
                  </a:lnTo>
                  <a:lnTo>
                    <a:pt x="196" y="24"/>
                  </a:lnTo>
                  <a:lnTo>
                    <a:pt x="208" y="40"/>
                  </a:lnTo>
                  <a:lnTo>
                    <a:pt x="220" y="51"/>
                  </a:lnTo>
                  <a:lnTo>
                    <a:pt x="231" y="67"/>
                  </a:lnTo>
                  <a:lnTo>
                    <a:pt x="239" y="87"/>
                  </a:lnTo>
                  <a:lnTo>
                    <a:pt x="243" y="106"/>
                  </a:lnTo>
                  <a:lnTo>
                    <a:pt x="243" y="126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6" name="Freeform 58"/>
            <p:cNvSpPr/>
            <p:nvPr/>
          </p:nvSpPr>
          <p:spPr>
            <a:xfrm>
              <a:off x="5009" y="3848"/>
              <a:ext cx="246" cy="247"/>
            </a:xfrm>
            <a:custGeom>
              <a:avLst/>
              <a:gdLst/>
              <a:ahLst/>
              <a:cxnLst>
                <a:cxn ang="0">
                  <a:pos x="246" y="122"/>
                </a:cxn>
                <a:cxn ang="0">
                  <a:pos x="242" y="145"/>
                </a:cxn>
                <a:cxn ang="0">
                  <a:pos x="238" y="161"/>
                </a:cxn>
                <a:cxn ang="0">
                  <a:pos x="230" y="180"/>
                </a:cxn>
                <a:cxn ang="0">
                  <a:pos x="223" y="196"/>
                </a:cxn>
                <a:cxn ang="0">
                  <a:pos x="211" y="212"/>
                </a:cxn>
                <a:cxn ang="0">
                  <a:pos x="195" y="224"/>
                </a:cxn>
                <a:cxn ang="0">
                  <a:pos x="180" y="231"/>
                </a:cxn>
                <a:cxn ang="0">
                  <a:pos x="164" y="239"/>
                </a:cxn>
                <a:cxn ang="0">
                  <a:pos x="144" y="243"/>
                </a:cxn>
                <a:cxn ang="0">
                  <a:pos x="125" y="247"/>
                </a:cxn>
                <a:cxn ang="0">
                  <a:pos x="105" y="243"/>
                </a:cxn>
                <a:cxn ang="0">
                  <a:pos x="86" y="239"/>
                </a:cxn>
                <a:cxn ang="0">
                  <a:pos x="66" y="231"/>
                </a:cxn>
                <a:cxn ang="0">
                  <a:pos x="50" y="224"/>
                </a:cxn>
                <a:cxn ang="0">
                  <a:pos x="39" y="212"/>
                </a:cxn>
                <a:cxn ang="0">
                  <a:pos x="23" y="196"/>
                </a:cxn>
                <a:cxn ang="0">
                  <a:pos x="15" y="180"/>
                </a:cxn>
                <a:cxn ang="0">
                  <a:pos x="7" y="161"/>
                </a:cxn>
                <a:cxn ang="0">
                  <a:pos x="3" y="145"/>
                </a:cxn>
                <a:cxn ang="0">
                  <a:pos x="0" y="126"/>
                </a:cxn>
                <a:cxn ang="0">
                  <a:pos x="3" y="106"/>
                </a:cxn>
                <a:cxn ang="0">
                  <a:pos x="7" y="87"/>
                </a:cxn>
                <a:cxn ang="0">
                  <a:pos x="15" y="67"/>
                </a:cxn>
                <a:cxn ang="0">
                  <a:pos x="23" y="51"/>
                </a:cxn>
                <a:cxn ang="0">
                  <a:pos x="39" y="40"/>
                </a:cxn>
                <a:cxn ang="0">
                  <a:pos x="50" y="24"/>
                </a:cxn>
                <a:cxn ang="0">
                  <a:pos x="66" y="16"/>
                </a:cxn>
                <a:cxn ang="0">
                  <a:pos x="86" y="8"/>
                </a:cxn>
                <a:cxn ang="0">
                  <a:pos x="105" y="4"/>
                </a:cxn>
                <a:cxn ang="0">
                  <a:pos x="125" y="0"/>
                </a:cxn>
                <a:cxn ang="0">
                  <a:pos x="144" y="4"/>
                </a:cxn>
                <a:cxn ang="0">
                  <a:pos x="164" y="8"/>
                </a:cxn>
                <a:cxn ang="0">
                  <a:pos x="180" y="16"/>
                </a:cxn>
                <a:cxn ang="0">
                  <a:pos x="195" y="24"/>
                </a:cxn>
                <a:cxn ang="0">
                  <a:pos x="211" y="40"/>
                </a:cxn>
                <a:cxn ang="0">
                  <a:pos x="223" y="51"/>
                </a:cxn>
                <a:cxn ang="0">
                  <a:pos x="230" y="67"/>
                </a:cxn>
                <a:cxn ang="0">
                  <a:pos x="238" y="87"/>
                </a:cxn>
                <a:cxn ang="0">
                  <a:pos x="242" y="106"/>
                </a:cxn>
                <a:cxn ang="0">
                  <a:pos x="246" y="126"/>
                </a:cxn>
                <a:cxn ang="0">
                  <a:pos x="246" y="126"/>
                </a:cxn>
                <a:cxn ang="0">
                  <a:pos x="246" y="122"/>
                </a:cxn>
              </a:cxnLst>
              <a:rect l="0" t="0" r="0" b="0"/>
              <a:pathLst>
                <a:path w="246" h="247">
                  <a:moveTo>
                    <a:pt x="246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0" y="180"/>
                  </a:lnTo>
                  <a:lnTo>
                    <a:pt x="223" y="196"/>
                  </a:lnTo>
                  <a:lnTo>
                    <a:pt x="211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7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0" y="224"/>
                  </a:lnTo>
                  <a:lnTo>
                    <a:pt x="39" y="212"/>
                  </a:lnTo>
                  <a:lnTo>
                    <a:pt x="23" y="196"/>
                  </a:lnTo>
                  <a:lnTo>
                    <a:pt x="15" y="180"/>
                  </a:lnTo>
                  <a:lnTo>
                    <a:pt x="7" y="161"/>
                  </a:lnTo>
                  <a:lnTo>
                    <a:pt x="3" y="145"/>
                  </a:lnTo>
                  <a:lnTo>
                    <a:pt x="0" y="126"/>
                  </a:lnTo>
                  <a:lnTo>
                    <a:pt x="3" y="106"/>
                  </a:lnTo>
                  <a:lnTo>
                    <a:pt x="7" y="87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40"/>
                  </a:lnTo>
                  <a:lnTo>
                    <a:pt x="50" y="24"/>
                  </a:lnTo>
                  <a:lnTo>
                    <a:pt x="66" y="16"/>
                  </a:lnTo>
                  <a:lnTo>
                    <a:pt x="86" y="8"/>
                  </a:lnTo>
                  <a:lnTo>
                    <a:pt x="105" y="4"/>
                  </a:lnTo>
                  <a:lnTo>
                    <a:pt x="125" y="0"/>
                  </a:lnTo>
                  <a:lnTo>
                    <a:pt x="144" y="4"/>
                  </a:lnTo>
                  <a:lnTo>
                    <a:pt x="164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11" y="40"/>
                  </a:lnTo>
                  <a:lnTo>
                    <a:pt x="223" y="51"/>
                  </a:lnTo>
                  <a:lnTo>
                    <a:pt x="230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6" y="126"/>
                  </a:lnTo>
                  <a:lnTo>
                    <a:pt x="246" y="122"/>
                  </a:lnTo>
                  <a:close/>
                </a:path>
              </a:pathLst>
            </a:custGeom>
            <a:solidFill>
              <a:srgbClr val="CC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7" name="Freeform 59"/>
            <p:cNvSpPr/>
            <p:nvPr/>
          </p:nvSpPr>
          <p:spPr>
            <a:xfrm>
              <a:off x="5009" y="3848"/>
              <a:ext cx="246" cy="247"/>
            </a:xfrm>
            <a:custGeom>
              <a:avLst/>
              <a:gdLst/>
              <a:ahLst/>
              <a:cxnLst>
                <a:cxn ang="0">
                  <a:pos x="246" y="122"/>
                </a:cxn>
                <a:cxn ang="0">
                  <a:pos x="242" y="145"/>
                </a:cxn>
                <a:cxn ang="0">
                  <a:pos x="238" y="161"/>
                </a:cxn>
                <a:cxn ang="0">
                  <a:pos x="230" y="180"/>
                </a:cxn>
                <a:cxn ang="0">
                  <a:pos x="223" y="196"/>
                </a:cxn>
                <a:cxn ang="0">
                  <a:pos x="211" y="212"/>
                </a:cxn>
                <a:cxn ang="0">
                  <a:pos x="195" y="224"/>
                </a:cxn>
                <a:cxn ang="0">
                  <a:pos x="180" y="231"/>
                </a:cxn>
                <a:cxn ang="0">
                  <a:pos x="164" y="239"/>
                </a:cxn>
                <a:cxn ang="0">
                  <a:pos x="144" y="243"/>
                </a:cxn>
                <a:cxn ang="0">
                  <a:pos x="125" y="247"/>
                </a:cxn>
                <a:cxn ang="0">
                  <a:pos x="105" y="243"/>
                </a:cxn>
                <a:cxn ang="0">
                  <a:pos x="86" y="239"/>
                </a:cxn>
                <a:cxn ang="0">
                  <a:pos x="66" y="231"/>
                </a:cxn>
                <a:cxn ang="0">
                  <a:pos x="50" y="224"/>
                </a:cxn>
                <a:cxn ang="0">
                  <a:pos x="39" y="212"/>
                </a:cxn>
                <a:cxn ang="0">
                  <a:pos x="23" y="196"/>
                </a:cxn>
                <a:cxn ang="0">
                  <a:pos x="15" y="180"/>
                </a:cxn>
                <a:cxn ang="0">
                  <a:pos x="7" y="161"/>
                </a:cxn>
                <a:cxn ang="0">
                  <a:pos x="3" y="145"/>
                </a:cxn>
                <a:cxn ang="0">
                  <a:pos x="0" y="126"/>
                </a:cxn>
                <a:cxn ang="0">
                  <a:pos x="3" y="106"/>
                </a:cxn>
                <a:cxn ang="0">
                  <a:pos x="7" y="87"/>
                </a:cxn>
                <a:cxn ang="0">
                  <a:pos x="15" y="67"/>
                </a:cxn>
                <a:cxn ang="0">
                  <a:pos x="23" y="51"/>
                </a:cxn>
                <a:cxn ang="0">
                  <a:pos x="39" y="40"/>
                </a:cxn>
                <a:cxn ang="0">
                  <a:pos x="50" y="24"/>
                </a:cxn>
                <a:cxn ang="0">
                  <a:pos x="66" y="16"/>
                </a:cxn>
                <a:cxn ang="0">
                  <a:pos x="86" y="8"/>
                </a:cxn>
                <a:cxn ang="0">
                  <a:pos x="105" y="4"/>
                </a:cxn>
                <a:cxn ang="0">
                  <a:pos x="125" y="0"/>
                </a:cxn>
                <a:cxn ang="0">
                  <a:pos x="144" y="4"/>
                </a:cxn>
                <a:cxn ang="0">
                  <a:pos x="164" y="8"/>
                </a:cxn>
                <a:cxn ang="0">
                  <a:pos x="180" y="16"/>
                </a:cxn>
                <a:cxn ang="0">
                  <a:pos x="195" y="24"/>
                </a:cxn>
                <a:cxn ang="0">
                  <a:pos x="211" y="40"/>
                </a:cxn>
                <a:cxn ang="0">
                  <a:pos x="223" y="51"/>
                </a:cxn>
                <a:cxn ang="0">
                  <a:pos x="230" y="67"/>
                </a:cxn>
                <a:cxn ang="0">
                  <a:pos x="238" y="87"/>
                </a:cxn>
                <a:cxn ang="0">
                  <a:pos x="242" y="106"/>
                </a:cxn>
                <a:cxn ang="0">
                  <a:pos x="246" y="126"/>
                </a:cxn>
                <a:cxn ang="0">
                  <a:pos x="246" y="126"/>
                </a:cxn>
              </a:cxnLst>
              <a:rect l="0" t="0" r="0" b="0"/>
              <a:pathLst>
                <a:path w="246" h="247">
                  <a:moveTo>
                    <a:pt x="246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0" y="180"/>
                  </a:lnTo>
                  <a:lnTo>
                    <a:pt x="223" y="196"/>
                  </a:lnTo>
                  <a:lnTo>
                    <a:pt x="211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3"/>
                  </a:lnTo>
                  <a:lnTo>
                    <a:pt x="125" y="247"/>
                  </a:lnTo>
                  <a:lnTo>
                    <a:pt x="105" y="243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0" y="224"/>
                  </a:lnTo>
                  <a:lnTo>
                    <a:pt x="39" y="212"/>
                  </a:lnTo>
                  <a:lnTo>
                    <a:pt x="23" y="196"/>
                  </a:lnTo>
                  <a:lnTo>
                    <a:pt x="15" y="180"/>
                  </a:lnTo>
                  <a:lnTo>
                    <a:pt x="7" y="161"/>
                  </a:lnTo>
                  <a:lnTo>
                    <a:pt x="3" y="145"/>
                  </a:lnTo>
                  <a:lnTo>
                    <a:pt x="0" y="126"/>
                  </a:lnTo>
                  <a:lnTo>
                    <a:pt x="3" y="106"/>
                  </a:lnTo>
                  <a:lnTo>
                    <a:pt x="7" y="87"/>
                  </a:lnTo>
                  <a:lnTo>
                    <a:pt x="15" y="67"/>
                  </a:lnTo>
                  <a:lnTo>
                    <a:pt x="23" y="51"/>
                  </a:lnTo>
                  <a:lnTo>
                    <a:pt x="39" y="40"/>
                  </a:lnTo>
                  <a:lnTo>
                    <a:pt x="50" y="24"/>
                  </a:lnTo>
                  <a:lnTo>
                    <a:pt x="66" y="16"/>
                  </a:lnTo>
                  <a:lnTo>
                    <a:pt x="86" y="8"/>
                  </a:lnTo>
                  <a:lnTo>
                    <a:pt x="105" y="4"/>
                  </a:lnTo>
                  <a:lnTo>
                    <a:pt x="125" y="0"/>
                  </a:lnTo>
                  <a:lnTo>
                    <a:pt x="144" y="4"/>
                  </a:lnTo>
                  <a:lnTo>
                    <a:pt x="164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11" y="40"/>
                  </a:lnTo>
                  <a:lnTo>
                    <a:pt x="223" y="51"/>
                  </a:lnTo>
                  <a:lnTo>
                    <a:pt x="230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6" y="126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8" name="Freeform 60"/>
            <p:cNvSpPr/>
            <p:nvPr/>
          </p:nvSpPr>
          <p:spPr>
            <a:xfrm>
              <a:off x="5417" y="3860"/>
              <a:ext cx="242" cy="247"/>
            </a:xfrm>
            <a:custGeom>
              <a:avLst/>
              <a:gdLst/>
              <a:ahLst/>
              <a:cxnLst>
                <a:cxn ang="0">
                  <a:pos x="242" y="122"/>
                </a:cxn>
                <a:cxn ang="0">
                  <a:pos x="242" y="145"/>
                </a:cxn>
                <a:cxn ang="0">
                  <a:pos x="238" y="161"/>
                </a:cxn>
                <a:cxn ang="0">
                  <a:pos x="231" y="180"/>
                </a:cxn>
                <a:cxn ang="0">
                  <a:pos x="219" y="196"/>
                </a:cxn>
                <a:cxn ang="0">
                  <a:pos x="207" y="212"/>
                </a:cxn>
                <a:cxn ang="0">
                  <a:pos x="195" y="224"/>
                </a:cxn>
                <a:cxn ang="0">
                  <a:pos x="180" y="231"/>
                </a:cxn>
                <a:cxn ang="0">
                  <a:pos x="160" y="239"/>
                </a:cxn>
                <a:cxn ang="0">
                  <a:pos x="141" y="243"/>
                </a:cxn>
                <a:cxn ang="0">
                  <a:pos x="121" y="247"/>
                </a:cxn>
                <a:cxn ang="0">
                  <a:pos x="101" y="243"/>
                </a:cxn>
                <a:cxn ang="0">
                  <a:pos x="82" y="239"/>
                </a:cxn>
                <a:cxn ang="0">
                  <a:pos x="66" y="231"/>
                </a:cxn>
                <a:cxn ang="0">
                  <a:pos x="51" y="224"/>
                </a:cxn>
                <a:cxn ang="0">
                  <a:pos x="35" y="212"/>
                </a:cxn>
                <a:cxn ang="0">
                  <a:pos x="23" y="196"/>
                </a:cxn>
                <a:cxn ang="0">
                  <a:pos x="11" y="180"/>
                </a:cxn>
                <a:cxn ang="0">
                  <a:pos x="4" y="161"/>
                </a:cxn>
                <a:cxn ang="0">
                  <a:pos x="0" y="145"/>
                </a:cxn>
                <a:cxn ang="0">
                  <a:pos x="0" y="126"/>
                </a:cxn>
                <a:cxn ang="0">
                  <a:pos x="0" y="106"/>
                </a:cxn>
                <a:cxn ang="0">
                  <a:pos x="4" y="87"/>
                </a:cxn>
                <a:cxn ang="0">
                  <a:pos x="11" y="67"/>
                </a:cxn>
                <a:cxn ang="0">
                  <a:pos x="23" y="51"/>
                </a:cxn>
                <a:cxn ang="0">
                  <a:pos x="35" y="40"/>
                </a:cxn>
                <a:cxn ang="0">
                  <a:pos x="51" y="24"/>
                </a:cxn>
                <a:cxn ang="0">
                  <a:pos x="66" y="16"/>
                </a:cxn>
                <a:cxn ang="0">
                  <a:pos x="82" y="8"/>
                </a:cxn>
                <a:cxn ang="0">
                  <a:pos x="101" y="4"/>
                </a:cxn>
                <a:cxn ang="0">
                  <a:pos x="121" y="0"/>
                </a:cxn>
                <a:cxn ang="0">
                  <a:pos x="141" y="4"/>
                </a:cxn>
                <a:cxn ang="0">
                  <a:pos x="160" y="8"/>
                </a:cxn>
                <a:cxn ang="0">
                  <a:pos x="180" y="16"/>
                </a:cxn>
                <a:cxn ang="0">
                  <a:pos x="195" y="24"/>
                </a:cxn>
                <a:cxn ang="0">
                  <a:pos x="207" y="40"/>
                </a:cxn>
                <a:cxn ang="0">
                  <a:pos x="219" y="51"/>
                </a:cxn>
                <a:cxn ang="0">
                  <a:pos x="231" y="67"/>
                </a:cxn>
                <a:cxn ang="0">
                  <a:pos x="238" y="87"/>
                </a:cxn>
                <a:cxn ang="0">
                  <a:pos x="242" y="106"/>
                </a:cxn>
                <a:cxn ang="0">
                  <a:pos x="242" y="126"/>
                </a:cxn>
                <a:cxn ang="0">
                  <a:pos x="242" y="126"/>
                </a:cxn>
                <a:cxn ang="0">
                  <a:pos x="242" y="122"/>
                </a:cxn>
              </a:cxnLst>
              <a:rect l="0" t="0" r="0" b="0"/>
              <a:pathLst>
                <a:path w="242" h="247">
                  <a:moveTo>
                    <a:pt x="242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1" y="180"/>
                  </a:lnTo>
                  <a:lnTo>
                    <a:pt x="219" y="196"/>
                  </a:lnTo>
                  <a:lnTo>
                    <a:pt x="207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0" y="239"/>
                  </a:lnTo>
                  <a:lnTo>
                    <a:pt x="141" y="243"/>
                  </a:lnTo>
                  <a:lnTo>
                    <a:pt x="121" y="247"/>
                  </a:lnTo>
                  <a:lnTo>
                    <a:pt x="101" y="243"/>
                  </a:lnTo>
                  <a:lnTo>
                    <a:pt x="82" y="239"/>
                  </a:lnTo>
                  <a:lnTo>
                    <a:pt x="66" y="231"/>
                  </a:lnTo>
                  <a:lnTo>
                    <a:pt x="51" y="224"/>
                  </a:lnTo>
                  <a:lnTo>
                    <a:pt x="35" y="212"/>
                  </a:lnTo>
                  <a:lnTo>
                    <a:pt x="23" y="196"/>
                  </a:lnTo>
                  <a:lnTo>
                    <a:pt x="11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1" y="67"/>
                  </a:lnTo>
                  <a:lnTo>
                    <a:pt x="23" y="51"/>
                  </a:lnTo>
                  <a:lnTo>
                    <a:pt x="35" y="40"/>
                  </a:lnTo>
                  <a:lnTo>
                    <a:pt x="51" y="24"/>
                  </a:lnTo>
                  <a:lnTo>
                    <a:pt x="66" y="16"/>
                  </a:lnTo>
                  <a:lnTo>
                    <a:pt x="82" y="8"/>
                  </a:lnTo>
                  <a:lnTo>
                    <a:pt x="101" y="4"/>
                  </a:lnTo>
                  <a:lnTo>
                    <a:pt x="121" y="0"/>
                  </a:lnTo>
                  <a:lnTo>
                    <a:pt x="141" y="4"/>
                  </a:lnTo>
                  <a:lnTo>
                    <a:pt x="160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07" y="40"/>
                  </a:lnTo>
                  <a:lnTo>
                    <a:pt x="219" y="51"/>
                  </a:lnTo>
                  <a:lnTo>
                    <a:pt x="231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2" y="126"/>
                  </a:lnTo>
                  <a:lnTo>
                    <a:pt x="242" y="122"/>
                  </a:lnTo>
                  <a:close/>
                </a:path>
              </a:pathLst>
            </a:custGeom>
            <a:solidFill>
              <a:srgbClr val="CC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9" name="Freeform 61"/>
            <p:cNvSpPr/>
            <p:nvPr/>
          </p:nvSpPr>
          <p:spPr>
            <a:xfrm>
              <a:off x="5417" y="3860"/>
              <a:ext cx="242" cy="247"/>
            </a:xfrm>
            <a:custGeom>
              <a:avLst/>
              <a:gdLst/>
              <a:ahLst/>
              <a:cxnLst>
                <a:cxn ang="0">
                  <a:pos x="242" y="122"/>
                </a:cxn>
                <a:cxn ang="0">
                  <a:pos x="242" y="145"/>
                </a:cxn>
                <a:cxn ang="0">
                  <a:pos x="238" y="161"/>
                </a:cxn>
                <a:cxn ang="0">
                  <a:pos x="231" y="180"/>
                </a:cxn>
                <a:cxn ang="0">
                  <a:pos x="219" y="196"/>
                </a:cxn>
                <a:cxn ang="0">
                  <a:pos x="207" y="212"/>
                </a:cxn>
                <a:cxn ang="0">
                  <a:pos x="195" y="224"/>
                </a:cxn>
                <a:cxn ang="0">
                  <a:pos x="180" y="231"/>
                </a:cxn>
                <a:cxn ang="0">
                  <a:pos x="160" y="239"/>
                </a:cxn>
                <a:cxn ang="0">
                  <a:pos x="141" y="243"/>
                </a:cxn>
                <a:cxn ang="0">
                  <a:pos x="121" y="247"/>
                </a:cxn>
                <a:cxn ang="0">
                  <a:pos x="101" y="243"/>
                </a:cxn>
                <a:cxn ang="0">
                  <a:pos x="82" y="239"/>
                </a:cxn>
                <a:cxn ang="0">
                  <a:pos x="66" y="231"/>
                </a:cxn>
                <a:cxn ang="0">
                  <a:pos x="51" y="224"/>
                </a:cxn>
                <a:cxn ang="0">
                  <a:pos x="35" y="212"/>
                </a:cxn>
                <a:cxn ang="0">
                  <a:pos x="23" y="196"/>
                </a:cxn>
                <a:cxn ang="0">
                  <a:pos x="11" y="180"/>
                </a:cxn>
                <a:cxn ang="0">
                  <a:pos x="4" y="161"/>
                </a:cxn>
                <a:cxn ang="0">
                  <a:pos x="0" y="145"/>
                </a:cxn>
                <a:cxn ang="0">
                  <a:pos x="0" y="126"/>
                </a:cxn>
                <a:cxn ang="0">
                  <a:pos x="0" y="106"/>
                </a:cxn>
                <a:cxn ang="0">
                  <a:pos x="4" y="87"/>
                </a:cxn>
                <a:cxn ang="0">
                  <a:pos x="11" y="67"/>
                </a:cxn>
                <a:cxn ang="0">
                  <a:pos x="23" y="51"/>
                </a:cxn>
                <a:cxn ang="0">
                  <a:pos x="35" y="40"/>
                </a:cxn>
                <a:cxn ang="0">
                  <a:pos x="51" y="24"/>
                </a:cxn>
                <a:cxn ang="0">
                  <a:pos x="66" y="16"/>
                </a:cxn>
                <a:cxn ang="0">
                  <a:pos x="82" y="8"/>
                </a:cxn>
                <a:cxn ang="0">
                  <a:pos x="101" y="4"/>
                </a:cxn>
                <a:cxn ang="0">
                  <a:pos x="121" y="0"/>
                </a:cxn>
                <a:cxn ang="0">
                  <a:pos x="141" y="4"/>
                </a:cxn>
                <a:cxn ang="0">
                  <a:pos x="160" y="8"/>
                </a:cxn>
                <a:cxn ang="0">
                  <a:pos x="180" y="16"/>
                </a:cxn>
                <a:cxn ang="0">
                  <a:pos x="195" y="24"/>
                </a:cxn>
                <a:cxn ang="0">
                  <a:pos x="207" y="40"/>
                </a:cxn>
                <a:cxn ang="0">
                  <a:pos x="219" y="51"/>
                </a:cxn>
                <a:cxn ang="0">
                  <a:pos x="231" y="67"/>
                </a:cxn>
                <a:cxn ang="0">
                  <a:pos x="238" y="87"/>
                </a:cxn>
                <a:cxn ang="0">
                  <a:pos x="242" y="106"/>
                </a:cxn>
                <a:cxn ang="0">
                  <a:pos x="242" y="126"/>
                </a:cxn>
                <a:cxn ang="0">
                  <a:pos x="242" y="126"/>
                </a:cxn>
              </a:cxnLst>
              <a:rect l="0" t="0" r="0" b="0"/>
              <a:pathLst>
                <a:path w="242" h="247">
                  <a:moveTo>
                    <a:pt x="242" y="122"/>
                  </a:moveTo>
                  <a:lnTo>
                    <a:pt x="242" y="145"/>
                  </a:lnTo>
                  <a:lnTo>
                    <a:pt x="238" y="161"/>
                  </a:lnTo>
                  <a:lnTo>
                    <a:pt x="231" y="180"/>
                  </a:lnTo>
                  <a:lnTo>
                    <a:pt x="219" y="196"/>
                  </a:lnTo>
                  <a:lnTo>
                    <a:pt x="207" y="212"/>
                  </a:lnTo>
                  <a:lnTo>
                    <a:pt x="195" y="224"/>
                  </a:lnTo>
                  <a:lnTo>
                    <a:pt x="180" y="231"/>
                  </a:lnTo>
                  <a:lnTo>
                    <a:pt x="160" y="239"/>
                  </a:lnTo>
                  <a:lnTo>
                    <a:pt x="141" y="243"/>
                  </a:lnTo>
                  <a:lnTo>
                    <a:pt x="121" y="247"/>
                  </a:lnTo>
                  <a:lnTo>
                    <a:pt x="101" y="243"/>
                  </a:lnTo>
                  <a:lnTo>
                    <a:pt x="82" y="239"/>
                  </a:lnTo>
                  <a:lnTo>
                    <a:pt x="66" y="231"/>
                  </a:lnTo>
                  <a:lnTo>
                    <a:pt x="51" y="224"/>
                  </a:lnTo>
                  <a:lnTo>
                    <a:pt x="35" y="212"/>
                  </a:lnTo>
                  <a:lnTo>
                    <a:pt x="23" y="196"/>
                  </a:lnTo>
                  <a:lnTo>
                    <a:pt x="11" y="180"/>
                  </a:lnTo>
                  <a:lnTo>
                    <a:pt x="4" y="161"/>
                  </a:lnTo>
                  <a:lnTo>
                    <a:pt x="0" y="145"/>
                  </a:lnTo>
                  <a:lnTo>
                    <a:pt x="0" y="126"/>
                  </a:lnTo>
                  <a:lnTo>
                    <a:pt x="0" y="106"/>
                  </a:lnTo>
                  <a:lnTo>
                    <a:pt x="4" y="87"/>
                  </a:lnTo>
                  <a:lnTo>
                    <a:pt x="11" y="67"/>
                  </a:lnTo>
                  <a:lnTo>
                    <a:pt x="23" y="51"/>
                  </a:lnTo>
                  <a:lnTo>
                    <a:pt x="35" y="40"/>
                  </a:lnTo>
                  <a:lnTo>
                    <a:pt x="51" y="24"/>
                  </a:lnTo>
                  <a:lnTo>
                    <a:pt x="66" y="16"/>
                  </a:lnTo>
                  <a:lnTo>
                    <a:pt x="82" y="8"/>
                  </a:lnTo>
                  <a:lnTo>
                    <a:pt x="101" y="4"/>
                  </a:lnTo>
                  <a:lnTo>
                    <a:pt x="121" y="0"/>
                  </a:lnTo>
                  <a:lnTo>
                    <a:pt x="141" y="4"/>
                  </a:lnTo>
                  <a:lnTo>
                    <a:pt x="160" y="8"/>
                  </a:lnTo>
                  <a:lnTo>
                    <a:pt x="180" y="16"/>
                  </a:lnTo>
                  <a:lnTo>
                    <a:pt x="195" y="24"/>
                  </a:lnTo>
                  <a:lnTo>
                    <a:pt x="207" y="40"/>
                  </a:lnTo>
                  <a:lnTo>
                    <a:pt x="219" y="51"/>
                  </a:lnTo>
                  <a:lnTo>
                    <a:pt x="231" y="67"/>
                  </a:lnTo>
                  <a:lnTo>
                    <a:pt x="238" y="87"/>
                  </a:lnTo>
                  <a:lnTo>
                    <a:pt x="242" y="106"/>
                  </a:lnTo>
                  <a:lnTo>
                    <a:pt x="242" y="126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0" name="Rectangle 62"/>
            <p:cNvSpPr/>
            <p:nvPr/>
          </p:nvSpPr>
          <p:spPr>
            <a:xfrm>
              <a:off x="4543" y="3344"/>
              <a:ext cx="6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171" name="Rectangle 63"/>
            <p:cNvSpPr/>
            <p:nvPr/>
          </p:nvSpPr>
          <p:spPr>
            <a:xfrm>
              <a:off x="5083" y="3344"/>
              <a:ext cx="6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172" name="Line 64"/>
            <p:cNvSpPr/>
            <p:nvPr/>
          </p:nvSpPr>
          <p:spPr>
            <a:xfrm>
              <a:off x="4715" y="3434"/>
              <a:ext cx="294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73" name="Line 65"/>
            <p:cNvSpPr/>
            <p:nvPr/>
          </p:nvSpPr>
          <p:spPr>
            <a:xfrm>
              <a:off x="4594" y="3555"/>
              <a:ext cx="1" cy="29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74" name="Line 66"/>
            <p:cNvSpPr/>
            <p:nvPr/>
          </p:nvSpPr>
          <p:spPr>
            <a:xfrm>
              <a:off x="5130" y="3555"/>
              <a:ext cx="4" cy="29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75" name="Rectangle 67"/>
            <p:cNvSpPr/>
            <p:nvPr/>
          </p:nvSpPr>
          <p:spPr>
            <a:xfrm>
              <a:off x="4547" y="3884"/>
              <a:ext cx="6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176" name="Rectangle 68"/>
            <p:cNvSpPr/>
            <p:nvPr/>
          </p:nvSpPr>
          <p:spPr>
            <a:xfrm>
              <a:off x="5091" y="3884"/>
              <a:ext cx="6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177" name="Rectangle 69"/>
            <p:cNvSpPr/>
            <p:nvPr/>
          </p:nvSpPr>
          <p:spPr>
            <a:xfrm>
              <a:off x="5487" y="3896"/>
              <a:ext cx="75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178" name="Line 70"/>
            <p:cNvSpPr/>
            <p:nvPr/>
          </p:nvSpPr>
          <p:spPr>
            <a:xfrm>
              <a:off x="4715" y="3970"/>
              <a:ext cx="294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79" name="Line 71"/>
            <p:cNvSpPr/>
            <p:nvPr/>
          </p:nvSpPr>
          <p:spPr>
            <a:xfrm>
              <a:off x="5255" y="3970"/>
              <a:ext cx="168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2" name="Group 72"/>
          <p:cNvGrpSpPr/>
          <p:nvPr/>
        </p:nvGrpSpPr>
        <p:grpSpPr>
          <a:xfrm>
            <a:off x="166688" y="3930650"/>
            <a:ext cx="2870200" cy="1636713"/>
            <a:chOff x="78" y="3057"/>
            <a:chExt cx="1356" cy="1031"/>
          </a:xfrm>
        </p:grpSpPr>
        <p:sp>
          <p:nvSpPr>
            <p:cNvPr id="91143" name="Freeform 73"/>
            <p:cNvSpPr/>
            <p:nvPr/>
          </p:nvSpPr>
          <p:spPr>
            <a:xfrm>
              <a:off x="214" y="3288"/>
              <a:ext cx="243" cy="242"/>
            </a:xfrm>
            <a:custGeom>
              <a:avLst/>
              <a:gdLst/>
              <a:ahLst/>
              <a:cxnLst>
                <a:cxn ang="0">
                  <a:pos x="243" y="121"/>
                </a:cxn>
                <a:cxn ang="0">
                  <a:pos x="243" y="140"/>
                </a:cxn>
                <a:cxn ang="0">
                  <a:pos x="239" y="160"/>
                </a:cxn>
                <a:cxn ang="0">
                  <a:pos x="231" y="176"/>
                </a:cxn>
                <a:cxn ang="0">
                  <a:pos x="220" y="191"/>
                </a:cxn>
                <a:cxn ang="0">
                  <a:pos x="208" y="207"/>
                </a:cxn>
                <a:cxn ang="0">
                  <a:pos x="196" y="219"/>
                </a:cxn>
                <a:cxn ang="0">
                  <a:pos x="180" y="231"/>
                </a:cxn>
                <a:cxn ang="0">
                  <a:pos x="161" y="238"/>
                </a:cxn>
                <a:cxn ang="0">
                  <a:pos x="141" y="242"/>
                </a:cxn>
                <a:cxn ang="0">
                  <a:pos x="122" y="242"/>
                </a:cxn>
                <a:cxn ang="0">
                  <a:pos x="102" y="242"/>
                </a:cxn>
                <a:cxn ang="0">
                  <a:pos x="83" y="238"/>
                </a:cxn>
                <a:cxn ang="0">
                  <a:pos x="67" y="231"/>
                </a:cxn>
                <a:cxn ang="0">
                  <a:pos x="51" y="219"/>
                </a:cxn>
                <a:cxn ang="0">
                  <a:pos x="36" y="207"/>
                </a:cxn>
                <a:cxn ang="0">
                  <a:pos x="24" y="191"/>
                </a:cxn>
                <a:cxn ang="0">
                  <a:pos x="12" y="176"/>
                </a:cxn>
                <a:cxn ang="0">
                  <a:pos x="4" y="160"/>
                </a:cxn>
                <a:cxn ang="0">
                  <a:pos x="0" y="140"/>
                </a:cxn>
                <a:cxn ang="0">
                  <a:pos x="0" y="121"/>
                </a:cxn>
                <a:cxn ang="0">
                  <a:pos x="0" y="101"/>
                </a:cxn>
                <a:cxn ang="0">
                  <a:pos x="4" y="82"/>
                </a:cxn>
                <a:cxn ang="0">
                  <a:pos x="12" y="66"/>
                </a:cxn>
                <a:cxn ang="0">
                  <a:pos x="24" y="50"/>
                </a:cxn>
                <a:cxn ang="0">
                  <a:pos x="36" y="35"/>
                </a:cxn>
                <a:cxn ang="0">
                  <a:pos x="51" y="23"/>
                </a:cxn>
                <a:cxn ang="0">
                  <a:pos x="67" y="11"/>
                </a:cxn>
                <a:cxn ang="0">
                  <a:pos x="83" y="4"/>
                </a:cxn>
                <a:cxn ang="0">
                  <a:pos x="102" y="0"/>
                </a:cxn>
                <a:cxn ang="0">
                  <a:pos x="122" y="0"/>
                </a:cxn>
                <a:cxn ang="0">
                  <a:pos x="141" y="0"/>
                </a:cxn>
                <a:cxn ang="0">
                  <a:pos x="161" y="4"/>
                </a:cxn>
                <a:cxn ang="0">
                  <a:pos x="180" y="11"/>
                </a:cxn>
                <a:cxn ang="0">
                  <a:pos x="196" y="23"/>
                </a:cxn>
                <a:cxn ang="0">
                  <a:pos x="208" y="35"/>
                </a:cxn>
                <a:cxn ang="0">
                  <a:pos x="220" y="50"/>
                </a:cxn>
                <a:cxn ang="0">
                  <a:pos x="231" y="66"/>
                </a:cxn>
                <a:cxn ang="0">
                  <a:pos x="239" y="82"/>
                </a:cxn>
                <a:cxn ang="0">
                  <a:pos x="243" y="101"/>
                </a:cxn>
                <a:cxn ang="0">
                  <a:pos x="243" y="121"/>
                </a:cxn>
                <a:cxn ang="0">
                  <a:pos x="243" y="121"/>
                </a:cxn>
              </a:cxnLst>
              <a:rect l="0" t="0" r="0" b="0"/>
              <a:pathLst>
                <a:path w="243" h="242">
                  <a:moveTo>
                    <a:pt x="243" y="121"/>
                  </a:moveTo>
                  <a:lnTo>
                    <a:pt x="243" y="140"/>
                  </a:lnTo>
                  <a:lnTo>
                    <a:pt x="239" y="160"/>
                  </a:lnTo>
                  <a:lnTo>
                    <a:pt x="231" y="176"/>
                  </a:lnTo>
                  <a:lnTo>
                    <a:pt x="220" y="191"/>
                  </a:lnTo>
                  <a:lnTo>
                    <a:pt x="208" y="207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8"/>
                  </a:lnTo>
                  <a:lnTo>
                    <a:pt x="141" y="242"/>
                  </a:lnTo>
                  <a:lnTo>
                    <a:pt x="122" y="242"/>
                  </a:lnTo>
                  <a:lnTo>
                    <a:pt x="102" y="242"/>
                  </a:lnTo>
                  <a:lnTo>
                    <a:pt x="83" y="238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7"/>
                  </a:lnTo>
                  <a:lnTo>
                    <a:pt x="24" y="191"/>
                  </a:lnTo>
                  <a:lnTo>
                    <a:pt x="12" y="176"/>
                  </a:lnTo>
                  <a:lnTo>
                    <a:pt x="4" y="160"/>
                  </a:lnTo>
                  <a:lnTo>
                    <a:pt x="0" y="140"/>
                  </a:lnTo>
                  <a:lnTo>
                    <a:pt x="0" y="121"/>
                  </a:lnTo>
                  <a:lnTo>
                    <a:pt x="0" y="101"/>
                  </a:lnTo>
                  <a:lnTo>
                    <a:pt x="4" y="82"/>
                  </a:lnTo>
                  <a:lnTo>
                    <a:pt x="12" y="66"/>
                  </a:lnTo>
                  <a:lnTo>
                    <a:pt x="24" y="50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1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1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0"/>
                  </a:lnTo>
                  <a:lnTo>
                    <a:pt x="231" y="66"/>
                  </a:lnTo>
                  <a:lnTo>
                    <a:pt x="239" y="82"/>
                  </a:lnTo>
                  <a:lnTo>
                    <a:pt x="243" y="101"/>
                  </a:lnTo>
                  <a:lnTo>
                    <a:pt x="243" y="121"/>
                  </a:lnTo>
                  <a:close/>
                </a:path>
              </a:pathLst>
            </a:custGeom>
            <a:solidFill>
              <a:srgbClr val="CCFFFF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4" name="Freeform 74"/>
            <p:cNvSpPr/>
            <p:nvPr/>
          </p:nvSpPr>
          <p:spPr>
            <a:xfrm>
              <a:off x="214" y="3288"/>
              <a:ext cx="243" cy="242"/>
            </a:xfrm>
            <a:custGeom>
              <a:avLst/>
              <a:gdLst/>
              <a:ahLst/>
              <a:cxnLst>
                <a:cxn ang="0">
                  <a:pos x="243" y="121"/>
                </a:cxn>
                <a:cxn ang="0">
                  <a:pos x="243" y="140"/>
                </a:cxn>
                <a:cxn ang="0">
                  <a:pos x="239" y="160"/>
                </a:cxn>
                <a:cxn ang="0">
                  <a:pos x="231" y="176"/>
                </a:cxn>
                <a:cxn ang="0">
                  <a:pos x="220" y="191"/>
                </a:cxn>
                <a:cxn ang="0">
                  <a:pos x="208" y="207"/>
                </a:cxn>
                <a:cxn ang="0">
                  <a:pos x="196" y="219"/>
                </a:cxn>
                <a:cxn ang="0">
                  <a:pos x="180" y="231"/>
                </a:cxn>
                <a:cxn ang="0">
                  <a:pos x="161" y="238"/>
                </a:cxn>
                <a:cxn ang="0">
                  <a:pos x="141" y="242"/>
                </a:cxn>
                <a:cxn ang="0">
                  <a:pos x="122" y="242"/>
                </a:cxn>
                <a:cxn ang="0">
                  <a:pos x="102" y="242"/>
                </a:cxn>
                <a:cxn ang="0">
                  <a:pos x="83" y="238"/>
                </a:cxn>
                <a:cxn ang="0">
                  <a:pos x="67" y="231"/>
                </a:cxn>
                <a:cxn ang="0">
                  <a:pos x="51" y="219"/>
                </a:cxn>
                <a:cxn ang="0">
                  <a:pos x="36" y="207"/>
                </a:cxn>
                <a:cxn ang="0">
                  <a:pos x="24" y="191"/>
                </a:cxn>
                <a:cxn ang="0">
                  <a:pos x="12" y="176"/>
                </a:cxn>
                <a:cxn ang="0">
                  <a:pos x="4" y="160"/>
                </a:cxn>
                <a:cxn ang="0">
                  <a:pos x="0" y="140"/>
                </a:cxn>
                <a:cxn ang="0">
                  <a:pos x="0" y="121"/>
                </a:cxn>
                <a:cxn ang="0">
                  <a:pos x="0" y="101"/>
                </a:cxn>
                <a:cxn ang="0">
                  <a:pos x="4" y="82"/>
                </a:cxn>
                <a:cxn ang="0">
                  <a:pos x="12" y="66"/>
                </a:cxn>
                <a:cxn ang="0">
                  <a:pos x="24" y="50"/>
                </a:cxn>
                <a:cxn ang="0">
                  <a:pos x="36" y="35"/>
                </a:cxn>
                <a:cxn ang="0">
                  <a:pos x="51" y="23"/>
                </a:cxn>
                <a:cxn ang="0">
                  <a:pos x="67" y="11"/>
                </a:cxn>
                <a:cxn ang="0">
                  <a:pos x="83" y="4"/>
                </a:cxn>
                <a:cxn ang="0">
                  <a:pos x="102" y="0"/>
                </a:cxn>
                <a:cxn ang="0">
                  <a:pos x="122" y="0"/>
                </a:cxn>
                <a:cxn ang="0">
                  <a:pos x="141" y="0"/>
                </a:cxn>
                <a:cxn ang="0">
                  <a:pos x="161" y="4"/>
                </a:cxn>
                <a:cxn ang="0">
                  <a:pos x="180" y="11"/>
                </a:cxn>
                <a:cxn ang="0">
                  <a:pos x="196" y="23"/>
                </a:cxn>
                <a:cxn ang="0">
                  <a:pos x="208" y="35"/>
                </a:cxn>
                <a:cxn ang="0">
                  <a:pos x="220" y="50"/>
                </a:cxn>
                <a:cxn ang="0">
                  <a:pos x="231" y="66"/>
                </a:cxn>
                <a:cxn ang="0">
                  <a:pos x="239" y="82"/>
                </a:cxn>
                <a:cxn ang="0">
                  <a:pos x="243" y="101"/>
                </a:cxn>
                <a:cxn ang="0">
                  <a:pos x="243" y="121"/>
                </a:cxn>
                <a:cxn ang="0">
                  <a:pos x="243" y="121"/>
                </a:cxn>
              </a:cxnLst>
              <a:rect l="0" t="0" r="0" b="0"/>
              <a:pathLst>
                <a:path w="243" h="242">
                  <a:moveTo>
                    <a:pt x="243" y="121"/>
                  </a:moveTo>
                  <a:lnTo>
                    <a:pt x="243" y="140"/>
                  </a:lnTo>
                  <a:lnTo>
                    <a:pt x="239" y="160"/>
                  </a:lnTo>
                  <a:lnTo>
                    <a:pt x="231" y="176"/>
                  </a:lnTo>
                  <a:lnTo>
                    <a:pt x="220" y="191"/>
                  </a:lnTo>
                  <a:lnTo>
                    <a:pt x="208" y="207"/>
                  </a:lnTo>
                  <a:lnTo>
                    <a:pt x="196" y="219"/>
                  </a:lnTo>
                  <a:lnTo>
                    <a:pt x="180" y="231"/>
                  </a:lnTo>
                  <a:lnTo>
                    <a:pt x="161" y="238"/>
                  </a:lnTo>
                  <a:lnTo>
                    <a:pt x="141" y="242"/>
                  </a:lnTo>
                  <a:lnTo>
                    <a:pt x="122" y="242"/>
                  </a:lnTo>
                  <a:lnTo>
                    <a:pt x="102" y="242"/>
                  </a:lnTo>
                  <a:lnTo>
                    <a:pt x="83" y="238"/>
                  </a:lnTo>
                  <a:lnTo>
                    <a:pt x="67" y="231"/>
                  </a:lnTo>
                  <a:lnTo>
                    <a:pt x="51" y="219"/>
                  </a:lnTo>
                  <a:lnTo>
                    <a:pt x="36" y="207"/>
                  </a:lnTo>
                  <a:lnTo>
                    <a:pt x="24" y="191"/>
                  </a:lnTo>
                  <a:lnTo>
                    <a:pt x="12" y="176"/>
                  </a:lnTo>
                  <a:lnTo>
                    <a:pt x="4" y="160"/>
                  </a:lnTo>
                  <a:lnTo>
                    <a:pt x="0" y="140"/>
                  </a:lnTo>
                  <a:lnTo>
                    <a:pt x="0" y="121"/>
                  </a:lnTo>
                  <a:lnTo>
                    <a:pt x="0" y="101"/>
                  </a:lnTo>
                  <a:lnTo>
                    <a:pt x="4" y="82"/>
                  </a:lnTo>
                  <a:lnTo>
                    <a:pt x="12" y="66"/>
                  </a:lnTo>
                  <a:lnTo>
                    <a:pt x="24" y="50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1"/>
                  </a:lnTo>
                  <a:lnTo>
                    <a:pt x="83" y="4"/>
                  </a:lnTo>
                  <a:lnTo>
                    <a:pt x="102" y="0"/>
                  </a:lnTo>
                  <a:lnTo>
                    <a:pt x="122" y="0"/>
                  </a:lnTo>
                  <a:lnTo>
                    <a:pt x="141" y="0"/>
                  </a:lnTo>
                  <a:lnTo>
                    <a:pt x="161" y="4"/>
                  </a:lnTo>
                  <a:lnTo>
                    <a:pt x="180" y="11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0"/>
                  </a:lnTo>
                  <a:lnTo>
                    <a:pt x="231" y="66"/>
                  </a:lnTo>
                  <a:lnTo>
                    <a:pt x="239" y="82"/>
                  </a:lnTo>
                  <a:lnTo>
                    <a:pt x="243" y="101"/>
                  </a:lnTo>
                  <a:lnTo>
                    <a:pt x="243" y="121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5" name="Rectangle 75"/>
            <p:cNvSpPr/>
            <p:nvPr/>
          </p:nvSpPr>
          <p:spPr>
            <a:xfrm>
              <a:off x="285" y="3319"/>
              <a:ext cx="6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146" name="Rectangle 76"/>
            <p:cNvSpPr/>
            <p:nvPr/>
          </p:nvSpPr>
          <p:spPr>
            <a:xfrm>
              <a:off x="825" y="3319"/>
              <a:ext cx="6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147" name="Freeform 77"/>
            <p:cNvSpPr/>
            <p:nvPr/>
          </p:nvSpPr>
          <p:spPr>
            <a:xfrm>
              <a:off x="751" y="3288"/>
              <a:ext cx="246" cy="242"/>
            </a:xfrm>
            <a:custGeom>
              <a:avLst/>
              <a:gdLst/>
              <a:ahLst/>
              <a:cxnLst>
                <a:cxn ang="0">
                  <a:pos x="246" y="121"/>
                </a:cxn>
                <a:cxn ang="0">
                  <a:pos x="242" y="140"/>
                </a:cxn>
                <a:cxn ang="0">
                  <a:pos x="238" y="160"/>
                </a:cxn>
                <a:cxn ang="0">
                  <a:pos x="231" y="176"/>
                </a:cxn>
                <a:cxn ang="0">
                  <a:pos x="223" y="191"/>
                </a:cxn>
                <a:cxn ang="0">
                  <a:pos x="211" y="207"/>
                </a:cxn>
                <a:cxn ang="0">
                  <a:pos x="195" y="219"/>
                </a:cxn>
                <a:cxn ang="0">
                  <a:pos x="180" y="231"/>
                </a:cxn>
                <a:cxn ang="0">
                  <a:pos x="164" y="238"/>
                </a:cxn>
                <a:cxn ang="0">
                  <a:pos x="144" y="242"/>
                </a:cxn>
                <a:cxn ang="0">
                  <a:pos x="125" y="242"/>
                </a:cxn>
                <a:cxn ang="0">
                  <a:pos x="105" y="242"/>
                </a:cxn>
                <a:cxn ang="0">
                  <a:pos x="86" y="238"/>
                </a:cxn>
                <a:cxn ang="0">
                  <a:pos x="66" y="231"/>
                </a:cxn>
                <a:cxn ang="0">
                  <a:pos x="51" y="219"/>
                </a:cxn>
                <a:cxn ang="0">
                  <a:pos x="39" y="207"/>
                </a:cxn>
                <a:cxn ang="0">
                  <a:pos x="23" y="191"/>
                </a:cxn>
                <a:cxn ang="0">
                  <a:pos x="15" y="176"/>
                </a:cxn>
                <a:cxn ang="0">
                  <a:pos x="7" y="160"/>
                </a:cxn>
                <a:cxn ang="0">
                  <a:pos x="4" y="140"/>
                </a:cxn>
                <a:cxn ang="0">
                  <a:pos x="0" y="121"/>
                </a:cxn>
                <a:cxn ang="0">
                  <a:pos x="4" y="101"/>
                </a:cxn>
                <a:cxn ang="0">
                  <a:pos x="7" y="82"/>
                </a:cxn>
                <a:cxn ang="0">
                  <a:pos x="15" y="66"/>
                </a:cxn>
                <a:cxn ang="0">
                  <a:pos x="23" y="50"/>
                </a:cxn>
                <a:cxn ang="0">
                  <a:pos x="39" y="35"/>
                </a:cxn>
                <a:cxn ang="0">
                  <a:pos x="51" y="23"/>
                </a:cxn>
                <a:cxn ang="0">
                  <a:pos x="66" y="11"/>
                </a:cxn>
                <a:cxn ang="0">
                  <a:pos x="86" y="4"/>
                </a:cxn>
                <a:cxn ang="0">
                  <a:pos x="105" y="0"/>
                </a:cxn>
                <a:cxn ang="0">
                  <a:pos x="125" y="0"/>
                </a:cxn>
                <a:cxn ang="0">
                  <a:pos x="144" y="0"/>
                </a:cxn>
                <a:cxn ang="0">
                  <a:pos x="164" y="4"/>
                </a:cxn>
                <a:cxn ang="0">
                  <a:pos x="180" y="11"/>
                </a:cxn>
                <a:cxn ang="0">
                  <a:pos x="195" y="23"/>
                </a:cxn>
                <a:cxn ang="0">
                  <a:pos x="211" y="35"/>
                </a:cxn>
                <a:cxn ang="0">
                  <a:pos x="223" y="50"/>
                </a:cxn>
                <a:cxn ang="0">
                  <a:pos x="231" y="66"/>
                </a:cxn>
                <a:cxn ang="0">
                  <a:pos x="238" y="82"/>
                </a:cxn>
                <a:cxn ang="0">
                  <a:pos x="242" y="101"/>
                </a:cxn>
                <a:cxn ang="0">
                  <a:pos x="246" y="121"/>
                </a:cxn>
                <a:cxn ang="0">
                  <a:pos x="246" y="121"/>
                </a:cxn>
              </a:cxnLst>
              <a:rect l="0" t="0" r="0" b="0"/>
              <a:pathLst>
                <a:path w="246" h="242">
                  <a:moveTo>
                    <a:pt x="246" y="121"/>
                  </a:moveTo>
                  <a:lnTo>
                    <a:pt x="242" y="140"/>
                  </a:lnTo>
                  <a:lnTo>
                    <a:pt x="238" y="160"/>
                  </a:lnTo>
                  <a:lnTo>
                    <a:pt x="231" y="176"/>
                  </a:lnTo>
                  <a:lnTo>
                    <a:pt x="223" y="191"/>
                  </a:lnTo>
                  <a:lnTo>
                    <a:pt x="211" y="207"/>
                  </a:lnTo>
                  <a:lnTo>
                    <a:pt x="195" y="219"/>
                  </a:lnTo>
                  <a:lnTo>
                    <a:pt x="180" y="231"/>
                  </a:lnTo>
                  <a:lnTo>
                    <a:pt x="164" y="238"/>
                  </a:lnTo>
                  <a:lnTo>
                    <a:pt x="144" y="242"/>
                  </a:lnTo>
                  <a:lnTo>
                    <a:pt x="125" y="242"/>
                  </a:lnTo>
                  <a:lnTo>
                    <a:pt x="105" y="242"/>
                  </a:lnTo>
                  <a:lnTo>
                    <a:pt x="86" y="238"/>
                  </a:lnTo>
                  <a:lnTo>
                    <a:pt x="66" y="231"/>
                  </a:lnTo>
                  <a:lnTo>
                    <a:pt x="51" y="219"/>
                  </a:lnTo>
                  <a:lnTo>
                    <a:pt x="39" y="207"/>
                  </a:lnTo>
                  <a:lnTo>
                    <a:pt x="23" y="191"/>
                  </a:lnTo>
                  <a:lnTo>
                    <a:pt x="15" y="176"/>
                  </a:lnTo>
                  <a:lnTo>
                    <a:pt x="7" y="160"/>
                  </a:lnTo>
                  <a:lnTo>
                    <a:pt x="4" y="140"/>
                  </a:lnTo>
                  <a:lnTo>
                    <a:pt x="0" y="121"/>
                  </a:lnTo>
                  <a:lnTo>
                    <a:pt x="4" y="101"/>
                  </a:lnTo>
                  <a:lnTo>
                    <a:pt x="7" y="82"/>
                  </a:lnTo>
                  <a:lnTo>
                    <a:pt x="15" y="66"/>
                  </a:lnTo>
                  <a:lnTo>
                    <a:pt x="23" y="50"/>
                  </a:lnTo>
                  <a:lnTo>
                    <a:pt x="39" y="35"/>
                  </a:lnTo>
                  <a:lnTo>
                    <a:pt x="51" y="23"/>
                  </a:lnTo>
                  <a:lnTo>
                    <a:pt x="66" y="11"/>
                  </a:lnTo>
                  <a:lnTo>
                    <a:pt x="86" y="4"/>
                  </a:lnTo>
                  <a:lnTo>
                    <a:pt x="105" y="0"/>
                  </a:lnTo>
                  <a:lnTo>
                    <a:pt x="125" y="0"/>
                  </a:lnTo>
                  <a:lnTo>
                    <a:pt x="144" y="0"/>
                  </a:lnTo>
                  <a:lnTo>
                    <a:pt x="164" y="4"/>
                  </a:lnTo>
                  <a:lnTo>
                    <a:pt x="180" y="11"/>
                  </a:lnTo>
                  <a:lnTo>
                    <a:pt x="195" y="23"/>
                  </a:lnTo>
                  <a:lnTo>
                    <a:pt x="211" y="35"/>
                  </a:lnTo>
                  <a:lnTo>
                    <a:pt x="223" y="50"/>
                  </a:lnTo>
                  <a:lnTo>
                    <a:pt x="231" y="66"/>
                  </a:lnTo>
                  <a:lnTo>
                    <a:pt x="238" y="82"/>
                  </a:lnTo>
                  <a:lnTo>
                    <a:pt x="242" y="101"/>
                  </a:lnTo>
                  <a:lnTo>
                    <a:pt x="246" y="121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48" name="Line 78"/>
            <p:cNvSpPr/>
            <p:nvPr/>
          </p:nvSpPr>
          <p:spPr>
            <a:xfrm>
              <a:off x="457" y="3405"/>
              <a:ext cx="294" cy="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49" name="Line 79"/>
            <p:cNvSpPr/>
            <p:nvPr/>
          </p:nvSpPr>
          <p:spPr>
            <a:xfrm>
              <a:off x="336" y="3530"/>
              <a:ext cx="1" cy="29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50" name="Line 80"/>
            <p:cNvSpPr/>
            <p:nvPr/>
          </p:nvSpPr>
          <p:spPr>
            <a:xfrm flipH="1">
              <a:off x="877" y="3529"/>
              <a:ext cx="0" cy="30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51" name="Rectangle 81"/>
            <p:cNvSpPr/>
            <p:nvPr/>
          </p:nvSpPr>
          <p:spPr>
            <a:xfrm>
              <a:off x="289" y="3859"/>
              <a:ext cx="6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152" name="Freeform 82"/>
            <p:cNvSpPr/>
            <p:nvPr/>
          </p:nvSpPr>
          <p:spPr>
            <a:xfrm>
              <a:off x="214" y="3824"/>
              <a:ext cx="243" cy="246"/>
            </a:xfrm>
            <a:custGeom>
              <a:avLst/>
              <a:gdLst/>
              <a:ahLst/>
              <a:cxnLst>
                <a:cxn ang="0">
                  <a:pos x="243" y="121"/>
                </a:cxn>
                <a:cxn ang="0">
                  <a:pos x="243" y="145"/>
                </a:cxn>
                <a:cxn ang="0">
                  <a:pos x="239" y="160"/>
                </a:cxn>
                <a:cxn ang="0">
                  <a:pos x="231" y="180"/>
                </a:cxn>
                <a:cxn ang="0">
                  <a:pos x="220" y="196"/>
                </a:cxn>
                <a:cxn ang="0">
                  <a:pos x="208" y="211"/>
                </a:cxn>
                <a:cxn ang="0">
                  <a:pos x="196" y="223"/>
                </a:cxn>
                <a:cxn ang="0">
                  <a:pos x="180" y="231"/>
                </a:cxn>
                <a:cxn ang="0">
                  <a:pos x="161" y="239"/>
                </a:cxn>
                <a:cxn ang="0">
                  <a:pos x="141" y="242"/>
                </a:cxn>
                <a:cxn ang="0">
                  <a:pos x="122" y="246"/>
                </a:cxn>
                <a:cxn ang="0">
                  <a:pos x="102" y="242"/>
                </a:cxn>
                <a:cxn ang="0">
                  <a:pos x="83" y="239"/>
                </a:cxn>
                <a:cxn ang="0">
                  <a:pos x="67" y="231"/>
                </a:cxn>
                <a:cxn ang="0">
                  <a:pos x="51" y="223"/>
                </a:cxn>
                <a:cxn ang="0">
                  <a:pos x="36" y="211"/>
                </a:cxn>
                <a:cxn ang="0">
                  <a:pos x="24" y="196"/>
                </a:cxn>
                <a:cxn ang="0">
                  <a:pos x="12" y="180"/>
                </a:cxn>
                <a:cxn ang="0">
                  <a:pos x="4" y="160"/>
                </a:cxn>
                <a:cxn ang="0">
                  <a:pos x="0" y="145"/>
                </a:cxn>
                <a:cxn ang="0">
                  <a:pos x="0" y="125"/>
                </a:cxn>
                <a:cxn ang="0">
                  <a:pos x="0" y="102"/>
                </a:cxn>
                <a:cxn ang="0">
                  <a:pos x="4" y="86"/>
                </a:cxn>
                <a:cxn ang="0">
                  <a:pos x="12" y="66"/>
                </a:cxn>
                <a:cxn ang="0">
                  <a:pos x="24" y="51"/>
                </a:cxn>
                <a:cxn ang="0">
                  <a:pos x="36" y="35"/>
                </a:cxn>
                <a:cxn ang="0">
                  <a:pos x="51" y="23"/>
                </a:cxn>
                <a:cxn ang="0">
                  <a:pos x="67" y="15"/>
                </a:cxn>
                <a:cxn ang="0">
                  <a:pos x="83" y="8"/>
                </a:cxn>
                <a:cxn ang="0">
                  <a:pos x="102" y="4"/>
                </a:cxn>
                <a:cxn ang="0">
                  <a:pos x="122" y="0"/>
                </a:cxn>
                <a:cxn ang="0">
                  <a:pos x="141" y="4"/>
                </a:cxn>
                <a:cxn ang="0">
                  <a:pos x="161" y="8"/>
                </a:cxn>
                <a:cxn ang="0">
                  <a:pos x="180" y="15"/>
                </a:cxn>
                <a:cxn ang="0">
                  <a:pos x="196" y="23"/>
                </a:cxn>
                <a:cxn ang="0">
                  <a:pos x="208" y="35"/>
                </a:cxn>
                <a:cxn ang="0">
                  <a:pos x="220" y="51"/>
                </a:cxn>
                <a:cxn ang="0">
                  <a:pos x="231" y="66"/>
                </a:cxn>
                <a:cxn ang="0">
                  <a:pos x="239" y="86"/>
                </a:cxn>
                <a:cxn ang="0">
                  <a:pos x="243" y="102"/>
                </a:cxn>
                <a:cxn ang="0">
                  <a:pos x="243" y="125"/>
                </a:cxn>
                <a:cxn ang="0">
                  <a:pos x="243" y="125"/>
                </a:cxn>
              </a:cxnLst>
              <a:rect l="0" t="0" r="0" b="0"/>
              <a:pathLst>
                <a:path w="243" h="246">
                  <a:moveTo>
                    <a:pt x="243" y="121"/>
                  </a:moveTo>
                  <a:lnTo>
                    <a:pt x="243" y="145"/>
                  </a:lnTo>
                  <a:lnTo>
                    <a:pt x="239" y="160"/>
                  </a:lnTo>
                  <a:lnTo>
                    <a:pt x="231" y="180"/>
                  </a:lnTo>
                  <a:lnTo>
                    <a:pt x="220" y="196"/>
                  </a:lnTo>
                  <a:lnTo>
                    <a:pt x="208" y="211"/>
                  </a:lnTo>
                  <a:lnTo>
                    <a:pt x="196" y="223"/>
                  </a:lnTo>
                  <a:lnTo>
                    <a:pt x="180" y="231"/>
                  </a:lnTo>
                  <a:lnTo>
                    <a:pt x="161" y="239"/>
                  </a:lnTo>
                  <a:lnTo>
                    <a:pt x="141" y="242"/>
                  </a:lnTo>
                  <a:lnTo>
                    <a:pt x="122" y="246"/>
                  </a:lnTo>
                  <a:lnTo>
                    <a:pt x="102" y="242"/>
                  </a:lnTo>
                  <a:lnTo>
                    <a:pt x="83" y="239"/>
                  </a:lnTo>
                  <a:lnTo>
                    <a:pt x="67" y="231"/>
                  </a:lnTo>
                  <a:lnTo>
                    <a:pt x="51" y="223"/>
                  </a:lnTo>
                  <a:lnTo>
                    <a:pt x="36" y="211"/>
                  </a:lnTo>
                  <a:lnTo>
                    <a:pt x="24" y="196"/>
                  </a:lnTo>
                  <a:lnTo>
                    <a:pt x="12" y="18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0" y="125"/>
                  </a:lnTo>
                  <a:lnTo>
                    <a:pt x="0" y="102"/>
                  </a:lnTo>
                  <a:lnTo>
                    <a:pt x="4" y="86"/>
                  </a:lnTo>
                  <a:lnTo>
                    <a:pt x="12" y="66"/>
                  </a:lnTo>
                  <a:lnTo>
                    <a:pt x="24" y="51"/>
                  </a:lnTo>
                  <a:lnTo>
                    <a:pt x="36" y="35"/>
                  </a:lnTo>
                  <a:lnTo>
                    <a:pt x="51" y="23"/>
                  </a:lnTo>
                  <a:lnTo>
                    <a:pt x="67" y="15"/>
                  </a:lnTo>
                  <a:lnTo>
                    <a:pt x="83" y="8"/>
                  </a:lnTo>
                  <a:lnTo>
                    <a:pt x="102" y="4"/>
                  </a:lnTo>
                  <a:lnTo>
                    <a:pt x="122" y="0"/>
                  </a:lnTo>
                  <a:lnTo>
                    <a:pt x="141" y="4"/>
                  </a:lnTo>
                  <a:lnTo>
                    <a:pt x="161" y="8"/>
                  </a:lnTo>
                  <a:lnTo>
                    <a:pt x="180" y="15"/>
                  </a:lnTo>
                  <a:lnTo>
                    <a:pt x="196" y="23"/>
                  </a:lnTo>
                  <a:lnTo>
                    <a:pt x="208" y="35"/>
                  </a:lnTo>
                  <a:lnTo>
                    <a:pt x="220" y="51"/>
                  </a:lnTo>
                  <a:lnTo>
                    <a:pt x="231" y="66"/>
                  </a:lnTo>
                  <a:lnTo>
                    <a:pt x="239" y="86"/>
                  </a:lnTo>
                  <a:lnTo>
                    <a:pt x="243" y="102"/>
                  </a:lnTo>
                  <a:lnTo>
                    <a:pt x="243" y="125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3" name="Rectangle 83"/>
            <p:cNvSpPr/>
            <p:nvPr/>
          </p:nvSpPr>
          <p:spPr>
            <a:xfrm>
              <a:off x="833" y="3859"/>
              <a:ext cx="6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154" name="Freeform 84"/>
            <p:cNvSpPr/>
            <p:nvPr/>
          </p:nvSpPr>
          <p:spPr>
            <a:xfrm>
              <a:off x="751" y="3824"/>
              <a:ext cx="246" cy="246"/>
            </a:xfrm>
            <a:custGeom>
              <a:avLst/>
              <a:gdLst/>
              <a:ahLst/>
              <a:cxnLst>
                <a:cxn ang="0">
                  <a:pos x="246" y="121"/>
                </a:cxn>
                <a:cxn ang="0">
                  <a:pos x="242" y="145"/>
                </a:cxn>
                <a:cxn ang="0">
                  <a:pos x="238" y="160"/>
                </a:cxn>
                <a:cxn ang="0">
                  <a:pos x="231" y="180"/>
                </a:cxn>
                <a:cxn ang="0">
                  <a:pos x="223" y="196"/>
                </a:cxn>
                <a:cxn ang="0">
                  <a:pos x="211" y="211"/>
                </a:cxn>
                <a:cxn ang="0">
                  <a:pos x="195" y="223"/>
                </a:cxn>
                <a:cxn ang="0">
                  <a:pos x="180" y="231"/>
                </a:cxn>
                <a:cxn ang="0">
                  <a:pos x="164" y="239"/>
                </a:cxn>
                <a:cxn ang="0">
                  <a:pos x="144" y="242"/>
                </a:cxn>
                <a:cxn ang="0">
                  <a:pos x="125" y="246"/>
                </a:cxn>
                <a:cxn ang="0">
                  <a:pos x="105" y="242"/>
                </a:cxn>
                <a:cxn ang="0">
                  <a:pos x="86" y="239"/>
                </a:cxn>
                <a:cxn ang="0">
                  <a:pos x="66" y="231"/>
                </a:cxn>
                <a:cxn ang="0">
                  <a:pos x="51" y="223"/>
                </a:cxn>
                <a:cxn ang="0">
                  <a:pos x="39" y="211"/>
                </a:cxn>
                <a:cxn ang="0">
                  <a:pos x="23" y="196"/>
                </a:cxn>
                <a:cxn ang="0">
                  <a:pos x="15" y="180"/>
                </a:cxn>
                <a:cxn ang="0">
                  <a:pos x="7" y="160"/>
                </a:cxn>
                <a:cxn ang="0">
                  <a:pos x="4" y="145"/>
                </a:cxn>
                <a:cxn ang="0">
                  <a:pos x="0" y="125"/>
                </a:cxn>
                <a:cxn ang="0">
                  <a:pos x="4" y="102"/>
                </a:cxn>
                <a:cxn ang="0">
                  <a:pos x="7" y="86"/>
                </a:cxn>
                <a:cxn ang="0">
                  <a:pos x="15" y="66"/>
                </a:cxn>
                <a:cxn ang="0">
                  <a:pos x="23" y="51"/>
                </a:cxn>
                <a:cxn ang="0">
                  <a:pos x="39" y="35"/>
                </a:cxn>
                <a:cxn ang="0">
                  <a:pos x="51" y="23"/>
                </a:cxn>
                <a:cxn ang="0">
                  <a:pos x="66" y="15"/>
                </a:cxn>
                <a:cxn ang="0">
                  <a:pos x="86" y="8"/>
                </a:cxn>
                <a:cxn ang="0">
                  <a:pos x="105" y="4"/>
                </a:cxn>
                <a:cxn ang="0">
                  <a:pos x="125" y="0"/>
                </a:cxn>
                <a:cxn ang="0">
                  <a:pos x="144" y="4"/>
                </a:cxn>
                <a:cxn ang="0">
                  <a:pos x="164" y="8"/>
                </a:cxn>
                <a:cxn ang="0">
                  <a:pos x="180" y="15"/>
                </a:cxn>
                <a:cxn ang="0">
                  <a:pos x="195" y="23"/>
                </a:cxn>
                <a:cxn ang="0">
                  <a:pos x="211" y="35"/>
                </a:cxn>
                <a:cxn ang="0">
                  <a:pos x="223" y="51"/>
                </a:cxn>
                <a:cxn ang="0">
                  <a:pos x="231" y="66"/>
                </a:cxn>
                <a:cxn ang="0">
                  <a:pos x="238" y="86"/>
                </a:cxn>
                <a:cxn ang="0">
                  <a:pos x="242" y="102"/>
                </a:cxn>
                <a:cxn ang="0">
                  <a:pos x="246" y="125"/>
                </a:cxn>
                <a:cxn ang="0">
                  <a:pos x="246" y="125"/>
                </a:cxn>
              </a:cxnLst>
              <a:rect l="0" t="0" r="0" b="0"/>
              <a:pathLst>
                <a:path w="246" h="246">
                  <a:moveTo>
                    <a:pt x="246" y="121"/>
                  </a:moveTo>
                  <a:lnTo>
                    <a:pt x="242" y="145"/>
                  </a:lnTo>
                  <a:lnTo>
                    <a:pt x="238" y="160"/>
                  </a:lnTo>
                  <a:lnTo>
                    <a:pt x="231" y="180"/>
                  </a:lnTo>
                  <a:lnTo>
                    <a:pt x="223" y="196"/>
                  </a:lnTo>
                  <a:lnTo>
                    <a:pt x="211" y="211"/>
                  </a:lnTo>
                  <a:lnTo>
                    <a:pt x="195" y="223"/>
                  </a:lnTo>
                  <a:lnTo>
                    <a:pt x="180" y="231"/>
                  </a:lnTo>
                  <a:lnTo>
                    <a:pt x="164" y="239"/>
                  </a:lnTo>
                  <a:lnTo>
                    <a:pt x="144" y="242"/>
                  </a:lnTo>
                  <a:lnTo>
                    <a:pt x="125" y="246"/>
                  </a:lnTo>
                  <a:lnTo>
                    <a:pt x="105" y="242"/>
                  </a:lnTo>
                  <a:lnTo>
                    <a:pt x="86" y="239"/>
                  </a:lnTo>
                  <a:lnTo>
                    <a:pt x="66" y="231"/>
                  </a:lnTo>
                  <a:lnTo>
                    <a:pt x="51" y="223"/>
                  </a:lnTo>
                  <a:lnTo>
                    <a:pt x="39" y="211"/>
                  </a:lnTo>
                  <a:lnTo>
                    <a:pt x="23" y="196"/>
                  </a:lnTo>
                  <a:lnTo>
                    <a:pt x="15" y="180"/>
                  </a:lnTo>
                  <a:lnTo>
                    <a:pt x="7" y="160"/>
                  </a:lnTo>
                  <a:lnTo>
                    <a:pt x="4" y="145"/>
                  </a:lnTo>
                  <a:lnTo>
                    <a:pt x="0" y="125"/>
                  </a:lnTo>
                  <a:lnTo>
                    <a:pt x="4" y="102"/>
                  </a:lnTo>
                  <a:lnTo>
                    <a:pt x="7" y="86"/>
                  </a:lnTo>
                  <a:lnTo>
                    <a:pt x="15" y="66"/>
                  </a:lnTo>
                  <a:lnTo>
                    <a:pt x="23" y="51"/>
                  </a:lnTo>
                  <a:lnTo>
                    <a:pt x="39" y="35"/>
                  </a:lnTo>
                  <a:lnTo>
                    <a:pt x="51" y="23"/>
                  </a:lnTo>
                  <a:lnTo>
                    <a:pt x="66" y="15"/>
                  </a:lnTo>
                  <a:lnTo>
                    <a:pt x="86" y="8"/>
                  </a:lnTo>
                  <a:lnTo>
                    <a:pt x="105" y="4"/>
                  </a:lnTo>
                  <a:lnTo>
                    <a:pt x="125" y="0"/>
                  </a:lnTo>
                  <a:lnTo>
                    <a:pt x="144" y="4"/>
                  </a:lnTo>
                  <a:lnTo>
                    <a:pt x="164" y="8"/>
                  </a:lnTo>
                  <a:lnTo>
                    <a:pt x="180" y="15"/>
                  </a:lnTo>
                  <a:lnTo>
                    <a:pt x="195" y="23"/>
                  </a:lnTo>
                  <a:lnTo>
                    <a:pt x="211" y="35"/>
                  </a:lnTo>
                  <a:lnTo>
                    <a:pt x="223" y="51"/>
                  </a:lnTo>
                  <a:lnTo>
                    <a:pt x="231" y="66"/>
                  </a:lnTo>
                  <a:lnTo>
                    <a:pt x="238" y="86"/>
                  </a:lnTo>
                  <a:lnTo>
                    <a:pt x="242" y="102"/>
                  </a:lnTo>
                  <a:lnTo>
                    <a:pt x="246" y="125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5" name="Rectangle 85"/>
            <p:cNvSpPr/>
            <p:nvPr/>
          </p:nvSpPr>
          <p:spPr>
            <a:xfrm>
              <a:off x="1262" y="3877"/>
              <a:ext cx="75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91156" name="Freeform 86"/>
            <p:cNvSpPr/>
            <p:nvPr/>
          </p:nvSpPr>
          <p:spPr>
            <a:xfrm>
              <a:off x="1192" y="3842"/>
              <a:ext cx="242" cy="246"/>
            </a:xfrm>
            <a:custGeom>
              <a:avLst/>
              <a:gdLst/>
              <a:ahLst/>
              <a:cxnLst>
                <a:cxn ang="0">
                  <a:pos x="242" y="121"/>
                </a:cxn>
                <a:cxn ang="0">
                  <a:pos x="242" y="145"/>
                </a:cxn>
                <a:cxn ang="0">
                  <a:pos x="238" y="160"/>
                </a:cxn>
                <a:cxn ang="0">
                  <a:pos x="231" y="180"/>
                </a:cxn>
                <a:cxn ang="0">
                  <a:pos x="219" y="196"/>
                </a:cxn>
                <a:cxn ang="0">
                  <a:pos x="207" y="211"/>
                </a:cxn>
                <a:cxn ang="0">
                  <a:pos x="195" y="223"/>
                </a:cxn>
                <a:cxn ang="0">
                  <a:pos x="180" y="231"/>
                </a:cxn>
                <a:cxn ang="0">
                  <a:pos x="160" y="239"/>
                </a:cxn>
                <a:cxn ang="0">
                  <a:pos x="141" y="242"/>
                </a:cxn>
                <a:cxn ang="0">
                  <a:pos x="121" y="246"/>
                </a:cxn>
                <a:cxn ang="0">
                  <a:pos x="101" y="242"/>
                </a:cxn>
                <a:cxn ang="0">
                  <a:pos x="82" y="239"/>
                </a:cxn>
                <a:cxn ang="0">
                  <a:pos x="66" y="231"/>
                </a:cxn>
                <a:cxn ang="0">
                  <a:pos x="51" y="223"/>
                </a:cxn>
                <a:cxn ang="0">
                  <a:pos x="35" y="211"/>
                </a:cxn>
                <a:cxn ang="0">
                  <a:pos x="23" y="196"/>
                </a:cxn>
                <a:cxn ang="0">
                  <a:pos x="11" y="180"/>
                </a:cxn>
                <a:cxn ang="0">
                  <a:pos x="4" y="160"/>
                </a:cxn>
                <a:cxn ang="0">
                  <a:pos x="0" y="145"/>
                </a:cxn>
                <a:cxn ang="0">
                  <a:pos x="0" y="125"/>
                </a:cxn>
                <a:cxn ang="0">
                  <a:pos x="0" y="102"/>
                </a:cxn>
                <a:cxn ang="0">
                  <a:pos x="4" y="86"/>
                </a:cxn>
                <a:cxn ang="0">
                  <a:pos x="11" y="66"/>
                </a:cxn>
                <a:cxn ang="0">
                  <a:pos x="23" y="51"/>
                </a:cxn>
                <a:cxn ang="0">
                  <a:pos x="35" y="35"/>
                </a:cxn>
                <a:cxn ang="0">
                  <a:pos x="51" y="23"/>
                </a:cxn>
                <a:cxn ang="0">
                  <a:pos x="66" y="15"/>
                </a:cxn>
                <a:cxn ang="0">
                  <a:pos x="82" y="8"/>
                </a:cxn>
                <a:cxn ang="0">
                  <a:pos x="101" y="4"/>
                </a:cxn>
                <a:cxn ang="0">
                  <a:pos x="121" y="0"/>
                </a:cxn>
                <a:cxn ang="0">
                  <a:pos x="141" y="4"/>
                </a:cxn>
                <a:cxn ang="0">
                  <a:pos x="160" y="8"/>
                </a:cxn>
                <a:cxn ang="0">
                  <a:pos x="180" y="15"/>
                </a:cxn>
                <a:cxn ang="0">
                  <a:pos x="195" y="23"/>
                </a:cxn>
                <a:cxn ang="0">
                  <a:pos x="207" y="35"/>
                </a:cxn>
                <a:cxn ang="0">
                  <a:pos x="219" y="51"/>
                </a:cxn>
                <a:cxn ang="0">
                  <a:pos x="231" y="66"/>
                </a:cxn>
                <a:cxn ang="0">
                  <a:pos x="238" y="86"/>
                </a:cxn>
                <a:cxn ang="0">
                  <a:pos x="242" y="102"/>
                </a:cxn>
                <a:cxn ang="0">
                  <a:pos x="242" y="125"/>
                </a:cxn>
                <a:cxn ang="0">
                  <a:pos x="242" y="125"/>
                </a:cxn>
              </a:cxnLst>
              <a:rect l="0" t="0" r="0" b="0"/>
              <a:pathLst>
                <a:path w="242" h="246">
                  <a:moveTo>
                    <a:pt x="242" y="121"/>
                  </a:moveTo>
                  <a:lnTo>
                    <a:pt x="242" y="145"/>
                  </a:lnTo>
                  <a:lnTo>
                    <a:pt x="238" y="160"/>
                  </a:lnTo>
                  <a:lnTo>
                    <a:pt x="231" y="180"/>
                  </a:lnTo>
                  <a:lnTo>
                    <a:pt x="219" y="196"/>
                  </a:lnTo>
                  <a:lnTo>
                    <a:pt x="207" y="211"/>
                  </a:lnTo>
                  <a:lnTo>
                    <a:pt x="195" y="223"/>
                  </a:lnTo>
                  <a:lnTo>
                    <a:pt x="180" y="231"/>
                  </a:lnTo>
                  <a:lnTo>
                    <a:pt x="160" y="239"/>
                  </a:lnTo>
                  <a:lnTo>
                    <a:pt x="141" y="242"/>
                  </a:lnTo>
                  <a:lnTo>
                    <a:pt x="121" y="246"/>
                  </a:lnTo>
                  <a:lnTo>
                    <a:pt x="101" y="242"/>
                  </a:lnTo>
                  <a:lnTo>
                    <a:pt x="82" y="239"/>
                  </a:lnTo>
                  <a:lnTo>
                    <a:pt x="66" y="231"/>
                  </a:lnTo>
                  <a:lnTo>
                    <a:pt x="51" y="223"/>
                  </a:lnTo>
                  <a:lnTo>
                    <a:pt x="35" y="211"/>
                  </a:lnTo>
                  <a:lnTo>
                    <a:pt x="23" y="196"/>
                  </a:lnTo>
                  <a:lnTo>
                    <a:pt x="11" y="180"/>
                  </a:lnTo>
                  <a:lnTo>
                    <a:pt x="4" y="160"/>
                  </a:lnTo>
                  <a:lnTo>
                    <a:pt x="0" y="145"/>
                  </a:lnTo>
                  <a:lnTo>
                    <a:pt x="0" y="125"/>
                  </a:lnTo>
                  <a:lnTo>
                    <a:pt x="0" y="102"/>
                  </a:lnTo>
                  <a:lnTo>
                    <a:pt x="4" y="86"/>
                  </a:lnTo>
                  <a:lnTo>
                    <a:pt x="11" y="66"/>
                  </a:lnTo>
                  <a:lnTo>
                    <a:pt x="23" y="51"/>
                  </a:lnTo>
                  <a:lnTo>
                    <a:pt x="35" y="35"/>
                  </a:lnTo>
                  <a:lnTo>
                    <a:pt x="51" y="23"/>
                  </a:lnTo>
                  <a:lnTo>
                    <a:pt x="66" y="15"/>
                  </a:lnTo>
                  <a:lnTo>
                    <a:pt x="82" y="8"/>
                  </a:lnTo>
                  <a:lnTo>
                    <a:pt x="101" y="4"/>
                  </a:lnTo>
                  <a:lnTo>
                    <a:pt x="121" y="0"/>
                  </a:lnTo>
                  <a:lnTo>
                    <a:pt x="141" y="4"/>
                  </a:lnTo>
                  <a:lnTo>
                    <a:pt x="160" y="8"/>
                  </a:lnTo>
                  <a:lnTo>
                    <a:pt x="180" y="15"/>
                  </a:lnTo>
                  <a:lnTo>
                    <a:pt x="195" y="23"/>
                  </a:lnTo>
                  <a:lnTo>
                    <a:pt x="207" y="35"/>
                  </a:lnTo>
                  <a:lnTo>
                    <a:pt x="219" y="51"/>
                  </a:lnTo>
                  <a:lnTo>
                    <a:pt x="231" y="66"/>
                  </a:lnTo>
                  <a:lnTo>
                    <a:pt x="238" y="86"/>
                  </a:lnTo>
                  <a:lnTo>
                    <a:pt x="242" y="102"/>
                  </a:lnTo>
                  <a:lnTo>
                    <a:pt x="242" y="125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7" name="Line 87"/>
            <p:cNvSpPr/>
            <p:nvPr/>
          </p:nvSpPr>
          <p:spPr>
            <a:xfrm>
              <a:off x="457" y="3945"/>
              <a:ext cx="294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58" name="Line 88"/>
            <p:cNvSpPr/>
            <p:nvPr/>
          </p:nvSpPr>
          <p:spPr>
            <a:xfrm>
              <a:off x="997" y="3945"/>
              <a:ext cx="201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1159" name="Line 89"/>
            <p:cNvSpPr/>
            <p:nvPr/>
          </p:nvSpPr>
          <p:spPr>
            <a:xfrm>
              <a:off x="78" y="3057"/>
              <a:ext cx="198" cy="237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triangle" w="sm" len="lg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Security of OSPF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All OSPF messages are authenticated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Multiple same-cost paths are allowed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Hierarchical OSPF is used in large domains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rgbClr val="00B0F0"/>
                </a:solidFill>
              </a:rPr>
              <a:t>Hierarchical OSPF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95234" name="Picture 3" descr="04-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307306"/>
            <a:ext cx="6557963" cy="4243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5235" name="内容占位符 2"/>
          <p:cNvSpPr>
            <a:spLocks noGrp="1"/>
          </p:cNvSpPr>
          <p:nvPr>
            <p:ph idx="1"/>
          </p:nvPr>
        </p:nvSpPr>
        <p:spPr>
          <a:xfrm>
            <a:off x="4822371" y="3256415"/>
            <a:ext cx="4474029" cy="3305175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Link-state ads only in area</a:t>
            </a:r>
          </a:p>
          <a:p>
            <a:pPr>
              <a:buNone/>
            </a:pPr>
            <a:endParaRPr lang="en-US" altLang="zh-CN" sz="2400" dirty="0">
              <a:solidFill>
                <a:srgbClr val="00B0F0"/>
              </a:solidFill>
            </a:endParaRPr>
          </a:p>
          <a:p>
            <a:pPr>
              <a:buNone/>
            </a:pPr>
            <a:endParaRPr lang="en-US" altLang="zh-CN" sz="2400" dirty="0">
              <a:solidFill>
                <a:srgbClr val="00B0F0"/>
              </a:solidFill>
            </a:endParaRPr>
          </a:p>
          <a:p>
            <a:pPr>
              <a:buNone/>
            </a:pPr>
            <a:endParaRPr lang="en-US" altLang="zh-CN" sz="1500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each node has detailed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area topology,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but only direction (shortest 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path) to other areas;</a:t>
            </a:r>
          </a:p>
          <a:p>
            <a:pPr>
              <a:buNone/>
            </a:pPr>
            <a:r>
              <a:rPr lang="en-US" altLang="zh-CN" sz="2400" dirty="0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4114800" y="3055143"/>
            <a:ext cx="685800" cy="7620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图片 3" descr="source-based-rout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48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8" name="Rectangle 2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buClrTx/>
              <a:buSzTx/>
              <a:buFontTx/>
            </a:pPr>
            <a:r>
              <a:rPr lang="en-US" altLang="zh-CN" sz="5400" dirty="0">
                <a:solidFill>
                  <a:schemeClr val="bg1"/>
                </a:solidFill>
              </a:rPr>
              <a:t>Secure </a:t>
            </a:r>
            <a:r>
              <a:rPr lang="en-US" altLang="zh-CN" sz="5400" dirty="0"/>
              <a:t>Routing</a:t>
            </a:r>
          </a:p>
        </p:txBody>
      </p:sp>
      <p:cxnSp>
        <p:nvCxnSpPr>
          <p:cNvPr id="6" name="直接连接符 4"/>
          <p:cNvCxnSpPr/>
          <p:nvPr/>
        </p:nvCxnSpPr>
        <p:spPr>
          <a:xfrm flipV="1">
            <a:off x="3006725" y="3363913"/>
            <a:ext cx="6170613" cy="127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33338" y="3308349"/>
            <a:ext cx="9142413" cy="1108075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 marR="0" algn="r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select a path for traffic </a:t>
            </a:r>
          </a:p>
          <a:p>
            <a:pPr marR="0" algn="r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in a network</a:t>
            </a:r>
          </a:p>
        </p:txBody>
      </p:sp>
      <p:pic>
        <p:nvPicPr>
          <p:cNvPr id="29701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6132513"/>
            <a:ext cx="2284413" cy="725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rgbClr val="00B0F0"/>
                </a:solidFill>
              </a:rPr>
              <a:t>Hierarchical OSPF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97282" name="Picture 3" descr="04-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7363"/>
            <a:ext cx="6557963" cy="42433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/>
        </p:nvCxnSpPr>
        <p:spPr>
          <a:xfrm flipV="1">
            <a:off x="1981200" y="3901734"/>
            <a:ext cx="7075488" cy="952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7587" y="5149850"/>
            <a:ext cx="6856413" cy="1708150"/>
          </a:xfrm>
          <a:prstGeom prst="rect">
            <a:avLst/>
          </a:prstGeom>
          <a:noFill/>
        </p:spPr>
        <p:txBody>
          <a:bodyPr lIns="91438" tIns="45719" rIns="91438" bIns="45719">
            <a:spAutoFit/>
          </a:bodyPr>
          <a:lstStyle/>
          <a:p>
            <a:pPr marR="0" algn="r" defTabSz="914400">
              <a:buClrTx/>
              <a:buSzTx/>
              <a:buFontTx/>
              <a:buNone/>
              <a:defRPr/>
            </a:pPr>
            <a:r>
              <a:rPr kumimoji="0" lang="en-US" altLang="zh-CN" sz="2625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summarize distances </a:t>
            </a:r>
          </a:p>
          <a:p>
            <a:pPr marR="0" algn="r" defTabSz="914400">
              <a:buClrTx/>
              <a:buSzTx/>
              <a:buFontTx/>
              <a:buNone/>
              <a:defRPr/>
            </a:pPr>
            <a:r>
              <a:rPr kumimoji="0" lang="en-US" altLang="zh-CN" sz="2625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to routers in local area;</a:t>
            </a:r>
          </a:p>
          <a:p>
            <a:pPr marR="0" algn="r" defTabSz="914400">
              <a:buClrTx/>
              <a:buSzTx/>
              <a:buFontTx/>
              <a:buNone/>
              <a:defRPr/>
            </a:pPr>
            <a:r>
              <a:rPr kumimoji="0" lang="en-US" altLang="zh-CN" sz="2625" kern="1200" cap="none" spc="0" normalizeH="0" baseline="0" noProof="0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advertise to</a:t>
            </a:r>
          </a:p>
          <a:p>
            <a:pPr marR="0" algn="r" defTabSz="914400">
              <a:buClrTx/>
              <a:buSzTx/>
              <a:buFontTx/>
              <a:buNone/>
              <a:defRPr/>
            </a:pPr>
            <a:r>
              <a:rPr kumimoji="0" lang="en-US" altLang="zh-CN" sz="2625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other area border routers;</a:t>
            </a:r>
          </a:p>
        </p:txBody>
      </p:sp>
      <p:sp>
        <p:nvSpPr>
          <p:cNvPr id="2" name="矩形 1"/>
          <p:cNvSpPr/>
          <p:nvPr/>
        </p:nvSpPr>
        <p:spPr>
          <a:xfrm>
            <a:off x="1981200" y="3048000"/>
            <a:ext cx="685800" cy="7620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rgbClr val="00B0F0"/>
                </a:solidFill>
              </a:rPr>
              <a:t>Hierarchical OSPF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99330" name="Picture 3" descr="04-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7363"/>
            <a:ext cx="6557963" cy="42433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/>
        </p:nvCxnSpPr>
        <p:spPr>
          <a:xfrm flipV="1">
            <a:off x="5076825" y="2381250"/>
            <a:ext cx="4067175" cy="952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7588" y="2381250"/>
            <a:ext cx="6856413" cy="900113"/>
          </a:xfrm>
          <a:prstGeom prst="rect">
            <a:avLst/>
          </a:prstGeom>
          <a:noFill/>
        </p:spPr>
        <p:txBody>
          <a:bodyPr lIns="91438" tIns="45719" rIns="91438" bIns="45719">
            <a:spAutoFit/>
          </a:bodyPr>
          <a:lstStyle/>
          <a:p>
            <a:pPr marR="0" algn="r" defTabSz="914400">
              <a:buClrTx/>
              <a:buSzTx/>
              <a:buFontTx/>
              <a:buNone/>
              <a:defRPr/>
            </a:pPr>
            <a:r>
              <a:rPr kumimoji="0" lang="en-US" altLang="zh-CN" sz="2625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run OSPF routing </a:t>
            </a:r>
          </a:p>
          <a:p>
            <a:pPr marR="0" algn="r" defTabSz="914400">
              <a:buClrTx/>
              <a:buSzTx/>
              <a:buFontTx/>
              <a:buNone/>
              <a:defRPr/>
            </a:pPr>
            <a:r>
              <a:rPr kumimoji="0" lang="en-US" altLang="zh-CN" sz="2625" kern="1200" cap="none" spc="0" normalizeH="0" baseline="0" noProof="0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limited to backbone</a:t>
            </a:r>
            <a:endParaRPr kumimoji="0" lang="en-US" altLang="zh-CN" sz="2625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89830" y="2042795"/>
            <a:ext cx="1568450" cy="39560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rgbClr val="00B0F0"/>
                </a:solidFill>
              </a:rPr>
              <a:t>Hierarchical OSPF</a:t>
            </a:r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101378" name="Picture 3" descr="04-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7363"/>
            <a:ext cx="6557963" cy="424338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/>
        </p:nvCxnSpPr>
        <p:spPr>
          <a:xfrm flipV="1">
            <a:off x="3667125" y="2000250"/>
            <a:ext cx="5476875" cy="1905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7588" y="2009775"/>
            <a:ext cx="6856413" cy="900113"/>
          </a:xfrm>
          <a:prstGeom prst="rect">
            <a:avLst/>
          </a:prstGeom>
          <a:noFill/>
        </p:spPr>
        <p:txBody>
          <a:bodyPr lIns="91438" tIns="45719" rIns="91438" bIns="45719">
            <a:spAutoFit/>
          </a:bodyPr>
          <a:lstStyle/>
          <a:p>
            <a:pPr marR="0" algn="r" defTabSz="914400">
              <a:buClrTx/>
              <a:buSzTx/>
              <a:buFontTx/>
              <a:buNone/>
              <a:defRPr/>
            </a:pPr>
            <a:r>
              <a:rPr kumimoji="0" lang="en-US" altLang="zh-CN" sz="2625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connect to </a:t>
            </a:r>
          </a:p>
          <a:p>
            <a:pPr marR="0" algn="r" defTabSz="914400">
              <a:buClrTx/>
              <a:buSzTx/>
              <a:buFontTx/>
              <a:buNone/>
              <a:defRPr/>
            </a:pPr>
            <a:r>
              <a:rPr kumimoji="0" lang="en-US" altLang="zh-CN" sz="2625" kern="1200" cap="none" spc="0" normalizeH="0" baseline="0" noProof="0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other </a:t>
            </a:r>
            <a:r>
              <a:rPr kumimoji="0" lang="en-US" altLang="zh-CN" sz="2625" kern="1200" cap="none" spc="0" normalizeH="0" baseline="0" noProof="0" dirty="0" err="1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ASes</a:t>
            </a:r>
            <a:endParaRPr kumimoji="0" lang="en-US" altLang="zh-CN" sz="2625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1400" y="1676400"/>
            <a:ext cx="1568450" cy="39560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/>
          <p:nvPr/>
        </p:nvSpPr>
        <p:spPr>
          <a:xfrm>
            <a:off x="0" y="25908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>
                <a:solidFill>
                  <a:schemeClr val="tx2"/>
                </a:solidFill>
              </a:rPr>
              <a:t>inter-domain routing</a:t>
            </a:r>
          </a:p>
        </p:txBody>
      </p:sp>
      <p:sp>
        <p:nvSpPr>
          <p:cNvPr id="103426" name="内容占位符 2"/>
          <p:cNvSpPr txBox="1"/>
          <p:nvPr/>
        </p:nvSpPr>
        <p:spPr>
          <a:xfrm>
            <a:off x="0" y="3429000"/>
            <a:ext cx="9525000" cy="2514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BGP: Border Gateway Protocol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Content Placeholder 2"/>
          <p:cNvSpPr>
            <a:spLocks noGrp="1"/>
          </p:cNvSpPr>
          <p:nvPr>
            <p:ph idx="1"/>
          </p:nvPr>
        </p:nvSpPr>
        <p:spPr>
          <a:xfrm>
            <a:off x="457200" y="3702050"/>
            <a:ext cx="9296400" cy="239395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Path-vector protocol among border routers</a:t>
            </a:r>
          </a:p>
          <a:p>
            <a:pPr>
              <a:buNone/>
            </a:pPr>
            <a:r>
              <a:rPr lang="en-US" altLang="zh-CN" dirty="0"/>
              <a:t>	each border router broadcasts to neighbors entire </a:t>
            </a:r>
            <a:r>
              <a:rPr lang="en-US" altLang="zh-CN" dirty="0">
                <a:solidFill>
                  <a:srgbClr val="FF0000"/>
                </a:solidFill>
              </a:rPr>
              <a:t>path of AS sequence </a:t>
            </a:r>
            <a:r>
              <a:rPr lang="en-US" altLang="zh-CN" dirty="0"/>
              <a:t>to destination:</a:t>
            </a:r>
          </a:p>
          <a:p>
            <a:pPr>
              <a:buNone/>
            </a:pPr>
            <a:r>
              <a:rPr lang="en-US" altLang="zh-CN" dirty="0"/>
              <a:t>	e.g., Path(B,C) = B, A, C</a:t>
            </a:r>
          </a:p>
        </p:txBody>
      </p:sp>
      <p:pic>
        <p:nvPicPr>
          <p:cNvPr id="105474" name="Picture 2" descr="hi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28675"/>
            <a:ext cx="7175500" cy="294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475" name="Line 3"/>
          <p:cNvSpPr/>
          <p:nvPr/>
        </p:nvSpPr>
        <p:spPr>
          <a:xfrm>
            <a:off x="2647950" y="1195388"/>
            <a:ext cx="2986088" cy="2111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76" name="Line 4"/>
          <p:cNvSpPr/>
          <p:nvPr/>
        </p:nvSpPr>
        <p:spPr>
          <a:xfrm flipV="1">
            <a:off x="4837113" y="1487488"/>
            <a:ext cx="901700" cy="720725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77" name="Line 5"/>
          <p:cNvSpPr/>
          <p:nvPr/>
        </p:nvSpPr>
        <p:spPr>
          <a:xfrm flipH="1" flipV="1">
            <a:off x="2660650" y="1344613"/>
            <a:ext cx="415925" cy="2873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78" name="Line 6"/>
          <p:cNvSpPr/>
          <p:nvPr/>
        </p:nvSpPr>
        <p:spPr>
          <a:xfrm flipH="1" flipV="1">
            <a:off x="3835400" y="1706563"/>
            <a:ext cx="461963" cy="404812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547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rgbClr val="00B0F0"/>
                </a:solidFill>
              </a:rPr>
              <a:t>BGP</a:t>
            </a:r>
            <a:endParaRPr lang="en-US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BGP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dirty="0">
                <a:solidFill>
                  <a:srgbClr val="00B0F0"/>
                </a:solidFill>
              </a:rPr>
              <a:t>For each AS: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Obtain subnet reachability information from neighbor </a:t>
            </a:r>
            <a:r>
              <a:rPr lang="en-US" altLang="zh-CN" dirty="0" err="1"/>
              <a:t>ASes</a:t>
            </a:r>
            <a:r>
              <a:rPr lang="en-US" altLang="zh-CN" dirty="0"/>
              <a:t>;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Propagate the reachability information to all internal routers;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Determine routes to subnets based on reachability information and policy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Content Placeholder 2"/>
          <p:cNvSpPr>
            <a:spLocks noGrp="1"/>
          </p:cNvSpPr>
          <p:nvPr>
            <p:ph idx="1"/>
          </p:nvPr>
        </p:nvSpPr>
        <p:spPr>
          <a:xfrm>
            <a:off x="457200" y="3702050"/>
            <a:ext cx="9296400" cy="239395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>
                <a:solidFill>
                  <a:srgbClr val="00B0F0"/>
                </a:solidFill>
              </a:rPr>
              <a:t>Example: forwarding table entry for d</a:t>
            </a:r>
            <a:r>
              <a:rPr lang="en-US" altLang="zh-CN" sz="240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r>
              <a:rPr lang="en-US" altLang="zh-CN">
                <a:solidFill>
                  <a:srgbClr val="00B0F0"/>
                </a:solidFill>
                <a:sym typeface="Wingdings" panose="05000000000000000000" pitchFamily="2" charset="2"/>
              </a:rPr>
              <a:t>x</a:t>
            </a:r>
            <a:endParaRPr lang="en-US" altLang="zh-CN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/>
              <a:t>	</a:t>
            </a:r>
          </a:p>
        </p:txBody>
      </p:sp>
      <p:pic>
        <p:nvPicPr>
          <p:cNvPr id="109570" name="Picture 2" descr="hi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28675"/>
            <a:ext cx="7175500" cy="294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571" name="Line 3"/>
          <p:cNvSpPr/>
          <p:nvPr/>
        </p:nvSpPr>
        <p:spPr>
          <a:xfrm>
            <a:off x="2647950" y="1195388"/>
            <a:ext cx="2986088" cy="2111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572" name="Line 4"/>
          <p:cNvSpPr/>
          <p:nvPr/>
        </p:nvSpPr>
        <p:spPr>
          <a:xfrm flipV="1">
            <a:off x="4837113" y="1487488"/>
            <a:ext cx="901700" cy="720725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573" name="Line 5"/>
          <p:cNvSpPr/>
          <p:nvPr/>
        </p:nvSpPr>
        <p:spPr>
          <a:xfrm flipH="1" flipV="1">
            <a:off x="2660650" y="1344613"/>
            <a:ext cx="415925" cy="2873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574" name="Line 6"/>
          <p:cNvSpPr/>
          <p:nvPr/>
        </p:nvSpPr>
        <p:spPr>
          <a:xfrm flipH="1" flipV="1">
            <a:off x="3835400" y="1706563"/>
            <a:ext cx="461963" cy="404812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9575" name="Picture 2" descr="hi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28675"/>
            <a:ext cx="7175500" cy="294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576" name="Line 3"/>
          <p:cNvSpPr/>
          <p:nvPr/>
        </p:nvSpPr>
        <p:spPr>
          <a:xfrm>
            <a:off x="2647950" y="1195388"/>
            <a:ext cx="2986088" cy="2111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577" name="Line 4"/>
          <p:cNvSpPr/>
          <p:nvPr/>
        </p:nvSpPr>
        <p:spPr>
          <a:xfrm flipV="1">
            <a:off x="4837113" y="1487488"/>
            <a:ext cx="901700" cy="720725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578" name="Line 5"/>
          <p:cNvSpPr/>
          <p:nvPr/>
        </p:nvSpPr>
        <p:spPr>
          <a:xfrm flipH="1" flipV="1">
            <a:off x="2660650" y="1344613"/>
            <a:ext cx="415925" cy="2873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579" name="Line 6"/>
          <p:cNvSpPr/>
          <p:nvPr/>
        </p:nvSpPr>
        <p:spPr>
          <a:xfrm flipH="1" flipV="1">
            <a:off x="3835400" y="1706563"/>
            <a:ext cx="461963" cy="404812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580" name="Oval 9"/>
          <p:cNvSpPr/>
          <p:nvPr/>
        </p:nvSpPr>
        <p:spPr>
          <a:xfrm>
            <a:off x="2486025" y="3070225"/>
            <a:ext cx="685800" cy="273050"/>
          </a:xfrm>
          <a:prstGeom prst="ellipse">
            <a:avLst/>
          </a:prstGeom>
          <a:noFill/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9581" name="Freeform 10"/>
          <p:cNvSpPr/>
          <p:nvPr/>
        </p:nvSpPr>
        <p:spPr>
          <a:xfrm>
            <a:off x="7075488" y="2957513"/>
            <a:ext cx="574675" cy="407987"/>
          </a:xfrm>
          <a:custGeom>
            <a:avLst/>
            <a:gdLst/>
            <a:ahLst/>
            <a:cxnLst>
              <a:cxn ang="0">
                <a:pos x="92358" y="324547"/>
              </a:cxn>
              <a:cxn ang="0">
                <a:pos x="115313" y="361662"/>
              </a:cxn>
              <a:cxn ang="0">
                <a:pos x="143939" y="388753"/>
              </a:cxn>
              <a:cxn ang="0">
                <a:pos x="175535" y="404194"/>
              </a:cxn>
              <a:cxn ang="0">
                <a:pos x="209562" y="407987"/>
              </a:cxn>
              <a:cxn ang="0">
                <a:pos x="242779" y="399860"/>
              </a:cxn>
              <a:cxn ang="0">
                <a:pos x="273025" y="378187"/>
              </a:cxn>
              <a:cxn ang="0">
                <a:pos x="300300" y="378187"/>
              </a:cxn>
              <a:cxn ang="0">
                <a:pos x="330816" y="399860"/>
              </a:cxn>
              <a:cxn ang="0">
                <a:pos x="365113" y="407987"/>
              </a:cxn>
              <a:cxn ang="0">
                <a:pos x="396979" y="404194"/>
              </a:cxn>
              <a:cxn ang="0">
                <a:pos x="429656" y="388753"/>
              </a:cxn>
              <a:cxn ang="0">
                <a:pos x="457472" y="361662"/>
              </a:cxn>
              <a:cxn ang="0">
                <a:pos x="480426" y="324547"/>
              </a:cxn>
              <a:cxn ang="0">
                <a:pos x="501490" y="306126"/>
              </a:cxn>
              <a:cxn ang="0">
                <a:pos x="526065" y="301791"/>
              </a:cxn>
              <a:cxn ang="0">
                <a:pos x="548750" y="285266"/>
              </a:cxn>
              <a:cxn ang="0">
                <a:pos x="564683" y="257091"/>
              </a:cxn>
              <a:cxn ang="0">
                <a:pos x="573325" y="222686"/>
              </a:cxn>
              <a:cxn ang="0">
                <a:pos x="573325" y="185030"/>
              </a:cxn>
              <a:cxn ang="0">
                <a:pos x="564683" y="150625"/>
              </a:cxn>
              <a:cxn ang="0">
                <a:pos x="548750" y="123263"/>
              </a:cxn>
              <a:cxn ang="0">
                <a:pos x="526065" y="105654"/>
              </a:cxn>
              <a:cxn ang="0">
                <a:pos x="501490" y="101590"/>
              </a:cxn>
              <a:cxn ang="0">
                <a:pos x="480426" y="83710"/>
              </a:cxn>
              <a:cxn ang="0">
                <a:pos x="457472" y="45783"/>
              </a:cxn>
              <a:cxn ang="0">
                <a:pos x="429656" y="18422"/>
              </a:cxn>
              <a:cxn ang="0">
                <a:pos x="396979" y="2980"/>
              </a:cxn>
              <a:cxn ang="0">
                <a:pos x="365113" y="0"/>
              </a:cxn>
              <a:cxn ang="0">
                <a:pos x="330816" y="8669"/>
              </a:cxn>
              <a:cxn ang="0">
                <a:pos x="300300" y="29529"/>
              </a:cxn>
              <a:cxn ang="0">
                <a:pos x="273025" y="29529"/>
              </a:cxn>
              <a:cxn ang="0">
                <a:pos x="242779" y="8669"/>
              </a:cxn>
              <a:cxn ang="0">
                <a:pos x="209562" y="0"/>
              </a:cxn>
              <a:cxn ang="0">
                <a:pos x="175535" y="2980"/>
              </a:cxn>
              <a:cxn ang="0">
                <a:pos x="143939" y="18422"/>
              </a:cxn>
              <a:cxn ang="0">
                <a:pos x="115313" y="45783"/>
              </a:cxn>
              <a:cxn ang="0">
                <a:pos x="92358" y="83710"/>
              </a:cxn>
              <a:cxn ang="0">
                <a:pos x="71834" y="101590"/>
              </a:cxn>
              <a:cxn ang="0">
                <a:pos x="47530" y="105654"/>
              </a:cxn>
              <a:cxn ang="0">
                <a:pos x="25385" y="123263"/>
              </a:cxn>
              <a:cxn ang="0">
                <a:pos x="8912" y="150625"/>
              </a:cxn>
              <a:cxn ang="0">
                <a:pos x="270" y="185030"/>
              </a:cxn>
              <a:cxn ang="0">
                <a:pos x="270" y="222686"/>
              </a:cxn>
              <a:cxn ang="0">
                <a:pos x="8912" y="257091"/>
              </a:cxn>
              <a:cxn ang="0">
                <a:pos x="25385" y="285266"/>
              </a:cxn>
              <a:cxn ang="0">
                <a:pos x="47530" y="301791"/>
              </a:cxn>
              <a:cxn ang="0">
                <a:pos x="71834" y="306126"/>
              </a:cxn>
            </a:cxnLst>
            <a:rect l="0" t="0" r="0" b="0"/>
            <a:pathLst>
              <a:path w="2128" h="1506">
                <a:moveTo>
                  <a:pt x="311" y="1119"/>
                </a:moveTo>
                <a:lnTo>
                  <a:pt x="342" y="1198"/>
                </a:lnTo>
                <a:lnTo>
                  <a:pt x="384" y="1270"/>
                </a:lnTo>
                <a:lnTo>
                  <a:pt x="427" y="1335"/>
                </a:lnTo>
                <a:lnTo>
                  <a:pt x="479" y="1390"/>
                </a:lnTo>
                <a:lnTo>
                  <a:pt x="533" y="1435"/>
                </a:lnTo>
                <a:lnTo>
                  <a:pt x="592" y="1468"/>
                </a:lnTo>
                <a:lnTo>
                  <a:pt x="650" y="1492"/>
                </a:lnTo>
                <a:lnTo>
                  <a:pt x="715" y="1506"/>
                </a:lnTo>
                <a:lnTo>
                  <a:pt x="776" y="1506"/>
                </a:lnTo>
                <a:lnTo>
                  <a:pt x="836" y="1497"/>
                </a:lnTo>
                <a:lnTo>
                  <a:pt x="899" y="1476"/>
                </a:lnTo>
                <a:lnTo>
                  <a:pt x="957" y="1442"/>
                </a:lnTo>
                <a:lnTo>
                  <a:pt x="1011" y="1396"/>
                </a:lnTo>
                <a:lnTo>
                  <a:pt x="1064" y="1341"/>
                </a:lnTo>
                <a:lnTo>
                  <a:pt x="1112" y="1396"/>
                </a:lnTo>
                <a:lnTo>
                  <a:pt x="1170" y="1442"/>
                </a:lnTo>
                <a:lnTo>
                  <a:pt x="1225" y="1476"/>
                </a:lnTo>
                <a:lnTo>
                  <a:pt x="1287" y="1497"/>
                </a:lnTo>
                <a:lnTo>
                  <a:pt x="1352" y="1506"/>
                </a:lnTo>
                <a:lnTo>
                  <a:pt x="1410" y="1506"/>
                </a:lnTo>
                <a:lnTo>
                  <a:pt x="1470" y="1492"/>
                </a:lnTo>
                <a:lnTo>
                  <a:pt x="1531" y="1468"/>
                </a:lnTo>
                <a:lnTo>
                  <a:pt x="1591" y="1435"/>
                </a:lnTo>
                <a:lnTo>
                  <a:pt x="1644" y="1390"/>
                </a:lnTo>
                <a:lnTo>
                  <a:pt x="1694" y="1335"/>
                </a:lnTo>
                <a:lnTo>
                  <a:pt x="1741" y="1270"/>
                </a:lnTo>
                <a:lnTo>
                  <a:pt x="1779" y="1198"/>
                </a:lnTo>
                <a:lnTo>
                  <a:pt x="1815" y="1119"/>
                </a:lnTo>
                <a:lnTo>
                  <a:pt x="1857" y="1130"/>
                </a:lnTo>
                <a:lnTo>
                  <a:pt x="1904" y="1125"/>
                </a:lnTo>
                <a:lnTo>
                  <a:pt x="1948" y="1114"/>
                </a:lnTo>
                <a:lnTo>
                  <a:pt x="1992" y="1089"/>
                </a:lnTo>
                <a:lnTo>
                  <a:pt x="2032" y="1053"/>
                </a:lnTo>
                <a:lnTo>
                  <a:pt x="2063" y="1006"/>
                </a:lnTo>
                <a:lnTo>
                  <a:pt x="2091" y="949"/>
                </a:lnTo>
                <a:lnTo>
                  <a:pt x="2108" y="888"/>
                </a:lnTo>
                <a:lnTo>
                  <a:pt x="2123" y="822"/>
                </a:lnTo>
                <a:lnTo>
                  <a:pt x="2128" y="754"/>
                </a:lnTo>
                <a:lnTo>
                  <a:pt x="2123" y="683"/>
                </a:lnTo>
                <a:lnTo>
                  <a:pt x="2108" y="616"/>
                </a:lnTo>
                <a:lnTo>
                  <a:pt x="2091" y="556"/>
                </a:lnTo>
                <a:lnTo>
                  <a:pt x="2063" y="502"/>
                </a:lnTo>
                <a:lnTo>
                  <a:pt x="2032" y="455"/>
                </a:lnTo>
                <a:lnTo>
                  <a:pt x="1992" y="419"/>
                </a:lnTo>
                <a:lnTo>
                  <a:pt x="1948" y="390"/>
                </a:lnTo>
                <a:lnTo>
                  <a:pt x="1904" y="378"/>
                </a:lnTo>
                <a:lnTo>
                  <a:pt x="1857" y="375"/>
                </a:lnTo>
                <a:lnTo>
                  <a:pt x="1815" y="389"/>
                </a:lnTo>
                <a:lnTo>
                  <a:pt x="1779" y="309"/>
                </a:lnTo>
                <a:lnTo>
                  <a:pt x="1741" y="233"/>
                </a:lnTo>
                <a:lnTo>
                  <a:pt x="1694" y="169"/>
                </a:lnTo>
                <a:lnTo>
                  <a:pt x="1644" y="117"/>
                </a:lnTo>
                <a:lnTo>
                  <a:pt x="1591" y="68"/>
                </a:lnTo>
                <a:lnTo>
                  <a:pt x="1531" y="36"/>
                </a:lnTo>
                <a:lnTo>
                  <a:pt x="1470" y="11"/>
                </a:lnTo>
                <a:lnTo>
                  <a:pt x="1410" y="0"/>
                </a:lnTo>
                <a:lnTo>
                  <a:pt x="1352" y="0"/>
                </a:lnTo>
                <a:lnTo>
                  <a:pt x="1287" y="8"/>
                </a:lnTo>
                <a:lnTo>
                  <a:pt x="1225" y="32"/>
                </a:lnTo>
                <a:lnTo>
                  <a:pt x="1170" y="66"/>
                </a:lnTo>
                <a:lnTo>
                  <a:pt x="1112" y="109"/>
                </a:lnTo>
                <a:lnTo>
                  <a:pt x="1064" y="162"/>
                </a:lnTo>
                <a:lnTo>
                  <a:pt x="1011" y="109"/>
                </a:lnTo>
                <a:lnTo>
                  <a:pt x="957" y="66"/>
                </a:lnTo>
                <a:lnTo>
                  <a:pt x="899" y="32"/>
                </a:lnTo>
                <a:lnTo>
                  <a:pt x="836" y="8"/>
                </a:lnTo>
                <a:lnTo>
                  <a:pt x="776" y="0"/>
                </a:lnTo>
                <a:lnTo>
                  <a:pt x="715" y="0"/>
                </a:lnTo>
                <a:lnTo>
                  <a:pt x="650" y="11"/>
                </a:lnTo>
                <a:lnTo>
                  <a:pt x="592" y="36"/>
                </a:lnTo>
                <a:lnTo>
                  <a:pt x="533" y="68"/>
                </a:lnTo>
                <a:lnTo>
                  <a:pt x="479" y="117"/>
                </a:lnTo>
                <a:lnTo>
                  <a:pt x="427" y="169"/>
                </a:lnTo>
                <a:lnTo>
                  <a:pt x="384" y="233"/>
                </a:lnTo>
                <a:lnTo>
                  <a:pt x="342" y="309"/>
                </a:lnTo>
                <a:lnTo>
                  <a:pt x="311" y="389"/>
                </a:lnTo>
                <a:lnTo>
                  <a:pt x="266" y="375"/>
                </a:lnTo>
                <a:lnTo>
                  <a:pt x="219" y="378"/>
                </a:lnTo>
                <a:lnTo>
                  <a:pt x="176" y="390"/>
                </a:lnTo>
                <a:lnTo>
                  <a:pt x="133" y="419"/>
                </a:lnTo>
                <a:lnTo>
                  <a:pt x="94" y="455"/>
                </a:lnTo>
                <a:lnTo>
                  <a:pt x="63" y="502"/>
                </a:lnTo>
                <a:lnTo>
                  <a:pt x="33" y="556"/>
                </a:lnTo>
                <a:lnTo>
                  <a:pt x="11" y="616"/>
                </a:lnTo>
                <a:lnTo>
                  <a:pt x="1" y="683"/>
                </a:lnTo>
                <a:lnTo>
                  <a:pt x="0" y="754"/>
                </a:lnTo>
                <a:lnTo>
                  <a:pt x="1" y="822"/>
                </a:lnTo>
                <a:lnTo>
                  <a:pt x="11" y="888"/>
                </a:lnTo>
                <a:lnTo>
                  <a:pt x="33" y="949"/>
                </a:lnTo>
                <a:lnTo>
                  <a:pt x="63" y="1006"/>
                </a:lnTo>
                <a:lnTo>
                  <a:pt x="94" y="1053"/>
                </a:lnTo>
                <a:lnTo>
                  <a:pt x="133" y="1089"/>
                </a:lnTo>
                <a:lnTo>
                  <a:pt x="176" y="1114"/>
                </a:lnTo>
                <a:lnTo>
                  <a:pt x="219" y="1125"/>
                </a:lnTo>
                <a:lnTo>
                  <a:pt x="266" y="1130"/>
                </a:lnTo>
                <a:lnTo>
                  <a:pt x="311" y="1119"/>
                </a:lnTo>
              </a:path>
            </a:pathLst>
          </a:custGeom>
          <a:noFill/>
          <a:ln w="19050" cap="flat" cmpd="sng">
            <a:solidFill>
              <a:srgbClr val="00B05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82" name="Line 11"/>
          <p:cNvSpPr/>
          <p:nvPr/>
        </p:nvSpPr>
        <p:spPr>
          <a:xfrm>
            <a:off x="7288213" y="2787650"/>
            <a:ext cx="76200" cy="190500"/>
          </a:xfrm>
          <a:prstGeom prst="line">
            <a:avLst/>
          </a:prstGeom>
          <a:ln w="28575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583" name="Rectangle 13"/>
          <p:cNvSpPr/>
          <p:nvPr/>
        </p:nvSpPr>
        <p:spPr>
          <a:xfrm>
            <a:off x="7194550" y="2965450"/>
            <a:ext cx="3556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i="1">
                <a:solidFill>
                  <a:srgbClr val="00B050"/>
                </a:solidFill>
                <a:latin typeface="Arial" panose="020B0604020202020204" pitchFamily="34" charset="0"/>
              </a:rPr>
              <a:t>x</a:t>
            </a: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958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BGP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Content Placeholder 2"/>
          <p:cNvSpPr>
            <a:spLocks noGrp="1"/>
          </p:cNvSpPr>
          <p:nvPr>
            <p:ph idx="1"/>
          </p:nvPr>
        </p:nvSpPr>
        <p:spPr>
          <a:xfrm>
            <a:off x="457200" y="3702050"/>
            <a:ext cx="9296400" cy="239395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>
                <a:solidFill>
                  <a:srgbClr val="00B0F0"/>
                </a:solidFill>
              </a:rPr>
              <a:t>Example: forwarding table entry for d</a:t>
            </a:r>
            <a:r>
              <a:rPr lang="en-US" altLang="zh-CN" sz="240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r>
              <a:rPr lang="en-US" altLang="zh-CN">
                <a:solidFill>
                  <a:srgbClr val="00B0F0"/>
                </a:solidFill>
                <a:sym typeface="Wingdings" panose="05000000000000000000" pitchFamily="2" charset="2"/>
              </a:rPr>
              <a:t>x</a:t>
            </a:r>
            <a:endParaRPr lang="en-US" altLang="zh-CN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/>
              <a:t>	AS A learns from BGP that subnet x is reachable from AS B via border router A.c;</a:t>
            </a:r>
          </a:p>
        </p:txBody>
      </p:sp>
      <p:pic>
        <p:nvPicPr>
          <p:cNvPr id="111618" name="Picture 2" descr="hi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28675"/>
            <a:ext cx="7175500" cy="294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619" name="Line 3"/>
          <p:cNvSpPr/>
          <p:nvPr/>
        </p:nvSpPr>
        <p:spPr>
          <a:xfrm>
            <a:off x="2647950" y="1195388"/>
            <a:ext cx="2986088" cy="2111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20" name="Line 4"/>
          <p:cNvSpPr/>
          <p:nvPr/>
        </p:nvSpPr>
        <p:spPr>
          <a:xfrm flipV="1">
            <a:off x="4837113" y="1487488"/>
            <a:ext cx="901700" cy="720725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21" name="Line 5"/>
          <p:cNvSpPr/>
          <p:nvPr/>
        </p:nvSpPr>
        <p:spPr>
          <a:xfrm flipH="1" flipV="1">
            <a:off x="2660650" y="1344613"/>
            <a:ext cx="415925" cy="2873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22" name="Line 6"/>
          <p:cNvSpPr/>
          <p:nvPr/>
        </p:nvSpPr>
        <p:spPr>
          <a:xfrm flipH="1" flipV="1">
            <a:off x="3835400" y="1706563"/>
            <a:ext cx="461963" cy="404812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1623" name="Picture 2" descr="hi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28675"/>
            <a:ext cx="7175500" cy="294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624" name="Line 3"/>
          <p:cNvSpPr/>
          <p:nvPr/>
        </p:nvSpPr>
        <p:spPr>
          <a:xfrm>
            <a:off x="2647950" y="1195388"/>
            <a:ext cx="2986088" cy="2111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25" name="Line 4"/>
          <p:cNvSpPr/>
          <p:nvPr/>
        </p:nvSpPr>
        <p:spPr>
          <a:xfrm flipV="1">
            <a:off x="4837113" y="1487488"/>
            <a:ext cx="901700" cy="720725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26" name="Line 5"/>
          <p:cNvSpPr/>
          <p:nvPr/>
        </p:nvSpPr>
        <p:spPr>
          <a:xfrm flipH="1" flipV="1">
            <a:off x="2660650" y="1344613"/>
            <a:ext cx="415925" cy="2873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27" name="Line 6"/>
          <p:cNvSpPr/>
          <p:nvPr/>
        </p:nvSpPr>
        <p:spPr>
          <a:xfrm flipH="1" flipV="1">
            <a:off x="3835400" y="1706563"/>
            <a:ext cx="461963" cy="404812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28" name="Oval 9"/>
          <p:cNvSpPr/>
          <p:nvPr/>
        </p:nvSpPr>
        <p:spPr>
          <a:xfrm>
            <a:off x="2486025" y="3070225"/>
            <a:ext cx="685800" cy="273050"/>
          </a:xfrm>
          <a:prstGeom prst="ellipse">
            <a:avLst/>
          </a:prstGeom>
          <a:noFill/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1629" name="Freeform 10"/>
          <p:cNvSpPr/>
          <p:nvPr/>
        </p:nvSpPr>
        <p:spPr>
          <a:xfrm>
            <a:off x="7075488" y="2957513"/>
            <a:ext cx="574675" cy="407987"/>
          </a:xfrm>
          <a:custGeom>
            <a:avLst/>
            <a:gdLst/>
            <a:ahLst/>
            <a:cxnLst>
              <a:cxn ang="0">
                <a:pos x="92358" y="324547"/>
              </a:cxn>
              <a:cxn ang="0">
                <a:pos x="115313" y="361662"/>
              </a:cxn>
              <a:cxn ang="0">
                <a:pos x="143939" y="388753"/>
              </a:cxn>
              <a:cxn ang="0">
                <a:pos x="175535" y="404194"/>
              </a:cxn>
              <a:cxn ang="0">
                <a:pos x="209562" y="407987"/>
              </a:cxn>
              <a:cxn ang="0">
                <a:pos x="242779" y="399860"/>
              </a:cxn>
              <a:cxn ang="0">
                <a:pos x="273025" y="378187"/>
              </a:cxn>
              <a:cxn ang="0">
                <a:pos x="300300" y="378187"/>
              </a:cxn>
              <a:cxn ang="0">
                <a:pos x="330816" y="399860"/>
              </a:cxn>
              <a:cxn ang="0">
                <a:pos x="365113" y="407987"/>
              </a:cxn>
              <a:cxn ang="0">
                <a:pos x="396979" y="404194"/>
              </a:cxn>
              <a:cxn ang="0">
                <a:pos x="429656" y="388753"/>
              </a:cxn>
              <a:cxn ang="0">
                <a:pos x="457472" y="361662"/>
              </a:cxn>
              <a:cxn ang="0">
                <a:pos x="480426" y="324547"/>
              </a:cxn>
              <a:cxn ang="0">
                <a:pos x="501490" y="306126"/>
              </a:cxn>
              <a:cxn ang="0">
                <a:pos x="526065" y="301791"/>
              </a:cxn>
              <a:cxn ang="0">
                <a:pos x="548750" y="285266"/>
              </a:cxn>
              <a:cxn ang="0">
                <a:pos x="564683" y="257091"/>
              </a:cxn>
              <a:cxn ang="0">
                <a:pos x="573325" y="222686"/>
              </a:cxn>
              <a:cxn ang="0">
                <a:pos x="573325" y="185030"/>
              </a:cxn>
              <a:cxn ang="0">
                <a:pos x="564683" y="150625"/>
              </a:cxn>
              <a:cxn ang="0">
                <a:pos x="548750" y="123263"/>
              </a:cxn>
              <a:cxn ang="0">
                <a:pos x="526065" y="105654"/>
              </a:cxn>
              <a:cxn ang="0">
                <a:pos x="501490" y="101590"/>
              </a:cxn>
              <a:cxn ang="0">
                <a:pos x="480426" y="83710"/>
              </a:cxn>
              <a:cxn ang="0">
                <a:pos x="457472" y="45783"/>
              </a:cxn>
              <a:cxn ang="0">
                <a:pos x="429656" y="18422"/>
              </a:cxn>
              <a:cxn ang="0">
                <a:pos x="396979" y="2980"/>
              </a:cxn>
              <a:cxn ang="0">
                <a:pos x="365113" y="0"/>
              </a:cxn>
              <a:cxn ang="0">
                <a:pos x="330816" y="8669"/>
              </a:cxn>
              <a:cxn ang="0">
                <a:pos x="300300" y="29529"/>
              </a:cxn>
              <a:cxn ang="0">
                <a:pos x="273025" y="29529"/>
              </a:cxn>
              <a:cxn ang="0">
                <a:pos x="242779" y="8669"/>
              </a:cxn>
              <a:cxn ang="0">
                <a:pos x="209562" y="0"/>
              </a:cxn>
              <a:cxn ang="0">
                <a:pos x="175535" y="2980"/>
              </a:cxn>
              <a:cxn ang="0">
                <a:pos x="143939" y="18422"/>
              </a:cxn>
              <a:cxn ang="0">
                <a:pos x="115313" y="45783"/>
              </a:cxn>
              <a:cxn ang="0">
                <a:pos x="92358" y="83710"/>
              </a:cxn>
              <a:cxn ang="0">
                <a:pos x="71834" y="101590"/>
              </a:cxn>
              <a:cxn ang="0">
                <a:pos x="47530" y="105654"/>
              </a:cxn>
              <a:cxn ang="0">
                <a:pos x="25385" y="123263"/>
              </a:cxn>
              <a:cxn ang="0">
                <a:pos x="8912" y="150625"/>
              </a:cxn>
              <a:cxn ang="0">
                <a:pos x="270" y="185030"/>
              </a:cxn>
              <a:cxn ang="0">
                <a:pos x="270" y="222686"/>
              </a:cxn>
              <a:cxn ang="0">
                <a:pos x="8912" y="257091"/>
              </a:cxn>
              <a:cxn ang="0">
                <a:pos x="25385" y="285266"/>
              </a:cxn>
              <a:cxn ang="0">
                <a:pos x="47530" y="301791"/>
              </a:cxn>
              <a:cxn ang="0">
                <a:pos x="71834" y="306126"/>
              </a:cxn>
            </a:cxnLst>
            <a:rect l="0" t="0" r="0" b="0"/>
            <a:pathLst>
              <a:path w="2128" h="1506">
                <a:moveTo>
                  <a:pt x="311" y="1119"/>
                </a:moveTo>
                <a:lnTo>
                  <a:pt x="342" y="1198"/>
                </a:lnTo>
                <a:lnTo>
                  <a:pt x="384" y="1270"/>
                </a:lnTo>
                <a:lnTo>
                  <a:pt x="427" y="1335"/>
                </a:lnTo>
                <a:lnTo>
                  <a:pt x="479" y="1390"/>
                </a:lnTo>
                <a:lnTo>
                  <a:pt x="533" y="1435"/>
                </a:lnTo>
                <a:lnTo>
                  <a:pt x="592" y="1468"/>
                </a:lnTo>
                <a:lnTo>
                  <a:pt x="650" y="1492"/>
                </a:lnTo>
                <a:lnTo>
                  <a:pt x="715" y="1506"/>
                </a:lnTo>
                <a:lnTo>
                  <a:pt x="776" y="1506"/>
                </a:lnTo>
                <a:lnTo>
                  <a:pt x="836" y="1497"/>
                </a:lnTo>
                <a:lnTo>
                  <a:pt x="899" y="1476"/>
                </a:lnTo>
                <a:lnTo>
                  <a:pt x="957" y="1442"/>
                </a:lnTo>
                <a:lnTo>
                  <a:pt x="1011" y="1396"/>
                </a:lnTo>
                <a:lnTo>
                  <a:pt x="1064" y="1341"/>
                </a:lnTo>
                <a:lnTo>
                  <a:pt x="1112" y="1396"/>
                </a:lnTo>
                <a:lnTo>
                  <a:pt x="1170" y="1442"/>
                </a:lnTo>
                <a:lnTo>
                  <a:pt x="1225" y="1476"/>
                </a:lnTo>
                <a:lnTo>
                  <a:pt x="1287" y="1497"/>
                </a:lnTo>
                <a:lnTo>
                  <a:pt x="1352" y="1506"/>
                </a:lnTo>
                <a:lnTo>
                  <a:pt x="1410" y="1506"/>
                </a:lnTo>
                <a:lnTo>
                  <a:pt x="1470" y="1492"/>
                </a:lnTo>
                <a:lnTo>
                  <a:pt x="1531" y="1468"/>
                </a:lnTo>
                <a:lnTo>
                  <a:pt x="1591" y="1435"/>
                </a:lnTo>
                <a:lnTo>
                  <a:pt x="1644" y="1390"/>
                </a:lnTo>
                <a:lnTo>
                  <a:pt x="1694" y="1335"/>
                </a:lnTo>
                <a:lnTo>
                  <a:pt x="1741" y="1270"/>
                </a:lnTo>
                <a:lnTo>
                  <a:pt x="1779" y="1198"/>
                </a:lnTo>
                <a:lnTo>
                  <a:pt x="1815" y="1119"/>
                </a:lnTo>
                <a:lnTo>
                  <a:pt x="1857" y="1130"/>
                </a:lnTo>
                <a:lnTo>
                  <a:pt x="1904" y="1125"/>
                </a:lnTo>
                <a:lnTo>
                  <a:pt x="1948" y="1114"/>
                </a:lnTo>
                <a:lnTo>
                  <a:pt x="1992" y="1089"/>
                </a:lnTo>
                <a:lnTo>
                  <a:pt x="2032" y="1053"/>
                </a:lnTo>
                <a:lnTo>
                  <a:pt x="2063" y="1006"/>
                </a:lnTo>
                <a:lnTo>
                  <a:pt x="2091" y="949"/>
                </a:lnTo>
                <a:lnTo>
                  <a:pt x="2108" y="888"/>
                </a:lnTo>
                <a:lnTo>
                  <a:pt x="2123" y="822"/>
                </a:lnTo>
                <a:lnTo>
                  <a:pt x="2128" y="754"/>
                </a:lnTo>
                <a:lnTo>
                  <a:pt x="2123" y="683"/>
                </a:lnTo>
                <a:lnTo>
                  <a:pt x="2108" y="616"/>
                </a:lnTo>
                <a:lnTo>
                  <a:pt x="2091" y="556"/>
                </a:lnTo>
                <a:lnTo>
                  <a:pt x="2063" y="502"/>
                </a:lnTo>
                <a:lnTo>
                  <a:pt x="2032" y="455"/>
                </a:lnTo>
                <a:lnTo>
                  <a:pt x="1992" y="419"/>
                </a:lnTo>
                <a:lnTo>
                  <a:pt x="1948" y="390"/>
                </a:lnTo>
                <a:lnTo>
                  <a:pt x="1904" y="378"/>
                </a:lnTo>
                <a:lnTo>
                  <a:pt x="1857" y="375"/>
                </a:lnTo>
                <a:lnTo>
                  <a:pt x="1815" y="389"/>
                </a:lnTo>
                <a:lnTo>
                  <a:pt x="1779" y="309"/>
                </a:lnTo>
                <a:lnTo>
                  <a:pt x="1741" y="233"/>
                </a:lnTo>
                <a:lnTo>
                  <a:pt x="1694" y="169"/>
                </a:lnTo>
                <a:lnTo>
                  <a:pt x="1644" y="117"/>
                </a:lnTo>
                <a:lnTo>
                  <a:pt x="1591" y="68"/>
                </a:lnTo>
                <a:lnTo>
                  <a:pt x="1531" y="36"/>
                </a:lnTo>
                <a:lnTo>
                  <a:pt x="1470" y="11"/>
                </a:lnTo>
                <a:lnTo>
                  <a:pt x="1410" y="0"/>
                </a:lnTo>
                <a:lnTo>
                  <a:pt x="1352" y="0"/>
                </a:lnTo>
                <a:lnTo>
                  <a:pt x="1287" y="8"/>
                </a:lnTo>
                <a:lnTo>
                  <a:pt x="1225" y="32"/>
                </a:lnTo>
                <a:lnTo>
                  <a:pt x="1170" y="66"/>
                </a:lnTo>
                <a:lnTo>
                  <a:pt x="1112" y="109"/>
                </a:lnTo>
                <a:lnTo>
                  <a:pt x="1064" y="162"/>
                </a:lnTo>
                <a:lnTo>
                  <a:pt x="1011" y="109"/>
                </a:lnTo>
                <a:lnTo>
                  <a:pt x="957" y="66"/>
                </a:lnTo>
                <a:lnTo>
                  <a:pt x="899" y="32"/>
                </a:lnTo>
                <a:lnTo>
                  <a:pt x="836" y="8"/>
                </a:lnTo>
                <a:lnTo>
                  <a:pt x="776" y="0"/>
                </a:lnTo>
                <a:lnTo>
                  <a:pt x="715" y="0"/>
                </a:lnTo>
                <a:lnTo>
                  <a:pt x="650" y="11"/>
                </a:lnTo>
                <a:lnTo>
                  <a:pt x="592" y="36"/>
                </a:lnTo>
                <a:lnTo>
                  <a:pt x="533" y="68"/>
                </a:lnTo>
                <a:lnTo>
                  <a:pt x="479" y="117"/>
                </a:lnTo>
                <a:lnTo>
                  <a:pt x="427" y="169"/>
                </a:lnTo>
                <a:lnTo>
                  <a:pt x="384" y="233"/>
                </a:lnTo>
                <a:lnTo>
                  <a:pt x="342" y="309"/>
                </a:lnTo>
                <a:lnTo>
                  <a:pt x="311" y="389"/>
                </a:lnTo>
                <a:lnTo>
                  <a:pt x="266" y="375"/>
                </a:lnTo>
                <a:lnTo>
                  <a:pt x="219" y="378"/>
                </a:lnTo>
                <a:lnTo>
                  <a:pt x="176" y="390"/>
                </a:lnTo>
                <a:lnTo>
                  <a:pt x="133" y="419"/>
                </a:lnTo>
                <a:lnTo>
                  <a:pt x="94" y="455"/>
                </a:lnTo>
                <a:lnTo>
                  <a:pt x="63" y="502"/>
                </a:lnTo>
                <a:lnTo>
                  <a:pt x="33" y="556"/>
                </a:lnTo>
                <a:lnTo>
                  <a:pt x="11" y="616"/>
                </a:lnTo>
                <a:lnTo>
                  <a:pt x="1" y="683"/>
                </a:lnTo>
                <a:lnTo>
                  <a:pt x="0" y="754"/>
                </a:lnTo>
                <a:lnTo>
                  <a:pt x="1" y="822"/>
                </a:lnTo>
                <a:lnTo>
                  <a:pt x="11" y="888"/>
                </a:lnTo>
                <a:lnTo>
                  <a:pt x="33" y="949"/>
                </a:lnTo>
                <a:lnTo>
                  <a:pt x="63" y="1006"/>
                </a:lnTo>
                <a:lnTo>
                  <a:pt x="94" y="1053"/>
                </a:lnTo>
                <a:lnTo>
                  <a:pt x="133" y="1089"/>
                </a:lnTo>
                <a:lnTo>
                  <a:pt x="176" y="1114"/>
                </a:lnTo>
                <a:lnTo>
                  <a:pt x="219" y="1125"/>
                </a:lnTo>
                <a:lnTo>
                  <a:pt x="266" y="1130"/>
                </a:lnTo>
                <a:lnTo>
                  <a:pt x="311" y="1119"/>
                </a:lnTo>
              </a:path>
            </a:pathLst>
          </a:custGeom>
          <a:noFill/>
          <a:ln w="19050" cap="flat" cmpd="sng">
            <a:solidFill>
              <a:srgbClr val="00B05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30" name="Line 11"/>
          <p:cNvSpPr/>
          <p:nvPr/>
        </p:nvSpPr>
        <p:spPr>
          <a:xfrm>
            <a:off x="7288213" y="2787650"/>
            <a:ext cx="76200" cy="190500"/>
          </a:xfrm>
          <a:prstGeom prst="line">
            <a:avLst/>
          </a:prstGeom>
          <a:ln w="28575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31" name="Rectangle 13"/>
          <p:cNvSpPr/>
          <p:nvPr/>
        </p:nvSpPr>
        <p:spPr>
          <a:xfrm>
            <a:off x="7194550" y="2965450"/>
            <a:ext cx="3556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i="1">
                <a:solidFill>
                  <a:srgbClr val="00B050"/>
                </a:solidFill>
                <a:latin typeface="Arial" panose="020B0604020202020204" pitchFamily="34" charset="0"/>
              </a:rPr>
              <a:t>x</a:t>
            </a: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pic>
        <p:nvPicPr>
          <p:cNvPr id="111632" name="Picture 2" descr="hi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28675"/>
            <a:ext cx="7175500" cy="294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633" name="Line 3"/>
          <p:cNvSpPr/>
          <p:nvPr/>
        </p:nvSpPr>
        <p:spPr>
          <a:xfrm>
            <a:off x="2647950" y="1195388"/>
            <a:ext cx="2986088" cy="2111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34" name="Line 4"/>
          <p:cNvSpPr/>
          <p:nvPr/>
        </p:nvSpPr>
        <p:spPr>
          <a:xfrm flipV="1">
            <a:off x="4837113" y="1487488"/>
            <a:ext cx="901700" cy="720725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35" name="Line 5"/>
          <p:cNvSpPr/>
          <p:nvPr/>
        </p:nvSpPr>
        <p:spPr>
          <a:xfrm flipH="1" flipV="1">
            <a:off x="2660650" y="1344613"/>
            <a:ext cx="415925" cy="2873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36" name="Line 6"/>
          <p:cNvSpPr/>
          <p:nvPr/>
        </p:nvSpPr>
        <p:spPr>
          <a:xfrm flipH="1" flipV="1">
            <a:off x="3835400" y="1706563"/>
            <a:ext cx="461963" cy="404812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37" name="Oval 9"/>
          <p:cNvSpPr/>
          <p:nvPr/>
        </p:nvSpPr>
        <p:spPr>
          <a:xfrm>
            <a:off x="2486025" y="3070225"/>
            <a:ext cx="685800" cy="273050"/>
          </a:xfrm>
          <a:prstGeom prst="ellipse">
            <a:avLst/>
          </a:prstGeom>
          <a:noFill/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1638" name="Freeform 10"/>
          <p:cNvSpPr/>
          <p:nvPr/>
        </p:nvSpPr>
        <p:spPr>
          <a:xfrm>
            <a:off x="7075488" y="2957513"/>
            <a:ext cx="574675" cy="407987"/>
          </a:xfrm>
          <a:custGeom>
            <a:avLst/>
            <a:gdLst/>
            <a:ahLst/>
            <a:cxnLst>
              <a:cxn ang="0">
                <a:pos x="92358" y="324547"/>
              </a:cxn>
              <a:cxn ang="0">
                <a:pos x="115313" y="361662"/>
              </a:cxn>
              <a:cxn ang="0">
                <a:pos x="143939" y="388753"/>
              </a:cxn>
              <a:cxn ang="0">
                <a:pos x="175535" y="404194"/>
              </a:cxn>
              <a:cxn ang="0">
                <a:pos x="209562" y="407987"/>
              </a:cxn>
              <a:cxn ang="0">
                <a:pos x="242779" y="399860"/>
              </a:cxn>
              <a:cxn ang="0">
                <a:pos x="273025" y="378187"/>
              </a:cxn>
              <a:cxn ang="0">
                <a:pos x="300300" y="378187"/>
              </a:cxn>
              <a:cxn ang="0">
                <a:pos x="330816" y="399860"/>
              </a:cxn>
              <a:cxn ang="0">
                <a:pos x="365113" y="407987"/>
              </a:cxn>
              <a:cxn ang="0">
                <a:pos x="396979" y="404194"/>
              </a:cxn>
              <a:cxn ang="0">
                <a:pos x="429656" y="388753"/>
              </a:cxn>
              <a:cxn ang="0">
                <a:pos x="457472" y="361662"/>
              </a:cxn>
              <a:cxn ang="0">
                <a:pos x="480426" y="324547"/>
              </a:cxn>
              <a:cxn ang="0">
                <a:pos x="501490" y="306126"/>
              </a:cxn>
              <a:cxn ang="0">
                <a:pos x="526065" y="301791"/>
              </a:cxn>
              <a:cxn ang="0">
                <a:pos x="548750" y="285266"/>
              </a:cxn>
              <a:cxn ang="0">
                <a:pos x="564683" y="257091"/>
              </a:cxn>
              <a:cxn ang="0">
                <a:pos x="573325" y="222686"/>
              </a:cxn>
              <a:cxn ang="0">
                <a:pos x="573325" y="185030"/>
              </a:cxn>
              <a:cxn ang="0">
                <a:pos x="564683" y="150625"/>
              </a:cxn>
              <a:cxn ang="0">
                <a:pos x="548750" y="123263"/>
              </a:cxn>
              <a:cxn ang="0">
                <a:pos x="526065" y="105654"/>
              </a:cxn>
              <a:cxn ang="0">
                <a:pos x="501490" y="101590"/>
              </a:cxn>
              <a:cxn ang="0">
                <a:pos x="480426" y="83710"/>
              </a:cxn>
              <a:cxn ang="0">
                <a:pos x="457472" y="45783"/>
              </a:cxn>
              <a:cxn ang="0">
                <a:pos x="429656" y="18422"/>
              </a:cxn>
              <a:cxn ang="0">
                <a:pos x="396979" y="2980"/>
              </a:cxn>
              <a:cxn ang="0">
                <a:pos x="365113" y="0"/>
              </a:cxn>
              <a:cxn ang="0">
                <a:pos x="330816" y="8669"/>
              </a:cxn>
              <a:cxn ang="0">
                <a:pos x="300300" y="29529"/>
              </a:cxn>
              <a:cxn ang="0">
                <a:pos x="273025" y="29529"/>
              </a:cxn>
              <a:cxn ang="0">
                <a:pos x="242779" y="8669"/>
              </a:cxn>
              <a:cxn ang="0">
                <a:pos x="209562" y="0"/>
              </a:cxn>
              <a:cxn ang="0">
                <a:pos x="175535" y="2980"/>
              </a:cxn>
              <a:cxn ang="0">
                <a:pos x="143939" y="18422"/>
              </a:cxn>
              <a:cxn ang="0">
                <a:pos x="115313" y="45783"/>
              </a:cxn>
              <a:cxn ang="0">
                <a:pos x="92358" y="83710"/>
              </a:cxn>
              <a:cxn ang="0">
                <a:pos x="71834" y="101590"/>
              </a:cxn>
              <a:cxn ang="0">
                <a:pos x="47530" y="105654"/>
              </a:cxn>
              <a:cxn ang="0">
                <a:pos x="25385" y="123263"/>
              </a:cxn>
              <a:cxn ang="0">
                <a:pos x="8912" y="150625"/>
              </a:cxn>
              <a:cxn ang="0">
                <a:pos x="270" y="185030"/>
              </a:cxn>
              <a:cxn ang="0">
                <a:pos x="270" y="222686"/>
              </a:cxn>
              <a:cxn ang="0">
                <a:pos x="8912" y="257091"/>
              </a:cxn>
              <a:cxn ang="0">
                <a:pos x="25385" y="285266"/>
              </a:cxn>
              <a:cxn ang="0">
                <a:pos x="47530" y="301791"/>
              </a:cxn>
              <a:cxn ang="0">
                <a:pos x="71834" y="306126"/>
              </a:cxn>
            </a:cxnLst>
            <a:rect l="0" t="0" r="0" b="0"/>
            <a:pathLst>
              <a:path w="2128" h="1506">
                <a:moveTo>
                  <a:pt x="311" y="1119"/>
                </a:moveTo>
                <a:lnTo>
                  <a:pt x="342" y="1198"/>
                </a:lnTo>
                <a:lnTo>
                  <a:pt x="384" y="1270"/>
                </a:lnTo>
                <a:lnTo>
                  <a:pt x="427" y="1335"/>
                </a:lnTo>
                <a:lnTo>
                  <a:pt x="479" y="1390"/>
                </a:lnTo>
                <a:lnTo>
                  <a:pt x="533" y="1435"/>
                </a:lnTo>
                <a:lnTo>
                  <a:pt x="592" y="1468"/>
                </a:lnTo>
                <a:lnTo>
                  <a:pt x="650" y="1492"/>
                </a:lnTo>
                <a:lnTo>
                  <a:pt x="715" y="1506"/>
                </a:lnTo>
                <a:lnTo>
                  <a:pt x="776" y="1506"/>
                </a:lnTo>
                <a:lnTo>
                  <a:pt x="836" y="1497"/>
                </a:lnTo>
                <a:lnTo>
                  <a:pt x="899" y="1476"/>
                </a:lnTo>
                <a:lnTo>
                  <a:pt x="957" y="1442"/>
                </a:lnTo>
                <a:lnTo>
                  <a:pt x="1011" y="1396"/>
                </a:lnTo>
                <a:lnTo>
                  <a:pt x="1064" y="1341"/>
                </a:lnTo>
                <a:lnTo>
                  <a:pt x="1112" y="1396"/>
                </a:lnTo>
                <a:lnTo>
                  <a:pt x="1170" y="1442"/>
                </a:lnTo>
                <a:lnTo>
                  <a:pt x="1225" y="1476"/>
                </a:lnTo>
                <a:lnTo>
                  <a:pt x="1287" y="1497"/>
                </a:lnTo>
                <a:lnTo>
                  <a:pt x="1352" y="1506"/>
                </a:lnTo>
                <a:lnTo>
                  <a:pt x="1410" y="1506"/>
                </a:lnTo>
                <a:lnTo>
                  <a:pt x="1470" y="1492"/>
                </a:lnTo>
                <a:lnTo>
                  <a:pt x="1531" y="1468"/>
                </a:lnTo>
                <a:lnTo>
                  <a:pt x="1591" y="1435"/>
                </a:lnTo>
                <a:lnTo>
                  <a:pt x="1644" y="1390"/>
                </a:lnTo>
                <a:lnTo>
                  <a:pt x="1694" y="1335"/>
                </a:lnTo>
                <a:lnTo>
                  <a:pt x="1741" y="1270"/>
                </a:lnTo>
                <a:lnTo>
                  <a:pt x="1779" y="1198"/>
                </a:lnTo>
                <a:lnTo>
                  <a:pt x="1815" y="1119"/>
                </a:lnTo>
                <a:lnTo>
                  <a:pt x="1857" y="1130"/>
                </a:lnTo>
                <a:lnTo>
                  <a:pt x="1904" y="1125"/>
                </a:lnTo>
                <a:lnTo>
                  <a:pt x="1948" y="1114"/>
                </a:lnTo>
                <a:lnTo>
                  <a:pt x="1992" y="1089"/>
                </a:lnTo>
                <a:lnTo>
                  <a:pt x="2032" y="1053"/>
                </a:lnTo>
                <a:lnTo>
                  <a:pt x="2063" y="1006"/>
                </a:lnTo>
                <a:lnTo>
                  <a:pt x="2091" y="949"/>
                </a:lnTo>
                <a:lnTo>
                  <a:pt x="2108" y="888"/>
                </a:lnTo>
                <a:lnTo>
                  <a:pt x="2123" y="822"/>
                </a:lnTo>
                <a:lnTo>
                  <a:pt x="2128" y="754"/>
                </a:lnTo>
                <a:lnTo>
                  <a:pt x="2123" y="683"/>
                </a:lnTo>
                <a:lnTo>
                  <a:pt x="2108" y="616"/>
                </a:lnTo>
                <a:lnTo>
                  <a:pt x="2091" y="556"/>
                </a:lnTo>
                <a:lnTo>
                  <a:pt x="2063" y="502"/>
                </a:lnTo>
                <a:lnTo>
                  <a:pt x="2032" y="455"/>
                </a:lnTo>
                <a:lnTo>
                  <a:pt x="1992" y="419"/>
                </a:lnTo>
                <a:lnTo>
                  <a:pt x="1948" y="390"/>
                </a:lnTo>
                <a:lnTo>
                  <a:pt x="1904" y="378"/>
                </a:lnTo>
                <a:lnTo>
                  <a:pt x="1857" y="375"/>
                </a:lnTo>
                <a:lnTo>
                  <a:pt x="1815" y="389"/>
                </a:lnTo>
                <a:lnTo>
                  <a:pt x="1779" y="309"/>
                </a:lnTo>
                <a:lnTo>
                  <a:pt x="1741" y="233"/>
                </a:lnTo>
                <a:lnTo>
                  <a:pt x="1694" y="169"/>
                </a:lnTo>
                <a:lnTo>
                  <a:pt x="1644" y="117"/>
                </a:lnTo>
                <a:lnTo>
                  <a:pt x="1591" y="68"/>
                </a:lnTo>
                <a:lnTo>
                  <a:pt x="1531" y="36"/>
                </a:lnTo>
                <a:lnTo>
                  <a:pt x="1470" y="11"/>
                </a:lnTo>
                <a:lnTo>
                  <a:pt x="1410" y="0"/>
                </a:lnTo>
                <a:lnTo>
                  <a:pt x="1352" y="0"/>
                </a:lnTo>
                <a:lnTo>
                  <a:pt x="1287" y="8"/>
                </a:lnTo>
                <a:lnTo>
                  <a:pt x="1225" y="32"/>
                </a:lnTo>
                <a:lnTo>
                  <a:pt x="1170" y="66"/>
                </a:lnTo>
                <a:lnTo>
                  <a:pt x="1112" y="109"/>
                </a:lnTo>
                <a:lnTo>
                  <a:pt x="1064" y="162"/>
                </a:lnTo>
                <a:lnTo>
                  <a:pt x="1011" y="109"/>
                </a:lnTo>
                <a:lnTo>
                  <a:pt x="957" y="66"/>
                </a:lnTo>
                <a:lnTo>
                  <a:pt x="899" y="32"/>
                </a:lnTo>
                <a:lnTo>
                  <a:pt x="836" y="8"/>
                </a:lnTo>
                <a:lnTo>
                  <a:pt x="776" y="0"/>
                </a:lnTo>
                <a:lnTo>
                  <a:pt x="715" y="0"/>
                </a:lnTo>
                <a:lnTo>
                  <a:pt x="650" y="11"/>
                </a:lnTo>
                <a:lnTo>
                  <a:pt x="592" y="36"/>
                </a:lnTo>
                <a:lnTo>
                  <a:pt x="533" y="68"/>
                </a:lnTo>
                <a:lnTo>
                  <a:pt x="479" y="117"/>
                </a:lnTo>
                <a:lnTo>
                  <a:pt x="427" y="169"/>
                </a:lnTo>
                <a:lnTo>
                  <a:pt x="384" y="233"/>
                </a:lnTo>
                <a:lnTo>
                  <a:pt x="342" y="309"/>
                </a:lnTo>
                <a:lnTo>
                  <a:pt x="311" y="389"/>
                </a:lnTo>
                <a:lnTo>
                  <a:pt x="266" y="375"/>
                </a:lnTo>
                <a:lnTo>
                  <a:pt x="219" y="378"/>
                </a:lnTo>
                <a:lnTo>
                  <a:pt x="176" y="390"/>
                </a:lnTo>
                <a:lnTo>
                  <a:pt x="133" y="419"/>
                </a:lnTo>
                <a:lnTo>
                  <a:pt x="94" y="455"/>
                </a:lnTo>
                <a:lnTo>
                  <a:pt x="63" y="502"/>
                </a:lnTo>
                <a:lnTo>
                  <a:pt x="33" y="556"/>
                </a:lnTo>
                <a:lnTo>
                  <a:pt x="11" y="616"/>
                </a:lnTo>
                <a:lnTo>
                  <a:pt x="1" y="683"/>
                </a:lnTo>
                <a:lnTo>
                  <a:pt x="0" y="754"/>
                </a:lnTo>
                <a:lnTo>
                  <a:pt x="1" y="822"/>
                </a:lnTo>
                <a:lnTo>
                  <a:pt x="11" y="888"/>
                </a:lnTo>
                <a:lnTo>
                  <a:pt x="33" y="949"/>
                </a:lnTo>
                <a:lnTo>
                  <a:pt x="63" y="1006"/>
                </a:lnTo>
                <a:lnTo>
                  <a:pt x="94" y="1053"/>
                </a:lnTo>
                <a:lnTo>
                  <a:pt x="133" y="1089"/>
                </a:lnTo>
                <a:lnTo>
                  <a:pt x="176" y="1114"/>
                </a:lnTo>
                <a:lnTo>
                  <a:pt x="219" y="1125"/>
                </a:lnTo>
                <a:lnTo>
                  <a:pt x="266" y="1130"/>
                </a:lnTo>
                <a:lnTo>
                  <a:pt x="311" y="1119"/>
                </a:lnTo>
              </a:path>
            </a:pathLst>
          </a:custGeom>
          <a:noFill/>
          <a:ln w="19050" cap="flat" cmpd="sng">
            <a:solidFill>
              <a:srgbClr val="00B05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1639" name="Line 11"/>
          <p:cNvSpPr/>
          <p:nvPr/>
        </p:nvSpPr>
        <p:spPr>
          <a:xfrm>
            <a:off x="7288213" y="2787650"/>
            <a:ext cx="76200" cy="190500"/>
          </a:xfrm>
          <a:prstGeom prst="line">
            <a:avLst/>
          </a:prstGeom>
          <a:ln w="28575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1640" name="Rectangle 13"/>
          <p:cNvSpPr/>
          <p:nvPr/>
        </p:nvSpPr>
        <p:spPr>
          <a:xfrm>
            <a:off x="7194550" y="2965450"/>
            <a:ext cx="3556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i="1">
                <a:solidFill>
                  <a:srgbClr val="00B050"/>
                </a:solidFill>
                <a:latin typeface="Arial" panose="020B0604020202020204" pitchFamily="34" charset="0"/>
              </a:rPr>
              <a:t>x</a:t>
            </a: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11641" name="Oval 9"/>
          <p:cNvSpPr/>
          <p:nvPr/>
        </p:nvSpPr>
        <p:spPr>
          <a:xfrm>
            <a:off x="4129088" y="1970088"/>
            <a:ext cx="685800" cy="1620837"/>
          </a:xfrm>
          <a:prstGeom prst="ellipse">
            <a:avLst/>
          </a:prstGeom>
          <a:noFill/>
          <a:ln w="381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16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BGP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Content Placeholder 2"/>
          <p:cNvSpPr>
            <a:spLocks noGrp="1"/>
          </p:cNvSpPr>
          <p:nvPr>
            <p:ph idx="1"/>
          </p:nvPr>
        </p:nvSpPr>
        <p:spPr>
          <a:xfrm>
            <a:off x="457200" y="3702050"/>
            <a:ext cx="9296400" cy="239395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Example: forwarding table entry for </a:t>
            </a:r>
            <a:r>
              <a:rPr lang="en-US" altLang="zh-CN" dirty="0" err="1">
                <a:solidFill>
                  <a:srgbClr val="00B0F0"/>
                </a:solidFill>
              </a:rPr>
              <a:t>d</a:t>
            </a:r>
            <a:r>
              <a:rPr lang="en-US" altLang="zh-CN" sz="2400" dirty="0" err="1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x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dirty="0"/>
              <a:t>	router d determines from intra-domain routing info that its interface I is on the least cost path to c;</a:t>
            </a:r>
          </a:p>
        </p:txBody>
      </p:sp>
      <p:pic>
        <p:nvPicPr>
          <p:cNvPr id="113666" name="Picture 2" descr="hi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28675"/>
            <a:ext cx="7175500" cy="294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667" name="Line 3"/>
          <p:cNvSpPr/>
          <p:nvPr/>
        </p:nvSpPr>
        <p:spPr>
          <a:xfrm>
            <a:off x="2647950" y="1195388"/>
            <a:ext cx="2986088" cy="2111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68" name="Line 4"/>
          <p:cNvSpPr/>
          <p:nvPr/>
        </p:nvSpPr>
        <p:spPr>
          <a:xfrm flipV="1">
            <a:off x="4837113" y="1487488"/>
            <a:ext cx="901700" cy="720725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69" name="Line 5"/>
          <p:cNvSpPr/>
          <p:nvPr/>
        </p:nvSpPr>
        <p:spPr>
          <a:xfrm flipH="1" flipV="1">
            <a:off x="2660650" y="1344613"/>
            <a:ext cx="415925" cy="2873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70" name="Line 6"/>
          <p:cNvSpPr/>
          <p:nvPr/>
        </p:nvSpPr>
        <p:spPr>
          <a:xfrm flipH="1" flipV="1">
            <a:off x="3835400" y="1706563"/>
            <a:ext cx="461963" cy="404812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3671" name="Picture 2" descr="hi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28675"/>
            <a:ext cx="7175500" cy="294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672" name="Line 3"/>
          <p:cNvSpPr/>
          <p:nvPr/>
        </p:nvSpPr>
        <p:spPr>
          <a:xfrm>
            <a:off x="2647950" y="1195388"/>
            <a:ext cx="2986088" cy="2111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73" name="Line 4"/>
          <p:cNvSpPr/>
          <p:nvPr/>
        </p:nvSpPr>
        <p:spPr>
          <a:xfrm flipV="1">
            <a:off x="4837113" y="1487488"/>
            <a:ext cx="901700" cy="720725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74" name="Line 5"/>
          <p:cNvSpPr/>
          <p:nvPr/>
        </p:nvSpPr>
        <p:spPr>
          <a:xfrm flipH="1" flipV="1">
            <a:off x="2660650" y="1344613"/>
            <a:ext cx="415925" cy="2873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75" name="Line 6"/>
          <p:cNvSpPr/>
          <p:nvPr/>
        </p:nvSpPr>
        <p:spPr>
          <a:xfrm flipH="1" flipV="1">
            <a:off x="3835400" y="1706563"/>
            <a:ext cx="461963" cy="404812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76" name="Oval 9"/>
          <p:cNvSpPr/>
          <p:nvPr/>
        </p:nvSpPr>
        <p:spPr>
          <a:xfrm>
            <a:off x="2486025" y="3070225"/>
            <a:ext cx="685800" cy="273050"/>
          </a:xfrm>
          <a:prstGeom prst="ellipse">
            <a:avLst/>
          </a:prstGeom>
          <a:noFill/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3677" name="Freeform 10"/>
          <p:cNvSpPr/>
          <p:nvPr/>
        </p:nvSpPr>
        <p:spPr>
          <a:xfrm>
            <a:off x="7075488" y="2957513"/>
            <a:ext cx="574675" cy="407987"/>
          </a:xfrm>
          <a:custGeom>
            <a:avLst/>
            <a:gdLst/>
            <a:ahLst/>
            <a:cxnLst>
              <a:cxn ang="0">
                <a:pos x="92358" y="324547"/>
              </a:cxn>
              <a:cxn ang="0">
                <a:pos x="115313" y="361662"/>
              </a:cxn>
              <a:cxn ang="0">
                <a:pos x="143939" y="388753"/>
              </a:cxn>
              <a:cxn ang="0">
                <a:pos x="175535" y="404194"/>
              </a:cxn>
              <a:cxn ang="0">
                <a:pos x="209562" y="407987"/>
              </a:cxn>
              <a:cxn ang="0">
                <a:pos x="242779" y="399860"/>
              </a:cxn>
              <a:cxn ang="0">
                <a:pos x="273025" y="378187"/>
              </a:cxn>
              <a:cxn ang="0">
                <a:pos x="300300" y="378187"/>
              </a:cxn>
              <a:cxn ang="0">
                <a:pos x="330816" y="399860"/>
              </a:cxn>
              <a:cxn ang="0">
                <a:pos x="365113" y="407987"/>
              </a:cxn>
              <a:cxn ang="0">
                <a:pos x="396979" y="404194"/>
              </a:cxn>
              <a:cxn ang="0">
                <a:pos x="429656" y="388753"/>
              </a:cxn>
              <a:cxn ang="0">
                <a:pos x="457472" y="361662"/>
              </a:cxn>
              <a:cxn ang="0">
                <a:pos x="480426" y="324547"/>
              </a:cxn>
              <a:cxn ang="0">
                <a:pos x="501490" y="306126"/>
              </a:cxn>
              <a:cxn ang="0">
                <a:pos x="526065" y="301791"/>
              </a:cxn>
              <a:cxn ang="0">
                <a:pos x="548750" y="285266"/>
              </a:cxn>
              <a:cxn ang="0">
                <a:pos x="564683" y="257091"/>
              </a:cxn>
              <a:cxn ang="0">
                <a:pos x="573325" y="222686"/>
              </a:cxn>
              <a:cxn ang="0">
                <a:pos x="573325" y="185030"/>
              </a:cxn>
              <a:cxn ang="0">
                <a:pos x="564683" y="150625"/>
              </a:cxn>
              <a:cxn ang="0">
                <a:pos x="548750" y="123263"/>
              </a:cxn>
              <a:cxn ang="0">
                <a:pos x="526065" y="105654"/>
              </a:cxn>
              <a:cxn ang="0">
                <a:pos x="501490" y="101590"/>
              </a:cxn>
              <a:cxn ang="0">
                <a:pos x="480426" y="83710"/>
              </a:cxn>
              <a:cxn ang="0">
                <a:pos x="457472" y="45783"/>
              </a:cxn>
              <a:cxn ang="0">
                <a:pos x="429656" y="18422"/>
              </a:cxn>
              <a:cxn ang="0">
                <a:pos x="396979" y="2980"/>
              </a:cxn>
              <a:cxn ang="0">
                <a:pos x="365113" y="0"/>
              </a:cxn>
              <a:cxn ang="0">
                <a:pos x="330816" y="8669"/>
              </a:cxn>
              <a:cxn ang="0">
                <a:pos x="300300" y="29529"/>
              </a:cxn>
              <a:cxn ang="0">
                <a:pos x="273025" y="29529"/>
              </a:cxn>
              <a:cxn ang="0">
                <a:pos x="242779" y="8669"/>
              </a:cxn>
              <a:cxn ang="0">
                <a:pos x="209562" y="0"/>
              </a:cxn>
              <a:cxn ang="0">
                <a:pos x="175535" y="2980"/>
              </a:cxn>
              <a:cxn ang="0">
                <a:pos x="143939" y="18422"/>
              </a:cxn>
              <a:cxn ang="0">
                <a:pos x="115313" y="45783"/>
              </a:cxn>
              <a:cxn ang="0">
                <a:pos x="92358" y="83710"/>
              </a:cxn>
              <a:cxn ang="0">
                <a:pos x="71834" y="101590"/>
              </a:cxn>
              <a:cxn ang="0">
                <a:pos x="47530" y="105654"/>
              </a:cxn>
              <a:cxn ang="0">
                <a:pos x="25385" y="123263"/>
              </a:cxn>
              <a:cxn ang="0">
                <a:pos x="8912" y="150625"/>
              </a:cxn>
              <a:cxn ang="0">
                <a:pos x="270" y="185030"/>
              </a:cxn>
              <a:cxn ang="0">
                <a:pos x="270" y="222686"/>
              </a:cxn>
              <a:cxn ang="0">
                <a:pos x="8912" y="257091"/>
              </a:cxn>
              <a:cxn ang="0">
                <a:pos x="25385" y="285266"/>
              </a:cxn>
              <a:cxn ang="0">
                <a:pos x="47530" y="301791"/>
              </a:cxn>
              <a:cxn ang="0">
                <a:pos x="71834" y="306126"/>
              </a:cxn>
            </a:cxnLst>
            <a:rect l="0" t="0" r="0" b="0"/>
            <a:pathLst>
              <a:path w="2128" h="1506">
                <a:moveTo>
                  <a:pt x="311" y="1119"/>
                </a:moveTo>
                <a:lnTo>
                  <a:pt x="342" y="1198"/>
                </a:lnTo>
                <a:lnTo>
                  <a:pt x="384" y="1270"/>
                </a:lnTo>
                <a:lnTo>
                  <a:pt x="427" y="1335"/>
                </a:lnTo>
                <a:lnTo>
                  <a:pt x="479" y="1390"/>
                </a:lnTo>
                <a:lnTo>
                  <a:pt x="533" y="1435"/>
                </a:lnTo>
                <a:lnTo>
                  <a:pt x="592" y="1468"/>
                </a:lnTo>
                <a:lnTo>
                  <a:pt x="650" y="1492"/>
                </a:lnTo>
                <a:lnTo>
                  <a:pt x="715" y="1506"/>
                </a:lnTo>
                <a:lnTo>
                  <a:pt x="776" y="1506"/>
                </a:lnTo>
                <a:lnTo>
                  <a:pt x="836" y="1497"/>
                </a:lnTo>
                <a:lnTo>
                  <a:pt x="899" y="1476"/>
                </a:lnTo>
                <a:lnTo>
                  <a:pt x="957" y="1442"/>
                </a:lnTo>
                <a:lnTo>
                  <a:pt x="1011" y="1396"/>
                </a:lnTo>
                <a:lnTo>
                  <a:pt x="1064" y="1341"/>
                </a:lnTo>
                <a:lnTo>
                  <a:pt x="1112" y="1396"/>
                </a:lnTo>
                <a:lnTo>
                  <a:pt x="1170" y="1442"/>
                </a:lnTo>
                <a:lnTo>
                  <a:pt x="1225" y="1476"/>
                </a:lnTo>
                <a:lnTo>
                  <a:pt x="1287" y="1497"/>
                </a:lnTo>
                <a:lnTo>
                  <a:pt x="1352" y="1506"/>
                </a:lnTo>
                <a:lnTo>
                  <a:pt x="1410" y="1506"/>
                </a:lnTo>
                <a:lnTo>
                  <a:pt x="1470" y="1492"/>
                </a:lnTo>
                <a:lnTo>
                  <a:pt x="1531" y="1468"/>
                </a:lnTo>
                <a:lnTo>
                  <a:pt x="1591" y="1435"/>
                </a:lnTo>
                <a:lnTo>
                  <a:pt x="1644" y="1390"/>
                </a:lnTo>
                <a:lnTo>
                  <a:pt x="1694" y="1335"/>
                </a:lnTo>
                <a:lnTo>
                  <a:pt x="1741" y="1270"/>
                </a:lnTo>
                <a:lnTo>
                  <a:pt x="1779" y="1198"/>
                </a:lnTo>
                <a:lnTo>
                  <a:pt x="1815" y="1119"/>
                </a:lnTo>
                <a:lnTo>
                  <a:pt x="1857" y="1130"/>
                </a:lnTo>
                <a:lnTo>
                  <a:pt x="1904" y="1125"/>
                </a:lnTo>
                <a:lnTo>
                  <a:pt x="1948" y="1114"/>
                </a:lnTo>
                <a:lnTo>
                  <a:pt x="1992" y="1089"/>
                </a:lnTo>
                <a:lnTo>
                  <a:pt x="2032" y="1053"/>
                </a:lnTo>
                <a:lnTo>
                  <a:pt x="2063" y="1006"/>
                </a:lnTo>
                <a:lnTo>
                  <a:pt x="2091" y="949"/>
                </a:lnTo>
                <a:lnTo>
                  <a:pt x="2108" y="888"/>
                </a:lnTo>
                <a:lnTo>
                  <a:pt x="2123" y="822"/>
                </a:lnTo>
                <a:lnTo>
                  <a:pt x="2128" y="754"/>
                </a:lnTo>
                <a:lnTo>
                  <a:pt x="2123" y="683"/>
                </a:lnTo>
                <a:lnTo>
                  <a:pt x="2108" y="616"/>
                </a:lnTo>
                <a:lnTo>
                  <a:pt x="2091" y="556"/>
                </a:lnTo>
                <a:lnTo>
                  <a:pt x="2063" y="502"/>
                </a:lnTo>
                <a:lnTo>
                  <a:pt x="2032" y="455"/>
                </a:lnTo>
                <a:lnTo>
                  <a:pt x="1992" y="419"/>
                </a:lnTo>
                <a:lnTo>
                  <a:pt x="1948" y="390"/>
                </a:lnTo>
                <a:lnTo>
                  <a:pt x="1904" y="378"/>
                </a:lnTo>
                <a:lnTo>
                  <a:pt x="1857" y="375"/>
                </a:lnTo>
                <a:lnTo>
                  <a:pt x="1815" y="389"/>
                </a:lnTo>
                <a:lnTo>
                  <a:pt x="1779" y="309"/>
                </a:lnTo>
                <a:lnTo>
                  <a:pt x="1741" y="233"/>
                </a:lnTo>
                <a:lnTo>
                  <a:pt x="1694" y="169"/>
                </a:lnTo>
                <a:lnTo>
                  <a:pt x="1644" y="117"/>
                </a:lnTo>
                <a:lnTo>
                  <a:pt x="1591" y="68"/>
                </a:lnTo>
                <a:lnTo>
                  <a:pt x="1531" y="36"/>
                </a:lnTo>
                <a:lnTo>
                  <a:pt x="1470" y="11"/>
                </a:lnTo>
                <a:lnTo>
                  <a:pt x="1410" y="0"/>
                </a:lnTo>
                <a:lnTo>
                  <a:pt x="1352" y="0"/>
                </a:lnTo>
                <a:lnTo>
                  <a:pt x="1287" y="8"/>
                </a:lnTo>
                <a:lnTo>
                  <a:pt x="1225" y="32"/>
                </a:lnTo>
                <a:lnTo>
                  <a:pt x="1170" y="66"/>
                </a:lnTo>
                <a:lnTo>
                  <a:pt x="1112" y="109"/>
                </a:lnTo>
                <a:lnTo>
                  <a:pt x="1064" y="162"/>
                </a:lnTo>
                <a:lnTo>
                  <a:pt x="1011" y="109"/>
                </a:lnTo>
                <a:lnTo>
                  <a:pt x="957" y="66"/>
                </a:lnTo>
                <a:lnTo>
                  <a:pt x="899" y="32"/>
                </a:lnTo>
                <a:lnTo>
                  <a:pt x="836" y="8"/>
                </a:lnTo>
                <a:lnTo>
                  <a:pt x="776" y="0"/>
                </a:lnTo>
                <a:lnTo>
                  <a:pt x="715" y="0"/>
                </a:lnTo>
                <a:lnTo>
                  <a:pt x="650" y="11"/>
                </a:lnTo>
                <a:lnTo>
                  <a:pt x="592" y="36"/>
                </a:lnTo>
                <a:lnTo>
                  <a:pt x="533" y="68"/>
                </a:lnTo>
                <a:lnTo>
                  <a:pt x="479" y="117"/>
                </a:lnTo>
                <a:lnTo>
                  <a:pt x="427" y="169"/>
                </a:lnTo>
                <a:lnTo>
                  <a:pt x="384" y="233"/>
                </a:lnTo>
                <a:lnTo>
                  <a:pt x="342" y="309"/>
                </a:lnTo>
                <a:lnTo>
                  <a:pt x="311" y="389"/>
                </a:lnTo>
                <a:lnTo>
                  <a:pt x="266" y="375"/>
                </a:lnTo>
                <a:lnTo>
                  <a:pt x="219" y="378"/>
                </a:lnTo>
                <a:lnTo>
                  <a:pt x="176" y="390"/>
                </a:lnTo>
                <a:lnTo>
                  <a:pt x="133" y="419"/>
                </a:lnTo>
                <a:lnTo>
                  <a:pt x="94" y="455"/>
                </a:lnTo>
                <a:lnTo>
                  <a:pt x="63" y="502"/>
                </a:lnTo>
                <a:lnTo>
                  <a:pt x="33" y="556"/>
                </a:lnTo>
                <a:lnTo>
                  <a:pt x="11" y="616"/>
                </a:lnTo>
                <a:lnTo>
                  <a:pt x="1" y="683"/>
                </a:lnTo>
                <a:lnTo>
                  <a:pt x="0" y="754"/>
                </a:lnTo>
                <a:lnTo>
                  <a:pt x="1" y="822"/>
                </a:lnTo>
                <a:lnTo>
                  <a:pt x="11" y="888"/>
                </a:lnTo>
                <a:lnTo>
                  <a:pt x="33" y="949"/>
                </a:lnTo>
                <a:lnTo>
                  <a:pt x="63" y="1006"/>
                </a:lnTo>
                <a:lnTo>
                  <a:pt x="94" y="1053"/>
                </a:lnTo>
                <a:lnTo>
                  <a:pt x="133" y="1089"/>
                </a:lnTo>
                <a:lnTo>
                  <a:pt x="176" y="1114"/>
                </a:lnTo>
                <a:lnTo>
                  <a:pt x="219" y="1125"/>
                </a:lnTo>
                <a:lnTo>
                  <a:pt x="266" y="1130"/>
                </a:lnTo>
                <a:lnTo>
                  <a:pt x="311" y="1119"/>
                </a:lnTo>
              </a:path>
            </a:pathLst>
          </a:custGeom>
          <a:noFill/>
          <a:ln w="19050" cap="flat" cmpd="sng">
            <a:solidFill>
              <a:srgbClr val="00B05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8" name="Line 11"/>
          <p:cNvSpPr/>
          <p:nvPr/>
        </p:nvSpPr>
        <p:spPr>
          <a:xfrm>
            <a:off x="7288213" y="2787650"/>
            <a:ext cx="76200" cy="190500"/>
          </a:xfrm>
          <a:prstGeom prst="line">
            <a:avLst/>
          </a:prstGeom>
          <a:ln w="28575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79" name="Rectangle 13"/>
          <p:cNvSpPr/>
          <p:nvPr/>
        </p:nvSpPr>
        <p:spPr>
          <a:xfrm>
            <a:off x="7194550" y="2965450"/>
            <a:ext cx="3556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i="1">
                <a:solidFill>
                  <a:srgbClr val="00B050"/>
                </a:solidFill>
                <a:latin typeface="Arial" panose="020B0604020202020204" pitchFamily="34" charset="0"/>
              </a:rPr>
              <a:t>x</a:t>
            </a: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pic>
        <p:nvPicPr>
          <p:cNvPr id="113680" name="Picture 2" descr="hi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28675"/>
            <a:ext cx="7175500" cy="294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681" name="Line 3"/>
          <p:cNvSpPr/>
          <p:nvPr/>
        </p:nvSpPr>
        <p:spPr>
          <a:xfrm>
            <a:off x="2647950" y="1195388"/>
            <a:ext cx="2986088" cy="2111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82" name="Line 4"/>
          <p:cNvSpPr/>
          <p:nvPr/>
        </p:nvSpPr>
        <p:spPr>
          <a:xfrm flipV="1">
            <a:off x="4837113" y="1487488"/>
            <a:ext cx="901700" cy="720725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83" name="Line 5"/>
          <p:cNvSpPr/>
          <p:nvPr/>
        </p:nvSpPr>
        <p:spPr>
          <a:xfrm flipH="1" flipV="1">
            <a:off x="2660650" y="1344613"/>
            <a:ext cx="415925" cy="2873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84" name="Line 6"/>
          <p:cNvSpPr/>
          <p:nvPr/>
        </p:nvSpPr>
        <p:spPr>
          <a:xfrm flipH="1" flipV="1">
            <a:off x="3835400" y="1706563"/>
            <a:ext cx="461963" cy="404812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85" name="Oval 9"/>
          <p:cNvSpPr/>
          <p:nvPr/>
        </p:nvSpPr>
        <p:spPr>
          <a:xfrm>
            <a:off x="2486025" y="3070225"/>
            <a:ext cx="685800" cy="273050"/>
          </a:xfrm>
          <a:prstGeom prst="ellipse">
            <a:avLst/>
          </a:prstGeom>
          <a:noFill/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3686" name="Freeform 10"/>
          <p:cNvSpPr/>
          <p:nvPr/>
        </p:nvSpPr>
        <p:spPr>
          <a:xfrm>
            <a:off x="7075488" y="2957513"/>
            <a:ext cx="574675" cy="407987"/>
          </a:xfrm>
          <a:custGeom>
            <a:avLst/>
            <a:gdLst/>
            <a:ahLst/>
            <a:cxnLst>
              <a:cxn ang="0">
                <a:pos x="92358" y="324547"/>
              </a:cxn>
              <a:cxn ang="0">
                <a:pos x="115313" y="361662"/>
              </a:cxn>
              <a:cxn ang="0">
                <a:pos x="143939" y="388753"/>
              </a:cxn>
              <a:cxn ang="0">
                <a:pos x="175535" y="404194"/>
              </a:cxn>
              <a:cxn ang="0">
                <a:pos x="209562" y="407987"/>
              </a:cxn>
              <a:cxn ang="0">
                <a:pos x="242779" y="399860"/>
              </a:cxn>
              <a:cxn ang="0">
                <a:pos x="273025" y="378187"/>
              </a:cxn>
              <a:cxn ang="0">
                <a:pos x="300300" y="378187"/>
              </a:cxn>
              <a:cxn ang="0">
                <a:pos x="330816" y="399860"/>
              </a:cxn>
              <a:cxn ang="0">
                <a:pos x="365113" y="407987"/>
              </a:cxn>
              <a:cxn ang="0">
                <a:pos x="396979" y="404194"/>
              </a:cxn>
              <a:cxn ang="0">
                <a:pos x="429656" y="388753"/>
              </a:cxn>
              <a:cxn ang="0">
                <a:pos x="457472" y="361662"/>
              </a:cxn>
              <a:cxn ang="0">
                <a:pos x="480426" y="324547"/>
              </a:cxn>
              <a:cxn ang="0">
                <a:pos x="501490" y="306126"/>
              </a:cxn>
              <a:cxn ang="0">
                <a:pos x="526065" y="301791"/>
              </a:cxn>
              <a:cxn ang="0">
                <a:pos x="548750" y="285266"/>
              </a:cxn>
              <a:cxn ang="0">
                <a:pos x="564683" y="257091"/>
              </a:cxn>
              <a:cxn ang="0">
                <a:pos x="573325" y="222686"/>
              </a:cxn>
              <a:cxn ang="0">
                <a:pos x="573325" y="185030"/>
              </a:cxn>
              <a:cxn ang="0">
                <a:pos x="564683" y="150625"/>
              </a:cxn>
              <a:cxn ang="0">
                <a:pos x="548750" y="123263"/>
              </a:cxn>
              <a:cxn ang="0">
                <a:pos x="526065" y="105654"/>
              </a:cxn>
              <a:cxn ang="0">
                <a:pos x="501490" y="101590"/>
              </a:cxn>
              <a:cxn ang="0">
                <a:pos x="480426" y="83710"/>
              </a:cxn>
              <a:cxn ang="0">
                <a:pos x="457472" y="45783"/>
              </a:cxn>
              <a:cxn ang="0">
                <a:pos x="429656" y="18422"/>
              </a:cxn>
              <a:cxn ang="0">
                <a:pos x="396979" y="2980"/>
              </a:cxn>
              <a:cxn ang="0">
                <a:pos x="365113" y="0"/>
              </a:cxn>
              <a:cxn ang="0">
                <a:pos x="330816" y="8669"/>
              </a:cxn>
              <a:cxn ang="0">
                <a:pos x="300300" y="29529"/>
              </a:cxn>
              <a:cxn ang="0">
                <a:pos x="273025" y="29529"/>
              </a:cxn>
              <a:cxn ang="0">
                <a:pos x="242779" y="8669"/>
              </a:cxn>
              <a:cxn ang="0">
                <a:pos x="209562" y="0"/>
              </a:cxn>
              <a:cxn ang="0">
                <a:pos x="175535" y="2980"/>
              </a:cxn>
              <a:cxn ang="0">
                <a:pos x="143939" y="18422"/>
              </a:cxn>
              <a:cxn ang="0">
                <a:pos x="115313" y="45783"/>
              </a:cxn>
              <a:cxn ang="0">
                <a:pos x="92358" y="83710"/>
              </a:cxn>
              <a:cxn ang="0">
                <a:pos x="71834" y="101590"/>
              </a:cxn>
              <a:cxn ang="0">
                <a:pos x="47530" y="105654"/>
              </a:cxn>
              <a:cxn ang="0">
                <a:pos x="25385" y="123263"/>
              </a:cxn>
              <a:cxn ang="0">
                <a:pos x="8912" y="150625"/>
              </a:cxn>
              <a:cxn ang="0">
                <a:pos x="270" y="185030"/>
              </a:cxn>
              <a:cxn ang="0">
                <a:pos x="270" y="222686"/>
              </a:cxn>
              <a:cxn ang="0">
                <a:pos x="8912" y="257091"/>
              </a:cxn>
              <a:cxn ang="0">
                <a:pos x="25385" y="285266"/>
              </a:cxn>
              <a:cxn ang="0">
                <a:pos x="47530" y="301791"/>
              </a:cxn>
              <a:cxn ang="0">
                <a:pos x="71834" y="306126"/>
              </a:cxn>
            </a:cxnLst>
            <a:rect l="0" t="0" r="0" b="0"/>
            <a:pathLst>
              <a:path w="2128" h="1506">
                <a:moveTo>
                  <a:pt x="311" y="1119"/>
                </a:moveTo>
                <a:lnTo>
                  <a:pt x="342" y="1198"/>
                </a:lnTo>
                <a:lnTo>
                  <a:pt x="384" y="1270"/>
                </a:lnTo>
                <a:lnTo>
                  <a:pt x="427" y="1335"/>
                </a:lnTo>
                <a:lnTo>
                  <a:pt x="479" y="1390"/>
                </a:lnTo>
                <a:lnTo>
                  <a:pt x="533" y="1435"/>
                </a:lnTo>
                <a:lnTo>
                  <a:pt x="592" y="1468"/>
                </a:lnTo>
                <a:lnTo>
                  <a:pt x="650" y="1492"/>
                </a:lnTo>
                <a:lnTo>
                  <a:pt x="715" y="1506"/>
                </a:lnTo>
                <a:lnTo>
                  <a:pt x="776" y="1506"/>
                </a:lnTo>
                <a:lnTo>
                  <a:pt x="836" y="1497"/>
                </a:lnTo>
                <a:lnTo>
                  <a:pt x="899" y="1476"/>
                </a:lnTo>
                <a:lnTo>
                  <a:pt x="957" y="1442"/>
                </a:lnTo>
                <a:lnTo>
                  <a:pt x="1011" y="1396"/>
                </a:lnTo>
                <a:lnTo>
                  <a:pt x="1064" y="1341"/>
                </a:lnTo>
                <a:lnTo>
                  <a:pt x="1112" y="1396"/>
                </a:lnTo>
                <a:lnTo>
                  <a:pt x="1170" y="1442"/>
                </a:lnTo>
                <a:lnTo>
                  <a:pt x="1225" y="1476"/>
                </a:lnTo>
                <a:lnTo>
                  <a:pt x="1287" y="1497"/>
                </a:lnTo>
                <a:lnTo>
                  <a:pt x="1352" y="1506"/>
                </a:lnTo>
                <a:lnTo>
                  <a:pt x="1410" y="1506"/>
                </a:lnTo>
                <a:lnTo>
                  <a:pt x="1470" y="1492"/>
                </a:lnTo>
                <a:lnTo>
                  <a:pt x="1531" y="1468"/>
                </a:lnTo>
                <a:lnTo>
                  <a:pt x="1591" y="1435"/>
                </a:lnTo>
                <a:lnTo>
                  <a:pt x="1644" y="1390"/>
                </a:lnTo>
                <a:lnTo>
                  <a:pt x="1694" y="1335"/>
                </a:lnTo>
                <a:lnTo>
                  <a:pt x="1741" y="1270"/>
                </a:lnTo>
                <a:lnTo>
                  <a:pt x="1779" y="1198"/>
                </a:lnTo>
                <a:lnTo>
                  <a:pt x="1815" y="1119"/>
                </a:lnTo>
                <a:lnTo>
                  <a:pt x="1857" y="1130"/>
                </a:lnTo>
                <a:lnTo>
                  <a:pt x="1904" y="1125"/>
                </a:lnTo>
                <a:lnTo>
                  <a:pt x="1948" y="1114"/>
                </a:lnTo>
                <a:lnTo>
                  <a:pt x="1992" y="1089"/>
                </a:lnTo>
                <a:lnTo>
                  <a:pt x="2032" y="1053"/>
                </a:lnTo>
                <a:lnTo>
                  <a:pt x="2063" y="1006"/>
                </a:lnTo>
                <a:lnTo>
                  <a:pt x="2091" y="949"/>
                </a:lnTo>
                <a:lnTo>
                  <a:pt x="2108" y="888"/>
                </a:lnTo>
                <a:lnTo>
                  <a:pt x="2123" y="822"/>
                </a:lnTo>
                <a:lnTo>
                  <a:pt x="2128" y="754"/>
                </a:lnTo>
                <a:lnTo>
                  <a:pt x="2123" y="683"/>
                </a:lnTo>
                <a:lnTo>
                  <a:pt x="2108" y="616"/>
                </a:lnTo>
                <a:lnTo>
                  <a:pt x="2091" y="556"/>
                </a:lnTo>
                <a:lnTo>
                  <a:pt x="2063" y="502"/>
                </a:lnTo>
                <a:lnTo>
                  <a:pt x="2032" y="455"/>
                </a:lnTo>
                <a:lnTo>
                  <a:pt x="1992" y="419"/>
                </a:lnTo>
                <a:lnTo>
                  <a:pt x="1948" y="390"/>
                </a:lnTo>
                <a:lnTo>
                  <a:pt x="1904" y="378"/>
                </a:lnTo>
                <a:lnTo>
                  <a:pt x="1857" y="375"/>
                </a:lnTo>
                <a:lnTo>
                  <a:pt x="1815" y="389"/>
                </a:lnTo>
                <a:lnTo>
                  <a:pt x="1779" y="309"/>
                </a:lnTo>
                <a:lnTo>
                  <a:pt x="1741" y="233"/>
                </a:lnTo>
                <a:lnTo>
                  <a:pt x="1694" y="169"/>
                </a:lnTo>
                <a:lnTo>
                  <a:pt x="1644" y="117"/>
                </a:lnTo>
                <a:lnTo>
                  <a:pt x="1591" y="68"/>
                </a:lnTo>
                <a:lnTo>
                  <a:pt x="1531" y="36"/>
                </a:lnTo>
                <a:lnTo>
                  <a:pt x="1470" y="11"/>
                </a:lnTo>
                <a:lnTo>
                  <a:pt x="1410" y="0"/>
                </a:lnTo>
                <a:lnTo>
                  <a:pt x="1352" y="0"/>
                </a:lnTo>
                <a:lnTo>
                  <a:pt x="1287" y="8"/>
                </a:lnTo>
                <a:lnTo>
                  <a:pt x="1225" y="32"/>
                </a:lnTo>
                <a:lnTo>
                  <a:pt x="1170" y="66"/>
                </a:lnTo>
                <a:lnTo>
                  <a:pt x="1112" y="109"/>
                </a:lnTo>
                <a:lnTo>
                  <a:pt x="1064" y="162"/>
                </a:lnTo>
                <a:lnTo>
                  <a:pt x="1011" y="109"/>
                </a:lnTo>
                <a:lnTo>
                  <a:pt x="957" y="66"/>
                </a:lnTo>
                <a:lnTo>
                  <a:pt x="899" y="32"/>
                </a:lnTo>
                <a:lnTo>
                  <a:pt x="836" y="8"/>
                </a:lnTo>
                <a:lnTo>
                  <a:pt x="776" y="0"/>
                </a:lnTo>
                <a:lnTo>
                  <a:pt x="715" y="0"/>
                </a:lnTo>
                <a:lnTo>
                  <a:pt x="650" y="11"/>
                </a:lnTo>
                <a:lnTo>
                  <a:pt x="592" y="36"/>
                </a:lnTo>
                <a:lnTo>
                  <a:pt x="533" y="68"/>
                </a:lnTo>
                <a:lnTo>
                  <a:pt x="479" y="117"/>
                </a:lnTo>
                <a:lnTo>
                  <a:pt x="427" y="169"/>
                </a:lnTo>
                <a:lnTo>
                  <a:pt x="384" y="233"/>
                </a:lnTo>
                <a:lnTo>
                  <a:pt x="342" y="309"/>
                </a:lnTo>
                <a:lnTo>
                  <a:pt x="311" y="389"/>
                </a:lnTo>
                <a:lnTo>
                  <a:pt x="266" y="375"/>
                </a:lnTo>
                <a:lnTo>
                  <a:pt x="219" y="378"/>
                </a:lnTo>
                <a:lnTo>
                  <a:pt x="176" y="390"/>
                </a:lnTo>
                <a:lnTo>
                  <a:pt x="133" y="419"/>
                </a:lnTo>
                <a:lnTo>
                  <a:pt x="94" y="455"/>
                </a:lnTo>
                <a:lnTo>
                  <a:pt x="63" y="502"/>
                </a:lnTo>
                <a:lnTo>
                  <a:pt x="33" y="556"/>
                </a:lnTo>
                <a:lnTo>
                  <a:pt x="11" y="616"/>
                </a:lnTo>
                <a:lnTo>
                  <a:pt x="1" y="683"/>
                </a:lnTo>
                <a:lnTo>
                  <a:pt x="0" y="754"/>
                </a:lnTo>
                <a:lnTo>
                  <a:pt x="1" y="822"/>
                </a:lnTo>
                <a:lnTo>
                  <a:pt x="11" y="888"/>
                </a:lnTo>
                <a:lnTo>
                  <a:pt x="33" y="949"/>
                </a:lnTo>
                <a:lnTo>
                  <a:pt x="63" y="1006"/>
                </a:lnTo>
                <a:lnTo>
                  <a:pt x="94" y="1053"/>
                </a:lnTo>
                <a:lnTo>
                  <a:pt x="133" y="1089"/>
                </a:lnTo>
                <a:lnTo>
                  <a:pt x="176" y="1114"/>
                </a:lnTo>
                <a:lnTo>
                  <a:pt x="219" y="1125"/>
                </a:lnTo>
                <a:lnTo>
                  <a:pt x="266" y="1130"/>
                </a:lnTo>
                <a:lnTo>
                  <a:pt x="311" y="1119"/>
                </a:lnTo>
              </a:path>
            </a:pathLst>
          </a:custGeom>
          <a:noFill/>
          <a:ln w="19050" cap="flat" cmpd="sng">
            <a:solidFill>
              <a:srgbClr val="00B05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87" name="Line 11"/>
          <p:cNvSpPr/>
          <p:nvPr/>
        </p:nvSpPr>
        <p:spPr>
          <a:xfrm>
            <a:off x="7288213" y="2787650"/>
            <a:ext cx="76200" cy="190500"/>
          </a:xfrm>
          <a:prstGeom prst="line">
            <a:avLst/>
          </a:prstGeom>
          <a:ln w="28575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88" name="Rectangle 13"/>
          <p:cNvSpPr/>
          <p:nvPr/>
        </p:nvSpPr>
        <p:spPr>
          <a:xfrm>
            <a:off x="7194550" y="2965450"/>
            <a:ext cx="3556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i="1">
                <a:solidFill>
                  <a:srgbClr val="00B050"/>
                </a:solidFill>
                <a:latin typeface="Arial" panose="020B0604020202020204" pitchFamily="34" charset="0"/>
              </a:rPr>
              <a:t>x</a:t>
            </a: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13689" name="Oval 9"/>
          <p:cNvSpPr/>
          <p:nvPr/>
        </p:nvSpPr>
        <p:spPr>
          <a:xfrm>
            <a:off x="4129088" y="1970088"/>
            <a:ext cx="685800" cy="1620837"/>
          </a:xfrm>
          <a:prstGeom prst="ellipse">
            <a:avLst/>
          </a:prstGeom>
          <a:noFill/>
          <a:ln w="381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113690" name="Picture 2" descr="hi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28675"/>
            <a:ext cx="7175500" cy="294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691" name="Line 3"/>
          <p:cNvSpPr/>
          <p:nvPr/>
        </p:nvSpPr>
        <p:spPr>
          <a:xfrm>
            <a:off x="2647950" y="1195388"/>
            <a:ext cx="2986088" cy="2111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92" name="Line 4"/>
          <p:cNvSpPr/>
          <p:nvPr/>
        </p:nvSpPr>
        <p:spPr>
          <a:xfrm flipV="1">
            <a:off x="4837113" y="1487488"/>
            <a:ext cx="901700" cy="720725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93" name="Line 5"/>
          <p:cNvSpPr/>
          <p:nvPr/>
        </p:nvSpPr>
        <p:spPr>
          <a:xfrm flipH="1" flipV="1">
            <a:off x="2660650" y="1344613"/>
            <a:ext cx="415925" cy="2873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94" name="Line 6"/>
          <p:cNvSpPr/>
          <p:nvPr/>
        </p:nvSpPr>
        <p:spPr>
          <a:xfrm flipH="1" flipV="1">
            <a:off x="3835400" y="1706563"/>
            <a:ext cx="461963" cy="404812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95" name="Oval 9"/>
          <p:cNvSpPr/>
          <p:nvPr/>
        </p:nvSpPr>
        <p:spPr>
          <a:xfrm>
            <a:off x="2486025" y="3070225"/>
            <a:ext cx="685800" cy="273050"/>
          </a:xfrm>
          <a:prstGeom prst="ellipse">
            <a:avLst/>
          </a:prstGeom>
          <a:noFill/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3696" name="Freeform 10"/>
          <p:cNvSpPr/>
          <p:nvPr/>
        </p:nvSpPr>
        <p:spPr>
          <a:xfrm>
            <a:off x="7075488" y="2957513"/>
            <a:ext cx="574675" cy="407987"/>
          </a:xfrm>
          <a:custGeom>
            <a:avLst/>
            <a:gdLst/>
            <a:ahLst/>
            <a:cxnLst>
              <a:cxn ang="0">
                <a:pos x="92358" y="324547"/>
              </a:cxn>
              <a:cxn ang="0">
                <a:pos x="115313" y="361662"/>
              </a:cxn>
              <a:cxn ang="0">
                <a:pos x="143939" y="388753"/>
              </a:cxn>
              <a:cxn ang="0">
                <a:pos x="175535" y="404194"/>
              </a:cxn>
              <a:cxn ang="0">
                <a:pos x="209562" y="407987"/>
              </a:cxn>
              <a:cxn ang="0">
                <a:pos x="242779" y="399860"/>
              </a:cxn>
              <a:cxn ang="0">
                <a:pos x="273025" y="378187"/>
              </a:cxn>
              <a:cxn ang="0">
                <a:pos x="300300" y="378187"/>
              </a:cxn>
              <a:cxn ang="0">
                <a:pos x="330816" y="399860"/>
              </a:cxn>
              <a:cxn ang="0">
                <a:pos x="365113" y="407987"/>
              </a:cxn>
              <a:cxn ang="0">
                <a:pos x="396979" y="404194"/>
              </a:cxn>
              <a:cxn ang="0">
                <a:pos x="429656" y="388753"/>
              </a:cxn>
              <a:cxn ang="0">
                <a:pos x="457472" y="361662"/>
              </a:cxn>
              <a:cxn ang="0">
                <a:pos x="480426" y="324547"/>
              </a:cxn>
              <a:cxn ang="0">
                <a:pos x="501490" y="306126"/>
              </a:cxn>
              <a:cxn ang="0">
                <a:pos x="526065" y="301791"/>
              </a:cxn>
              <a:cxn ang="0">
                <a:pos x="548750" y="285266"/>
              </a:cxn>
              <a:cxn ang="0">
                <a:pos x="564683" y="257091"/>
              </a:cxn>
              <a:cxn ang="0">
                <a:pos x="573325" y="222686"/>
              </a:cxn>
              <a:cxn ang="0">
                <a:pos x="573325" y="185030"/>
              </a:cxn>
              <a:cxn ang="0">
                <a:pos x="564683" y="150625"/>
              </a:cxn>
              <a:cxn ang="0">
                <a:pos x="548750" y="123263"/>
              </a:cxn>
              <a:cxn ang="0">
                <a:pos x="526065" y="105654"/>
              </a:cxn>
              <a:cxn ang="0">
                <a:pos x="501490" y="101590"/>
              </a:cxn>
              <a:cxn ang="0">
                <a:pos x="480426" y="83710"/>
              </a:cxn>
              <a:cxn ang="0">
                <a:pos x="457472" y="45783"/>
              </a:cxn>
              <a:cxn ang="0">
                <a:pos x="429656" y="18422"/>
              </a:cxn>
              <a:cxn ang="0">
                <a:pos x="396979" y="2980"/>
              </a:cxn>
              <a:cxn ang="0">
                <a:pos x="365113" y="0"/>
              </a:cxn>
              <a:cxn ang="0">
                <a:pos x="330816" y="8669"/>
              </a:cxn>
              <a:cxn ang="0">
                <a:pos x="300300" y="29529"/>
              </a:cxn>
              <a:cxn ang="0">
                <a:pos x="273025" y="29529"/>
              </a:cxn>
              <a:cxn ang="0">
                <a:pos x="242779" y="8669"/>
              </a:cxn>
              <a:cxn ang="0">
                <a:pos x="209562" y="0"/>
              </a:cxn>
              <a:cxn ang="0">
                <a:pos x="175535" y="2980"/>
              </a:cxn>
              <a:cxn ang="0">
                <a:pos x="143939" y="18422"/>
              </a:cxn>
              <a:cxn ang="0">
                <a:pos x="115313" y="45783"/>
              </a:cxn>
              <a:cxn ang="0">
                <a:pos x="92358" y="83710"/>
              </a:cxn>
              <a:cxn ang="0">
                <a:pos x="71834" y="101590"/>
              </a:cxn>
              <a:cxn ang="0">
                <a:pos x="47530" y="105654"/>
              </a:cxn>
              <a:cxn ang="0">
                <a:pos x="25385" y="123263"/>
              </a:cxn>
              <a:cxn ang="0">
                <a:pos x="8912" y="150625"/>
              </a:cxn>
              <a:cxn ang="0">
                <a:pos x="270" y="185030"/>
              </a:cxn>
              <a:cxn ang="0">
                <a:pos x="270" y="222686"/>
              </a:cxn>
              <a:cxn ang="0">
                <a:pos x="8912" y="257091"/>
              </a:cxn>
              <a:cxn ang="0">
                <a:pos x="25385" y="285266"/>
              </a:cxn>
              <a:cxn ang="0">
                <a:pos x="47530" y="301791"/>
              </a:cxn>
              <a:cxn ang="0">
                <a:pos x="71834" y="306126"/>
              </a:cxn>
            </a:cxnLst>
            <a:rect l="0" t="0" r="0" b="0"/>
            <a:pathLst>
              <a:path w="2128" h="1506">
                <a:moveTo>
                  <a:pt x="311" y="1119"/>
                </a:moveTo>
                <a:lnTo>
                  <a:pt x="342" y="1198"/>
                </a:lnTo>
                <a:lnTo>
                  <a:pt x="384" y="1270"/>
                </a:lnTo>
                <a:lnTo>
                  <a:pt x="427" y="1335"/>
                </a:lnTo>
                <a:lnTo>
                  <a:pt x="479" y="1390"/>
                </a:lnTo>
                <a:lnTo>
                  <a:pt x="533" y="1435"/>
                </a:lnTo>
                <a:lnTo>
                  <a:pt x="592" y="1468"/>
                </a:lnTo>
                <a:lnTo>
                  <a:pt x="650" y="1492"/>
                </a:lnTo>
                <a:lnTo>
                  <a:pt x="715" y="1506"/>
                </a:lnTo>
                <a:lnTo>
                  <a:pt x="776" y="1506"/>
                </a:lnTo>
                <a:lnTo>
                  <a:pt x="836" y="1497"/>
                </a:lnTo>
                <a:lnTo>
                  <a:pt x="899" y="1476"/>
                </a:lnTo>
                <a:lnTo>
                  <a:pt x="957" y="1442"/>
                </a:lnTo>
                <a:lnTo>
                  <a:pt x="1011" y="1396"/>
                </a:lnTo>
                <a:lnTo>
                  <a:pt x="1064" y="1341"/>
                </a:lnTo>
                <a:lnTo>
                  <a:pt x="1112" y="1396"/>
                </a:lnTo>
                <a:lnTo>
                  <a:pt x="1170" y="1442"/>
                </a:lnTo>
                <a:lnTo>
                  <a:pt x="1225" y="1476"/>
                </a:lnTo>
                <a:lnTo>
                  <a:pt x="1287" y="1497"/>
                </a:lnTo>
                <a:lnTo>
                  <a:pt x="1352" y="1506"/>
                </a:lnTo>
                <a:lnTo>
                  <a:pt x="1410" y="1506"/>
                </a:lnTo>
                <a:lnTo>
                  <a:pt x="1470" y="1492"/>
                </a:lnTo>
                <a:lnTo>
                  <a:pt x="1531" y="1468"/>
                </a:lnTo>
                <a:lnTo>
                  <a:pt x="1591" y="1435"/>
                </a:lnTo>
                <a:lnTo>
                  <a:pt x="1644" y="1390"/>
                </a:lnTo>
                <a:lnTo>
                  <a:pt x="1694" y="1335"/>
                </a:lnTo>
                <a:lnTo>
                  <a:pt x="1741" y="1270"/>
                </a:lnTo>
                <a:lnTo>
                  <a:pt x="1779" y="1198"/>
                </a:lnTo>
                <a:lnTo>
                  <a:pt x="1815" y="1119"/>
                </a:lnTo>
                <a:lnTo>
                  <a:pt x="1857" y="1130"/>
                </a:lnTo>
                <a:lnTo>
                  <a:pt x="1904" y="1125"/>
                </a:lnTo>
                <a:lnTo>
                  <a:pt x="1948" y="1114"/>
                </a:lnTo>
                <a:lnTo>
                  <a:pt x="1992" y="1089"/>
                </a:lnTo>
                <a:lnTo>
                  <a:pt x="2032" y="1053"/>
                </a:lnTo>
                <a:lnTo>
                  <a:pt x="2063" y="1006"/>
                </a:lnTo>
                <a:lnTo>
                  <a:pt x="2091" y="949"/>
                </a:lnTo>
                <a:lnTo>
                  <a:pt x="2108" y="888"/>
                </a:lnTo>
                <a:lnTo>
                  <a:pt x="2123" y="822"/>
                </a:lnTo>
                <a:lnTo>
                  <a:pt x="2128" y="754"/>
                </a:lnTo>
                <a:lnTo>
                  <a:pt x="2123" y="683"/>
                </a:lnTo>
                <a:lnTo>
                  <a:pt x="2108" y="616"/>
                </a:lnTo>
                <a:lnTo>
                  <a:pt x="2091" y="556"/>
                </a:lnTo>
                <a:lnTo>
                  <a:pt x="2063" y="502"/>
                </a:lnTo>
                <a:lnTo>
                  <a:pt x="2032" y="455"/>
                </a:lnTo>
                <a:lnTo>
                  <a:pt x="1992" y="419"/>
                </a:lnTo>
                <a:lnTo>
                  <a:pt x="1948" y="390"/>
                </a:lnTo>
                <a:lnTo>
                  <a:pt x="1904" y="378"/>
                </a:lnTo>
                <a:lnTo>
                  <a:pt x="1857" y="375"/>
                </a:lnTo>
                <a:lnTo>
                  <a:pt x="1815" y="389"/>
                </a:lnTo>
                <a:lnTo>
                  <a:pt x="1779" y="309"/>
                </a:lnTo>
                <a:lnTo>
                  <a:pt x="1741" y="233"/>
                </a:lnTo>
                <a:lnTo>
                  <a:pt x="1694" y="169"/>
                </a:lnTo>
                <a:lnTo>
                  <a:pt x="1644" y="117"/>
                </a:lnTo>
                <a:lnTo>
                  <a:pt x="1591" y="68"/>
                </a:lnTo>
                <a:lnTo>
                  <a:pt x="1531" y="36"/>
                </a:lnTo>
                <a:lnTo>
                  <a:pt x="1470" y="11"/>
                </a:lnTo>
                <a:lnTo>
                  <a:pt x="1410" y="0"/>
                </a:lnTo>
                <a:lnTo>
                  <a:pt x="1352" y="0"/>
                </a:lnTo>
                <a:lnTo>
                  <a:pt x="1287" y="8"/>
                </a:lnTo>
                <a:lnTo>
                  <a:pt x="1225" y="32"/>
                </a:lnTo>
                <a:lnTo>
                  <a:pt x="1170" y="66"/>
                </a:lnTo>
                <a:lnTo>
                  <a:pt x="1112" y="109"/>
                </a:lnTo>
                <a:lnTo>
                  <a:pt x="1064" y="162"/>
                </a:lnTo>
                <a:lnTo>
                  <a:pt x="1011" y="109"/>
                </a:lnTo>
                <a:lnTo>
                  <a:pt x="957" y="66"/>
                </a:lnTo>
                <a:lnTo>
                  <a:pt x="899" y="32"/>
                </a:lnTo>
                <a:lnTo>
                  <a:pt x="836" y="8"/>
                </a:lnTo>
                <a:lnTo>
                  <a:pt x="776" y="0"/>
                </a:lnTo>
                <a:lnTo>
                  <a:pt x="715" y="0"/>
                </a:lnTo>
                <a:lnTo>
                  <a:pt x="650" y="11"/>
                </a:lnTo>
                <a:lnTo>
                  <a:pt x="592" y="36"/>
                </a:lnTo>
                <a:lnTo>
                  <a:pt x="533" y="68"/>
                </a:lnTo>
                <a:lnTo>
                  <a:pt x="479" y="117"/>
                </a:lnTo>
                <a:lnTo>
                  <a:pt x="427" y="169"/>
                </a:lnTo>
                <a:lnTo>
                  <a:pt x="384" y="233"/>
                </a:lnTo>
                <a:lnTo>
                  <a:pt x="342" y="309"/>
                </a:lnTo>
                <a:lnTo>
                  <a:pt x="311" y="389"/>
                </a:lnTo>
                <a:lnTo>
                  <a:pt x="266" y="375"/>
                </a:lnTo>
                <a:lnTo>
                  <a:pt x="219" y="378"/>
                </a:lnTo>
                <a:lnTo>
                  <a:pt x="176" y="390"/>
                </a:lnTo>
                <a:lnTo>
                  <a:pt x="133" y="419"/>
                </a:lnTo>
                <a:lnTo>
                  <a:pt x="94" y="455"/>
                </a:lnTo>
                <a:lnTo>
                  <a:pt x="63" y="502"/>
                </a:lnTo>
                <a:lnTo>
                  <a:pt x="33" y="556"/>
                </a:lnTo>
                <a:lnTo>
                  <a:pt x="11" y="616"/>
                </a:lnTo>
                <a:lnTo>
                  <a:pt x="1" y="683"/>
                </a:lnTo>
                <a:lnTo>
                  <a:pt x="0" y="754"/>
                </a:lnTo>
                <a:lnTo>
                  <a:pt x="1" y="822"/>
                </a:lnTo>
                <a:lnTo>
                  <a:pt x="11" y="888"/>
                </a:lnTo>
                <a:lnTo>
                  <a:pt x="33" y="949"/>
                </a:lnTo>
                <a:lnTo>
                  <a:pt x="63" y="1006"/>
                </a:lnTo>
                <a:lnTo>
                  <a:pt x="94" y="1053"/>
                </a:lnTo>
                <a:lnTo>
                  <a:pt x="133" y="1089"/>
                </a:lnTo>
                <a:lnTo>
                  <a:pt x="176" y="1114"/>
                </a:lnTo>
                <a:lnTo>
                  <a:pt x="219" y="1125"/>
                </a:lnTo>
                <a:lnTo>
                  <a:pt x="266" y="1130"/>
                </a:lnTo>
                <a:lnTo>
                  <a:pt x="311" y="1119"/>
                </a:lnTo>
              </a:path>
            </a:pathLst>
          </a:custGeom>
          <a:noFill/>
          <a:ln w="19050" cap="flat" cmpd="sng">
            <a:solidFill>
              <a:srgbClr val="00B05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7" name="Line 11"/>
          <p:cNvSpPr/>
          <p:nvPr/>
        </p:nvSpPr>
        <p:spPr>
          <a:xfrm>
            <a:off x="7288213" y="2787650"/>
            <a:ext cx="76200" cy="190500"/>
          </a:xfrm>
          <a:prstGeom prst="line">
            <a:avLst/>
          </a:prstGeom>
          <a:ln w="28575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98" name="Rectangle 13"/>
          <p:cNvSpPr/>
          <p:nvPr/>
        </p:nvSpPr>
        <p:spPr>
          <a:xfrm>
            <a:off x="7194550" y="2965450"/>
            <a:ext cx="3556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i="1">
                <a:solidFill>
                  <a:srgbClr val="00B050"/>
                </a:solidFill>
                <a:latin typeface="Arial" panose="020B0604020202020204" pitchFamily="34" charset="0"/>
              </a:rPr>
              <a:t>x</a:t>
            </a: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13699" name="Oval 9"/>
          <p:cNvSpPr/>
          <p:nvPr/>
        </p:nvSpPr>
        <p:spPr>
          <a:xfrm>
            <a:off x="4129088" y="1970088"/>
            <a:ext cx="685800" cy="1620837"/>
          </a:xfrm>
          <a:prstGeom prst="ellipse">
            <a:avLst/>
          </a:prstGeom>
          <a:noFill/>
          <a:ln w="381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3700" name="Line 5"/>
          <p:cNvSpPr/>
          <p:nvPr/>
        </p:nvSpPr>
        <p:spPr>
          <a:xfrm flipH="1" flipV="1">
            <a:off x="3181350" y="3195638"/>
            <a:ext cx="957263" cy="1174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BGP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16727" y="289352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Content Placeholder 2"/>
          <p:cNvSpPr>
            <a:spLocks noGrp="1"/>
          </p:cNvSpPr>
          <p:nvPr>
            <p:ph idx="1"/>
          </p:nvPr>
        </p:nvSpPr>
        <p:spPr>
          <a:xfrm>
            <a:off x="457200" y="3702050"/>
            <a:ext cx="9296400" cy="239395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Example: forwarding table entry for </a:t>
            </a:r>
            <a:r>
              <a:rPr lang="en-US" altLang="zh-CN" dirty="0" err="1">
                <a:solidFill>
                  <a:srgbClr val="00B0F0"/>
                </a:solidFill>
              </a:rPr>
              <a:t>d</a:t>
            </a:r>
            <a:r>
              <a:rPr lang="en-US" altLang="zh-CN" sz="2400" dirty="0" err="1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x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dirty="0"/>
              <a:t>	</a:t>
            </a:r>
          </a:p>
        </p:txBody>
      </p:sp>
      <p:pic>
        <p:nvPicPr>
          <p:cNvPr id="115714" name="Picture 2" descr="hi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28675"/>
            <a:ext cx="7175500" cy="294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715" name="Line 3"/>
          <p:cNvSpPr/>
          <p:nvPr/>
        </p:nvSpPr>
        <p:spPr>
          <a:xfrm>
            <a:off x="2647950" y="1195388"/>
            <a:ext cx="2986088" cy="2111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16" name="Line 4"/>
          <p:cNvSpPr/>
          <p:nvPr/>
        </p:nvSpPr>
        <p:spPr>
          <a:xfrm flipV="1">
            <a:off x="4837113" y="1487488"/>
            <a:ext cx="901700" cy="720725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17" name="Line 5"/>
          <p:cNvSpPr/>
          <p:nvPr/>
        </p:nvSpPr>
        <p:spPr>
          <a:xfrm flipH="1" flipV="1">
            <a:off x="2660650" y="1344613"/>
            <a:ext cx="415925" cy="2873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18" name="Line 6"/>
          <p:cNvSpPr/>
          <p:nvPr/>
        </p:nvSpPr>
        <p:spPr>
          <a:xfrm flipH="1" flipV="1">
            <a:off x="3835400" y="1706563"/>
            <a:ext cx="461963" cy="404812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15719" name="Picture 2" descr="hi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28675"/>
            <a:ext cx="7175500" cy="294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720" name="Line 3"/>
          <p:cNvSpPr/>
          <p:nvPr/>
        </p:nvSpPr>
        <p:spPr>
          <a:xfrm>
            <a:off x="2647950" y="1195388"/>
            <a:ext cx="2986088" cy="2111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21" name="Line 4"/>
          <p:cNvSpPr/>
          <p:nvPr/>
        </p:nvSpPr>
        <p:spPr>
          <a:xfrm flipV="1">
            <a:off x="4837113" y="1487488"/>
            <a:ext cx="901700" cy="720725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22" name="Line 5"/>
          <p:cNvSpPr/>
          <p:nvPr/>
        </p:nvSpPr>
        <p:spPr>
          <a:xfrm flipH="1" flipV="1">
            <a:off x="2660650" y="1344613"/>
            <a:ext cx="415925" cy="2873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23" name="Line 6"/>
          <p:cNvSpPr/>
          <p:nvPr/>
        </p:nvSpPr>
        <p:spPr>
          <a:xfrm flipH="1" flipV="1">
            <a:off x="3835400" y="1706563"/>
            <a:ext cx="461963" cy="404812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24" name="Oval 9"/>
          <p:cNvSpPr/>
          <p:nvPr/>
        </p:nvSpPr>
        <p:spPr>
          <a:xfrm>
            <a:off x="2486025" y="3070225"/>
            <a:ext cx="685800" cy="273050"/>
          </a:xfrm>
          <a:prstGeom prst="ellipse">
            <a:avLst/>
          </a:prstGeom>
          <a:noFill/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5725" name="Freeform 10"/>
          <p:cNvSpPr/>
          <p:nvPr/>
        </p:nvSpPr>
        <p:spPr>
          <a:xfrm>
            <a:off x="7075488" y="2957513"/>
            <a:ext cx="574675" cy="407987"/>
          </a:xfrm>
          <a:custGeom>
            <a:avLst/>
            <a:gdLst/>
            <a:ahLst/>
            <a:cxnLst>
              <a:cxn ang="0">
                <a:pos x="92358" y="324547"/>
              </a:cxn>
              <a:cxn ang="0">
                <a:pos x="115313" y="361662"/>
              </a:cxn>
              <a:cxn ang="0">
                <a:pos x="143939" y="388753"/>
              </a:cxn>
              <a:cxn ang="0">
                <a:pos x="175535" y="404194"/>
              </a:cxn>
              <a:cxn ang="0">
                <a:pos x="209562" y="407987"/>
              </a:cxn>
              <a:cxn ang="0">
                <a:pos x="242779" y="399860"/>
              </a:cxn>
              <a:cxn ang="0">
                <a:pos x="273025" y="378187"/>
              </a:cxn>
              <a:cxn ang="0">
                <a:pos x="300300" y="378187"/>
              </a:cxn>
              <a:cxn ang="0">
                <a:pos x="330816" y="399860"/>
              </a:cxn>
              <a:cxn ang="0">
                <a:pos x="365113" y="407987"/>
              </a:cxn>
              <a:cxn ang="0">
                <a:pos x="396979" y="404194"/>
              </a:cxn>
              <a:cxn ang="0">
                <a:pos x="429656" y="388753"/>
              </a:cxn>
              <a:cxn ang="0">
                <a:pos x="457472" y="361662"/>
              </a:cxn>
              <a:cxn ang="0">
                <a:pos x="480426" y="324547"/>
              </a:cxn>
              <a:cxn ang="0">
                <a:pos x="501490" y="306126"/>
              </a:cxn>
              <a:cxn ang="0">
                <a:pos x="526065" y="301791"/>
              </a:cxn>
              <a:cxn ang="0">
                <a:pos x="548750" y="285266"/>
              </a:cxn>
              <a:cxn ang="0">
                <a:pos x="564683" y="257091"/>
              </a:cxn>
              <a:cxn ang="0">
                <a:pos x="573325" y="222686"/>
              </a:cxn>
              <a:cxn ang="0">
                <a:pos x="573325" y="185030"/>
              </a:cxn>
              <a:cxn ang="0">
                <a:pos x="564683" y="150625"/>
              </a:cxn>
              <a:cxn ang="0">
                <a:pos x="548750" y="123263"/>
              </a:cxn>
              <a:cxn ang="0">
                <a:pos x="526065" y="105654"/>
              </a:cxn>
              <a:cxn ang="0">
                <a:pos x="501490" y="101590"/>
              </a:cxn>
              <a:cxn ang="0">
                <a:pos x="480426" y="83710"/>
              </a:cxn>
              <a:cxn ang="0">
                <a:pos x="457472" y="45783"/>
              </a:cxn>
              <a:cxn ang="0">
                <a:pos x="429656" y="18422"/>
              </a:cxn>
              <a:cxn ang="0">
                <a:pos x="396979" y="2980"/>
              </a:cxn>
              <a:cxn ang="0">
                <a:pos x="365113" y="0"/>
              </a:cxn>
              <a:cxn ang="0">
                <a:pos x="330816" y="8669"/>
              </a:cxn>
              <a:cxn ang="0">
                <a:pos x="300300" y="29529"/>
              </a:cxn>
              <a:cxn ang="0">
                <a:pos x="273025" y="29529"/>
              </a:cxn>
              <a:cxn ang="0">
                <a:pos x="242779" y="8669"/>
              </a:cxn>
              <a:cxn ang="0">
                <a:pos x="209562" y="0"/>
              </a:cxn>
              <a:cxn ang="0">
                <a:pos x="175535" y="2980"/>
              </a:cxn>
              <a:cxn ang="0">
                <a:pos x="143939" y="18422"/>
              </a:cxn>
              <a:cxn ang="0">
                <a:pos x="115313" y="45783"/>
              </a:cxn>
              <a:cxn ang="0">
                <a:pos x="92358" y="83710"/>
              </a:cxn>
              <a:cxn ang="0">
                <a:pos x="71834" y="101590"/>
              </a:cxn>
              <a:cxn ang="0">
                <a:pos x="47530" y="105654"/>
              </a:cxn>
              <a:cxn ang="0">
                <a:pos x="25385" y="123263"/>
              </a:cxn>
              <a:cxn ang="0">
                <a:pos x="8912" y="150625"/>
              </a:cxn>
              <a:cxn ang="0">
                <a:pos x="270" y="185030"/>
              </a:cxn>
              <a:cxn ang="0">
                <a:pos x="270" y="222686"/>
              </a:cxn>
              <a:cxn ang="0">
                <a:pos x="8912" y="257091"/>
              </a:cxn>
              <a:cxn ang="0">
                <a:pos x="25385" y="285266"/>
              </a:cxn>
              <a:cxn ang="0">
                <a:pos x="47530" y="301791"/>
              </a:cxn>
              <a:cxn ang="0">
                <a:pos x="71834" y="306126"/>
              </a:cxn>
            </a:cxnLst>
            <a:rect l="0" t="0" r="0" b="0"/>
            <a:pathLst>
              <a:path w="2128" h="1506">
                <a:moveTo>
                  <a:pt x="311" y="1119"/>
                </a:moveTo>
                <a:lnTo>
                  <a:pt x="342" y="1198"/>
                </a:lnTo>
                <a:lnTo>
                  <a:pt x="384" y="1270"/>
                </a:lnTo>
                <a:lnTo>
                  <a:pt x="427" y="1335"/>
                </a:lnTo>
                <a:lnTo>
                  <a:pt x="479" y="1390"/>
                </a:lnTo>
                <a:lnTo>
                  <a:pt x="533" y="1435"/>
                </a:lnTo>
                <a:lnTo>
                  <a:pt x="592" y="1468"/>
                </a:lnTo>
                <a:lnTo>
                  <a:pt x="650" y="1492"/>
                </a:lnTo>
                <a:lnTo>
                  <a:pt x="715" y="1506"/>
                </a:lnTo>
                <a:lnTo>
                  <a:pt x="776" y="1506"/>
                </a:lnTo>
                <a:lnTo>
                  <a:pt x="836" y="1497"/>
                </a:lnTo>
                <a:lnTo>
                  <a:pt x="899" y="1476"/>
                </a:lnTo>
                <a:lnTo>
                  <a:pt x="957" y="1442"/>
                </a:lnTo>
                <a:lnTo>
                  <a:pt x="1011" y="1396"/>
                </a:lnTo>
                <a:lnTo>
                  <a:pt x="1064" y="1341"/>
                </a:lnTo>
                <a:lnTo>
                  <a:pt x="1112" y="1396"/>
                </a:lnTo>
                <a:lnTo>
                  <a:pt x="1170" y="1442"/>
                </a:lnTo>
                <a:lnTo>
                  <a:pt x="1225" y="1476"/>
                </a:lnTo>
                <a:lnTo>
                  <a:pt x="1287" y="1497"/>
                </a:lnTo>
                <a:lnTo>
                  <a:pt x="1352" y="1506"/>
                </a:lnTo>
                <a:lnTo>
                  <a:pt x="1410" y="1506"/>
                </a:lnTo>
                <a:lnTo>
                  <a:pt x="1470" y="1492"/>
                </a:lnTo>
                <a:lnTo>
                  <a:pt x="1531" y="1468"/>
                </a:lnTo>
                <a:lnTo>
                  <a:pt x="1591" y="1435"/>
                </a:lnTo>
                <a:lnTo>
                  <a:pt x="1644" y="1390"/>
                </a:lnTo>
                <a:lnTo>
                  <a:pt x="1694" y="1335"/>
                </a:lnTo>
                <a:lnTo>
                  <a:pt x="1741" y="1270"/>
                </a:lnTo>
                <a:lnTo>
                  <a:pt x="1779" y="1198"/>
                </a:lnTo>
                <a:lnTo>
                  <a:pt x="1815" y="1119"/>
                </a:lnTo>
                <a:lnTo>
                  <a:pt x="1857" y="1130"/>
                </a:lnTo>
                <a:lnTo>
                  <a:pt x="1904" y="1125"/>
                </a:lnTo>
                <a:lnTo>
                  <a:pt x="1948" y="1114"/>
                </a:lnTo>
                <a:lnTo>
                  <a:pt x="1992" y="1089"/>
                </a:lnTo>
                <a:lnTo>
                  <a:pt x="2032" y="1053"/>
                </a:lnTo>
                <a:lnTo>
                  <a:pt x="2063" y="1006"/>
                </a:lnTo>
                <a:lnTo>
                  <a:pt x="2091" y="949"/>
                </a:lnTo>
                <a:lnTo>
                  <a:pt x="2108" y="888"/>
                </a:lnTo>
                <a:lnTo>
                  <a:pt x="2123" y="822"/>
                </a:lnTo>
                <a:lnTo>
                  <a:pt x="2128" y="754"/>
                </a:lnTo>
                <a:lnTo>
                  <a:pt x="2123" y="683"/>
                </a:lnTo>
                <a:lnTo>
                  <a:pt x="2108" y="616"/>
                </a:lnTo>
                <a:lnTo>
                  <a:pt x="2091" y="556"/>
                </a:lnTo>
                <a:lnTo>
                  <a:pt x="2063" y="502"/>
                </a:lnTo>
                <a:lnTo>
                  <a:pt x="2032" y="455"/>
                </a:lnTo>
                <a:lnTo>
                  <a:pt x="1992" y="419"/>
                </a:lnTo>
                <a:lnTo>
                  <a:pt x="1948" y="390"/>
                </a:lnTo>
                <a:lnTo>
                  <a:pt x="1904" y="378"/>
                </a:lnTo>
                <a:lnTo>
                  <a:pt x="1857" y="375"/>
                </a:lnTo>
                <a:lnTo>
                  <a:pt x="1815" y="389"/>
                </a:lnTo>
                <a:lnTo>
                  <a:pt x="1779" y="309"/>
                </a:lnTo>
                <a:lnTo>
                  <a:pt x="1741" y="233"/>
                </a:lnTo>
                <a:lnTo>
                  <a:pt x="1694" y="169"/>
                </a:lnTo>
                <a:lnTo>
                  <a:pt x="1644" y="117"/>
                </a:lnTo>
                <a:lnTo>
                  <a:pt x="1591" y="68"/>
                </a:lnTo>
                <a:lnTo>
                  <a:pt x="1531" y="36"/>
                </a:lnTo>
                <a:lnTo>
                  <a:pt x="1470" y="11"/>
                </a:lnTo>
                <a:lnTo>
                  <a:pt x="1410" y="0"/>
                </a:lnTo>
                <a:lnTo>
                  <a:pt x="1352" y="0"/>
                </a:lnTo>
                <a:lnTo>
                  <a:pt x="1287" y="8"/>
                </a:lnTo>
                <a:lnTo>
                  <a:pt x="1225" y="32"/>
                </a:lnTo>
                <a:lnTo>
                  <a:pt x="1170" y="66"/>
                </a:lnTo>
                <a:lnTo>
                  <a:pt x="1112" y="109"/>
                </a:lnTo>
                <a:lnTo>
                  <a:pt x="1064" y="162"/>
                </a:lnTo>
                <a:lnTo>
                  <a:pt x="1011" y="109"/>
                </a:lnTo>
                <a:lnTo>
                  <a:pt x="957" y="66"/>
                </a:lnTo>
                <a:lnTo>
                  <a:pt x="899" y="32"/>
                </a:lnTo>
                <a:lnTo>
                  <a:pt x="836" y="8"/>
                </a:lnTo>
                <a:lnTo>
                  <a:pt x="776" y="0"/>
                </a:lnTo>
                <a:lnTo>
                  <a:pt x="715" y="0"/>
                </a:lnTo>
                <a:lnTo>
                  <a:pt x="650" y="11"/>
                </a:lnTo>
                <a:lnTo>
                  <a:pt x="592" y="36"/>
                </a:lnTo>
                <a:lnTo>
                  <a:pt x="533" y="68"/>
                </a:lnTo>
                <a:lnTo>
                  <a:pt x="479" y="117"/>
                </a:lnTo>
                <a:lnTo>
                  <a:pt x="427" y="169"/>
                </a:lnTo>
                <a:lnTo>
                  <a:pt x="384" y="233"/>
                </a:lnTo>
                <a:lnTo>
                  <a:pt x="342" y="309"/>
                </a:lnTo>
                <a:lnTo>
                  <a:pt x="311" y="389"/>
                </a:lnTo>
                <a:lnTo>
                  <a:pt x="266" y="375"/>
                </a:lnTo>
                <a:lnTo>
                  <a:pt x="219" y="378"/>
                </a:lnTo>
                <a:lnTo>
                  <a:pt x="176" y="390"/>
                </a:lnTo>
                <a:lnTo>
                  <a:pt x="133" y="419"/>
                </a:lnTo>
                <a:lnTo>
                  <a:pt x="94" y="455"/>
                </a:lnTo>
                <a:lnTo>
                  <a:pt x="63" y="502"/>
                </a:lnTo>
                <a:lnTo>
                  <a:pt x="33" y="556"/>
                </a:lnTo>
                <a:lnTo>
                  <a:pt x="11" y="616"/>
                </a:lnTo>
                <a:lnTo>
                  <a:pt x="1" y="683"/>
                </a:lnTo>
                <a:lnTo>
                  <a:pt x="0" y="754"/>
                </a:lnTo>
                <a:lnTo>
                  <a:pt x="1" y="822"/>
                </a:lnTo>
                <a:lnTo>
                  <a:pt x="11" y="888"/>
                </a:lnTo>
                <a:lnTo>
                  <a:pt x="33" y="949"/>
                </a:lnTo>
                <a:lnTo>
                  <a:pt x="63" y="1006"/>
                </a:lnTo>
                <a:lnTo>
                  <a:pt x="94" y="1053"/>
                </a:lnTo>
                <a:lnTo>
                  <a:pt x="133" y="1089"/>
                </a:lnTo>
                <a:lnTo>
                  <a:pt x="176" y="1114"/>
                </a:lnTo>
                <a:lnTo>
                  <a:pt x="219" y="1125"/>
                </a:lnTo>
                <a:lnTo>
                  <a:pt x="266" y="1130"/>
                </a:lnTo>
                <a:lnTo>
                  <a:pt x="311" y="1119"/>
                </a:lnTo>
              </a:path>
            </a:pathLst>
          </a:custGeom>
          <a:noFill/>
          <a:ln w="19050" cap="flat" cmpd="sng">
            <a:solidFill>
              <a:srgbClr val="00B05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26" name="Line 11"/>
          <p:cNvSpPr/>
          <p:nvPr/>
        </p:nvSpPr>
        <p:spPr>
          <a:xfrm>
            <a:off x="7288213" y="2787650"/>
            <a:ext cx="76200" cy="190500"/>
          </a:xfrm>
          <a:prstGeom prst="line">
            <a:avLst/>
          </a:prstGeom>
          <a:ln w="28575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27" name="Rectangle 13"/>
          <p:cNvSpPr/>
          <p:nvPr/>
        </p:nvSpPr>
        <p:spPr>
          <a:xfrm>
            <a:off x="7194550" y="2965450"/>
            <a:ext cx="3556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i="1">
                <a:solidFill>
                  <a:srgbClr val="00B050"/>
                </a:solidFill>
                <a:latin typeface="Arial" panose="020B0604020202020204" pitchFamily="34" charset="0"/>
              </a:rPr>
              <a:t>x</a:t>
            </a: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pic>
        <p:nvPicPr>
          <p:cNvPr id="115728" name="Picture 2" descr="hi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28675"/>
            <a:ext cx="7175500" cy="294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729" name="Line 3"/>
          <p:cNvSpPr/>
          <p:nvPr/>
        </p:nvSpPr>
        <p:spPr>
          <a:xfrm>
            <a:off x="2647950" y="1195388"/>
            <a:ext cx="2986088" cy="2111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30" name="Line 4"/>
          <p:cNvSpPr/>
          <p:nvPr/>
        </p:nvSpPr>
        <p:spPr>
          <a:xfrm flipV="1">
            <a:off x="4837113" y="1487488"/>
            <a:ext cx="901700" cy="720725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31" name="Line 5"/>
          <p:cNvSpPr/>
          <p:nvPr/>
        </p:nvSpPr>
        <p:spPr>
          <a:xfrm flipH="1" flipV="1">
            <a:off x="2660650" y="1344613"/>
            <a:ext cx="415925" cy="2873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32" name="Line 6"/>
          <p:cNvSpPr/>
          <p:nvPr/>
        </p:nvSpPr>
        <p:spPr>
          <a:xfrm flipH="1" flipV="1">
            <a:off x="3835400" y="1706563"/>
            <a:ext cx="461963" cy="404812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33" name="Oval 9"/>
          <p:cNvSpPr/>
          <p:nvPr/>
        </p:nvSpPr>
        <p:spPr>
          <a:xfrm>
            <a:off x="2486025" y="3070225"/>
            <a:ext cx="685800" cy="273050"/>
          </a:xfrm>
          <a:prstGeom prst="ellipse">
            <a:avLst/>
          </a:prstGeom>
          <a:noFill/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5734" name="Freeform 10"/>
          <p:cNvSpPr/>
          <p:nvPr/>
        </p:nvSpPr>
        <p:spPr>
          <a:xfrm>
            <a:off x="7075488" y="2957513"/>
            <a:ext cx="574675" cy="407987"/>
          </a:xfrm>
          <a:custGeom>
            <a:avLst/>
            <a:gdLst/>
            <a:ahLst/>
            <a:cxnLst>
              <a:cxn ang="0">
                <a:pos x="92358" y="324547"/>
              </a:cxn>
              <a:cxn ang="0">
                <a:pos x="115313" y="361662"/>
              </a:cxn>
              <a:cxn ang="0">
                <a:pos x="143939" y="388753"/>
              </a:cxn>
              <a:cxn ang="0">
                <a:pos x="175535" y="404194"/>
              </a:cxn>
              <a:cxn ang="0">
                <a:pos x="209562" y="407987"/>
              </a:cxn>
              <a:cxn ang="0">
                <a:pos x="242779" y="399860"/>
              </a:cxn>
              <a:cxn ang="0">
                <a:pos x="273025" y="378187"/>
              </a:cxn>
              <a:cxn ang="0">
                <a:pos x="300300" y="378187"/>
              </a:cxn>
              <a:cxn ang="0">
                <a:pos x="330816" y="399860"/>
              </a:cxn>
              <a:cxn ang="0">
                <a:pos x="365113" y="407987"/>
              </a:cxn>
              <a:cxn ang="0">
                <a:pos x="396979" y="404194"/>
              </a:cxn>
              <a:cxn ang="0">
                <a:pos x="429656" y="388753"/>
              </a:cxn>
              <a:cxn ang="0">
                <a:pos x="457472" y="361662"/>
              </a:cxn>
              <a:cxn ang="0">
                <a:pos x="480426" y="324547"/>
              </a:cxn>
              <a:cxn ang="0">
                <a:pos x="501490" y="306126"/>
              </a:cxn>
              <a:cxn ang="0">
                <a:pos x="526065" y="301791"/>
              </a:cxn>
              <a:cxn ang="0">
                <a:pos x="548750" y="285266"/>
              </a:cxn>
              <a:cxn ang="0">
                <a:pos x="564683" y="257091"/>
              </a:cxn>
              <a:cxn ang="0">
                <a:pos x="573325" y="222686"/>
              </a:cxn>
              <a:cxn ang="0">
                <a:pos x="573325" y="185030"/>
              </a:cxn>
              <a:cxn ang="0">
                <a:pos x="564683" y="150625"/>
              </a:cxn>
              <a:cxn ang="0">
                <a:pos x="548750" y="123263"/>
              </a:cxn>
              <a:cxn ang="0">
                <a:pos x="526065" y="105654"/>
              </a:cxn>
              <a:cxn ang="0">
                <a:pos x="501490" y="101590"/>
              </a:cxn>
              <a:cxn ang="0">
                <a:pos x="480426" y="83710"/>
              </a:cxn>
              <a:cxn ang="0">
                <a:pos x="457472" y="45783"/>
              </a:cxn>
              <a:cxn ang="0">
                <a:pos x="429656" y="18422"/>
              </a:cxn>
              <a:cxn ang="0">
                <a:pos x="396979" y="2980"/>
              </a:cxn>
              <a:cxn ang="0">
                <a:pos x="365113" y="0"/>
              </a:cxn>
              <a:cxn ang="0">
                <a:pos x="330816" y="8669"/>
              </a:cxn>
              <a:cxn ang="0">
                <a:pos x="300300" y="29529"/>
              </a:cxn>
              <a:cxn ang="0">
                <a:pos x="273025" y="29529"/>
              </a:cxn>
              <a:cxn ang="0">
                <a:pos x="242779" y="8669"/>
              </a:cxn>
              <a:cxn ang="0">
                <a:pos x="209562" y="0"/>
              </a:cxn>
              <a:cxn ang="0">
                <a:pos x="175535" y="2980"/>
              </a:cxn>
              <a:cxn ang="0">
                <a:pos x="143939" y="18422"/>
              </a:cxn>
              <a:cxn ang="0">
                <a:pos x="115313" y="45783"/>
              </a:cxn>
              <a:cxn ang="0">
                <a:pos x="92358" y="83710"/>
              </a:cxn>
              <a:cxn ang="0">
                <a:pos x="71834" y="101590"/>
              </a:cxn>
              <a:cxn ang="0">
                <a:pos x="47530" y="105654"/>
              </a:cxn>
              <a:cxn ang="0">
                <a:pos x="25385" y="123263"/>
              </a:cxn>
              <a:cxn ang="0">
                <a:pos x="8912" y="150625"/>
              </a:cxn>
              <a:cxn ang="0">
                <a:pos x="270" y="185030"/>
              </a:cxn>
              <a:cxn ang="0">
                <a:pos x="270" y="222686"/>
              </a:cxn>
              <a:cxn ang="0">
                <a:pos x="8912" y="257091"/>
              </a:cxn>
              <a:cxn ang="0">
                <a:pos x="25385" y="285266"/>
              </a:cxn>
              <a:cxn ang="0">
                <a:pos x="47530" y="301791"/>
              </a:cxn>
              <a:cxn ang="0">
                <a:pos x="71834" y="306126"/>
              </a:cxn>
            </a:cxnLst>
            <a:rect l="0" t="0" r="0" b="0"/>
            <a:pathLst>
              <a:path w="2128" h="1506">
                <a:moveTo>
                  <a:pt x="311" y="1119"/>
                </a:moveTo>
                <a:lnTo>
                  <a:pt x="342" y="1198"/>
                </a:lnTo>
                <a:lnTo>
                  <a:pt x="384" y="1270"/>
                </a:lnTo>
                <a:lnTo>
                  <a:pt x="427" y="1335"/>
                </a:lnTo>
                <a:lnTo>
                  <a:pt x="479" y="1390"/>
                </a:lnTo>
                <a:lnTo>
                  <a:pt x="533" y="1435"/>
                </a:lnTo>
                <a:lnTo>
                  <a:pt x="592" y="1468"/>
                </a:lnTo>
                <a:lnTo>
                  <a:pt x="650" y="1492"/>
                </a:lnTo>
                <a:lnTo>
                  <a:pt x="715" y="1506"/>
                </a:lnTo>
                <a:lnTo>
                  <a:pt x="776" y="1506"/>
                </a:lnTo>
                <a:lnTo>
                  <a:pt x="836" y="1497"/>
                </a:lnTo>
                <a:lnTo>
                  <a:pt x="899" y="1476"/>
                </a:lnTo>
                <a:lnTo>
                  <a:pt x="957" y="1442"/>
                </a:lnTo>
                <a:lnTo>
                  <a:pt x="1011" y="1396"/>
                </a:lnTo>
                <a:lnTo>
                  <a:pt x="1064" y="1341"/>
                </a:lnTo>
                <a:lnTo>
                  <a:pt x="1112" y="1396"/>
                </a:lnTo>
                <a:lnTo>
                  <a:pt x="1170" y="1442"/>
                </a:lnTo>
                <a:lnTo>
                  <a:pt x="1225" y="1476"/>
                </a:lnTo>
                <a:lnTo>
                  <a:pt x="1287" y="1497"/>
                </a:lnTo>
                <a:lnTo>
                  <a:pt x="1352" y="1506"/>
                </a:lnTo>
                <a:lnTo>
                  <a:pt x="1410" y="1506"/>
                </a:lnTo>
                <a:lnTo>
                  <a:pt x="1470" y="1492"/>
                </a:lnTo>
                <a:lnTo>
                  <a:pt x="1531" y="1468"/>
                </a:lnTo>
                <a:lnTo>
                  <a:pt x="1591" y="1435"/>
                </a:lnTo>
                <a:lnTo>
                  <a:pt x="1644" y="1390"/>
                </a:lnTo>
                <a:lnTo>
                  <a:pt x="1694" y="1335"/>
                </a:lnTo>
                <a:lnTo>
                  <a:pt x="1741" y="1270"/>
                </a:lnTo>
                <a:lnTo>
                  <a:pt x="1779" y="1198"/>
                </a:lnTo>
                <a:lnTo>
                  <a:pt x="1815" y="1119"/>
                </a:lnTo>
                <a:lnTo>
                  <a:pt x="1857" y="1130"/>
                </a:lnTo>
                <a:lnTo>
                  <a:pt x="1904" y="1125"/>
                </a:lnTo>
                <a:lnTo>
                  <a:pt x="1948" y="1114"/>
                </a:lnTo>
                <a:lnTo>
                  <a:pt x="1992" y="1089"/>
                </a:lnTo>
                <a:lnTo>
                  <a:pt x="2032" y="1053"/>
                </a:lnTo>
                <a:lnTo>
                  <a:pt x="2063" y="1006"/>
                </a:lnTo>
                <a:lnTo>
                  <a:pt x="2091" y="949"/>
                </a:lnTo>
                <a:lnTo>
                  <a:pt x="2108" y="888"/>
                </a:lnTo>
                <a:lnTo>
                  <a:pt x="2123" y="822"/>
                </a:lnTo>
                <a:lnTo>
                  <a:pt x="2128" y="754"/>
                </a:lnTo>
                <a:lnTo>
                  <a:pt x="2123" y="683"/>
                </a:lnTo>
                <a:lnTo>
                  <a:pt x="2108" y="616"/>
                </a:lnTo>
                <a:lnTo>
                  <a:pt x="2091" y="556"/>
                </a:lnTo>
                <a:lnTo>
                  <a:pt x="2063" y="502"/>
                </a:lnTo>
                <a:lnTo>
                  <a:pt x="2032" y="455"/>
                </a:lnTo>
                <a:lnTo>
                  <a:pt x="1992" y="419"/>
                </a:lnTo>
                <a:lnTo>
                  <a:pt x="1948" y="390"/>
                </a:lnTo>
                <a:lnTo>
                  <a:pt x="1904" y="378"/>
                </a:lnTo>
                <a:lnTo>
                  <a:pt x="1857" y="375"/>
                </a:lnTo>
                <a:lnTo>
                  <a:pt x="1815" y="389"/>
                </a:lnTo>
                <a:lnTo>
                  <a:pt x="1779" y="309"/>
                </a:lnTo>
                <a:lnTo>
                  <a:pt x="1741" y="233"/>
                </a:lnTo>
                <a:lnTo>
                  <a:pt x="1694" y="169"/>
                </a:lnTo>
                <a:lnTo>
                  <a:pt x="1644" y="117"/>
                </a:lnTo>
                <a:lnTo>
                  <a:pt x="1591" y="68"/>
                </a:lnTo>
                <a:lnTo>
                  <a:pt x="1531" y="36"/>
                </a:lnTo>
                <a:lnTo>
                  <a:pt x="1470" y="11"/>
                </a:lnTo>
                <a:lnTo>
                  <a:pt x="1410" y="0"/>
                </a:lnTo>
                <a:lnTo>
                  <a:pt x="1352" y="0"/>
                </a:lnTo>
                <a:lnTo>
                  <a:pt x="1287" y="8"/>
                </a:lnTo>
                <a:lnTo>
                  <a:pt x="1225" y="32"/>
                </a:lnTo>
                <a:lnTo>
                  <a:pt x="1170" y="66"/>
                </a:lnTo>
                <a:lnTo>
                  <a:pt x="1112" y="109"/>
                </a:lnTo>
                <a:lnTo>
                  <a:pt x="1064" y="162"/>
                </a:lnTo>
                <a:lnTo>
                  <a:pt x="1011" y="109"/>
                </a:lnTo>
                <a:lnTo>
                  <a:pt x="957" y="66"/>
                </a:lnTo>
                <a:lnTo>
                  <a:pt x="899" y="32"/>
                </a:lnTo>
                <a:lnTo>
                  <a:pt x="836" y="8"/>
                </a:lnTo>
                <a:lnTo>
                  <a:pt x="776" y="0"/>
                </a:lnTo>
                <a:lnTo>
                  <a:pt x="715" y="0"/>
                </a:lnTo>
                <a:lnTo>
                  <a:pt x="650" y="11"/>
                </a:lnTo>
                <a:lnTo>
                  <a:pt x="592" y="36"/>
                </a:lnTo>
                <a:lnTo>
                  <a:pt x="533" y="68"/>
                </a:lnTo>
                <a:lnTo>
                  <a:pt x="479" y="117"/>
                </a:lnTo>
                <a:lnTo>
                  <a:pt x="427" y="169"/>
                </a:lnTo>
                <a:lnTo>
                  <a:pt x="384" y="233"/>
                </a:lnTo>
                <a:lnTo>
                  <a:pt x="342" y="309"/>
                </a:lnTo>
                <a:lnTo>
                  <a:pt x="311" y="389"/>
                </a:lnTo>
                <a:lnTo>
                  <a:pt x="266" y="375"/>
                </a:lnTo>
                <a:lnTo>
                  <a:pt x="219" y="378"/>
                </a:lnTo>
                <a:lnTo>
                  <a:pt x="176" y="390"/>
                </a:lnTo>
                <a:lnTo>
                  <a:pt x="133" y="419"/>
                </a:lnTo>
                <a:lnTo>
                  <a:pt x="94" y="455"/>
                </a:lnTo>
                <a:lnTo>
                  <a:pt x="63" y="502"/>
                </a:lnTo>
                <a:lnTo>
                  <a:pt x="33" y="556"/>
                </a:lnTo>
                <a:lnTo>
                  <a:pt x="11" y="616"/>
                </a:lnTo>
                <a:lnTo>
                  <a:pt x="1" y="683"/>
                </a:lnTo>
                <a:lnTo>
                  <a:pt x="0" y="754"/>
                </a:lnTo>
                <a:lnTo>
                  <a:pt x="1" y="822"/>
                </a:lnTo>
                <a:lnTo>
                  <a:pt x="11" y="888"/>
                </a:lnTo>
                <a:lnTo>
                  <a:pt x="33" y="949"/>
                </a:lnTo>
                <a:lnTo>
                  <a:pt x="63" y="1006"/>
                </a:lnTo>
                <a:lnTo>
                  <a:pt x="94" y="1053"/>
                </a:lnTo>
                <a:lnTo>
                  <a:pt x="133" y="1089"/>
                </a:lnTo>
                <a:lnTo>
                  <a:pt x="176" y="1114"/>
                </a:lnTo>
                <a:lnTo>
                  <a:pt x="219" y="1125"/>
                </a:lnTo>
                <a:lnTo>
                  <a:pt x="266" y="1130"/>
                </a:lnTo>
                <a:lnTo>
                  <a:pt x="311" y="1119"/>
                </a:lnTo>
              </a:path>
            </a:pathLst>
          </a:custGeom>
          <a:noFill/>
          <a:ln w="19050" cap="flat" cmpd="sng">
            <a:solidFill>
              <a:srgbClr val="00B05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35" name="Line 11"/>
          <p:cNvSpPr/>
          <p:nvPr/>
        </p:nvSpPr>
        <p:spPr>
          <a:xfrm>
            <a:off x="7288213" y="2787650"/>
            <a:ext cx="76200" cy="190500"/>
          </a:xfrm>
          <a:prstGeom prst="line">
            <a:avLst/>
          </a:prstGeom>
          <a:ln w="28575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36" name="Rectangle 13"/>
          <p:cNvSpPr/>
          <p:nvPr/>
        </p:nvSpPr>
        <p:spPr>
          <a:xfrm>
            <a:off x="7194550" y="2965450"/>
            <a:ext cx="3556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i="1">
                <a:solidFill>
                  <a:srgbClr val="00B050"/>
                </a:solidFill>
                <a:latin typeface="Arial" panose="020B0604020202020204" pitchFamily="34" charset="0"/>
              </a:rPr>
              <a:t>x</a:t>
            </a: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15737" name="Oval 9"/>
          <p:cNvSpPr/>
          <p:nvPr/>
        </p:nvSpPr>
        <p:spPr>
          <a:xfrm>
            <a:off x="4129088" y="1970088"/>
            <a:ext cx="685800" cy="1620837"/>
          </a:xfrm>
          <a:prstGeom prst="ellipse">
            <a:avLst/>
          </a:prstGeom>
          <a:noFill/>
          <a:ln w="381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115738" name="Picture 2" descr="hi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28675"/>
            <a:ext cx="7175500" cy="294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739" name="Line 3"/>
          <p:cNvSpPr/>
          <p:nvPr/>
        </p:nvSpPr>
        <p:spPr>
          <a:xfrm>
            <a:off x="2647950" y="1195388"/>
            <a:ext cx="2986088" cy="2111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40" name="Line 4"/>
          <p:cNvSpPr/>
          <p:nvPr/>
        </p:nvSpPr>
        <p:spPr>
          <a:xfrm flipV="1">
            <a:off x="4837113" y="1487488"/>
            <a:ext cx="901700" cy="720725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41" name="Line 5"/>
          <p:cNvSpPr/>
          <p:nvPr/>
        </p:nvSpPr>
        <p:spPr>
          <a:xfrm flipH="1" flipV="1">
            <a:off x="2660650" y="1344613"/>
            <a:ext cx="415925" cy="287337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42" name="Line 6"/>
          <p:cNvSpPr/>
          <p:nvPr/>
        </p:nvSpPr>
        <p:spPr>
          <a:xfrm flipH="1" flipV="1">
            <a:off x="3835400" y="1706563"/>
            <a:ext cx="461963" cy="404812"/>
          </a:xfrm>
          <a:prstGeom prst="line">
            <a:avLst/>
          </a:prstGeom>
          <a:ln w="76200" cap="flat" cmpd="sng">
            <a:solidFill>
              <a:srgbClr val="00B0F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43" name="Oval 9"/>
          <p:cNvSpPr/>
          <p:nvPr/>
        </p:nvSpPr>
        <p:spPr>
          <a:xfrm>
            <a:off x="2486025" y="3070225"/>
            <a:ext cx="685800" cy="273050"/>
          </a:xfrm>
          <a:prstGeom prst="ellipse">
            <a:avLst/>
          </a:prstGeom>
          <a:noFill/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5744" name="Freeform 10"/>
          <p:cNvSpPr/>
          <p:nvPr/>
        </p:nvSpPr>
        <p:spPr>
          <a:xfrm>
            <a:off x="7075488" y="2957513"/>
            <a:ext cx="574675" cy="407987"/>
          </a:xfrm>
          <a:custGeom>
            <a:avLst/>
            <a:gdLst/>
            <a:ahLst/>
            <a:cxnLst>
              <a:cxn ang="0">
                <a:pos x="92358" y="324547"/>
              </a:cxn>
              <a:cxn ang="0">
                <a:pos x="115313" y="361662"/>
              </a:cxn>
              <a:cxn ang="0">
                <a:pos x="143939" y="388753"/>
              </a:cxn>
              <a:cxn ang="0">
                <a:pos x="175535" y="404194"/>
              </a:cxn>
              <a:cxn ang="0">
                <a:pos x="209562" y="407987"/>
              </a:cxn>
              <a:cxn ang="0">
                <a:pos x="242779" y="399860"/>
              </a:cxn>
              <a:cxn ang="0">
                <a:pos x="273025" y="378187"/>
              </a:cxn>
              <a:cxn ang="0">
                <a:pos x="300300" y="378187"/>
              </a:cxn>
              <a:cxn ang="0">
                <a:pos x="330816" y="399860"/>
              </a:cxn>
              <a:cxn ang="0">
                <a:pos x="365113" y="407987"/>
              </a:cxn>
              <a:cxn ang="0">
                <a:pos x="396979" y="404194"/>
              </a:cxn>
              <a:cxn ang="0">
                <a:pos x="429656" y="388753"/>
              </a:cxn>
              <a:cxn ang="0">
                <a:pos x="457472" y="361662"/>
              </a:cxn>
              <a:cxn ang="0">
                <a:pos x="480426" y="324547"/>
              </a:cxn>
              <a:cxn ang="0">
                <a:pos x="501490" y="306126"/>
              </a:cxn>
              <a:cxn ang="0">
                <a:pos x="526065" y="301791"/>
              </a:cxn>
              <a:cxn ang="0">
                <a:pos x="548750" y="285266"/>
              </a:cxn>
              <a:cxn ang="0">
                <a:pos x="564683" y="257091"/>
              </a:cxn>
              <a:cxn ang="0">
                <a:pos x="573325" y="222686"/>
              </a:cxn>
              <a:cxn ang="0">
                <a:pos x="573325" y="185030"/>
              </a:cxn>
              <a:cxn ang="0">
                <a:pos x="564683" y="150625"/>
              </a:cxn>
              <a:cxn ang="0">
                <a:pos x="548750" y="123263"/>
              </a:cxn>
              <a:cxn ang="0">
                <a:pos x="526065" y="105654"/>
              </a:cxn>
              <a:cxn ang="0">
                <a:pos x="501490" y="101590"/>
              </a:cxn>
              <a:cxn ang="0">
                <a:pos x="480426" y="83710"/>
              </a:cxn>
              <a:cxn ang="0">
                <a:pos x="457472" y="45783"/>
              </a:cxn>
              <a:cxn ang="0">
                <a:pos x="429656" y="18422"/>
              </a:cxn>
              <a:cxn ang="0">
                <a:pos x="396979" y="2980"/>
              </a:cxn>
              <a:cxn ang="0">
                <a:pos x="365113" y="0"/>
              </a:cxn>
              <a:cxn ang="0">
                <a:pos x="330816" y="8669"/>
              </a:cxn>
              <a:cxn ang="0">
                <a:pos x="300300" y="29529"/>
              </a:cxn>
              <a:cxn ang="0">
                <a:pos x="273025" y="29529"/>
              </a:cxn>
              <a:cxn ang="0">
                <a:pos x="242779" y="8669"/>
              </a:cxn>
              <a:cxn ang="0">
                <a:pos x="209562" y="0"/>
              </a:cxn>
              <a:cxn ang="0">
                <a:pos x="175535" y="2980"/>
              </a:cxn>
              <a:cxn ang="0">
                <a:pos x="143939" y="18422"/>
              </a:cxn>
              <a:cxn ang="0">
                <a:pos x="115313" y="45783"/>
              </a:cxn>
              <a:cxn ang="0">
                <a:pos x="92358" y="83710"/>
              </a:cxn>
              <a:cxn ang="0">
                <a:pos x="71834" y="101590"/>
              </a:cxn>
              <a:cxn ang="0">
                <a:pos x="47530" y="105654"/>
              </a:cxn>
              <a:cxn ang="0">
                <a:pos x="25385" y="123263"/>
              </a:cxn>
              <a:cxn ang="0">
                <a:pos x="8912" y="150625"/>
              </a:cxn>
              <a:cxn ang="0">
                <a:pos x="270" y="185030"/>
              </a:cxn>
              <a:cxn ang="0">
                <a:pos x="270" y="222686"/>
              </a:cxn>
              <a:cxn ang="0">
                <a:pos x="8912" y="257091"/>
              </a:cxn>
              <a:cxn ang="0">
                <a:pos x="25385" y="285266"/>
              </a:cxn>
              <a:cxn ang="0">
                <a:pos x="47530" y="301791"/>
              </a:cxn>
              <a:cxn ang="0">
                <a:pos x="71834" y="306126"/>
              </a:cxn>
            </a:cxnLst>
            <a:rect l="0" t="0" r="0" b="0"/>
            <a:pathLst>
              <a:path w="2128" h="1506">
                <a:moveTo>
                  <a:pt x="311" y="1119"/>
                </a:moveTo>
                <a:lnTo>
                  <a:pt x="342" y="1198"/>
                </a:lnTo>
                <a:lnTo>
                  <a:pt x="384" y="1270"/>
                </a:lnTo>
                <a:lnTo>
                  <a:pt x="427" y="1335"/>
                </a:lnTo>
                <a:lnTo>
                  <a:pt x="479" y="1390"/>
                </a:lnTo>
                <a:lnTo>
                  <a:pt x="533" y="1435"/>
                </a:lnTo>
                <a:lnTo>
                  <a:pt x="592" y="1468"/>
                </a:lnTo>
                <a:lnTo>
                  <a:pt x="650" y="1492"/>
                </a:lnTo>
                <a:lnTo>
                  <a:pt x="715" y="1506"/>
                </a:lnTo>
                <a:lnTo>
                  <a:pt x="776" y="1506"/>
                </a:lnTo>
                <a:lnTo>
                  <a:pt x="836" y="1497"/>
                </a:lnTo>
                <a:lnTo>
                  <a:pt x="899" y="1476"/>
                </a:lnTo>
                <a:lnTo>
                  <a:pt x="957" y="1442"/>
                </a:lnTo>
                <a:lnTo>
                  <a:pt x="1011" y="1396"/>
                </a:lnTo>
                <a:lnTo>
                  <a:pt x="1064" y="1341"/>
                </a:lnTo>
                <a:lnTo>
                  <a:pt x="1112" y="1396"/>
                </a:lnTo>
                <a:lnTo>
                  <a:pt x="1170" y="1442"/>
                </a:lnTo>
                <a:lnTo>
                  <a:pt x="1225" y="1476"/>
                </a:lnTo>
                <a:lnTo>
                  <a:pt x="1287" y="1497"/>
                </a:lnTo>
                <a:lnTo>
                  <a:pt x="1352" y="1506"/>
                </a:lnTo>
                <a:lnTo>
                  <a:pt x="1410" y="1506"/>
                </a:lnTo>
                <a:lnTo>
                  <a:pt x="1470" y="1492"/>
                </a:lnTo>
                <a:lnTo>
                  <a:pt x="1531" y="1468"/>
                </a:lnTo>
                <a:lnTo>
                  <a:pt x="1591" y="1435"/>
                </a:lnTo>
                <a:lnTo>
                  <a:pt x="1644" y="1390"/>
                </a:lnTo>
                <a:lnTo>
                  <a:pt x="1694" y="1335"/>
                </a:lnTo>
                <a:lnTo>
                  <a:pt x="1741" y="1270"/>
                </a:lnTo>
                <a:lnTo>
                  <a:pt x="1779" y="1198"/>
                </a:lnTo>
                <a:lnTo>
                  <a:pt x="1815" y="1119"/>
                </a:lnTo>
                <a:lnTo>
                  <a:pt x="1857" y="1130"/>
                </a:lnTo>
                <a:lnTo>
                  <a:pt x="1904" y="1125"/>
                </a:lnTo>
                <a:lnTo>
                  <a:pt x="1948" y="1114"/>
                </a:lnTo>
                <a:lnTo>
                  <a:pt x="1992" y="1089"/>
                </a:lnTo>
                <a:lnTo>
                  <a:pt x="2032" y="1053"/>
                </a:lnTo>
                <a:lnTo>
                  <a:pt x="2063" y="1006"/>
                </a:lnTo>
                <a:lnTo>
                  <a:pt x="2091" y="949"/>
                </a:lnTo>
                <a:lnTo>
                  <a:pt x="2108" y="888"/>
                </a:lnTo>
                <a:lnTo>
                  <a:pt x="2123" y="822"/>
                </a:lnTo>
                <a:lnTo>
                  <a:pt x="2128" y="754"/>
                </a:lnTo>
                <a:lnTo>
                  <a:pt x="2123" y="683"/>
                </a:lnTo>
                <a:lnTo>
                  <a:pt x="2108" y="616"/>
                </a:lnTo>
                <a:lnTo>
                  <a:pt x="2091" y="556"/>
                </a:lnTo>
                <a:lnTo>
                  <a:pt x="2063" y="502"/>
                </a:lnTo>
                <a:lnTo>
                  <a:pt x="2032" y="455"/>
                </a:lnTo>
                <a:lnTo>
                  <a:pt x="1992" y="419"/>
                </a:lnTo>
                <a:lnTo>
                  <a:pt x="1948" y="390"/>
                </a:lnTo>
                <a:lnTo>
                  <a:pt x="1904" y="378"/>
                </a:lnTo>
                <a:lnTo>
                  <a:pt x="1857" y="375"/>
                </a:lnTo>
                <a:lnTo>
                  <a:pt x="1815" y="389"/>
                </a:lnTo>
                <a:lnTo>
                  <a:pt x="1779" y="309"/>
                </a:lnTo>
                <a:lnTo>
                  <a:pt x="1741" y="233"/>
                </a:lnTo>
                <a:lnTo>
                  <a:pt x="1694" y="169"/>
                </a:lnTo>
                <a:lnTo>
                  <a:pt x="1644" y="117"/>
                </a:lnTo>
                <a:lnTo>
                  <a:pt x="1591" y="68"/>
                </a:lnTo>
                <a:lnTo>
                  <a:pt x="1531" y="36"/>
                </a:lnTo>
                <a:lnTo>
                  <a:pt x="1470" y="11"/>
                </a:lnTo>
                <a:lnTo>
                  <a:pt x="1410" y="0"/>
                </a:lnTo>
                <a:lnTo>
                  <a:pt x="1352" y="0"/>
                </a:lnTo>
                <a:lnTo>
                  <a:pt x="1287" y="8"/>
                </a:lnTo>
                <a:lnTo>
                  <a:pt x="1225" y="32"/>
                </a:lnTo>
                <a:lnTo>
                  <a:pt x="1170" y="66"/>
                </a:lnTo>
                <a:lnTo>
                  <a:pt x="1112" y="109"/>
                </a:lnTo>
                <a:lnTo>
                  <a:pt x="1064" y="162"/>
                </a:lnTo>
                <a:lnTo>
                  <a:pt x="1011" y="109"/>
                </a:lnTo>
                <a:lnTo>
                  <a:pt x="957" y="66"/>
                </a:lnTo>
                <a:lnTo>
                  <a:pt x="899" y="32"/>
                </a:lnTo>
                <a:lnTo>
                  <a:pt x="836" y="8"/>
                </a:lnTo>
                <a:lnTo>
                  <a:pt x="776" y="0"/>
                </a:lnTo>
                <a:lnTo>
                  <a:pt x="715" y="0"/>
                </a:lnTo>
                <a:lnTo>
                  <a:pt x="650" y="11"/>
                </a:lnTo>
                <a:lnTo>
                  <a:pt x="592" y="36"/>
                </a:lnTo>
                <a:lnTo>
                  <a:pt x="533" y="68"/>
                </a:lnTo>
                <a:lnTo>
                  <a:pt x="479" y="117"/>
                </a:lnTo>
                <a:lnTo>
                  <a:pt x="427" y="169"/>
                </a:lnTo>
                <a:lnTo>
                  <a:pt x="384" y="233"/>
                </a:lnTo>
                <a:lnTo>
                  <a:pt x="342" y="309"/>
                </a:lnTo>
                <a:lnTo>
                  <a:pt x="311" y="389"/>
                </a:lnTo>
                <a:lnTo>
                  <a:pt x="266" y="375"/>
                </a:lnTo>
                <a:lnTo>
                  <a:pt x="219" y="378"/>
                </a:lnTo>
                <a:lnTo>
                  <a:pt x="176" y="390"/>
                </a:lnTo>
                <a:lnTo>
                  <a:pt x="133" y="419"/>
                </a:lnTo>
                <a:lnTo>
                  <a:pt x="94" y="455"/>
                </a:lnTo>
                <a:lnTo>
                  <a:pt x="63" y="502"/>
                </a:lnTo>
                <a:lnTo>
                  <a:pt x="33" y="556"/>
                </a:lnTo>
                <a:lnTo>
                  <a:pt x="11" y="616"/>
                </a:lnTo>
                <a:lnTo>
                  <a:pt x="1" y="683"/>
                </a:lnTo>
                <a:lnTo>
                  <a:pt x="0" y="754"/>
                </a:lnTo>
                <a:lnTo>
                  <a:pt x="1" y="822"/>
                </a:lnTo>
                <a:lnTo>
                  <a:pt x="11" y="888"/>
                </a:lnTo>
                <a:lnTo>
                  <a:pt x="33" y="949"/>
                </a:lnTo>
                <a:lnTo>
                  <a:pt x="63" y="1006"/>
                </a:lnTo>
                <a:lnTo>
                  <a:pt x="94" y="1053"/>
                </a:lnTo>
                <a:lnTo>
                  <a:pt x="133" y="1089"/>
                </a:lnTo>
                <a:lnTo>
                  <a:pt x="176" y="1114"/>
                </a:lnTo>
                <a:lnTo>
                  <a:pt x="219" y="1125"/>
                </a:lnTo>
                <a:lnTo>
                  <a:pt x="266" y="1130"/>
                </a:lnTo>
                <a:lnTo>
                  <a:pt x="311" y="1119"/>
                </a:lnTo>
              </a:path>
            </a:pathLst>
          </a:custGeom>
          <a:noFill/>
          <a:ln w="19050" cap="flat" cmpd="sng">
            <a:solidFill>
              <a:srgbClr val="00B05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45" name="Line 11"/>
          <p:cNvSpPr/>
          <p:nvPr/>
        </p:nvSpPr>
        <p:spPr>
          <a:xfrm>
            <a:off x="7288213" y="2787650"/>
            <a:ext cx="76200" cy="190500"/>
          </a:xfrm>
          <a:prstGeom prst="line">
            <a:avLst/>
          </a:prstGeom>
          <a:ln w="28575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5746" name="Rectangle 13"/>
          <p:cNvSpPr/>
          <p:nvPr/>
        </p:nvSpPr>
        <p:spPr>
          <a:xfrm>
            <a:off x="7194550" y="2965450"/>
            <a:ext cx="3556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i="1">
                <a:solidFill>
                  <a:srgbClr val="00B050"/>
                </a:solidFill>
                <a:latin typeface="Arial" panose="020B0604020202020204" pitchFamily="34" charset="0"/>
              </a:rPr>
              <a:t>x</a:t>
            </a:r>
            <a:endParaRPr lang="en-US" altLang="zh-CN" sz="1800" b="1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15747" name="Oval 9"/>
          <p:cNvSpPr/>
          <p:nvPr/>
        </p:nvSpPr>
        <p:spPr>
          <a:xfrm>
            <a:off x="4129088" y="1970088"/>
            <a:ext cx="685800" cy="1620837"/>
          </a:xfrm>
          <a:prstGeom prst="ellipse">
            <a:avLst/>
          </a:prstGeom>
          <a:noFill/>
          <a:ln w="381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5748" name="Line 5"/>
          <p:cNvSpPr/>
          <p:nvPr/>
        </p:nvSpPr>
        <p:spPr>
          <a:xfrm flipH="1" flipV="1">
            <a:off x="3181350" y="3195638"/>
            <a:ext cx="957263" cy="11747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arrow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4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BGP</a:t>
            </a:r>
            <a:endParaRPr lang="en-US" altLang="en-US">
              <a:solidFill>
                <a:schemeClr val="tx1"/>
              </a:solidFill>
            </a:endParaRPr>
          </a:p>
        </p:txBody>
      </p:sp>
      <p:graphicFrame>
        <p:nvGraphicFramePr>
          <p:cNvPr id="39" name="表格 17"/>
          <p:cNvGraphicFramePr>
            <a:graphicFrameLocks noGrp="1"/>
          </p:cNvGraphicFramePr>
          <p:nvPr/>
        </p:nvGraphicFramePr>
        <p:xfrm>
          <a:off x="909638" y="4435475"/>
          <a:ext cx="4378326" cy="97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r>
                        <a:rPr lang="en-US" altLang="zh-CN" sz="2600" b="0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endParaRPr lang="zh-CN" alt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690" marB="45690"/>
                </a:tc>
                <a:tc>
                  <a:txBody>
                    <a:bodyPr/>
                    <a:lstStyle/>
                    <a:p>
                      <a:r>
                        <a:rPr lang="en-US" altLang="zh-CN" sz="2600" b="0" dirty="0">
                          <a:solidFill>
                            <a:schemeClr val="tx1"/>
                          </a:solidFill>
                        </a:rPr>
                        <a:t>next hop</a:t>
                      </a:r>
                      <a:endParaRPr lang="zh-CN" alt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690" marB="456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r>
                        <a:rPr lang="en-US" altLang="zh-CN" sz="2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690" marB="45690"/>
                </a:tc>
                <a:tc>
                  <a:txBody>
                    <a:bodyPr/>
                    <a:lstStyle/>
                    <a:p>
                      <a:r>
                        <a:rPr lang="en-US" altLang="zh-CN" sz="2600" b="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6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690" marB="456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195291" y="5689554"/>
            <a:ext cx="376256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altLang="zh-CN" dirty="0"/>
              <a:t>Puts in forwarding table entry </a:t>
            </a:r>
            <a:r>
              <a:rPr lang="en-US" altLang="zh-CN" i="1" dirty="0">
                <a:solidFill>
                  <a:srgbClr val="FF0000"/>
                </a:solidFill>
              </a:rPr>
              <a:t>(x, I)</a:t>
            </a:r>
            <a:r>
              <a:rPr lang="en-US" altLang="zh-CN" i="1" dirty="0"/>
              <a:t>.</a:t>
            </a:r>
            <a:endParaRPr lang="en-US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16727" y="289352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I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>
              <a:buClrTx/>
              <a:buSzTx/>
              <a:buFontTx/>
            </a:pPr>
            <a:r>
              <a:rPr lang="en-US" altLang="zh-CN" sz="5400" dirty="0"/>
              <a:t>Secure Routing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200400"/>
            <a:ext cx="9142413" cy="1600200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How does routing work?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How is routing attacked</a:t>
            </a:r>
            <a:r>
              <a:rPr kumimoji="0" lang="en-US" altLang="zh-CN" sz="3200" kern="1200" cap="none" spc="0" normalizeH="0" baseline="0" noProof="0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?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How is routing secured?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BGP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 reachability information:</a:t>
            </a:r>
          </a:p>
        </p:txBody>
      </p:sp>
      <p:sp>
        <p:nvSpPr>
          <p:cNvPr id="4" name="Freeform 5"/>
          <p:cNvSpPr/>
          <p:nvPr/>
        </p:nvSpPr>
        <p:spPr bwMode="auto">
          <a:xfrm>
            <a:off x="5688013" y="4452938"/>
            <a:ext cx="3409950" cy="1627188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-7937" y="4114800"/>
            <a:ext cx="2657475" cy="1612900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1706563" y="5413375"/>
            <a:ext cx="3548063" cy="1122363"/>
          </a:xfrm>
          <a:custGeom>
            <a:avLst/>
            <a:gdLst/>
            <a:ahLst/>
            <a:cxnLst>
              <a:cxn ang="0">
                <a:pos x="155" y="224"/>
              </a:cxn>
              <a:cxn ang="0">
                <a:pos x="407" y="74"/>
              </a:cxn>
              <a:cxn ang="0">
                <a:pos x="785" y="20"/>
              </a:cxn>
              <a:cxn ang="0">
                <a:pos x="1157" y="194"/>
              </a:cxn>
              <a:cxn ang="0">
                <a:pos x="1564" y="428"/>
              </a:cxn>
              <a:cxn ang="0">
                <a:pos x="1272" y="644"/>
              </a:cxn>
              <a:cxn ang="0">
                <a:pos x="690" y="656"/>
              </a:cxn>
              <a:cxn ang="0">
                <a:pos x="89" y="596"/>
              </a:cxn>
              <a:cxn ang="0">
                <a:pos x="155" y="224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44513" y="527685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4513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208088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44513" y="526573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38163" y="51720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22313" y="5192713"/>
            <a:ext cx="298450" cy="1968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72" name="Text Box 14"/>
          <p:cNvSpPr txBox="1"/>
          <p:nvPr/>
        </p:nvSpPr>
        <p:spPr>
          <a:xfrm>
            <a:off x="544513" y="5081588"/>
            <a:ext cx="5111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3b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3122613" y="62388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122613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3786188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122613" y="62277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116263" y="61341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7778" name="Group 20"/>
          <p:cNvGrpSpPr/>
          <p:nvPr/>
        </p:nvGrpSpPr>
        <p:grpSpPr>
          <a:xfrm>
            <a:off x="3122613" y="6034088"/>
            <a:ext cx="509587" cy="369887"/>
            <a:chOff x="2898" y="2420"/>
            <a:chExt cx="242" cy="233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898" y="2420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1d</a:t>
              </a:r>
            </a:p>
          </p:txBody>
        </p:sp>
      </p:grp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1731963" y="50673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1731963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395538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731963" y="50561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1725613" y="496252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1909763" y="4983163"/>
            <a:ext cx="301625" cy="1746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85" name="Text Box 29"/>
          <p:cNvSpPr txBox="1"/>
          <p:nvPr/>
        </p:nvSpPr>
        <p:spPr>
          <a:xfrm>
            <a:off x="1741488" y="4872038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3a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3046413" y="561022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046413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3709988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3046413" y="559911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3040063" y="550545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7791" name="Group 35"/>
          <p:cNvGrpSpPr/>
          <p:nvPr/>
        </p:nvGrpSpPr>
        <p:grpSpPr>
          <a:xfrm>
            <a:off x="3062288" y="5405438"/>
            <a:ext cx="482600" cy="369887"/>
            <a:chOff x="2905" y="2420"/>
            <a:chExt cx="234" cy="233"/>
          </a:xfrm>
        </p:grpSpPr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905" y="2420"/>
              <a:ext cx="23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1c</a:t>
              </a:r>
            </a:p>
          </p:txBody>
        </p:sp>
      </p:grp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6846888" y="5311775"/>
            <a:ext cx="650875" cy="152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1190625" y="5105400"/>
            <a:ext cx="53340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40"/>
          <p:cNvSpPr/>
          <p:nvPr/>
        </p:nvSpPr>
        <p:spPr bwMode="auto">
          <a:xfrm>
            <a:off x="2112963" y="5200650"/>
            <a:ext cx="93980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Freeform 41"/>
          <p:cNvSpPr/>
          <p:nvPr/>
        </p:nvSpPr>
        <p:spPr bwMode="auto">
          <a:xfrm>
            <a:off x="4916488" y="5387975"/>
            <a:ext cx="1384300" cy="666750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Oval 42"/>
          <p:cNvSpPr>
            <a:spLocks noChangeArrowheads="1"/>
          </p:cNvSpPr>
          <p:nvPr/>
        </p:nvSpPr>
        <p:spPr bwMode="auto">
          <a:xfrm>
            <a:off x="6183313" y="52863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183313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6846888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6183313" y="52752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Oval 46"/>
          <p:cNvSpPr>
            <a:spLocks noChangeArrowheads="1"/>
          </p:cNvSpPr>
          <p:nvPr/>
        </p:nvSpPr>
        <p:spPr bwMode="auto">
          <a:xfrm>
            <a:off x="6176963" y="51816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6361113" y="5202238"/>
            <a:ext cx="298450" cy="1905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802" name="Text Box 48"/>
          <p:cNvSpPr txBox="1"/>
          <p:nvPr/>
        </p:nvSpPr>
        <p:spPr>
          <a:xfrm>
            <a:off x="6192838" y="509111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2a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117803" name="Text Box 49"/>
          <p:cNvSpPr txBox="1"/>
          <p:nvPr/>
        </p:nvSpPr>
        <p:spPr>
          <a:xfrm>
            <a:off x="1255713" y="5230813"/>
            <a:ext cx="692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AS3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17804" name="Text Box 50"/>
          <p:cNvSpPr txBox="1"/>
          <p:nvPr/>
        </p:nvSpPr>
        <p:spPr>
          <a:xfrm>
            <a:off x="2017713" y="6089650"/>
            <a:ext cx="692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AS1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117805" name="Text Box 51"/>
          <p:cNvSpPr txBox="1"/>
          <p:nvPr/>
        </p:nvSpPr>
        <p:spPr>
          <a:xfrm>
            <a:off x="6780213" y="5570538"/>
            <a:ext cx="7493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AS2</a:t>
            </a:r>
          </a:p>
        </p:txBody>
      </p:sp>
      <p:sp>
        <p:nvSpPr>
          <p:cNvPr id="51" name="Oval 52"/>
          <p:cNvSpPr>
            <a:spLocks noChangeArrowheads="1"/>
          </p:cNvSpPr>
          <p:nvPr/>
        </p:nvSpPr>
        <p:spPr bwMode="auto">
          <a:xfrm>
            <a:off x="2398713" y="59436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>
            <a:off x="2398713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3062288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2398713" y="59324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Oval 56"/>
          <p:cNvSpPr>
            <a:spLocks noChangeArrowheads="1"/>
          </p:cNvSpPr>
          <p:nvPr/>
        </p:nvSpPr>
        <p:spPr bwMode="auto">
          <a:xfrm>
            <a:off x="2392363" y="58451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2573338" y="5888038"/>
            <a:ext cx="300038" cy="1524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812" name="Text Box 58"/>
          <p:cNvSpPr txBox="1"/>
          <p:nvPr/>
        </p:nvSpPr>
        <p:spPr>
          <a:xfrm>
            <a:off x="2411413" y="574516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1a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grpSp>
        <p:nvGrpSpPr>
          <p:cNvPr id="117813" name="Group 59"/>
          <p:cNvGrpSpPr/>
          <p:nvPr/>
        </p:nvGrpSpPr>
        <p:grpSpPr>
          <a:xfrm>
            <a:off x="7146925" y="4802188"/>
            <a:ext cx="668338" cy="369887"/>
            <a:chOff x="4320" y="1931"/>
            <a:chExt cx="316" cy="233"/>
          </a:xfrm>
        </p:grpSpPr>
        <p:sp>
          <p:nvSpPr>
            <p:cNvPr id="59" name="Oval 60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64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Text Box 66"/>
            <p:cNvSpPr txBox="1">
              <a:spLocks noChangeArrowheads="1"/>
            </p:cNvSpPr>
            <p:nvPr/>
          </p:nvSpPr>
          <p:spPr bwMode="auto">
            <a:xfrm>
              <a:off x="4332" y="1931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2c</a:t>
              </a:r>
              <a:endParaRPr kumimoji="0" lang="en-US" altLang="zh-CN" sz="2800" b="1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7814" name="Group 67"/>
          <p:cNvGrpSpPr/>
          <p:nvPr/>
        </p:nvGrpSpPr>
        <p:grpSpPr>
          <a:xfrm>
            <a:off x="7497763" y="5262563"/>
            <a:ext cx="669925" cy="369887"/>
            <a:chOff x="4596" y="2153"/>
            <a:chExt cx="316" cy="233"/>
          </a:xfrm>
        </p:grpSpPr>
        <p:sp>
          <p:nvSpPr>
            <p:cNvPr id="67" name="Oval 68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72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4599" y="2153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2b</a:t>
              </a:r>
              <a:endParaRPr kumimoji="0" lang="en-US" altLang="zh-CN" sz="2800" b="1" kern="0" cap="none" spc="0" normalizeH="0" baseline="0" noProof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7815" name="Group 75"/>
          <p:cNvGrpSpPr/>
          <p:nvPr/>
        </p:nvGrpSpPr>
        <p:grpSpPr>
          <a:xfrm>
            <a:off x="4230688" y="5849938"/>
            <a:ext cx="698500" cy="369887"/>
            <a:chOff x="2002" y="1971"/>
            <a:chExt cx="330" cy="233"/>
          </a:xfrm>
        </p:grpSpPr>
        <p:sp>
          <p:nvSpPr>
            <p:cNvPr id="75" name="Oval 76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7849" name="Group 81"/>
            <p:cNvGrpSpPr/>
            <p:nvPr/>
          </p:nvGrpSpPr>
          <p:grpSpPr>
            <a:xfrm>
              <a:off x="2002" y="1971"/>
              <a:ext cx="241" cy="233"/>
              <a:chOff x="2897" y="2420"/>
              <a:chExt cx="246" cy="233"/>
            </a:xfrm>
          </p:grpSpPr>
          <p:sp>
            <p:nvSpPr>
              <p:cNvPr id="81" name="Rectangle 8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Text Box 83"/>
              <p:cNvSpPr txBox="1">
                <a:spLocks noChangeArrowheads="1"/>
              </p:cNvSpPr>
              <p:nvPr/>
            </p:nvSpPr>
            <p:spPr bwMode="auto">
              <a:xfrm>
                <a:off x="2897" y="2420"/>
                <a:ext cx="24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1b</a:t>
                </a:r>
                <a:endParaRPr kumimoji="0" lang="en-US" altLang="zh-CN" sz="2800" b="1" kern="0" cap="none" spc="0" normalizeH="0" baseline="0" noProof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17816" name="Group 84"/>
          <p:cNvGrpSpPr/>
          <p:nvPr/>
        </p:nvGrpSpPr>
        <p:grpSpPr>
          <a:xfrm>
            <a:off x="890588" y="4505325"/>
            <a:ext cx="676275" cy="369888"/>
            <a:chOff x="2012" y="1971"/>
            <a:chExt cx="320" cy="233"/>
          </a:xfrm>
        </p:grpSpPr>
        <p:sp>
          <p:nvSpPr>
            <p:cNvPr id="84" name="Oval 85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Line 86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Oval 89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7841" name="Group 90"/>
            <p:cNvGrpSpPr/>
            <p:nvPr/>
          </p:nvGrpSpPr>
          <p:grpSpPr>
            <a:xfrm>
              <a:off x="2012" y="1971"/>
              <a:ext cx="229" cy="233"/>
              <a:chOff x="2906" y="2420"/>
              <a:chExt cx="234" cy="233"/>
            </a:xfrm>
          </p:grpSpPr>
          <p:sp>
            <p:nvSpPr>
              <p:cNvPr id="90" name="Rectangle 9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Text Box 92"/>
              <p:cNvSpPr txBox="1">
                <a:spLocks noChangeArrowheads="1"/>
              </p:cNvSpPr>
              <p:nvPr/>
            </p:nvSpPr>
            <p:spPr bwMode="auto">
              <a:xfrm>
                <a:off x="2906" y="2420"/>
                <a:ext cx="23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3c</a:t>
                </a:r>
                <a:endParaRPr kumimoji="0" lang="en-US" altLang="zh-CN" sz="2800" b="1" kern="0" cap="none" spc="0" normalizeH="0" baseline="0" noProof="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2" name="Line 93"/>
          <p:cNvSpPr>
            <a:spLocks noChangeShapeType="1"/>
          </p:cNvSpPr>
          <p:nvPr/>
        </p:nvSpPr>
        <p:spPr bwMode="auto">
          <a:xfrm flipH="1">
            <a:off x="2897188" y="5692775"/>
            <a:ext cx="196850" cy="1619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Line 94"/>
          <p:cNvSpPr>
            <a:spLocks noChangeShapeType="1"/>
          </p:cNvSpPr>
          <p:nvPr/>
        </p:nvSpPr>
        <p:spPr bwMode="auto">
          <a:xfrm>
            <a:off x="3433763" y="5732463"/>
            <a:ext cx="0" cy="3905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Line 95"/>
          <p:cNvSpPr>
            <a:spLocks noChangeShapeType="1"/>
          </p:cNvSpPr>
          <p:nvPr/>
        </p:nvSpPr>
        <p:spPr bwMode="auto">
          <a:xfrm>
            <a:off x="3649663" y="5680075"/>
            <a:ext cx="663575" cy="334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Line 96"/>
          <p:cNvSpPr>
            <a:spLocks noChangeShapeType="1"/>
          </p:cNvSpPr>
          <p:nvPr/>
        </p:nvSpPr>
        <p:spPr bwMode="auto">
          <a:xfrm flipH="1">
            <a:off x="3811588" y="6137275"/>
            <a:ext cx="501650" cy="1206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Line 97"/>
          <p:cNvSpPr>
            <a:spLocks noChangeShapeType="1"/>
          </p:cNvSpPr>
          <p:nvPr/>
        </p:nvSpPr>
        <p:spPr bwMode="auto">
          <a:xfrm flipH="1" flipV="1">
            <a:off x="3040063" y="5961063"/>
            <a:ext cx="1203325" cy="80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Line 98"/>
          <p:cNvSpPr>
            <a:spLocks noChangeShapeType="1"/>
          </p:cNvSpPr>
          <p:nvPr/>
        </p:nvSpPr>
        <p:spPr bwMode="auto">
          <a:xfrm flipV="1">
            <a:off x="6734175" y="5046663"/>
            <a:ext cx="46513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Line 99"/>
          <p:cNvSpPr>
            <a:spLocks noChangeShapeType="1"/>
          </p:cNvSpPr>
          <p:nvPr/>
        </p:nvSpPr>
        <p:spPr bwMode="auto">
          <a:xfrm>
            <a:off x="6218238" y="6383338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Line 100"/>
          <p:cNvSpPr>
            <a:spLocks noChangeShapeType="1"/>
          </p:cNvSpPr>
          <p:nvPr/>
        </p:nvSpPr>
        <p:spPr bwMode="auto">
          <a:xfrm>
            <a:off x="6243638" y="6697663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825" name="Text Box 101"/>
          <p:cNvSpPr txBox="1"/>
          <p:nvPr/>
        </p:nvSpPr>
        <p:spPr>
          <a:xfrm>
            <a:off x="7350125" y="6167438"/>
            <a:ext cx="17256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 dirty="0" err="1">
                <a:latin typeface="Arial" panose="020B0604020202020204" pitchFamily="34" charset="0"/>
              </a:rPr>
              <a:t>eBGP</a:t>
            </a:r>
            <a:r>
              <a:rPr lang="en-US" altLang="zh-CN" sz="1600" b="1" dirty="0">
                <a:latin typeface="Arial" panose="020B0604020202020204" pitchFamily="34" charset="0"/>
              </a:rPr>
              <a:t> session</a:t>
            </a:r>
          </a:p>
        </p:txBody>
      </p:sp>
      <p:sp>
        <p:nvSpPr>
          <p:cNvPr id="117826" name="Text Box 102"/>
          <p:cNvSpPr txBox="1"/>
          <p:nvPr/>
        </p:nvSpPr>
        <p:spPr>
          <a:xfrm>
            <a:off x="7386638" y="6516688"/>
            <a:ext cx="1658937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iBGP session</a:t>
            </a:r>
          </a:p>
        </p:txBody>
      </p:sp>
      <p:sp>
        <p:nvSpPr>
          <p:cNvPr id="102" name="Line 103"/>
          <p:cNvSpPr>
            <a:spLocks noChangeShapeType="1"/>
          </p:cNvSpPr>
          <p:nvPr/>
        </p:nvSpPr>
        <p:spPr bwMode="auto">
          <a:xfrm flipH="1" flipV="1">
            <a:off x="1463675" y="4805363"/>
            <a:ext cx="322263" cy="174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Line 104"/>
          <p:cNvSpPr>
            <a:spLocks noChangeShapeType="1"/>
          </p:cNvSpPr>
          <p:nvPr/>
        </p:nvSpPr>
        <p:spPr bwMode="auto">
          <a:xfrm flipH="1">
            <a:off x="890588" y="4832350"/>
            <a:ext cx="196850" cy="376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Line 105"/>
          <p:cNvSpPr>
            <a:spLocks noChangeShapeType="1"/>
          </p:cNvSpPr>
          <p:nvPr/>
        </p:nvSpPr>
        <p:spPr bwMode="auto">
          <a:xfrm>
            <a:off x="7666038" y="5114925"/>
            <a:ext cx="90488" cy="2286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Line 106"/>
          <p:cNvSpPr>
            <a:spLocks noChangeShapeType="1"/>
          </p:cNvSpPr>
          <p:nvPr/>
        </p:nvSpPr>
        <p:spPr bwMode="auto">
          <a:xfrm>
            <a:off x="2916238" y="6042025"/>
            <a:ext cx="26828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7831" name="Group 112"/>
          <p:cNvGrpSpPr/>
          <p:nvPr/>
        </p:nvGrpSpPr>
        <p:grpSpPr>
          <a:xfrm>
            <a:off x="2293938" y="4645025"/>
            <a:ext cx="1068387" cy="434975"/>
            <a:chOff x="1670" y="2734"/>
            <a:chExt cx="505" cy="274"/>
          </a:xfrm>
        </p:grpSpPr>
        <p:sp>
          <p:nvSpPr>
            <p:cNvPr id="107" name="Freeform 109"/>
            <p:cNvSpPr/>
            <p:nvPr/>
          </p:nvSpPr>
          <p:spPr bwMode="auto">
            <a:xfrm>
              <a:off x="1767" y="2734"/>
              <a:ext cx="408" cy="274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Text Box 110"/>
            <p:cNvSpPr txBox="1">
              <a:spLocks noChangeArrowheads="1"/>
            </p:cNvSpPr>
            <p:nvPr/>
          </p:nvSpPr>
          <p:spPr bwMode="auto">
            <a:xfrm>
              <a:off x="1817" y="2734"/>
              <a:ext cx="17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en-US" altLang="zh-CN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Line 111"/>
            <p:cNvSpPr>
              <a:spLocks noChangeShapeType="1"/>
            </p:cNvSpPr>
            <p:nvPr/>
          </p:nvSpPr>
          <p:spPr bwMode="auto">
            <a:xfrm flipV="1">
              <a:off x="1670" y="2912"/>
              <a:ext cx="168" cy="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7832" name="Line 5"/>
          <p:cNvSpPr/>
          <p:nvPr/>
        </p:nvSpPr>
        <p:spPr>
          <a:xfrm flipH="1" flipV="1">
            <a:off x="2198688" y="5180013"/>
            <a:ext cx="877887" cy="395287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headEnd type="arrow" w="med" len="med"/>
            <a:tailEnd type="none" w="med" len="med"/>
          </a:ln>
        </p:spPr>
      </p:sp>
      <p:sp>
        <p:nvSpPr>
          <p:cNvPr id="13" name="矩形 12"/>
          <p:cNvSpPr/>
          <p:nvPr/>
        </p:nvSpPr>
        <p:spPr>
          <a:xfrm>
            <a:off x="544513" y="2473562"/>
            <a:ext cx="779621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internal </a:t>
            </a:r>
            <a:r>
              <a:rPr lang="en-US" altLang="zh-CN" sz="2400" dirty="0" err="1"/>
              <a:t>bgp</a:t>
            </a:r>
            <a:r>
              <a:rPr lang="en-US" altLang="zh-CN" sz="2400" dirty="0"/>
              <a:t> session,  </a:t>
            </a:r>
            <a:r>
              <a:rPr lang="en-US" altLang="zh-CN" sz="2400" dirty="0" err="1"/>
              <a:t>iBGP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adjcent</a:t>
            </a:r>
            <a:r>
              <a:rPr lang="en-US" altLang="zh-CN" sz="2400" dirty="0"/>
              <a:t> BGP information in same AS</a:t>
            </a:r>
          </a:p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external </a:t>
            </a:r>
            <a:r>
              <a:rPr lang="en-US" altLang="zh-CN" sz="2400" dirty="0" err="1"/>
              <a:t>bgp</a:t>
            </a:r>
            <a:r>
              <a:rPr lang="en-US" altLang="zh-CN" sz="2400" dirty="0"/>
              <a:t> session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eBGP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adjcent</a:t>
            </a:r>
            <a:r>
              <a:rPr lang="en-US" altLang="zh-CN" sz="2400" dirty="0"/>
              <a:t> BGP information in different AS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36B0A2-E291-67CC-43BD-CE3E3A949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7973388" cy="29392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68EE10-1C10-2C9C-09B5-3DBA1AD91CB6}"/>
              </a:ext>
            </a:extLst>
          </p:cNvPr>
          <p:cNvSpPr txBox="1">
            <a:spLocks/>
          </p:cNvSpPr>
          <p:nvPr/>
        </p:nvSpPr>
        <p:spPr>
          <a:xfrm>
            <a:off x="152400" y="427038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>
                <a:solidFill>
                  <a:schemeClr val="tx1"/>
                </a:solidFill>
              </a:rPr>
              <a:t>BGP</a:t>
            </a:r>
            <a:endParaRPr lang="en-US" altLang="en-US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780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BGP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 reachability information: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eBGP session 3a-to-1c,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AS3 sends prefix reachability info to AS1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reeform 5"/>
          <p:cNvSpPr/>
          <p:nvPr/>
        </p:nvSpPr>
        <p:spPr bwMode="auto">
          <a:xfrm>
            <a:off x="5688013" y="4452938"/>
            <a:ext cx="3409950" cy="1627188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-7937" y="4114800"/>
            <a:ext cx="2657475" cy="1612900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1706563" y="5413375"/>
            <a:ext cx="3548063" cy="1122363"/>
          </a:xfrm>
          <a:custGeom>
            <a:avLst/>
            <a:gdLst/>
            <a:ahLst/>
            <a:cxnLst>
              <a:cxn ang="0">
                <a:pos x="155" y="224"/>
              </a:cxn>
              <a:cxn ang="0">
                <a:pos x="407" y="74"/>
              </a:cxn>
              <a:cxn ang="0">
                <a:pos x="785" y="20"/>
              </a:cxn>
              <a:cxn ang="0">
                <a:pos x="1157" y="194"/>
              </a:cxn>
              <a:cxn ang="0">
                <a:pos x="1564" y="428"/>
              </a:cxn>
              <a:cxn ang="0">
                <a:pos x="1272" y="644"/>
              </a:cxn>
              <a:cxn ang="0">
                <a:pos x="690" y="656"/>
              </a:cxn>
              <a:cxn ang="0">
                <a:pos x="89" y="596"/>
              </a:cxn>
              <a:cxn ang="0">
                <a:pos x="155" y="224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44513" y="527685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4513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208088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44513" y="526573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38163" y="51720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22313" y="5192713"/>
            <a:ext cx="298450" cy="1968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72" name="Text Box 14"/>
          <p:cNvSpPr txBox="1"/>
          <p:nvPr/>
        </p:nvSpPr>
        <p:spPr>
          <a:xfrm>
            <a:off x="544513" y="5081588"/>
            <a:ext cx="5111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3b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3122613" y="62388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122613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3786188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122613" y="62277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116263" y="61341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7778" name="Group 20"/>
          <p:cNvGrpSpPr/>
          <p:nvPr/>
        </p:nvGrpSpPr>
        <p:grpSpPr>
          <a:xfrm>
            <a:off x="3122613" y="6034088"/>
            <a:ext cx="509587" cy="369887"/>
            <a:chOff x="2898" y="2420"/>
            <a:chExt cx="242" cy="233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898" y="2420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1d</a:t>
              </a:r>
            </a:p>
          </p:txBody>
        </p:sp>
      </p:grp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1731963" y="50673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1731963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395538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731963" y="50561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1725613" y="496252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1909763" y="4983163"/>
            <a:ext cx="301625" cy="1746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85" name="Text Box 29"/>
          <p:cNvSpPr txBox="1"/>
          <p:nvPr/>
        </p:nvSpPr>
        <p:spPr>
          <a:xfrm>
            <a:off x="1741488" y="4872038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3046413" y="561022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046413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3709988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3046413" y="559911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3040063" y="550545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7791" name="Group 35"/>
          <p:cNvGrpSpPr/>
          <p:nvPr/>
        </p:nvGrpSpPr>
        <p:grpSpPr>
          <a:xfrm>
            <a:off x="3062288" y="5405438"/>
            <a:ext cx="482600" cy="369887"/>
            <a:chOff x="2905" y="2420"/>
            <a:chExt cx="234" cy="233"/>
          </a:xfrm>
        </p:grpSpPr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905" y="2420"/>
              <a:ext cx="23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1c</a:t>
              </a:r>
            </a:p>
          </p:txBody>
        </p:sp>
      </p:grp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6846888" y="5311775"/>
            <a:ext cx="650875" cy="152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1190625" y="5105400"/>
            <a:ext cx="53340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40"/>
          <p:cNvSpPr/>
          <p:nvPr/>
        </p:nvSpPr>
        <p:spPr bwMode="auto">
          <a:xfrm>
            <a:off x="2112963" y="5200650"/>
            <a:ext cx="93980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Freeform 41"/>
          <p:cNvSpPr/>
          <p:nvPr/>
        </p:nvSpPr>
        <p:spPr bwMode="auto">
          <a:xfrm>
            <a:off x="4916488" y="5387975"/>
            <a:ext cx="1384300" cy="666750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Oval 42"/>
          <p:cNvSpPr>
            <a:spLocks noChangeArrowheads="1"/>
          </p:cNvSpPr>
          <p:nvPr/>
        </p:nvSpPr>
        <p:spPr bwMode="auto">
          <a:xfrm>
            <a:off x="6183313" y="52863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183313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6846888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6183313" y="52752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Oval 46"/>
          <p:cNvSpPr>
            <a:spLocks noChangeArrowheads="1"/>
          </p:cNvSpPr>
          <p:nvPr/>
        </p:nvSpPr>
        <p:spPr bwMode="auto">
          <a:xfrm>
            <a:off x="6176963" y="51816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6361113" y="5202238"/>
            <a:ext cx="298450" cy="1905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802" name="Text Box 48"/>
          <p:cNvSpPr txBox="1"/>
          <p:nvPr/>
        </p:nvSpPr>
        <p:spPr>
          <a:xfrm>
            <a:off x="6192838" y="509111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2a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17803" name="Text Box 49"/>
          <p:cNvSpPr txBox="1"/>
          <p:nvPr/>
        </p:nvSpPr>
        <p:spPr>
          <a:xfrm>
            <a:off x="1255713" y="5230813"/>
            <a:ext cx="692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AS3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17804" name="Text Box 50"/>
          <p:cNvSpPr txBox="1"/>
          <p:nvPr/>
        </p:nvSpPr>
        <p:spPr>
          <a:xfrm>
            <a:off x="2017713" y="6089650"/>
            <a:ext cx="692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AS1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17805" name="Text Box 51"/>
          <p:cNvSpPr txBox="1"/>
          <p:nvPr/>
        </p:nvSpPr>
        <p:spPr>
          <a:xfrm>
            <a:off x="6780213" y="5570538"/>
            <a:ext cx="7493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Arial" panose="020B0604020202020204" pitchFamily="34" charset="0"/>
              </a:rPr>
              <a:t>AS2</a:t>
            </a:r>
          </a:p>
        </p:txBody>
      </p:sp>
      <p:sp>
        <p:nvSpPr>
          <p:cNvPr id="51" name="Oval 52"/>
          <p:cNvSpPr>
            <a:spLocks noChangeArrowheads="1"/>
          </p:cNvSpPr>
          <p:nvPr/>
        </p:nvSpPr>
        <p:spPr bwMode="auto">
          <a:xfrm>
            <a:off x="2398713" y="59436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>
            <a:off x="2398713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3062288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2398713" y="59324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Oval 56"/>
          <p:cNvSpPr>
            <a:spLocks noChangeArrowheads="1"/>
          </p:cNvSpPr>
          <p:nvPr/>
        </p:nvSpPr>
        <p:spPr bwMode="auto">
          <a:xfrm>
            <a:off x="2392363" y="58451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2573338" y="5888038"/>
            <a:ext cx="300038" cy="1524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812" name="Text Box 58"/>
          <p:cNvSpPr txBox="1"/>
          <p:nvPr/>
        </p:nvSpPr>
        <p:spPr>
          <a:xfrm>
            <a:off x="2411413" y="574516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1a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grpSp>
        <p:nvGrpSpPr>
          <p:cNvPr id="117813" name="Group 59"/>
          <p:cNvGrpSpPr/>
          <p:nvPr/>
        </p:nvGrpSpPr>
        <p:grpSpPr>
          <a:xfrm>
            <a:off x="7146925" y="4802188"/>
            <a:ext cx="668338" cy="369887"/>
            <a:chOff x="4320" y="1931"/>
            <a:chExt cx="316" cy="233"/>
          </a:xfrm>
        </p:grpSpPr>
        <p:sp>
          <p:nvSpPr>
            <p:cNvPr id="59" name="Oval 60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64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Text Box 66"/>
            <p:cNvSpPr txBox="1">
              <a:spLocks noChangeArrowheads="1"/>
            </p:cNvSpPr>
            <p:nvPr/>
          </p:nvSpPr>
          <p:spPr bwMode="auto">
            <a:xfrm>
              <a:off x="4332" y="1931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2c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7814" name="Group 67"/>
          <p:cNvGrpSpPr/>
          <p:nvPr/>
        </p:nvGrpSpPr>
        <p:grpSpPr>
          <a:xfrm>
            <a:off x="7497763" y="5262563"/>
            <a:ext cx="669925" cy="369887"/>
            <a:chOff x="4596" y="2153"/>
            <a:chExt cx="316" cy="233"/>
          </a:xfrm>
        </p:grpSpPr>
        <p:sp>
          <p:nvSpPr>
            <p:cNvPr id="67" name="Oval 68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72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4599" y="2153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2b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7815" name="Group 75"/>
          <p:cNvGrpSpPr/>
          <p:nvPr/>
        </p:nvGrpSpPr>
        <p:grpSpPr>
          <a:xfrm>
            <a:off x="4230688" y="5849938"/>
            <a:ext cx="698500" cy="369887"/>
            <a:chOff x="2002" y="1971"/>
            <a:chExt cx="330" cy="233"/>
          </a:xfrm>
        </p:grpSpPr>
        <p:sp>
          <p:nvSpPr>
            <p:cNvPr id="75" name="Oval 76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7849" name="Group 81"/>
            <p:cNvGrpSpPr/>
            <p:nvPr/>
          </p:nvGrpSpPr>
          <p:grpSpPr>
            <a:xfrm>
              <a:off x="2002" y="1971"/>
              <a:ext cx="241" cy="233"/>
              <a:chOff x="2897" y="2420"/>
              <a:chExt cx="246" cy="233"/>
            </a:xfrm>
          </p:grpSpPr>
          <p:sp>
            <p:nvSpPr>
              <p:cNvPr id="81" name="Rectangle 8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Text Box 83"/>
              <p:cNvSpPr txBox="1">
                <a:spLocks noChangeArrowheads="1"/>
              </p:cNvSpPr>
              <p:nvPr/>
            </p:nvSpPr>
            <p:spPr bwMode="auto">
              <a:xfrm>
                <a:off x="2897" y="2420"/>
                <a:ext cx="24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1b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17816" name="Group 84"/>
          <p:cNvGrpSpPr/>
          <p:nvPr/>
        </p:nvGrpSpPr>
        <p:grpSpPr>
          <a:xfrm>
            <a:off x="890588" y="4505325"/>
            <a:ext cx="676275" cy="369888"/>
            <a:chOff x="2012" y="1971"/>
            <a:chExt cx="320" cy="233"/>
          </a:xfrm>
        </p:grpSpPr>
        <p:sp>
          <p:nvSpPr>
            <p:cNvPr id="84" name="Oval 85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Line 86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Oval 89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7841" name="Group 90"/>
            <p:cNvGrpSpPr/>
            <p:nvPr/>
          </p:nvGrpSpPr>
          <p:grpSpPr>
            <a:xfrm>
              <a:off x="2012" y="1971"/>
              <a:ext cx="229" cy="233"/>
              <a:chOff x="2906" y="2420"/>
              <a:chExt cx="234" cy="233"/>
            </a:xfrm>
          </p:grpSpPr>
          <p:sp>
            <p:nvSpPr>
              <p:cNvPr id="90" name="Rectangle 9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Text Box 92"/>
              <p:cNvSpPr txBox="1">
                <a:spLocks noChangeArrowheads="1"/>
              </p:cNvSpPr>
              <p:nvPr/>
            </p:nvSpPr>
            <p:spPr bwMode="auto">
              <a:xfrm>
                <a:off x="2906" y="2420"/>
                <a:ext cx="23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3c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2" name="Line 93"/>
          <p:cNvSpPr>
            <a:spLocks noChangeShapeType="1"/>
          </p:cNvSpPr>
          <p:nvPr/>
        </p:nvSpPr>
        <p:spPr bwMode="auto">
          <a:xfrm flipH="1">
            <a:off x="2897188" y="5692775"/>
            <a:ext cx="196850" cy="1619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Line 94"/>
          <p:cNvSpPr>
            <a:spLocks noChangeShapeType="1"/>
          </p:cNvSpPr>
          <p:nvPr/>
        </p:nvSpPr>
        <p:spPr bwMode="auto">
          <a:xfrm>
            <a:off x="3433763" y="5732463"/>
            <a:ext cx="0" cy="3905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Line 95"/>
          <p:cNvSpPr>
            <a:spLocks noChangeShapeType="1"/>
          </p:cNvSpPr>
          <p:nvPr/>
        </p:nvSpPr>
        <p:spPr bwMode="auto">
          <a:xfrm>
            <a:off x="3649663" y="5680075"/>
            <a:ext cx="663575" cy="334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Line 96"/>
          <p:cNvSpPr>
            <a:spLocks noChangeShapeType="1"/>
          </p:cNvSpPr>
          <p:nvPr/>
        </p:nvSpPr>
        <p:spPr bwMode="auto">
          <a:xfrm flipH="1">
            <a:off x="3811588" y="6137275"/>
            <a:ext cx="501650" cy="1206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Line 97"/>
          <p:cNvSpPr>
            <a:spLocks noChangeShapeType="1"/>
          </p:cNvSpPr>
          <p:nvPr/>
        </p:nvSpPr>
        <p:spPr bwMode="auto">
          <a:xfrm flipH="1" flipV="1">
            <a:off x="3040063" y="5961063"/>
            <a:ext cx="1203325" cy="80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Line 98"/>
          <p:cNvSpPr>
            <a:spLocks noChangeShapeType="1"/>
          </p:cNvSpPr>
          <p:nvPr/>
        </p:nvSpPr>
        <p:spPr bwMode="auto">
          <a:xfrm flipV="1">
            <a:off x="6734175" y="5046663"/>
            <a:ext cx="46513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Line 99"/>
          <p:cNvSpPr>
            <a:spLocks noChangeShapeType="1"/>
          </p:cNvSpPr>
          <p:nvPr/>
        </p:nvSpPr>
        <p:spPr bwMode="auto">
          <a:xfrm>
            <a:off x="6218238" y="6383338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Line 100"/>
          <p:cNvSpPr>
            <a:spLocks noChangeShapeType="1"/>
          </p:cNvSpPr>
          <p:nvPr/>
        </p:nvSpPr>
        <p:spPr bwMode="auto">
          <a:xfrm>
            <a:off x="6243638" y="6697663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825" name="Text Box 101"/>
          <p:cNvSpPr txBox="1"/>
          <p:nvPr/>
        </p:nvSpPr>
        <p:spPr>
          <a:xfrm>
            <a:off x="7350125" y="6167438"/>
            <a:ext cx="17256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eBGP session</a:t>
            </a:r>
          </a:p>
        </p:txBody>
      </p:sp>
      <p:sp>
        <p:nvSpPr>
          <p:cNvPr id="117826" name="Text Box 102"/>
          <p:cNvSpPr txBox="1"/>
          <p:nvPr/>
        </p:nvSpPr>
        <p:spPr>
          <a:xfrm>
            <a:off x="7386638" y="6516688"/>
            <a:ext cx="1658937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iBGP session</a:t>
            </a:r>
          </a:p>
        </p:txBody>
      </p:sp>
      <p:sp>
        <p:nvSpPr>
          <p:cNvPr id="102" name="Line 103"/>
          <p:cNvSpPr>
            <a:spLocks noChangeShapeType="1"/>
          </p:cNvSpPr>
          <p:nvPr/>
        </p:nvSpPr>
        <p:spPr bwMode="auto">
          <a:xfrm flipH="1" flipV="1">
            <a:off x="1463675" y="4805363"/>
            <a:ext cx="322263" cy="174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Line 104"/>
          <p:cNvSpPr>
            <a:spLocks noChangeShapeType="1"/>
          </p:cNvSpPr>
          <p:nvPr/>
        </p:nvSpPr>
        <p:spPr bwMode="auto">
          <a:xfrm flipH="1">
            <a:off x="890588" y="4832350"/>
            <a:ext cx="196850" cy="376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Line 105"/>
          <p:cNvSpPr>
            <a:spLocks noChangeShapeType="1"/>
          </p:cNvSpPr>
          <p:nvPr/>
        </p:nvSpPr>
        <p:spPr bwMode="auto">
          <a:xfrm>
            <a:off x="7666038" y="5114925"/>
            <a:ext cx="90488" cy="2286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Line 106"/>
          <p:cNvSpPr>
            <a:spLocks noChangeShapeType="1"/>
          </p:cNvSpPr>
          <p:nvPr/>
        </p:nvSpPr>
        <p:spPr bwMode="auto">
          <a:xfrm>
            <a:off x="2916238" y="6042025"/>
            <a:ext cx="26828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7831" name="Group 112"/>
          <p:cNvGrpSpPr/>
          <p:nvPr/>
        </p:nvGrpSpPr>
        <p:grpSpPr>
          <a:xfrm>
            <a:off x="2293938" y="4645025"/>
            <a:ext cx="1068387" cy="434975"/>
            <a:chOff x="1670" y="2734"/>
            <a:chExt cx="505" cy="274"/>
          </a:xfrm>
        </p:grpSpPr>
        <p:sp>
          <p:nvSpPr>
            <p:cNvPr id="107" name="Freeform 109"/>
            <p:cNvSpPr/>
            <p:nvPr/>
          </p:nvSpPr>
          <p:spPr bwMode="auto">
            <a:xfrm>
              <a:off x="1767" y="2734"/>
              <a:ext cx="408" cy="274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Text Box 110"/>
            <p:cNvSpPr txBox="1">
              <a:spLocks noChangeArrowheads="1"/>
            </p:cNvSpPr>
            <p:nvPr/>
          </p:nvSpPr>
          <p:spPr bwMode="auto">
            <a:xfrm>
              <a:off x="1817" y="2734"/>
              <a:ext cx="17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en-US" altLang="zh-CN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Line 111"/>
            <p:cNvSpPr>
              <a:spLocks noChangeShapeType="1"/>
            </p:cNvSpPr>
            <p:nvPr/>
          </p:nvSpPr>
          <p:spPr bwMode="auto">
            <a:xfrm flipV="1">
              <a:off x="1670" y="2912"/>
              <a:ext cx="168" cy="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7832" name="Line 5"/>
          <p:cNvSpPr/>
          <p:nvPr/>
        </p:nvSpPr>
        <p:spPr>
          <a:xfrm flipH="1" flipV="1">
            <a:off x="2198688" y="5180013"/>
            <a:ext cx="877887" cy="395287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headEnd type="arrow" w="med" len="med"/>
            <a:tailEnd type="none" w="med" len="med"/>
          </a:ln>
        </p:spPr>
      </p:sp>
      <p:sp>
        <p:nvSpPr>
          <p:cNvPr id="2" name="矩形 1"/>
          <p:cNvSpPr/>
          <p:nvPr/>
        </p:nvSpPr>
        <p:spPr>
          <a:xfrm>
            <a:off x="320439" y="3844965"/>
            <a:ext cx="8743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Prefix: </a:t>
            </a:r>
            <a:r>
              <a:rPr lang="en-US" altLang="zh-CN" dirty="0">
                <a:latin typeface="Arial" panose="020B0604020202020204" pitchFamily="34" charset="0"/>
              </a:rPr>
              <a:t>A route announcement-path of AS numbers +the IP block that is being routed. 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BGP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 reachability information: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1c uses iBGP sessions to distribute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this new prefix reachability info to all routers in AS1;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reeform 5"/>
          <p:cNvSpPr/>
          <p:nvPr/>
        </p:nvSpPr>
        <p:spPr bwMode="auto">
          <a:xfrm>
            <a:off x="5688013" y="4452938"/>
            <a:ext cx="3409950" cy="1627188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-7937" y="4114800"/>
            <a:ext cx="2657475" cy="1612900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1706563" y="5413375"/>
            <a:ext cx="3548063" cy="1122363"/>
          </a:xfrm>
          <a:custGeom>
            <a:avLst/>
            <a:gdLst/>
            <a:ahLst/>
            <a:cxnLst>
              <a:cxn ang="0">
                <a:pos x="155" y="224"/>
              </a:cxn>
              <a:cxn ang="0">
                <a:pos x="407" y="74"/>
              </a:cxn>
              <a:cxn ang="0">
                <a:pos x="785" y="20"/>
              </a:cxn>
              <a:cxn ang="0">
                <a:pos x="1157" y="194"/>
              </a:cxn>
              <a:cxn ang="0">
                <a:pos x="1564" y="428"/>
              </a:cxn>
              <a:cxn ang="0">
                <a:pos x="1272" y="644"/>
              </a:cxn>
              <a:cxn ang="0">
                <a:pos x="690" y="656"/>
              </a:cxn>
              <a:cxn ang="0">
                <a:pos x="89" y="596"/>
              </a:cxn>
              <a:cxn ang="0">
                <a:pos x="155" y="224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44513" y="527685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4513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208088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44513" y="526573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38163" y="51720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22313" y="5192713"/>
            <a:ext cx="298450" cy="1968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20" name="Text Box 14"/>
          <p:cNvSpPr txBox="1"/>
          <p:nvPr/>
        </p:nvSpPr>
        <p:spPr>
          <a:xfrm>
            <a:off x="544513" y="5081588"/>
            <a:ext cx="5111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3b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3122613" y="62388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122613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3786188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122613" y="62277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116263" y="61341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9826" name="Group 20"/>
          <p:cNvGrpSpPr/>
          <p:nvPr/>
        </p:nvGrpSpPr>
        <p:grpSpPr>
          <a:xfrm>
            <a:off x="3122613" y="6034088"/>
            <a:ext cx="509587" cy="369887"/>
            <a:chOff x="2898" y="2420"/>
            <a:chExt cx="242" cy="233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898" y="2420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1d</a:t>
              </a:r>
            </a:p>
          </p:txBody>
        </p:sp>
      </p:grp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1731963" y="50673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1731963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395538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731963" y="50561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1725613" y="496252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1909763" y="4983163"/>
            <a:ext cx="301625" cy="1746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33" name="Text Box 29"/>
          <p:cNvSpPr txBox="1"/>
          <p:nvPr/>
        </p:nvSpPr>
        <p:spPr>
          <a:xfrm>
            <a:off x="1741488" y="4872038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3046413" y="561022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046413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3709988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3046413" y="559911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3040063" y="550545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9839" name="Group 35"/>
          <p:cNvGrpSpPr/>
          <p:nvPr/>
        </p:nvGrpSpPr>
        <p:grpSpPr>
          <a:xfrm>
            <a:off x="3062288" y="5405438"/>
            <a:ext cx="482600" cy="369887"/>
            <a:chOff x="2905" y="2420"/>
            <a:chExt cx="234" cy="233"/>
          </a:xfrm>
        </p:grpSpPr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905" y="2420"/>
              <a:ext cx="23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1c</a:t>
              </a:r>
            </a:p>
          </p:txBody>
        </p:sp>
      </p:grp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6846888" y="5311775"/>
            <a:ext cx="650875" cy="152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1190625" y="5105400"/>
            <a:ext cx="53340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40"/>
          <p:cNvSpPr/>
          <p:nvPr/>
        </p:nvSpPr>
        <p:spPr bwMode="auto">
          <a:xfrm>
            <a:off x="2112963" y="5200650"/>
            <a:ext cx="93980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Freeform 41"/>
          <p:cNvSpPr/>
          <p:nvPr/>
        </p:nvSpPr>
        <p:spPr bwMode="auto">
          <a:xfrm>
            <a:off x="4916488" y="5387975"/>
            <a:ext cx="1384300" cy="666750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Oval 42"/>
          <p:cNvSpPr>
            <a:spLocks noChangeArrowheads="1"/>
          </p:cNvSpPr>
          <p:nvPr/>
        </p:nvSpPr>
        <p:spPr bwMode="auto">
          <a:xfrm>
            <a:off x="6183313" y="52863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183313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6846888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6183313" y="52752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Oval 46"/>
          <p:cNvSpPr>
            <a:spLocks noChangeArrowheads="1"/>
          </p:cNvSpPr>
          <p:nvPr/>
        </p:nvSpPr>
        <p:spPr bwMode="auto">
          <a:xfrm>
            <a:off x="6176963" y="51816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6361113" y="5202238"/>
            <a:ext cx="298450" cy="1905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50" name="Text Box 48"/>
          <p:cNvSpPr txBox="1"/>
          <p:nvPr/>
        </p:nvSpPr>
        <p:spPr>
          <a:xfrm>
            <a:off x="6192838" y="509111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2a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19851" name="Text Box 49"/>
          <p:cNvSpPr txBox="1"/>
          <p:nvPr/>
        </p:nvSpPr>
        <p:spPr>
          <a:xfrm>
            <a:off x="1255713" y="5230813"/>
            <a:ext cx="692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AS3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19852" name="Text Box 50"/>
          <p:cNvSpPr txBox="1"/>
          <p:nvPr/>
        </p:nvSpPr>
        <p:spPr>
          <a:xfrm>
            <a:off x="2017713" y="6089650"/>
            <a:ext cx="692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AS1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19853" name="Text Box 51"/>
          <p:cNvSpPr txBox="1"/>
          <p:nvPr/>
        </p:nvSpPr>
        <p:spPr>
          <a:xfrm>
            <a:off x="6780213" y="5570538"/>
            <a:ext cx="7493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Arial" panose="020B0604020202020204" pitchFamily="34" charset="0"/>
              </a:rPr>
              <a:t>AS2</a:t>
            </a:r>
          </a:p>
        </p:txBody>
      </p:sp>
      <p:sp>
        <p:nvSpPr>
          <p:cNvPr id="51" name="Oval 52"/>
          <p:cNvSpPr>
            <a:spLocks noChangeArrowheads="1"/>
          </p:cNvSpPr>
          <p:nvPr/>
        </p:nvSpPr>
        <p:spPr bwMode="auto">
          <a:xfrm>
            <a:off x="2398713" y="59436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>
            <a:off x="2398713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3062288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2398713" y="59324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Oval 56"/>
          <p:cNvSpPr>
            <a:spLocks noChangeArrowheads="1"/>
          </p:cNvSpPr>
          <p:nvPr/>
        </p:nvSpPr>
        <p:spPr bwMode="auto">
          <a:xfrm>
            <a:off x="2392363" y="58451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2573338" y="5888038"/>
            <a:ext cx="300038" cy="1524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60" name="Text Box 58"/>
          <p:cNvSpPr txBox="1"/>
          <p:nvPr/>
        </p:nvSpPr>
        <p:spPr>
          <a:xfrm>
            <a:off x="2411413" y="574516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1a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grpSp>
        <p:nvGrpSpPr>
          <p:cNvPr id="119861" name="Group 59"/>
          <p:cNvGrpSpPr/>
          <p:nvPr/>
        </p:nvGrpSpPr>
        <p:grpSpPr>
          <a:xfrm>
            <a:off x="7146925" y="4802188"/>
            <a:ext cx="668338" cy="369887"/>
            <a:chOff x="4320" y="1931"/>
            <a:chExt cx="316" cy="233"/>
          </a:xfrm>
        </p:grpSpPr>
        <p:sp>
          <p:nvSpPr>
            <p:cNvPr id="59" name="Oval 60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64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Text Box 66"/>
            <p:cNvSpPr txBox="1">
              <a:spLocks noChangeArrowheads="1"/>
            </p:cNvSpPr>
            <p:nvPr/>
          </p:nvSpPr>
          <p:spPr bwMode="auto">
            <a:xfrm>
              <a:off x="4332" y="1931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2c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9862" name="Group 67"/>
          <p:cNvGrpSpPr/>
          <p:nvPr/>
        </p:nvGrpSpPr>
        <p:grpSpPr>
          <a:xfrm>
            <a:off x="7497763" y="5262563"/>
            <a:ext cx="669925" cy="369887"/>
            <a:chOff x="4596" y="2153"/>
            <a:chExt cx="316" cy="233"/>
          </a:xfrm>
        </p:grpSpPr>
        <p:sp>
          <p:nvSpPr>
            <p:cNvPr id="67" name="Oval 68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72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4599" y="2153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2b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9863" name="Group 75"/>
          <p:cNvGrpSpPr/>
          <p:nvPr/>
        </p:nvGrpSpPr>
        <p:grpSpPr>
          <a:xfrm>
            <a:off x="4230688" y="5849938"/>
            <a:ext cx="698500" cy="369887"/>
            <a:chOff x="2002" y="1971"/>
            <a:chExt cx="330" cy="233"/>
          </a:xfrm>
        </p:grpSpPr>
        <p:sp>
          <p:nvSpPr>
            <p:cNvPr id="75" name="Oval 76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0005" name="Group 81"/>
            <p:cNvGrpSpPr/>
            <p:nvPr/>
          </p:nvGrpSpPr>
          <p:grpSpPr>
            <a:xfrm>
              <a:off x="2002" y="1971"/>
              <a:ext cx="241" cy="233"/>
              <a:chOff x="2897" y="2420"/>
              <a:chExt cx="246" cy="233"/>
            </a:xfrm>
          </p:grpSpPr>
          <p:sp>
            <p:nvSpPr>
              <p:cNvPr id="81" name="Rectangle 8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Text Box 83"/>
              <p:cNvSpPr txBox="1">
                <a:spLocks noChangeArrowheads="1"/>
              </p:cNvSpPr>
              <p:nvPr/>
            </p:nvSpPr>
            <p:spPr bwMode="auto">
              <a:xfrm>
                <a:off x="2897" y="2420"/>
                <a:ext cx="24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1b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19864" name="Group 84"/>
          <p:cNvGrpSpPr/>
          <p:nvPr/>
        </p:nvGrpSpPr>
        <p:grpSpPr>
          <a:xfrm>
            <a:off x="890588" y="4505325"/>
            <a:ext cx="676275" cy="369888"/>
            <a:chOff x="2012" y="1971"/>
            <a:chExt cx="320" cy="233"/>
          </a:xfrm>
        </p:grpSpPr>
        <p:sp>
          <p:nvSpPr>
            <p:cNvPr id="84" name="Oval 85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Line 86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Oval 89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9997" name="Group 90"/>
            <p:cNvGrpSpPr/>
            <p:nvPr/>
          </p:nvGrpSpPr>
          <p:grpSpPr>
            <a:xfrm>
              <a:off x="2012" y="1971"/>
              <a:ext cx="229" cy="233"/>
              <a:chOff x="2906" y="2420"/>
              <a:chExt cx="234" cy="233"/>
            </a:xfrm>
          </p:grpSpPr>
          <p:sp>
            <p:nvSpPr>
              <p:cNvPr id="90" name="Rectangle 9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Text Box 92"/>
              <p:cNvSpPr txBox="1">
                <a:spLocks noChangeArrowheads="1"/>
              </p:cNvSpPr>
              <p:nvPr/>
            </p:nvSpPr>
            <p:spPr bwMode="auto">
              <a:xfrm>
                <a:off x="2906" y="2420"/>
                <a:ext cx="23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3c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2" name="Line 93"/>
          <p:cNvSpPr>
            <a:spLocks noChangeShapeType="1"/>
          </p:cNvSpPr>
          <p:nvPr/>
        </p:nvSpPr>
        <p:spPr bwMode="auto">
          <a:xfrm flipH="1">
            <a:off x="2897188" y="5692775"/>
            <a:ext cx="196850" cy="1619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Line 94"/>
          <p:cNvSpPr>
            <a:spLocks noChangeShapeType="1"/>
          </p:cNvSpPr>
          <p:nvPr/>
        </p:nvSpPr>
        <p:spPr bwMode="auto">
          <a:xfrm>
            <a:off x="3433763" y="5732463"/>
            <a:ext cx="0" cy="3905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Line 95"/>
          <p:cNvSpPr>
            <a:spLocks noChangeShapeType="1"/>
          </p:cNvSpPr>
          <p:nvPr/>
        </p:nvSpPr>
        <p:spPr bwMode="auto">
          <a:xfrm>
            <a:off x="3649663" y="5680075"/>
            <a:ext cx="663575" cy="334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Line 96"/>
          <p:cNvSpPr>
            <a:spLocks noChangeShapeType="1"/>
          </p:cNvSpPr>
          <p:nvPr/>
        </p:nvSpPr>
        <p:spPr bwMode="auto">
          <a:xfrm flipH="1">
            <a:off x="3811588" y="6137275"/>
            <a:ext cx="501650" cy="1206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Line 97"/>
          <p:cNvSpPr>
            <a:spLocks noChangeShapeType="1"/>
          </p:cNvSpPr>
          <p:nvPr/>
        </p:nvSpPr>
        <p:spPr bwMode="auto">
          <a:xfrm flipH="1" flipV="1">
            <a:off x="3040063" y="5961063"/>
            <a:ext cx="1203325" cy="80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Line 98"/>
          <p:cNvSpPr>
            <a:spLocks noChangeShapeType="1"/>
          </p:cNvSpPr>
          <p:nvPr/>
        </p:nvSpPr>
        <p:spPr bwMode="auto">
          <a:xfrm flipV="1">
            <a:off x="6734175" y="5046663"/>
            <a:ext cx="46513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Line 99"/>
          <p:cNvSpPr>
            <a:spLocks noChangeShapeType="1"/>
          </p:cNvSpPr>
          <p:nvPr/>
        </p:nvSpPr>
        <p:spPr bwMode="auto">
          <a:xfrm>
            <a:off x="6218238" y="6383338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Line 100"/>
          <p:cNvSpPr>
            <a:spLocks noChangeShapeType="1"/>
          </p:cNvSpPr>
          <p:nvPr/>
        </p:nvSpPr>
        <p:spPr bwMode="auto">
          <a:xfrm>
            <a:off x="6243638" y="6697663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73" name="Text Box 101"/>
          <p:cNvSpPr txBox="1"/>
          <p:nvPr/>
        </p:nvSpPr>
        <p:spPr>
          <a:xfrm>
            <a:off x="7350125" y="6167438"/>
            <a:ext cx="17256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eBGP session</a:t>
            </a:r>
          </a:p>
        </p:txBody>
      </p:sp>
      <p:sp>
        <p:nvSpPr>
          <p:cNvPr id="119874" name="Text Box 102"/>
          <p:cNvSpPr txBox="1"/>
          <p:nvPr/>
        </p:nvSpPr>
        <p:spPr>
          <a:xfrm>
            <a:off x="7386638" y="6516688"/>
            <a:ext cx="1658937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iBGP session</a:t>
            </a:r>
          </a:p>
        </p:txBody>
      </p:sp>
      <p:sp>
        <p:nvSpPr>
          <p:cNvPr id="102" name="Line 103"/>
          <p:cNvSpPr>
            <a:spLocks noChangeShapeType="1"/>
          </p:cNvSpPr>
          <p:nvPr/>
        </p:nvSpPr>
        <p:spPr bwMode="auto">
          <a:xfrm flipH="1" flipV="1">
            <a:off x="1463675" y="4805363"/>
            <a:ext cx="322263" cy="174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Line 104"/>
          <p:cNvSpPr>
            <a:spLocks noChangeShapeType="1"/>
          </p:cNvSpPr>
          <p:nvPr/>
        </p:nvSpPr>
        <p:spPr bwMode="auto">
          <a:xfrm flipH="1">
            <a:off x="890588" y="4832350"/>
            <a:ext cx="196850" cy="376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Line 105"/>
          <p:cNvSpPr>
            <a:spLocks noChangeShapeType="1"/>
          </p:cNvSpPr>
          <p:nvPr/>
        </p:nvSpPr>
        <p:spPr bwMode="auto">
          <a:xfrm>
            <a:off x="7666038" y="5114925"/>
            <a:ext cx="90488" cy="2286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Line 106"/>
          <p:cNvSpPr>
            <a:spLocks noChangeShapeType="1"/>
          </p:cNvSpPr>
          <p:nvPr/>
        </p:nvSpPr>
        <p:spPr bwMode="auto">
          <a:xfrm>
            <a:off x="2916238" y="6042025"/>
            <a:ext cx="26828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9879" name="Group 112"/>
          <p:cNvGrpSpPr/>
          <p:nvPr/>
        </p:nvGrpSpPr>
        <p:grpSpPr>
          <a:xfrm>
            <a:off x="2293938" y="4645025"/>
            <a:ext cx="1068387" cy="434975"/>
            <a:chOff x="1670" y="2734"/>
            <a:chExt cx="505" cy="274"/>
          </a:xfrm>
        </p:grpSpPr>
        <p:sp>
          <p:nvSpPr>
            <p:cNvPr id="107" name="Freeform 109"/>
            <p:cNvSpPr/>
            <p:nvPr/>
          </p:nvSpPr>
          <p:spPr bwMode="auto">
            <a:xfrm>
              <a:off x="1767" y="2734"/>
              <a:ext cx="408" cy="274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Text Box 110"/>
            <p:cNvSpPr txBox="1">
              <a:spLocks noChangeArrowheads="1"/>
            </p:cNvSpPr>
            <p:nvPr/>
          </p:nvSpPr>
          <p:spPr bwMode="auto">
            <a:xfrm>
              <a:off x="1817" y="2734"/>
              <a:ext cx="17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en-US" altLang="zh-CN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Line 111"/>
            <p:cNvSpPr>
              <a:spLocks noChangeShapeType="1"/>
            </p:cNvSpPr>
            <p:nvPr/>
          </p:nvSpPr>
          <p:spPr bwMode="auto">
            <a:xfrm flipV="1">
              <a:off x="1670" y="2912"/>
              <a:ext cx="168" cy="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9880" name="Line 5"/>
          <p:cNvSpPr/>
          <p:nvPr/>
        </p:nvSpPr>
        <p:spPr>
          <a:xfrm flipH="1" flipV="1">
            <a:off x="2198688" y="5180013"/>
            <a:ext cx="877887" cy="395287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headEnd type="arrow" w="med" len="med"/>
            <a:tailEnd type="none" w="med" len="med"/>
          </a:ln>
        </p:spPr>
      </p:sp>
      <p:sp>
        <p:nvSpPr>
          <p:cNvPr id="111" name="Freeform 5"/>
          <p:cNvSpPr/>
          <p:nvPr/>
        </p:nvSpPr>
        <p:spPr bwMode="auto">
          <a:xfrm>
            <a:off x="5688013" y="4452938"/>
            <a:ext cx="3409950" cy="1627188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" name="Freeform 6"/>
          <p:cNvSpPr/>
          <p:nvPr/>
        </p:nvSpPr>
        <p:spPr bwMode="auto">
          <a:xfrm>
            <a:off x="-7937" y="4114800"/>
            <a:ext cx="2657475" cy="1612900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Freeform 7"/>
          <p:cNvSpPr/>
          <p:nvPr/>
        </p:nvSpPr>
        <p:spPr bwMode="auto">
          <a:xfrm>
            <a:off x="1706563" y="5413375"/>
            <a:ext cx="3548063" cy="1122363"/>
          </a:xfrm>
          <a:custGeom>
            <a:avLst/>
            <a:gdLst/>
            <a:ahLst/>
            <a:cxnLst>
              <a:cxn ang="0">
                <a:pos x="155" y="224"/>
              </a:cxn>
              <a:cxn ang="0">
                <a:pos x="407" y="74"/>
              </a:cxn>
              <a:cxn ang="0">
                <a:pos x="785" y="20"/>
              </a:cxn>
              <a:cxn ang="0">
                <a:pos x="1157" y="194"/>
              </a:cxn>
              <a:cxn ang="0">
                <a:pos x="1564" y="428"/>
              </a:cxn>
              <a:cxn ang="0">
                <a:pos x="1272" y="644"/>
              </a:cxn>
              <a:cxn ang="0">
                <a:pos x="690" y="656"/>
              </a:cxn>
              <a:cxn ang="0">
                <a:pos x="89" y="596"/>
              </a:cxn>
              <a:cxn ang="0">
                <a:pos x="155" y="224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Oval 8"/>
          <p:cNvSpPr>
            <a:spLocks noChangeArrowheads="1"/>
          </p:cNvSpPr>
          <p:nvPr/>
        </p:nvSpPr>
        <p:spPr bwMode="auto">
          <a:xfrm>
            <a:off x="544513" y="527685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" name="Line 9"/>
          <p:cNvSpPr>
            <a:spLocks noChangeShapeType="1"/>
          </p:cNvSpPr>
          <p:nvPr/>
        </p:nvSpPr>
        <p:spPr bwMode="auto">
          <a:xfrm>
            <a:off x="544513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Line 10"/>
          <p:cNvSpPr>
            <a:spLocks noChangeShapeType="1"/>
          </p:cNvSpPr>
          <p:nvPr/>
        </p:nvSpPr>
        <p:spPr bwMode="auto">
          <a:xfrm>
            <a:off x="1208088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Rectangle 11"/>
          <p:cNvSpPr>
            <a:spLocks noChangeArrowheads="1"/>
          </p:cNvSpPr>
          <p:nvPr/>
        </p:nvSpPr>
        <p:spPr bwMode="auto">
          <a:xfrm>
            <a:off x="544513" y="526573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Oval 12"/>
          <p:cNvSpPr>
            <a:spLocks noChangeArrowheads="1"/>
          </p:cNvSpPr>
          <p:nvPr/>
        </p:nvSpPr>
        <p:spPr bwMode="auto">
          <a:xfrm>
            <a:off x="538163" y="51720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Rectangle 13"/>
          <p:cNvSpPr>
            <a:spLocks noChangeArrowheads="1"/>
          </p:cNvSpPr>
          <p:nvPr/>
        </p:nvSpPr>
        <p:spPr bwMode="auto">
          <a:xfrm>
            <a:off x="722313" y="5192713"/>
            <a:ext cx="298450" cy="1968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90" name="Text Box 14"/>
          <p:cNvSpPr txBox="1"/>
          <p:nvPr/>
        </p:nvSpPr>
        <p:spPr>
          <a:xfrm>
            <a:off x="544513" y="5081588"/>
            <a:ext cx="5111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3b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21" name="Oval 15"/>
          <p:cNvSpPr>
            <a:spLocks noChangeArrowheads="1"/>
          </p:cNvSpPr>
          <p:nvPr/>
        </p:nvSpPr>
        <p:spPr bwMode="auto">
          <a:xfrm>
            <a:off x="3122613" y="62388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" name="Line 16"/>
          <p:cNvSpPr>
            <a:spLocks noChangeShapeType="1"/>
          </p:cNvSpPr>
          <p:nvPr/>
        </p:nvSpPr>
        <p:spPr bwMode="auto">
          <a:xfrm>
            <a:off x="3122613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" name="Line 17"/>
          <p:cNvSpPr>
            <a:spLocks noChangeShapeType="1"/>
          </p:cNvSpPr>
          <p:nvPr/>
        </p:nvSpPr>
        <p:spPr bwMode="auto">
          <a:xfrm>
            <a:off x="3786188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" name="Rectangle 18"/>
          <p:cNvSpPr>
            <a:spLocks noChangeArrowheads="1"/>
          </p:cNvSpPr>
          <p:nvPr/>
        </p:nvSpPr>
        <p:spPr bwMode="auto">
          <a:xfrm>
            <a:off x="3122613" y="62277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" name="Oval 19"/>
          <p:cNvSpPr>
            <a:spLocks noChangeArrowheads="1"/>
          </p:cNvSpPr>
          <p:nvPr/>
        </p:nvSpPr>
        <p:spPr bwMode="auto">
          <a:xfrm>
            <a:off x="3116263" y="61341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9896" name="Group 20"/>
          <p:cNvGrpSpPr/>
          <p:nvPr/>
        </p:nvGrpSpPr>
        <p:grpSpPr>
          <a:xfrm>
            <a:off x="3122613" y="6034088"/>
            <a:ext cx="509587" cy="369887"/>
            <a:chOff x="2898" y="2420"/>
            <a:chExt cx="242" cy="233"/>
          </a:xfrm>
        </p:grpSpPr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Text Box 22"/>
            <p:cNvSpPr txBox="1">
              <a:spLocks noChangeArrowheads="1"/>
            </p:cNvSpPr>
            <p:nvPr/>
          </p:nvSpPr>
          <p:spPr bwMode="auto">
            <a:xfrm>
              <a:off x="2898" y="2420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1d</a:t>
              </a:r>
            </a:p>
          </p:txBody>
        </p:sp>
      </p:grpSp>
      <p:sp>
        <p:nvSpPr>
          <p:cNvPr id="129" name="Oval 23"/>
          <p:cNvSpPr>
            <a:spLocks noChangeArrowheads="1"/>
          </p:cNvSpPr>
          <p:nvPr/>
        </p:nvSpPr>
        <p:spPr bwMode="auto">
          <a:xfrm>
            <a:off x="1731963" y="50673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Line 24"/>
          <p:cNvSpPr>
            <a:spLocks noChangeShapeType="1"/>
          </p:cNvSpPr>
          <p:nvPr/>
        </p:nvSpPr>
        <p:spPr bwMode="auto">
          <a:xfrm>
            <a:off x="1731963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Line 25"/>
          <p:cNvSpPr>
            <a:spLocks noChangeShapeType="1"/>
          </p:cNvSpPr>
          <p:nvPr/>
        </p:nvSpPr>
        <p:spPr bwMode="auto">
          <a:xfrm>
            <a:off x="2395538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Rectangle 26"/>
          <p:cNvSpPr>
            <a:spLocks noChangeArrowheads="1"/>
          </p:cNvSpPr>
          <p:nvPr/>
        </p:nvSpPr>
        <p:spPr bwMode="auto">
          <a:xfrm>
            <a:off x="1731963" y="50561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Oval 27"/>
          <p:cNvSpPr>
            <a:spLocks noChangeArrowheads="1"/>
          </p:cNvSpPr>
          <p:nvPr/>
        </p:nvSpPr>
        <p:spPr bwMode="auto">
          <a:xfrm>
            <a:off x="1725613" y="496252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Rectangle 28"/>
          <p:cNvSpPr>
            <a:spLocks noChangeArrowheads="1"/>
          </p:cNvSpPr>
          <p:nvPr/>
        </p:nvSpPr>
        <p:spPr bwMode="auto">
          <a:xfrm>
            <a:off x="1909763" y="4983163"/>
            <a:ext cx="301625" cy="1746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903" name="Text Box 29"/>
          <p:cNvSpPr txBox="1"/>
          <p:nvPr/>
        </p:nvSpPr>
        <p:spPr>
          <a:xfrm>
            <a:off x="1741488" y="4872038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36" name="Oval 30"/>
          <p:cNvSpPr>
            <a:spLocks noChangeArrowheads="1"/>
          </p:cNvSpPr>
          <p:nvPr/>
        </p:nvSpPr>
        <p:spPr bwMode="auto">
          <a:xfrm>
            <a:off x="3046413" y="561022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" name="Line 31"/>
          <p:cNvSpPr>
            <a:spLocks noChangeShapeType="1"/>
          </p:cNvSpPr>
          <p:nvPr/>
        </p:nvSpPr>
        <p:spPr bwMode="auto">
          <a:xfrm>
            <a:off x="3046413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" name="Line 32"/>
          <p:cNvSpPr>
            <a:spLocks noChangeShapeType="1"/>
          </p:cNvSpPr>
          <p:nvPr/>
        </p:nvSpPr>
        <p:spPr bwMode="auto">
          <a:xfrm>
            <a:off x="3709988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" name="Rectangle 33"/>
          <p:cNvSpPr>
            <a:spLocks noChangeArrowheads="1"/>
          </p:cNvSpPr>
          <p:nvPr/>
        </p:nvSpPr>
        <p:spPr bwMode="auto">
          <a:xfrm>
            <a:off x="3046413" y="559911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" name="Oval 34"/>
          <p:cNvSpPr>
            <a:spLocks noChangeArrowheads="1"/>
          </p:cNvSpPr>
          <p:nvPr/>
        </p:nvSpPr>
        <p:spPr bwMode="auto">
          <a:xfrm>
            <a:off x="3040063" y="550545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9909" name="Group 35"/>
          <p:cNvGrpSpPr/>
          <p:nvPr/>
        </p:nvGrpSpPr>
        <p:grpSpPr>
          <a:xfrm>
            <a:off x="3062288" y="5405438"/>
            <a:ext cx="482600" cy="369887"/>
            <a:chOff x="2905" y="2420"/>
            <a:chExt cx="234" cy="233"/>
          </a:xfrm>
        </p:grpSpPr>
        <p:sp>
          <p:nvSpPr>
            <p:cNvPr id="142" name="Rectangle 3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Text Box 37"/>
            <p:cNvSpPr txBox="1">
              <a:spLocks noChangeArrowheads="1"/>
            </p:cNvSpPr>
            <p:nvPr/>
          </p:nvSpPr>
          <p:spPr bwMode="auto">
            <a:xfrm>
              <a:off x="2905" y="2420"/>
              <a:ext cx="23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1c</a:t>
              </a:r>
            </a:p>
          </p:txBody>
        </p:sp>
      </p:grpSp>
      <p:sp>
        <p:nvSpPr>
          <p:cNvPr id="144" name="Line 38"/>
          <p:cNvSpPr>
            <a:spLocks noChangeShapeType="1"/>
          </p:cNvSpPr>
          <p:nvPr/>
        </p:nvSpPr>
        <p:spPr bwMode="auto">
          <a:xfrm>
            <a:off x="6846888" y="5311775"/>
            <a:ext cx="650875" cy="152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Freeform 39"/>
          <p:cNvSpPr/>
          <p:nvPr/>
        </p:nvSpPr>
        <p:spPr bwMode="auto">
          <a:xfrm>
            <a:off x="1190625" y="5105400"/>
            <a:ext cx="53340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Freeform 40"/>
          <p:cNvSpPr/>
          <p:nvPr/>
        </p:nvSpPr>
        <p:spPr bwMode="auto">
          <a:xfrm>
            <a:off x="2112963" y="5200650"/>
            <a:ext cx="93980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Freeform 41"/>
          <p:cNvSpPr/>
          <p:nvPr/>
        </p:nvSpPr>
        <p:spPr bwMode="auto">
          <a:xfrm>
            <a:off x="4916488" y="5387975"/>
            <a:ext cx="1384300" cy="666750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Oval 42"/>
          <p:cNvSpPr>
            <a:spLocks noChangeArrowheads="1"/>
          </p:cNvSpPr>
          <p:nvPr/>
        </p:nvSpPr>
        <p:spPr bwMode="auto">
          <a:xfrm>
            <a:off x="6183313" y="52863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Line 43"/>
          <p:cNvSpPr>
            <a:spLocks noChangeShapeType="1"/>
          </p:cNvSpPr>
          <p:nvPr/>
        </p:nvSpPr>
        <p:spPr bwMode="auto">
          <a:xfrm>
            <a:off x="6183313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Line 44"/>
          <p:cNvSpPr>
            <a:spLocks noChangeShapeType="1"/>
          </p:cNvSpPr>
          <p:nvPr/>
        </p:nvSpPr>
        <p:spPr bwMode="auto">
          <a:xfrm>
            <a:off x="6846888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" name="Rectangle 45"/>
          <p:cNvSpPr>
            <a:spLocks noChangeArrowheads="1"/>
          </p:cNvSpPr>
          <p:nvPr/>
        </p:nvSpPr>
        <p:spPr bwMode="auto">
          <a:xfrm>
            <a:off x="6183313" y="52752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" name="Oval 46"/>
          <p:cNvSpPr>
            <a:spLocks noChangeArrowheads="1"/>
          </p:cNvSpPr>
          <p:nvPr/>
        </p:nvSpPr>
        <p:spPr bwMode="auto">
          <a:xfrm>
            <a:off x="6176963" y="51816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" name="Rectangle 47"/>
          <p:cNvSpPr>
            <a:spLocks noChangeArrowheads="1"/>
          </p:cNvSpPr>
          <p:nvPr/>
        </p:nvSpPr>
        <p:spPr bwMode="auto">
          <a:xfrm>
            <a:off x="6361113" y="5202238"/>
            <a:ext cx="298450" cy="1905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920" name="Text Box 48"/>
          <p:cNvSpPr txBox="1"/>
          <p:nvPr/>
        </p:nvSpPr>
        <p:spPr>
          <a:xfrm>
            <a:off x="6192838" y="509111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2a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19921" name="Text Box 49"/>
          <p:cNvSpPr txBox="1"/>
          <p:nvPr/>
        </p:nvSpPr>
        <p:spPr>
          <a:xfrm>
            <a:off x="1255713" y="5230813"/>
            <a:ext cx="692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AS3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19922" name="Text Box 50"/>
          <p:cNvSpPr txBox="1"/>
          <p:nvPr/>
        </p:nvSpPr>
        <p:spPr>
          <a:xfrm>
            <a:off x="2017713" y="6089650"/>
            <a:ext cx="692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AS1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19923" name="Text Box 51"/>
          <p:cNvSpPr txBox="1"/>
          <p:nvPr/>
        </p:nvSpPr>
        <p:spPr>
          <a:xfrm>
            <a:off x="6780213" y="5570538"/>
            <a:ext cx="7493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Arial" panose="020B0604020202020204" pitchFamily="34" charset="0"/>
              </a:rPr>
              <a:t>AS2</a:t>
            </a:r>
          </a:p>
        </p:txBody>
      </p:sp>
      <p:sp>
        <p:nvSpPr>
          <p:cNvPr id="158" name="Oval 52"/>
          <p:cNvSpPr>
            <a:spLocks noChangeArrowheads="1"/>
          </p:cNvSpPr>
          <p:nvPr/>
        </p:nvSpPr>
        <p:spPr bwMode="auto">
          <a:xfrm>
            <a:off x="2398713" y="59436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" name="Line 53"/>
          <p:cNvSpPr>
            <a:spLocks noChangeShapeType="1"/>
          </p:cNvSpPr>
          <p:nvPr/>
        </p:nvSpPr>
        <p:spPr bwMode="auto">
          <a:xfrm>
            <a:off x="2398713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" name="Line 54"/>
          <p:cNvSpPr>
            <a:spLocks noChangeShapeType="1"/>
          </p:cNvSpPr>
          <p:nvPr/>
        </p:nvSpPr>
        <p:spPr bwMode="auto">
          <a:xfrm>
            <a:off x="3062288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" name="Rectangle 55"/>
          <p:cNvSpPr>
            <a:spLocks noChangeArrowheads="1"/>
          </p:cNvSpPr>
          <p:nvPr/>
        </p:nvSpPr>
        <p:spPr bwMode="auto">
          <a:xfrm>
            <a:off x="2398713" y="59324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" name="Oval 56"/>
          <p:cNvSpPr>
            <a:spLocks noChangeArrowheads="1"/>
          </p:cNvSpPr>
          <p:nvPr/>
        </p:nvSpPr>
        <p:spPr bwMode="auto">
          <a:xfrm>
            <a:off x="2392363" y="58451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" name="Rectangle 57"/>
          <p:cNvSpPr>
            <a:spLocks noChangeArrowheads="1"/>
          </p:cNvSpPr>
          <p:nvPr/>
        </p:nvSpPr>
        <p:spPr bwMode="auto">
          <a:xfrm>
            <a:off x="2573338" y="5888038"/>
            <a:ext cx="300038" cy="1524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930" name="Text Box 58"/>
          <p:cNvSpPr txBox="1"/>
          <p:nvPr/>
        </p:nvSpPr>
        <p:spPr>
          <a:xfrm>
            <a:off x="2411413" y="574516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1a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grpSp>
        <p:nvGrpSpPr>
          <p:cNvPr id="119931" name="Group 59"/>
          <p:cNvGrpSpPr/>
          <p:nvPr/>
        </p:nvGrpSpPr>
        <p:grpSpPr>
          <a:xfrm>
            <a:off x="7146925" y="4802188"/>
            <a:ext cx="668338" cy="369887"/>
            <a:chOff x="4320" y="1931"/>
            <a:chExt cx="316" cy="233"/>
          </a:xfrm>
        </p:grpSpPr>
        <p:sp>
          <p:nvSpPr>
            <p:cNvPr id="166" name="Oval 60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" name="Line 61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" name="Line 62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Rectangle 63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Oval 64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Rectangle 65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Text Box 66"/>
            <p:cNvSpPr txBox="1">
              <a:spLocks noChangeArrowheads="1"/>
            </p:cNvSpPr>
            <p:nvPr/>
          </p:nvSpPr>
          <p:spPr bwMode="auto">
            <a:xfrm>
              <a:off x="4332" y="1931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2c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9932" name="Group 67"/>
          <p:cNvGrpSpPr/>
          <p:nvPr/>
        </p:nvGrpSpPr>
        <p:grpSpPr>
          <a:xfrm>
            <a:off x="7497763" y="5262563"/>
            <a:ext cx="669925" cy="369887"/>
            <a:chOff x="4596" y="2153"/>
            <a:chExt cx="316" cy="233"/>
          </a:xfrm>
        </p:grpSpPr>
        <p:sp>
          <p:nvSpPr>
            <p:cNvPr id="174" name="Oval 68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Line 69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Line 70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Rectangle 71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Oval 72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Rectangle 73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Text Box 74"/>
            <p:cNvSpPr txBox="1">
              <a:spLocks noChangeArrowheads="1"/>
            </p:cNvSpPr>
            <p:nvPr/>
          </p:nvSpPr>
          <p:spPr bwMode="auto">
            <a:xfrm>
              <a:off x="4599" y="2153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2b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9933" name="Group 75"/>
          <p:cNvGrpSpPr/>
          <p:nvPr/>
        </p:nvGrpSpPr>
        <p:grpSpPr>
          <a:xfrm>
            <a:off x="4230688" y="5849938"/>
            <a:ext cx="698500" cy="369887"/>
            <a:chOff x="2002" y="1971"/>
            <a:chExt cx="330" cy="233"/>
          </a:xfrm>
        </p:grpSpPr>
        <p:sp>
          <p:nvSpPr>
            <p:cNvPr id="182" name="Oval 76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Line 77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Line 78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Rectangle 79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Oval 80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9968" name="Group 81"/>
            <p:cNvGrpSpPr/>
            <p:nvPr/>
          </p:nvGrpSpPr>
          <p:grpSpPr>
            <a:xfrm>
              <a:off x="2002" y="1971"/>
              <a:ext cx="241" cy="233"/>
              <a:chOff x="2897" y="2420"/>
              <a:chExt cx="246" cy="233"/>
            </a:xfrm>
          </p:grpSpPr>
          <p:sp>
            <p:nvSpPr>
              <p:cNvPr id="188" name="Rectangle 8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" name="Text Box 83"/>
              <p:cNvSpPr txBox="1">
                <a:spLocks noChangeArrowheads="1"/>
              </p:cNvSpPr>
              <p:nvPr/>
            </p:nvSpPr>
            <p:spPr bwMode="auto">
              <a:xfrm>
                <a:off x="2897" y="2420"/>
                <a:ext cx="24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1b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19934" name="Group 84"/>
          <p:cNvGrpSpPr/>
          <p:nvPr/>
        </p:nvGrpSpPr>
        <p:grpSpPr>
          <a:xfrm>
            <a:off x="890588" y="4505325"/>
            <a:ext cx="676275" cy="369888"/>
            <a:chOff x="2012" y="1971"/>
            <a:chExt cx="320" cy="233"/>
          </a:xfrm>
        </p:grpSpPr>
        <p:sp>
          <p:nvSpPr>
            <p:cNvPr id="191" name="Oval 85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2" name="Line 86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3" name="Line 87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" name="Rectangle 88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" name="Oval 89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9960" name="Group 90"/>
            <p:cNvGrpSpPr/>
            <p:nvPr/>
          </p:nvGrpSpPr>
          <p:grpSpPr>
            <a:xfrm>
              <a:off x="2012" y="1971"/>
              <a:ext cx="229" cy="233"/>
              <a:chOff x="2906" y="2420"/>
              <a:chExt cx="234" cy="233"/>
            </a:xfrm>
          </p:grpSpPr>
          <p:sp>
            <p:nvSpPr>
              <p:cNvPr id="197" name="Rectangle 9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8" name="Text Box 92"/>
              <p:cNvSpPr txBox="1">
                <a:spLocks noChangeArrowheads="1"/>
              </p:cNvSpPr>
              <p:nvPr/>
            </p:nvSpPr>
            <p:spPr bwMode="auto">
              <a:xfrm>
                <a:off x="2906" y="2420"/>
                <a:ext cx="23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3c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99" name="Line 93"/>
          <p:cNvSpPr>
            <a:spLocks noChangeShapeType="1"/>
          </p:cNvSpPr>
          <p:nvPr/>
        </p:nvSpPr>
        <p:spPr bwMode="auto">
          <a:xfrm flipH="1">
            <a:off x="2897188" y="5692775"/>
            <a:ext cx="196850" cy="1619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0" name="Line 94"/>
          <p:cNvSpPr>
            <a:spLocks noChangeShapeType="1"/>
          </p:cNvSpPr>
          <p:nvPr/>
        </p:nvSpPr>
        <p:spPr bwMode="auto">
          <a:xfrm>
            <a:off x="3433763" y="5732463"/>
            <a:ext cx="0" cy="3905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1" name="Line 95"/>
          <p:cNvSpPr>
            <a:spLocks noChangeShapeType="1"/>
          </p:cNvSpPr>
          <p:nvPr/>
        </p:nvSpPr>
        <p:spPr bwMode="auto">
          <a:xfrm>
            <a:off x="3649663" y="5680075"/>
            <a:ext cx="663575" cy="334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2" name="Line 96"/>
          <p:cNvSpPr>
            <a:spLocks noChangeShapeType="1"/>
          </p:cNvSpPr>
          <p:nvPr/>
        </p:nvSpPr>
        <p:spPr bwMode="auto">
          <a:xfrm flipH="1">
            <a:off x="3811588" y="6137275"/>
            <a:ext cx="501650" cy="1206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" name="Line 97"/>
          <p:cNvSpPr>
            <a:spLocks noChangeShapeType="1"/>
          </p:cNvSpPr>
          <p:nvPr/>
        </p:nvSpPr>
        <p:spPr bwMode="auto">
          <a:xfrm flipH="1" flipV="1">
            <a:off x="3040063" y="5961063"/>
            <a:ext cx="1203325" cy="80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" name="Line 98"/>
          <p:cNvSpPr>
            <a:spLocks noChangeShapeType="1"/>
          </p:cNvSpPr>
          <p:nvPr/>
        </p:nvSpPr>
        <p:spPr bwMode="auto">
          <a:xfrm flipV="1">
            <a:off x="6734175" y="5046663"/>
            <a:ext cx="46513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" name="Line 99"/>
          <p:cNvSpPr>
            <a:spLocks noChangeShapeType="1"/>
          </p:cNvSpPr>
          <p:nvPr/>
        </p:nvSpPr>
        <p:spPr bwMode="auto">
          <a:xfrm>
            <a:off x="6218238" y="6383338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" name="Line 100"/>
          <p:cNvSpPr>
            <a:spLocks noChangeShapeType="1"/>
          </p:cNvSpPr>
          <p:nvPr/>
        </p:nvSpPr>
        <p:spPr bwMode="auto">
          <a:xfrm>
            <a:off x="6243638" y="6697663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943" name="Text Box 101"/>
          <p:cNvSpPr txBox="1"/>
          <p:nvPr/>
        </p:nvSpPr>
        <p:spPr>
          <a:xfrm>
            <a:off x="7350125" y="6167438"/>
            <a:ext cx="17256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eBGP session</a:t>
            </a:r>
          </a:p>
        </p:txBody>
      </p:sp>
      <p:sp>
        <p:nvSpPr>
          <p:cNvPr id="119944" name="Text Box 102"/>
          <p:cNvSpPr txBox="1"/>
          <p:nvPr/>
        </p:nvSpPr>
        <p:spPr>
          <a:xfrm>
            <a:off x="7386638" y="6516688"/>
            <a:ext cx="1658937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iBGP session</a:t>
            </a:r>
          </a:p>
        </p:txBody>
      </p:sp>
      <p:sp>
        <p:nvSpPr>
          <p:cNvPr id="209" name="Line 103"/>
          <p:cNvSpPr>
            <a:spLocks noChangeShapeType="1"/>
          </p:cNvSpPr>
          <p:nvPr/>
        </p:nvSpPr>
        <p:spPr bwMode="auto">
          <a:xfrm flipH="1" flipV="1">
            <a:off x="1463675" y="4805363"/>
            <a:ext cx="322263" cy="174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" name="Line 104"/>
          <p:cNvSpPr>
            <a:spLocks noChangeShapeType="1"/>
          </p:cNvSpPr>
          <p:nvPr/>
        </p:nvSpPr>
        <p:spPr bwMode="auto">
          <a:xfrm flipH="1">
            <a:off x="890588" y="4832350"/>
            <a:ext cx="196850" cy="376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1" name="Line 105"/>
          <p:cNvSpPr>
            <a:spLocks noChangeShapeType="1"/>
          </p:cNvSpPr>
          <p:nvPr/>
        </p:nvSpPr>
        <p:spPr bwMode="auto">
          <a:xfrm>
            <a:off x="7666038" y="5114925"/>
            <a:ext cx="90488" cy="2286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2" name="Line 106"/>
          <p:cNvSpPr>
            <a:spLocks noChangeShapeType="1"/>
          </p:cNvSpPr>
          <p:nvPr/>
        </p:nvSpPr>
        <p:spPr bwMode="auto">
          <a:xfrm>
            <a:off x="2916238" y="6042025"/>
            <a:ext cx="26828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9949" name="Group 112"/>
          <p:cNvGrpSpPr/>
          <p:nvPr/>
        </p:nvGrpSpPr>
        <p:grpSpPr>
          <a:xfrm>
            <a:off x="2293938" y="4645025"/>
            <a:ext cx="1068387" cy="434975"/>
            <a:chOff x="1670" y="2734"/>
            <a:chExt cx="505" cy="274"/>
          </a:xfrm>
        </p:grpSpPr>
        <p:sp>
          <p:nvSpPr>
            <p:cNvPr id="214" name="Freeform 109"/>
            <p:cNvSpPr/>
            <p:nvPr/>
          </p:nvSpPr>
          <p:spPr bwMode="auto">
            <a:xfrm>
              <a:off x="1767" y="2734"/>
              <a:ext cx="408" cy="274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" name="Text Box 110"/>
            <p:cNvSpPr txBox="1">
              <a:spLocks noChangeArrowheads="1"/>
            </p:cNvSpPr>
            <p:nvPr/>
          </p:nvSpPr>
          <p:spPr bwMode="auto">
            <a:xfrm>
              <a:off x="1817" y="2734"/>
              <a:ext cx="17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en-US" altLang="zh-CN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" name="Line 111"/>
            <p:cNvSpPr>
              <a:spLocks noChangeShapeType="1"/>
            </p:cNvSpPr>
            <p:nvPr/>
          </p:nvSpPr>
          <p:spPr bwMode="auto">
            <a:xfrm flipV="1">
              <a:off x="1670" y="2912"/>
              <a:ext cx="168" cy="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9950" name="Line 5"/>
          <p:cNvSpPr/>
          <p:nvPr/>
        </p:nvSpPr>
        <p:spPr>
          <a:xfrm flipH="1" flipV="1">
            <a:off x="2198688" y="5180013"/>
            <a:ext cx="877887" cy="395287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headEnd type="arrow" w="med" len="med"/>
            <a:tailEnd type="none" w="med" len="med"/>
          </a:ln>
        </p:spPr>
      </p:sp>
      <p:sp>
        <p:nvSpPr>
          <p:cNvPr id="119951" name="Oval 9"/>
          <p:cNvSpPr/>
          <p:nvPr/>
        </p:nvSpPr>
        <p:spPr>
          <a:xfrm>
            <a:off x="2311400" y="5486400"/>
            <a:ext cx="2693988" cy="935038"/>
          </a:xfrm>
          <a:prstGeom prst="ellipse">
            <a:avLst/>
          </a:prstGeom>
          <a:noFill/>
          <a:ln w="381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BGP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 reachability information: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1b re-advertises the new reachability info to AS2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over the 1b-to-2a eBGP session;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reeform 5"/>
          <p:cNvSpPr/>
          <p:nvPr/>
        </p:nvSpPr>
        <p:spPr bwMode="auto">
          <a:xfrm>
            <a:off x="5688013" y="4452938"/>
            <a:ext cx="3409950" cy="1627188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-7937" y="4114800"/>
            <a:ext cx="2657475" cy="1612900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1706563" y="5413375"/>
            <a:ext cx="3548063" cy="1122363"/>
          </a:xfrm>
          <a:custGeom>
            <a:avLst/>
            <a:gdLst/>
            <a:ahLst/>
            <a:cxnLst>
              <a:cxn ang="0">
                <a:pos x="155" y="224"/>
              </a:cxn>
              <a:cxn ang="0">
                <a:pos x="407" y="74"/>
              </a:cxn>
              <a:cxn ang="0">
                <a:pos x="785" y="20"/>
              </a:cxn>
              <a:cxn ang="0">
                <a:pos x="1157" y="194"/>
              </a:cxn>
              <a:cxn ang="0">
                <a:pos x="1564" y="428"/>
              </a:cxn>
              <a:cxn ang="0">
                <a:pos x="1272" y="644"/>
              </a:cxn>
              <a:cxn ang="0">
                <a:pos x="690" y="656"/>
              </a:cxn>
              <a:cxn ang="0">
                <a:pos x="89" y="596"/>
              </a:cxn>
              <a:cxn ang="0">
                <a:pos x="155" y="224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44513" y="527685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4513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208088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44513" y="526573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38163" y="51720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22313" y="5192713"/>
            <a:ext cx="298450" cy="1968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68" name="Text Box 14"/>
          <p:cNvSpPr txBox="1"/>
          <p:nvPr/>
        </p:nvSpPr>
        <p:spPr>
          <a:xfrm>
            <a:off x="544513" y="5081588"/>
            <a:ext cx="5111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3b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3122613" y="62388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122613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3786188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122613" y="62277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116263" y="61341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1874" name="Group 20"/>
          <p:cNvGrpSpPr/>
          <p:nvPr/>
        </p:nvGrpSpPr>
        <p:grpSpPr>
          <a:xfrm>
            <a:off x="3122613" y="6034088"/>
            <a:ext cx="509587" cy="369887"/>
            <a:chOff x="2898" y="2420"/>
            <a:chExt cx="242" cy="233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898" y="2420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1d</a:t>
              </a:r>
            </a:p>
          </p:txBody>
        </p:sp>
      </p:grp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1731963" y="50673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1731963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395538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731963" y="50561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1725613" y="496252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1909763" y="4983163"/>
            <a:ext cx="301625" cy="1746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81" name="Text Box 29"/>
          <p:cNvSpPr txBox="1"/>
          <p:nvPr/>
        </p:nvSpPr>
        <p:spPr>
          <a:xfrm>
            <a:off x="1741488" y="4872038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3046413" y="561022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046413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3709988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3046413" y="559911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3040063" y="550545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1887" name="Group 35"/>
          <p:cNvGrpSpPr/>
          <p:nvPr/>
        </p:nvGrpSpPr>
        <p:grpSpPr>
          <a:xfrm>
            <a:off x="3062288" y="5405438"/>
            <a:ext cx="482600" cy="369887"/>
            <a:chOff x="2905" y="2420"/>
            <a:chExt cx="234" cy="233"/>
          </a:xfrm>
        </p:grpSpPr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905" y="2420"/>
              <a:ext cx="23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1c</a:t>
              </a:r>
            </a:p>
          </p:txBody>
        </p:sp>
      </p:grp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6846888" y="5311775"/>
            <a:ext cx="650875" cy="152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1190625" y="5105400"/>
            <a:ext cx="53340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40"/>
          <p:cNvSpPr/>
          <p:nvPr/>
        </p:nvSpPr>
        <p:spPr bwMode="auto">
          <a:xfrm>
            <a:off x="2112963" y="5200650"/>
            <a:ext cx="93980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Freeform 41"/>
          <p:cNvSpPr/>
          <p:nvPr/>
        </p:nvSpPr>
        <p:spPr bwMode="auto">
          <a:xfrm>
            <a:off x="4916488" y="5387975"/>
            <a:ext cx="1384300" cy="666750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Oval 42"/>
          <p:cNvSpPr>
            <a:spLocks noChangeArrowheads="1"/>
          </p:cNvSpPr>
          <p:nvPr/>
        </p:nvSpPr>
        <p:spPr bwMode="auto">
          <a:xfrm>
            <a:off x="6183313" y="52863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183313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6846888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6183313" y="52752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Oval 46"/>
          <p:cNvSpPr>
            <a:spLocks noChangeArrowheads="1"/>
          </p:cNvSpPr>
          <p:nvPr/>
        </p:nvSpPr>
        <p:spPr bwMode="auto">
          <a:xfrm>
            <a:off x="6176963" y="51816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6361113" y="5202238"/>
            <a:ext cx="298450" cy="1905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98" name="Text Box 48"/>
          <p:cNvSpPr txBox="1"/>
          <p:nvPr/>
        </p:nvSpPr>
        <p:spPr>
          <a:xfrm>
            <a:off x="6192838" y="509111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2a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21899" name="Text Box 49"/>
          <p:cNvSpPr txBox="1"/>
          <p:nvPr/>
        </p:nvSpPr>
        <p:spPr>
          <a:xfrm>
            <a:off x="1255713" y="5230813"/>
            <a:ext cx="692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AS3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21900" name="Text Box 50"/>
          <p:cNvSpPr txBox="1"/>
          <p:nvPr/>
        </p:nvSpPr>
        <p:spPr>
          <a:xfrm>
            <a:off x="2017713" y="6089650"/>
            <a:ext cx="692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AS1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21901" name="Text Box 51"/>
          <p:cNvSpPr txBox="1"/>
          <p:nvPr/>
        </p:nvSpPr>
        <p:spPr>
          <a:xfrm>
            <a:off x="6780213" y="5570538"/>
            <a:ext cx="7493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Arial" panose="020B0604020202020204" pitchFamily="34" charset="0"/>
              </a:rPr>
              <a:t>AS2</a:t>
            </a:r>
          </a:p>
        </p:txBody>
      </p:sp>
      <p:sp>
        <p:nvSpPr>
          <p:cNvPr id="51" name="Oval 52"/>
          <p:cNvSpPr>
            <a:spLocks noChangeArrowheads="1"/>
          </p:cNvSpPr>
          <p:nvPr/>
        </p:nvSpPr>
        <p:spPr bwMode="auto">
          <a:xfrm>
            <a:off x="2398713" y="59436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>
            <a:off x="2398713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3062288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2398713" y="59324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Oval 56"/>
          <p:cNvSpPr>
            <a:spLocks noChangeArrowheads="1"/>
          </p:cNvSpPr>
          <p:nvPr/>
        </p:nvSpPr>
        <p:spPr bwMode="auto">
          <a:xfrm>
            <a:off x="2392363" y="58451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2573338" y="5888038"/>
            <a:ext cx="300038" cy="1524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908" name="Text Box 58"/>
          <p:cNvSpPr txBox="1"/>
          <p:nvPr/>
        </p:nvSpPr>
        <p:spPr>
          <a:xfrm>
            <a:off x="2411413" y="574516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1a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grpSp>
        <p:nvGrpSpPr>
          <p:cNvPr id="121909" name="Group 59"/>
          <p:cNvGrpSpPr/>
          <p:nvPr/>
        </p:nvGrpSpPr>
        <p:grpSpPr>
          <a:xfrm>
            <a:off x="7146925" y="4802188"/>
            <a:ext cx="668338" cy="369887"/>
            <a:chOff x="4320" y="1931"/>
            <a:chExt cx="316" cy="233"/>
          </a:xfrm>
        </p:grpSpPr>
        <p:sp>
          <p:nvSpPr>
            <p:cNvPr id="59" name="Oval 60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64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Text Box 66"/>
            <p:cNvSpPr txBox="1">
              <a:spLocks noChangeArrowheads="1"/>
            </p:cNvSpPr>
            <p:nvPr/>
          </p:nvSpPr>
          <p:spPr bwMode="auto">
            <a:xfrm>
              <a:off x="4332" y="1931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2c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1910" name="Group 67"/>
          <p:cNvGrpSpPr/>
          <p:nvPr/>
        </p:nvGrpSpPr>
        <p:grpSpPr>
          <a:xfrm>
            <a:off x="7497763" y="5262563"/>
            <a:ext cx="669925" cy="369887"/>
            <a:chOff x="4596" y="2153"/>
            <a:chExt cx="316" cy="233"/>
          </a:xfrm>
        </p:grpSpPr>
        <p:sp>
          <p:nvSpPr>
            <p:cNvPr id="67" name="Oval 68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72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4599" y="2153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2b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1911" name="Group 75"/>
          <p:cNvGrpSpPr/>
          <p:nvPr/>
        </p:nvGrpSpPr>
        <p:grpSpPr>
          <a:xfrm>
            <a:off x="4230688" y="5849938"/>
            <a:ext cx="698500" cy="369887"/>
            <a:chOff x="2002" y="1971"/>
            <a:chExt cx="330" cy="233"/>
          </a:xfrm>
        </p:grpSpPr>
        <p:sp>
          <p:nvSpPr>
            <p:cNvPr id="75" name="Oval 76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2162" name="Group 81"/>
            <p:cNvGrpSpPr/>
            <p:nvPr/>
          </p:nvGrpSpPr>
          <p:grpSpPr>
            <a:xfrm>
              <a:off x="2002" y="1971"/>
              <a:ext cx="241" cy="233"/>
              <a:chOff x="2897" y="2420"/>
              <a:chExt cx="246" cy="233"/>
            </a:xfrm>
          </p:grpSpPr>
          <p:sp>
            <p:nvSpPr>
              <p:cNvPr id="81" name="Rectangle 8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Text Box 83"/>
              <p:cNvSpPr txBox="1">
                <a:spLocks noChangeArrowheads="1"/>
              </p:cNvSpPr>
              <p:nvPr/>
            </p:nvSpPr>
            <p:spPr bwMode="auto">
              <a:xfrm>
                <a:off x="2897" y="2420"/>
                <a:ext cx="24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1b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21912" name="Group 84"/>
          <p:cNvGrpSpPr/>
          <p:nvPr/>
        </p:nvGrpSpPr>
        <p:grpSpPr>
          <a:xfrm>
            <a:off x="890588" y="4505325"/>
            <a:ext cx="676275" cy="369888"/>
            <a:chOff x="2012" y="1971"/>
            <a:chExt cx="320" cy="233"/>
          </a:xfrm>
        </p:grpSpPr>
        <p:sp>
          <p:nvSpPr>
            <p:cNvPr id="84" name="Oval 85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Line 86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Oval 89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2154" name="Group 90"/>
            <p:cNvGrpSpPr/>
            <p:nvPr/>
          </p:nvGrpSpPr>
          <p:grpSpPr>
            <a:xfrm>
              <a:off x="2012" y="1971"/>
              <a:ext cx="229" cy="233"/>
              <a:chOff x="2906" y="2420"/>
              <a:chExt cx="234" cy="233"/>
            </a:xfrm>
          </p:grpSpPr>
          <p:sp>
            <p:nvSpPr>
              <p:cNvPr id="90" name="Rectangle 9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Text Box 92"/>
              <p:cNvSpPr txBox="1">
                <a:spLocks noChangeArrowheads="1"/>
              </p:cNvSpPr>
              <p:nvPr/>
            </p:nvSpPr>
            <p:spPr bwMode="auto">
              <a:xfrm>
                <a:off x="2906" y="2420"/>
                <a:ext cx="23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3c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2" name="Line 93"/>
          <p:cNvSpPr>
            <a:spLocks noChangeShapeType="1"/>
          </p:cNvSpPr>
          <p:nvPr/>
        </p:nvSpPr>
        <p:spPr bwMode="auto">
          <a:xfrm flipH="1">
            <a:off x="2897188" y="5692775"/>
            <a:ext cx="196850" cy="1619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Line 94"/>
          <p:cNvSpPr>
            <a:spLocks noChangeShapeType="1"/>
          </p:cNvSpPr>
          <p:nvPr/>
        </p:nvSpPr>
        <p:spPr bwMode="auto">
          <a:xfrm>
            <a:off x="3433763" y="5732463"/>
            <a:ext cx="0" cy="3905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Line 95"/>
          <p:cNvSpPr>
            <a:spLocks noChangeShapeType="1"/>
          </p:cNvSpPr>
          <p:nvPr/>
        </p:nvSpPr>
        <p:spPr bwMode="auto">
          <a:xfrm>
            <a:off x="3649663" y="5680075"/>
            <a:ext cx="663575" cy="334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Line 96"/>
          <p:cNvSpPr>
            <a:spLocks noChangeShapeType="1"/>
          </p:cNvSpPr>
          <p:nvPr/>
        </p:nvSpPr>
        <p:spPr bwMode="auto">
          <a:xfrm flipH="1">
            <a:off x="3811588" y="6137275"/>
            <a:ext cx="501650" cy="1206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Line 97"/>
          <p:cNvSpPr>
            <a:spLocks noChangeShapeType="1"/>
          </p:cNvSpPr>
          <p:nvPr/>
        </p:nvSpPr>
        <p:spPr bwMode="auto">
          <a:xfrm flipH="1" flipV="1">
            <a:off x="3040063" y="5961063"/>
            <a:ext cx="1203325" cy="80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Line 98"/>
          <p:cNvSpPr>
            <a:spLocks noChangeShapeType="1"/>
          </p:cNvSpPr>
          <p:nvPr/>
        </p:nvSpPr>
        <p:spPr bwMode="auto">
          <a:xfrm flipV="1">
            <a:off x="6734175" y="5046663"/>
            <a:ext cx="46513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Line 99"/>
          <p:cNvSpPr>
            <a:spLocks noChangeShapeType="1"/>
          </p:cNvSpPr>
          <p:nvPr/>
        </p:nvSpPr>
        <p:spPr bwMode="auto">
          <a:xfrm>
            <a:off x="6218238" y="6383338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Line 100"/>
          <p:cNvSpPr>
            <a:spLocks noChangeShapeType="1"/>
          </p:cNvSpPr>
          <p:nvPr/>
        </p:nvSpPr>
        <p:spPr bwMode="auto">
          <a:xfrm>
            <a:off x="6243638" y="6697663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921" name="Text Box 101"/>
          <p:cNvSpPr txBox="1"/>
          <p:nvPr/>
        </p:nvSpPr>
        <p:spPr>
          <a:xfrm>
            <a:off x="7350125" y="6167438"/>
            <a:ext cx="17256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eBGP session</a:t>
            </a:r>
          </a:p>
        </p:txBody>
      </p:sp>
      <p:sp>
        <p:nvSpPr>
          <p:cNvPr id="121922" name="Text Box 102"/>
          <p:cNvSpPr txBox="1"/>
          <p:nvPr/>
        </p:nvSpPr>
        <p:spPr>
          <a:xfrm>
            <a:off x="7386638" y="6516688"/>
            <a:ext cx="1658937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iBGP session</a:t>
            </a:r>
          </a:p>
        </p:txBody>
      </p:sp>
      <p:sp>
        <p:nvSpPr>
          <p:cNvPr id="102" name="Line 103"/>
          <p:cNvSpPr>
            <a:spLocks noChangeShapeType="1"/>
          </p:cNvSpPr>
          <p:nvPr/>
        </p:nvSpPr>
        <p:spPr bwMode="auto">
          <a:xfrm flipH="1" flipV="1">
            <a:off x="1463675" y="4805363"/>
            <a:ext cx="322263" cy="174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Line 104"/>
          <p:cNvSpPr>
            <a:spLocks noChangeShapeType="1"/>
          </p:cNvSpPr>
          <p:nvPr/>
        </p:nvSpPr>
        <p:spPr bwMode="auto">
          <a:xfrm flipH="1">
            <a:off x="890588" y="4832350"/>
            <a:ext cx="196850" cy="376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Line 105"/>
          <p:cNvSpPr>
            <a:spLocks noChangeShapeType="1"/>
          </p:cNvSpPr>
          <p:nvPr/>
        </p:nvSpPr>
        <p:spPr bwMode="auto">
          <a:xfrm>
            <a:off x="7666038" y="5114925"/>
            <a:ext cx="90488" cy="2286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Line 106"/>
          <p:cNvSpPr>
            <a:spLocks noChangeShapeType="1"/>
          </p:cNvSpPr>
          <p:nvPr/>
        </p:nvSpPr>
        <p:spPr bwMode="auto">
          <a:xfrm>
            <a:off x="2916238" y="6042025"/>
            <a:ext cx="26828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1927" name="Group 112"/>
          <p:cNvGrpSpPr/>
          <p:nvPr/>
        </p:nvGrpSpPr>
        <p:grpSpPr>
          <a:xfrm>
            <a:off x="2293938" y="4645025"/>
            <a:ext cx="1068387" cy="434975"/>
            <a:chOff x="1670" y="2734"/>
            <a:chExt cx="505" cy="274"/>
          </a:xfrm>
        </p:grpSpPr>
        <p:sp>
          <p:nvSpPr>
            <p:cNvPr id="107" name="Freeform 109"/>
            <p:cNvSpPr/>
            <p:nvPr/>
          </p:nvSpPr>
          <p:spPr bwMode="auto">
            <a:xfrm>
              <a:off x="1767" y="2734"/>
              <a:ext cx="408" cy="274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Text Box 110"/>
            <p:cNvSpPr txBox="1">
              <a:spLocks noChangeArrowheads="1"/>
            </p:cNvSpPr>
            <p:nvPr/>
          </p:nvSpPr>
          <p:spPr bwMode="auto">
            <a:xfrm>
              <a:off x="1817" y="2734"/>
              <a:ext cx="17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en-US" altLang="zh-CN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Line 111"/>
            <p:cNvSpPr>
              <a:spLocks noChangeShapeType="1"/>
            </p:cNvSpPr>
            <p:nvPr/>
          </p:nvSpPr>
          <p:spPr bwMode="auto">
            <a:xfrm flipV="1">
              <a:off x="1670" y="2912"/>
              <a:ext cx="168" cy="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1928" name="Line 5"/>
          <p:cNvSpPr/>
          <p:nvPr/>
        </p:nvSpPr>
        <p:spPr>
          <a:xfrm flipH="1" flipV="1">
            <a:off x="2198688" y="5180013"/>
            <a:ext cx="877887" cy="395287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headEnd type="arrow" w="med" len="med"/>
            <a:tailEnd type="none" w="med" len="med"/>
          </a:ln>
        </p:spPr>
      </p:sp>
      <p:sp>
        <p:nvSpPr>
          <p:cNvPr id="111" name="Freeform 5"/>
          <p:cNvSpPr/>
          <p:nvPr/>
        </p:nvSpPr>
        <p:spPr bwMode="auto">
          <a:xfrm>
            <a:off x="5688013" y="4452938"/>
            <a:ext cx="3409950" cy="1627188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" name="Freeform 6"/>
          <p:cNvSpPr/>
          <p:nvPr/>
        </p:nvSpPr>
        <p:spPr bwMode="auto">
          <a:xfrm>
            <a:off x="-7937" y="4114800"/>
            <a:ext cx="2657475" cy="1612900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Freeform 7"/>
          <p:cNvSpPr/>
          <p:nvPr/>
        </p:nvSpPr>
        <p:spPr bwMode="auto">
          <a:xfrm>
            <a:off x="1706563" y="5413375"/>
            <a:ext cx="3548063" cy="1122363"/>
          </a:xfrm>
          <a:custGeom>
            <a:avLst/>
            <a:gdLst/>
            <a:ahLst/>
            <a:cxnLst>
              <a:cxn ang="0">
                <a:pos x="155" y="224"/>
              </a:cxn>
              <a:cxn ang="0">
                <a:pos x="407" y="74"/>
              </a:cxn>
              <a:cxn ang="0">
                <a:pos x="785" y="20"/>
              </a:cxn>
              <a:cxn ang="0">
                <a:pos x="1157" y="194"/>
              </a:cxn>
              <a:cxn ang="0">
                <a:pos x="1564" y="428"/>
              </a:cxn>
              <a:cxn ang="0">
                <a:pos x="1272" y="644"/>
              </a:cxn>
              <a:cxn ang="0">
                <a:pos x="690" y="656"/>
              </a:cxn>
              <a:cxn ang="0">
                <a:pos x="89" y="596"/>
              </a:cxn>
              <a:cxn ang="0">
                <a:pos x="155" y="224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Oval 8"/>
          <p:cNvSpPr>
            <a:spLocks noChangeArrowheads="1"/>
          </p:cNvSpPr>
          <p:nvPr/>
        </p:nvSpPr>
        <p:spPr bwMode="auto">
          <a:xfrm>
            <a:off x="544513" y="527685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" name="Line 9"/>
          <p:cNvSpPr>
            <a:spLocks noChangeShapeType="1"/>
          </p:cNvSpPr>
          <p:nvPr/>
        </p:nvSpPr>
        <p:spPr bwMode="auto">
          <a:xfrm>
            <a:off x="544513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Line 10"/>
          <p:cNvSpPr>
            <a:spLocks noChangeShapeType="1"/>
          </p:cNvSpPr>
          <p:nvPr/>
        </p:nvSpPr>
        <p:spPr bwMode="auto">
          <a:xfrm>
            <a:off x="1208088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Rectangle 11"/>
          <p:cNvSpPr>
            <a:spLocks noChangeArrowheads="1"/>
          </p:cNvSpPr>
          <p:nvPr/>
        </p:nvSpPr>
        <p:spPr bwMode="auto">
          <a:xfrm>
            <a:off x="544513" y="526573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Oval 12"/>
          <p:cNvSpPr>
            <a:spLocks noChangeArrowheads="1"/>
          </p:cNvSpPr>
          <p:nvPr/>
        </p:nvSpPr>
        <p:spPr bwMode="auto">
          <a:xfrm>
            <a:off x="538163" y="51720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Rectangle 13"/>
          <p:cNvSpPr>
            <a:spLocks noChangeArrowheads="1"/>
          </p:cNvSpPr>
          <p:nvPr/>
        </p:nvSpPr>
        <p:spPr bwMode="auto">
          <a:xfrm>
            <a:off x="722313" y="5192713"/>
            <a:ext cx="298450" cy="1968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938" name="Text Box 14"/>
          <p:cNvSpPr txBox="1"/>
          <p:nvPr/>
        </p:nvSpPr>
        <p:spPr>
          <a:xfrm>
            <a:off x="544513" y="5081588"/>
            <a:ext cx="5111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3b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21" name="Oval 15"/>
          <p:cNvSpPr>
            <a:spLocks noChangeArrowheads="1"/>
          </p:cNvSpPr>
          <p:nvPr/>
        </p:nvSpPr>
        <p:spPr bwMode="auto">
          <a:xfrm>
            <a:off x="3122613" y="62388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" name="Line 16"/>
          <p:cNvSpPr>
            <a:spLocks noChangeShapeType="1"/>
          </p:cNvSpPr>
          <p:nvPr/>
        </p:nvSpPr>
        <p:spPr bwMode="auto">
          <a:xfrm>
            <a:off x="3122613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" name="Line 17"/>
          <p:cNvSpPr>
            <a:spLocks noChangeShapeType="1"/>
          </p:cNvSpPr>
          <p:nvPr/>
        </p:nvSpPr>
        <p:spPr bwMode="auto">
          <a:xfrm>
            <a:off x="3786188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" name="Rectangle 18"/>
          <p:cNvSpPr>
            <a:spLocks noChangeArrowheads="1"/>
          </p:cNvSpPr>
          <p:nvPr/>
        </p:nvSpPr>
        <p:spPr bwMode="auto">
          <a:xfrm>
            <a:off x="3122613" y="62277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" name="Oval 19"/>
          <p:cNvSpPr>
            <a:spLocks noChangeArrowheads="1"/>
          </p:cNvSpPr>
          <p:nvPr/>
        </p:nvSpPr>
        <p:spPr bwMode="auto">
          <a:xfrm>
            <a:off x="3116263" y="61341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1944" name="Group 20"/>
          <p:cNvGrpSpPr/>
          <p:nvPr/>
        </p:nvGrpSpPr>
        <p:grpSpPr>
          <a:xfrm>
            <a:off x="3122613" y="6034088"/>
            <a:ext cx="509587" cy="369887"/>
            <a:chOff x="2898" y="2420"/>
            <a:chExt cx="242" cy="233"/>
          </a:xfrm>
        </p:grpSpPr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Text Box 22"/>
            <p:cNvSpPr txBox="1">
              <a:spLocks noChangeArrowheads="1"/>
            </p:cNvSpPr>
            <p:nvPr/>
          </p:nvSpPr>
          <p:spPr bwMode="auto">
            <a:xfrm>
              <a:off x="2898" y="2420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1d</a:t>
              </a:r>
            </a:p>
          </p:txBody>
        </p:sp>
      </p:grpSp>
      <p:sp>
        <p:nvSpPr>
          <p:cNvPr id="129" name="Oval 23"/>
          <p:cNvSpPr>
            <a:spLocks noChangeArrowheads="1"/>
          </p:cNvSpPr>
          <p:nvPr/>
        </p:nvSpPr>
        <p:spPr bwMode="auto">
          <a:xfrm>
            <a:off x="1731963" y="50673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Line 24"/>
          <p:cNvSpPr>
            <a:spLocks noChangeShapeType="1"/>
          </p:cNvSpPr>
          <p:nvPr/>
        </p:nvSpPr>
        <p:spPr bwMode="auto">
          <a:xfrm>
            <a:off x="1731963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Line 25"/>
          <p:cNvSpPr>
            <a:spLocks noChangeShapeType="1"/>
          </p:cNvSpPr>
          <p:nvPr/>
        </p:nvSpPr>
        <p:spPr bwMode="auto">
          <a:xfrm>
            <a:off x="2395538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Rectangle 26"/>
          <p:cNvSpPr>
            <a:spLocks noChangeArrowheads="1"/>
          </p:cNvSpPr>
          <p:nvPr/>
        </p:nvSpPr>
        <p:spPr bwMode="auto">
          <a:xfrm>
            <a:off x="1731963" y="50561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Oval 27"/>
          <p:cNvSpPr>
            <a:spLocks noChangeArrowheads="1"/>
          </p:cNvSpPr>
          <p:nvPr/>
        </p:nvSpPr>
        <p:spPr bwMode="auto">
          <a:xfrm>
            <a:off x="1725613" y="496252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Rectangle 28"/>
          <p:cNvSpPr>
            <a:spLocks noChangeArrowheads="1"/>
          </p:cNvSpPr>
          <p:nvPr/>
        </p:nvSpPr>
        <p:spPr bwMode="auto">
          <a:xfrm>
            <a:off x="1909763" y="4983163"/>
            <a:ext cx="301625" cy="1746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951" name="Text Box 29"/>
          <p:cNvSpPr txBox="1"/>
          <p:nvPr/>
        </p:nvSpPr>
        <p:spPr>
          <a:xfrm>
            <a:off x="1741488" y="4872038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36" name="Oval 30"/>
          <p:cNvSpPr>
            <a:spLocks noChangeArrowheads="1"/>
          </p:cNvSpPr>
          <p:nvPr/>
        </p:nvSpPr>
        <p:spPr bwMode="auto">
          <a:xfrm>
            <a:off x="3046413" y="561022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" name="Line 31"/>
          <p:cNvSpPr>
            <a:spLocks noChangeShapeType="1"/>
          </p:cNvSpPr>
          <p:nvPr/>
        </p:nvSpPr>
        <p:spPr bwMode="auto">
          <a:xfrm>
            <a:off x="3046413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" name="Line 32"/>
          <p:cNvSpPr>
            <a:spLocks noChangeShapeType="1"/>
          </p:cNvSpPr>
          <p:nvPr/>
        </p:nvSpPr>
        <p:spPr bwMode="auto">
          <a:xfrm>
            <a:off x="3709988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" name="Rectangle 33"/>
          <p:cNvSpPr>
            <a:spLocks noChangeArrowheads="1"/>
          </p:cNvSpPr>
          <p:nvPr/>
        </p:nvSpPr>
        <p:spPr bwMode="auto">
          <a:xfrm>
            <a:off x="3046413" y="559911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" name="Oval 34"/>
          <p:cNvSpPr>
            <a:spLocks noChangeArrowheads="1"/>
          </p:cNvSpPr>
          <p:nvPr/>
        </p:nvSpPr>
        <p:spPr bwMode="auto">
          <a:xfrm>
            <a:off x="3040063" y="550545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1957" name="Group 35"/>
          <p:cNvGrpSpPr/>
          <p:nvPr/>
        </p:nvGrpSpPr>
        <p:grpSpPr>
          <a:xfrm>
            <a:off x="3062288" y="5405438"/>
            <a:ext cx="482600" cy="369887"/>
            <a:chOff x="2905" y="2420"/>
            <a:chExt cx="234" cy="233"/>
          </a:xfrm>
        </p:grpSpPr>
        <p:sp>
          <p:nvSpPr>
            <p:cNvPr id="142" name="Rectangle 3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Text Box 37"/>
            <p:cNvSpPr txBox="1">
              <a:spLocks noChangeArrowheads="1"/>
            </p:cNvSpPr>
            <p:nvPr/>
          </p:nvSpPr>
          <p:spPr bwMode="auto">
            <a:xfrm>
              <a:off x="2905" y="2420"/>
              <a:ext cx="23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1c</a:t>
              </a:r>
            </a:p>
          </p:txBody>
        </p:sp>
      </p:grpSp>
      <p:sp>
        <p:nvSpPr>
          <p:cNvPr id="144" name="Line 38"/>
          <p:cNvSpPr>
            <a:spLocks noChangeShapeType="1"/>
          </p:cNvSpPr>
          <p:nvPr/>
        </p:nvSpPr>
        <p:spPr bwMode="auto">
          <a:xfrm>
            <a:off x="6846888" y="5311775"/>
            <a:ext cx="650875" cy="152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Freeform 39"/>
          <p:cNvSpPr/>
          <p:nvPr/>
        </p:nvSpPr>
        <p:spPr bwMode="auto">
          <a:xfrm>
            <a:off x="1190625" y="5105400"/>
            <a:ext cx="53340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Freeform 40"/>
          <p:cNvSpPr/>
          <p:nvPr/>
        </p:nvSpPr>
        <p:spPr bwMode="auto">
          <a:xfrm>
            <a:off x="2112963" y="5200650"/>
            <a:ext cx="93980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Freeform 41"/>
          <p:cNvSpPr/>
          <p:nvPr/>
        </p:nvSpPr>
        <p:spPr bwMode="auto">
          <a:xfrm>
            <a:off x="4916488" y="5387975"/>
            <a:ext cx="1384300" cy="666750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Oval 42"/>
          <p:cNvSpPr>
            <a:spLocks noChangeArrowheads="1"/>
          </p:cNvSpPr>
          <p:nvPr/>
        </p:nvSpPr>
        <p:spPr bwMode="auto">
          <a:xfrm>
            <a:off x="6183313" y="52863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Line 43"/>
          <p:cNvSpPr>
            <a:spLocks noChangeShapeType="1"/>
          </p:cNvSpPr>
          <p:nvPr/>
        </p:nvSpPr>
        <p:spPr bwMode="auto">
          <a:xfrm>
            <a:off x="6183313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Line 44"/>
          <p:cNvSpPr>
            <a:spLocks noChangeShapeType="1"/>
          </p:cNvSpPr>
          <p:nvPr/>
        </p:nvSpPr>
        <p:spPr bwMode="auto">
          <a:xfrm>
            <a:off x="6846888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" name="Rectangle 45"/>
          <p:cNvSpPr>
            <a:spLocks noChangeArrowheads="1"/>
          </p:cNvSpPr>
          <p:nvPr/>
        </p:nvSpPr>
        <p:spPr bwMode="auto">
          <a:xfrm>
            <a:off x="6183313" y="52752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" name="Oval 46"/>
          <p:cNvSpPr>
            <a:spLocks noChangeArrowheads="1"/>
          </p:cNvSpPr>
          <p:nvPr/>
        </p:nvSpPr>
        <p:spPr bwMode="auto">
          <a:xfrm>
            <a:off x="6176963" y="51816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" name="Rectangle 47"/>
          <p:cNvSpPr>
            <a:spLocks noChangeArrowheads="1"/>
          </p:cNvSpPr>
          <p:nvPr/>
        </p:nvSpPr>
        <p:spPr bwMode="auto">
          <a:xfrm>
            <a:off x="6361113" y="5202238"/>
            <a:ext cx="298450" cy="1905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968" name="Text Box 48"/>
          <p:cNvSpPr txBox="1"/>
          <p:nvPr/>
        </p:nvSpPr>
        <p:spPr>
          <a:xfrm>
            <a:off x="6192838" y="509111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2a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21969" name="Text Box 49"/>
          <p:cNvSpPr txBox="1"/>
          <p:nvPr/>
        </p:nvSpPr>
        <p:spPr>
          <a:xfrm>
            <a:off x="1255713" y="5230813"/>
            <a:ext cx="692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AS3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21970" name="Text Box 50"/>
          <p:cNvSpPr txBox="1"/>
          <p:nvPr/>
        </p:nvSpPr>
        <p:spPr>
          <a:xfrm>
            <a:off x="2017713" y="6089650"/>
            <a:ext cx="692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AS1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21971" name="Text Box 51"/>
          <p:cNvSpPr txBox="1"/>
          <p:nvPr/>
        </p:nvSpPr>
        <p:spPr>
          <a:xfrm>
            <a:off x="6780213" y="5570538"/>
            <a:ext cx="7493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Arial" panose="020B0604020202020204" pitchFamily="34" charset="0"/>
              </a:rPr>
              <a:t>AS2</a:t>
            </a:r>
          </a:p>
        </p:txBody>
      </p:sp>
      <p:sp>
        <p:nvSpPr>
          <p:cNvPr id="158" name="Oval 52"/>
          <p:cNvSpPr>
            <a:spLocks noChangeArrowheads="1"/>
          </p:cNvSpPr>
          <p:nvPr/>
        </p:nvSpPr>
        <p:spPr bwMode="auto">
          <a:xfrm>
            <a:off x="2398713" y="59436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" name="Line 53"/>
          <p:cNvSpPr>
            <a:spLocks noChangeShapeType="1"/>
          </p:cNvSpPr>
          <p:nvPr/>
        </p:nvSpPr>
        <p:spPr bwMode="auto">
          <a:xfrm>
            <a:off x="2398713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" name="Line 54"/>
          <p:cNvSpPr>
            <a:spLocks noChangeShapeType="1"/>
          </p:cNvSpPr>
          <p:nvPr/>
        </p:nvSpPr>
        <p:spPr bwMode="auto">
          <a:xfrm>
            <a:off x="3062288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" name="Rectangle 55"/>
          <p:cNvSpPr>
            <a:spLocks noChangeArrowheads="1"/>
          </p:cNvSpPr>
          <p:nvPr/>
        </p:nvSpPr>
        <p:spPr bwMode="auto">
          <a:xfrm>
            <a:off x="2398713" y="59324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" name="Oval 56"/>
          <p:cNvSpPr>
            <a:spLocks noChangeArrowheads="1"/>
          </p:cNvSpPr>
          <p:nvPr/>
        </p:nvSpPr>
        <p:spPr bwMode="auto">
          <a:xfrm>
            <a:off x="2392363" y="58451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" name="Rectangle 57"/>
          <p:cNvSpPr>
            <a:spLocks noChangeArrowheads="1"/>
          </p:cNvSpPr>
          <p:nvPr/>
        </p:nvSpPr>
        <p:spPr bwMode="auto">
          <a:xfrm>
            <a:off x="2573338" y="5888038"/>
            <a:ext cx="300038" cy="1524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978" name="Text Box 58"/>
          <p:cNvSpPr txBox="1"/>
          <p:nvPr/>
        </p:nvSpPr>
        <p:spPr>
          <a:xfrm>
            <a:off x="2411413" y="574516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1a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grpSp>
        <p:nvGrpSpPr>
          <p:cNvPr id="121979" name="Group 59"/>
          <p:cNvGrpSpPr/>
          <p:nvPr/>
        </p:nvGrpSpPr>
        <p:grpSpPr>
          <a:xfrm>
            <a:off x="7146925" y="4802188"/>
            <a:ext cx="668338" cy="369887"/>
            <a:chOff x="4320" y="1931"/>
            <a:chExt cx="316" cy="233"/>
          </a:xfrm>
        </p:grpSpPr>
        <p:sp>
          <p:nvSpPr>
            <p:cNvPr id="166" name="Oval 60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" name="Line 61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" name="Line 62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Rectangle 63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Oval 64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Rectangle 65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Text Box 66"/>
            <p:cNvSpPr txBox="1">
              <a:spLocks noChangeArrowheads="1"/>
            </p:cNvSpPr>
            <p:nvPr/>
          </p:nvSpPr>
          <p:spPr bwMode="auto">
            <a:xfrm>
              <a:off x="4332" y="1931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2c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1980" name="Group 67"/>
          <p:cNvGrpSpPr/>
          <p:nvPr/>
        </p:nvGrpSpPr>
        <p:grpSpPr>
          <a:xfrm>
            <a:off x="7497763" y="5262563"/>
            <a:ext cx="669925" cy="369887"/>
            <a:chOff x="4596" y="2153"/>
            <a:chExt cx="316" cy="233"/>
          </a:xfrm>
        </p:grpSpPr>
        <p:sp>
          <p:nvSpPr>
            <p:cNvPr id="174" name="Oval 68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Line 69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Line 70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Rectangle 71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Oval 72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Rectangle 73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Text Box 74"/>
            <p:cNvSpPr txBox="1">
              <a:spLocks noChangeArrowheads="1"/>
            </p:cNvSpPr>
            <p:nvPr/>
          </p:nvSpPr>
          <p:spPr bwMode="auto">
            <a:xfrm>
              <a:off x="4599" y="2153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2b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1981" name="Group 75"/>
          <p:cNvGrpSpPr/>
          <p:nvPr/>
        </p:nvGrpSpPr>
        <p:grpSpPr>
          <a:xfrm>
            <a:off x="4230688" y="5849938"/>
            <a:ext cx="698500" cy="369887"/>
            <a:chOff x="2002" y="1971"/>
            <a:chExt cx="330" cy="233"/>
          </a:xfrm>
        </p:grpSpPr>
        <p:sp>
          <p:nvSpPr>
            <p:cNvPr id="182" name="Oval 76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Line 77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Line 78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Rectangle 79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Oval 80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2125" name="Group 81"/>
            <p:cNvGrpSpPr/>
            <p:nvPr/>
          </p:nvGrpSpPr>
          <p:grpSpPr>
            <a:xfrm>
              <a:off x="2002" y="1971"/>
              <a:ext cx="241" cy="233"/>
              <a:chOff x="2897" y="2420"/>
              <a:chExt cx="246" cy="233"/>
            </a:xfrm>
          </p:grpSpPr>
          <p:sp>
            <p:nvSpPr>
              <p:cNvPr id="188" name="Rectangle 8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" name="Text Box 83"/>
              <p:cNvSpPr txBox="1">
                <a:spLocks noChangeArrowheads="1"/>
              </p:cNvSpPr>
              <p:nvPr/>
            </p:nvSpPr>
            <p:spPr bwMode="auto">
              <a:xfrm>
                <a:off x="2897" y="2420"/>
                <a:ext cx="24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1b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21982" name="Group 84"/>
          <p:cNvGrpSpPr/>
          <p:nvPr/>
        </p:nvGrpSpPr>
        <p:grpSpPr>
          <a:xfrm>
            <a:off x="890588" y="4505325"/>
            <a:ext cx="676275" cy="369888"/>
            <a:chOff x="2012" y="1971"/>
            <a:chExt cx="320" cy="233"/>
          </a:xfrm>
        </p:grpSpPr>
        <p:sp>
          <p:nvSpPr>
            <p:cNvPr id="191" name="Oval 85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2" name="Line 86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3" name="Line 87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" name="Rectangle 88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" name="Oval 89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2117" name="Group 90"/>
            <p:cNvGrpSpPr/>
            <p:nvPr/>
          </p:nvGrpSpPr>
          <p:grpSpPr>
            <a:xfrm>
              <a:off x="2012" y="1971"/>
              <a:ext cx="229" cy="233"/>
              <a:chOff x="2906" y="2420"/>
              <a:chExt cx="234" cy="233"/>
            </a:xfrm>
          </p:grpSpPr>
          <p:sp>
            <p:nvSpPr>
              <p:cNvPr id="197" name="Rectangle 9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8" name="Text Box 92"/>
              <p:cNvSpPr txBox="1">
                <a:spLocks noChangeArrowheads="1"/>
              </p:cNvSpPr>
              <p:nvPr/>
            </p:nvSpPr>
            <p:spPr bwMode="auto">
              <a:xfrm>
                <a:off x="2906" y="2420"/>
                <a:ext cx="23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3c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99" name="Line 93"/>
          <p:cNvSpPr>
            <a:spLocks noChangeShapeType="1"/>
          </p:cNvSpPr>
          <p:nvPr/>
        </p:nvSpPr>
        <p:spPr bwMode="auto">
          <a:xfrm flipH="1">
            <a:off x="2897188" y="5692775"/>
            <a:ext cx="196850" cy="1619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0" name="Line 94"/>
          <p:cNvSpPr>
            <a:spLocks noChangeShapeType="1"/>
          </p:cNvSpPr>
          <p:nvPr/>
        </p:nvSpPr>
        <p:spPr bwMode="auto">
          <a:xfrm>
            <a:off x="3433763" y="5732463"/>
            <a:ext cx="0" cy="3905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1" name="Line 95"/>
          <p:cNvSpPr>
            <a:spLocks noChangeShapeType="1"/>
          </p:cNvSpPr>
          <p:nvPr/>
        </p:nvSpPr>
        <p:spPr bwMode="auto">
          <a:xfrm>
            <a:off x="3649663" y="5680075"/>
            <a:ext cx="663575" cy="334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2" name="Line 96"/>
          <p:cNvSpPr>
            <a:spLocks noChangeShapeType="1"/>
          </p:cNvSpPr>
          <p:nvPr/>
        </p:nvSpPr>
        <p:spPr bwMode="auto">
          <a:xfrm flipH="1">
            <a:off x="3811588" y="6137275"/>
            <a:ext cx="501650" cy="1206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" name="Line 97"/>
          <p:cNvSpPr>
            <a:spLocks noChangeShapeType="1"/>
          </p:cNvSpPr>
          <p:nvPr/>
        </p:nvSpPr>
        <p:spPr bwMode="auto">
          <a:xfrm flipH="1" flipV="1">
            <a:off x="3040063" y="5961063"/>
            <a:ext cx="1203325" cy="80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" name="Line 98"/>
          <p:cNvSpPr>
            <a:spLocks noChangeShapeType="1"/>
          </p:cNvSpPr>
          <p:nvPr/>
        </p:nvSpPr>
        <p:spPr bwMode="auto">
          <a:xfrm flipV="1">
            <a:off x="6734175" y="5046663"/>
            <a:ext cx="46513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" name="Line 99"/>
          <p:cNvSpPr>
            <a:spLocks noChangeShapeType="1"/>
          </p:cNvSpPr>
          <p:nvPr/>
        </p:nvSpPr>
        <p:spPr bwMode="auto">
          <a:xfrm>
            <a:off x="6218238" y="6383338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" name="Line 100"/>
          <p:cNvSpPr>
            <a:spLocks noChangeShapeType="1"/>
          </p:cNvSpPr>
          <p:nvPr/>
        </p:nvSpPr>
        <p:spPr bwMode="auto">
          <a:xfrm>
            <a:off x="6243638" y="6697663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991" name="Text Box 101"/>
          <p:cNvSpPr txBox="1"/>
          <p:nvPr/>
        </p:nvSpPr>
        <p:spPr>
          <a:xfrm>
            <a:off x="7350125" y="6167438"/>
            <a:ext cx="17256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eBGP session</a:t>
            </a:r>
          </a:p>
        </p:txBody>
      </p:sp>
      <p:sp>
        <p:nvSpPr>
          <p:cNvPr id="121992" name="Text Box 102"/>
          <p:cNvSpPr txBox="1"/>
          <p:nvPr/>
        </p:nvSpPr>
        <p:spPr>
          <a:xfrm>
            <a:off x="7386638" y="6516688"/>
            <a:ext cx="1658937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iBGP session</a:t>
            </a:r>
          </a:p>
        </p:txBody>
      </p:sp>
      <p:sp>
        <p:nvSpPr>
          <p:cNvPr id="209" name="Line 103"/>
          <p:cNvSpPr>
            <a:spLocks noChangeShapeType="1"/>
          </p:cNvSpPr>
          <p:nvPr/>
        </p:nvSpPr>
        <p:spPr bwMode="auto">
          <a:xfrm flipH="1" flipV="1">
            <a:off x="1463675" y="4805363"/>
            <a:ext cx="322263" cy="174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" name="Line 104"/>
          <p:cNvSpPr>
            <a:spLocks noChangeShapeType="1"/>
          </p:cNvSpPr>
          <p:nvPr/>
        </p:nvSpPr>
        <p:spPr bwMode="auto">
          <a:xfrm flipH="1">
            <a:off x="890588" y="4832350"/>
            <a:ext cx="196850" cy="376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1" name="Line 105"/>
          <p:cNvSpPr>
            <a:spLocks noChangeShapeType="1"/>
          </p:cNvSpPr>
          <p:nvPr/>
        </p:nvSpPr>
        <p:spPr bwMode="auto">
          <a:xfrm>
            <a:off x="7666038" y="5114925"/>
            <a:ext cx="90488" cy="2286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2" name="Line 106"/>
          <p:cNvSpPr>
            <a:spLocks noChangeShapeType="1"/>
          </p:cNvSpPr>
          <p:nvPr/>
        </p:nvSpPr>
        <p:spPr bwMode="auto">
          <a:xfrm>
            <a:off x="2916238" y="6042025"/>
            <a:ext cx="26828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1997" name="Group 112"/>
          <p:cNvGrpSpPr/>
          <p:nvPr/>
        </p:nvGrpSpPr>
        <p:grpSpPr>
          <a:xfrm>
            <a:off x="2293938" y="4645025"/>
            <a:ext cx="1068387" cy="434975"/>
            <a:chOff x="1670" y="2734"/>
            <a:chExt cx="505" cy="274"/>
          </a:xfrm>
        </p:grpSpPr>
        <p:sp>
          <p:nvSpPr>
            <p:cNvPr id="214" name="Freeform 109"/>
            <p:cNvSpPr/>
            <p:nvPr/>
          </p:nvSpPr>
          <p:spPr bwMode="auto">
            <a:xfrm>
              <a:off x="1767" y="2734"/>
              <a:ext cx="408" cy="274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" name="Text Box 110"/>
            <p:cNvSpPr txBox="1">
              <a:spLocks noChangeArrowheads="1"/>
            </p:cNvSpPr>
            <p:nvPr/>
          </p:nvSpPr>
          <p:spPr bwMode="auto">
            <a:xfrm>
              <a:off x="1817" y="2734"/>
              <a:ext cx="17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en-US" altLang="zh-CN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" name="Line 111"/>
            <p:cNvSpPr>
              <a:spLocks noChangeShapeType="1"/>
            </p:cNvSpPr>
            <p:nvPr/>
          </p:nvSpPr>
          <p:spPr bwMode="auto">
            <a:xfrm flipV="1">
              <a:off x="1670" y="2912"/>
              <a:ext cx="168" cy="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1998" name="Line 5"/>
          <p:cNvSpPr/>
          <p:nvPr/>
        </p:nvSpPr>
        <p:spPr>
          <a:xfrm flipH="1" flipV="1">
            <a:off x="2198688" y="5180013"/>
            <a:ext cx="877887" cy="395287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headEnd type="arrow" w="med" len="med"/>
            <a:tailEnd type="none" w="med" len="med"/>
          </a:ln>
        </p:spPr>
      </p:sp>
      <p:sp>
        <p:nvSpPr>
          <p:cNvPr id="121999" name="Oval 9"/>
          <p:cNvSpPr/>
          <p:nvPr/>
        </p:nvSpPr>
        <p:spPr>
          <a:xfrm>
            <a:off x="2311400" y="5486400"/>
            <a:ext cx="2693988" cy="935038"/>
          </a:xfrm>
          <a:prstGeom prst="ellipse">
            <a:avLst/>
          </a:prstGeom>
          <a:noFill/>
          <a:ln w="381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19" name="Freeform 5"/>
          <p:cNvSpPr/>
          <p:nvPr/>
        </p:nvSpPr>
        <p:spPr bwMode="auto">
          <a:xfrm>
            <a:off x="5688013" y="4452938"/>
            <a:ext cx="3409950" cy="1627188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0" name="Freeform 6"/>
          <p:cNvSpPr/>
          <p:nvPr/>
        </p:nvSpPr>
        <p:spPr bwMode="auto">
          <a:xfrm>
            <a:off x="-7937" y="4114800"/>
            <a:ext cx="2657475" cy="1612900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1" name="Freeform 7"/>
          <p:cNvSpPr/>
          <p:nvPr/>
        </p:nvSpPr>
        <p:spPr bwMode="auto">
          <a:xfrm>
            <a:off x="1706563" y="5413375"/>
            <a:ext cx="3548063" cy="1122363"/>
          </a:xfrm>
          <a:custGeom>
            <a:avLst/>
            <a:gdLst/>
            <a:ahLst/>
            <a:cxnLst>
              <a:cxn ang="0">
                <a:pos x="155" y="224"/>
              </a:cxn>
              <a:cxn ang="0">
                <a:pos x="407" y="74"/>
              </a:cxn>
              <a:cxn ang="0">
                <a:pos x="785" y="20"/>
              </a:cxn>
              <a:cxn ang="0">
                <a:pos x="1157" y="194"/>
              </a:cxn>
              <a:cxn ang="0">
                <a:pos x="1564" y="428"/>
              </a:cxn>
              <a:cxn ang="0">
                <a:pos x="1272" y="644"/>
              </a:cxn>
              <a:cxn ang="0">
                <a:pos x="690" y="656"/>
              </a:cxn>
              <a:cxn ang="0">
                <a:pos x="89" y="596"/>
              </a:cxn>
              <a:cxn ang="0">
                <a:pos x="155" y="224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2" name="Oval 8"/>
          <p:cNvSpPr>
            <a:spLocks noChangeArrowheads="1"/>
          </p:cNvSpPr>
          <p:nvPr/>
        </p:nvSpPr>
        <p:spPr bwMode="auto">
          <a:xfrm>
            <a:off x="544513" y="527685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3" name="Line 9"/>
          <p:cNvSpPr>
            <a:spLocks noChangeShapeType="1"/>
          </p:cNvSpPr>
          <p:nvPr/>
        </p:nvSpPr>
        <p:spPr bwMode="auto">
          <a:xfrm>
            <a:off x="544513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4" name="Line 10"/>
          <p:cNvSpPr>
            <a:spLocks noChangeShapeType="1"/>
          </p:cNvSpPr>
          <p:nvPr/>
        </p:nvSpPr>
        <p:spPr bwMode="auto">
          <a:xfrm>
            <a:off x="1208088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" name="Rectangle 11"/>
          <p:cNvSpPr>
            <a:spLocks noChangeArrowheads="1"/>
          </p:cNvSpPr>
          <p:nvPr/>
        </p:nvSpPr>
        <p:spPr bwMode="auto">
          <a:xfrm>
            <a:off x="544513" y="526573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6" name="Oval 12"/>
          <p:cNvSpPr>
            <a:spLocks noChangeArrowheads="1"/>
          </p:cNvSpPr>
          <p:nvPr/>
        </p:nvSpPr>
        <p:spPr bwMode="auto">
          <a:xfrm>
            <a:off x="538163" y="51720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7" name="Rectangle 13"/>
          <p:cNvSpPr>
            <a:spLocks noChangeArrowheads="1"/>
          </p:cNvSpPr>
          <p:nvPr/>
        </p:nvSpPr>
        <p:spPr bwMode="auto">
          <a:xfrm>
            <a:off x="722313" y="5192713"/>
            <a:ext cx="298450" cy="1968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009" name="Text Box 14"/>
          <p:cNvSpPr txBox="1"/>
          <p:nvPr/>
        </p:nvSpPr>
        <p:spPr>
          <a:xfrm>
            <a:off x="544513" y="5081588"/>
            <a:ext cx="5111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3b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229" name="Oval 15"/>
          <p:cNvSpPr>
            <a:spLocks noChangeArrowheads="1"/>
          </p:cNvSpPr>
          <p:nvPr/>
        </p:nvSpPr>
        <p:spPr bwMode="auto">
          <a:xfrm>
            <a:off x="3122613" y="62388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0" name="Line 16"/>
          <p:cNvSpPr>
            <a:spLocks noChangeShapeType="1"/>
          </p:cNvSpPr>
          <p:nvPr/>
        </p:nvSpPr>
        <p:spPr bwMode="auto">
          <a:xfrm>
            <a:off x="3122613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1" name="Line 17"/>
          <p:cNvSpPr>
            <a:spLocks noChangeShapeType="1"/>
          </p:cNvSpPr>
          <p:nvPr/>
        </p:nvSpPr>
        <p:spPr bwMode="auto">
          <a:xfrm>
            <a:off x="3786188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2" name="Rectangle 18"/>
          <p:cNvSpPr>
            <a:spLocks noChangeArrowheads="1"/>
          </p:cNvSpPr>
          <p:nvPr/>
        </p:nvSpPr>
        <p:spPr bwMode="auto">
          <a:xfrm>
            <a:off x="3122613" y="62277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3" name="Oval 19"/>
          <p:cNvSpPr>
            <a:spLocks noChangeArrowheads="1"/>
          </p:cNvSpPr>
          <p:nvPr/>
        </p:nvSpPr>
        <p:spPr bwMode="auto">
          <a:xfrm>
            <a:off x="3116263" y="61341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2015" name="Group 20"/>
          <p:cNvGrpSpPr/>
          <p:nvPr/>
        </p:nvGrpSpPr>
        <p:grpSpPr>
          <a:xfrm>
            <a:off x="3122613" y="6034088"/>
            <a:ext cx="509587" cy="369887"/>
            <a:chOff x="2898" y="2420"/>
            <a:chExt cx="242" cy="233"/>
          </a:xfrm>
        </p:grpSpPr>
        <p:sp>
          <p:nvSpPr>
            <p:cNvPr id="235" name="Rectangle 2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Text Box 22"/>
            <p:cNvSpPr txBox="1">
              <a:spLocks noChangeArrowheads="1"/>
            </p:cNvSpPr>
            <p:nvPr/>
          </p:nvSpPr>
          <p:spPr bwMode="auto">
            <a:xfrm>
              <a:off x="2898" y="2420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1d</a:t>
              </a:r>
            </a:p>
          </p:txBody>
        </p:sp>
      </p:grpSp>
      <p:sp>
        <p:nvSpPr>
          <p:cNvPr id="237" name="Oval 23"/>
          <p:cNvSpPr>
            <a:spLocks noChangeArrowheads="1"/>
          </p:cNvSpPr>
          <p:nvPr/>
        </p:nvSpPr>
        <p:spPr bwMode="auto">
          <a:xfrm>
            <a:off x="1731963" y="50673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8" name="Line 24"/>
          <p:cNvSpPr>
            <a:spLocks noChangeShapeType="1"/>
          </p:cNvSpPr>
          <p:nvPr/>
        </p:nvSpPr>
        <p:spPr bwMode="auto">
          <a:xfrm>
            <a:off x="1731963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9" name="Line 25"/>
          <p:cNvSpPr>
            <a:spLocks noChangeShapeType="1"/>
          </p:cNvSpPr>
          <p:nvPr/>
        </p:nvSpPr>
        <p:spPr bwMode="auto">
          <a:xfrm>
            <a:off x="2395538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0" name="Rectangle 26"/>
          <p:cNvSpPr>
            <a:spLocks noChangeArrowheads="1"/>
          </p:cNvSpPr>
          <p:nvPr/>
        </p:nvSpPr>
        <p:spPr bwMode="auto">
          <a:xfrm>
            <a:off x="1731963" y="50561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1" name="Oval 27"/>
          <p:cNvSpPr>
            <a:spLocks noChangeArrowheads="1"/>
          </p:cNvSpPr>
          <p:nvPr/>
        </p:nvSpPr>
        <p:spPr bwMode="auto">
          <a:xfrm>
            <a:off x="1725613" y="496252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2" name="Rectangle 28"/>
          <p:cNvSpPr>
            <a:spLocks noChangeArrowheads="1"/>
          </p:cNvSpPr>
          <p:nvPr/>
        </p:nvSpPr>
        <p:spPr bwMode="auto">
          <a:xfrm>
            <a:off x="1909763" y="4983163"/>
            <a:ext cx="301625" cy="1746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022" name="Text Box 29"/>
          <p:cNvSpPr txBox="1"/>
          <p:nvPr/>
        </p:nvSpPr>
        <p:spPr>
          <a:xfrm>
            <a:off x="1741488" y="4872038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244" name="Oval 30"/>
          <p:cNvSpPr>
            <a:spLocks noChangeArrowheads="1"/>
          </p:cNvSpPr>
          <p:nvPr/>
        </p:nvSpPr>
        <p:spPr bwMode="auto">
          <a:xfrm>
            <a:off x="3046413" y="561022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" name="Line 31"/>
          <p:cNvSpPr>
            <a:spLocks noChangeShapeType="1"/>
          </p:cNvSpPr>
          <p:nvPr/>
        </p:nvSpPr>
        <p:spPr bwMode="auto">
          <a:xfrm>
            <a:off x="3046413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" name="Line 32"/>
          <p:cNvSpPr>
            <a:spLocks noChangeShapeType="1"/>
          </p:cNvSpPr>
          <p:nvPr/>
        </p:nvSpPr>
        <p:spPr bwMode="auto">
          <a:xfrm>
            <a:off x="3709988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7" name="Rectangle 33"/>
          <p:cNvSpPr>
            <a:spLocks noChangeArrowheads="1"/>
          </p:cNvSpPr>
          <p:nvPr/>
        </p:nvSpPr>
        <p:spPr bwMode="auto">
          <a:xfrm>
            <a:off x="3046413" y="559911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" name="Oval 34"/>
          <p:cNvSpPr>
            <a:spLocks noChangeArrowheads="1"/>
          </p:cNvSpPr>
          <p:nvPr/>
        </p:nvSpPr>
        <p:spPr bwMode="auto">
          <a:xfrm>
            <a:off x="3040063" y="550545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2028" name="Group 35"/>
          <p:cNvGrpSpPr/>
          <p:nvPr/>
        </p:nvGrpSpPr>
        <p:grpSpPr>
          <a:xfrm>
            <a:off x="3062288" y="5405438"/>
            <a:ext cx="482600" cy="369887"/>
            <a:chOff x="2905" y="2420"/>
            <a:chExt cx="234" cy="233"/>
          </a:xfrm>
        </p:grpSpPr>
        <p:sp>
          <p:nvSpPr>
            <p:cNvPr id="250" name="Rectangle 3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1" name="Text Box 37"/>
            <p:cNvSpPr txBox="1">
              <a:spLocks noChangeArrowheads="1"/>
            </p:cNvSpPr>
            <p:nvPr/>
          </p:nvSpPr>
          <p:spPr bwMode="auto">
            <a:xfrm>
              <a:off x="2905" y="2420"/>
              <a:ext cx="23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1c</a:t>
              </a:r>
            </a:p>
          </p:txBody>
        </p:sp>
      </p:grpSp>
      <p:sp>
        <p:nvSpPr>
          <p:cNvPr id="252" name="Line 38"/>
          <p:cNvSpPr>
            <a:spLocks noChangeShapeType="1"/>
          </p:cNvSpPr>
          <p:nvPr/>
        </p:nvSpPr>
        <p:spPr bwMode="auto">
          <a:xfrm>
            <a:off x="6846888" y="5311775"/>
            <a:ext cx="650875" cy="152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3" name="Freeform 39"/>
          <p:cNvSpPr/>
          <p:nvPr/>
        </p:nvSpPr>
        <p:spPr bwMode="auto">
          <a:xfrm>
            <a:off x="1190625" y="5105400"/>
            <a:ext cx="53340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4" name="Freeform 40"/>
          <p:cNvSpPr/>
          <p:nvPr/>
        </p:nvSpPr>
        <p:spPr bwMode="auto">
          <a:xfrm>
            <a:off x="2112963" y="5200650"/>
            <a:ext cx="93980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5" name="Freeform 41"/>
          <p:cNvSpPr/>
          <p:nvPr/>
        </p:nvSpPr>
        <p:spPr bwMode="auto">
          <a:xfrm>
            <a:off x="4916488" y="5387975"/>
            <a:ext cx="1384300" cy="666750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" name="Oval 42"/>
          <p:cNvSpPr>
            <a:spLocks noChangeArrowheads="1"/>
          </p:cNvSpPr>
          <p:nvPr/>
        </p:nvSpPr>
        <p:spPr bwMode="auto">
          <a:xfrm>
            <a:off x="6183313" y="52863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7" name="Line 43"/>
          <p:cNvSpPr>
            <a:spLocks noChangeShapeType="1"/>
          </p:cNvSpPr>
          <p:nvPr/>
        </p:nvSpPr>
        <p:spPr bwMode="auto">
          <a:xfrm>
            <a:off x="6183313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8" name="Line 44"/>
          <p:cNvSpPr>
            <a:spLocks noChangeShapeType="1"/>
          </p:cNvSpPr>
          <p:nvPr/>
        </p:nvSpPr>
        <p:spPr bwMode="auto">
          <a:xfrm>
            <a:off x="6846888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9" name="Rectangle 45"/>
          <p:cNvSpPr>
            <a:spLocks noChangeArrowheads="1"/>
          </p:cNvSpPr>
          <p:nvPr/>
        </p:nvSpPr>
        <p:spPr bwMode="auto">
          <a:xfrm>
            <a:off x="6183313" y="52752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0" name="Oval 46"/>
          <p:cNvSpPr>
            <a:spLocks noChangeArrowheads="1"/>
          </p:cNvSpPr>
          <p:nvPr/>
        </p:nvSpPr>
        <p:spPr bwMode="auto">
          <a:xfrm>
            <a:off x="6176963" y="51816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" name="Rectangle 47"/>
          <p:cNvSpPr>
            <a:spLocks noChangeArrowheads="1"/>
          </p:cNvSpPr>
          <p:nvPr/>
        </p:nvSpPr>
        <p:spPr bwMode="auto">
          <a:xfrm>
            <a:off x="6361113" y="5202238"/>
            <a:ext cx="298450" cy="1905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039" name="Text Box 48"/>
          <p:cNvSpPr txBox="1"/>
          <p:nvPr/>
        </p:nvSpPr>
        <p:spPr>
          <a:xfrm>
            <a:off x="6192838" y="509111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2a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22040" name="Text Box 49"/>
          <p:cNvSpPr txBox="1"/>
          <p:nvPr/>
        </p:nvSpPr>
        <p:spPr>
          <a:xfrm>
            <a:off x="1255713" y="5230813"/>
            <a:ext cx="692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AS3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22041" name="Text Box 50"/>
          <p:cNvSpPr txBox="1"/>
          <p:nvPr/>
        </p:nvSpPr>
        <p:spPr>
          <a:xfrm>
            <a:off x="2017713" y="6089650"/>
            <a:ext cx="692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AS1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22042" name="Text Box 51"/>
          <p:cNvSpPr txBox="1"/>
          <p:nvPr/>
        </p:nvSpPr>
        <p:spPr>
          <a:xfrm>
            <a:off x="6780213" y="5570538"/>
            <a:ext cx="7493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Arial" panose="020B0604020202020204" pitchFamily="34" charset="0"/>
              </a:rPr>
              <a:t>AS2</a:t>
            </a:r>
          </a:p>
        </p:txBody>
      </p:sp>
      <p:sp>
        <p:nvSpPr>
          <p:cNvPr id="266" name="Oval 52"/>
          <p:cNvSpPr>
            <a:spLocks noChangeArrowheads="1"/>
          </p:cNvSpPr>
          <p:nvPr/>
        </p:nvSpPr>
        <p:spPr bwMode="auto">
          <a:xfrm>
            <a:off x="2398713" y="59436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" name="Line 53"/>
          <p:cNvSpPr>
            <a:spLocks noChangeShapeType="1"/>
          </p:cNvSpPr>
          <p:nvPr/>
        </p:nvSpPr>
        <p:spPr bwMode="auto">
          <a:xfrm>
            <a:off x="2398713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Line 54"/>
          <p:cNvSpPr>
            <a:spLocks noChangeShapeType="1"/>
          </p:cNvSpPr>
          <p:nvPr/>
        </p:nvSpPr>
        <p:spPr bwMode="auto">
          <a:xfrm>
            <a:off x="3062288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Rectangle 55"/>
          <p:cNvSpPr>
            <a:spLocks noChangeArrowheads="1"/>
          </p:cNvSpPr>
          <p:nvPr/>
        </p:nvSpPr>
        <p:spPr bwMode="auto">
          <a:xfrm>
            <a:off x="2398713" y="59324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" name="Oval 56"/>
          <p:cNvSpPr>
            <a:spLocks noChangeArrowheads="1"/>
          </p:cNvSpPr>
          <p:nvPr/>
        </p:nvSpPr>
        <p:spPr bwMode="auto">
          <a:xfrm>
            <a:off x="2392363" y="58451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1" name="Rectangle 57"/>
          <p:cNvSpPr>
            <a:spLocks noChangeArrowheads="1"/>
          </p:cNvSpPr>
          <p:nvPr/>
        </p:nvSpPr>
        <p:spPr bwMode="auto">
          <a:xfrm>
            <a:off x="2573338" y="5888038"/>
            <a:ext cx="300038" cy="1524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049" name="Text Box 58"/>
          <p:cNvSpPr txBox="1"/>
          <p:nvPr/>
        </p:nvSpPr>
        <p:spPr>
          <a:xfrm>
            <a:off x="2411413" y="574516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1a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grpSp>
        <p:nvGrpSpPr>
          <p:cNvPr id="122050" name="Group 59"/>
          <p:cNvGrpSpPr/>
          <p:nvPr/>
        </p:nvGrpSpPr>
        <p:grpSpPr>
          <a:xfrm>
            <a:off x="7146925" y="4802188"/>
            <a:ext cx="668338" cy="369887"/>
            <a:chOff x="4320" y="1931"/>
            <a:chExt cx="316" cy="233"/>
          </a:xfrm>
        </p:grpSpPr>
        <p:sp>
          <p:nvSpPr>
            <p:cNvPr id="274" name="Oval 60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5" name="Line 61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" name="Line 62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7" name="Rectangle 63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8" name="Oval 64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9" name="Rectangle 65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0" name="Text Box 66"/>
            <p:cNvSpPr txBox="1">
              <a:spLocks noChangeArrowheads="1"/>
            </p:cNvSpPr>
            <p:nvPr/>
          </p:nvSpPr>
          <p:spPr bwMode="auto">
            <a:xfrm>
              <a:off x="4332" y="1931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2c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2051" name="Group 67"/>
          <p:cNvGrpSpPr/>
          <p:nvPr/>
        </p:nvGrpSpPr>
        <p:grpSpPr>
          <a:xfrm>
            <a:off x="7497763" y="5262563"/>
            <a:ext cx="669925" cy="369887"/>
            <a:chOff x="4596" y="2153"/>
            <a:chExt cx="316" cy="233"/>
          </a:xfrm>
        </p:grpSpPr>
        <p:sp>
          <p:nvSpPr>
            <p:cNvPr id="282" name="Oval 68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3" name="Line 69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" name="Line 70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5" name="Rectangle 71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" name="Oval 72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" name="Rectangle 73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8" name="Text Box 74"/>
            <p:cNvSpPr txBox="1">
              <a:spLocks noChangeArrowheads="1"/>
            </p:cNvSpPr>
            <p:nvPr/>
          </p:nvSpPr>
          <p:spPr bwMode="auto">
            <a:xfrm>
              <a:off x="4599" y="2153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2b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2052" name="Group 75"/>
          <p:cNvGrpSpPr/>
          <p:nvPr/>
        </p:nvGrpSpPr>
        <p:grpSpPr>
          <a:xfrm>
            <a:off x="4230688" y="5849938"/>
            <a:ext cx="698500" cy="369887"/>
            <a:chOff x="2002" y="1971"/>
            <a:chExt cx="330" cy="233"/>
          </a:xfrm>
        </p:grpSpPr>
        <p:sp>
          <p:nvSpPr>
            <p:cNvPr id="290" name="Oval 76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1" name="Line 77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2" name="Line 78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3" name="Rectangle 79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4" name="Oval 80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2088" name="Group 81"/>
            <p:cNvGrpSpPr/>
            <p:nvPr/>
          </p:nvGrpSpPr>
          <p:grpSpPr>
            <a:xfrm>
              <a:off x="2002" y="1971"/>
              <a:ext cx="241" cy="233"/>
              <a:chOff x="2897" y="2420"/>
              <a:chExt cx="246" cy="233"/>
            </a:xfrm>
          </p:grpSpPr>
          <p:sp>
            <p:nvSpPr>
              <p:cNvPr id="296" name="Rectangle 8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" name="Text Box 83"/>
              <p:cNvSpPr txBox="1">
                <a:spLocks noChangeArrowheads="1"/>
              </p:cNvSpPr>
              <p:nvPr/>
            </p:nvSpPr>
            <p:spPr bwMode="auto">
              <a:xfrm>
                <a:off x="2897" y="2420"/>
                <a:ext cx="24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1b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22053" name="Group 84"/>
          <p:cNvGrpSpPr/>
          <p:nvPr/>
        </p:nvGrpSpPr>
        <p:grpSpPr>
          <a:xfrm>
            <a:off x="890588" y="4505325"/>
            <a:ext cx="676275" cy="369888"/>
            <a:chOff x="2012" y="1971"/>
            <a:chExt cx="320" cy="233"/>
          </a:xfrm>
        </p:grpSpPr>
        <p:sp>
          <p:nvSpPr>
            <p:cNvPr id="299" name="Oval 85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0" name="Line 86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1" name="Line 87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2" name="Rectangle 88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3" name="Oval 89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2080" name="Group 90"/>
            <p:cNvGrpSpPr/>
            <p:nvPr/>
          </p:nvGrpSpPr>
          <p:grpSpPr>
            <a:xfrm>
              <a:off x="2012" y="1971"/>
              <a:ext cx="229" cy="233"/>
              <a:chOff x="2906" y="2420"/>
              <a:chExt cx="234" cy="233"/>
            </a:xfrm>
          </p:grpSpPr>
          <p:sp>
            <p:nvSpPr>
              <p:cNvPr id="305" name="Rectangle 9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6" name="Text Box 92"/>
              <p:cNvSpPr txBox="1">
                <a:spLocks noChangeArrowheads="1"/>
              </p:cNvSpPr>
              <p:nvPr/>
            </p:nvSpPr>
            <p:spPr bwMode="auto">
              <a:xfrm>
                <a:off x="2906" y="2420"/>
                <a:ext cx="23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3c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07" name="Line 93"/>
          <p:cNvSpPr>
            <a:spLocks noChangeShapeType="1"/>
          </p:cNvSpPr>
          <p:nvPr/>
        </p:nvSpPr>
        <p:spPr bwMode="auto">
          <a:xfrm flipH="1">
            <a:off x="2897188" y="5692775"/>
            <a:ext cx="196850" cy="1619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Line 94"/>
          <p:cNvSpPr>
            <a:spLocks noChangeShapeType="1"/>
          </p:cNvSpPr>
          <p:nvPr/>
        </p:nvSpPr>
        <p:spPr bwMode="auto">
          <a:xfrm>
            <a:off x="3433763" y="5732463"/>
            <a:ext cx="0" cy="3905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Line 95"/>
          <p:cNvSpPr>
            <a:spLocks noChangeShapeType="1"/>
          </p:cNvSpPr>
          <p:nvPr/>
        </p:nvSpPr>
        <p:spPr bwMode="auto">
          <a:xfrm>
            <a:off x="3649663" y="5680075"/>
            <a:ext cx="663575" cy="334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0" name="Line 96"/>
          <p:cNvSpPr>
            <a:spLocks noChangeShapeType="1"/>
          </p:cNvSpPr>
          <p:nvPr/>
        </p:nvSpPr>
        <p:spPr bwMode="auto">
          <a:xfrm flipH="1">
            <a:off x="3811588" y="6137275"/>
            <a:ext cx="501650" cy="1206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1" name="Line 97"/>
          <p:cNvSpPr>
            <a:spLocks noChangeShapeType="1"/>
          </p:cNvSpPr>
          <p:nvPr/>
        </p:nvSpPr>
        <p:spPr bwMode="auto">
          <a:xfrm flipH="1" flipV="1">
            <a:off x="3040063" y="5961063"/>
            <a:ext cx="1203325" cy="80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2" name="Line 98"/>
          <p:cNvSpPr>
            <a:spLocks noChangeShapeType="1"/>
          </p:cNvSpPr>
          <p:nvPr/>
        </p:nvSpPr>
        <p:spPr bwMode="auto">
          <a:xfrm flipV="1">
            <a:off x="6734175" y="5046663"/>
            <a:ext cx="46513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3" name="Line 99"/>
          <p:cNvSpPr>
            <a:spLocks noChangeShapeType="1"/>
          </p:cNvSpPr>
          <p:nvPr/>
        </p:nvSpPr>
        <p:spPr bwMode="auto">
          <a:xfrm>
            <a:off x="6218238" y="6383338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4" name="Line 100"/>
          <p:cNvSpPr>
            <a:spLocks noChangeShapeType="1"/>
          </p:cNvSpPr>
          <p:nvPr/>
        </p:nvSpPr>
        <p:spPr bwMode="auto">
          <a:xfrm>
            <a:off x="6243638" y="6697663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062" name="Text Box 101"/>
          <p:cNvSpPr txBox="1"/>
          <p:nvPr/>
        </p:nvSpPr>
        <p:spPr>
          <a:xfrm>
            <a:off x="7350125" y="6167438"/>
            <a:ext cx="17256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eBGP session</a:t>
            </a:r>
          </a:p>
        </p:txBody>
      </p:sp>
      <p:sp>
        <p:nvSpPr>
          <p:cNvPr id="122063" name="Text Box 102"/>
          <p:cNvSpPr txBox="1"/>
          <p:nvPr/>
        </p:nvSpPr>
        <p:spPr>
          <a:xfrm>
            <a:off x="7386638" y="6516688"/>
            <a:ext cx="1658937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iBGP session</a:t>
            </a:r>
          </a:p>
        </p:txBody>
      </p:sp>
      <p:sp>
        <p:nvSpPr>
          <p:cNvPr id="317" name="Line 103"/>
          <p:cNvSpPr>
            <a:spLocks noChangeShapeType="1"/>
          </p:cNvSpPr>
          <p:nvPr/>
        </p:nvSpPr>
        <p:spPr bwMode="auto">
          <a:xfrm flipH="1" flipV="1">
            <a:off x="1463675" y="4805363"/>
            <a:ext cx="322263" cy="174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" name="Line 104"/>
          <p:cNvSpPr>
            <a:spLocks noChangeShapeType="1"/>
          </p:cNvSpPr>
          <p:nvPr/>
        </p:nvSpPr>
        <p:spPr bwMode="auto">
          <a:xfrm flipH="1">
            <a:off x="890588" y="4832350"/>
            <a:ext cx="196850" cy="376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9" name="Line 105"/>
          <p:cNvSpPr>
            <a:spLocks noChangeShapeType="1"/>
          </p:cNvSpPr>
          <p:nvPr/>
        </p:nvSpPr>
        <p:spPr bwMode="auto">
          <a:xfrm>
            <a:off x="7666038" y="5114925"/>
            <a:ext cx="90488" cy="2286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Line 106"/>
          <p:cNvSpPr>
            <a:spLocks noChangeShapeType="1"/>
          </p:cNvSpPr>
          <p:nvPr/>
        </p:nvSpPr>
        <p:spPr bwMode="auto">
          <a:xfrm>
            <a:off x="2916238" y="6042025"/>
            <a:ext cx="26828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2068" name="Group 112"/>
          <p:cNvGrpSpPr/>
          <p:nvPr/>
        </p:nvGrpSpPr>
        <p:grpSpPr>
          <a:xfrm>
            <a:off x="2293938" y="4645025"/>
            <a:ext cx="1068387" cy="434975"/>
            <a:chOff x="1670" y="2734"/>
            <a:chExt cx="505" cy="274"/>
          </a:xfrm>
        </p:grpSpPr>
        <p:sp>
          <p:nvSpPr>
            <p:cNvPr id="322" name="Freeform 109"/>
            <p:cNvSpPr/>
            <p:nvPr/>
          </p:nvSpPr>
          <p:spPr bwMode="auto">
            <a:xfrm>
              <a:off x="1767" y="2734"/>
              <a:ext cx="408" cy="274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" name="Text Box 110"/>
            <p:cNvSpPr txBox="1">
              <a:spLocks noChangeArrowheads="1"/>
            </p:cNvSpPr>
            <p:nvPr/>
          </p:nvSpPr>
          <p:spPr bwMode="auto">
            <a:xfrm>
              <a:off x="1817" y="2734"/>
              <a:ext cx="17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en-US" altLang="zh-CN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" name="Line 111"/>
            <p:cNvSpPr>
              <a:spLocks noChangeShapeType="1"/>
            </p:cNvSpPr>
            <p:nvPr/>
          </p:nvSpPr>
          <p:spPr bwMode="auto">
            <a:xfrm flipV="1">
              <a:off x="1670" y="2912"/>
              <a:ext cx="168" cy="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2069" name="Line 5"/>
          <p:cNvSpPr/>
          <p:nvPr/>
        </p:nvSpPr>
        <p:spPr>
          <a:xfrm flipH="1" flipV="1">
            <a:off x="2198688" y="5180013"/>
            <a:ext cx="877887" cy="395287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headEnd type="arrow" w="med" len="med"/>
            <a:tailEnd type="none" w="med" len="med"/>
          </a:ln>
        </p:spPr>
      </p:sp>
      <p:sp>
        <p:nvSpPr>
          <p:cNvPr id="122070" name="Oval 9"/>
          <p:cNvSpPr/>
          <p:nvPr/>
        </p:nvSpPr>
        <p:spPr>
          <a:xfrm>
            <a:off x="2311400" y="5486400"/>
            <a:ext cx="2693988" cy="935038"/>
          </a:xfrm>
          <a:prstGeom prst="ellipse">
            <a:avLst/>
          </a:prstGeom>
          <a:noFill/>
          <a:ln w="381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2071" name="Line 5"/>
          <p:cNvSpPr/>
          <p:nvPr/>
        </p:nvSpPr>
        <p:spPr>
          <a:xfrm flipH="1">
            <a:off x="5054600" y="5327650"/>
            <a:ext cx="1182688" cy="571500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headEnd type="arrow" w="med" len="med"/>
            <a:tailEnd type="none" w="med" len="med"/>
          </a:ln>
        </p:spPr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BGP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 reachability information: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1b re-advertises the new reachability info to AS2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over the 1b-to-2a eBGP session;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reeform 5"/>
          <p:cNvSpPr/>
          <p:nvPr/>
        </p:nvSpPr>
        <p:spPr bwMode="auto">
          <a:xfrm>
            <a:off x="5688013" y="4452938"/>
            <a:ext cx="3409950" cy="1627188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-7937" y="4114800"/>
            <a:ext cx="2657475" cy="1612900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1706563" y="5413375"/>
            <a:ext cx="3548063" cy="1122363"/>
          </a:xfrm>
          <a:custGeom>
            <a:avLst/>
            <a:gdLst/>
            <a:ahLst/>
            <a:cxnLst>
              <a:cxn ang="0">
                <a:pos x="155" y="224"/>
              </a:cxn>
              <a:cxn ang="0">
                <a:pos x="407" y="74"/>
              </a:cxn>
              <a:cxn ang="0">
                <a:pos x="785" y="20"/>
              </a:cxn>
              <a:cxn ang="0">
                <a:pos x="1157" y="194"/>
              </a:cxn>
              <a:cxn ang="0">
                <a:pos x="1564" y="428"/>
              </a:cxn>
              <a:cxn ang="0">
                <a:pos x="1272" y="644"/>
              </a:cxn>
              <a:cxn ang="0">
                <a:pos x="690" y="656"/>
              </a:cxn>
              <a:cxn ang="0">
                <a:pos x="89" y="596"/>
              </a:cxn>
              <a:cxn ang="0">
                <a:pos x="155" y="224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44513" y="527685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4513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208088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44513" y="526573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538163" y="51720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22313" y="5192713"/>
            <a:ext cx="298450" cy="1968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16" name="Text Box 14"/>
          <p:cNvSpPr txBox="1"/>
          <p:nvPr/>
        </p:nvSpPr>
        <p:spPr>
          <a:xfrm>
            <a:off x="544513" y="5081588"/>
            <a:ext cx="5111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3b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3122613" y="62388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122613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3786188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122613" y="62277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116263" y="61341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3922" name="Group 20"/>
          <p:cNvGrpSpPr/>
          <p:nvPr/>
        </p:nvGrpSpPr>
        <p:grpSpPr>
          <a:xfrm>
            <a:off x="3122613" y="6034088"/>
            <a:ext cx="509587" cy="369887"/>
            <a:chOff x="2898" y="2420"/>
            <a:chExt cx="242" cy="233"/>
          </a:xfrm>
        </p:grpSpPr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2898" y="2420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1d</a:t>
              </a:r>
            </a:p>
          </p:txBody>
        </p:sp>
      </p:grp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1731963" y="50673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1731963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395538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731963" y="50561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1725613" y="496252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1909763" y="4983163"/>
            <a:ext cx="301625" cy="1746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29" name="Text Box 29"/>
          <p:cNvSpPr txBox="1"/>
          <p:nvPr/>
        </p:nvSpPr>
        <p:spPr>
          <a:xfrm>
            <a:off x="1741488" y="4872038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3046413" y="561022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3046413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3709988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3046413" y="559911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3040063" y="550545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3935" name="Group 35"/>
          <p:cNvGrpSpPr/>
          <p:nvPr/>
        </p:nvGrpSpPr>
        <p:grpSpPr>
          <a:xfrm>
            <a:off x="3062288" y="5405438"/>
            <a:ext cx="482600" cy="369887"/>
            <a:chOff x="2905" y="2420"/>
            <a:chExt cx="234" cy="233"/>
          </a:xfrm>
        </p:grpSpPr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2905" y="2420"/>
              <a:ext cx="23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1c</a:t>
              </a:r>
            </a:p>
          </p:txBody>
        </p:sp>
      </p:grpSp>
      <p:sp>
        <p:nvSpPr>
          <p:cNvPr id="37" name="Line 38"/>
          <p:cNvSpPr>
            <a:spLocks noChangeShapeType="1"/>
          </p:cNvSpPr>
          <p:nvPr/>
        </p:nvSpPr>
        <p:spPr bwMode="auto">
          <a:xfrm>
            <a:off x="6846888" y="5311775"/>
            <a:ext cx="650875" cy="152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1190625" y="5105400"/>
            <a:ext cx="53340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40"/>
          <p:cNvSpPr/>
          <p:nvPr/>
        </p:nvSpPr>
        <p:spPr bwMode="auto">
          <a:xfrm>
            <a:off x="2112963" y="5200650"/>
            <a:ext cx="93980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Freeform 41"/>
          <p:cNvSpPr/>
          <p:nvPr/>
        </p:nvSpPr>
        <p:spPr bwMode="auto">
          <a:xfrm>
            <a:off x="4916488" y="5387975"/>
            <a:ext cx="1384300" cy="666750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Oval 42"/>
          <p:cNvSpPr>
            <a:spLocks noChangeArrowheads="1"/>
          </p:cNvSpPr>
          <p:nvPr/>
        </p:nvSpPr>
        <p:spPr bwMode="auto">
          <a:xfrm>
            <a:off x="6183313" y="52863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6183313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Line 44"/>
          <p:cNvSpPr>
            <a:spLocks noChangeShapeType="1"/>
          </p:cNvSpPr>
          <p:nvPr/>
        </p:nvSpPr>
        <p:spPr bwMode="auto">
          <a:xfrm>
            <a:off x="6846888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6183313" y="52752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Oval 46"/>
          <p:cNvSpPr>
            <a:spLocks noChangeArrowheads="1"/>
          </p:cNvSpPr>
          <p:nvPr/>
        </p:nvSpPr>
        <p:spPr bwMode="auto">
          <a:xfrm>
            <a:off x="6176963" y="51816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6361113" y="5202238"/>
            <a:ext cx="298450" cy="1905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46" name="Text Box 48"/>
          <p:cNvSpPr txBox="1"/>
          <p:nvPr/>
        </p:nvSpPr>
        <p:spPr>
          <a:xfrm>
            <a:off x="6192838" y="509111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2a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23947" name="Text Box 49"/>
          <p:cNvSpPr txBox="1"/>
          <p:nvPr/>
        </p:nvSpPr>
        <p:spPr>
          <a:xfrm>
            <a:off x="1255713" y="5230813"/>
            <a:ext cx="692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AS3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23948" name="Text Box 50"/>
          <p:cNvSpPr txBox="1"/>
          <p:nvPr/>
        </p:nvSpPr>
        <p:spPr>
          <a:xfrm>
            <a:off x="2017713" y="6089650"/>
            <a:ext cx="692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AS1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23949" name="Text Box 51"/>
          <p:cNvSpPr txBox="1"/>
          <p:nvPr/>
        </p:nvSpPr>
        <p:spPr>
          <a:xfrm>
            <a:off x="6780213" y="5570538"/>
            <a:ext cx="7493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Arial" panose="020B0604020202020204" pitchFamily="34" charset="0"/>
              </a:rPr>
              <a:t>AS2</a:t>
            </a:r>
          </a:p>
        </p:txBody>
      </p:sp>
      <p:sp>
        <p:nvSpPr>
          <p:cNvPr id="51" name="Oval 52"/>
          <p:cNvSpPr>
            <a:spLocks noChangeArrowheads="1"/>
          </p:cNvSpPr>
          <p:nvPr/>
        </p:nvSpPr>
        <p:spPr bwMode="auto">
          <a:xfrm>
            <a:off x="2398713" y="59436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>
            <a:off x="2398713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3062288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2398713" y="59324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Oval 56"/>
          <p:cNvSpPr>
            <a:spLocks noChangeArrowheads="1"/>
          </p:cNvSpPr>
          <p:nvPr/>
        </p:nvSpPr>
        <p:spPr bwMode="auto">
          <a:xfrm>
            <a:off x="2392363" y="58451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Rectangle 57"/>
          <p:cNvSpPr>
            <a:spLocks noChangeArrowheads="1"/>
          </p:cNvSpPr>
          <p:nvPr/>
        </p:nvSpPr>
        <p:spPr bwMode="auto">
          <a:xfrm>
            <a:off x="2573338" y="5888038"/>
            <a:ext cx="300038" cy="1524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56" name="Text Box 58"/>
          <p:cNvSpPr txBox="1"/>
          <p:nvPr/>
        </p:nvSpPr>
        <p:spPr>
          <a:xfrm>
            <a:off x="2411413" y="574516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1a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grpSp>
        <p:nvGrpSpPr>
          <p:cNvPr id="123957" name="Group 59"/>
          <p:cNvGrpSpPr/>
          <p:nvPr/>
        </p:nvGrpSpPr>
        <p:grpSpPr>
          <a:xfrm>
            <a:off x="7146925" y="4802188"/>
            <a:ext cx="668338" cy="369887"/>
            <a:chOff x="4320" y="1931"/>
            <a:chExt cx="316" cy="233"/>
          </a:xfrm>
        </p:grpSpPr>
        <p:sp>
          <p:nvSpPr>
            <p:cNvPr id="59" name="Oval 60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64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Text Box 66"/>
            <p:cNvSpPr txBox="1">
              <a:spLocks noChangeArrowheads="1"/>
            </p:cNvSpPr>
            <p:nvPr/>
          </p:nvSpPr>
          <p:spPr bwMode="auto">
            <a:xfrm>
              <a:off x="4332" y="1931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2c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958" name="Group 67"/>
          <p:cNvGrpSpPr/>
          <p:nvPr/>
        </p:nvGrpSpPr>
        <p:grpSpPr>
          <a:xfrm>
            <a:off x="7497763" y="5262563"/>
            <a:ext cx="669925" cy="369887"/>
            <a:chOff x="4596" y="2153"/>
            <a:chExt cx="316" cy="233"/>
          </a:xfrm>
        </p:grpSpPr>
        <p:sp>
          <p:nvSpPr>
            <p:cNvPr id="67" name="Oval 68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70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72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Text Box 74"/>
            <p:cNvSpPr txBox="1">
              <a:spLocks noChangeArrowheads="1"/>
            </p:cNvSpPr>
            <p:nvPr/>
          </p:nvSpPr>
          <p:spPr bwMode="auto">
            <a:xfrm>
              <a:off x="4599" y="2153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2b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3959" name="Group 75"/>
          <p:cNvGrpSpPr/>
          <p:nvPr/>
        </p:nvGrpSpPr>
        <p:grpSpPr>
          <a:xfrm>
            <a:off x="4230688" y="5849938"/>
            <a:ext cx="698500" cy="369887"/>
            <a:chOff x="2002" y="1971"/>
            <a:chExt cx="330" cy="233"/>
          </a:xfrm>
        </p:grpSpPr>
        <p:sp>
          <p:nvSpPr>
            <p:cNvPr id="75" name="Oval 76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Oval 80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4321" name="Group 81"/>
            <p:cNvGrpSpPr/>
            <p:nvPr/>
          </p:nvGrpSpPr>
          <p:grpSpPr>
            <a:xfrm>
              <a:off x="2002" y="1971"/>
              <a:ext cx="241" cy="233"/>
              <a:chOff x="2897" y="2420"/>
              <a:chExt cx="246" cy="233"/>
            </a:xfrm>
          </p:grpSpPr>
          <p:sp>
            <p:nvSpPr>
              <p:cNvPr id="81" name="Rectangle 8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Text Box 83"/>
              <p:cNvSpPr txBox="1">
                <a:spLocks noChangeArrowheads="1"/>
              </p:cNvSpPr>
              <p:nvPr/>
            </p:nvSpPr>
            <p:spPr bwMode="auto">
              <a:xfrm>
                <a:off x="2897" y="2420"/>
                <a:ext cx="24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1b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23960" name="Group 84"/>
          <p:cNvGrpSpPr/>
          <p:nvPr/>
        </p:nvGrpSpPr>
        <p:grpSpPr>
          <a:xfrm>
            <a:off x="890588" y="4505325"/>
            <a:ext cx="676275" cy="369888"/>
            <a:chOff x="2012" y="1971"/>
            <a:chExt cx="320" cy="233"/>
          </a:xfrm>
        </p:grpSpPr>
        <p:sp>
          <p:nvSpPr>
            <p:cNvPr id="84" name="Oval 85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Line 86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Oval 89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4313" name="Group 90"/>
            <p:cNvGrpSpPr/>
            <p:nvPr/>
          </p:nvGrpSpPr>
          <p:grpSpPr>
            <a:xfrm>
              <a:off x="2012" y="1971"/>
              <a:ext cx="229" cy="233"/>
              <a:chOff x="2906" y="2420"/>
              <a:chExt cx="234" cy="233"/>
            </a:xfrm>
          </p:grpSpPr>
          <p:sp>
            <p:nvSpPr>
              <p:cNvPr id="90" name="Rectangle 9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Text Box 92"/>
              <p:cNvSpPr txBox="1">
                <a:spLocks noChangeArrowheads="1"/>
              </p:cNvSpPr>
              <p:nvPr/>
            </p:nvSpPr>
            <p:spPr bwMode="auto">
              <a:xfrm>
                <a:off x="2906" y="2420"/>
                <a:ext cx="23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3c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2" name="Line 93"/>
          <p:cNvSpPr>
            <a:spLocks noChangeShapeType="1"/>
          </p:cNvSpPr>
          <p:nvPr/>
        </p:nvSpPr>
        <p:spPr bwMode="auto">
          <a:xfrm flipH="1">
            <a:off x="2897188" y="5692775"/>
            <a:ext cx="196850" cy="1619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Line 94"/>
          <p:cNvSpPr>
            <a:spLocks noChangeShapeType="1"/>
          </p:cNvSpPr>
          <p:nvPr/>
        </p:nvSpPr>
        <p:spPr bwMode="auto">
          <a:xfrm>
            <a:off x="3433763" y="5732463"/>
            <a:ext cx="0" cy="3905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Line 95"/>
          <p:cNvSpPr>
            <a:spLocks noChangeShapeType="1"/>
          </p:cNvSpPr>
          <p:nvPr/>
        </p:nvSpPr>
        <p:spPr bwMode="auto">
          <a:xfrm>
            <a:off x="3649663" y="5680075"/>
            <a:ext cx="663575" cy="334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Line 96"/>
          <p:cNvSpPr>
            <a:spLocks noChangeShapeType="1"/>
          </p:cNvSpPr>
          <p:nvPr/>
        </p:nvSpPr>
        <p:spPr bwMode="auto">
          <a:xfrm flipH="1">
            <a:off x="3811588" y="6137275"/>
            <a:ext cx="501650" cy="1206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Line 97"/>
          <p:cNvSpPr>
            <a:spLocks noChangeShapeType="1"/>
          </p:cNvSpPr>
          <p:nvPr/>
        </p:nvSpPr>
        <p:spPr bwMode="auto">
          <a:xfrm flipH="1" flipV="1">
            <a:off x="3040063" y="5961063"/>
            <a:ext cx="1203325" cy="80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Line 98"/>
          <p:cNvSpPr>
            <a:spLocks noChangeShapeType="1"/>
          </p:cNvSpPr>
          <p:nvPr/>
        </p:nvSpPr>
        <p:spPr bwMode="auto">
          <a:xfrm flipV="1">
            <a:off x="6734175" y="5046663"/>
            <a:ext cx="46513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Line 99"/>
          <p:cNvSpPr>
            <a:spLocks noChangeShapeType="1"/>
          </p:cNvSpPr>
          <p:nvPr/>
        </p:nvSpPr>
        <p:spPr bwMode="auto">
          <a:xfrm>
            <a:off x="6218238" y="6383338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Line 100"/>
          <p:cNvSpPr>
            <a:spLocks noChangeShapeType="1"/>
          </p:cNvSpPr>
          <p:nvPr/>
        </p:nvSpPr>
        <p:spPr bwMode="auto">
          <a:xfrm>
            <a:off x="6243638" y="6697663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69" name="Text Box 101"/>
          <p:cNvSpPr txBox="1"/>
          <p:nvPr/>
        </p:nvSpPr>
        <p:spPr>
          <a:xfrm>
            <a:off x="7350125" y="6167438"/>
            <a:ext cx="17256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eBGP session</a:t>
            </a:r>
          </a:p>
        </p:txBody>
      </p:sp>
      <p:sp>
        <p:nvSpPr>
          <p:cNvPr id="123970" name="Text Box 102"/>
          <p:cNvSpPr txBox="1"/>
          <p:nvPr/>
        </p:nvSpPr>
        <p:spPr>
          <a:xfrm>
            <a:off x="7386638" y="6516688"/>
            <a:ext cx="1658937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iBGP session</a:t>
            </a:r>
          </a:p>
        </p:txBody>
      </p:sp>
      <p:sp>
        <p:nvSpPr>
          <p:cNvPr id="102" name="Line 103"/>
          <p:cNvSpPr>
            <a:spLocks noChangeShapeType="1"/>
          </p:cNvSpPr>
          <p:nvPr/>
        </p:nvSpPr>
        <p:spPr bwMode="auto">
          <a:xfrm flipH="1" flipV="1">
            <a:off x="1463675" y="4805363"/>
            <a:ext cx="322263" cy="174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Line 104"/>
          <p:cNvSpPr>
            <a:spLocks noChangeShapeType="1"/>
          </p:cNvSpPr>
          <p:nvPr/>
        </p:nvSpPr>
        <p:spPr bwMode="auto">
          <a:xfrm flipH="1">
            <a:off x="890588" y="4832350"/>
            <a:ext cx="196850" cy="376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Line 105"/>
          <p:cNvSpPr>
            <a:spLocks noChangeShapeType="1"/>
          </p:cNvSpPr>
          <p:nvPr/>
        </p:nvSpPr>
        <p:spPr bwMode="auto">
          <a:xfrm>
            <a:off x="7666038" y="5114925"/>
            <a:ext cx="90488" cy="2286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Line 106"/>
          <p:cNvSpPr>
            <a:spLocks noChangeShapeType="1"/>
          </p:cNvSpPr>
          <p:nvPr/>
        </p:nvSpPr>
        <p:spPr bwMode="auto">
          <a:xfrm>
            <a:off x="2916238" y="6042025"/>
            <a:ext cx="26828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3975" name="Group 112"/>
          <p:cNvGrpSpPr/>
          <p:nvPr/>
        </p:nvGrpSpPr>
        <p:grpSpPr>
          <a:xfrm>
            <a:off x="2293938" y="4645025"/>
            <a:ext cx="1068387" cy="434975"/>
            <a:chOff x="1670" y="2734"/>
            <a:chExt cx="505" cy="274"/>
          </a:xfrm>
        </p:grpSpPr>
        <p:sp>
          <p:nvSpPr>
            <p:cNvPr id="107" name="Freeform 109"/>
            <p:cNvSpPr/>
            <p:nvPr/>
          </p:nvSpPr>
          <p:spPr bwMode="auto">
            <a:xfrm>
              <a:off x="1767" y="2734"/>
              <a:ext cx="408" cy="274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Text Box 110"/>
            <p:cNvSpPr txBox="1">
              <a:spLocks noChangeArrowheads="1"/>
            </p:cNvSpPr>
            <p:nvPr/>
          </p:nvSpPr>
          <p:spPr bwMode="auto">
            <a:xfrm>
              <a:off x="1817" y="2734"/>
              <a:ext cx="17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en-US" altLang="zh-CN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Line 111"/>
            <p:cNvSpPr>
              <a:spLocks noChangeShapeType="1"/>
            </p:cNvSpPr>
            <p:nvPr/>
          </p:nvSpPr>
          <p:spPr bwMode="auto">
            <a:xfrm flipV="1">
              <a:off x="1670" y="2912"/>
              <a:ext cx="168" cy="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3976" name="Line 5"/>
          <p:cNvSpPr/>
          <p:nvPr/>
        </p:nvSpPr>
        <p:spPr>
          <a:xfrm flipH="1" flipV="1">
            <a:off x="2198688" y="5180013"/>
            <a:ext cx="877887" cy="395287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headEnd type="arrow" w="med" len="med"/>
            <a:tailEnd type="none" w="med" len="med"/>
          </a:ln>
        </p:spPr>
      </p:sp>
      <p:sp>
        <p:nvSpPr>
          <p:cNvPr id="111" name="Freeform 5"/>
          <p:cNvSpPr/>
          <p:nvPr/>
        </p:nvSpPr>
        <p:spPr bwMode="auto">
          <a:xfrm>
            <a:off x="5688013" y="4452938"/>
            <a:ext cx="3409950" cy="1627188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" name="Freeform 6"/>
          <p:cNvSpPr/>
          <p:nvPr/>
        </p:nvSpPr>
        <p:spPr bwMode="auto">
          <a:xfrm>
            <a:off x="-7937" y="4114800"/>
            <a:ext cx="2657475" cy="1612900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Freeform 7"/>
          <p:cNvSpPr/>
          <p:nvPr/>
        </p:nvSpPr>
        <p:spPr bwMode="auto">
          <a:xfrm>
            <a:off x="1706563" y="5413375"/>
            <a:ext cx="3548063" cy="1122363"/>
          </a:xfrm>
          <a:custGeom>
            <a:avLst/>
            <a:gdLst/>
            <a:ahLst/>
            <a:cxnLst>
              <a:cxn ang="0">
                <a:pos x="155" y="224"/>
              </a:cxn>
              <a:cxn ang="0">
                <a:pos x="407" y="74"/>
              </a:cxn>
              <a:cxn ang="0">
                <a:pos x="785" y="20"/>
              </a:cxn>
              <a:cxn ang="0">
                <a:pos x="1157" y="194"/>
              </a:cxn>
              <a:cxn ang="0">
                <a:pos x="1564" y="428"/>
              </a:cxn>
              <a:cxn ang="0">
                <a:pos x="1272" y="644"/>
              </a:cxn>
              <a:cxn ang="0">
                <a:pos x="690" y="656"/>
              </a:cxn>
              <a:cxn ang="0">
                <a:pos x="89" y="596"/>
              </a:cxn>
              <a:cxn ang="0">
                <a:pos x="155" y="224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" name="Oval 8"/>
          <p:cNvSpPr>
            <a:spLocks noChangeArrowheads="1"/>
          </p:cNvSpPr>
          <p:nvPr/>
        </p:nvSpPr>
        <p:spPr bwMode="auto">
          <a:xfrm>
            <a:off x="544513" y="527685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" name="Line 9"/>
          <p:cNvSpPr>
            <a:spLocks noChangeShapeType="1"/>
          </p:cNvSpPr>
          <p:nvPr/>
        </p:nvSpPr>
        <p:spPr bwMode="auto">
          <a:xfrm>
            <a:off x="544513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Line 10"/>
          <p:cNvSpPr>
            <a:spLocks noChangeShapeType="1"/>
          </p:cNvSpPr>
          <p:nvPr/>
        </p:nvSpPr>
        <p:spPr bwMode="auto">
          <a:xfrm>
            <a:off x="1208088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Rectangle 11"/>
          <p:cNvSpPr>
            <a:spLocks noChangeArrowheads="1"/>
          </p:cNvSpPr>
          <p:nvPr/>
        </p:nvSpPr>
        <p:spPr bwMode="auto">
          <a:xfrm>
            <a:off x="544513" y="526573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Oval 12"/>
          <p:cNvSpPr>
            <a:spLocks noChangeArrowheads="1"/>
          </p:cNvSpPr>
          <p:nvPr/>
        </p:nvSpPr>
        <p:spPr bwMode="auto">
          <a:xfrm>
            <a:off x="538163" y="51720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Rectangle 13"/>
          <p:cNvSpPr>
            <a:spLocks noChangeArrowheads="1"/>
          </p:cNvSpPr>
          <p:nvPr/>
        </p:nvSpPr>
        <p:spPr bwMode="auto">
          <a:xfrm>
            <a:off x="722313" y="5192713"/>
            <a:ext cx="298450" cy="1968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86" name="Text Box 14"/>
          <p:cNvSpPr txBox="1"/>
          <p:nvPr/>
        </p:nvSpPr>
        <p:spPr>
          <a:xfrm>
            <a:off x="544513" y="5081588"/>
            <a:ext cx="5111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3b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21" name="Oval 15"/>
          <p:cNvSpPr>
            <a:spLocks noChangeArrowheads="1"/>
          </p:cNvSpPr>
          <p:nvPr/>
        </p:nvSpPr>
        <p:spPr bwMode="auto">
          <a:xfrm>
            <a:off x="3122613" y="62388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" name="Line 16"/>
          <p:cNvSpPr>
            <a:spLocks noChangeShapeType="1"/>
          </p:cNvSpPr>
          <p:nvPr/>
        </p:nvSpPr>
        <p:spPr bwMode="auto">
          <a:xfrm>
            <a:off x="3122613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" name="Line 17"/>
          <p:cNvSpPr>
            <a:spLocks noChangeShapeType="1"/>
          </p:cNvSpPr>
          <p:nvPr/>
        </p:nvSpPr>
        <p:spPr bwMode="auto">
          <a:xfrm>
            <a:off x="3786188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" name="Rectangle 18"/>
          <p:cNvSpPr>
            <a:spLocks noChangeArrowheads="1"/>
          </p:cNvSpPr>
          <p:nvPr/>
        </p:nvSpPr>
        <p:spPr bwMode="auto">
          <a:xfrm>
            <a:off x="3122613" y="62277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" name="Oval 19"/>
          <p:cNvSpPr>
            <a:spLocks noChangeArrowheads="1"/>
          </p:cNvSpPr>
          <p:nvPr/>
        </p:nvSpPr>
        <p:spPr bwMode="auto">
          <a:xfrm>
            <a:off x="3116263" y="61341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3992" name="Group 20"/>
          <p:cNvGrpSpPr/>
          <p:nvPr/>
        </p:nvGrpSpPr>
        <p:grpSpPr>
          <a:xfrm>
            <a:off x="3122613" y="6034088"/>
            <a:ext cx="509587" cy="369887"/>
            <a:chOff x="2898" y="2420"/>
            <a:chExt cx="242" cy="233"/>
          </a:xfrm>
        </p:grpSpPr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Text Box 22"/>
            <p:cNvSpPr txBox="1">
              <a:spLocks noChangeArrowheads="1"/>
            </p:cNvSpPr>
            <p:nvPr/>
          </p:nvSpPr>
          <p:spPr bwMode="auto">
            <a:xfrm>
              <a:off x="2898" y="2420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1d</a:t>
              </a:r>
            </a:p>
          </p:txBody>
        </p:sp>
      </p:grpSp>
      <p:sp>
        <p:nvSpPr>
          <p:cNvPr id="129" name="Oval 23"/>
          <p:cNvSpPr>
            <a:spLocks noChangeArrowheads="1"/>
          </p:cNvSpPr>
          <p:nvPr/>
        </p:nvSpPr>
        <p:spPr bwMode="auto">
          <a:xfrm>
            <a:off x="1731963" y="50673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Line 24"/>
          <p:cNvSpPr>
            <a:spLocks noChangeShapeType="1"/>
          </p:cNvSpPr>
          <p:nvPr/>
        </p:nvSpPr>
        <p:spPr bwMode="auto">
          <a:xfrm>
            <a:off x="1731963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Line 25"/>
          <p:cNvSpPr>
            <a:spLocks noChangeShapeType="1"/>
          </p:cNvSpPr>
          <p:nvPr/>
        </p:nvSpPr>
        <p:spPr bwMode="auto">
          <a:xfrm>
            <a:off x="2395538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Rectangle 26"/>
          <p:cNvSpPr>
            <a:spLocks noChangeArrowheads="1"/>
          </p:cNvSpPr>
          <p:nvPr/>
        </p:nvSpPr>
        <p:spPr bwMode="auto">
          <a:xfrm>
            <a:off x="1731963" y="50561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Oval 27"/>
          <p:cNvSpPr>
            <a:spLocks noChangeArrowheads="1"/>
          </p:cNvSpPr>
          <p:nvPr/>
        </p:nvSpPr>
        <p:spPr bwMode="auto">
          <a:xfrm>
            <a:off x="1725613" y="496252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Rectangle 28"/>
          <p:cNvSpPr>
            <a:spLocks noChangeArrowheads="1"/>
          </p:cNvSpPr>
          <p:nvPr/>
        </p:nvSpPr>
        <p:spPr bwMode="auto">
          <a:xfrm>
            <a:off x="1909763" y="4983163"/>
            <a:ext cx="301625" cy="1746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99" name="Text Box 29"/>
          <p:cNvSpPr txBox="1"/>
          <p:nvPr/>
        </p:nvSpPr>
        <p:spPr>
          <a:xfrm>
            <a:off x="1741488" y="4872038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36" name="Oval 30"/>
          <p:cNvSpPr>
            <a:spLocks noChangeArrowheads="1"/>
          </p:cNvSpPr>
          <p:nvPr/>
        </p:nvSpPr>
        <p:spPr bwMode="auto">
          <a:xfrm>
            <a:off x="3046413" y="561022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" name="Line 31"/>
          <p:cNvSpPr>
            <a:spLocks noChangeShapeType="1"/>
          </p:cNvSpPr>
          <p:nvPr/>
        </p:nvSpPr>
        <p:spPr bwMode="auto">
          <a:xfrm>
            <a:off x="3046413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" name="Line 32"/>
          <p:cNvSpPr>
            <a:spLocks noChangeShapeType="1"/>
          </p:cNvSpPr>
          <p:nvPr/>
        </p:nvSpPr>
        <p:spPr bwMode="auto">
          <a:xfrm>
            <a:off x="3709988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" name="Rectangle 33"/>
          <p:cNvSpPr>
            <a:spLocks noChangeArrowheads="1"/>
          </p:cNvSpPr>
          <p:nvPr/>
        </p:nvSpPr>
        <p:spPr bwMode="auto">
          <a:xfrm>
            <a:off x="3046413" y="559911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0" name="Oval 34"/>
          <p:cNvSpPr>
            <a:spLocks noChangeArrowheads="1"/>
          </p:cNvSpPr>
          <p:nvPr/>
        </p:nvSpPr>
        <p:spPr bwMode="auto">
          <a:xfrm>
            <a:off x="3040063" y="550545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4005" name="Group 35"/>
          <p:cNvGrpSpPr/>
          <p:nvPr/>
        </p:nvGrpSpPr>
        <p:grpSpPr>
          <a:xfrm>
            <a:off x="3062288" y="5405438"/>
            <a:ext cx="482600" cy="369887"/>
            <a:chOff x="2905" y="2420"/>
            <a:chExt cx="234" cy="233"/>
          </a:xfrm>
        </p:grpSpPr>
        <p:sp>
          <p:nvSpPr>
            <p:cNvPr id="142" name="Rectangle 3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Text Box 37"/>
            <p:cNvSpPr txBox="1">
              <a:spLocks noChangeArrowheads="1"/>
            </p:cNvSpPr>
            <p:nvPr/>
          </p:nvSpPr>
          <p:spPr bwMode="auto">
            <a:xfrm>
              <a:off x="2905" y="2420"/>
              <a:ext cx="23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1c</a:t>
              </a:r>
            </a:p>
          </p:txBody>
        </p:sp>
      </p:grpSp>
      <p:sp>
        <p:nvSpPr>
          <p:cNvPr id="144" name="Line 38"/>
          <p:cNvSpPr>
            <a:spLocks noChangeShapeType="1"/>
          </p:cNvSpPr>
          <p:nvPr/>
        </p:nvSpPr>
        <p:spPr bwMode="auto">
          <a:xfrm>
            <a:off x="6846888" y="5311775"/>
            <a:ext cx="650875" cy="152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Freeform 39"/>
          <p:cNvSpPr/>
          <p:nvPr/>
        </p:nvSpPr>
        <p:spPr bwMode="auto">
          <a:xfrm>
            <a:off x="1190625" y="5105400"/>
            <a:ext cx="53340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Freeform 40"/>
          <p:cNvSpPr/>
          <p:nvPr/>
        </p:nvSpPr>
        <p:spPr bwMode="auto">
          <a:xfrm>
            <a:off x="2112963" y="5200650"/>
            <a:ext cx="93980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Freeform 41"/>
          <p:cNvSpPr/>
          <p:nvPr/>
        </p:nvSpPr>
        <p:spPr bwMode="auto">
          <a:xfrm>
            <a:off x="4916488" y="5387975"/>
            <a:ext cx="1384300" cy="666750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Oval 42"/>
          <p:cNvSpPr>
            <a:spLocks noChangeArrowheads="1"/>
          </p:cNvSpPr>
          <p:nvPr/>
        </p:nvSpPr>
        <p:spPr bwMode="auto">
          <a:xfrm>
            <a:off x="6183313" y="52863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Line 43"/>
          <p:cNvSpPr>
            <a:spLocks noChangeShapeType="1"/>
          </p:cNvSpPr>
          <p:nvPr/>
        </p:nvSpPr>
        <p:spPr bwMode="auto">
          <a:xfrm>
            <a:off x="6183313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Line 44"/>
          <p:cNvSpPr>
            <a:spLocks noChangeShapeType="1"/>
          </p:cNvSpPr>
          <p:nvPr/>
        </p:nvSpPr>
        <p:spPr bwMode="auto">
          <a:xfrm>
            <a:off x="6846888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" name="Rectangle 45"/>
          <p:cNvSpPr>
            <a:spLocks noChangeArrowheads="1"/>
          </p:cNvSpPr>
          <p:nvPr/>
        </p:nvSpPr>
        <p:spPr bwMode="auto">
          <a:xfrm>
            <a:off x="6183313" y="52752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" name="Oval 46"/>
          <p:cNvSpPr>
            <a:spLocks noChangeArrowheads="1"/>
          </p:cNvSpPr>
          <p:nvPr/>
        </p:nvSpPr>
        <p:spPr bwMode="auto">
          <a:xfrm>
            <a:off x="6176963" y="51816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" name="Rectangle 47"/>
          <p:cNvSpPr>
            <a:spLocks noChangeArrowheads="1"/>
          </p:cNvSpPr>
          <p:nvPr/>
        </p:nvSpPr>
        <p:spPr bwMode="auto">
          <a:xfrm>
            <a:off x="6361113" y="5202238"/>
            <a:ext cx="298450" cy="1905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016" name="Text Box 48"/>
          <p:cNvSpPr txBox="1"/>
          <p:nvPr/>
        </p:nvSpPr>
        <p:spPr>
          <a:xfrm>
            <a:off x="6192838" y="509111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2a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24017" name="Text Box 49"/>
          <p:cNvSpPr txBox="1"/>
          <p:nvPr/>
        </p:nvSpPr>
        <p:spPr>
          <a:xfrm>
            <a:off x="1255713" y="5230813"/>
            <a:ext cx="692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AS3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24018" name="Text Box 50"/>
          <p:cNvSpPr txBox="1"/>
          <p:nvPr/>
        </p:nvSpPr>
        <p:spPr>
          <a:xfrm>
            <a:off x="2017713" y="6089650"/>
            <a:ext cx="692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AS1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24019" name="Text Box 51"/>
          <p:cNvSpPr txBox="1"/>
          <p:nvPr/>
        </p:nvSpPr>
        <p:spPr>
          <a:xfrm>
            <a:off x="6780213" y="5570538"/>
            <a:ext cx="7493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Arial" panose="020B0604020202020204" pitchFamily="34" charset="0"/>
              </a:rPr>
              <a:t>AS2</a:t>
            </a:r>
          </a:p>
        </p:txBody>
      </p:sp>
      <p:sp>
        <p:nvSpPr>
          <p:cNvPr id="158" name="Oval 52"/>
          <p:cNvSpPr>
            <a:spLocks noChangeArrowheads="1"/>
          </p:cNvSpPr>
          <p:nvPr/>
        </p:nvSpPr>
        <p:spPr bwMode="auto">
          <a:xfrm>
            <a:off x="2398713" y="59436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9" name="Line 53"/>
          <p:cNvSpPr>
            <a:spLocks noChangeShapeType="1"/>
          </p:cNvSpPr>
          <p:nvPr/>
        </p:nvSpPr>
        <p:spPr bwMode="auto">
          <a:xfrm>
            <a:off x="2398713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0" name="Line 54"/>
          <p:cNvSpPr>
            <a:spLocks noChangeShapeType="1"/>
          </p:cNvSpPr>
          <p:nvPr/>
        </p:nvSpPr>
        <p:spPr bwMode="auto">
          <a:xfrm>
            <a:off x="3062288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" name="Rectangle 55"/>
          <p:cNvSpPr>
            <a:spLocks noChangeArrowheads="1"/>
          </p:cNvSpPr>
          <p:nvPr/>
        </p:nvSpPr>
        <p:spPr bwMode="auto">
          <a:xfrm>
            <a:off x="2398713" y="59324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2" name="Oval 56"/>
          <p:cNvSpPr>
            <a:spLocks noChangeArrowheads="1"/>
          </p:cNvSpPr>
          <p:nvPr/>
        </p:nvSpPr>
        <p:spPr bwMode="auto">
          <a:xfrm>
            <a:off x="2392363" y="58451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" name="Rectangle 57"/>
          <p:cNvSpPr>
            <a:spLocks noChangeArrowheads="1"/>
          </p:cNvSpPr>
          <p:nvPr/>
        </p:nvSpPr>
        <p:spPr bwMode="auto">
          <a:xfrm>
            <a:off x="2573338" y="5888038"/>
            <a:ext cx="300038" cy="1524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026" name="Text Box 58"/>
          <p:cNvSpPr txBox="1"/>
          <p:nvPr/>
        </p:nvSpPr>
        <p:spPr>
          <a:xfrm>
            <a:off x="2411413" y="574516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1a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grpSp>
        <p:nvGrpSpPr>
          <p:cNvPr id="124027" name="Group 59"/>
          <p:cNvGrpSpPr/>
          <p:nvPr/>
        </p:nvGrpSpPr>
        <p:grpSpPr>
          <a:xfrm>
            <a:off x="7146925" y="4802188"/>
            <a:ext cx="668338" cy="369887"/>
            <a:chOff x="4320" y="1931"/>
            <a:chExt cx="316" cy="233"/>
          </a:xfrm>
        </p:grpSpPr>
        <p:sp>
          <p:nvSpPr>
            <p:cNvPr id="166" name="Oval 60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7" name="Line 61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8" name="Line 62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9" name="Rectangle 63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0" name="Oval 64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" name="Rectangle 65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Text Box 66"/>
            <p:cNvSpPr txBox="1">
              <a:spLocks noChangeArrowheads="1"/>
            </p:cNvSpPr>
            <p:nvPr/>
          </p:nvSpPr>
          <p:spPr bwMode="auto">
            <a:xfrm>
              <a:off x="4332" y="1931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2c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4028" name="Group 67"/>
          <p:cNvGrpSpPr/>
          <p:nvPr/>
        </p:nvGrpSpPr>
        <p:grpSpPr>
          <a:xfrm>
            <a:off x="7497763" y="5262563"/>
            <a:ext cx="669925" cy="369887"/>
            <a:chOff x="4596" y="2153"/>
            <a:chExt cx="316" cy="233"/>
          </a:xfrm>
        </p:grpSpPr>
        <p:sp>
          <p:nvSpPr>
            <p:cNvPr id="174" name="Oval 68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Line 69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6" name="Line 70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Rectangle 71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Oval 72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Rectangle 73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0" name="Text Box 74"/>
            <p:cNvSpPr txBox="1">
              <a:spLocks noChangeArrowheads="1"/>
            </p:cNvSpPr>
            <p:nvPr/>
          </p:nvSpPr>
          <p:spPr bwMode="auto">
            <a:xfrm>
              <a:off x="4599" y="2153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2b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4029" name="Group 75"/>
          <p:cNvGrpSpPr/>
          <p:nvPr/>
        </p:nvGrpSpPr>
        <p:grpSpPr>
          <a:xfrm>
            <a:off x="4230688" y="5849938"/>
            <a:ext cx="698500" cy="369887"/>
            <a:chOff x="2002" y="1971"/>
            <a:chExt cx="330" cy="233"/>
          </a:xfrm>
        </p:grpSpPr>
        <p:sp>
          <p:nvSpPr>
            <p:cNvPr id="182" name="Oval 76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3" name="Line 77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" name="Line 78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Rectangle 79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Oval 80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4284" name="Group 81"/>
            <p:cNvGrpSpPr/>
            <p:nvPr/>
          </p:nvGrpSpPr>
          <p:grpSpPr>
            <a:xfrm>
              <a:off x="2002" y="1971"/>
              <a:ext cx="241" cy="233"/>
              <a:chOff x="2897" y="2420"/>
              <a:chExt cx="246" cy="233"/>
            </a:xfrm>
          </p:grpSpPr>
          <p:sp>
            <p:nvSpPr>
              <p:cNvPr id="188" name="Rectangle 8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9" name="Text Box 83"/>
              <p:cNvSpPr txBox="1">
                <a:spLocks noChangeArrowheads="1"/>
              </p:cNvSpPr>
              <p:nvPr/>
            </p:nvSpPr>
            <p:spPr bwMode="auto">
              <a:xfrm>
                <a:off x="2897" y="2420"/>
                <a:ext cx="24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1b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24030" name="Group 84"/>
          <p:cNvGrpSpPr/>
          <p:nvPr/>
        </p:nvGrpSpPr>
        <p:grpSpPr>
          <a:xfrm>
            <a:off x="890588" y="4505325"/>
            <a:ext cx="676275" cy="369888"/>
            <a:chOff x="2012" y="1971"/>
            <a:chExt cx="320" cy="233"/>
          </a:xfrm>
        </p:grpSpPr>
        <p:sp>
          <p:nvSpPr>
            <p:cNvPr id="191" name="Oval 85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2" name="Line 86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3" name="Line 87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" name="Rectangle 88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" name="Oval 89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4276" name="Group 90"/>
            <p:cNvGrpSpPr/>
            <p:nvPr/>
          </p:nvGrpSpPr>
          <p:grpSpPr>
            <a:xfrm>
              <a:off x="2012" y="1971"/>
              <a:ext cx="229" cy="233"/>
              <a:chOff x="2906" y="2420"/>
              <a:chExt cx="234" cy="233"/>
            </a:xfrm>
          </p:grpSpPr>
          <p:sp>
            <p:nvSpPr>
              <p:cNvPr id="197" name="Rectangle 9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8" name="Text Box 92"/>
              <p:cNvSpPr txBox="1">
                <a:spLocks noChangeArrowheads="1"/>
              </p:cNvSpPr>
              <p:nvPr/>
            </p:nvSpPr>
            <p:spPr bwMode="auto">
              <a:xfrm>
                <a:off x="2906" y="2420"/>
                <a:ext cx="23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3c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99" name="Line 93"/>
          <p:cNvSpPr>
            <a:spLocks noChangeShapeType="1"/>
          </p:cNvSpPr>
          <p:nvPr/>
        </p:nvSpPr>
        <p:spPr bwMode="auto">
          <a:xfrm flipH="1">
            <a:off x="2897188" y="5692775"/>
            <a:ext cx="196850" cy="1619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0" name="Line 94"/>
          <p:cNvSpPr>
            <a:spLocks noChangeShapeType="1"/>
          </p:cNvSpPr>
          <p:nvPr/>
        </p:nvSpPr>
        <p:spPr bwMode="auto">
          <a:xfrm>
            <a:off x="3433763" y="5732463"/>
            <a:ext cx="0" cy="3905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1" name="Line 95"/>
          <p:cNvSpPr>
            <a:spLocks noChangeShapeType="1"/>
          </p:cNvSpPr>
          <p:nvPr/>
        </p:nvSpPr>
        <p:spPr bwMode="auto">
          <a:xfrm>
            <a:off x="3649663" y="5680075"/>
            <a:ext cx="663575" cy="334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2" name="Line 96"/>
          <p:cNvSpPr>
            <a:spLocks noChangeShapeType="1"/>
          </p:cNvSpPr>
          <p:nvPr/>
        </p:nvSpPr>
        <p:spPr bwMode="auto">
          <a:xfrm flipH="1">
            <a:off x="3811588" y="6137275"/>
            <a:ext cx="501650" cy="1206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" name="Line 97"/>
          <p:cNvSpPr>
            <a:spLocks noChangeShapeType="1"/>
          </p:cNvSpPr>
          <p:nvPr/>
        </p:nvSpPr>
        <p:spPr bwMode="auto">
          <a:xfrm flipH="1" flipV="1">
            <a:off x="3040063" y="5961063"/>
            <a:ext cx="1203325" cy="80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" name="Line 98"/>
          <p:cNvSpPr>
            <a:spLocks noChangeShapeType="1"/>
          </p:cNvSpPr>
          <p:nvPr/>
        </p:nvSpPr>
        <p:spPr bwMode="auto">
          <a:xfrm flipV="1">
            <a:off x="6734175" y="5046663"/>
            <a:ext cx="46513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" name="Line 99"/>
          <p:cNvSpPr>
            <a:spLocks noChangeShapeType="1"/>
          </p:cNvSpPr>
          <p:nvPr/>
        </p:nvSpPr>
        <p:spPr bwMode="auto">
          <a:xfrm>
            <a:off x="6218238" y="6383338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" name="Line 100"/>
          <p:cNvSpPr>
            <a:spLocks noChangeShapeType="1"/>
          </p:cNvSpPr>
          <p:nvPr/>
        </p:nvSpPr>
        <p:spPr bwMode="auto">
          <a:xfrm>
            <a:off x="6243638" y="6697663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039" name="Text Box 101"/>
          <p:cNvSpPr txBox="1"/>
          <p:nvPr/>
        </p:nvSpPr>
        <p:spPr>
          <a:xfrm>
            <a:off x="7350125" y="6167438"/>
            <a:ext cx="17256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eBGP session</a:t>
            </a:r>
          </a:p>
        </p:txBody>
      </p:sp>
      <p:sp>
        <p:nvSpPr>
          <p:cNvPr id="124040" name="Text Box 102"/>
          <p:cNvSpPr txBox="1"/>
          <p:nvPr/>
        </p:nvSpPr>
        <p:spPr>
          <a:xfrm>
            <a:off x="7386638" y="6516688"/>
            <a:ext cx="1658937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iBGP session</a:t>
            </a:r>
          </a:p>
        </p:txBody>
      </p:sp>
      <p:sp>
        <p:nvSpPr>
          <p:cNvPr id="209" name="Line 103"/>
          <p:cNvSpPr>
            <a:spLocks noChangeShapeType="1"/>
          </p:cNvSpPr>
          <p:nvPr/>
        </p:nvSpPr>
        <p:spPr bwMode="auto">
          <a:xfrm flipH="1" flipV="1">
            <a:off x="1463675" y="4805363"/>
            <a:ext cx="322263" cy="174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" name="Line 104"/>
          <p:cNvSpPr>
            <a:spLocks noChangeShapeType="1"/>
          </p:cNvSpPr>
          <p:nvPr/>
        </p:nvSpPr>
        <p:spPr bwMode="auto">
          <a:xfrm flipH="1">
            <a:off x="890588" y="4832350"/>
            <a:ext cx="196850" cy="376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1" name="Line 105"/>
          <p:cNvSpPr>
            <a:spLocks noChangeShapeType="1"/>
          </p:cNvSpPr>
          <p:nvPr/>
        </p:nvSpPr>
        <p:spPr bwMode="auto">
          <a:xfrm>
            <a:off x="7666038" y="5114925"/>
            <a:ext cx="90488" cy="2286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2" name="Line 106"/>
          <p:cNvSpPr>
            <a:spLocks noChangeShapeType="1"/>
          </p:cNvSpPr>
          <p:nvPr/>
        </p:nvSpPr>
        <p:spPr bwMode="auto">
          <a:xfrm>
            <a:off x="2916238" y="6042025"/>
            <a:ext cx="26828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4045" name="Group 112"/>
          <p:cNvGrpSpPr/>
          <p:nvPr/>
        </p:nvGrpSpPr>
        <p:grpSpPr>
          <a:xfrm>
            <a:off x="2293938" y="4645025"/>
            <a:ext cx="1068387" cy="434975"/>
            <a:chOff x="1670" y="2734"/>
            <a:chExt cx="505" cy="274"/>
          </a:xfrm>
        </p:grpSpPr>
        <p:sp>
          <p:nvSpPr>
            <p:cNvPr id="214" name="Freeform 109"/>
            <p:cNvSpPr/>
            <p:nvPr/>
          </p:nvSpPr>
          <p:spPr bwMode="auto">
            <a:xfrm>
              <a:off x="1767" y="2734"/>
              <a:ext cx="408" cy="274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" name="Text Box 110"/>
            <p:cNvSpPr txBox="1">
              <a:spLocks noChangeArrowheads="1"/>
            </p:cNvSpPr>
            <p:nvPr/>
          </p:nvSpPr>
          <p:spPr bwMode="auto">
            <a:xfrm>
              <a:off x="1817" y="2734"/>
              <a:ext cx="17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en-US" altLang="zh-CN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" name="Line 111"/>
            <p:cNvSpPr>
              <a:spLocks noChangeShapeType="1"/>
            </p:cNvSpPr>
            <p:nvPr/>
          </p:nvSpPr>
          <p:spPr bwMode="auto">
            <a:xfrm flipV="1">
              <a:off x="1670" y="2912"/>
              <a:ext cx="168" cy="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4046" name="Line 5"/>
          <p:cNvSpPr/>
          <p:nvPr/>
        </p:nvSpPr>
        <p:spPr>
          <a:xfrm flipH="1" flipV="1">
            <a:off x="2198688" y="5180013"/>
            <a:ext cx="877887" cy="395287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headEnd type="arrow" w="med" len="med"/>
            <a:tailEnd type="none" w="med" len="med"/>
          </a:ln>
        </p:spPr>
      </p:sp>
      <p:sp>
        <p:nvSpPr>
          <p:cNvPr id="124047" name="Oval 9"/>
          <p:cNvSpPr/>
          <p:nvPr/>
        </p:nvSpPr>
        <p:spPr>
          <a:xfrm>
            <a:off x="2311400" y="5486400"/>
            <a:ext cx="2693988" cy="935038"/>
          </a:xfrm>
          <a:prstGeom prst="ellipse">
            <a:avLst/>
          </a:prstGeom>
          <a:noFill/>
          <a:ln w="381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19" name="Freeform 5"/>
          <p:cNvSpPr/>
          <p:nvPr/>
        </p:nvSpPr>
        <p:spPr bwMode="auto">
          <a:xfrm>
            <a:off x="5688013" y="4452938"/>
            <a:ext cx="3409950" cy="1627188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0" name="Freeform 6"/>
          <p:cNvSpPr/>
          <p:nvPr/>
        </p:nvSpPr>
        <p:spPr bwMode="auto">
          <a:xfrm>
            <a:off x="-7937" y="4114800"/>
            <a:ext cx="2657475" cy="1612900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1" name="Freeform 7"/>
          <p:cNvSpPr/>
          <p:nvPr/>
        </p:nvSpPr>
        <p:spPr bwMode="auto">
          <a:xfrm>
            <a:off x="1706563" y="5413375"/>
            <a:ext cx="3548063" cy="1122363"/>
          </a:xfrm>
          <a:custGeom>
            <a:avLst/>
            <a:gdLst/>
            <a:ahLst/>
            <a:cxnLst>
              <a:cxn ang="0">
                <a:pos x="155" y="224"/>
              </a:cxn>
              <a:cxn ang="0">
                <a:pos x="407" y="74"/>
              </a:cxn>
              <a:cxn ang="0">
                <a:pos x="785" y="20"/>
              </a:cxn>
              <a:cxn ang="0">
                <a:pos x="1157" y="194"/>
              </a:cxn>
              <a:cxn ang="0">
                <a:pos x="1564" y="428"/>
              </a:cxn>
              <a:cxn ang="0">
                <a:pos x="1272" y="644"/>
              </a:cxn>
              <a:cxn ang="0">
                <a:pos x="690" y="656"/>
              </a:cxn>
              <a:cxn ang="0">
                <a:pos x="89" y="596"/>
              </a:cxn>
              <a:cxn ang="0">
                <a:pos x="155" y="224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2" name="Oval 8"/>
          <p:cNvSpPr>
            <a:spLocks noChangeArrowheads="1"/>
          </p:cNvSpPr>
          <p:nvPr/>
        </p:nvSpPr>
        <p:spPr bwMode="auto">
          <a:xfrm>
            <a:off x="544513" y="527685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3" name="Line 9"/>
          <p:cNvSpPr>
            <a:spLocks noChangeShapeType="1"/>
          </p:cNvSpPr>
          <p:nvPr/>
        </p:nvSpPr>
        <p:spPr bwMode="auto">
          <a:xfrm>
            <a:off x="544513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4" name="Line 10"/>
          <p:cNvSpPr>
            <a:spLocks noChangeShapeType="1"/>
          </p:cNvSpPr>
          <p:nvPr/>
        </p:nvSpPr>
        <p:spPr bwMode="auto">
          <a:xfrm>
            <a:off x="1208088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" name="Rectangle 11"/>
          <p:cNvSpPr>
            <a:spLocks noChangeArrowheads="1"/>
          </p:cNvSpPr>
          <p:nvPr/>
        </p:nvSpPr>
        <p:spPr bwMode="auto">
          <a:xfrm>
            <a:off x="544513" y="526573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6" name="Oval 12"/>
          <p:cNvSpPr>
            <a:spLocks noChangeArrowheads="1"/>
          </p:cNvSpPr>
          <p:nvPr/>
        </p:nvSpPr>
        <p:spPr bwMode="auto">
          <a:xfrm>
            <a:off x="538163" y="51720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7" name="Rectangle 13"/>
          <p:cNvSpPr>
            <a:spLocks noChangeArrowheads="1"/>
          </p:cNvSpPr>
          <p:nvPr/>
        </p:nvSpPr>
        <p:spPr bwMode="auto">
          <a:xfrm>
            <a:off x="722313" y="5192713"/>
            <a:ext cx="298450" cy="1968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057" name="Text Box 14"/>
          <p:cNvSpPr txBox="1"/>
          <p:nvPr/>
        </p:nvSpPr>
        <p:spPr>
          <a:xfrm>
            <a:off x="544513" y="5081588"/>
            <a:ext cx="5111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3b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229" name="Oval 15"/>
          <p:cNvSpPr>
            <a:spLocks noChangeArrowheads="1"/>
          </p:cNvSpPr>
          <p:nvPr/>
        </p:nvSpPr>
        <p:spPr bwMode="auto">
          <a:xfrm>
            <a:off x="3122613" y="62388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0" name="Line 16"/>
          <p:cNvSpPr>
            <a:spLocks noChangeShapeType="1"/>
          </p:cNvSpPr>
          <p:nvPr/>
        </p:nvSpPr>
        <p:spPr bwMode="auto">
          <a:xfrm>
            <a:off x="3122613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1" name="Line 17"/>
          <p:cNvSpPr>
            <a:spLocks noChangeShapeType="1"/>
          </p:cNvSpPr>
          <p:nvPr/>
        </p:nvSpPr>
        <p:spPr bwMode="auto">
          <a:xfrm>
            <a:off x="3786188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2" name="Rectangle 18"/>
          <p:cNvSpPr>
            <a:spLocks noChangeArrowheads="1"/>
          </p:cNvSpPr>
          <p:nvPr/>
        </p:nvSpPr>
        <p:spPr bwMode="auto">
          <a:xfrm>
            <a:off x="3122613" y="62277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3" name="Oval 19"/>
          <p:cNvSpPr>
            <a:spLocks noChangeArrowheads="1"/>
          </p:cNvSpPr>
          <p:nvPr/>
        </p:nvSpPr>
        <p:spPr bwMode="auto">
          <a:xfrm>
            <a:off x="3116263" y="61341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4063" name="Group 20"/>
          <p:cNvGrpSpPr/>
          <p:nvPr/>
        </p:nvGrpSpPr>
        <p:grpSpPr>
          <a:xfrm>
            <a:off x="3122613" y="6034088"/>
            <a:ext cx="509587" cy="369887"/>
            <a:chOff x="2898" y="2420"/>
            <a:chExt cx="242" cy="233"/>
          </a:xfrm>
        </p:grpSpPr>
        <p:sp>
          <p:nvSpPr>
            <p:cNvPr id="235" name="Rectangle 2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Text Box 22"/>
            <p:cNvSpPr txBox="1">
              <a:spLocks noChangeArrowheads="1"/>
            </p:cNvSpPr>
            <p:nvPr/>
          </p:nvSpPr>
          <p:spPr bwMode="auto">
            <a:xfrm>
              <a:off x="2898" y="2420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1d</a:t>
              </a:r>
            </a:p>
          </p:txBody>
        </p:sp>
      </p:grpSp>
      <p:sp>
        <p:nvSpPr>
          <p:cNvPr id="237" name="Oval 23"/>
          <p:cNvSpPr>
            <a:spLocks noChangeArrowheads="1"/>
          </p:cNvSpPr>
          <p:nvPr/>
        </p:nvSpPr>
        <p:spPr bwMode="auto">
          <a:xfrm>
            <a:off x="1731963" y="50673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8" name="Line 24"/>
          <p:cNvSpPr>
            <a:spLocks noChangeShapeType="1"/>
          </p:cNvSpPr>
          <p:nvPr/>
        </p:nvSpPr>
        <p:spPr bwMode="auto">
          <a:xfrm>
            <a:off x="1731963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9" name="Line 25"/>
          <p:cNvSpPr>
            <a:spLocks noChangeShapeType="1"/>
          </p:cNvSpPr>
          <p:nvPr/>
        </p:nvSpPr>
        <p:spPr bwMode="auto">
          <a:xfrm>
            <a:off x="2395538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0" name="Rectangle 26"/>
          <p:cNvSpPr>
            <a:spLocks noChangeArrowheads="1"/>
          </p:cNvSpPr>
          <p:nvPr/>
        </p:nvSpPr>
        <p:spPr bwMode="auto">
          <a:xfrm>
            <a:off x="1731963" y="50561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1" name="Oval 27"/>
          <p:cNvSpPr>
            <a:spLocks noChangeArrowheads="1"/>
          </p:cNvSpPr>
          <p:nvPr/>
        </p:nvSpPr>
        <p:spPr bwMode="auto">
          <a:xfrm>
            <a:off x="1725613" y="496252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2" name="Rectangle 28"/>
          <p:cNvSpPr>
            <a:spLocks noChangeArrowheads="1"/>
          </p:cNvSpPr>
          <p:nvPr/>
        </p:nvSpPr>
        <p:spPr bwMode="auto">
          <a:xfrm>
            <a:off x="1909763" y="4983163"/>
            <a:ext cx="301625" cy="1746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070" name="Text Box 29"/>
          <p:cNvSpPr txBox="1"/>
          <p:nvPr/>
        </p:nvSpPr>
        <p:spPr>
          <a:xfrm>
            <a:off x="1741488" y="4872038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244" name="Oval 30"/>
          <p:cNvSpPr>
            <a:spLocks noChangeArrowheads="1"/>
          </p:cNvSpPr>
          <p:nvPr/>
        </p:nvSpPr>
        <p:spPr bwMode="auto">
          <a:xfrm>
            <a:off x="3046413" y="561022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" name="Line 31"/>
          <p:cNvSpPr>
            <a:spLocks noChangeShapeType="1"/>
          </p:cNvSpPr>
          <p:nvPr/>
        </p:nvSpPr>
        <p:spPr bwMode="auto">
          <a:xfrm>
            <a:off x="3046413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" name="Line 32"/>
          <p:cNvSpPr>
            <a:spLocks noChangeShapeType="1"/>
          </p:cNvSpPr>
          <p:nvPr/>
        </p:nvSpPr>
        <p:spPr bwMode="auto">
          <a:xfrm>
            <a:off x="3709988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7" name="Rectangle 33"/>
          <p:cNvSpPr>
            <a:spLocks noChangeArrowheads="1"/>
          </p:cNvSpPr>
          <p:nvPr/>
        </p:nvSpPr>
        <p:spPr bwMode="auto">
          <a:xfrm>
            <a:off x="3046413" y="559911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" name="Oval 34"/>
          <p:cNvSpPr>
            <a:spLocks noChangeArrowheads="1"/>
          </p:cNvSpPr>
          <p:nvPr/>
        </p:nvSpPr>
        <p:spPr bwMode="auto">
          <a:xfrm>
            <a:off x="3040063" y="550545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4076" name="Group 35"/>
          <p:cNvGrpSpPr/>
          <p:nvPr/>
        </p:nvGrpSpPr>
        <p:grpSpPr>
          <a:xfrm>
            <a:off x="3062288" y="5405438"/>
            <a:ext cx="482600" cy="369887"/>
            <a:chOff x="2905" y="2420"/>
            <a:chExt cx="234" cy="233"/>
          </a:xfrm>
        </p:grpSpPr>
        <p:sp>
          <p:nvSpPr>
            <p:cNvPr id="250" name="Rectangle 3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1" name="Text Box 37"/>
            <p:cNvSpPr txBox="1">
              <a:spLocks noChangeArrowheads="1"/>
            </p:cNvSpPr>
            <p:nvPr/>
          </p:nvSpPr>
          <p:spPr bwMode="auto">
            <a:xfrm>
              <a:off x="2905" y="2420"/>
              <a:ext cx="23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1c</a:t>
              </a:r>
            </a:p>
          </p:txBody>
        </p:sp>
      </p:grpSp>
      <p:sp>
        <p:nvSpPr>
          <p:cNvPr id="252" name="Line 38"/>
          <p:cNvSpPr>
            <a:spLocks noChangeShapeType="1"/>
          </p:cNvSpPr>
          <p:nvPr/>
        </p:nvSpPr>
        <p:spPr bwMode="auto">
          <a:xfrm>
            <a:off x="6846888" y="5311775"/>
            <a:ext cx="650875" cy="152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3" name="Freeform 39"/>
          <p:cNvSpPr/>
          <p:nvPr/>
        </p:nvSpPr>
        <p:spPr bwMode="auto">
          <a:xfrm>
            <a:off x="1190625" y="5105400"/>
            <a:ext cx="53340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4" name="Freeform 40"/>
          <p:cNvSpPr/>
          <p:nvPr/>
        </p:nvSpPr>
        <p:spPr bwMode="auto">
          <a:xfrm>
            <a:off x="2112963" y="5200650"/>
            <a:ext cx="93980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5" name="Freeform 41"/>
          <p:cNvSpPr/>
          <p:nvPr/>
        </p:nvSpPr>
        <p:spPr bwMode="auto">
          <a:xfrm>
            <a:off x="4916488" y="5387975"/>
            <a:ext cx="1384300" cy="666750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" name="Oval 42"/>
          <p:cNvSpPr>
            <a:spLocks noChangeArrowheads="1"/>
          </p:cNvSpPr>
          <p:nvPr/>
        </p:nvSpPr>
        <p:spPr bwMode="auto">
          <a:xfrm>
            <a:off x="6183313" y="5286375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7" name="Line 43"/>
          <p:cNvSpPr>
            <a:spLocks noChangeShapeType="1"/>
          </p:cNvSpPr>
          <p:nvPr/>
        </p:nvSpPr>
        <p:spPr bwMode="auto">
          <a:xfrm>
            <a:off x="6183313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8" name="Line 44"/>
          <p:cNvSpPr>
            <a:spLocks noChangeShapeType="1"/>
          </p:cNvSpPr>
          <p:nvPr/>
        </p:nvSpPr>
        <p:spPr bwMode="auto">
          <a:xfrm>
            <a:off x="6846888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9" name="Rectangle 45"/>
          <p:cNvSpPr>
            <a:spLocks noChangeArrowheads="1"/>
          </p:cNvSpPr>
          <p:nvPr/>
        </p:nvSpPr>
        <p:spPr bwMode="auto">
          <a:xfrm>
            <a:off x="6183313" y="5275263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0" name="Oval 46"/>
          <p:cNvSpPr>
            <a:spLocks noChangeArrowheads="1"/>
          </p:cNvSpPr>
          <p:nvPr/>
        </p:nvSpPr>
        <p:spPr bwMode="auto">
          <a:xfrm>
            <a:off x="6176963" y="5181600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" name="Rectangle 47"/>
          <p:cNvSpPr>
            <a:spLocks noChangeArrowheads="1"/>
          </p:cNvSpPr>
          <p:nvPr/>
        </p:nvSpPr>
        <p:spPr bwMode="auto">
          <a:xfrm>
            <a:off x="6361113" y="5202238"/>
            <a:ext cx="298450" cy="1905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087" name="Text Box 48"/>
          <p:cNvSpPr txBox="1"/>
          <p:nvPr/>
        </p:nvSpPr>
        <p:spPr>
          <a:xfrm>
            <a:off x="6192838" y="509111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2a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24088" name="Text Box 49"/>
          <p:cNvSpPr txBox="1"/>
          <p:nvPr/>
        </p:nvSpPr>
        <p:spPr>
          <a:xfrm>
            <a:off x="1255713" y="5230813"/>
            <a:ext cx="6921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AS3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24089" name="Text Box 50"/>
          <p:cNvSpPr txBox="1"/>
          <p:nvPr/>
        </p:nvSpPr>
        <p:spPr>
          <a:xfrm>
            <a:off x="2017713" y="6089650"/>
            <a:ext cx="692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AS1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24090" name="Text Box 51"/>
          <p:cNvSpPr txBox="1"/>
          <p:nvPr/>
        </p:nvSpPr>
        <p:spPr>
          <a:xfrm>
            <a:off x="6780213" y="5570538"/>
            <a:ext cx="7493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Arial" panose="020B0604020202020204" pitchFamily="34" charset="0"/>
              </a:rPr>
              <a:t>AS2</a:t>
            </a:r>
          </a:p>
        </p:txBody>
      </p:sp>
      <p:sp>
        <p:nvSpPr>
          <p:cNvPr id="266" name="Oval 52"/>
          <p:cNvSpPr>
            <a:spLocks noChangeArrowheads="1"/>
          </p:cNvSpPr>
          <p:nvPr/>
        </p:nvSpPr>
        <p:spPr bwMode="auto">
          <a:xfrm>
            <a:off x="2398713" y="5943600"/>
            <a:ext cx="663575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" name="Line 53"/>
          <p:cNvSpPr>
            <a:spLocks noChangeShapeType="1"/>
          </p:cNvSpPr>
          <p:nvPr/>
        </p:nvSpPr>
        <p:spPr bwMode="auto">
          <a:xfrm>
            <a:off x="2398713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Line 54"/>
          <p:cNvSpPr>
            <a:spLocks noChangeShapeType="1"/>
          </p:cNvSpPr>
          <p:nvPr/>
        </p:nvSpPr>
        <p:spPr bwMode="auto">
          <a:xfrm>
            <a:off x="3062288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Rectangle 55"/>
          <p:cNvSpPr>
            <a:spLocks noChangeArrowheads="1"/>
          </p:cNvSpPr>
          <p:nvPr/>
        </p:nvSpPr>
        <p:spPr bwMode="auto">
          <a:xfrm>
            <a:off x="2398713" y="5932488"/>
            <a:ext cx="657225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" name="Oval 56"/>
          <p:cNvSpPr>
            <a:spLocks noChangeArrowheads="1"/>
          </p:cNvSpPr>
          <p:nvPr/>
        </p:nvSpPr>
        <p:spPr bwMode="auto">
          <a:xfrm>
            <a:off x="2392363" y="5845175"/>
            <a:ext cx="663575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1" name="Rectangle 57"/>
          <p:cNvSpPr>
            <a:spLocks noChangeArrowheads="1"/>
          </p:cNvSpPr>
          <p:nvPr/>
        </p:nvSpPr>
        <p:spPr bwMode="auto">
          <a:xfrm>
            <a:off x="2573338" y="5888038"/>
            <a:ext cx="300038" cy="1524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097" name="Text Box 58"/>
          <p:cNvSpPr txBox="1"/>
          <p:nvPr/>
        </p:nvSpPr>
        <p:spPr>
          <a:xfrm>
            <a:off x="2411413" y="574516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1a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grpSp>
        <p:nvGrpSpPr>
          <p:cNvPr id="124098" name="Group 59"/>
          <p:cNvGrpSpPr/>
          <p:nvPr/>
        </p:nvGrpSpPr>
        <p:grpSpPr>
          <a:xfrm>
            <a:off x="7146925" y="4802188"/>
            <a:ext cx="668338" cy="369887"/>
            <a:chOff x="4320" y="1931"/>
            <a:chExt cx="316" cy="233"/>
          </a:xfrm>
        </p:grpSpPr>
        <p:sp>
          <p:nvSpPr>
            <p:cNvPr id="274" name="Oval 60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5" name="Line 61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" name="Line 62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7" name="Rectangle 63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8" name="Oval 64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9" name="Rectangle 65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0" name="Text Box 66"/>
            <p:cNvSpPr txBox="1">
              <a:spLocks noChangeArrowheads="1"/>
            </p:cNvSpPr>
            <p:nvPr/>
          </p:nvSpPr>
          <p:spPr bwMode="auto">
            <a:xfrm>
              <a:off x="4332" y="1931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2c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4099" name="Group 67"/>
          <p:cNvGrpSpPr/>
          <p:nvPr/>
        </p:nvGrpSpPr>
        <p:grpSpPr>
          <a:xfrm>
            <a:off x="7497763" y="5262563"/>
            <a:ext cx="669925" cy="369887"/>
            <a:chOff x="4596" y="2153"/>
            <a:chExt cx="316" cy="233"/>
          </a:xfrm>
        </p:grpSpPr>
        <p:sp>
          <p:nvSpPr>
            <p:cNvPr id="282" name="Oval 68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3" name="Line 69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4" name="Line 70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5" name="Rectangle 71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" name="Oval 72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" name="Rectangle 73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8" name="Text Box 74"/>
            <p:cNvSpPr txBox="1">
              <a:spLocks noChangeArrowheads="1"/>
            </p:cNvSpPr>
            <p:nvPr/>
          </p:nvSpPr>
          <p:spPr bwMode="auto">
            <a:xfrm>
              <a:off x="4599" y="2153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2b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4100" name="Group 75"/>
          <p:cNvGrpSpPr/>
          <p:nvPr/>
        </p:nvGrpSpPr>
        <p:grpSpPr>
          <a:xfrm>
            <a:off x="4230688" y="5849938"/>
            <a:ext cx="698500" cy="369887"/>
            <a:chOff x="2002" y="1971"/>
            <a:chExt cx="330" cy="233"/>
          </a:xfrm>
        </p:grpSpPr>
        <p:sp>
          <p:nvSpPr>
            <p:cNvPr id="290" name="Oval 76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1" name="Line 77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2" name="Line 78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3" name="Rectangle 79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4" name="Oval 80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4247" name="Group 81"/>
            <p:cNvGrpSpPr/>
            <p:nvPr/>
          </p:nvGrpSpPr>
          <p:grpSpPr>
            <a:xfrm>
              <a:off x="2002" y="1971"/>
              <a:ext cx="241" cy="233"/>
              <a:chOff x="2897" y="2420"/>
              <a:chExt cx="246" cy="233"/>
            </a:xfrm>
          </p:grpSpPr>
          <p:sp>
            <p:nvSpPr>
              <p:cNvPr id="296" name="Rectangle 8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" name="Text Box 83"/>
              <p:cNvSpPr txBox="1">
                <a:spLocks noChangeArrowheads="1"/>
              </p:cNvSpPr>
              <p:nvPr/>
            </p:nvSpPr>
            <p:spPr bwMode="auto">
              <a:xfrm>
                <a:off x="2897" y="2420"/>
                <a:ext cx="24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1b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24101" name="Group 84"/>
          <p:cNvGrpSpPr/>
          <p:nvPr/>
        </p:nvGrpSpPr>
        <p:grpSpPr>
          <a:xfrm>
            <a:off x="890588" y="4505325"/>
            <a:ext cx="676275" cy="369888"/>
            <a:chOff x="2012" y="1971"/>
            <a:chExt cx="320" cy="233"/>
          </a:xfrm>
        </p:grpSpPr>
        <p:sp>
          <p:nvSpPr>
            <p:cNvPr id="299" name="Oval 85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0" name="Line 86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1" name="Line 87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2" name="Rectangle 88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3" name="Oval 89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4239" name="Group 90"/>
            <p:cNvGrpSpPr/>
            <p:nvPr/>
          </p:nvGrpSpPr>
          <p:grpSpPr>
            <a:xfrm>
              <a:off x="2012" y="1971"/>
              <a:ext cx="229" cy="233"/>
              <a:chOff x="2906" y="2420"/>
              <a:chExt cx="234" cy="233"/>
            </a:xfrm>
          </p:grpSpPr>
          <p:sp>
            <p:nvSpPr>
              <p:cNvPr id="305" name="Rectangle 9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6" name="Text Box 92"/>
              <p:cNvSpPr txBox="1">
                <a:spLocks noChangeArrowheads="1"/>
              </p:cNvSpPr>
              <p:nvPr/>
            </p:nvSpPr>
            <p:spPr bwMode="auto">
              <a:xfrm>
                <a:off x="2906" y="2420"/>
                <a:ext cx="23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3c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07" name="Line 93"/>
          <p:cNvSpPr>
            <a:spLocks noChangeShapeType="1"/>
          </p:cNvSpPr>
          <p:nvPr/>
        </p:nvSpPr>
        <p:spPr bwMode="auto">
          <a:xfrm flipH="1">
            <a:off x="2897188" y="5692775"/>
            <a:ext cx="196850" cy="1619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Line 94"/>
          <p:cNvSpPr>
            <a:spLocks noChangeShapeType="1"/>
          </p:cNvSpPr>
          <p:nvPr/>
        </p:nvSpPr>
        <p:spPr bwMode="auto">
          <a:xfrm>
            <a:off x="3433763" y="5732463"/>
            <a:ext cx="0" cy="3905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Line 95"/>
          <p:cNvSpPr>
            <a:spLocks noChangeShapeType="1"/>
          </p:cNvSpPr>
          <p:nvPr/>
        </p:nvSpPr>
        <p:spPr bwMode="auto">
          <a:xfrm>
            <a:off x="3649663" y="5680075"/>
            <a:ext cx="663575" cy="334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0" name="Line 96"/>
          <p:cNvSpPr>
            <a:spLocks noChangeShapeType="1"/>
          </p:cNvSpPr>
          <p:nvPr/>
        </p:nvSpPr>
        <p:spPr bwMode="auto">
          <a:xfrm flipH="1">
            <a:off x="3811588" y="6137275"/>
            <a:ext cx="501650" cy="1206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1" name="Line 97"/>
          <p:cNvSpPr>
            <a:spLocks noChangeShapeType="1"/>
          </p:cNvSpPr>
          <p:nvPr/>
        </p:nvSpPr>
        <p:spPr bwMode="auto">
          <a:xfrm flipH="1" flipV="1">
            <a:off x="3040063" y="5961063"/>
            <a:ext cx="1203325" cy="80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2" name="Line 98"/>
          <p:cNvSpPr>
            <a:spLocks noChangeShapeType="1"/>
          </p:cNvSpPr>
          <p:nvPr/>
        </p:nvSpPr>
        <p:spPr bwMode="auto">
          <a:xfrm flipV="1">
            <a:off x="6734175" y="5046663"/>
            <a:ext cx="46513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3" name="Line 99"/>
          <p:cNvSpPr>
            <a:spLocks noChangeShapeType="1"/>
          </p:cNvSpPr>
          <p:nvPr/>
        </p:nvSpPr>
        <p:spPr bwMode="auto">
          <a:xfrm>
            <a:off x="6218238" y="6383338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4" name="Line 100"/>
          <p:cNvSpPr>
            <a:spLocks noChangeShapeType="1"/>
          </p:cNvSpPr>
          <p:nvPr/>
        </p:nvSpPr>
        <p:spPr bwMode="auto">
          <a:xfrm>
            <a:off x="6243638" y="6697663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110" name="Text Box 101"/>
          <p:cNvSpPr txBox="1"/>
          <p:nvPr/>
        </p:nvSpPr>
        <p:spPr>
          <a:xfrm>
            <a:off x="7350125" y="6167438"/>
            <a:ext cx="172561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eBGP session</a:t>
            </a:r>
          </a:p>
        </p:txBody>
      </p:sp>
      <p:sp>
        <p:nvSpPr>
          <p:cNvPr id="124111" name="Text Box 102"/>
          <p:cNvSpPr txBox="1"/>
          <p:nvPr/>
        </p:nvSpPr>
        <p:spPr>
          <a:xfrm>
            <a:off x="7386638" y="6516688"/>
            <a:ext cx="1658937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iBGP session</a:t>
            </a:r>
          </a:p>
        </p:txBody>
      </p:sp>
      <p:sp>
        <p:nvSpPr>
          <p:cNvPr id="317" name="Line 103"/>
          <p:cNvSpPr>
            <a:spLocks noChangeShapeType="1"/>
          </p:cNvSpPr>
          <p:nvPr/>
        </p:nvSpPr>
        <p:spPr bwMode="auto">
          <a:xfrm flipH="1" flipV="1">
            <a:off x="1463675" y="4805363"/>
            <a:ext cx="322263" cy="174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" name="Line 104"/>
          <p:cNvSpPr>
            <a:spLocks noChangeShapeType="1"/>
          </p:cNvSpPr>
          <p:nvPr/>
        </p:nvSpPr>
        <p:spPr bwMode="auto">
          <a:xfrm flipH="1">
            <a:off x="890588" y="4832350"/>
            <a:ext cx="196850" cy="376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9" name="Line 105"/>
          <p:cNvSpPr>
            <a:spLocks noChangeShapeType="1"/>
          </p:cNvSpPr>
          <p:nvPr/>
        </p:nvSpPr>
        <p:spPr bwMode="auto">
          <a:xfrm>
            <a:off x="7666038" y="5114925"/>
            <a:ext cx="90488" cy="2286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" name="Line 106"/>
          <p:cNvSpPr>
            <a:spLocks noChangeShapeType="1"/>
          </p:cNvSpPr>
          <p:nvPr/>
        </p:nvSpPr>
        <p:spPr bwMode="auto">
          <a:xfrm>
            <a:off x="2916238" y="6042025"/>
            <a:ext cx="26828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4116" name="Group 112"/>
          <p:cNvGrpSpPr/>
          <p:nvPr/>
        </p:nvGrpSpPr>
        <p:grpSpPr>
          <a:xfrm>
            <a:off x="2293938" y="4645025"/>
            <a:ext cx="1068387" cy="434975"/>
            <a:chOff x="1670" y="2734"/>
            <a:chExt cx="505" cy="274"/>
          </a:xfrm>
        </p:grpSpPr>
        <p:sp>
          <p:nvSpPr>
            <p:cNvPr id="322" name="Freeform 109"/>
            <p:cNvSpPr/>
            <p:nvPr/>
          </p:nvSpPr>
          <p:spPr bwMode="auto">
            <a:xfrm>
              <a:off x="1767" y="2734"/>
              <a:ext cx="408" cy="274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3" name="Text Box 110"/>
            <p:cNvSpPr txBox="1">
              <a:spLocks noChangeArrowheads="1"/>
            </p:cNvSpPr>
            <p:nvPr/>
          </p:nvSpPr>
          <p:spPr bwMode="auto">
            <a:xfrm>
              <a:off x="1817" y="2734"/>
              <a:ext cx="17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en-US" altLang="zh-CN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4" name="Line 111"/>
            <p:cNvSpPr>
              <a:spLocks noChangeShapeType="1"/>
            </p:cNvSpPr>
            <p:nvPr/>
          </p:nvSpPr>
          <p:spPr bwMode="auto">
            <a:xfrm flipV="1">
              <a:off x="1670" y="2912"/>
              <a:ext cx="168" cy="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4117" name="Line 5"/>
          <p:cNvSpPr/>
          <p:nvPr/>
        </p:nvSpPr>
        <p:spPr>
          <a:xfrm flipH="1" flipV="1">
            <a:off x="2198688" y="5180013"/>
            <a:ext cx="877887" cy="395287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headEnd type="arrow" w="med" len="med"/>
            <a:tailEnd type="none" w="med" len="med"/>
          </a:ln>
        </p:spPr>
      </p:sp>
      <p:sp>
        <p:nvSpPr>
          <p:cNvPr id="124118" name="Oval 9"/>
          <p:cNvSpPr/>
          <p:nvPr/>
        </p:nvSpPr>
        <p:spPr>
          <a:xfrm>
            <a:off x="2311400" y="5486400"/>
            <a:ext cx="2693988" cy="935038"/>
          </a:xfrm>
          <a:prstGeom prst="ellipse">
            <a:avLst/>
          </a:prstGeom>
          <a:noFill/>
          <a:ln w="381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4119" name="Line 5"/>
          <p:cNvSpPr/>
          <p:nvPr/>
        </p:nvSpPr>
        <p:spPr>
          <a:xfrm flipH="1">
            <a:off x="5054600" y="5327650"/>
            <a:ext cx="1182688" cy="571500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headEnd type="arrow" w="med" len="med"/>
            <a:tailEnd type="none" w="med" len="med"/>
          </a:ln>
        </p:spPr>
      </p:sp>
      <p:sp>
        <p:nvSpPr>
          <p:cNvPr id="328" name="Freeform 5"/>
          <p:cNvSpPr/>
          <p:nvPr/>
        </p:nvSpPr>
        <p:spPr bwMode="auto">
          <a:xfrm>
            <a:off x="5688013" y="4452938"/>
            <a:ext cx="3409950" cy="1627188"/>
          </a:xfrm>
          <a:custGeom>
            <a:avLst/>
            <a:gdLst/>
            <a:ahLst/>
            <a:cxnLst>
              <a:cxn ang="0">
                <a:pos x="56" y="162"/>
              </a:cxn>
              <a:cxn ang="0">
                <a:pos x="368" y="14"/>
              </a:cxn>
              <a:cxn ang="0">
                <a:pos x="940" y="79"/>
              </a:cxn>
              <a:cxn ang="0">
                <a:pos x="1144" y="239"/>
              </a:cxn>
              <a:cxn ang="0">
                <a:pos x="1048" y="451"/>
              </a:cxn>
              <a:cxn ang="0">
                <a:pos x="586" y="541"/>
              </a:cxn>
              <a:cxn ang="0">
                <a:pos x="88" y="439"/>
              </a:cxn>
              <a:cxn ang="0">
                <a:pos x="56" y="162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9" name="Freeform 6"/>
          <p:cNvSpPr/>
          <p:nvPr/>
        </p:nvSpPr>
        <p:spPr bwMode="auto">
          <a:xfrm>
            <a:off x="-7937" y="4114800"/>
            <a:ext cx="2655888" cy="1612900"/>
          </a:xfrm>
          <a:custGeom>
            <a:avLst/>
            <a:gdLst/>
            <a:ahLst/>
            <a:cxnLst>
              <a:cxn ang="0">
                <a:pos x="88" y="181"/>
              </a:cxn>
              <a:cxn ang="0">
                <a:pos x="180" y="89"/>
              </a:cxn>
              <a:cxn ang="0">
                <a:pos x="448" y="49"/>
              </a:cxn>
              <a:cxn ang="0">
                <a:pos x="988" y="25"/>
              </a:cxn>
              <a:cxn ang="0">
                <a:pos x="1181" y="197"/>
              </a:cxn>
              <a:cxn ang="0">
                <a:pos x="889" y="413"/>
              </a:cxn>
              <a:cxn ang="0">
                <a:pos x="307" y="425"/>
              </a:cxn>
              <a:cxn ang="0">
                <a:pos x="36" y="337"/>
              </a:cxn>
              <a:cxn ang="0">
                <a:pos x="88" y="181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0" name="Freeform 7"/>
          <p:cNvSpPr/>
          <p:nvPr/>
        </p:nvSpPr>
        <p:spPr bwMode="auto">
          <a:xfrm>
            <a:off x="1706563" y="5413375"/>
            <a:ext cx="3548063" cy="1122363"/>
          </a:xfrm>
          <a:custGeom>
            <a:avLst/>
            <a:gdLst/>
            <a:ahLst/>
            <a:cxnLst>
              <a:cxn ang="0">
                <a:pos x="155" y="224"/>
              </a:cxn>
              <a:cxn ang="0">
                <a:pos x="407" y="74"/>
              </a:cxn>
              <a:cxn ang="0">
                <a:pos x="785" y="20"/>
              </a:cxn>
              <a:cxn ang="0">
                <a:pos x="1157" y="194"/>
              </a:cxn>
              <a:cxn ang="0">
                <a:pos x="1564" y="428"/>
              </a:cxn>
              <a:cxn ang="0">
                <a:pos x="1272" y="644"/>
              </a:cxn>
              <a:cxn ang="0">
                <a:pos x="690" y="656"/>
              </a:cxn>
              <a:cxn ang="0">
                <a:pos x="89" y="596"/>
              </a:cxn>
              <a:cxn ang="0">
                <a:pos x="155" y="224"/>
              </a:cxn>
            </a:cxnLst>
            <a:rect l="0" t="0" r="r" b="b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1" name="Oval 8"/>
          <p:cNvSpPr>
            <a:spLocks noChangeArrowheads="1"/>
          </p:cNvSpPr>
          <p:nvPr/>
        </p:nvSpPr>
        <p:spPr bwMode="auto">
          <a:xfrm>
            <a:off x="544513" y="5276850"/>
            <a:ext cx="6619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2" name="Line 9"/>
          <p:cNvSpPr>
            <a:spLocks noChangeShapeType="1"/>
          </p:cNvSpPr>
          <p:nvPr/>
        </p:nvSpPr>
        <p:spPr bwMode="auto">
          <a:xfrm>
            <a:off x="544513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3" name="Line 10"/>
          <p:cNvSpPr>
            <a:spLocks noChangeShapeType="1"/>
          </p:cNvSpPr>
          <p:nvPr/>
        </p:nvSpPr>
        <p:spPr bwMode="auto">
          <a:xfrm>
            <a:off x="1206500" y="526573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4" name="Rectangle 11"/>
          <p:cNvSpPr>
            <a:spLocks noChangeArrowheads="1"/>
          </p:cNvSpPr>
          <p:nvPr/>
        </p:nvSpPr>
        <p:spPr bwMode="auto">
          <a:xfrm>
            <a:off x="544513" y="5265738"/>
            <a:ext cx="655638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5" name="Oval 12"/>
          <p:cNvSpPr>
            <a:spLocks noChangeArrowheads="1"/>
          </p:cNvSpPr>
          <p:nvPr/>
        </p:nvSpPr>
        <p:spPr bwMode="auto">
          <a:xfrm>
            <a:off x="538163" y="5172075"/>
            <a:ext cx="6619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6" name="Rectangle 13"/>
          <p:cNvSpPr>
            <a:spLocks noChangeArrowheads="1"/>
          </p:cNvSpPr>
          <p:nvPr/>
        </p:nvSpPr>
        <p:spPr bwMode="auto">
          <a:xfrm>
            <a:off x="722313" y="5192713"/>
            <a:ext cx="298450" cy="19685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129" name="Text Box 14"/>
          <p:cNvSpPr txBox="1"/>
          <p:nvPr/>
        </p:nvSpPr>
        <p:spPr>
          <a:xfrm>
            <a:off x="544513" y="5081588"/>
            <a:ext cx="50958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3b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338" name="Oval 15"/>
          <p:cNvSpPr>
            <a:spLocks noChangeArrowheads="1"/>
          </p:cNvSpPr>
          <p:nvPr/>
        </p:nvSpPr>
        <p:spPr bwMode="auto">
          <a:xfrm>
            <a:off x="3122613" y="6238875"/>
            <a:ext cx="6619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9" name="Line 16"/>
          <p:cNvSpPr>
            <a:spLocks noChangeShapeType="1"/>
          </p:cNvSpPr>
          <p:nvPr/>
        </p:nvSpPr>
        <p:spPr bwMode="auto">
          <a:xfrm>
            <a:off x="3122613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0" name="Line 17"/>
          <p:cNvSpPr>
            <a:spLocks noChangeShapeType="1"/>
          </p:cNvSpPr>
          <p:nvPr/>
        </p:nvSpPr>
        <p:spPr bwMode="auto">
          <a:xfrm>
            <a:off x="3784600" y="62277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1" name="Rectangle 18"/>
          <p:cNvSpPr>
            <a:spLocks noChangeArrowheads="1"/>
          </p:cNvSpPr>
          <p:nvPr/>
        </p:nvSpPr>
        <p:spPr bwMode="auto">
          <a:xfrm>
            <a:off x="3122613" y="6227763"/>
            <a:ext cx="655638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2" name="Oval 19"/>
          <p:cNvSpPr>
            <a:spLocks noChangeArrowheads="1"/>
          </p:cNvSpPr>
          <p:nvPr/>
        </p:nvSpPr>
        <p:spPr bwMode="auto">
          <a:xfrm>
            <a:off x="3116263" y="6134100"/>
            <a:ext cx="6619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4135" name="Group 20"/>
          <p:cNvGrpSpPr/>
          <p:nvPr/>
        </p:nvGrpSpPr>
        <p:grpSpPr>
          <a:xfrm>
            <a:off x="3122613" y="6034088"/>
            <a:ext cx="509587" cy="369887"/>
            <a:chOff x="2898" y="2420"/>
            <a:chExt cx="242" cy="233"/>
          </a:xfrm>
        </p:grpSpPr>
        <p:sp>
          <p:nvSpPr>
            <p:cNvPr id="344" name="Rectangle 21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5" name="Text Box 22"/>
            <p:cNvSpPr txBox="1">
              <a:spLocks noChangeArrowheads="1"/>
            </p:cNvSpPr>
            <p:nvPr/>
          </p:nvSpPr>
          <p:spPr bwMode="auto">
            <a:xfrm>
              <a:off x="2898" y="2420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1d</a:t>
              </a:r>
            </a:p>
          </p:txBody>
        </p:sp>
      </p:grpSp>
      <p:sp>
        <p:nvSpPr>
          <p:cNvPr id="346" name="Oval 23"/>
          <p:cNvSpPr>
            <a:spLocks noChangeArrowheads="1"/>
          </p:cNvSpPr>
          <p:nvPr/>
        </p:nvSpPr>
        <p:spPr bwMode="auto">
          <a:xfrm>
            <a:off x="1731963" y="5067300"/>
            <a:ext cx="6619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7" name="Line 24"/>
          <p:cNvSpPr>
            <a:spLocks noChangeShapeType="1"/>
          </p:cNvSpPr>
          <p:nvPr/>
        </p:nvSpPr>
        <p:spPr bwMode="auto">
          <a:xfrm>
            <a:off x="1731963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" name="Line 25"/>
          <p:cNvSpPr>
            <a:spLocks noChangeShapeType="1"/>
          </p:cNvSpPr>
          <p:nvPr/>
        </p:nvSpPr>
        <p:spPr bwMode="auto">
          <a:xfrm>
            <a:off x="2393950" y="50561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" name="Rectangle 26"/>
          <p:cNvSpPr>
            <a:spLocks noChangeArrowheads="1"/>
          </p:cNvSpPr>
          <p:nvPr/>
        </p:nvSpPr>
        <p:spPr bwMode="auto">
          <a:xfrm>
            <a:off x="1731963" y="5056188"/>
            <a:ext cx="655638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0" name="Oval 27"/>
          <p:cNvSpPr>
            <a:spLocks noChangeArrowheads="1"/>
          </p:cNvSpPr>
          <p:nvPr/>
        </p:nvSpPr>
        <p:spPr bwMode="auto">
          <a:xfrm>
            <a:off x="1725613" y="4962525"/>
            <a:ext cx="6619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1" name="Rectangle 28"/>
          <p:cNvSpPr>
            <a:spLocks noChangeArrowheads="1"/>
          </p:cNvSpPr>
          <p:nvPr/>
        </p:nvSpPr>
        <p:spPr bwMode="auto">
          <a:xfrm>
            <a:off x="1909763" y="4983163"/>
            <a:ext cx="300038" cy="174625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142" name="Text Box 29"/>
          <p:cNvSpPr txBox="1"/>
          <p:nvPr/>
        </p:nvSpPr>
        <p:spPr>
          <a:xfrm>
            <a:off x="1739900" y="4872038"/>
            <a:ext cx="5032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3a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353" name="Oval 30"/>
          <p:cNvSpPr>
            <a:spLocks noChangeArrowheads="1"/>
          </p:cNvSpPr>
          <p:nvPr/>
        </p:nvSpPr>
        <p:spPr bwMode="auto">
          <a:xfrm>
            <a:off x="3046413" y="5610225"/>
            <a:ext cx="6619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4" name="Line 31"/>
          <p:cNvSpPr>
            <a:spLocks noChangeShapeType="1"/>
          </p:cNvSpPr>
          <p:nvPr/>
        </p:nvSpPr>
        <p:spPr bwMode="auto">
          <a:xfrm>
            <a:off x="3046413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5" name="Line 32"/>
          <p:cNvSpPr>
            <a:spLocks noChangeShapeType="1"/>
          </p:cNvSpPr>
          <p:nvPr/>
        </p:nvSpPr>
        <p:spPr bwMode="auto">
          <a:xfrm>
            <a:off x="3708400" y="559911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6" name="Rectangle 33"/>
          <p:cNvSpPr>
            <a:spLocks noChangeArrowheads="1"/>
          </p:cNvSpPr>
          <p:nvPr/>
        </p:nvSpPr>
        <p:spPr bwMode="auto">
          <a:xfrm>
            <a:off x="3046413" y="5599113"/>
            <a:ext cx="655638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" name="Oval 34"/>
          <p:cNvSpPr>
            <a:spLocks noChangeArrowheads="1"/>
          </p:cNvSpPr>
          <p:nvPr/>
        </p:nvSpPr>
        <p:spPr bwMode="auto">
          <a:xfrm>
            <a:off x="3040063" y="5505450"/>
            <a:ext cx="6619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4148" name="Group 35"/>
          <p:cNvGrpSpPr/>
          <p:nvPr/>
        </p:nvGrpSpPr>
        <p:grpSpPr>
          <a:xfrm>
            <a:off x="3060700" y="5405438"/>
            <a:ext cx="484188" cy="369887"/>
            <a:chOff x="2905" y="2420"/>
            <a:chExt cx="234" cy="233"/>
          </a:xfrm>
        </p:grpSpPr>
        <p:sp>
          <p:nvSpPr>
            <p:cNvPr id="359" name="Rectangle 3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0" name="Text Box 37"/>
            <p:cNvSpPr txBox="1">
              <a:spLocks noChangeArrowheads="1"/>
            </p:cNvSpPr>
            <p:nvPr/>
          </p:nvSpPr>
          <p:spPr bwMode="auto">
            <a:xfrm>
              <a:off x="2905" y="2420"/>
              <a:ext cx="23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1c</a:t>
              </a:r>
            </a:p>
          </p:txBody>
        </p:sp>
      </p:grpSp>
      <p:sp>
        <p:nvSpPr>
          <p:cNvPr id="361" name="Line 38"/>
          <p:cNvSpPr>
            <a:spLocks noChangeShapeType="1"/>
          </p:cNvSpPr>
          <p:nvPr/>
        </p:nvSpPr>
        <p:spPr bwMode="auto">
          <a:xfrm>
            <a:off x="6845300" y="5311775"/>
            <a:ext cx="652463" cy="152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" name="Freeform 39"/>
          <p:cNvSpPr/>
          <p:nvPr/>
        </p:nvSpPr>
        <p:spPr bwMode="auto">
          <a:xfrm>
            <a:off x="1190625" y="5105400"/>
            <a:ext cx="533400" cy="180975"/>
          </a:xfrm>
          <a:custGeom>
            <a:avLst/>
            <a:gdLst/>
            <a:ahLst/>
            <a:cxnLst>
              <a:cxn ang="0">
                <a:pos x="0" y="114"/>
              </a:cxn>
              <a:cxn ang="0">
                <a:pos x="252" y="0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3" name="Freeform 40"/>
          <p:cNvSpPr/>
          <p:nvPr/>
        </p:nvSpPr>
        <p:spPr bwMode="auto">
          <a:xfrm>
            <a:off x="2112963" y="5200650"/>
            <a:ext cx="939800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4" y="258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4" name="Freeform 41"/>
          <p:cNvSpPr/>
          <p:nvPr/>
        </p:nvSpPr>
        <p:spPr bwMode="auto">
          <a:xfrm>
            <a:off x="4914900" y="5387975"/>
            <a:ext cx="1384300" cy="666750"/>
          </a:xfrm>
          <a:custGeom>
            <a:avLst/>
            <a:gdLst/>
            <a:ahLst/>
            <a:cxnLst>
              <a:cxn ang="0">
                <a:pos x="0" y="420"/>
              </a:cxn>
              <a:cxn ang="0">
                <a:pos x="654" y="0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5" name="Oval 42"/>
          <p:cNvSpPr>
            <a:spLocks noChangeArrowheads="1"/>
          </p:cNvSpPr>
          <p:nvPr/>
        </p:nvSpPr>
        <p:spPr bwMode="auto">
          <a:xfrm>
            <a:off x="6183313" y="5286375"/>
            <a:ext cx="6619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6" name="Line 43"/>
          <p:cNvSpPr>
            <a:spLocks noChangeShapeType="1"/>
          </p:cNvSpPr>
          <p:nvPr/>
        </p:nvSpPr>
        <p:spPr bwMode="auto">
          <a:xfrm>
            <a:off x="6183313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7" name="Line 44"/>
          <p:cNvSpPr>
            <a:spLocks noChangeShapeType="1"/>
          </p:cNvSpPr>
          <p:nvPr/>
        </p:nvSpPr>
        <p:spPr bwMode="auto">
          <a:xfrm>
            <a:off x="6845300" y="5275263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" name="Rectangle 45"/>
          <p:cNvSpPr>
            <a:spLocks noChangeArrowheads="1"/>
          </p:cNvSpPr>
          <p:nvPr/>
        </p:nvSpPr>
        <p:spPr bwMode="auto">
          <a:xfrm>
            <a:off x="6183313" y="5275263"/>
            <a:ext cx="655638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" name="Oval 46"/>
          <p:cNvSpPr>
            <a:spLocks noChangeArrowheads="1"/>
          </p:cNvSpPr>
          <p:nvPr/>
        </p:nvSpPr>
        <p:spPr bwMode="auto">
          <a:xfrm>
            <a:off x="6176963" y="5181600"/>
            <a:ext cx="6619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0" name="Rectangle 47"/>
          <p:cNvSpPr>
            <a:spLocks noChangeArrowheads="1"/>
          </p:cNvSpPr>
          <p:nvPr/>
        </p:nvSpPr>
        <p:spPr bwMode="auto">
          <a:xfrm>
            <a:off x="6361113" y="5202238"/>
            <a:ext cx="298450" cy="1905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159" name="Text Box 48"/>
          <p:cNvSpPr txBox="1"/>
          <p:nvPr/>
        </p:nvSpPr>
        <p:spPr>
          <a:xfrm>
            <a:off x="6191250" y="5091113"/>
            <a:ext cx="5032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2a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24160" name="Text Box 49"/>
          <p:cNvSpPr txBox="1"/>
          <p:nvPr/>
        </p:nvSpPr>
        <p:spPr>
          <a:xfrm>
            <a:off x="1255713" y="5230813"/>
            <a:ext cx="69056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AS3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24161" name="Text Box 50"/>
          <p:cNvSpPr txBox="1"/>
          <p:nvPr/>
        </p:nvSpPr>
        <p:spPr>
          <a:xfrm>
            <a:off x="2017713" y="6089650"/>
            <a:ext cx="69056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AS1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24162" name="Text Box 51"/>
          <p:cNvSpPr txBox="1"/>
          <p:nvPr/>
        </p:nvSpPr>
        <p:spPr>
          <a:xfrm>
            <a:off x="6780213" y="5570538"/>
            <a:ext cx="7493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b="1">
                <a:latin typeface="Arial" panose="020B0604020202020204" pitchFamily="34" charset="0"/>
              </a:rPr>
              <a:t>AS2</a:t>
            </a:r>
          </a:p>
        </p:txBody>
      </p:sp>
      <p:sp>
        <p:nvSpPr>
          <p:cNvPr id="375" name="Oval 52"/>
          <p:cNvSpPr>
            <a:spLocks noChangeArrowheads="1"/>
          </p:cNvSpPr>
          <p:nvPr/>
        </p:nvSpPr>
        <p:spPr bwMode="auto">
          <a:xfrm>
            <a:off x="2398713" y="5943600"/>
            <a:ext cx="6619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6" name="Line 53"/>
          <p:cNvSpPr>
            <a:spLocks noChangeShapeType="1"/>
          </p:cNvSpPr>
          <p:nvPr/>
        </p:nvSpPr>
        <p:spPr bwMode="auto">
          <a:xfrm>
            <a:off x="2398713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7" name="Line 54"/>
          <p:cNvSpPr>
            <a:spLocks noChangeShapeType="1"/>
          </p:cNvSpPr>
          <p:nvPr/>
        </p:nvSpPr>
        <p:spPr bwMode="auto">
          <a:xfrm>
            <a:off x="3060700" y="59324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" name="Rectangle 55"/>
          <p:cNvSpPr>
            <a:spLocks noChangeArrowheads="1"/>
          </p:cNvSpPr>
          <p:nvPr/>
        </p:nvSpPr>
        <p:spPr bwMode="auto">
          <a:xfrm>
            <a:off x="2398713" y="5932488"/>
            <a:ext cx="655638" cy="77788"/>
          </a:xfrm>
          <a:prstGeom prst="rect">
            <a:avLst/>
          </a:prstGeom>
          <a:solidFill>
            <a:srgbClr val="CCCCFF"/>
          </a:solidFill>
          <a:ln w="12700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" name="Oval 56"/>
          <p:cNvSpPr>
            <a:spLocks noChangeArrowheads="1"/>
          </p:cNvSpPr>
          <p:nvPr/>
        </p:nvSpPr>
        <p:spPr bwMode="auto">
          <a:xfrm>
            <a:off x="2392363" y="5845175"/>
            <a:ext cx="6619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" name="Rectangle 57"/>
          <p:cNvSpPr>
            <a:spLocks noChangeArrowheads="1"/>
          </p:cNvSpPr>
          <p:nvPr/>
        </p:nvSpPr>
        <p:spPr bwMode="auto">
          <a:xfrm>
            <a:off x="2571750" y="5888038"/>
            <a:ext cx="301625" cy="1524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169" name="Text Box 58"/>
          <p:cNvSpPr txBox="1"/>
          <p:nvPr/>
        </p:nvSpPr>
        <p:spPr>
          <a:xfrm>
            <a:off x="2411413" y="5745163"/>
            <a:ext cx="5016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800" b="1">
                <a:latin typeface="Arial" panose="020B0604020202020204" pitchFamily="34" charset="0"/>
              </a:rPr>
              <a:t>1a</a:t>
            </a:r>
            <a:endParaRPr lang="en-US" altLang="zh-CN" sz="2800" b="1">
              <a:latin typeface="Arial" panose="020B0604020202020204" pitchFamily="34" charset="0"/>
            </a:endParaRPr>
          </a:p>
        </p:txBody>
      </p:sp>
      <p:grpSp>
        <p:nvGrpSpPr>
          <p:cNvPr id="124170" name="Group 59"/>
          <p:cNvGrpSpPr/>
          <p:nvPr/>
        </p:nvGrpSpPr>
        <p:grpSpPr>
          <a:xfrm>
            <a:off x="7146925" y="4802188"/>
            <a:ext cx="668338" cy="369887"/>
            <a:chOff x="4320" y="1931"/>
            <a:chExt cx="316" cy="233"/>
          </a:xfrm>
        </p:grpSpPr>
        <p:sp>
          <p:nvSpPr>
            <p:cNvPr id="383" name="Oval 60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4" name="Line 61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5" name="Line 62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6" name="Rectangle 63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7" name="Oval 64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8" name="Rectangle 65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" name="Text Box 66"/>
            <p:cNvSpPr txBox="1">
              <a:spLocks noChangeArrowheads="1"/>
            </p:cNvSpPr>
            <p:nvPr/>
          </p:nvSpPr>
          <p:spPr bwMode="auto">
            <a:xfrm>
              <a:off x="4332" y="1931"/>
              <a:ext cx="229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2c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4171" name="Group 67"/>
          <p:cNvGrpSpPr/>
          <p:nvPr/>
        </p:nvGrpSpPr>
        <p:grpSpPr>
          <a:xfrm>
            <a:off x="7497763" y="5262563"/>
            <a:ext cx="668337" cy="369887"/>
            <a:chOff x="4596" y="2153"/>
            <a:chExt cx="316" cy="233"/>
          </a:xfrm>
        </p:grpSpPr>
        <p:sp>
          <p:nvSpPr>
            <p:cNvPr id="391" name="Oval 68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2" name="Line 69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3" name="Line 70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4" name="Rectangle 71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5" name="Oval 72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" name="Rectangle 73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" name="Text Box 74"/>
            <p:cNvSpPr txBox="1">
              <a:spLocks noChangeArrowheads="1"/>
            </p:cNvSpPr>
            <p:nvPr/>
          </p:nvSpPr>
          <p:spPr bwMode="auto">
            <a:xfrm>
              <a:off x="4599" y="2153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2b</a:t>
              </a:r>
              <a:endParaRPr kumimoji="0" lang="en-US" altLang="zh-CN" sz="2800" b="1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4172" name="Group 75"/>
          <p:cNvGrpSpPr/>
          <p:nvPr/>
        </p:nvGrpSpPr>
        <p:grpSpPr>
          <a:xfrm>
            <a:off x="4229100" y="5849938"/>
            <a:ext cx="698500" cy="369887"/>
            <a:chOff x="2002" y="1971"/>
            <a:chExt cx="330" cy="233"/>
          </a:xfrm>
        </p:grpSpPr>
        <p:sp>
          <p:nvSpPr>
            <p:cNvPr id="399" name="Oval 76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0" name="Line 77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" name="Line 78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" name="Rectangle 79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3" name="Oval 80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4210" name="Group 81"/>
            <p:cNvGrpSpPr/>
            <p:nvPr/>
          </p:nvGrpSpPr>
          <p:grpSpPr>
            <a:xfrm>
              <a:off x="2002" y="1971"/>
              <a:ext cx="241" cy="233"/>
              <a:chOff x="2897" y="2420"/>
              <a:chExt cx="246" cy="233"/>
            </a:xfrm>
          </p:grpSpPr>
          <p:sp>
            <p:nvSpPr>
              <p:cNvPr id="405" name="Rectangle 8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6" name="Text Box 83"/>
              <p:cNvSpPr txBox="1">
                <a:spLocks noChangeArrowheads="1"/>
              </p:cNvSpPr>
              <p:nvPr/>
            </p:nvSpPr>
            <p:spPr bwMode="auto">
              <a:xfrm>
                <a:off x="2897" y="2420"/>
                <a:ext cx="246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1b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24173" name="Group 84"/>
          <p:cNvGrpSpPr/>
          <p:nvPr/>
        </p:nvGrpSpPr>
        <p:grpSpPr>
          <a:xfrm>
            <a:off x="889000" y="4505325"/>
            <a:ext cx="677863" cy="369888"/>
            <a:chOff x="2012" y="1971"/>
            <a:chExt cx="320" cy="233"/>
          </a:xfrm>
        </p:grpSpPr>
        <p:sp>
          <p:nvSpPr>
            <p:cNvPr id="408" name="Oval 85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" name="Line 86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0" name="Line 87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" name="Rectangle 88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rgbClr val="CCCCFF"/>
            </a:solidFill>
            <a:ln w="12700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2" name="Oval 89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4202" name="Group 90"/>
            <p:cNvGrpSpPr/>
            <p:nvPr/>
          </p:nvGrpSpPr>
          <p:grpSpPr>
            <a:xfrm>
              <a:off x="2012" y="1971"/>
              <a:ext cx="229" cy="233"/>
              <a:chOff x="2906" y="2420"/>
              <a:chExt cx="234" cy="233"/>
            </a:xfrm>
          </p:grpSpPr>
          <p:sp>
            <p:nvSpPr>
              <p:cNvPr id="414" name="Rectangle 9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5" cy="132"/>
              </a:xfrm>
              <a:prstGeom prst="rect">
                <a:avLst/>
              </a:prstGeom>
              <a:solidFill>
                <a:srgbClr val="CCCCFF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5" name="Text Box 92"/>
              <p:cNvSpPr txBox="1">
                <a:spLocks noChangeArrowheads="1"/>
              </p:cNvSpPr>
              <p:nvPr/>
            </p:nvSpPr>
            <p:spPr bwMode="auto">
              <a:xfrm>
                <a:off x="2906" y="2420"/>
                <a:ext cx="234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 marR="0" algn="ctr" defTabSz="9144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kern="0" cap="none" spc="0" normalizeH="0" baseline="0" noProof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3c</a:t>
                </a:r>
                <a:endParaRPr kumimoji="0" lang="en-US" altLang="zh-CN" sz="28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16" name="Line 93"/>
          <p:cNvSpPr>
            <a:spLocks noChangeShapeType="1"/>
          </p:cNvSpPr>
          <p:nvPr/>
        </p:nvSpPr>
        <p:spPr bwMode="auto">
          <a:xfrm flipH="1">
            <a:off x="2895600" y="5692775"/>
            <a:ext cx="196850" cy="1619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7" name="Line 94"/>
          <p:cNvSpPr>
            <a:spLocks noChangeShapeType="1"/>
          </p:cNvSpPr>
          <p:nvPr/>
        </p:nvSpPr>
        <p:spPr bwMode="auto">
          <a:xfrm>
            <a:off x="3433763" y="5732463"/>
            <a:ext cx="0" cy="3905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8" name="Line 95"/>
          <p:cNvSpPr>
            <a:spLocks noChangeShapeType="1"/>
          </p:cNvSpPr>
          <p:nvPr/>
        </p:nvSpPr>
        <p:spPr bwMode="auto">
          <a:xfrm>
            <a:off x="3649663" y="5680075"/>
            <a:ext cx="661988" cy="334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" name="Line 96"/>
          <p:cNvSpPr>
            <a:spLocks noChangeShapeType="1"/>
          </p:cNvSpPr>
          <p:nvPr/>
        </p:nvSpPr>
        <p:spPr bwMode="auto">
          <a:xfrm flipH="1">
            <a:off x="3810000" y="6137275"/>
            <a:ext cx="501650" cy="12065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" name="Line 97"/>
          <p:cNvSpPr>
            <a:spLocks noChangeShapeType="1"/>
          </p:cNvSpPr>
          <p:nvPr/>
        </p:nvSpPr>
        <p:spPr bwMode="auto">
          <a:xfrm flipH="1" flipV="1">
            <a:off x="3040063" y="5961063"/>
            <a:ext cx="1201738" cy="80963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1" name="Line 98"/>
          <p:cNvSpPr>
            <a:spLocks noChangeShapeType="1"/>
          </p:cNvSpPr>
          <p:nvPr/>
        </p:nvSpPr>
        <p:spPr bwMode="auto">
          <a:xfrm flipV="1">
            <a:off x="6734175" y="5046663"/>
            <a:ext cx="465138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2" name="Line 99"/>
          <p:cNvSpPr>
            <a:spLocks noChangeShapeType="1"/>
          </p:cNvSpPr>
          <p:nvPr/>
        </p:nvSpPr>
        <p:spPr bwMode="auto">
          <a:xfrm>
            <a:off x="6216650" y="6383338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3" name="Line 100"/>
          <p:cNvSpPr>
            <a:spLocks noChangeShapeType="1"/>
          </p:cNvSpPr>
          <p:nvPr/>
        </p:nvSpPr>
        <p:spPr bwMode="auto">
          <a:xfrm>
            <a:off x="6242050" y="6697663"/>
            <a:ext cx="102235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182" name="Text Box 101"/>
          <p:cNvSpPr txBox="1"/>
          <p:nvPr/>
        </p:nvSpPr>
        <p:spPr>
          <a:xfrm>
            <a:off x="7350125" y="6167438"/>
            <a:ext cx="1724025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eBGP session</a:t>
            </a:r>
          </a:p>
        </p:txBody>
      </p:sp>
      <p:sp>
        <p:nvSpPr>
          <p:cNvPr id="124183" name="Text Box 102"/>
          <p:cNvSpPr txBox="1"/>
          <p:nvPr/>
        </p:nvSpPr>
        <p:spPr>
          <a:xfrm>
            <a:off x="7385050" y="6516688"/>
            <a:ext cx="1660525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iBGP session</a:t>
            </a:r>
          </a:p>
        </p:txBody>
      </p:sp>
      <p:sp>
        <p:nvSpPr>
          <p:cNvPr id="426" name="Line 103"/>
          <p:cNvSpPr>
            <a:spLocks noChangeShapeType="1"/>
          </p:cNvSpPr>
          <p:nvPr/>
        </p:nvSpPr>
        <p:spPr bwMode="auto">
          <a:xfrm flipH="1" flipV="1">
            <a:off x="1463675" y="4805363"/>
            <a:ext cx="320675" cy="174625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7" name="Line 104"/>
          <p:cNvSpPr>
            <a:spLocks noChangeShapeType="1"/>
          </p:cNvSpPr>
          <p:nvPr/>
        </p:nvSpPr>
        <p:spPr bwMode="auto">
          <a:xfrm flipH="1">
            <a:off x="889000" y="4832350"/>
            <a:ext cx="196850" cy="3762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8" name="Line 105"/>
          <p:cNvSpPr>
            <a:spLocks noChangeShapeType="1"/>
          </p:cNvSpPr>
          <p:nvPr/>
        </p:nvSpPr>
        <p:spPr bwMode="auto">
          <a:xfrm>
            <a:off x="7664450" y="5114925"/>
            <a:ext cx="92075" cy="228600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" name="Line 106"/>
          <p:cNvSpPr>
            <a:spLocks noChangeShapeType="1"/>
          </p:cNvSpPr>
          <p:nvPr/>
        </p:nvSpPr>
        <p:spPr bwMode="auto">
          <a:xfrm>
            <a:off x="2914650" y="6042025"/>
            <a:ext cx="269875" cy="13493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4188" name="Group 112"/>
          <p:cNvGrpSpPr/>
          <p:nvPr/>
        </p:nvGrpSpPr>
        <p:grpSpPr>
          <a:xfrm>
            <a:off x="2292350" y="4645025"/>
            <a:ext cx="1069975" cy="434975"/>
            <a:chOff x="1670" y="2734"/>
            <a:chExt cx="505" cy="274"/>
          </a:xfrm>
        </p:grpSpPr>
        <p:sp>
          <p:nvSpPr>
            <p:cNvPr id="431" name="Freeform 109"/>
            <p:cNvSpPr/>
            <p:nvPr/>
          </p:nvSpPr>
          <p:spPr bwMode="auto">
            <a:xfrm>
              <a:off x="1767" y="2734"/>
              <a:ext cx="408" cy="274"/>
            </a:xfrm>
            <a:custGeom>
              <a:avLst/>
              <a:gdLst/>
              <a:ahLst/>
              <a:cxnLst>
                <a:cxn ang="0">
                  <a:pos x="391" y="60"/>
                </a:cxn>
                <a:cxn ang="0">
                  <a:pos x="73" y="30"/>
                </a:cxn>
                <a:cxn ang="0">
                  <a:pos x="88" y="238"/>
                </a:cxn>
                <a:cxn ang="0">
                  <a:pos x="599" y="245"/>
                </a:cxn>
                <a:cxn ang="0">
                  <a:pos x="636" y="75"/>
                </a:cxn>
                <a:cxn ang="0">
                  <a:pos x="391" y="60"/>
                </a:cxn>
              </a:cxnLst>
              <a:rect l="0" t="0" r="r" b="b"/>
              <a:pathLst>
                <a:path w="690" h="274">
                  <a:moveTo>
                    <a:pt x="391" y="60"/>
                  </a:moveTo>
                  <a:cubicBezTo>
                    <a:pt x="297" y="52"/>
                    <a:pt x="123" y="0"/>
                    <a:pt x="73" y="30"/>
                  </a:cubicBezTo>
                  <a:cubicBezTo>
                    <a:pt x="23" y="60"/>
                    <a:pt x="0" y="202"/>
                    <a:pt x="88" y="238"/>
                  </a:cubicBezTo>
                  <a:cubicBezTo>
                    <a:pt x="176" y="274"/>
                    <a:pt x="508" y="272"/>
                    <a:pt x="599" y="245"/>
                  </a:cubicBezTo>
                  <a:cubicBezTo>
                    <a:pt x="690" y="218"/>
                    <a:pt x="671" y="106"/>
                    <a:pt x="636" y="75"/>
                  </a:cubicBezTo>
                  <a:cubicBezTo>
                    <a:pt x="601" y="44"/>
                    <a:pt x="485" y="68"/>
                    <a:pt x="391" y="6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2" name="Text Box 110"/>
            <p:cNvSpPr txBox="1">
              <a:spLocks noChangeArrowheads="1"/>
            </p:cNvSpPr>
            <p:nvPr/>
          </p:nvSpPr>
          <p:spPr bwMode="auto">
            <a:xfrm>
              <a:off x="1817" y="2734"/>
              <a:ext cx="176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R="0" defTabSz="9144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kern="0" cap="none" spc="0" normalizeH="0" baseline="0" noProof="0">
                  <a:solidFill>
                    <a:sysClr val="windowText" lastClr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en-US" altLang="zh-CN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3" name="Line 111"/>
            <p:cNvSpPr>
              <a:spLocks noChangeShapeType="1"/>
            </p:cNvSpPr>
            <p:nvPr/>
          </p:nvSpPr>
          <p:spPr bwMode="auto">
            <a:xfrm flipV="1">
              <a:off x="1670" y="2912"/>
              <a:ext cx="168" cy="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4189" name="Line 5"/>
          <p:cNvSpPr/>
          <p:nvPr/>
        </p:nvSpPr>
        <p:spPr>
          <a:xfrm flipH="1" flipV="1">
            <a:off x="2198688" y="5180013"/>
            <a:ext cx="877887" cy="395287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headEnd type="arrow" w="med" len="med"/>
            <a:tailEnd type="none" w="med" len="med"/>
          </a:ln>
        </p:spPr>
      </p:sp>
      <p:sp>
        <p:nvSpPr>
          <p:cNvPr id="124190" name="Oval 9"/>
          <p:cNvSpPr/>
          <p:nvPr/>
        </p:nvSpPr>
        <p:spPr>
          <a:xfrm>
            <a:off x="2311400" y="5486400"/>
            <a:ext cx="2693988" cy="935038"/>
          </a:xfrm>
          <a:prstGeom prst="ellipse">
            <a:avLst/>
          </a:prstGeom>
          <a:noFill/>
          <a:ln w="381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4191" name="Line 5"/>
          <p:cNvSpPr/>
          <p:nvPr/>
        </p:nvSpPr>
        <p:spPr>
          <a:xfrm flipH="1">
            <a:off x="5054600" y="5327650"/>
            <a:ext cx="1182688" cy="571500"/>
          </a:xfrm>
          <a:prstGeom prst="line">
            <a:avLst/>
          </a:prstGeom>
          <a:ln w="38100" cap="flat" cmpd="sng">
            <a:solidFill>
              <a:srgbClr val="FFC000"/>
            </a:solidFill>
            <a:prstDash val="solid"/>
            <a:headEnd type="arrow" w="med" len="med"/>
            <a:tailEnd type="none" w="med" len="med"/>
          </a:ln>
        </p:spPr>
      </p:sp>
      <p:sp>
        <p:nvSpPr>
          <p:cNvPr id="124192" name="椭圆 164"/>
          <p:cNvSpPr/>
          <p:nvPr/>
        </p:nvSpPr>
        <p:spPr>
          <a:xfrm rot="-431056">
            <a:off x="2212975" y="4838700"/>
            <a:ext cx="6135688" cy="1654175"/>
          </a:xfrm>
          <a:prstGeom prst="ellipse">
            <a:avLst/>
          </a:prstGeom>
          <a:noFill/>
          <a:ln w="38100" cap="flat" cmpd="sng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24193" name="TextBox 437"/>
          <p:cNvSpPr txBox="1"/>
          <p:nvPr/>
        </p:nvSpPr>
        <p:spPr>
          <a:xfrm>
            <a:off x="-7937" y="3646488"/>
            <a:ext cx="9144000" cy="1077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</a:rPr>
              <a:t>when a router learns about a new prefix,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</a:rPr>
              <a:t>it creates a forwarding table entry for the prefix </a:t>
            </a:r>
            <a:endParaRPr lang="zh-CN" altLang="en-US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3" name="Object 2"/>
          <p:cNvGraphicFramePr>
            <a:graphicFrameLocks noChangeAspect="1"/>
          </p:cNvGraphicFramePr>
          <p:nvPr/>
        </p:nvGraphicFramePr>
        <p:xfrm>
          <a:off x="228600" y="1392238"/>
          <a:ext cx="100520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295900" imgH="2143125" progId="Word.Picture.8">
                  <p:embed/>
                </p:oleObj>
              </mc:Choice>
              <mc:Fallback>
                <p:oleObj r:id="rId3" imgW="5295900" imgH="214312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392238"/>
                        <a:ext cx="10052050" cy="30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BGP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5" name="矩形 140"/>
          <p:cNvSpPr/>
          <p:nvPr/>
        </p:nvSpPr>
        <p:spPr>
          <a:xfrm>
            <a:off x="5905500" y="1450975"/>
            <a:ext cx="4451350" cy="1917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6" name="矩形 180"/>
          <p:cNvSpPr/>
          <p:nvPr/>
        </p:nvSpPr>
        <p:spPr>
          <a:xfrm>
            <a:off x="1133475" y="3797300"/>
            <a:ext cx="5565775" cy="39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5957" name="TextBox 226"/>
          <p:cNvSpPr txBox="1"/>
          <p:nvPr/>
        </p:nvSpPr>
        <p:spPr>
          <a:xfrm>
            <a:off x="1023938" y="1271588"/>
            <a:ext cx="2068512" cy="1077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provider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networks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125958" name="TextBox 227"/>
          <p:cNvSpPr txBox="1"/>
          <p:nvPr/>
        </p:nvSpPr>
        <p:spPr>
          <a:xfrm>
            <a:off x="4641850" y="2459038"/>
            <a:ext cx="2100263" cy="1076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customer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networks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686800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Routing policy: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Provider networks: A, B, 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 networks (of provider networks): X, Y, W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1" name="Object 2"/>
          <p:cNvGraphicFramePr>
            <a:graphicFrameLocks noChangeAspect="1"/>
          </p:cNvGraphicFramePr>
          <p:nvPr/>
        </p:nvGraphicFramePr>
        <p:xfrm>
          <a:off x="228600" y="1392238"/>
          <a:ext cx="100520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295900" imgH="2143125" progId="Word.Picture.8">
                  <p:embed/>
                </p:oleObj>
              </mc:Choice>
              <mc:Fallback>
                <p:oleObj r:id="rId3" imgW="5295900" imgH="214312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392238"/>
                        <a:ext cx="10052050" cy="30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BGP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5" name="矩形 140"/>
          <p:cNvSpPr/>
          <p:nvPr/>
        </p:nvSpPr>
        <p:spPr>
          <a:xfrm>
            <a:off x="5905500" y="1450975"/>
            <a:ext cx="4451350" cy="1917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6" name="矩形 180"/>
          <p:cNvSpPr/>
          <p:nvPr/>
        </p:nvSpPr>
        <p:spPr>
          <a:xfrm>
            <a:off x="1133475" y="3797300"/>
            <a:ext cx="5565775" cy="39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8005" name="TextBox 226"/>
          <p:cNvSpPr txBox="1"/>
          <p:nvPr/>
        </p:nvSpPr>
        <p:spPr>
          <a:xfrm>
            <a:off x="1023938" y="1271588"/>
            <a:ext cx="2068512" cy="1077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provider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networks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128006" name="TextBox 227"/>
          <p:cNvSpPr txBox="1"/>
          <p:nvPr/>
        </p:nvSpPr>
        <p:spPr>
          <a:xfrm>
            <a:off x="4641850" y="2459038"/>
            <a:ext cx="2100263" cy="1076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customer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networks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686800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Routing policy: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Provider networks: A, B, 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 networks (of provider networks): X, Y, 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is dual-homed: attached to two networks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49" name="Object 2"/>
          <p:cNvGraphicFramePr>
            <a:graphicFrameLocks noChangeAspect="1"/>
          </p:cNvGraphicFramePr>
          <p:nvPr/>
        </p:nvGraphicFramePr>
        <p:xfrm>
          <a:off x="228600" y="1392238"/>
          <a:ext cx="100520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295900" imgH="2143125" progId="Word.Picture.8">
                  <p:embed/>
                </p:oleObj>
              </mc:Choice>
              <mc:Fallback>
                <p:oleObj r:id="rId3" imgW="5295900" imgH="2143125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392238"/>
                        <a:ext cx="10052050" cy="30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0" name="Title 1"/>
          <p:cNvSpPr>
            <a:spLocks noGrp="1"/>
          </p:cNvSpPr>
          <p:nvPr>
            <p:ph type="title"/>
          </p:nvPr>
        </p:nvSpPr>
        <p:spPr>
          <a:xfrm>
            <a:off x="0" y="148608"/>
            <a:ext cx="2590800" cy="114300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BGP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25" name="矩形 140"/>
          <p:cNvSpPr/>
          <p:nvPr/>
        </p:nvSpPr>
        <p:spPr>
          <a:xfrm>
            <a:off x="5905500" y="1450975"/>
            <a:ext cx="4451350" cy="1917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6" name="矩形 180"/>
          <p:cNvSpPr/>
          <p:nvPr/>
        </p:nvSpPr>
        <p:spPr>
          <a:xfrm>
            <a:off x="1133475" y="3797300"/>
            <a:ext cx="5565775" cy="39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053" name="TextBox 226"/>
          <p:cNvSpPr txBox="1"/>
          <p:nvPr/>
        </p:nvSpPr>
        <p:spPr>
          <a:xfrm>
            <a:off x="1023938" y="1271588"/>
            <a:ext cx="2068512" cy="1077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provider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networks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130054" name="TextBox 227"/>
          <p:cNvSpPr txBox="1"/>
          <p:nvPr/>
        </p:nvSpPr>
        <p:spPr>
          <a:xfrm>
            <a:off x="4953000" y="2465388"/>
            <a:ext cx="2100263" cy="1076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</a:rPr>
              <a:t>customer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</a:rPr>
              <a:t>networks</a:t>
            </a:r>
            <a:endParaRPr lang="zh-CN" altLang="en-US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686800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Routing policy: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Provider networks: A, B, 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 networks (of provider networks): X, Y, 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is dual-homed: attached to two networks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056" name="TextBox 8"/>
          <p:cNvSpPr txBox="1"/>
          <p:nvPr/>
        </p:nvSpPr>
        <p:spPr>
          <a:xfrm>
            <a:off x="2157608" y="233045"/>
            <a:ext cx="7010400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</a:rPr>
              <a:t>X does not want to carry traffic from B to C,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</a:rPr>
              <a:t>so X will not advertise to B a route to C.</a:t>
            </a:r>
            <a:endParaRPr lang="zh-CN" altLang="en-US" sz="28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" name="箭头: 右弧形 1"/>
          <p:cNvSpPr/>
          <p:nvPr/>
        </p:nvSpPr>
        <p:spPr>
          <a:xfrm>
            <a:off x="4267200" y="1981200"/>
            <a:ext cx="685800" cy="11430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4649498" y="2312844"/>
            <a:ext cx="295275" cy="3016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685867" y="2283330"/>
            <a:ext cx="267133" cy="36411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7" name="Object 2"/>
          <p:cNvGraphicFramePr>
            <a:graphicFrameLocks noChangeAspect="1"/>
          </p:cNvGraphicFramePr>
          <p:nvPr/>
        </p:nvGraphicFramePr>
        <p:xfrm>
          <a:off x="228600" y="1392238"/>
          <a:ext cx="100520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295900" imgH="2143125" progId="Word.Picture.8">
                  <p:embed/>
                </p:oleObj>
              </mc:Choice>
              <mc:Fallback>
                <p:oleObj r:id="rId3" imgW="5295900" imgH="2143125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392238"/>
                        <a:ext cx="10052050" cy="30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0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BGP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5" name="矩形 140"/>
          <p:cNvSpPr/>
          <p:nvPr/>
        </p:nvSpPr>
        <p:spPr>
          <a:xfrm>
            <a:off x="5905500" y="1450975"/>
            <a:ext cx="4451350" cy="1917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6" name="矩形 180"/>
          <p:cNvSpPr/>
          <p:nvPr/>
        </p:nvSpPr>
        <p:spPr>
          <a:xfrm>
            <a:off x="1133475" y="3797300"/>
            <a:ext cx="5565775" cy="39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101" name="TextBox 226"/>
          <p:cNvSpPr txBox="1"/>
          <p:nvPr/>
        </p:nvSpPr>
        <p:spPr>
          <a:xfrm>
            <a:off x="1023938" y="1271588"/>
            <a:ext cx="2068512" cy="1077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provider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networks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132102" name="TextBox 227"/>
          <p:cNvSpPr txBox="1"/>
          <p:nvPr/>
        </p:nvSpPr>
        <p:spPr>
          <a:xfrm>
            <a:off x="4641850" y="2459038"/>
            <a:ext cx="2100263" cy="1076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customer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networks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686800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Routing policy: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advertises to B the path AW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advertises to X the path BAW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en-US" dirty="0">
                <a:solidFill>
                  <a:srgbClr val="00B0F0"/>
                </a:solidFill>
              </a:rPr>
              <a:t>Delivery Scheme</a:t>
            </a:r>
          </a:p>
        </p:txBody>
      </p:sp>
      <p:pic>
        <p:nvPicPr>
          <p:cNvPr id="33794" name="Picture 8" descr="Unicast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1703388"/>
            <a:ext cx="1631950" cy="1093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5" name="Picture 10" descr="Broadcast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75" y="2913063"/>
            <a:ext cx="1647825" cy="1103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6" name="Picture 12" descr="Multicast.sv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75" y="4279900"/>
            <a:ext cx="1577975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7" name="Picture 14" descr="Anycast-BM.sv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275" y="5511800"/>
            <a:ext cx="1668463" cy="111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739900" y="1473200"/>
            <a:ext cx="7556500" cy="1108075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unicast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deliver msg to a single node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9900" y="2819400"/>
            <a:ext cx="7556500" cy="1108075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broadcast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deliver msg to all nodes in network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9900" y="4152900"/>
            <a:ext cx="7556500" cy="1108075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multicast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deliver msg to a group of nodes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9900" y="5461000"/>
            <a:ext cx="7556500" cy="1108075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anycast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deliver msg to any one of a group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5" name="Object 2"/>
          <p:cNvGraphicFramePr>
            <a:graphicFrameLocks noChangeAspect="1"/>
          </p:cNvGraphicFramePr>
          <p:nvPr/>
        </p:nvGraphicFramePr>
        <p:xfrm>
          <a:off x="228600" y="1392238"/>
          <a:ext cx="100520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295900" imgH="2143125" progId="Word.Picture.8">
                  <p:embed/>
                </p:oleObj>
              </mc:Choice>
              <mc:Fallback>
                <p:oleObj r:id="rId3" imgW="5295900" imgH="2143125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392238"/>
                        <a:ext cx="10052050" cy="30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chemeClr val="tx1"/>
                </a:solidFill>
              </a:rPr>
              <a:t>BGP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5" name="矩形 140"/>
          <p:cNvSpPr/>
          <p:nvPr/>
        </p:nvSpPr>
        <p:spPr>
          <a:xfrm>
            <a:off x="5905500" y="1450975"/>
            <a:ext cx="4451350" cy="1917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6" name="矩形 180"/>
          <p:cNvSpPr/>
          <p:nvPr/>
        </p:nvSpPr>
        <p:spPr>
          <a:xfrm>
            <a:off x="1133475" y="3797300"/>
            <a:ext cx="5565775" cy="39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4149" name="TextBox 226"/>
          <p:cNvSpPr txBox="1"/>
          <p:nvPr/>
        </p:nvSpPr>
        <p:spPr>
          <a:xfrm>
            <a:off x="1023938" y="1271588"/>
            <a:ext cx="2068512" cy="1077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provider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networks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134150" name="TextBox 227"/>
          <p:cNvSpPr txBox="1"/>
          <p:nvPr/>
        </p:nvSpPr>
        <p:spPr>
          <a:xfrm>
            <a:off x="4641850" y="2459038"/>
            <a:ext cx="2100263" cy="1076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customer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networks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686800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Routing policy: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advertises to B the path AW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advertises to X the path BAW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 B advertise to C the path BAW?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3" name="Object 2"/>
          <p:cNvGraphicFramePr>
            <a:graphicFrameLocks noChangeAspect="1"/>
          </p:cNvGraphicFramePr>
          <p:nvPr/>
        </p:nvGraphicFramePr>
        <p:xfrm>
          <a:off x="228600" y="1392238"/>
          <a:ext cx="100520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295900" imgH="2143125" progId="Word.Picture.8">
                  <p:embed/>
                </p:oleObj>
              </mc:Choice>
              <mc:Fallback>
                <p:oleObj r:id="rId3" imgW="5295900" imgH="2143125" progId="Word.Picture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392238"/>
                        <a:ext cx="10052050" cy="30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2068512" cy="114300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BGP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25" name="矩形 140"/>
          <p:cNvSpPr/>
          <p:nvPr/>
        </p:nvSpPr>
        <p:spPr>
          <a:xfrm>
            <a:off x="5905500" y="1450975"/>
            <a:ext cx="4451350" cy="1917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6" name="矩形 180"/>
          <p:cNvSpPr/>
          <p:nvPr/>
        </p:nvSpPr>
        <p:spPr>
          <a:xfrm>
            <a:off x="1133475" y="3797300"/>
            <a:ext cx="5565775" cy="39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6197" name="TextBox 226"/>
          <p:cNvSpPr txBox="1"/>
          <p:nvPr/>
        </p:nvSpPr>
        <p:spPr>
          <a:xfrm>
            <a:off x="1023938" y="1271588"/>
            <a:ext cx="2068512" cy="1077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provider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networks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136198" name="TextBox 227"/>
          <p:cNvSpPr txBox="1"/>
          <p:nvPr/>
        </p:nvSpPr>
        <p:spPr>
          <a:xfrm>
            <a:off x="4641850" y="2459038"/>
            <a:ext cx="2100263" cy="1076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customer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networks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686800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Routing policy: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advertises to B the path AW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advertises to X the path BAW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 B advertise to C the path BAW?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6200" name="TextBox 8"/>
          <p:cNvSpPr txBox="1"/>
          <p:nvPr/>
        </p:nvSpPr>
        <p:spPr>
          <a:xfrm>
            <a:off x="2099764" y="-12438"/>
            <a:ext cx="712569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</a:rPr>
              <a:t>B gets no revenue for</a:t>
            </a:r>
            <a:r>
              <a:rPr lang="zh-CN" altLang="en-US" sz="280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</a:rPr>
              <a:t>routing CBAW as neither</a:t>
            </a:r>
            <a:r>
              <a:rPr lang="zh-CN" altLang="en-US" sz="280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</a:rPr>
              <a:t>W nor C is B’s customer.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</a:rPr>
              <a:t>B wants to route only</a:t>
            </a:r>
            <a:r>
              <a:rPr lang="zh-CN" altLang="en-US" sz="280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</a:rPr>
              <a:t>to/from its customers.</a:t>
            </a:r>
            <a:endParaRPr lang="zh-CN" altLang="en-US" sz="28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8784" y="6069074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3200" dirty="0">
                <a:solidFill>
                  <a:srgbClr val="00B050"/>
                </a:solidFill>
              </a:rPr>
              <a:t>No way!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/>
          <p:nvPr/>
        </p:nvSpPr>
        <p:spPr>
          <a:xfrm>
            <a:off x="0" y="25908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>
                <a:solidFill>
                  <a:schemeClr val="tx2"/>
                </a:solidFill>
              </a:rPr>
              <a:t>routing attacks</a:t>
            </a:r>
          </a:p>
        </p:txBody>
      </p:sp>
      <p:sp>
        <p:nvSpPr>
          <p:cNvPr id="138242" name="内容占位符 2"/>
          <p:cNvSpPr txBox="1"/>
          <p:nvPr/>
        </p:nvSpPr>
        <p:spPr>
          <a:xfrm>
            <a:off x="0" y="3429000"/>
            <a:ext cx="9525000" cy="2971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</a:rPr>
              <a:t>distance-vector (RIP)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</a:rPr>
              <a:t>link-state (OSPF)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</a:rPr>
              <a:t>BGP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altLang="zh-CN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/>
          <p:nvPr/>
        </p:nvSpPr>
        <p:spPr>
          <a:xfrm>
            <a:off x="0" y="25908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>
                <a:solidFill>
                  <a:schemeClr val="tx2"/>
                </a:solidFill>
              </a:rPr>
              <a:t>routing attacks</a:t>
            </a:r>
          </a:p>
        </p:txBody>
      </p:sp>
      <p:sp>
        <p:nvSpPr>
          <p:cNvPr id="140290" name="内容占位符 2"/>
          <p:cNvSpPr txBox="1"/>
          <p:nvPr/>
        </p:nvSpPr>
        <p:spPr>
          <a:xfrm>
            <a:off x="0" y="3429000"/>
            <a:ext cx="9525000" cy="2971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distance-vector: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	</a:t>
            </a:r>
            <a:r>
              <a:rPr lang="en-US" altLang="zh-CN">
                <a:solidFill>
                  <a:srgbClr val="FFC000"/>
                </a:solidFill>
                <a:latin typeface="Arial" panose="020B0604020202020204" pitchFamily="34" charset="0"/>
              </a:rPr>
              <a:t>announce 0 distance to all other nodes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link-state: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	</a:t>
            </a:r>
            <a:r>
              <a:rPr lang="en-US" altLang="zh-CN">
                <a:solidFill>
                  <a:srgbClr val="FFC000"/>
                </a:solidFill>
                <a:latin typeface="Arial" panose="020B0604020202020204" pitchFamily="34" charset="0"/>
              </a:rPr>
              <a:t>drop links; claim direct link to other routers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BGP: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	</a:t>
            </a:r>
            <a:r>
              <a:rPr lang="en-US" altLang="zh-CN">
                <a:solidFill>
                  <a:srgbClr val="FFC000"/>
                </a:solidFill>
                <a:latin typeface="Arial" panose="020B0604020202020204" pitchFamily="34" charset="0"/>
              </a:rPr>
              <a:t>announce arbitrary prefix; alter paths</a:t>
            </a:r>
            <a:endParaRPr lang="en-US" altLang="zh-CN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47"/>
          <p:cNvGrpSpPr/>
          <p:nvPr/>
        </p:nvGrpSpPr>
        <p:grpSpPr>
          <a:xfrm>
            <a:off x="152400" y="2000250"/>
            <a:ext cx="8763000" cy="3314700"/>
            <a:chOff x="381000" y="1524000"/>
            <a:chExt cx="8763000" cy="4419600"/>
          </a:xfrm>
        </p:grpSpPr>
        <p:sp>
          <p:nvSpPr>
            <p:cNvPr id="255" name="Cloud 254"/>
            <p:cNvSpPr/>
            <p:nvPr/>
          </p:nvSpPr>
          <p:spPr bwMode="auto">
            <a:xfrm>
              <a:off x="381000" y="38100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YouTube</a:t>
              </a:r>
            </a:p>
          </p:txBody>
        </p:sp>
        <p:sp>
          <p:nvSpPr>
            <p:cNvPr id="257" name="Cloud 256"/>
            <p:cNvSpPr/>
            <p:nvPr/>
          </p:nvSpPr>
          <p:spPr bwMode="auto">
            <a:xfrm>
              <a:off x="6477000" y="3506498"/>
              <a:ext cx="2057400" cy="10668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Pakistan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Telecom</a:t>
              </a:r>
            </a:p>
          </p:txBody>
        </p:sp>
        <p:cxnSp>
          <p:nvCxnSpPr>
            <p:cNvPr id="142352" name="Straight Connector 160"/>
            <p:cNvCxnSpPr/>
            <p:nvPr/>
          </p:nvCxnSpPr>
          <p:spPr>
            <a:xfrm rot="5400000" flipH="1" flipV="1">
              <a:off x="7284054" y="3345846"/>
              <a:ext cx="443293" cy="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  <p:cxnSp>
          <p:nvCxnSpPr>
            <p:cNvPr id="142353" name="Straight Connector 160"/>
            <p:cNvCxnSpPr/>
            <p:nvPr/>
          </p:nvCxnSpPr>
          <p:spPr>
            <a:xfrm rot="5400000" flipH="1" flipV="1">
              <a:off x="1235516" y="3336484"/>
              <a:ext cx="424568" cy="60960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  <p:sp>
          <p:nvSpPr>
            <p:cNvPr id="323" name="Cloud 322"/>
            <p:cNvSpPr/>
            <p:nvPr/>
          </p:nvSpPr>
          <p:spPr bwMode="auto">
            <a:xfrm>
              <a:off x="1447800" y="1524000"/>
              <a:ext cx="6629400" cy="2438400"/>
            </a:xfrm>
            <a:prstGeom prst="cloud">
              <a:avLst/>
            </a:prstGeom>
            <a:solidFill>
              <a:srgbClr val="CC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“The Internet”</a:t>
              </a:r>
            </a:p>
          </p:txBody>
        </p:sp>
        <p:sp>
          <p:nvSpPr>
            <p:cNvPr id="33" name="Cloud 32"/>
            <p:cNvSpPr/>
            <p:nvPr/>
          </p:nvSpPr>
          <p:spPr bwMode="auto">
            <a:xfrm>
              <a:off x="4343400" y="48006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Telnor</a:t>
              </a:r>
              <a:endPara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 Pakistan</a:t>
              </a:r>
            </a:p>
          </p:txBody>
        </p:sp>
        <p:cxnSp>
          <p:nvCxnSpPr>
            <p:cNvPr id="142360" name="Straight Connector 160"/>
            <p:cNvCxnSpPr/>
            <p:nvPr/>
          </p:nvCxnSpPr>
          <p:spPr>
            <a:xfrm rot="5400000" flipH="1" flipV="1">
              <a:off x="5502716" y="3793684"/>
              <a:ext cx="653168" cy="144780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  <p:sp>
          <p:nvSpPr>
            <p:cNvPr id="38" name="Cloud 37"/>
            <p:cNvSpPr/>
            <p:nvPr/>
          </p:nvSpPr>
          <p:spPr bwMode="auto">
            <a:xfrm>
              <a:off x="6019800" y="5181600"/>
              <a:ext cx="16764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Aga Khan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University</a:t>
              </a:r>
            </a:p>
          </p:txBody>
        </p:sp>
        <p:sp>
          <p:nvSpPr>
            <p:cNvPr id="40" name="Cloud 39"/>
            <p:cNvSpPr/>
            <p:nvPr/>
          </p:nvSpPr>
          <p:spPr bwMode="auto">
            <a:xfrm>
              <a:off x="7620000" y="46482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Multinet</a:t>
              </a:r>
              <a:endPara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Pakistan</a:t>
              </a:r>
            </a:p>
          </p:txBody>
        </p:sp>
        <p:cxnSp>
          <p:nvCxnSpPr>
            <p:cNvPr id="142367" name="Straight Connector 160"/>
            <p:cNvCxnSpPr/>
            <p:nvPr/>
          </p:nvCxnSpPr>
          <p:spPr>
            <a:xfrm rot="5400000" flipH="1" flipV="1">
              <a:off x="6645716" y="4631884"/>
              <a:ext cx="805568" cy="38100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  <p:cxnSp>
          <p:nvCxnSpPr>
            <p:cNvPr id="142368" name="Straight Connector 160"/>
            <p:cNvCxnSpPr/>
            <p:nvPr/>
          </p:nvCxnSpPr>
          <p:spPr>
            <a:xfrm rot="-5400000" flipV="1">
              <a:off x="8131616" y="4441384"/>
              <a:ext cx="424568" cy="7620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</p:grpSp>
      <p:sp>
        <p:nvSpPr>
          <p:cNvPr id="366" name="AutoShape 149"/>
          <p:cNvSpPr>
            <a:spLocks noChangeArrowheads="1"/>
          </p:cNvSpPr>
          <p:nvPr/>
        </p:nvSpPr>
        <p:spPr bwMode="auto">
          <a:xfrm>
            <a:off x="2209800" y="3714750"/>
            <a:ext cx="2362200" cy="571500"/>
          </a:xfrm>
          <a:prstGeom prst="wedgeRoundRectCallout">
            <a:avLst>
              <a:gd name="adj1" fmla="val -89515"/>
              <a:gd name="adj2" fmla="val -6251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I’m YouTube: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 208.65.153.0 / 22</a:t>
            </a:r>
          </a:p>
        </p:txBody>
      </p:sp>
      <p:sp>
        <p:nvSpPr>
          <p:cNvPr id="380" name="Line 151"/>
          <p:cNvSpPr>
            <a:spLocks noChangeShapeType="1"/>
          </p:cNvSpPr>
          <p:nvPr/>
        </p:nvSpPr>
        <p:spPr bwMode="auto">
          <a:xfrm>
            <a:off x="8077200" y="4000500"/>
            <a:ext cx="76200" cy="3429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Line 151"/>
          <p:cNvSpPr>
            <a:spLocks noChangeShapeType="1"/>
          </p:cNvSpPr>
          <p:nvPr/>
        </p:nvSpPr>
        <p:spPr bwMode="auto">
          <a:xfrm flipH="1">
            <a:off x="4876800" y="4000500"/>
            <a:ext cx="1371600" cy="4572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Line 151"/>
          <p:cNvSpPr>
            <a:spLocks noChangeShapeType="1"/>
          </p:cNvSpPr>
          <p:nvPr/>
        </p:nvSpPr>
        <p:spPr bwMode="auto">
          <a:xfrm flipH="1">
            <a:off x="6629400" y="4171950"/>
            <a:ext cx="381000" cy="5715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914400" y="2954338"/>
            <a:ext cx="6500813" cy="781050"/>
          </a:xfrm>
          <a:custGeom>
            <a:avLst/>
            <a:gdLst/>
            <a:ahLst/>
            <a:cxnLst>
              <a:cxn ang="0">
                <a:pos x="6346087" y="437717"/>
              </a:cxn>
              <a:cxn ang="0">
                <a:pos x="6359942" y="63644"/>
              </a:cxn>
              <a:cxn ang="0">
                <a:pos x="5500866" y="63644"/>
              </a:cxn>
              <a:cxn ang="0">
                <a:pos x="3505589" y="445510"/>
              </a:cxn>
              <a:cxn ang="0">
                <a:pos x="1690443" y="266267"/>
              </a:cxn>
              <a:cxn ang="0">
                <a:pos x="817509" y="258473"/>
              </a:cxn>
              <a:cxn ang="0">
                <a:pos x="0" y="585787"/>
              </a:cxn>
            </a:cxnLst>
            <a:rect l="0" t="0" r="0" b="0"/>
            <a:pathLst>
              <a:path w="6500091" h="1041399">
                <a:moveTo>
                  <a:pt x="6345382" y="778163"/>
                </a:moveTo>
                <a:cubicBezTo>
                  <a:pt x="6422736" y="501072"/>
                  <a:pt x="6500091" y="223981"/>
                  <a:pt x="6359236" y="113145"/>
                </a:cubicBezTo>
                <a:cubicBezTo>
                  <a:pt x="6218382" y="2309"/>
                  <a:pt x="5975928" y="0"/>
                  <a:pt x="5500255" y="113145"/>
                </a:cubicBezTo>
                <a:cubicBezTo>
                  <a:pt x="5024582" y="226290"/>
                  <a:pt x="4140200" y="731981"/>
                  <a:pt x="3505200" y="792017"/>
                </a:cubicBezTo>
                <a:cubicBezTo>
                  <a:pt x="2870200" y="852053"/>
                  <a:pt x="2138219" y="528781"/>
                  <a:pt x="1690255" y="473363"/>
                </a:cubicBezTo>
                <a:cubicBezTo>
                  <a:pt x="1242291" y="417945"/>
                  <a:pt x="1099127" y="364835"/>
                  <a:pt x="817418" y="459508"/>
                </a:cubicBezTo>
                <a:cubicBezTo>
                  <a:pt x="535709" y="554181"/>
                  <a:pt x="267854" y="797790"/>
                  <a:pt x="0" y="1041399"/>
                </a:cubicBezTo>
              </a:path>
            </a:pathLst>
          </a:custGeom>
          <a:noFill/>
          <a:ln w="127000" cap="flat" cmpd="sng">
            <a:solidFill>
              <a:srgbClr val="00206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0" y="1662113"/>
            <a:ext cx="9144000" cy="32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2344" name="TextBox 21"/>
          <p:cNvSpPr txBox="1"/>
          <p:nvPr/>
        </p:nvSpPr>
        <p:spPr>
          <a:xfrm>
            <a:off x="60325" y="6534150"/>
            <a:ext cx="9083675" cy="323850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500">
                <a:solidFill>
                  <a:srgbClr val="00B0F0"/>
                </a:solidFill>
              </a:rPr>
              <a:t>examples from https://people.cs.umass.edu/~phillipa/CSE390/RoutingSecurity.pptx</a:t>
            </a:r>
          </a:p>
        </p:txBody>
      </p:sp>
      <p:sp>
        <p:nvSpPr>
          <p:cNvPr id="24" name="Title 1"/>
          <p:cNvSpPr txBox="1"/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Prefix Hijacking: Case 1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 advTm="1030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47"/>
          <p:cNvGrpSpPr/>
          <p:nvPr/>
        </p:nvGrpSpPr>
        <p:grpSpPr>
          <a:xfrm>
            <a:off x="152400" y="2000250"/>
            <a:ext cx="8763000" cy="3314700"/>
            <a:chOff x="381000" y="1524000"/>
            <a:chExt cx="8763000" cy="4419600"/>
          </a:xfrm>
        </p:grpSpPr>
        <p:sp>
          <p:nvSpPr>
            <p:cNvPr id="255" name="Cloud 254"/>
            <p:cNvSpPr/>
            <p:nvPr/>
          </p:nvSpPr>
          <p:spPr bwMode="auto">
            <a:xfrm>
              <a:off x="381000" y="38100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YouTube</a:t>
              </a:r>
            </a:p>
          </p:txBody>
        </p:sp>
        <p:sp>
          <p:nvSpPr>
            <p:cNvPr id="257" name="Cloud 256"/>
            <p:cNvSpPr/>
            <p:nvPr/>
          </p:nvSpPr>
          <p:spPr bwMode="auto">
            <a:xfrm>
              <a:off x="6477000" y="3506498"/>
              <a:ext cx="2057400" cy="10668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Pakistan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Telecom</a:t>
              </a:r>
            </a:p>
          </p:txBody>
        </p:sp>
        <p:cxnSp>
          <p:nvCxnSpPr>
            <p:cNvPr id="142352" name="Straight Connector 160"/>
            <p:cNvCxnSpPr/>
            <p:nvPr/>
          </p:nvCxnSpPr>
          <p:spPr>
            <a:xfrm rot="5400000" flipH="1" flipV="1">
              <a:off x="7284054" y="3345846"/>
              <a:ext cx="443293" cy="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  <p:cxnSp>
          <p:nvCxnSpPr>
            <p:cNvPr id="142353" name="Straight Connector 160"/>
            <p:cNvCxnSpPr/>
            <p:nvPr/>
          </p:nvCxnSpPr>
          <p:spPr>
            <a:xfrm rot="5400000" flipH="1" flipV="1">
              <a:off x="1235516" y="3336484"/>
              <a:ext cx="424568" cy="60960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  <p:sp>
          <p:nvSpPr>
            <p:cNvPr id="323" name="Cloud 322"/>
            <p:cNvSpPr/>
            <p:nvPr/>
          </p:nvSpPr>
          <p:spPr bwMode="auto">
            <a:xfrm>
              <a:off x="1447800" y="1524000"/>
              <a:ext cx="6629400" cy="2438400"/>
            </a:xfrm>
            <a:prstGeom prst="cloud">
              <a:avLst/>
            </a:prstGeom>
            <a:solidFill>
              <a:srgbClr val="CC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“The Internet”</a:t>
              </a:r>
            </a:p>
          </p:txBody>
        </p:sp>
        <p:sp>
          <p:nvSpPr>
            <p:cNvPr id="33" name="Cloud 32"/>
            <p:cNvSpPr/>
            <p:nvPr/>
          </p:nvSpPr>
          <p:spPr bwMode="auto">
            <a:xfrm>
              <a:off x="4343400" y="48006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Telnor</a:t>
              </a:r>
              <a:endPara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 Pakistan</a:t>
              </a:r>
            </a:p>
          </p:txBody>
        </p:sp>
        <p:cxnSp>
          <p:nvCxnSpPr>
            <p:cNvPr id="142360" name="Straight Connector 160"/>
            <p:cNvCxnSpPr/>
            <p:nvPr/>
          </p:nvCxnSpPr>
          <p:spPr>
            <a:xfrm rot="5400000" flipH="1" flipV="1">
              <a:off x="5502716" y="3793684"/>
              <a:ext cx="653168" cy="144780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  <p:sp>
          <p:nvSpPr>
            <p:cNvPr id="38" name="Cloud 37"/>
            <p:cNvSpPr/>
            <p:nvPr/>
          </p:nvSpPr>
          <p:spPr bwMode="auto">
            <a:xfrm>
              <a:off x="6019800" y="5181600"/>
              <a:ext cx="16764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Aga Khan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University</a:t>
              </a:r>
            </a:p>
          </p:txBody>
        </p:sp>
        <p:sp>
          <p:nvSpPr>
            <p:cNvPr id="40" name="Cloud 39"/>
            <p:cNvSpPr/>
            <p:nvPr/>
          </p:nvSpPr>
          <p:spPr bwMode="auto">
            <a:xfrm>
              <a:off x="7620000" y="46482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Multinet</a:t>
              </a:r>
              <a:endPara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Pakistan</a:t>
              </a:r>
            </a:p>
          </p:txBody>
        </p:sp>
        <p:cxnSp>
          <p:nvCxnSpPr>
            <p:cNvPr id="142367" name="Straight Connector 160"/>
            <p:cNvCxnSpPr/>
            <p:nvPr/>
          </p:nvCxnSpPr>
          <p:spPr>
            <a:xfrm rot="5400000" flipH="1" flipV="1">
              <a:off x="6645716" y="4631884"/>
              <a:ext cx="805568" cy="38100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  <p:cxnSp>
          <p:nvCxnSpPr>
            <p:cNvPr id="142368" name="Straight Connector 160"/>
            <p:cNvCxnSpPr/>
            <p:nvPr/>
          </p:nvCxnSpPr>
          <p:spPr>
            <a:xfrm rot="-5400000" flipV="1">
              <a:off x="8131616" y="4441384"/>
              <a:ext cx="424568" cy="7620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</p:grpSp>
      <p:sp>
        <p:nvSpPr>
          <p:cNvPr id="366" name="AutoShape 149"/>
          <p:cNvSpPr>
            <a:spLocks noChangeArrowheads="1"/>
          </p:cNvSpPr>
          <p:nvPr/>
        </p:nvSpPr>
        <p:spPr bwMode="auto">
          <a:xfrm>
            <a:off x="2209800" y="3714750"/>
            <a:ext cx="2362200" cy="571500"/>
          </a:xfrm>
          <a:prstGeom prst="wedgeRoundRectCallout">
            <a:avLst>
              <a:gd name="adj1" fmla="val -89515"/>
              <a:gd name="adj2" fmla="val -6251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I’m YouTube: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 208.65.153.0 / 22</a:t>
            </a:r>
          </a:p>
        </p:txBody>
      </p:sp>
      <p:sp>
        <p:nvSpPr>
          <p:cNvPr id="380" name="Line 151"/>
          <p:cNvSpPr>
            <a:spLocks noChangeShapeType="1"/>
          </p:cNvSpPr>
          <p:nvPr/>
        </p:nvSpPr>
        <p:spPr bwMode="auto">
          <a:xfrm>
            <a:off x="8077200" y="4000500"/>
            <a:ext cx="76200" cy="3429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Line 151"/>
          <p:cNvSpPr>
            <a:spLocks noChangeShapeType="1"/>
          </p:cNvSpPr>
          <p:nvPr/>
        </p:nvSpPr>
        <p:spPr bwMode="auto">
          <a:xfrm flipH="1">
            <a:off x="4876800" y="4000500"/>
            <a:ext cx="1371600" cy="4572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Line 151"/>
          <p:cNvSpPr>
            <a:spLocks noChangeShapeType="1"/>
          </p:cNvSpPr>
          <p:nvPr/>
        </p:nvSpPr>
        <p:spPr bwMode="auto">
          <a:xfrm flipH="1">
            <a:off x="6629400" y="4171950"/>
            <a:ext cx="381000" cy="5715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914400" y="2954338"/>
            <a:ext cx="6500813" cy="781050"/>
          </a:xfrm>
          <a:custGeom>
            <a:avLst/>
            <a:gdLst/>
            <a:ahLst/>
            <a:cxnLst>
              <a:cxn ang="0">
                <a:pos x="6346087" y="437717"/>
              </a:cxn>
              <a:cxn ang="0">
                <a:pos x="6359942" y="63644"/>
              </a:cxn>
              <a:cxn ang="0">
                <a:pos x="5500866" y="63644"/>
              </a:cxn>
              <a:cxn ang="0">
                <a:pos x="3505589" y="445510"/>
              </a:cxn>
              <a:cxn ang="0">
                <a:pos x="1690443" y="266267"/>
              </a:cxn>
              <a:cxn ang="0">
                <a:pos x="817509" y="258473"/>
              </a:cxn>
              <a:cxn ang="0">
                <a:pos x="0" y="585787"/>
              </a:cxn>
            </a:cxnLst>
            <a:rect l="0" t="0" r="0" b="0"/>
            <a:pathLst>
              <a:path w="6500091" h="1041399">
                <a:moveTo>
                  <a:pt x="6345382" y="778163"/>
                </a:moveTo>
                <a:cubicBezTo>
                  <a:pt x="6422736" y="501072"/>
                  <a:pt x="6500091" y="223981"/>
                  <a:pt x="6359236" y="113145"/>
                </a:cubicBezTo>
                <a:cubicBezTo>
                  <a:pt x="6218382" y="2309"/>
                  <a:pt x="5975928" y="0"/>
                  <a:pt x="5500255" y="113145"/>
                </a:cubicBezTo>
                <a:cubicBezTo>
                  <a:pt x="5024582" y="226290"/>
                  <a:pt x="4140200" y="731981"/>
                  <a:pt x="3505200" y="792017"/>
                </a:cubicBezTo>
                <a:cubicBezTo>
                  <a:pt x="2870200" y="852053"/>
                  <a:pt x="2138219" y="528781"/>
                  <a:pt x="1690255" y="473363"/>
                </a:cubicBezTo>
                <a:cubicBezTo>
                  <a:pt x="1242291" y="417945"/>
                  <a:pt x="1099127" y="364835"/>
                  <a:pt x="817418" y="459508"/>
                </a:cubicBezTo>
                <a:cubicBezTo>
                  <a:pt x="535709" y="554181"/>
                  <a:pt x="267854" y="797790"/>
                  <a:pt x="0" y="1041399"/>
                </a:cubicBezTo>
              </a:path>
            </a:pathLst>
          </a:custGeom>
          <a:noFill/>
          <a:ln w="127000" cap="flat" cmpd="sng">
            <a:solidFill>
              <a:srgbClr val="00206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0" y="1662113"/>
            <a:ext cx="9144000" cy="32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2344" name="TextBox 21"/>
          <p:cNvSpPr txBox="1"/>
          <p:nvPr/>
        </p:nvSpPr>
        <p:spPr>
          <a:xfrm>
            <a:off x="60325" y="6534150"/>
            <a:ext cx="9083675" cy="323850"/>
          </a:xfrm>
          <a:prstGeom prst="rect">
            <a:avLst/>
          </a:prstGeom>
          <a:noFill/>
          <a:ln w="9525">
            <a:noFill/>
          </a:ln>
        </p:spPr>
        <p:txBody>
          <a:bodyPr lIns="91438" tIns="45719" rIns="91438" bIns="4571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1500">
                <a:solidFill>
                  <a:srgbClr val="00B0F0"/>
                </a:solidFill>
              </a:rPr>
              <a:t>examples from https://people.cs.umass.edu/~phillipa/CSE390/RoutingSecurity.pptx</a:t>
            </a:r>
          </a:p>
        </p:txBody>
      </p:sp>
      <p:sp>
        <p:nvSpPr>
          <p:cNvPr id="24" name="Title 1"/>
          <p:cNvSpPr txBox="1"/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Prefix Hijacking: Case 1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000" y="5859728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err="1"/>
              <a:t>pakistan</a:t>
            </a:r>
            <a:r>
              <a:rPr lang="en-US" altLang="en-US" b="1" dirty="0"/>
              <a:t> telecom actually hijacked traffic going to </a:t>
            </a:r>
            <a:r>
              <a:rPr lang="en-US" altLang="en-US" b="1" dirty="0" err="1"/>
              <a:t>youtube</a:t>
            </a:r>
            <a:r>
              <a:rPr lang="en-US" altLang="en-US" b="1" dirty="0"/>
              <a:t> (misconfiguration)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advTm="1030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85" name="Group 47"/>
          <p:cNvGrpSpPr/>
          <p:nvPr/>
        </p:nvGrpSpPr>
        <p:grpSpPr>
          <a:xfrm>
            <a:off x="152400" y="2000250"/>
            <a:ext cx="8763000" cy="3314700"/>
            <a:chOff x="381000" y="1524000"/>
            <a:chExt cx="8763000" cy="4419600"/>
          </a:xfrm>
        </p:grpSpPr>
        <p:sp>
          <p:nvSpPr>
            <p:cNvPr id="255" name="Cloud 254"/>
            <p:cNvSpPr/>
            <p:nvPr/>
          </p:nvSpPr>
          <p:spPr bwMode="auto">
            <a:xfrm>
              <a:off x="381000" y="38100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YouTube</a:t>
              </a:r>
            </a:p>
          </p:txBody>
        </p:sp>
        <p:sp>
          <p:nvSpPr>
            <p:cNvPr id="257" name="Cloud 256"/>
            <p:cNvSpPr/>
            <p:nvPr/>
          </p:nvSpPr>
          <p:spPr bwMode="auto">
            <a:xfrm>
              <a:off x="6477000" y="3506498"/>
              <a:ext cx="2057400" cy="10668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Pakistan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Telecom</a:t>
              </a:r>
            </a:p>
          </p:txBody>
        </p:sp>
        <p:cxnSp>
          <p:nvCxnSpPr>
            <p:cNvPr id="144402" name="Straight Connector 160"/>
            <p:cNvCxnSpPr/>
            <p:nvPr/>
          </p:nvCxnSpPr>
          <p:spPr>
            <a:xfrm rot="5400000" flipH="1" flipV="1">
              <a:off x="7284054" y="3345846"/>
              <a:ext cx="443293" cy="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  <p:cxnSp>
          <p:nvCxnSpPr>
            <p:cNvPr id="144403" name="Straight Connector 160"/>
            <p:cNvCxnSpPr/>
            <p:nvPr/>
          </p:nvCxnSpPr>
          <p:spPr>
            <a:xfrm rot="5400000" flipH="1" flipV="1">
              <a:off x="1235516" y="3336484"/>
              <a:ext cx="424568" cy="60960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  <p:sp>
          <p:nvSpPr>
            <p:cNvPr id="323" name="Cloud 322"/>
            <p:cNvSpPr/>
            <p:nvPr/>
          </p:nvSpPr>
          <p:spPr bwMode="auto">
            <a:xfrm>
              <a:off x="1447800" y="1524000"/>
              <a:ext cx="6629400" cy="2438400"/>
            </a:xfrm>
            <a:prstGeom prst="cloud">
              <a:avLst/>
            </a:prstGeom>
            <a:solidFill>
              <a:srgbClr val="CC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“The Internet”</a:t>
              </a:r>
            </a:p>
          </p:txBody>
        </p:sp>
        <p:sp>
          <p:nvSpPr>
            <p:cNvPr id="33" name="Cloud 32"/>
            <p:cNvSpPr/>
            <p:nvPr/>
          </p:nvSpPr>
          <p:spPr bwMode="auto">
            <a:xfrm>
              <a:off x="4343400" y="48006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Telnor</a:t>
              </a:r>
              <a:endPara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 Pakistan</a:t>
              </a:r>
            </a:p>
          </p:txBody>
        </p:sp>
        <p:cxnSp>
          <p:nvCxnSpPr>
            <p:cNvPr id="144410" name="Straight Connector 160"/>
            <p:cNvCxnSpPr/>
            <p:nvPr/>
          </p:nvCxnSpPr>
          <p:spPr>
            <a:xfrm rot="5400000" flipH="1" flipV="1">
              <a:off x="5502716" y="3793684"/>
              <a:ext cx="653168" cy="144780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  <p:sp>
          <p:nvSpPr>
            <p:cNvPr id="38" name="Cloud 37"/>
            <p:cNvSpPr/>
            <p:nvPr/>
          </p:nvSpPr>
          <p:spPr bwMode="auto">
            <a:xfrm>
              <a:off x="6019800" y="5181600"/>
              <a:ext cx="16764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Aga Khan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University</a:t>
              </a:r>
            </a:p>
          </p:txBody>
        </p:sp>
        <p:sp>
          <p:nvSpPr>
            <p:cNvPr id="40" name="Cloud 39"/>
            <p:cNvSpPr/>
            <p:nvPr/>
          </p:nvSpPr>
          <p:spPr bwMode="auto">
            <a:xfrm>
              <a:off x="7620000" y="46482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Multinet</a:t>
              </a:r>
              <a:endPara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Pakistan</a:t>
              </a:r>
            </a:p>
          </p:txBody>
        </p:sp>
        <p:cxnSp>
          <p:nvCxnSpPr>
            <p:cNvPr id="144417" name="Straight Connector 160"/>
            <p:cNvCxnSpPr/>
            <p:nvPr/>
          </p:nvCxnSpPr>
          <p:spPr>
            <a:xfrm rot="5400000" flipH="1" flipV="1">
              <a:off x="6645716" y="4631884"/>
              <a:ext cx="805568" cy="38100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  <p:cxnSp>
          <p:nvCxnSpPr>
            <p:cNvPr id="144418" name="Straight Connector 160"/>
            <p:cNvCxnSpPr/>
            <p:nvPr/>
          </p:nvCxnSpPr>
          <p:spPr>
            <a:xfrm rot="-5400000" flipV="1">
              <a:off x="8131616" y="4441384"/>
              <a:ext cx="424568" cy="7620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</p:grpSp>
      <p:sp>
        <p:nvSpPr>
          <p:cNvPr id="366" name="AutoShape 149"/>
          <p:cNvSpPr>
            <a:spLocks noChangeArrowheads="1"/>
          </p:cNvSpPr>
          <p:nvPr/>
        </p:nvSpPr>
        <p:spPr bwMode="auto">
          <a:xfrm>
            <a:off x="2209800" y="3714750"/>
            <a:ext cx="2362200" cy="571500"/>
          </a:xfrm>
          <a:prstGeom prst="wedgeRoundRectCallout">
            <a:avLst>
              <a:gd name="adj1" fmla="val -89515"/>
              <a:gd name="adj2" fmla="val -6251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I’m YouTube: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 208.65.153.0 / 22</a:t>
            </a:r>
          </a:p>
        </p:txBody>
      </p:sp>
      <p:sp>
        <p:nvSpPr>
          <p:cNvPr id="380" name="Line 151"/>
          <p:cNvSpPr>
            <a:spLocks noChangeShapeType="1"/>
          </p:cNvSpPr>
          <p:nvPr/>
        </p:nvSpPr>
        <p:spPr bwMode="auto">
          <a:xfrm>
            <a:off x="8077200" y="4000500"/>
            <a:ext cx="76200" cy="3429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Line 151"/>
          <p:cNvSpPr>
            <a:spLocks noChangeShapeType="1"/>
          </p:cNvSpPr>
          <p:nvPr/>
        </p:nvSpPr>
        <p:spPr bwMode="auto">
          <a:xfrm flipH="1">
            <a:off x="4876800" y="4000500"/>
            <a:ext cx="1371600" cy="4572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Line 151"/>
          <p:cNvSpPr>
            <a:spLocks noChangeShapeType="1"/>
          </p:cNvSpPr>
          <p:nvPr/>
        </p:nvSpPr>
        <p:spPr bwMode="auto">
          <a:xfrm flipH="1">
            <a:off x="6629400" y="4171950"/>
            <a:ext cx="381000" cy="5715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390" name="Freeform 50"/>
          <p:cNvSpPr/>
          <p:nvPr/>
        </p:nvSpPr>
        <p:spPr>
          <a:xfrm>
            <a:off x="914400" y="2954338"/>
            <a:ext cx="6500813" cy="781050"/>
          </a:xfrm>
          <a:custGeom>
            <a:avLst/>
            <a:gdLst/>
            <a:ahLst/>
            <a:cxnLst>
              <a:cxn ang="0">
                <a:pos x="6346087" y="437717"/>
              </a:cxn>
              <a:cxn ang="0">
                <a:pos x="6359942" y="63644"/>
              </a:cxn>
              <a:cxn ang="0">
                <a:pos x="5500866" y="63644"/>
              </a:cxn>
              <a:cxn ang="0">
                <a:pos x="3505589" y="445510"/>
              </a:cxn>
              <a:cxn ang="0">
                <a:pos x="1690443" y="266267"/>
              </a:cxn>
              <a:cxn ang="0">
                <a:pos x="817509" y="258473"/>
              </a:cxn>
              <a:cxn ang="0">
                <a:pos x="0" y="585787"/>
              </a:cxn>
            </a:cxnLst>
            <a:rect l="0" t="0" r="0" b="0"/>
            <a:pathLst>
              <a:path w="6500091" h="1041399">
                <a:moveTo>
                  <a:pt x="6345382" y="778163"/>
                </a:moveTo>
                <a:cubicBezTo>
                  <a:pt x="6422736" y="501072"/>
                  <a:pt x="6500091" y="223981"/>
                  <a:pt x="6359236" y="113145"/>
                </a:cubicBezTo>
                <a:cubicBezTo>
                  <a:pt x="6218382" y="2309"/>
                  <a:pt x="5975928" y="0"/>
                  <a:pt x="5500255" y="113145"/>
                </a:cubicBezTo>
                <a:cubicBezTo>
                  <a:pt x="5024582" y="226290"/>
                  <a:pt x="4140200" y="731981"/>
                  <a:pt x="3505200" y="792017"/>
                </a:cubicBezTo>
                <a:cubicBezTo>
                  <a:pt x="2870200" y="852053"/>
                  <a:pt x="2138219" y="528781"/>
                  <a:pt x="1690255" y="473363"/>
                </a:cubicBezTo>
                <a:cubicBezTo>
                  <a:pt x="1242291" y="417945"/>
                  <a:pt x="1099127" y="364835"/>
                  <a:pt x="817418" y="459508"/>
                </a:cubicBezTo>
                <a:cubicBezTo>
                  <a:pt x="535709" y="554181"/>
                  <a:pt x="267854" y="797790"/>
                  <a:pt x="0" y="1041399"/>
                </a:cubicBezTo>
              </a:path>
            </a:pathLst>
          </a:custGeom>
          <a:noFill/>
          <a:ln w="127000" cap="flat" cmpd="sng">
            <a:solidFill>
              <a:srgbClr val="00206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 rot="172376">
            <a:off x="6959600" y="2924175"/>
            <a:ext cx="990600" cy="784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29400" y="2012950"/>
            <a:ext cx="2286000" cy="854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Hijack + drop packets going to YouTube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" y="5562600"/>
            <a:ext cx="7848600" cy="347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8895" marR="0" lvl="1" indent="-4889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Block your own customers.</a:t>
            </a:r>
          </a:p>
        </p:txBody>
      </p:sp>
      <p:sp>
        <p:nvSpPr>
          <p:cNvPr id="27" name="矩形 26"/>
          <p:cNvSpPr/>
          <p:nvPr/>
        </p:nvSpPr>
        <p:spPr>
          <a:xfrm>
            <a:off x="0" y="1662113"/>
            <a:ext cx="9144000" cy="32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609600" y="1422400"/>
            <a:ext cx="7848600" cy="347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8895" marR="0" lvl="1" indent="-4889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Here’s what should have happened….</a:t>
            </a:r>
          </a:p>
        </p:txBody>
      </p:sp>
      <p:sp>
        <p:nvSpPr>
          <p:cNvPr id="2" name="矩形 1"/>
          <p:cNvSpPr/>
          <p:nvPr/>
        </p:nvSpPr>
        <p:spPr>
          <a:xfrm>
            <a:off x="304800" y="6188631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err="1"/>
              <a:t>pakistan</a:t>
            </a:r>
            <a:r>
              <a:rPr lang="en-US" altLang="en-US" b="1" dirty="0"/>
              <a:t> telecom actually hijacked traffic going to </a:t>
            </a:r>
            <a:r>
              <a:rPr lang="en-US" altLang="en-US" b="1" dirty="0" err="1"/>
              <a:t>youtube</a:t>
            </a:r>
            <a:r>
              <a:rPr lang="en-US" altLang="en-US" b="1" dirty="0"/>
              <a:t> (misconfiguration)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advTm="111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33" name="Group 47"/>
          <p:cNvGrpSpPr/>
          <p:nvPr/>
        </p:nvGrpSpPr>
        <p:grpSpPr>
          <a:xfrm>
            <a:off x="152400" y="2000250"/>
            <a:ext cx="8763000" cy="3314700"/>
            <a:chOff x="381000" y="1524000"/>
            <a:chExt cx="8763000" cy="4419600"/>
          </a:xfrm>
        </p:grpSpPr>
        <p:sp>
          <p:nvSpPr>
            <p:cNvPr id="255" name="Cloud 254"/>
            <p:cNvSpPr/>
            <p:nvPr/>
          </p:nvSpPr>
          <p:spPr bwMode="auto">
            <a:xfrm>
              <a:off x="381000" y="38100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YouTube</a:t>
              </a:r>
            </a:p>
          </p:txBody>
        </p:sp>
        <p:sp>
          <p:nvSpPr>
            <p:cNvPr id="257" name="Cloud 256"/>
            <p:cNvSpPr/>
            <p:nvPr/>
          </p:nvSpPr>
          <p:spPr bwMode="auto">
            <a:xfrm>
              <a:off x="6477000" y="3506498"/>
              <a:ext cx="2057400" cy="10668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Pakistan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Telecom</a:t>
              </a:r>
            </a:p>
          </p:txBody>
        </p:sp>
        <p:cxnSp>
          <p:nvCxnSpPr>
            <p:cNvPr id="146458" name="Straight Connector 160"/>
            <p:cNvCxnSpPr/>
            <p:nvPr/>
          </p:nvCxnSpPr>
          <p:spPr>
            <a:xfrm rot="5400000" flipH="1" flipV="1">
              <a:off x="7284054" y="3345846"/>
              <a:ext cx="443293" cy="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  <p:cxnSp>
          <p:nvCxnSpPr>
            <p:cNvPr id="146459" name="Straight Connector 160"/>
            <p:cNvCxnSpPr/>
            <p:nvPr/>
          </p:nvCxnSpPr>
          <p:spPr>
            <a:xfrm rot="5400000" flipH="1" flipV="1">
              <a:off x="1235516" y="3336484"/>
              <a:ext cx="424568" cy="60960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  <p:sp>
          <p:nvSpPr>
            <p:cNvPr id="323" name="Cloud 322"/>
            <p:cNvSpPr/>
            <p:nvPr/>
          </p:nvSpPr>
          <p:spPr bwMode="auto">
            <a:xfrm>
              <a:off x="1447800" y="1524000"/>
              <a:ext cx="6629400" cy="2438400"/>
            </a:xfrm>
            <a:prstGeom prst="cloud">
              <a:avLst/>
            </a:prstGeom>
            <a:solidFill>
              <a:srgbClr val="CCFF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“The Internet”</a:t>
              </a:r>
            </a:p>
          </p:txBody>
        </p:sp>
        <p:sp>
          <p:nvSpPr>
            <p:cNvPr id="33" name="Cloud 32"/>
            <p:cNvSpPr/>
            <p:nvPr/>
          </p:nvSpPr>
          <p:spPr bwMode="auto">
            <a:xfrm>
              <a:off x="4343400" y="48006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Telnor</a:t>
              </a:r>
              <a:endPara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 Pakistan</a:t>
              </a:r>
            </a:p>
          </p:txBody>
        </p:sp>
        <p:cxnSp>
          <p:nvCxnSpPr>
            <p:cNvPr id="146466" name="Straight Connector 160"/>
            <p:cNvCxnSpPr/>
            <p:nvPr/>
          </p:nvCxnSpPr>
          <p:spPr>
            <a:xfrm rot="5400000" flipH="1" flipV="1">
              <a:off x="5502716" y="3793684"/>
              <a:ext cx="653168" cy="144780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  <p:sp>
          <p:nvSpPr>
            <p:cNvPr id="38" name="Cloud 37"/>
            <p:cNvSpPr/>
            <p:nvPr/>
          </p:nvSpPr>
          <p:spPr bwMode="auto">
            <a:xfrm>
              <a:off x="6019800" y="5181600"/>
              <a:ext cx="16764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Aga Khan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University</a:t>
              </a:r>
            </a:p>
          </p:txBody>
        </p:sp>
        <p:sp>
          <p:nvSpPr>
            <p:cNvPr id="40" name="Cloud 39"/>
            <p:cNvSpPr/>
            <p:nvPr/>
          </p:nvSpPr>
          <p:spPr bwMode="auto">
            <a:xfrm>
              <a:off x="7620000" y="4648200"/>
              <a:ext cx="1524000" cy="762000"/>
            </a:xfrm>
            <a:prstGeom prst="cloud">
              <a:avLst/>
            </a:prstGeom>
            <a:solidFill>
              <a:srgbClr val="CC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Multinet</a:t>
              </a:r>
              <a:endPara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Pakistan</a:t>
              </a:r>
            </a:p>
          </p:txBody>
        </p:sp>
        <p:cxnSp>
          <p:nvCxnSpPr>
            <p:cNvPr id="146473" name="Straight Connector 160"/>
            <p:cNvCxnSpPr/>
            <p:nvPr/>
          </p:nvCxnSpPr>
          <p:spPr>
            <a:xfrm rot="5400000" flipH="1" flipV="1">
              <a:off x="6645716" y="4631884"/>
              <a:ext cx="805568" cy="38100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  <p:cxnSp>
          <p:nvCxnSpPr>
            <p:cNvPr id="146474" name="Straight Connector 160"/>
            <p:cNvCxnSpPr/>
            <p:nvPr/>
          </p:nvCxnSpPr>
          <p:spPr>
            <a:xfrm rot="-5400000" flipV="1">
              <a:off x="8131616" y="4441384"/>
              <a:ext cx="424568" cy="76200"/>
            </a:xfrm>
            <a:prstGeom prst="line">
              <a:avLst/>
            </a:prstGeom>
            <a:ln w="57150" cap="flat" cmpd="sng">
              <a:solidFill>
                <a:srgbClr val="008000"/>
              </a:solidFill>
              <a:prstDash val="solid"/>
              <a:headEnd type="none" w="med" len="med"/>
              <a:tailEnd type="stealth" w="med" len="med"/>
            </a:ln>
          </p:spPr>
        </p:cxnSp>
      </p:grpSp>
      <p:sp>
        <p:nvSpPr>
          <p:cNvPr id="366" name="AutoShape 149"/>
          <p:cNvSpPr>
            <a:spLocks noChangeArrowheads="1"/>
          </p:cNvSpPr>
          <p:nvPr/>
        </p:nvSpPr>
        <p:spPr bwMode="auto">
          <a:xfrm>
            <a:off x="2209800" y="3714750"/>
            <a:ext cx="2362200" cy="571500"/>
          </a:xfrm>
          <a:prstGeom prst="wedgeRoundRectCallout">
            <a:avLst>
              <a:gd name="adj1" fmla="val -89515"/>
              <a:gd name="adj2" fmla="val -6251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I’m YouTube: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 208.65.153.0 / 22</a:t>
            </a:r>
          </a:p>
        </p:txBody>
      </p:sp>
      <p:sp>
        <p:nvSpPr>
          <p:cNvPr id="380" name="Line 151"/>
          <p:cNvSpPr>
            <a:spLocks noChangeShapeType="1"/>
          </p:cNvSpPr>
          <p:nvPr/>
        </p:nvSpPr>
        <p:spPr bwMode="auto">
          <a:xfrm>
            <a:off x="8077200" y="4000500"/>
            <a:ext cx="76200" cy="3429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Line 151"/>
          <p:cNvSpPr>
            <a:spLocks noChangeShapeType="1"/>
          </p:cNvSpPr>
          <p:nvPr/>
        </p:nvSpPr>
        <p:spPr bwMode="auto">
          <a:xfrm flipH="1">
            <a:off x="4876800" y="4000500"/>
            <a:ext cx="1371600" cy="4572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Line 151"/>
          <p:cNvSpPr>
            <a:spLocks noChangeShapeType="1"/>
          </p:cNvSpPr>
          <p:nvPr/>
        </p:nvSpPr>
        <p:spPr bwMode="auto">
          <a:xfrm flipH="1">
            <a:off x="6629400" y="4171950"/>
            <a:ext cx="381000" cy="571500"/>
          </a:xfrm>
          <a:prstGeom prst="line">
            <a:avLst/>
          </a:prstGeom>
          <a:noFill/>
          <a:ln w="127000">
            <a:solidFill>
              <a:schemeClr val="accent6">
                <a:lumMod val="50000"/>
              </a:schemeClr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136"/>
          <p:cNvGrpSpPr/>
          <p:nvPr/>
        </p:nvGrpSpPr>
        <p:grpSpPr>
          <a:xfrm>
            <a:off x="6248400" y="3257550"/>
            <a:ext cx="2057400" cy="1028700"/>
            <a:chOff x="1271039" y="1613935"/>
            <a:chExt cx="1447800" cy="1124370"/>
          </a:xfrm>
        </p:grpSpPr>
        <p:sp>
          <p:nvSpPr>
            <p:cNvPr id="26" name="Isosceles Triangle 25"/>
            <p:cNvSpPr/>
            <p:nvPr/>
          </p:nvSpPr>
          <p:spPr bwMode="auto">
            <a:xfrm>
              <a:off x="2286000" y="1613935"/>
              <a:ext cx="304800" cy="457200"/>
            </a:xfrm>
            <a:prstGeom prst="triangl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 flipH="1">
              <a:off x="1371600" y="1676400"/>
              <a:ext cx="304800" cy="457200"/>
            </a:xfrm>
            <a:prstGeom prst="triangle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ContrastingRightFacing"/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Cloud 27"/>
            <p:cNvSpPr/>
            <p:nvPr/>
          </p:nvSpPr>
          <p:spPr bwMode="auto">
            <a:xfrm>
              <a:off x="1271039" y="1837639"/>
              <a:ext cx="1447800" cy="900666"/>
            </a:xfrm>
            <a:prstGeom prst="cloud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Pakistan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+mn-cs"/>
                </a:rPr>
                <a:t>Telecom</a:t>
              </a:r>
            </a:p>
          </p:txBody>
        </p:sp>
      </p:grpSp>
      <p:grpSp>
        <p:nvGrpSpPr>
          <p:cNvPr id="4" name="Group 35"/>
          <p:cNvGrpSpPr/>
          <p:nvPr/>
        </p:nvGrpSpPr>
        <p:grpSpPr>
          <a:xfrm>
            <a:off x="76200" y="1885950"/>
            <a:ext cx="7285038" cy="2016125"/>
            <a:chOff x="76200" y="1371600"/>
            <a:chExt cx="7285182" cy="2687782"/>
          </a:xfrm>
        </p:grpSpPr>
        <p:sp>
          <p:nvSpPr>
            <p:cNvPr id="146443" name="Freeform 29"/>
            <p:cNvSpPr/>
            <p:nvPr/>
          </p:nvSpPr>
          <p:spPr>
            <a:xfrm>
              <a:off x="1343891" y="1524000"/>
              <a:ext cx="6017491" cy="20504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90254" y="928255"/>
                </a:cxn>
                <a:cxn ang="0">
                  <a:pos x="4100945" y="886691"/>
                </a:cxn>
                <a:cxn ang="0">
                  <a:pos x="5708073" y="1524000"/>
                </a:cxn>
                <a:cxn ang="0">
                  <a:pos x="5957454" y="2050473"/>
                </a:cxn>
              </a:cxnLst>
              <a:rect l="0" t="0" r="0" b="0"/>
              <a:pathLst>
                <a:path w="6017491" h="2050473">
                  <a:moveTo>
                    <a:pt x="0" y="0"/>
                  </a:moveTo>
                  <a:cubicBezTo>
                    <a:pt x="503381" y="390236"/>
                    <a:pt x="1006763" y="780473"/>
                    <a:pt x="1690254" y="928255"/>
                  </a:cubicBezTo>
                  <a:cubicBezTo>
                    <a:pt x="2373745" y="1076037"/>
                    <a:pt x="3431309" y="787400"/>
                    <a:pt x="4100945" y="886691"/>
                  </a:cubicBezTo>
                  <a:cubicBezTo>
                    <a:pt x="4770581" y="985982"/>
                    <a:pt x="5398655" y="1330036"/>
                    <a:pt x="5708073" y="1524000"/>
                  </a:cubicBezTo>
                  <a:cubicBezTo>
                    <a:pt x="6017491" y="1717964"/>
                    <a:pt x="5987472" y="1884218"/>
                    <a:pt x="5957454" y="2050473"/>
                  </a:cubicBezTo>
                </a:path>
              </a:pathLst>
            </a:custGeom>
            <a:noFill/>
            <a:ln w="127000" cap="flat" cmpd="sng">
              <a:solidFill>
                <a:srgbClr val="00206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76200" y="2480575"/>
              <a:ext cx="2965509" cy="651840"/>
            </a:xfrm>
            <a:custGeom>
              <a:avLst/>
              <a:gdLst>
                <a:gd name="connsiteX0" fmla="*/ 0 w 2964873"/>
                <a:gd name="connsiteY0" fmla="*/ 318654 h 653472"/>
                <a:gd name="connsiteX1" fmla="*/ 1177637 w 2964873"/>
                <a:gd name="connsiteY1" fmla="*/ 623454 h 653472"/>
                <a:gd name="connsiteX2" fmla="*/ 2022764 w 2964873"/>
                <a:gd name="connsiteY2" fmla="*/ 498763 h 653472"/>
                <a:gd name="connsiteX3" fmla="*/ 2964873 w 2964873"/>
                <a:gd name="connsiteY3" fmla="*/ 0 h 65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873" h="653472">
                  <a:moveTo>
                    <a:pt x="0" y="318654"/>
                  </a:moveTo>
                  <a:cubicBezTo>
                    <a:pt x="420255" y="456045"/>
                    <a:pt x="840510" y="593436"/>
                    <a:pt x="1177637" y="623454"/>
                  </a:cubicBezTo>
                  <a:cubicBezTo>
                    <a:pt x="1514764" y="653472"/>
                    <a:pt x="1724891" y="602672"/>
                    <a:pt x="2022764" y="498763"/>
                  </a:cubicBezTo>
                  <a:cubicBezTo>
                    <a:pt x="2320637" y="394854"/>
                    <a:pt x="2642755" y="197427"/>
                    <a:pt x="2964873" y="0"/>
                  </a:cubicBezTo>
                </a:path>
              </a:pathLst>
            </a:custGeom>
            <a:noFill/>
            <a:ln w="1270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68580" tIns="34290" rIns="68580" bIns="34290"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4862608" y="2605441"/>
              <a:ext cx="1233511" cy="1453941"/>
            </a:xfrm>
            <a:custGeom>
              <a:avLst/>
              <a:gdLst>
                <a:gd name="connsiteX0" fmla="*/ 0 w 1233055"/>
                <a:gd name="connsiteY0" fmla="*/ 1454727 h 1454727"/>
                <a:gd name="connsiteX1" fmla="*/ 277091 w 1233055"/>
                <a:gd name="connsiteY1" fmla="*/ 706581 h 1454727"/>
                <a:gd name="connsiteX2" fmla="*/ 692728 w 1233055"/>
                <a:gd name="connsiteY2" fmla="*/ 387927 h 1454727"/>
                <a:gd name="connsiteX3" fmla="*/ 1233055 w 1233055"/>
                <a:gd name="connsiteY3" fmla="*/ 0 h 145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3055" h="1454727">
                  <a:moveTo>
                    <a:pt x="0" y="1454727"/>
                  </a:moveTo>
                  <a:cubicBezTo>
                    <a:pt x="80818" y="1169554"/>
                    <a:pt x="161636" y="884381"/>
                    <a:pt x="277091" y="706581"/>
                  </a:cubicBezTo>
                  <a:cubicBezTo>
                    <a:pt x="392546" y="528781"/>
                    <a:pt x="533401" y="505690"/>
                    <a:pt x="692728" y="387927"/>
                  </a:cubicBezTo>
                  <a:cubicBezTo>
                    <a:pt x="852055" y="270164"/>
                    <a:pt x="1042555" y="135082"/>
                    <a:pt x="1233055" y="0"/>
                  </a:cubicBezTo>
                </a:path>
              </a:pathLst>
            </a:custGeom>
            <a:noFill/>
            <a:ln w="1270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68580" tIns="34290" rIns="68580" bIns="34290"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3276663" y="1371600"/>
              <a:ext cx="2444798" cy="1066647"/>
            </a:xfrm>
            <a:custGeom>
              <a:avLst/>
              <a:gdLst>
                <a:gd name="connsiteX0" fmla="*/ 0 w 2826327"/>
                <a:gd name="connsiteY0" fmla="*/ 0 h 1371600"/>
                <a:gd name="connsiteX1" fmla="*/ 1108363 w 2826327"/>
                <a:gd name="connsiteY1" fmla="*/ 665018 h 1371600"/>
                <a:gd name="connsiteX2" fmla="*/ 2105891 w 2826327"/>
                <a:gd name="connsiteY2" fmla="*/ 775855 h 1371600"/>
                <a:gd name="connsiteX3" fmla="*/ 2826327 w 2826327"/>
                <a:gd name="connsiteY3" fmla="*/ 1371600 h 1371600"/>
                <a:gd name="connsiteX4" fmla="*/ 2826327 w 2826327"/>
                <a:gd name="connsiteY4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6327" h="1371600">
                  <a:moveTo>
                    <a:pt x="0" y="0"/>
                  </a:moveTo>
                  <a:cubicBezTo>
                    <a:pt x="378690" y="267854"/>
                    <a:pt x="757381" y="535709"/>
                    <a:pt x="1108363" y="665018"/>
                  </a:cubicBezTo>
                  <a:cubicBezTo>
                    <a:pt x="1459345" y="794327"/>
                    <a:pt x="1819564" y="658091"/>
                    <a:pt x="2105891" y="775855"/>
                  </a:cubicBezTo>
                  <a:cubicBezTo>
                    <a:pt x="2392218" y="893619"/>
                    <a:pt x="2826327" y="1371600"/>
                    <a:pt x="2826327" y="1371600"/>
                  </a:cubicBezTo>
                  <a:lnTo>
                    <a:pt x="2826327" y="1371600"/>
                  </a:lnTo>
                </a:path>
              </a:pathLst>
            </a:custGeom>
            <a:noFill/>
            <a:ln w="127000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68580" tIns="34290" rIns="68580" bIns="34290"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AutoShape 149"/>
          <p:cNvSpPr>
            <a:spLocks noChangeArrowheads="1"/>
          </p:cNvSpPr>
          <p:nvPr/>
        </p:nvSpPr>
        <p:spPr bwMode="auto">
          <a:xfrm>
            <a:off x="6172200" y="2457450"/>
            <a:ext cx="2362200" cy="571500"/>
          </a:xfrm>
          <a:prstGeom prst="wedgeRoundRectCallout">
            <a:avLst>
              <a:gd name="adj1" fmla="val 3740"/>
              <a:gd name="adj2" fmla="val 11749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No, I’m YouTube!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 208.65.153.0 / 24</a:t>
            </a:r>
          </a:p>
        </p:txBody>
      </p:sp>
      <p:sp>
        <p:nvSpPr>
          <p:cNvPr id="37" name="矩形 36"/>
          <p:cNvSpPr/>
          <p:nvPr/>
        </p:nvSpPr>
        <p:spPr>
          <a:xfrm>
            <a:off x="0" y="1662113"/>
            <a:ext cx="9144000" cy="32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609600" y="1422400"/>
            <a:ext cx="7848600" cy="347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8895" marR="0" lvl="1" indent="-4889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But here’s what Pakistan ended up doing…</a:t>
            </a:r>
          </a:p>
        </p:txBody>
      </p:sp>
    </p:spTree>
    <p:custDataLst>
      <p:tags r:id="rId1"/>
    </p:custDataLst>
  </p:cSld>
  <p:clrMapOvr>
    <a:masterClrMapping/>
  </p:clrMapOvr>
  <p:transition advTm="324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loud 95"/>
          <p:cNvSpPr/>
          <p:nvPr/>
        </p:nvSpPr>
        <p:spPr bwMode="auto">
          <a:xfrm>
            <a:off x="445794" y="3526439"/>
            <a:ext cx="2224108" cy="104556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China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Telecom </a:t>
            </a:r>
          </a:p>
        </p:txBody>
      </p:sp>
      <p:sp>
        <p:nvSpPr>
          <p:cNvPr id="48" name="Cloud 47"/>
          <p:cNvSpPr/>
          <p:nvPr/>
        </p:nvSpPr>
        <p:spPr bwMode="auto">
          <a:xfrm>
            <a:off x="2439147" y="2508613"/>
            <a:ext cx="1828800" cy="713348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ISP 1</a:t>
            </a:r>
          </a:p>
        </p:txBody>
      </p:sp>
      <p:sp>
        <p:nvSpPr>
          <p:cNvPr id="57" name="Cloud 56"/>
          <p:cNvSpPr/>
          <p:nvPr/>
        </p:nvSpPr>
        <p:spPr bwMode="auto">
          <a:xfrm>
            <a:off x="7239747" y="3608857"/>
            <a:ext cx="1752600" cy="71437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Verizon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Wireless</a:t>
            </a:r>
          </a:p>
        </p:txBody>
      </p:sp>
      <p:cxnSp>
        <p:nvCxnSpPr>
          <p:cNvPr id="66" name="Straight Connector 160"/>
          <p:cNvCxnSpPr>
            <a:cxnSpLocks noChangeShapeType="1"/>
            <a:endCxn id="48" idx="2"/>
          </p:cNvCxnSpPr>
          <p:nvPr/>
        </p:nvCxnSpPr>
        <p:spPr bwMode="auto">
          <a:xfrm flipV="1">
            <a:off x="1538288" y="2865438"/>
            <a:ext cx="906463" cy="719138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cxnSp>
        <p:nvCxnSpPr>
          <p:cNvPr id="68" name="Straight Connector 160"/>
          <p:cNvCxnSpPr>
            <a:cxnSpLocks noChangeShapeType="1"/>
            <a:stCxn id="96" idx="0"/>
          </p:cNvCxnSpPr>
          <p:nvPr/>
        </p:nvCxnSpPr>
        <p:spPr bwMode="auto">
          <a:xfrm flipV="1">
            <a:off x="2668588" y="3394075"/>
            <a:ext cx="2208213" cy="655638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69" name="Straight Connector 160"/>
          <p:cNvCxnSpPr>
            <a:cxnSpLocks noChangeShapeType="1"/>
            <a:stCxn id="48" idx="0"/>
          </p:cNvCxnSpPr>
          <p:nvPr/>
        </p:nvCxnSpPr>
        <p:spPr bwMode="auto">
          <a:xfrm>
            <a:off x="4267200" y="2865438"/>
            <a:ext cx="800100" cy="357188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sp>
        <p:nvSpPr>
          <p:cNvPr id="75" name="Cloud 74"/>
          <p:cNvSpPr/>
          <p:nvPr/>
        </p:nvSpPr>
        <p:spPr bwMode="auto">
          <a:xfrm>
            <a:off x="4877547" y="3021933"/>
            <a:ext cx="1828800" cy="743976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</p:txBody>
      </p:sp>
      <p:cxnSp>
        <p:nvCxnSpPr>
          <p:cNvPr id="77" name="Straight Connector 160"/>
          <p:cNvCxnSpPr>
            <a:cxnSpLocks noChangeShapeType="1"/>
            <a:stCxn id="57" idx="2"/>
          </p:cNvCxnSpPr>
          <p:nvPr/>
        </p:nvCxnSpPr>
        <p:spPr bwMode="auto">
          <a:xfrm flipH="1" flipV="1">
            <a:off x="6477000" y="3608388"/>
            <a:ext cx="768350" cy="357188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tailEnd type="stealth"/>
          </a:ln>
        </p:spPr>
      </p:cxnSp>
      <p:sp>
        <p:nvSpPr>
          <p:cNvPr id="182" name="AutoShape 149"/>
          <p:cNvSpPr>
            <a:spLocks noChangeArrowheads="1"/>
          </p:cNvSpPr>
          <p:nvPr/>
        </p:nvSpPr>
        <p:spPr bwMode="auto">
          <a:xfrm>
            <a:off x="4419600" y="2238375"/>
            <a:ext cx="2590800" cy="539750"/>
          </a:xfrm>
          <a:prstGeom prst="wedgeRoundRectCallout">
            <a:avLst>
              <a:gd name="adj1" fmla="val -33247"/>
              <a:gd name="adj2" fmla="val 14502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Level3, VZW, 22394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66.174.161.0/24 </a:t>
            </a:r>
          </a:p>
        </p:txBody>
      </p:sp>
      <p:sp>
        <p:nvSpPr>
          <p:cNvPr id="183" name="Line 151"/>
          <p:cNvSpPr>
            <a:spLocks noChangeShapeType="1"/>
          </p:cNvSpPr>
          <p:nvPr/>
        </p:nvSpPr>
        <p:spPr bwMode="auto">
          <a:xfrm flipH="1" flipV="1">
            <a:off x="6483350" y="3627438"/>
            <a:ext cx="762000" cy="366713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4" name="Cloud 183"/>
          <p:cNvSpPr/>
          <p:nvPr/>
        </p:nvSpPr>
        <p:spPr bwMode="auto">
          <a:xfrm>
            <a:off x="7026480" y="4564338"/>
            <a:ext cx="1965120" cy="71437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22394</a:t>
            </a:r>
          </a:p>
        </p:txBody>
      </p:sp>
      <p:cxnSp>
        <p:nvCxnSpPr>
          <p:cNvPr id="185" name="Straight Connector 160"/>
          <p:cNvCxnSpPr>
            <a:cxnSpLocks noChangeShapeType="1"/>
            <a:endCxn id="184" idx="3"/>
          </p:cNvCxnSpPr>
          <p:nvPr/>
        </p:nvCxnSpPr>
        <p:spPr bwMode="auto">
          <a:xfrm flipH="1">
            <a:off x="8008938" y="4322763"/>
            <a:ext cx="106363" cy="282575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sp>
        <p:nvSpPr>
          <p:cNvPr id="186" name="Line 151"/>
          <p:cNvSpPr>
            <a:spLocks noChangeShapeType="1"/>
          </p:cNvSpPr>
          <p:nvPr/>
        </p:nvSpPr>
        <p:spPr bwMode="auto">
          <a:xfrm flipV="1">
            <a:off x="7967663" y="4287838"/>
            <a:ext cx="190500" cy="363538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26480" y="5429254"/>
            <a:ext cx="1965120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66.174.161.0/24</a:t>
            </a:r>
          </a:p>
        </p:txBody>
      </p:sp>
      <p:cxnSp>
        <p:nvCxnSpPr>
          <p:cNvPr id="4" name="Straight Connector 3"/>
          <p:cNvCxnSpPr>
            <a:stCxn id="2" idx="0"/>
            <a:endCxn id="184" idx="1"/>
          </p:cNvCxnSpPr>
          <p:nvPr/>
        </p:nvCxnSpPr>
        <p:spPr>
          <a:xfrm flipV="1">
            <a:off x="8008938" y="5278438"/>
            <a:ext cx="0" cy="1508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toShape 149"/>
          <p:cNvSpPr>
            <a:spLocks noChangeArrowheads="1"/>
          </p:cNvSpPr>
          <p:nvPr/>
        </p:nvSpPr>
        <p:spPr bwMode="auto">
          <a:xfrm>
            <a:off x="6858000" y="2703513"/>
            <a:ext cx="2133600" cy="539750"/>
          </a:xfrm>
          <a:prstGeom prst="wedgeRoundRectCallout">
            <a:avLst>
              <a:gd name="adj1" fmla="val -30302"/>
              <a:gd name="adj2" fmla="val 14522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VZW, 22394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66.174.161.0/24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82" name="AutoShape 149"/>
          <p:cNvSpPr>
            <a:spLocks noChangeArrowheads="1"/>
          </p:cNvSpPr>
          <p:nvPr/>
        </p:nvSpPr>
        <p:spPr bwMode="auto">
          <a:xfrm>
            <a:off x="4730750" y="4089400"/>
            <a:ext cx="2133600" cy="539750"/>
          </a:xfrm>
          <a:prstGeom prst="wedgeRoundRectCallout">
            <a:avLst>
              <a:gd name="adj1" fmla="val 63532"/>
              <a:gd name="adj2" fmla="val 7172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22394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66.174.161.0/24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6725" y="5011738"/>
            <a:ext cx="40036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3429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b="1" kern="1200" cap="none" spc="0" normalizeH="0" baseline="0" noProof="0" dirty="0">
                <a:solidFill>
                  <a:srgbClr val="474B78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/>
                <a:ea typeface="+mn-ea"/>
                <a:cs typeface="+mn-cs"/>
              </a:rPr>
              <a:t>Paths chosen based on cost and length. </a:t>
            </a:r>
          </a:p>
        </p:txBody>
      </p:sp>
      <p:sp>
        <p:nvSpPr>
          <p:cNvPr id="21" name="矩形 20"/>
          <p:cNvSpPr/>
          <p:nvPr/>
        </p:nvSpPr>
        <p:spPr>
          <a:xfrm>
            <a:off x="0" y="1662113"/>
            <a:ext cx="9144000" cy="32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0"/>
          <p:cNvSpPr/>
          <p:nvPr/>
        </p:nvSpPr>
        <p:spPr>
          <a:xfrm>
            <a:off x="0" y="1243013"/>
            <a:ext cx="9144000" cy="327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itle 1"/>
          <p:cNvSpPr txBox="1"/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Prefix Hijacking: Case 2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 advTm="727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2" grpId="0" animBg="1"/>
      <p:bldP spid="82" grpId="1" animBg="1"/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1768475" y="1690688"/>
            <a:ext cx="3260725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474B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srgbClr val="474B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ChinaTel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74B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path is shorter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474B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474B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6" name="Cloud 95"/>
          <p:cNvSpPr/>
          <p:nvPr/>
        </p:nvSpPr>
        <p:spPr bwMode="auto">
          <a:xfrm>
            <a:off x="445794" y="3526439"/>
            <a:ext cx="2224108" cy="104556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China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Telecom </a:t>
            </a:r>
          </a:p>
        </p:txBody>
      </p:sp>
      <p:sp>
        <p:nvSpPr>
          <p:cNvPr id="48" name="Cloud 47"/>
          <p:cNvSpPr/>
          <p:nvPr/>
        </p:nvSpPr>
        <p:spPr bwMode="auto">
          <a:xfrm>
            <a:off x="2439147" y="2508613"/>
            <a:ext cx="1828800" cy="713348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ISP 1</a:t>
            </a:r>
          </a:p>
        </p:txBody>
      </p:sp>
      <p:sp>
        <p:nvSpPr>
          <p:cNvPr id="57" name="Cloud 56"/>
          <p:cNvSpPr/>
          <p:nvPr/>
        </p:nvSpPr>
        <p:spPr bwMode="auto">
          <a:xfrm>
            <a:off x="7239747" y="3608857"/>
            <a:ext cx="1752600" cy="71437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Verizon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Wireless</a:t>
            </a:r>
          </a:p>
        </p:txBody>
      </p:sp>
      <p:cxnSp>
        <p:nvCxnSpPr>
          <p:cNvPr id="66" name="Straight Connector 160"/>
          <p:cNvCxnSpPr>
            <a:cxnSpLocks noChangeShapeType="1"/>
            <a:endCxn id="48" idx="2"/>
          </p:cNvCxnSpPr>
          <p:nvPr/>
        </p:nvCxnSpPr>
        <p:spPr bwMode="auto">
          <a:xfrm flipV="1">
            <a:off x="1538288" y="2865438"/>
            <a:ext cx="906463" cy="719138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cxnSp>
        <p:nvCxnSpPr>
          <p:cNvPr id="68" name="Straight Connector 160"/>
          <p:cNvCxnSpPr>
            <a:cxnSpLocks noChangeShapeType="1"/>
            <a:stCxn id="96" idx="0"/>
          </p:cNvCxnSpPr>
          <p:nvPr/>
        </p:nvCxnSpPr>
        <p:spPr bwMode="auto">
          <a:xfrm flipV="1">
            <a:off x="2668588" y="3394075"/>
            <a:ext cx="2208213" cy="655638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69" name="Straight Connector 160"/>
          <p:cNvCxnSpPr>
            <a:cxnSpLocks noChangeShapeType="1"/>
            <a:stCxn id="48" idx="0"/>
          </p:cNvCxnSpPr>
          <p:nvPr/>
        </p:nvCxnSpPr>
        <p:spPr bwMode="auto">
          <a:xfrm>
            <a:off x="4267200" y="2865438"/>
            <a:ext cx="800100" cy="357188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sp>
        <p:nvSpPr>
          <p:cNvPr id="75" name="Cloud 74"/>
          <p:cNvSpPr/>
          <p:nvPr/>
        </p:nvSpPr>
        <p:spPr bwMode="auto">
          <a:xfrm>
            <a:off x="4877547" y="3021933"/>
            <a:ext cx="1828800" cy="743976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</p:txBody>
      </p:sp>
      <p:cxnSp>
        <p:nvCxnSpPr>
          <p:cNvPr id="77" name="Straight Connector 160"/>
          <p:cNvCxnSpPr>
            <a:cxnSpLocks noChangeShapeType="1"/>
            <a:stCxn id="57" idx="2"/>
          </p:cNvCxnSpPr>
          <p:nvPr/>
        </p:nvCxnSpPr>
        <p:spPr bwMode="auto">
          <a:xfrm flipH="1" flipV="1">
            <a:off x="6477000" y="3608388"/>
            <a:ext cx="768350" cy="357188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tailEnd type="stealth"/>
          </a:ln>
        </p:spPr>
      </p:cxnSp>
      <p:sp>
        <p:nvSpPr>
          <p:cNvPr id="80" name="AutoShape 149"/>
          <p:cNvSpPr>
            <a:spLocks noChangeArrowheads="1"/>
          </p:cNvSpPr>
          <p:nvPr/>
        </p:nvSpPr>
        <p:spPr bwMode="auto">
          <a:xfrm>
            <a:off x="293688" y="2260600"/>
            <a:ext cx="2220913" cy="539750"/>
          </a:xfrm>
          <a:prstGeom prst="wedgeRoundRectCallout">
            <a:avLst>
              <a:gd name="adj1" fmla="val -121"/>
              <a:gd name="adj2" fmla="val 18736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ChinaTel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66.174.161.0/24 </a:t>
            </a:r>
          </a:p>
        </p:txBody>
      </p:sp>
      <p:sp>
        <p:nvSpPr>
          <p:cNvPr id="148" name="Line 151"/>
          <p:cNvSpPr>
            <a:spLocks noChangeShapeType="1"/>
          </p:cNvSpPr>
          <p:nvPr/>
        </p:nvSpPr>
        <p:spPr bwMode="auto">
          <a:xfrm flipH="1">
            <a:off x="2762250" y="3365500"/>
            <a:ext cx="2227263" cy="677863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3" name="Group 212"/>
          <p:cNvGrpSpPr/>
          <p:nvPr/>
        </p:nvGrpSpPr>
        <p:grpSpPr>
          <a:xfrm>
            <a:off x="1181100" y="3429000"/>
            <a:ext cx="685800" cy="722313"/>
            <a:chOff x="2736" y="1968"/>
            <a:chExt cx="432" cy="607"/>
          </a:xfrm>
        </p:grpSpPr>
        <p:grpSp>
          <p:nvGrpSpPr>
            <p:cNvPr id="150579" name="Group 213"/>
            <p:cNvGrpSpPr/>
            <p:nvPr/>
          </p:nvGrpSpPr>
          <p:grpSpPr>
            <a:xfrm>
              <a:off x="2736" y="1968"/>
              <a:ext cx="432" cy="354"/>
              <a:chOff x="4224" y="3216"/>
              <a:chExt cx="432" cy="354"/>
            </a:xfrm>
          </p:grpSpPr>
          <p:sp>
            <p:nvSpPr>
              <p:cNvPr id="153" name="AutoShape 214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96" cy="192"/>
              </a:xfrm>
              <a:prstGeom prst="triangle">
                <a:avLst>
                  <a:gd name="adj" fmla="val 50000"/>
                </a:avLst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54" name="AutoShape 215"/>
              <p:cNvSpPr>
                <a:spLocks noChangeArrowheads="1"/>
              </p:cNvSpPr>
              <p:nvPr/>
            </p:nvSpPr>
            <p:spPr bwMode="auto">
              <a:xfrm>
                <a:off x="4224" y="3216"/>
                <a:ext cx="96" cy="192"/>
              </a:xfrm>
              <a:prstGeom prst="triangle">
                <a:avLst>
                  <a:gd name="adj" fmla="val 50000"/>
                </a:avLst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55" name="Oval 216"/>
              <p:cNvSpPr>
                <a:spLocks noChangeArrowheads="1"/>
              </p:cNvSpPr>
              <p:nvPr/>
            </p:nvSpPr>
            <p:spPr bwMode="auto">
              <a:xfrm>
                <a:off x="4225" y="3420"/>
                <a:ext cx="429" cy="149"/>
              </a:xfrm>
              <a:prstGeom prst="ellipse">
                <a:avLst/>
              </a:prstGeom>
              <a:solidFill>
                <a:srgbClr val="A50021"/>
              </a:solidFill>
              <a:ln w="12700" cap="sq">
                <a:solidFill>
                  <a:srgbClr val="FFCCFF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56" name="Rectangle 217"/>
              <p:cNvSpPr>
                <a:spLocks noChangeArrowheads="1"/>
              </p:cNvSpPr>
              <p:nvPr/>
            </p:nvSpPr>
            <p:spPr bwMode="auto">
              <a:xfrm>
                <a:off x="4224" y="3389"/>
                <a:ext cx="432" cy="108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57" name="Rectangle 218"/>
              <p:cNvSpPr>
                <a:spLocks noChangeArrowheads="1"/>
              </p:cNvSpPr>
              <p:nvPr/>
            </p:nvSpPr>
            <p:spPr bwMode="auto">
              <a:xfrm>
                <a:off x="4224" y="3389"/>
                <a:ext cx="432" cy="108"/>
              </a:xfrm>
              <a:prstGeom prst="rect">
                <a:avLst/>
              </a:prstGeom>
              <a:solidFill>
                <a:srgbClr val="A50021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58" name="Oval 219"/>
              <p:cNvSpPr>
                <a:spLocks noChangeArrowheads="1"/>
              </p:cNvSpPr>
              <p:nvPr/>
            </p:nvSpPr>
            <p:spPr bwMode="auto">
              <a:xfrm>
                <a:off x="4225" y="3312"/>
                <a:ext cx="429" cy="148"/>
              </a:xfrm>
              <a:prstGeom prst="ellipse">
                <a:avLst/>
              </a:prstGeom>
              <a:solidFill>
                <a:srgbClr val="FF3300"/>
              </a:solidFill>
              <a:ln w="12700" cap="sq">
                <a:solidFill>
                  <a:srgbClr val="FFCCFF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59" name="Freeform 220"/>
              <p:cNvSpPr/>
              <p:nvPr/>
            </p:nvSpPr>
            <p:spPr bwMode="auto">
              <a:xfrm>
                <a:off x="4445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3" y="40"/>
                    </a:lnTo>
                    <a:lnTo>
                      <a:pt x="400" y="67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60" name="Freeform 221"/>
              <p:cNvSpPr/>
              <p:nvPr/>
            </p:nvSpPr>
            <p:spPr bwMode="auto">
              <a:xfrm>
                <a:off x="4445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3" y="40"/>
                    </a:lnTo>
                    <a:lnTo>
                      <a:pt x="400" y="67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61" name="Freeform 222"/>
              <p:cNvSpPr/>
              <p:nvPr/>
            </p:nvSpPr>
            <p:spPr bwMode="auto">
              <a:xfrm>
                <a:off x="4290" y="3389"/>
                <a:ext cx="142" cy="51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7"/>
                    </a:moveTo>
                    <a:lnTo>
                      <a:pt x="311" y="0"/>
                    </a:lnTo>
                    <a:lnTo>
                      <a:pt x="103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62" name="Freeform 223"/>
              <p:cNvSpPr/>
              <p:nvPr/>
            </p:nvSpPr>
            <p:spPr bwMode="auto">
              <a:xfrm>
                <a:off x="4290" y="3389"/>
                <a:ext cx="142" cy="51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7"/>
                    </a:moveTo>
                    <a:lnTo>
                      <a:pt x="311" y="0"/>
                    </a:lnTo>
                    <a:lnTo>
                      <a:pt x="103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63" name="Freeform 224"/>
              <p:cNvSpPr/>
              <p:nvPr/>
            </p:nvSpPr>
            <p:spPr bwMode="auto">
              <a:xfrm>
                <a:off x="4298" y="3329"/>
                <a:ext cx="142" cy="48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4"/>
                    </a:lnTo>
                    <a:lnTo>
                      <a:pt x="400" y="54"/>
                    </a:lnTo>
                    <a:lnTo>
                      <a:pt x="348" y="120"/>
                    </a:lnTo>
                    <a:lnTo>
                      <a:pt x="96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64" name="Freeform 225"/>
              <p:cNvSpPr/>
              <p:nvPr/>
            </p:nvSpPr>
            <p:spPr bwMode="auto">
              <a:xfrm>
                <a:off x="4298" y="3329"/>
                <a:ext cx="142" cy="48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4"/>
                    </a:lnTo>
                    <a:lnTo>
                      <a:pt x="400" y="54"/>
                    </a:lnTo>
                    <a:lnTo>
                      <a:pt x="348" y="120"/>
                    </a:lnTo>
                    <a:lnTo>
                      <a:pt x="96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65" name="Freeform 226"/>
              <p:cNvSpPr/>
              <p:nvPr/>
            </p:nvSpPr>
            <p:spPr bwMode="auto">
              <a:xfrm>
                <a:off x="4440" y="3395"/>
                <a:ext cx="142" cy="49"/>
              </a:xfrm>
              <a:custGeom>
                <a:avLst/>
                <a:gdLst>
                  <a:gd name="T0" fmla="*/ 0 w 400"/>
                  <a:gd name="T1" fmla="*/ 0 h 121"/>
                  <a:gd name="T2" fmla="*/ 0 w 400"/>
                  <a:gd name="T3" fmla="*/ 0 h 121"/>
                  <a:gd name="T4" fmla="*/ 0 w 400"/>
                  <a:gd name="T5" fmla="*/ 0 h 121"/>
                  <a:gd name="T6" fmla="*/ 0 w 400"/>
                  <a:gd name="T7" fmla="*/ 0 h 121"/>
                  <a:gd name="T8" fmla="*/ 0 w 400"/>
                  <a:gd name="T9" fmla="*/ 0 h 121"/>
                  <a:gd name="T10" fmla="*/ 0 w 400"/>
                  <a:gd name="T11" fmla="*/ 0 h 121"/>
                  <a:gd name="T12" fmla="*/ 0 w 400"/>
                  <a:gd name="T13" fmla="*/ 0 h 121"/>
                  <a:gd name="T14" fmla="*/ 0 w 400"/>
                  <a:gd name="T15" fmla="*/ 0 h 1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1"/>
                  <a:gd name="T26" fmla="*/ 400 w 400"/>
                  <a:gd name="T27" fmla="*/ 121 h 12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1">
                    <a:moveTo>
                      <a:pt x="400" y="94"/>
                    </a:moveTo>
                    <a:lnTo>
                      <a:pt x="311" y="121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66" name="Freeform 227"/>
              <p:cNvSpPr/>
              <p:nvPr/>
            </p:nvSpPr>
            <p:spPr bwMode="auto">
              <a:xfrm>
                <a:off x="4440" y="3395"/>
                <a:ext cx="142" cy="49"/>
              </a:xfrm>
              <a:custGeom>
                <a:avLst/>
                <a:gdLst>
                  <a:gd name="T0" fmla="*/ 0 w 400"/>
                  <a:gd name="T1" fmla="*/ 0 h 121"/>
                  <a:gd name="T2" fmla="*/ 0 w 400"/>
                  <a:gd name="T3" fmla="*/ 0 h 121"/>
                  <a:gd name="T4" fmla="*/ 0 w 400"/>
                  <a:gd name="T5" fmla="*/ 0 h 121"/>
                  <a:gd name="T6" fmla="*/ 0 w 400"/>
                  <a:gd name="T7" fmla="*/ 0 h 121"/>
                  <a:gd name="T8" fmla="*/ 0 w 400"/>
                  <a:gd name="T9" fmla="*/ 0 h 121"/>
                  <a:gd name="T10" fmla="*/ 0 w 400"/>
                  <a:gd name="T11" fmla="*/ 0 h 121"/>
                  <a:gd name="T12" fmla="*/ 0 w 400"/>
                  <a:gd name="T13" fmla="*/ 0 h 121"/>
                  <a:gd name="T14" fmla="*/ 0 w 400"/>
                  <a:gd name="T15" fmla="*/ 0 h 1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1"/>
                  <a:gd name="T26" fmla="*/ 400 w 400"/>
                  <a:gd name="T27" fmla="*/ 121 h 12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1">
                    <a:moveTo>
                      <a:pt x="400" y="94"/>
                    </a:moveTo>
                    <a:lnTo>
                      <a:pt x="311" y="121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67" name="Freeform 228"/>
              <p:cNvSpPr/>
              <p:nvPr/>
            </p:nvSpPr>
            <p:spPr bwMode="auto">
              <a:xfrm>
                <a:off x="4448" y="3335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4" y="40"/>
                    </a:lnTo>
                    <a:lnTo>
                      <a:pt x="400" y="66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68" name="Freeform 229"/>
              <p:cNvSpPr/>
              <p:nvPr/>
            </p:nvSpPr>
            <p:spPr bwMode="auto">
              <a:xfrm>
                <a:off x="4448" y="3335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4" y="40"/>
                    </a:lnTo>
                    <a:lnTo>
                      <a:pt x="400" y="66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69" name="Freeform 230"/>
              <p:cNvSpPr/>
              <p:nvPr/>
            </p:nvSpPr>
            <p:spPr bwMode="auto">
              <a:xfrm>
                <a:off x="4292" y="3392"/>
                <a:ext cx="142" cy="52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6"/>
                    </a:moveTo>
                    <a:lnTo>
                      <a:pt x="311" y="0"/>
                    </a:lnTo>
                    <a:lnTo>
                      <a:pt x="104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70" name="Freeform 231"/>
              <p:cNvSpPr/>
              <p:nvPr/>
            </p:nvSpPr>
            <p:spPr bwMode="auto">
              <a:xfrm>
                <a:off x="4292" y="3392"/>
                <a:ext cx="142" cy="52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6"/>
                    </a:moveTo>
                    <a:lnTo>
                      <a:pt x="311" y="0"/>
                    </a:lnTo>
                    <a:lnTo>
                      <a:pt x="104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71" name="Freeform 232"/>
              <p:cNvSpPr/>
              <p:nvPr/>
            </p:nvSpPr>
            <p:spPr bwMode="auto">
              <a:xfrm>
                <a:off x="4300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3"/>
                    </a:lnTo>
                    <a:lnTo>
                      <a:pt x="400" y="53"/>
                    </a:lnTo>
                    <a:lnTo>
                      <a:pt x="348" y="120"/>
                    </a:lnTo>
                    <a:lnTo>
                      <a:pt x="97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72" name="Freeform 234"/>
              <p:cNvSpPr/>
              <p:nvPr/>
            </p:nvSpPr>
            <p:spPr bwMode="auto">
              <a:xfrm>
                <a:off x="4442" y="3397"/>
                <a:ext cx="143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400" y="94"/>
                    </a:moveTo>
                    <a:lnTo>
                      <a:pt x="311" y="120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73" name="Freeform 235"/>
              <p:cNvSpPr/>
              <p:nvPr/>
            </p:nvSpPr>
            <p:spPr bwMode="auto">
              <a:xfrm>
                <a:off x="4442" y="3397"/>
                <a:ext cx="143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400" y="94"/>
                    </a:moveTo>
                    <a:lnTo>
                      <a:pt x="311" y="120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74" name="Line 236"/>
              <p:cNvSpPr>
                <a:spLocks noChangeShapeType="1"/>
              </p:cNvSpPr>
              <p:nvPr/>
            </p:nvSpPr>
            <p:spPr bwMode="auto">
              <a:xfrm>
                <a:off x="4224" y="3387"/>
                <a:ext cx="0" cy="108"/>
              </a:xfrm>
              <a:prstGeom prst="line">
                <a:avLst/>
              </a:prstGeom>
              <a:noFill/>
              <a:ln w="12700" cap="sq">
                <a:solidFill>
                  <a:srgbClr val="FFCCFF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75" name="Line 237"/>
              <p:cNvSpPr>
                <a:spLocks noChangeShapeType="1"/>
              </p:cNvSpPr>
              <p:nvPr/>
            </p:nvSpPr>
            <p:spPr bwMode="auto">
              <a:xfrm>
                <a:off x="4656" y="3387"/>
                <a:ext cx="0" cy="108"/>
              </a:xfrm>
              <a:prstGeom prst="line">
                <a:avLst/>
              </a:prstGeom>
              <a:noFill/>
              <a:ln w="12700" cap="sq">
                <a:solidFill>
                  <a:srgbClr val="FFCCFF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76" name="Freeform 233"/>
              <p:cNvSpPr/>
              <p:nvPr/>
            </p:nvSpPr>
            <p:spPr bwMode="auto">
              <a:xfrm>
                <a:off x="4300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3"/>
                    </a:lnTo>
                    <a:lnTo>
                      <a:pt x="400" y="53"/>
                    </a:lnTo>
                    <a:lnTo>
                      <a:pt x="348" y="120"/>
                    </a:lnTo>
                    <a:lnTo>
                      <a:pt x="97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p:grpSp>
        <p:sp>
          <p:nvSpPr>
            <p:cNvPr id="152" name="Rectangle 238"/>
            <p:cNvSpPr>
              <a:spLocks noChangeArrowheads="1"/>
            </p:cNvSpPr>
            <p:nvPr/>
          </p:nvSpPr>
          <p:spPr bwMode="auto">
            <a:xfrm>
              <a:off x="2761" y="2304"/>
              <a:ext cx="116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229"/>
          <p:cNvGrpSpPr/>
          <p:nvPr/>
        </p:nvGrpSpPr>
        <p:grpSpPr>
          <a:xfrm>
            <a:off x="2319338" y="3894138"/>
            <a:ext cx="684212" cy="336550"/>
            <a:chOff x="4115" y="3158"/>
            <a:chExt cx="1215" cy="633"/>
          </a:xfrm>
        </p:grpSpPr>
        <p:sp>
          <p:nvSpPr>
            <p:cNvPr id="126" name="Oval 230"/>
            <p:cNvSpPr>
              <a:spLocks noChangeArrowheads="1"/>
            </p:cNvSpPr>
            <p:nvPr/>
          </p:nvSpPr>
          <p:spPr bwMode="auto">
            <a:xfrm>
              <a:off x="4118" y="3427"/>
              <a:ext cx="1207" cy="364"/>
            </a:xfrm>
            <a:prstGeom prst="ellipse">
              <a:avLst/>
            </a:prstGeom>
            <a:solidFill>
              <a:srgbClr val="0078AA"/>
            </a:solidFill>
            <a:ln w="12700" cap="sq">
              <a:solidFill>
                <a:srgbClr val="AAE6FF"/>
              </a:solidFill>
              <a:miter lim="800000"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27" name="Rectangle 231"/>
            <p:cNvSpPr>
              <a:spLocks noChangeArrowheads="1"/>
            </p:cNvSpPr>
            <p:nvPr/>
          </p:nvSpPr>
          <p:spPr bwMode="auto">
            <a:xfrm>
              <a:off x="4115" y="3349"/>
              <a:ext cx="1215" cy="26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28" name="Rectangle 232"/>
            <p:cNvSpPr>
              <a:spLocks noChangeArrowheads="1"/>
            </p:cNvSpPr>
            <p:nvPr/>
          </p:nvSpPr>
          <p:spPr bwMode="auto">
            <a:xfrm>
              <a:off x="4115" y="3349"/>
              <a:ext cx="1215" cy="266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29" name="Oval 233"/>
            <p:cNvSpPr>
              <a:spLocks noChangeArrowheads="1"/>
            </p:cNvSpPr>
            <p:nvPr/>
          </p:nvSpPr>
          <p:spPr bwMode="auto">
            <a:xfrm>
              <a:off x="4118" y="3158"/>
              <a:ext cx="1207" cy="367"/>
            </a:xfrm>
            <a:prstGeom prst="ellipse">
              <a:avLst/>
            </a:prstGeom>
            <a:solidFill>
              <a:srgbClr val="00B4FF"/>
            </a:solidFill>
            <a:ln w="12700" cap="sq">
              <a:solidFill>
                <a:srgbClr val="AAE6FF"/>
              </a:solidFill>
              <a:miter lim="800000"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30" name="Freeform 234"/>
            <p:cNvSpPr/>
            <p:nvPr/>
          </p:nvSpPr>
          <p:spPr bwMode="auto">
            <a:xfrm>
              <a:off x="4738" y="3209"/>
              <a:ext cx="400" cy="119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3 w 400"/>
                <a:gd name="T5" fmla="*/ 40 h 120"/>
                <a:gd name="T6" fmla="*/ 400 w 400"/>
                <a:gd name="T7" fmla="*/ 67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3" y="40"/>
                  </a:lnTo>
                  <a:lnTo>
                    <a:pt x="400" y="67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31" name="Freeform 235"/>
            <p:cNvSpPr/>
            <p:nvPr/>
          </p:nvSpPr>
          <p:spPr bwMode="auto">
            <a:xfrm>
              <a:off x="4738" y="3209"/>
              <a:ext cx="400" cy="119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3 w 400"/>
                <a:gd name="T5" fmla="*/ 40 h 120"/>
                <a:gd name="T6" fmla="*/ 400 w 400"/>
                <a:gd name="T7" fmla="*/ 67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3" y="40"/>
                  </a:lnTo>
                  <a:lnTo>
                    <a:pt x="400" y="67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32" name="Freeform 236"/>
            <p:cNvSpPr/>
            <p:nvPr/>
          </p:nvSpPr>
          <p:spPr bwMode="auto">
            <a:xfrm>
              <a:off x="4301" y="3349"/>
              <a:ext cx="400" cy="125"/>
            </a:xfrm>
            <a:custGeom>
              <a:avLst/>
              <a:gdLst>
                <a:gd name="T0" fmla="*/ 400 w 400"/>
                <a:gd name="T1" fmla="*/ 27 h 127"/>
                <a:gd name="T2" fmla="*/ 311 w 400"/>
                <a:gd name="T3" fmla="*/ 0 h 127"/>
                <a:gd name="T4" fmla="*/ 103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7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7"/>
                  </a:moveTo>
                  <a:lnTo>
                    <a:pt x="311" y="0"/>
                  </a:lnTo>
                  <a:lnTo>
                    <a:pt x="103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33" name="Freeform 237"/>
            <p:cNvSpPr/>
            <p:nvPr/>
          </p:nvSpPr>
          <p:spPr bwMode="auto">
            <a:xfrm>
              <a:off x="4301" y="3349"/>
              <a:ext cx="400" cy="125"/>
            </a:xfrm>
            <a:custGeom>
              <a:avLst/>
              <a:gdLst>
                <a:gd name="T0" fmla="*/ 400 w 400"/>
                <a:gd name="T1" fmla="*/ 27 h 127"/>
                <a:gd name="T2" fmla="*/ 311 w 400"/>
                <a:gd name="T3" fmla="*/ 0 h 127"/>
                <a:gd name="T4" fmla="*/ 103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7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7"/>
                  </a:moveTo>
                  <a:lnTo>
                    <a:pt x="311" y="0"/>
                  </a:lnTo>
                  <a:lnTo>
                    <a:pt x="103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34" name="Freeform 238"/>
            <p:cNvSpPr/>
            <p:nvPr/>
          </p:nvSpPr>
          <p:spPr bwMode="auto">
            <a:xfrm>
              <a:off x="4321" y="3200"/>
              <a:ext cx="400" cy="122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4 h 120"/>
                <a:gd name="T6" fmla="*/ 400 w 400"/>
                <a:gd name="T7" fmla="*/ 54 h 120"/>
                <a:gd name="T8" fmla="*/ 348 w 400"/>
                <a:gd name="T9" fmla="*/ 120 h 120"/>
                <a:gd name="T10" fmla="*/ 96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4"/>
                  </a:lnTo>
                  <a:lnTo>
                    <a:pt x="400" y="54"/>
                  </a:lnTo>
                  <a:lnTo>
                    <a:pt x="348" y="120"/>
                  </a:lnTo>
                  <a:lnTo>
                    <a:pt x="96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35" name="Freeform 239"/>
            <p:cNvSpPr/>
            <p:nvPr/>
          </p:nvSpPr>
          <p:spPr bwMode="auto">
            <a:xfrm>
              <a:off x="4321" y="3200"/>
              <a:ext cx="400" cy="122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4 h 120"/>
                <a:gd name="T6" fmla="*/ 400 w 400"/>
                <a:gd name="T7" fmla="*/ 54 h 120"/>
                <a:gd name="T8" fmla="*/ 348 w 400"/>
                <a:gd name="T9" fmla="*/ 120 h 120"/>
                <a:gd name="T10" fmla="*/ 96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4"/>
                  </a:lnTo>
                  <a:lnTo>
                    <a:pt x="400" y="54"/>
                  </a:lnTo>
                  <a:lnTo>
                    <a:pt x="348" y="120"/>
                  </a:lnTo>
                  <a:lnTo>
                    <a:pt x="96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36" name="Freeform 240"/>
            <p:cNvSpPr/>
            <p:nvPr/>
          </p:nvSpPr>
          <p:spPr bwMode="auto">
            <a:xfrm>
              <a:off x="4721" y="3361"/>
              <a:ext cx="400" cy="122"/>
            </a:xfrm>
            <a:custGeom>
              <a:avLst/>
              <a:gdLst>
                <a:gd name="T0" fmla="*/ 400 w 400"/>
                <a:gd name="T1" fmla="*/ 94 h 121"/>
                <a:gd name="T2" fmla="*/ 311 w 400"/>
                <a:gd name="T3" fmla="*/ 121 h 121"/>
                <a:gd name="T4" fmla="*/ 104 w 400"/>
                <a:gd name="T5" fmla="*/ 40 h 121"/>
                <a:gd name="T6" fmla="*/ 0 w 400"/>
                <a:gd name="T7" fmla="*/ 67 h 121"/>
                <a:gd name="T8" fmla="*/ 52 w 400"/>
                <a:gd name="T9" fmla="*/ 0 h 121"/>
                <a:gd name="T10" fmla="*/ 311 w 400"/>
                <a:gd name="T11" fmla="*/ 0 h 121"/>
                <a:gd name="T12" fmla="*/ 200 w 400"/>
                <a:gd name="T13" fmla="*/ 20 h 121"/>
                <a:gd name="T14" fmla="*/ 400 w 400"/>
                <a:gd name="T15" fmla="*/ 94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1"/>
                <a:gd name="T26" fmla="*/ 400 w 400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1">
                  <a:moveTo>
                    <a:pt x="400" y="94"/>
                  </a:moveTo>
                  <a:lnTo>
                    <a:pt x="311" y="121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37" name="Freeform 241"/>
            <p:cNvSpPr/>
            <p:nvPr/>
          </p:nvSpPr>
          <p:spPr bwMode="auto">
            <a:xfrm>
              <a:off x="4721" y="3361"/>
              <a:ext cx="400" cy="122"/>
            </a:xfrm>
            <a:custGeom>
              <a:avLst/>
              <a:gdLst>
                <a:gd name="T0" fmla="*/ 400 w 400"/>
                <a:gd name="T1" fmla="*/ 94 h 121"/>
                <a:gd name="T2" fmla="*/ 311 w 400"/>
                <a:gd name="T3" fmla="*/ 121 h 121"/>
                <a:gd name="T4" fmla="*/ 104 w 400"/>
                <a:gd name="T5" fmla="*/ 40 h 121"/>
                <a:gd name="T6" fmla="*/ 0 w 400"/>
                <a:gd name="T7" fmla="*/ 67 h 121"/>
                <a:gd name="T8" fmla="*/ 52 w 400"/>
                <a:gd name="T9" fmla="*/ 0 h 121"/>
                <a:gd name="T10" fmla="*/ 311 w 400"/>
                <a:gd name="T11" fmla="*/ 0 h 121"/>
                <a:gd name="T12" fmla="*/ 200 w 400"/>
                <a:gd name="T13" fmla="*/ 20 h 121"/>
                <a:gd name="T14" fmla="*/ 400 w 400"/>
                <a:gd name="T15" fmla="*/ 94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1"/>
                <a:gd name="T26" fmla="*/ 400 w 400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1">
                  <a:moveTo>
                    <a:pt x="400" y="94"/>
                  </a:moveTo>
                  <a:lnTo>
                    <a:pt x="311" y="121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38" name="Freeform 242"/>
            <p:cNvSpPr/>
            <p:nvPr/>
          </p:nvSpPr>
          <p:spPr bwMode="auto">
            <a:xfrm>
              <a:off x="4744" y="3215"/>
              <a:ext cx="400" cy="119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4 w 400"/>
                <a:gd name="T5" fmla="*/ 40 h 120"/>
                <a:gd name="T6" fmla="*/ 400 w 400"/>
                <a:gd name="T7" fmla="*/ 66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4" y="40"/>
                  </a:lnTo>
                  <a:lnTo>
                    <a:pt x="400" y="66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39" name="Freeform 243"/>
            <p:cNvSpPr/>
            <p:nvPr/>
          </p:nvSpPr>
          <p:spPr bwMode="auto">
            <a:xfrm>
              <a:off x="4744" y="3215"/>
              <a:ext cx="400" cy="119"/>
            </a:xfrm>
            <a:custGeom>
              <a:avLst/>
              <a:gdLst>
                <a:gd name="T0" fmla="*/ 0 w 400"/>
                <a:gd name="T1" fmla="*/ 93 h 120"/>
                <a:gd name="T2" fmla="*/ 89 w 400"/>
                <a:gd name="T3" fmla="*/ 120 h 120"/>
                <a:gd name="T4" fmla="*/ 304 w 400"/>
                <a:gd name="T5" fmla="*/ 40 h 120"/>
                <a:gd name="T6" fmla="*/ 400 w 400"/>
                <a:gd name="T7" fmla="*/ 66 h 120"/>
                <a:gd name="T8" fmla="*/ 348 w 400"/>
                <a:gd name="T9" fmla="*/ 0 h 120"/>
                <a:gd name="T10" fmla="*/ 96 w 400"/>
                <a:gd name="T11" fmla="*/ 0 h 120"/>
                <a:gd name="T12" fmla="*/ 200 w 400"/>
                <a:gd name="T13" fmla="*/ 20 h 120"/>
                <a:gd name="T14" fmla="*/ 0 w 400"/>
                <a:gd name="T15" fmla="*/ 93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93"/>
                  </a:moveTo>
                  <a:lnTo>
                    <a:pt x="89" y="120"/>
                  </a:lnTo>
                  <a:lnTo>
                    <a:pt x="304" y="40"/>
                  </a:lnTo>
                  <a:lnTo>
                    <a:pt x="400" y="66"/>
                  </a:lnTo>
                  <a:lnTo>
                    <a:pt x="348" y="0"/>
                  </a:lnTo>
                  <a:lnTo>
                    <a:pt x="96" y="0"/>
                  </a:lnTo>
                  <a:lnTo>
                    <a:pt x="200" y="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40" name="Freeform 244"/>
            <p:cNvSpPr/>
            <p:nvPr/>
          </p:nvSpPr>
          <p:spPr bwMode="auto">
            <a:xfrm>
              <a:off x="4307" y="3355"/>
              <a:ext cx="400" cy="128"/>
            </a:xfrm>
            <a:custGeom>
              <a:avLst/>
              <a:gdLst>
                <a:gd name="T0" fmla="*/ 400 w 400"/>
                <a:gd name="T1" fmla="*/ 26 h 127"/>
                <a:gd name="T2" fmla="*/ 311 w 400"/>
                <a:gd name="T3" fmla="*/ 0 h 127"/>
                <a:gd name="T4" fmla="*/ 104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6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6"/>
                  </a:moveTo>
                  <a:lnTo>
                    <a:pt x="311" y="0"/>
                  </a:lnTo>
                  <a:lnTo>
                    <a:pt x="104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41" name="Freeform 245"/>
            <p:cNvSpPr/>
            <p:nvPr/>
          </p:nvSpPr>
          <p:spPr bwMode="auto">
            <a:xfrm>
              <a:off x="4307" y="3355"/>
              <a:ext cx="400" cy="128"/>
            </a:xfrm>
            <a:custGeom>
              <a:avLst/>
              <a:gdLst>
                <a:gd name="T0" fmla="*/ 400 w 400"/>
                <a:gd name="T1" fmla="*/ 26 h 127"/>
                <a:gd name="T2" fmla="*/ 311 w 400"/>
                <a:gd name="T3" fmla="*/ 0 h 127"/>
                <a:gd name="T4" fmla="*/ 104 w 400"/>
                <a:gd name="T5" fmla="*/ 80 h 127"/>
                <a:gd name="T6" fmla="*/ 0 w 400"/>
                <a:gd name="T7" fmla="*/ 53 h 127"/>
                <a:gd name="T8" fmla="*/ 52 w 400"/>
                <a:gd name="T9" fmla="*/ 127 h 127"/>
                <a:gd name="T10" fmla="*/ 311 w 400"/>
                <a:gd name="T11" fmla="*/ 127 h 127"/>
                <a:gd name="T12" fmla="*/ 200 w 400"/>
                <a:gd name="T13" fmla="*/ 100 h 127"/>
                <a:gd name="T14" fmla="*/ 400 w 400"/>
                <a:gd name="T15" fmla="*/ 26 h 1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7"/>
                <a:gd name="T26" fmla="*/ 400 w 400"/>
                <a:gd name="T27" fmla="*/ 127 h 1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7">
                  <a:moveTo>
                    <a:pt x="400" y="26"/>
                  </a:moveTo>
                  <a:lnTo>
                    <a:pt x="311" y="0"/>
                  </a:lnTo>
                  <a:lnTo>
                    <a:pt x="104" y="80"/>
                  </a:lnTo>
                  <a:lnTo>
                    <a:pt x="0" y="53"/>
                  </a:lnTo>
                  <a:lnTo>
                    <a:pt x="52" y="127"/>
                  </a:lnTo>
                  <a:lnTo>
                    <a:pt x="311" y="127"/>
                  </a:lnTo>
                  <a:lnTo>
                    <a:pt x="200" y="100"/>
                  </a:lnTo>
                  <a:lnTo>
                    <a:pt x="400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42" name="Freeform 246"/>
            <p:cNvSpPr/>
            <p:nvPr/>
          </p:nvSpPr>
          <p:spPr bwMode="auto">
            <a:xfrm>
              <a:off x="4329" y="3209"/>
              <a:ext cx="400" cy="119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3 h 120"/>
                <a:gd name="T6" fmla="*/ 400 w 400"/>
                <a:gd name="T7" fmla="*/ 53 h 120"/>
                <a:gd name="T8" fmla="*/ 348 w 400"/>
                <a:gd name="T9" fmla="*/ 120 h 120"/>
                <a:gd name="T10" fmla="*/ 97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3"/>
                  </a:lnTo>
                  <a:lnTo>
                    <a:pt x="400" y="53"/>
                  </a:lnTo>
                  <a:lnTo>
                    <a:pt x="348" y="120"/>
                  </a:lnTo>
                  <a:lnTo>
                    <a:pt x="97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43" name="Freeform 247"/>
            <p:cNvSpPr/>
            <p:nvPr/>
          </p:nvSpPr>
          <p:spPr bwMode="auto">
            <a:xfrm>
              <a:off x="4329" y="3209"/>
              <a:ext cx="400" cy="119"/>
            </a:xfrm>
            <a:custGeom>
              <a:avLst/>
              <a:gdLst>
                <a:gd name="T0" fmla="*/ 0 w 400"/>
                <a:gd name="T1" fmla="*/ 27 h 120"/>
                <a:gd name="T2" fmla="*/ 89 w 400"/>
                <a:gd name="T3" fmla="*/ 0 h 120"/>
                <a:gd name="T4" fmla="*/ 304 w 400"/>
                <a:gd name="T5" fmla="*/ 73 h 120"/>
                <a:gd name="T6" fmla="*/ 400 w 400"/>
                <a:gd name="T7" fmla="*/ 53 h 120"/>
                <a:gd name="T8" fmla="*/ 348 w 400"/>
                <a:gd name="T9" fmla="*/ 120 h 120"/>
                <a:gd name="T10" fmla="*/ 97 w 400"/>
                <a:gd name="T11" fmla="*/ 120 h 120"/>
                <a:gd name="T12" fmla="*/ 200 w 400"/>
                <a:gd name="T13" fmla="*/ 100 h 120"/>
                <a:gd name="T14" fmla="*/ 0 w 400"/>
                <a:gd name="T15" fmla="*/ 27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0" y="27"/>
                  </a:moveTo>
                  <a:lnTo>
                    <a:pt x="89" y="0"/>
                  </a:lnTo>
                  <a:lnTo>
                    <a:pt x="304" y="73"/>
                  </a:lnTo>
                  <a:lnTo>
                    <a:pt x="400" y="53"/>
                  </a:lnTo>
                  <a:lnTo>
                    <a:pt x="348" y="120"/>
                  </a:lnTo>
                  <a:lnTo>
                    <a:pt x="97" y="120"/>
                  </a:lnTo>
                  <a:lnTo>
                    <a:pt x="200" y="10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44" name="Freeform 248"/>
            <p:cNvSpPr/>
            <p:nvPr/>
          </p:nvSpPr>
          <p:spPr bwMode="auto">
            <a:xfrm>
              <a:off x="4730" y="3367"/>
              <a:ext cx="400" cy="122"/>
            </a:xfrm>
            <a:custGeom>
              <a:avLst/>
              <a:gdLst>
                <a:gd name="T0" fmla="*/ 400 w 400"/>
                <a:gd name="T1" fmla="*/ 94 h 120"/>
                <a:gd name="T2" fmla="*/ 311 w 400"/>
                <a:gd name="T3" fmla="*/ 120 h 120"/>
                <a:gd name="T4" fmla="*/ 104 w 400"/>
                <a:gd name="T5" fmla="*/ 40 h 120"/>
                <a:gd name="T6" fmla="*/ 0 w 400"/>
                <a:gd name="T7" fmla="*/ 67 h 120"/>
                <a:gd name="T8" fmla="*/ 52 w 400"/>
                <a:gd name="T9" fmla="*/ 0 h 120"/>
                <a:gd name="T10" fmla="*/ 311 w 400"/>
                <a:gd name="T11" fmla="*/ 0 h 120"/>
                <a:gd name="T12" fmla="*/ 200 w 400"/>
                <a:gd name="T13" fmla="*/ 20 h 120"/>
                <a:gd name="T14" fmla="*/ 400 w 400"/>
                <a:gd name="T15" fmla="*/ 94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400" y="94"/>
                  </a:moveTo>
                  <a:lnTo>
                    <a:pt x="311" y="120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45" name="Freeform 249"/>
            <p:cNvSpPr/>
            <p:nvPr/>
          </p:nvSpPr>
          <p:spPr bwMode="auto">
            <a:xfrm>
              <a:off x="4730" y="3367"/>
              <a:ext cx="400" cy="122"/>
            </a:xfrm>
            <a:custGeom>
              <a:avLst/>
              <a:gdLst>
                <a:gd name="T0" fmla="*/ 400 w 400"/>
                <a:gd name="T1" fmla="*/ 94 h 120"/>
                <a:gd name="T2" fmla="*/ 311 w 400"/>
                <a:gd name="T3" fmla="*/ 120 h 120"/>
                <a:gd name="T4" fmla="*/ 104 w 400"/>
                <a:gd name="T5" fmla="*/ 40 h 120"/>
                <a:gd name="T6" fmla="*/ 0 w 400"/>
                <a:gd name="T7" fmla="*/ 67 h 120"/>
                <a:gd name="T8" fmla="*/ 52 w 400"/>
                <a:gd name="T9" fmla="*/ 0 h 120"/>
                <a:gd name="T10" fmla="*/ 311 w 400"/>
                <a:gd name="T11" fmla="*/ 0 h 120"/>
                <a:gd name="T12" fmla="*/ 200 w 400"/>
                <a:gd name="T13" fmla="*/ 20 h 120"/>
                <a:gd name="T14" fmla="*/ 400 w 400"/>
                <a:gd name="T15" fmla="*/ 94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0"/>
                <a:gd name="T25" fmla="*/ 0 h 120"/>
                <a:gd name="T26" fmla="*/ 400 w 400"/>
                <a:gd name="T27" fmla="*/ 120 h 1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0" h="120">
                  <a:moveTo>
                    <a:pt x="400" y="94"/>
                  </a:moveTo>
                  <a:lnTo>
                    <a:pt x="311" y="120"/>
                  </a:lnTo>
                  <a:lnTo>
                    <a:pt x="104" y="40"/>
                  </a:lnTo>
                  <a:lnTo>
                    <a:pt x="0" y="67"/>
                  </a:lnTo>
                  <a:lnTo>
                    <a:pt x="52" y="0"/>
                  </a:lnTo>
                  <a:lnTo>
                    <a:pt x="311" y="0"/>
                  </a:lnTo>
                  <a:lnTo>
                    <a:pt x="200" y="20"/>
                  </a:lnTo>
                  <a:lnTo>
                    <a:pt x="400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46" name="Line 250"/>
            <p:cNvSpPr>
              <a:spLocks noChangeShapeType="1"/>
            </p:cNvSpPr>
            <p:nvPr/>
          </p:nvSpPr>
          <p:spPr bwMode="auto">
            <a:xfrm>
              <a:off x="4115" y="3340"/>
              <a:ext cx="0" cy="269"/>
            </a:xfrm>
            <a:prstGeom prst="line">
              <a:avLst/>
            </a:prstGeom>
            <a:noFill/>
            <a:ln w="12700" cap="sq">
              <a:solidFill>
                <a:srgbClr val="AAE6FF"/>
              </a:solidFill>
              <a:miter lim="800000"/>
            </a:ln>
          </p:spPr>
          <p:txBody>
            <a:bodyPr/>
            <a:lstStyle/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47" name="Line 251"/>
            <p:cNvSpPr>
              <a:spLocks noChangeShapeType="1"/>
            </p:cNvSpPr>
            <p:nvPr/>
          </p:nvSpPr>
          <p:spPr bwMode="auto">
            <a:xfrm>
              <a:off x="5330" y="3340"/>
              <a:ext cx="0" cy="269"/>
            </a:xfrm>
            <a:prstGeom prst="line">
              <a:avLst/>
            </a:prstGeom>
            <a:noFill/>
            <a:ln w="12700" cap="sq">
              <a:solidFill>
                <a:srgbClr val="AAE6FF"/>
              </a:solidFill>
              <a:miter lim="800000"/>
            </a:ln>
          </p:spPr>
          <p:txBody>
            <a:bodyPr/>
            <a:lstStyle/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sp>
        <p:nvSpPr>
          <p:cNvPr id="177" name="Line 151"/>
          <p:cNvSpPr>
            <a:spLocks noChangeShapeType="1"/>
          </p:cNvSpPr>
          <p:nvPr/>
        </p:nvSpPr>
        <p:spPr bwMode="auto">
          <a:xfrm flipH="1" flipV="1">
            <a:off x="1644650" y="3829050"/>
            <a:ext cx="676275" cy="207963"/>
          </a:xfrm>
          <a:prstGeom prst="line">
            <a:avLst/>
          </a:prstGeom>
          <a:noFill/>
          <a:ln w="127000">
            <a:solidFill>
              <a:schemeClr val="accent3"/>
            </a:solidFill>
            <a:prstDash val="sysDash"/>
            <a:round/>
            <a:headEnd type="triangle" w="med" len="med"/>
          </a:ln>
        </p:spPr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2" name="AutoShape 149"/>
          <p:cNvSpPr>
            <a:spLocks noChangeArrowheads="1"/>
          </p:cNvSpPr>
          <p:nvPr/>
        </p:nvSpPr>
        <p:spPr bwMode="auto">
          <a:xfrm>
            <a:off x="4419600" y="2238375"/>
            <a:ext cx="2590800" cy="539750"/>
          </a:xfrm>
          <a:prstGeom prst="wedgeRoundRectCallout">
            <a:avLst>
              <a:gd name="adj1" fmla="val -33247"/>
              <a:gd name="adj2" fmla="val 14502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Level3, VZW, 22394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66.174.161.0/24 </a:t>
            </a:r>
          </a:p>
        </p:txBody>
      </p:sp>
      <p:sp>
        <p:nvSpPr>
          <p:cNvPr id="183" name="Line 151"/>
          <p:cNvSpPr>
            <a:spLocks noChangeShapeType="1"/>
          </p:cNvSpPr>
          <p:nvPr/>
        </p:nvSpPr>
        <p:spPr bwMode="auto">
          <a:xfrm flipH="1" flipV="1">
            <a:off x="6483350" y="3627438"/>
            <a:ext cx="762000" cy="366713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4" name="Cloud 183"/>
          <p:cNvSpPr/>
          <p:nvPr/>
        </p:nvSpPr>
        <p:spPr bwMode="auto">
          <a:xfrm>
            <a:off x="7026480" y="4564338"/>
            <a:ext cx="1965120" cy="71437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22394</a:t>
            </a:r>
          </a:p>
        </p:txBody>
      </p:sp>
      <p:cxnSp>
        <p:nvCxnSpPr>
          <p:cNvPr id="185" name="Straight Connector 160"/>
          <p:cNvCxnSpPr>
            <a:cxnSpLocks noChangeShapeType="1"/>
            <a:endCxn id="184" idx="3"/>
          </p:cNvCxnSpPr>
          <p:nvPr/>
        </p:nvCxnSpPr>
        <p:spPr bwMode="auto">
          <a:xfrm flipH="1">
            <a:off x="8008938" y="4322763"/>
            <a:ext cx="106363" cy="282575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sp>
        <p:nvSpPr>
          <p:cNvPr id="186" name="Line 151"/>
          <p:cNvSpPr>
            <a:spLocks noChangeShapeType="1"/>
          </p:cNvSpPr>
          <p:nvPr/>
        </p:nvSpPr>
        <p:spPr bwMode="auto">
          <a:xfrm flipV="1">
            <a:off x="7967663" y="4287838"/>
            <a:ext cx="190500" cy="363538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90538" y="4737100"/>
            <a:ext cx="5680075" cy="347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1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prefix and 50K others were announced by China Telecom</a:t>
            </a:r>
            <a:endParaRPr kumimoji="0" lang="en-US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-171450" y="5429250"/>
            <a:ext cx="7639050" cy="346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1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Traffic for some prefixes was possibly </a:t>
            </a: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srgbClr val="39639D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intercepted</a:t>
            </a:r>
            <a:endParaRPr kumimoji="0" lang="en-US" sz="1650" b="0" i="0" u="none" strike="noStrike" kern="1200" cap="none" spc="0" normalizeH="0" baseline="0" noProof="0" dirty="0">
              <a:ln>
                <a:noFill/>
              </a:ln>
              <a:solidFill>
                <a:srgbClr val="39639D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2" name="Smiley Face 191"/>
          <p:cNvSpPr/>
          <p:nvPr/>
        </p:nvSpPr>
        <p:spPr bwMode="auto">
          <a:xfrm>
            <a:off x="3481388" y="2990850"/>
            <a:ext cx="630238" cy="407988"/>
          </a:xfrm>
          <a:prstGeom prst="smileyFace">
            <a:avLst>
              <a:gd name="adj" fmla="val -4653"/>
            </a:avLst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8580" tIns="34290" rIns="68580" bIns="3429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" name="Line 151"/>
          <p:cNvSpPr>
            <a:spLocks noChangeShapeType="1"/>
          </p:cNvSpPr>
          <p:nvPr/>
        </p:nvSpPr>
        <p:spPr bwMode="auto">
          <a:xfrm flipV="1">
            <a:off x="1563688" y="2835275"/>
            <a:ext cx="914400" cy="744538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26480" y="5429254"/>
            <a:ext cx="1965120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66.174.161.0/24</a:t>
            </a:r>
          </a:p>
        </p:txBody>
      </p:sp>
      <p:cxnSp>
        <p:nvCxnSpPr>
          <p:cNvPr id="4" name="Straight Connector 3"/>
          <p:cNvCxnSpPr>
            <a:stCxn id="2" idx="0"/>
            <a:endCxn id="184" idx="1"/>
          </p:cNvCxnSpPr>
          <p:nvPr/>
        </p:nvCxnSpPr>
        <p:spPr>
          <a:xfrm flipV="1">
            <a:off x="8008938" y="5278438"/>
            <a:ext cx="0" cy="1508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0" y="1662113"/>
            <a:ext cx="9144000" cy="32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" name="矩形 20"/>
          <p:cNvSpPr/>
          <p:nvPr/>
        </p:nvSpPr>
        <p:spPr>
          <a:xfrm>
            <a:off x="0" y="1219200"/>
            <a:ext cx="9144000" cy="32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0" y="1428750"/>
            <a:ext cx="9144000" cy="346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8895" marR="0" lvl="1" indent="-48895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April 2010 : China Telecom intercepts traffic</a:t>
            </a:r>
            <a:endParaRPr kumimoji="0" lang="en-US" sz="165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advTm="1050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/>
      <p:bldP spid="78" grpId="1" build="p"/>
      <p:bldP spid="187" grpId="0"/>
      <p:bldP spid="188" grpId="0"/>
      <p:bldP spid="1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en-US">
                <a:solidFill>
                  <a:schemeClr val="tx1"/>
                </a:solidFill>
              </a:rPr>
              <a:t>Delivery Scheme</a:t>
            </a:r>
          </a:p>
        </p:txBody>
      </p:sp>
      <p:pic>
        <p:nvPicPr>
          <p:cNvPr id="35842" name="Picture 8" descr="Unicast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1703388"/>
            <a:ext cx="1631950" cy="1093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3" name="Picture 10" descr="Broadcast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75" y="2913063"/>
            <a:ext cx="1647825" cy="1103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4" name="Picture 12" descr="Multicast.sv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75" y="4279900"/>
            <a:ext cx="1577975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5" name="Picture 14" descr="Anycast-BM.sv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275" y="5511800"/>
            <a:ext cx="1668463" cy="111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739900" y="1473200"/>
            <a:ext cx="7556500" cy="1108075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 err="1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unicast</a:t>
            </a:r>
            <a:endParaRPr kumimoji="0" lang="en-US" altLang="zh-CN" sz="3200" kern="1200" cap="none" spc="0" normalizeH="0" baseline="0" noProof="0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deliver msg to a single node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9900" y="2819400"/>
            <a:ext cx="7556500" cy="1108075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broadcast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deliver msg to all nodes in network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9900" y="4152900"/>
            <a:ext cx="7556500" cy="1108075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multicast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deliver msg to a group of nodes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9900" y="5461000"/>
            <a:ext cx="7556500" cy="1108075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 err="1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anycast</a:t>
            </a:r>
            <a:endParaRPr kumimoji="0" lang="en-US" altLang="zh-CN" sz="3200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deliver msg to any one of a group</a:t>
            </a:r>
          </a:p>
        </p:txBody>
      </p:sp>
      <p:sp>
        <p:nvSpPr>
          <p:cNvPr id="12" name="圆角矩形 16"/>
          <p:cNvSpPr/>
          <p:nvPr/>
        </p:nvSpPr>
        <p:spPr>
          <a:xfrm>
            <a:off x="0" y="1371600"/>
            <a:ext cx="9144000" cy="5486400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5851" name="Picture 16" descr="Geocast.sv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6400" y="5257800"/>
            <a:ext cx="2387600" cy="160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-3048000" y="3676650"/>
            <a:ext cx="12192000" cy="1600200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 marR="0" algn="r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 err="1">
                <a:solidFill>
                  <a:srgbClr val="00B0F0"/>
                </a:solidFill>
                <a:latin typeface="+mn-lt"/>
                <a:ea typeface="宋体" panose="02010600030101010101" pitchFamily="2" charset="-122"/>
                <a:cs typeface="+mn-cs"/>
              </a:rPr>
              <a:t>geocast</a:t>
            </a:r>
            <a:endParaRPr kumimoji="0" lang="en-US" altLang="zh-CN" sz="3200" kern="1200" cap="none" spc="0" normalizeH="0" baseline="0" noProof="0" dirty="0">
              <a:solidFill>
                <a:srgbClr val="00B0F0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R="0" algn="r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deliver a message to a group of nodes</a:t>
            </a:r>
          </a:p>
          <a:p>
            <a:pPr marR="0" algn="r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based on geographic location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00B0F0"/>
                </a:solidFill>
              </a:rPr>
              <a:t>Path Tampering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52578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/>
              <a:t>Remove ASes from the AS path</a:t>
            </a:r>
          </a:p>
          <a:p>
            <a:pPr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Add ASes to the AS path</a:t>
            </a:r>
          </a:p>
        </p:txBody>
      </p:sp>
      <p:graphicFrame>
        <p:nvGraphicFramePr>
          <p:cNvPr id="152579" name="Object 4"/>
          <p:cNvGraphicFramePr>
            <a:graphicFrameLocks noChangeAspect="1"/>
          </p:cNvGraphicFramePr>
          <p:nvPr/>
        </p:nvGraphicFramePr>
        <p:xfrm>
          <a:off x="204788" y="2247900"/>
          <a:ext cx="19050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05000" imgH="1390650" progId="">
                  <p:embed/>
                </p:oleObj>
              </mc:Choice>
              <mc:Fallback>
                <p:oleObj r:id="rId3" imgW="1905000" imgH="1390650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788" y="2247900"/>
                        <a:ext cx="1905000" cy="1390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Object 5"/>
          <p:cNvGraphicFramePr>
            <a:graphicFrameLocks noChangeAspect="1"/>
          </p:cNvGraphicFramePr>
          <p:nvPr/>
        </p:nvGraphicFramePr>
        <p:xfrm>
          <a:off x="4967288" y="2625725"/>
          <a:ext cx="11144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905000" imgH="1390650" progId="">
                  <p:embed/>
                </p:oleObj>
              </mc:Choice>
              <mc:Fallback>
                <p:oleObj r:id="rId5" imgW="1905000" imgH="139065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67288" y="2625725"/>
                        <a:ext cx="1114425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4084638" y="3016250"/>
            <a:ext cx="998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57250" y="2709863"/>
            <a:ext cx="627063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701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46700" y="2817813"/>
            <a:ext cx="479425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88</a:t>
            </a:r>
          </a:p>
        </p:txBody>
      </p:sp>
      <p:graphicFrame>
        <p:nvGraphicFramePr>
          <p:cNvPr id="152584" name="Object 9"/>
          <p:cNvGraphicFramePr>
            <a:graphicFrameLocks noChangeAspect="1"/>
          </p:cNvGraphicFramePr>
          <p:nvPr/>
        </p:nvGraphicFramePr>
        <p:xfrm>
          <a:off x="2816225" y="2441575"/>
          <a:ext cx="142081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905000" imgH="1390650" progId="">
                  <p:embed/>
                </p:oleObj>
              </mc:Choice>
              <mc:Fallback>
                <p:oleObj r:id="rId6" imgW="1905000" imgH="139065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6225" y="2441575"/>
                        <a:ext cx="1420813" cy="1036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200400" y="2743200"/>
            <a:ext cx="774700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3715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971675" y="2978150"/>
            <a:ext cx="998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1665288" y="3324225"/>
            <a:ext cx="3686175" cy="352425"/>
          </a:xfrm>
          <a:custGeom>
            <a:avLst/>
            <a:gdLst>
              <a:gd name="T0" fmla="*/ 0 w 2322"/>
              <a:gd name="T1" fmla="*/ 24 h 222"/>
              <a:gd name="T2" fmla="*/ 1258 w 2322"/>
              <a:gd name="T3" fmla="*/ 218 h 222"/>
              <a:gd name="T4" fmla="*/ 2322 w 2322"/>
              <a:gd name="T5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22" h="222">
                <a:moveTo>
                  <a:pt x="0" y="24"/>
                </a:moveTo>
                <a:cubicBezTo>
                  <a:pt x="435" y="123"/>
                  <a:pt x="871" y="222"/>
                  <a:pt x="1258" y="218"/>
                </a:cubicBezTo>
                <a:cubicBezTo>
                  <a:pt x="1645" y="214"/>
                  <a:pt x="1983" y="107"/>
                  <a:pt x="232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60838" y="3170238"/>
            <a:ext cx="311150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0" cap="none" spc="0" normalizeH="0" baseline="0" noProof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?</a:t>
            </a:r>
          </a:p>
        </p:txBody>
      </p:sp>
      <p:sp>
        <p:nvSpPr>
          <p:cNvPr id="152589" name="TextBox 13"/>
          <p:cNvSpPr txBox="1"/>
          <p:nvPr/>
        </p:nvSpPr>
        <p:spPr>
          <a:xfrm>
            <a:off x="6127750" y="2219325"/>
            <a:ext cx="490696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701 3715 88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cxnSp>
        <p:nvCxnSpPr>
          <p:cNvPr id="15" name="直接连接符 27"/>
          <p:cNvCxnSpPr/>
          <p:nvPr/>
        </p:nvCxnSpPr>
        <p:spPr>
          <a:xfrm>
            <a:off x="7121525" y="2506663"/>
            <a:ext cx="1033463" cy="15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591" name="Object 4"/>
          <p:cNvGraphicFramePr>
            <a:graphicFrameLocks noGrp="1" noChangeAspect="1"/>
          </p:cNvGraphicFramePr>
          <p:nvPr/>
        </p:nvGraphicFramePr>
        <p:xfrm>
          <a:off x="7148513" y="3857625"/>
          <a:ext cx="19050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905000" imgH="1390650" progId="">
                  <p:embed/>
                </p:oleObj>
              </mc:Choice>
              <mc:Fallback>
                <p:oleObj r:id="rId7" imgW="1905000" imgH="139065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8513" y="3857625"/>
                        <a:ext cx="1905000" cy="1390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2" name="Object 5"/>
          <p:cNvGraphicFramePr>
            <a:graphicFrameLocks noGrp="1" noChangeAspect="1"/>
          </p:cNvGraphicFramePr>
          <p:nvPr/>
        </p:nvGraphicFramePr>
        <p:xfrm>
          <a:off x="7839075" y="5700713"/>
          <a:ext cx="11144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905000" imgH="1390650" progId="">
                  <p:embed/>
                </p:oleObj>
              </mc:Choice>
              <mc:Fallback>
                <p:oleObj r:id="rId8" imgW="1905000" imgH="1390650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39075" y="5700713"/>
                        <a:ext cx="1114425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8185150" y="5164138"/>
            <a:ext cx="231775" cy="6127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7724775" y="4394200"/>
            <a:ext cx="627063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701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8218488" y="5892800"/>
            <a:ext cx="479425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kern="0" cap="none" spc="0" normalizeH="0" baseline="0" noProof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88</a:t>
            </a:r>
          </a:p>
        </p:txBody>
      </p:sp>
      <p:sp>
        <p:nvSpPr>
          <p:cNvPr id="152596" name="TextBox 20"/>
          <p:cNvSpPr txBox="1"/>
          <p:nvPr/>
        </p:nvSpPr>
        <p:spPr>
          <a:xfrm>
            <a:off x="4262438" y="4548188"/>
            <a:ext cx="4906962" cy="1077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701 88 </a:t>
            </a: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altLang="zh-CN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701 </a:t>
            </a:r>
            <a:r>
              <a:rPr lang="en-US" altLang="zh-CN">
                <a:solidFill>
                  <a:srgbClr val="FFC000"/>
                </a:solidFill>
                <a:latin typeface="Arial" panose="020B0604020202020204" pitchFamily="34" charset="0"/>
              </a:rPr>
              <a:t>3715</a:t>
            </a: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 88</a:t>
            </a:r>
            <a:endParaRPr lang="zh-CN" altLang="en-US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2"/>
          <p:cNvSpPr/>
          <p:nvPr/>
        </p:nvSpPr>
        <p:spPr>
          <a:xfrm>
            <a:off x="0" y="2590800"/>
            <a:ext cx="91440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>
                <a:solidFill>
                  <a:schemeClr val="tx2"/>
                </a:solidFill>
              </a:rPr>
              <a:t>how to secure routing?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loud 78"/>
          <p:cNvSpPr/>
          <p:nvPr/>
        </p:nvSpPr>
        <p:spPr bwMode="auto">
          <a:xfrm>
            <a:off x="445794" y="3526438"/>
            <a:ext cx="2224108" cy="104556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China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Telecom </a:t>
            </a:r>
          </a:p>
        </p:txBody>
      </p:sp>
      <p:sp>
        <p:nvSpPr>
          <p:cNvPr id="80" name="Cloud 79"/>
          <p:cNvSpPr/>
          <p:nvPr/>
        </p:nvSpPr>
        <p:spPr bwMode="auto">
          <a:xfrm>
            <a:off x="2439147" y="2508611"/>
            <a:ext cx="1828800" cy="713348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ISP 1</a:t>
            </a:r>
          </a:p>
        </p:txBody>
      </p:sp>
      <p:sp>
        <p:nvSpPr>
          <p:cNvPr id="81" name="Cloud 80"/>
          <p:cNvSpPr/>
          <p:nvPr/>
        </p:nvSpPr>
        <p:spPr bwMode="auto">
          <a:xfrm>
            <a:off x="7239747" y="3608857"/>
            <a:ext cx="1752600" cy="71437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Verizon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Wireless</a:t>
            </a:r>
          </a:p>
        </p:txBody>
      </p:sp>
      <p:cxnSp>
        <p:nvCxnSpPr>
          <p:cNvPr id="82" name="Straight Connector 160"/>
          <p:cNvCxnSpPr>
            <a:cxnSpLocks noChangeShapeType="1"/>
            <a:endCxn id="80" idx="2"/>
          </p:cNvCxnSpPr>
          <p:nvPr/>
        </p:nvCxnSpPr>
        <p:spPr bwMode="auto">
          <a:xfrm flipV="1">
            <a:off x="1538288" y="2865438"/>
            <a:ext cx="906463" cy="719138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cxnSp>
        <p:nvCxnSpPr>
          <p:cNvPr id="83" name="Straight Connector 160"/>
          <p:cNvCxnSpPr>
            <a:cxnSpLocks noChangeShapeType="1"/>
            <a:stCxn id="79" idx="0"/>
          </p:cNvCxnSpPr>
          <p:nvPr/>
        </p:nvCxnSpPr>
        <p:spPr bwMode="auto">
          <a:xfrm flipV="1">
            <a:off x="2668588" y="3394075"/>
            <a:ext cx="2208213" cy="655638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84" name="Straight Connector 160"/>
          <p:cNvCxnSpPr>
            <a:cxnSpLocks noChangeShapeType="1"/>
            <a:stCxn id="80" idx="0"/>
          </p:cNvCxnSpPr>
          <p:nvPr/>
        </p:nvCxnSpPr>
        <p:spPr bwMode="auto">
          <a:xfrm>
            <a:off x="4267200" y="2865438"/>
            <a:ext cx="800100" cy="357188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sp>
        <p:nvSpPr>
          <p:cNvPr id="85" name="Cloud 84"/>
          <p:cNvSpPr/>
          <p:nvPr/>
        </p:nvSpPr>
        <p:spPr bwMode="auto">
          <a:xfrm>
            <a:off x="4877547" y="3021933"/>
            <a:ext cx="1828800" cy="743976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</p:txBody>
      </p:sp>
      <p:cxnSp>
        <p:nvCxnSpPr>
          <p:cNvPr id="86" name="Straight Connector 160"/>
          <p:cNvCxnSpPr>
            <a:cxnSpLocks noChangeShapeType="1"/>
            <a:stCxn id="81" idx="2"/>
          </p:cNvCxnSpPr>
          <p:nvPr/>
        </p:nvCxnSpPr>
        <p:spPr bwMode="auto">
          <a:xfrm flipH="1" flipV="1">
            <a:off x="6477000" y="3608388"/>
            <a:ext cx="768350" cy="357188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tailEnd type="stealth"/>
          </a:ln>
        </p:spPr>
      </p:cxnSp>
      <p:sp>
        <p:nvSpPr>
          <p:cNvPr id="87" name="AutoShape 149"/>
          <p:cNvSpPr>
            <a:spLocks noChangeArrowheads="1"/>
          </p:cNvSpPr>
          <p:nvPr/>
        </p:nvSpPr>
        <p:spPr bwMode="auto">
          <a:xfrm>
            <a:off x="293688" y="2260600"/>
            <a:ext cx="2220913" cy="539750"/>
          </a:xfrm>
          <a:prstGeom prst="wedgeRoundRectCallout">
            <a:avLst>
              <a:gd name="adj1" fmla="val -121"/>
              <a:gd name="adj2" fmla="val 18736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ChinaTel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66.174.161.0/24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105150" y="2001838"/>
            <a:ext cx="420688" cy="554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474B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474B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56683" name="Group 212"/>
          <p:cNvGrpSpPr/>
          <p:nvPr/>
        </p:nvGrpSpPr>
        <p:grpSpPr>
          <a:xfrm>
            <a:off x="1181100" y="3429000"/>
            <a:ext cx="685800" cy="722313"/>
            <a:chOff x="2736" y="1968"/>
            <a:chExt cx="432" cy="607"/>
          </a:xfrm>
        </p:grpSpPr>
        <p:grpSp>
          <p:nvGrpSpPr>
            <p:cNvPr id="156701" name="Group 213"/>
            <p:cNvGrpSpPr/>
            <p:nvPr/>
          </p:nvGrpSpPr>
          <p:grpSpPr>
            <a:xfrm>
              <a:off x="2736" y="1968"/>
              <a:ext cx="432" cy="354"/>
              <a:chOff x="4224" y="3216"/>
              <a:chExt cx="432" cy="354"/>
            </a:xfrm>
          </p:grpSpPr>
          <p:sp>
            <p:nvSpPr>
              <p:cNvPr id="94" name="AutoShape 214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96" cy="192"/>
              </a:xfrm>
              <a:prstGeom prst="triangle">
                <a:avLst>
                  <a:gd name="adj" fmla="val 50000"/>
                </a:avLst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5" name="AutoShape 215"/>
              <p:cNvSpPr>
                <a:spLocks noChangeArrowheads="1"/>
              </p:cNvSpPr>
              <p:nvPr/>
            </p:nvSpPr>
            <p:spPr bwMode="auto">
              <a:xfrm>
                <a:off x="4224" y="3216"/>
                <a:ext cx="96" cy="192"/>
              </a:xfrm>
              <a:prstGeom prst="triangle">
                <a:avLst>
                  <a:gd name="adj" fmla="val 50000"/>
                </a:avLst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6" name="Oval 216"/>
              <p:cNvSpPr>
                <a:spLocks noChangeArrowheads="1"/>
              </p:cNvSpPr>
              <p:nvPr/>
            </p:nvSpPr>
            <p:spPr bwMode="auto">
              <a:xfrm>
                <a:off x="4225" y="3420"/>
                <a:ext cx="429" cy="149"/>
              </a:xfrm>
              <a:prstGeom prst="ellipse">
                <a:avLst/>
              </a:prstGeom>
              <a:solidFill>
                <a:srgbClr val="A50021"/>
              </a:solidFill>
              <a:ln w="12700" cap="sq">
                <a:solidFill>
                  <a:srgbClr val="FFCCFF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7" name="Rectangle 217"/>
              <p:cNvSpPr>
                <a:spLocks noChangeArrowheads="1"/>
              </p:cNvSpPr>
              <p:nvPr/>
            </p:nvSpPr>
            <p:spPr bwMode="auto">
              <a:xfrm>
                <a:off x="4224" y="3389"/>
                <a:ext cx="432" cy="108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8" name="Rectangle 218"/>
              <p:cNvSpPr>
                <a:spLocks noChangeArrowheads="1"/>
              </p:cNvSpPr>
              <p:nvPr/>
            </p:nvSpPr>
            <p:spPr bwMode="auto">
              <a:xfrm>
                <a:off x="4224" y="3389"/>
                <a:ext cx="432" cy="108"/>
              </a:xfrm>
              <a:prstGeom prst="rect">
                <a:avLst/>
              </a:prstGeom>
              <a:solidFill>
                <a:srgbClr val="A50021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9" name="Oval 219"/>
              <p:cNvSpPr>
                <a:spLocks noChangeArrowheads="1"/>
              </p:cNvSpPr>
              <p:nvPr/>
            </p:nvSpPr>
            <p:spPr bwMode="auto">
              <a:xfrm>
                <a:off x="4225" y="3312"/>
                <a:ext cx="429" cy="148"/>
              </a:xfrm>
              <a:prstGeom prst="ellipse">
                <a:avLst/>
              </a:prstGeom>
              <a:solidFill>
                <a:srgbClr val="FF3300"/>
              </a:solidFill>
              <a:ln w="12700" cap="sq">
                <a:solidFill>
                  <a:srgbClr val="FFCCFF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0" name="Freeform 220"/>
              <p:cNvSpPr/>
              <p:nvPr/>
            </p:nvSpPr>
            <p:spPr bwMode="auto">
              <a:xfrm>
                <a:off x="4445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3" y="40"/>
                    </a:lnTo>
                    <a:lnTo>
                      <a:pt x="400" y="67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1" name="Freeform 221"/>
              <p:cNvSpPr/>
              <p:nvPr/>
            </p:nvSpPr>
            <p:spPr bwMode="auto">
              <a:xfrm>
                <a:off x="4445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3" y="40"/>
                    </a:lnTo>
                    <a:lnTo>
                      <a:pt x="400" y="67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2" name="Freeform 222"/>
              <p:cNvSpPr/>
              <p:nvPr/>
            </p:nvSpPr>
            <p:spPr bwMode="auto">
              <a:xfrm>
                <a:off x="4290" y="3389"/>
                <a:ext cx="142" cy="51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7"/>
                    </a:moveTo>
                    <a:lnTo>
                      <a:pt x="311" y="0"/>
                    </a:lnTo>
                    <a:lnTo>
                      <a:pt x="103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3" name="Freeform 223"/>
              <p:cNvSpPr/>
              <p:nvPr/>
            </p:nvSpPr>
            <p:spPr bwMode="auto">
              <a:xfrm>
                <a:off x="4290" y="3389"/>
                <a:ext cx="142" cy="51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7"/>
                    </a:moveTo>
                    <a:lnTo>
                      <a:pt x="311" y="0"/>
                    </a:lnTo>
                    <a:lnTo>
                      <a:pt x="103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4" name="Freeform 224"/>
              <p:cNvSpPr/>
              <p:nvPr/>
            </p:nvSpPr>
            <p:spPr bwMode="auto">
              <a:xfrm>
                <a:off x="4298" y="3329"/>
                <a:ext cx="142" cy="48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4"/>
                    </a:lnTo>
                    <a:lnTo>
                      <a:pt x="400" y="54"/>
                    </a:lnTo>
                    <a:lnTo>
                      <a:pt x="348" y="120"/>
                    </a:lnTo>
                    <a:lnTo>
                      <a:pt x="96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5" name="Freeform 225"/>
              <p:cNvSpPr/>
              <p:nvPr/>
            </p:nvSpPr>
            <p:spPr bwMode="auto">
              <a:xfrm>
                <a:off x="4298" y="3329"/>
                <a:ext cx="142" cy="48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4"/>
                    </a:lnTo>
                    <a:lnTo>
                      <a:pt x="400" y="54"/>
                    </a:lnTo>
                    <a:lnTo>
                      <a:pt x="348" y="120"/>
                    </a:lnTo>
                    <a:lnTo>
                      <a:pt x="96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6" name="Freeform 226"/>
              <p:cNvSpPr/>
              <p:nvPr/>
            </p:nvSpPr>
            <p:spPr bwMode="auto">
              <a:xfrm>
                <a:off x="4440" y="3395"/>
                <a:ext cx="142" cy="49"/>
              </a:xfrm>
              <a:custGeom>
                <a:avLst/>
                <a:gdLst>
                  <a:gd name="T0" fmla="*/ 0 w 400"/>
                  <a:gd name="T1" fmla="*/ 0 h 121"/>
                  <a:gd name="T2" fmla="*/ 0 w 400"/>
                  <a:gd name="T3" fmla="*/ 0 h 121"/>
                  <a:gd name="T4" fmla="*/ 0 w 400"/>
                  <a:gd name="T5" fmla="*/ 0 h 121"/>
                  <a:gd name="T6" fmla="*/ 0 w 400"/>
                  <a:gd name="T7" fmla="*/ 0 h 121"/>
                  <a:gd name="T8" fmla="*/ 0 w 400"/>
                  <a:gd name="T9" fmla="*/ 0 h 121"/>
                  <a:gd name="T10" fmla="*/ 0 w 400"/>
                  <a:gd name="T11" fmla="*/ 0 h 121"/>
                  <a:gd name="T12" fmla="*/ 0 w 400"/>
                  <a:gd name="T13" fmla="*/ 0 h 121"/>
                  <a:gd name="T14" fmla="*/ 0 w 400"/>
                  <a:gd name="T15" fmla="*/ 0 h 1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1"/>
                  <a:gd name="T26" fmla="*/ 400 w 400"/>
                  <a:gd name="T27" fmla="*/ 121 h 12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1">
                    <a:moveTo>
                      <a:pt x="400" y="94"/>
                    </a:moveTo>
                    <a:lnTo>
                      <a:pt x="311" y="121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7" name="Freeform 227"/>
              <p:cNvSpPr/>
              <p:nvPr/>
            </p:nvSpPr>
            <p:spPr bwMode="auto">
              <a:xfrm>
                <a:off x="4440" y="3395"/>
                <a:ext cx="142" cy="49"/>
              </a:xfrm>
              <a:custGeom>
                <a:avLst/>
                <a:gdLst>
                  <a:gd name="T0" fmla="*/ 0 w 400"/>
                  <a:gd name="T1" fmla="*/ 0 h 121"/>
                  <a:gd name="T2" fmla="*/ 0 w 400"/>
                  <a:gd name="T3" fmla="*/ 0 h 121"/>
                  <a:gd name="T4" fmla="*/ 0 w 400"/>
                  <a:gd name="T5" fmla="*/ 0 h 121"/>
                  <a:gd name="T6" fmla="*/ 0 w 400"/>
                  <a:gd name="T7" fmla="*/ 0 h 121"/>
                  <a:gd name="T8" fmla="*/ 0 w 400"/>
                  <a:gd name="T9" fmla="*/ 0 h 121"/>
                  <a:gd name="T10" fmla="*/ 0 w 400"/>
                  <a:gd name="T11" fmla="*/ 0 h 121"/>
                  <a:gd name="T12" fmla="*/ 0 w 400"/>
                  <a:gd name="T13" fmla="*/ 0 h 121"/>
                  <a:gd name="T14" fmla="*/ 0 w 400"/>
                  <a:gd name="T15" fmla="*/ 0 h 1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1"/>
                  <a:gd name="T26" fmla="*/ 400 w 400"/>
                  <a:gd name="T27" fmla="*/ 121 h 12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1">
                    <a:moveTo>
                      <a:pt x="400" y="94"/>
                    </a:moveTo>
                    <a:lnTo>
                      <a:pt x="311" y="121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8" name="Freeform 228"/>
              <p:cNvSpPr/>
              <p:nvPr/>
            </p:nvSpPr>
            <p:spPr bwMode="auto">
              <a:xfrm>
                <a:off x="4448" y="3335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4" y="40"/>
                    </a:lnTo>
                    <a:lnTo>
                      <a:pt x="400" y="66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27" name="Freeform 229"/>
              <p:cNvSpPr/>
              <p:nvPr/>
            </p:nvSpPr>
            <p:spPr bwMode="auto">
              <a:xfrm>
                <a:off x="4448" y="3335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4" y="40"/>
                    </a:lnTo>
                    <a:lnTo>
                      <a:pt x="400" y="66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42" name="Freeform 230"/>
              <p:cNvSpPr/>
              <p:nvPr/>
            </p:nvSpPr>
            <p:spPr bwMode="auto">
              <a:xfrm>
                <a:off x="4292" y="3392"/>
                <a:ext cx="142" cy="52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6"/>
                    </a:moveTo>
                    <a:lnTo>
                      <a:pt x="311" y="0"/>
                    </a:lnTo>
                    <a:lnTo>
                      <a:pt x="104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47" name="Freeform 231"/>
              <p:cNvSpPr/>
              <p:nvPr/>
            </p:nvSpPr>
            <p:spPr bwMode="auto">
              <a:xfrm>
                <a:off x="4292" y="3392"/>
                <a:ext cx="142" cy="52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6"/>
                    </a:moveTo>
                    <a:lnTo>
                      <a:pt x="311" y="0"/>
                    </a:lnTo>
                    <a:lnTo>
                      <a:pt x="104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48" name="Freeform 232"/>
              <p:cNvSpPr/>
              <p:nvPr/>
            </p:nvSpPr>
            <p:spPr bwMode="auto">
              <a:xfrm>
                <a:off x="4300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3"/>
                    </a:lnTo>
                    <a:lnTo>
                      <a:pt x="400" y="53"/>
                    </a:lnTo>
                    <a:lnTo>
                      <a:pt x="348" y="120"/>
                    </a:lnTo>
                    <a:lnTo>
                      <a:pt x="97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51" name="Freeform 234"/>
              <p:cNvSpPr/>
              <p:nvPr/>
            </p:nvSpPr>
            <p:spPr bwMode="auto">
              <a:xfrm>
                <a:off x="4442" y="3397"/>
                <a:ext cx="143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400" y="94"/>
                    </a:moveTo>
                    <a:lnTo>
                      <a:pt x="311" y="120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52" name="Freeform 235"/>
              <p:cNvSpPr/>
              <p:nvPr/>
            </p:nvSpPr>
            <p:spPr bwMode="auto">
              <a:xfrm>
                <a:off x="4442" y="3397"/>
                <a:ext cx="143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400" y="94"/>
                    </a:moveTo>
                    <a:lnTo>
                      <a:pt x="311" y="120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53" name="Line 236"/>
              <p:cNvSpPr>
                <a:spLocks noChangeShapeType="1"/>
              </p:cNvSpPr>
              <p:nvPr/>
            </p:nvSpPr>
            <p:spPr bwMode="auto">
              <a:xfrm>
                <a:off x="4224" y="3387"/>
                <a:ext cx="0" cy="108"/>
              </a:xfrm>
              <a:prstGeom prst="line">
                <a:avLst/>
              </a:prstGeom>
              <a:noFill/>
              <a:ln w="12700" cap="sq">
                <a:solidFill>
                  <a:srgbClr val="FFCCFF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54" name="Line 237"/>
              <p:cNvSpPr>
                <a:spLocks noChangeShapeType="1"/>
              </p:cNvSpPr>
              <p:nvPr/>
            </p:nvSpPr>
            <p:spPr bwMode="auto">
              <a:xfrm>
                <a:off x="4656" y="3387"/>
                <a:ext cx="0" cy="108"/>
              </a:xfrm>
              <a:prstGeom prst="line">
                <a:avLst/>
              </a:prstGeom>
              <a:noFill/>
              <a:ln w="12700" cap="sq">
                <a:solidFill>
                  <a:srgbClr val="FFCCFF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55" name="Freeform 233"/>
              <p:cNvSpPr/>
              <p:nvPr/>
            </p:nvSpPr>
            <p:spPr bwMode="auto">
              <a:xfrm>
                <a:off x="4300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3"/>
                    </a:lnTo>
                    <a:lnTo>
                      <a:pt x="400" y="53"/>
                    </a:lnTo>
                    <a:lnTo>
                      <a:pt x="348" y="120"/>
                    </a:lnTo>
                    <a:lnTo>
                      <a:pt x="97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p:grpSp>
        <p:sp>
          <p:nvSpPr>
            <p:cNvPr id="93" name="Rectangle 238"/>
            <p:cNvSpPr>
              <a:spLocks noChangeArrowheads="1"/>
            </p:cNvSpPr>
            <p:nvPr/>
          </p:nvSpPr>
          <p:spPr bwMode="auto">
            <a:xfrm>
              <a:off x="2761" y="2304"/>
              <a:ext cx="116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81" name="AutoShape 149"/>
          <p:cNvSpPr>
            <a:spLocks noChangeArrowheads="1"/>
          </p:cNvSpPr>
          <p:nvPr/>
        </p:nvSpPr>
        <p:spPr bwMode="auto">
          <a:xfrm>
            <a:off x="4419600" y="2238375"/>
            <a:ext cx="2590800" cy="539750"/>
          </a:xfrm>
          <a:prstGeom prst="wedgeRoundRectCallout">
            <a:avLst>
              <a:gd name="adj1" fmla="val -33667"/>
              <a:gd name="adj2" fmla="val 14502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Level3, VZW, 22394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66.174.161.0/24 </a:t>
            </a:r>
          </a:p>
        </p:txBody>
      </p:sp>
      <p:sp>
        <p:nvSpPr>
          <p:cNvPr id="182" name="Line 151"/>
          <p:cNvSpPr>
            <a:spLocks noChangeShapeType="1"/>
          </p:cNvSpPr>
          <p:nvPr/>
        </p:nvSpPr>
        <p:spPr bwMode="auto">
          <a:xfrm flipH="1" flipV="1">
            <a:off x="6477000" y="3609975"/>
            <a:ext cx="762000" cy="365125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3" name="Cloud 182"/>
          <p:cNvSpPr/>
          <p:nvPr/>
        </p:nvSpPr>
        <p:spPr bwMode="auto">
          <a:xfrm>
            <a:off x="7026480" y="4564336"/>
            <a:ext cx="1965120" cy="71437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22394</a:t>
            </a:r>
          </a:p>
        </p:txBody>
      </p:sp>
      <p:cxnSp>
        <p:nvCxnSpPr>
          <p:cNvPr id="184" name="Straight Connector 160"/>
          <p:cNvCxnSpPr>
            <a:cxnSpLocks noChangeShapeType="1"/>
            <a:endCxn id="183" idx="3"/>
          </p:cNvCxnSpPr>
          <p:nvPr/>
        </p:nvCxnSpPr>
        <p:spPr bwMode="auto">
          <a:xfrm flipH="1">
            <a:off x="8008938" y="4322763"/>
            <a:ext cx="106363" cy="282575"/>
          </a:xfrm>
          <a:prstGeom prst="line">
            <a:avLst/>
          </a:prstGeom>
          <a:noFill/>
          <a:ln w="57150" algn="ctr">
            <a:solidFill>
              <a:schemeClr val="tx1">
                <a:lumMod val="75000"/>
              </a:schemeClr>
            </a:solidFill>
            <a:round/>
            <a:headEnd type="none" w="med" len="med"/>
            <a:tailEnd type="none" w="med" len="med"/>
          </a:ln>
        </p:spPr>
      </p:cxnSp>
      <p:sp>
        <p:nvSpPr>
          <p:cNvPr id="185" name="Line 151"/>
          <p:cNvSpPr>
            <a:spLocks noChangeShapeType="1"/>
          </p:cNvSpPr>
          <p:nvPr/>
        </p:nvSpPr>
        <p:spPr bwMode="auto">
          <a:xfrm flipV="1">
            <a:off x="7967663" y="4283075"/>
            <a:ext cx="190500" cy="361950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1" name="Group 187"/>
          <p:cNvGrpSpPr/>
          <p:nvPr/>
        </p:nvGrpSpPr>
        <p:grpSpPr>
          <a:xfrm>
            <a:off x="457200" y="1885950"/>
            <a:ext cx="1822450" cy="915988"/>
            <a:chOff x="6213449" y="4497184"/>
            <a:chExt cx="1823188" cy="1221234"/>
          </a:xfrm>
        </p:grpSpPr>
        <p:sp>
          <p:nvSpPr>
            <p:cNvPr id="189" name="Rectangle 188"/>
            <p:cNvSpPr/>
            <p:nvPr/>
          </p:nvSpPr>
          <p:spPr>
            <a:xfrm rot="5400000">
              <a:off x="6698862" y="4380643"/>
              <a:ext cx="990532" cy="16850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3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w Cen MT" panose="020B0602020104020603"/>
                  <a:ea typeface="+mn-ea"/>
                  <a:cs typeface="+mn-cs"/>
                </a:rPr>
                <a:t>X</a:t>
              </a:r>
              <a:endParaRPr kumimoji="0" lang="en-US" sz="1035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213449" y="4497184"/>
              <a:ext cx="1476973" cy="4931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w Cen MT" panose="020B0602020104020603"/>
                  <a:ea typeface="+mn-ea"/>
                  <a:cs typeface="+mn-cs"/>
                </a:rPr>
                <a:t>RPKI: Invalid!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sp>
        <p:nvSpPr>
          <p:cNvPr id="191" name="Rectangle 190"/>
          <p:cNvSpPr/>
          <p:nvPr/>
        </p:nvSpPr>
        <p:spPr>
          <a:xfrm>
            <a:off x="1295400" y="4737100"/>
            <a:ext cx="5808663" cy="347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1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RPKI shows China Telecom is not a valid origin for this prefix.</a:t>
            </a:r>
            <a:endParaRPr kumimoji="0" lang="en-US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2" name="Smiley Face 191"/>
          <p:cNvSpPr/>
          <p:nvPr/>
        </p:nvSpPr>
        <p:spPr bwMode="auto">
          <a:xfrm>
            <a:off x="3559175" y="2990850"/>
            <a:ext cx="631825" cy="407988"/>
          </a:xfrm>
          <a:prstGeom prst="smileyFace">
            <a:avLst>
              <a:gd name="adj" fmla="val 4653"/>
            </a:avLst>
          </a:prstGeom>
          <a:solidFill>
            <a:schemeClr val="bg1"/>
          </a:solidFill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8580" tIns="34290" rIns="68580" bIns="3429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8" name="Line 151"/>
          <p:cNvSpPr>
            <a:spLocks noChangeShapeType="1"/>
          </p:cNvSpPr>
          <p:nvPr/>
        </p:nvSpPr>
        <p:spPr bwMode="auto">
          <a:xfrm flipH="1" flipV="1">
            <a:off x="4327525" y="2882900"/>
            <a:ext cx="800100" cy="358775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026480" y="5429253"/>
            <a:ext cx="1965120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66.174.161.0/24</a:t>
            </a:r>
          </a:p>
        </p:txBody>
      </p:sp>
      <p:cxnSp>
        <p:nvCxnSpPr>
          <p:cNvPr id="109" name="Straight Connector 108"/>
          <p:cNvCxnSpPr>
            <a:stCxn id="90" idx="0"/>
          </p:cNvCxnSpPr>
          <p:nvPr/>
        </p:nvCxnSpPr>
        <p:spPr>
          <a:xfrm flipV="1">
            <a:off x="8008938" y="5278438"/>
            <a:ext cx="0" cy="1508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0" y="1662113"/>
            <a:ext cx="9144000" cy="32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Title 1"/>
          <p:cNvSpPr txBox="1"/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j-cs"/>
              </a:rPr>
              <a:t>RPKI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7" name="矩形 20"/>
          <p:cNvSpPr/>
          <p:nvPr/>
        </p:nvSpPr>
        <p:spPr>
          <a:xfrm>
            <a:off x="0" y="1243013"/>
            <a:ext cx="9144000" cy="327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714750" y="1079500"/>
            <a:ext cx="5719763" cy="1130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Resource Public Key Infrastructure  </a:t>
            </a:r>
          </a:p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</a:t>
            </a:r>
            <a:r>
              <a:rPr kumimoji="0" lang="en-US" altLang="zh-CN" sz="1950" kern="0" cap="none" spc="0" normalizeH="0" baseline="0" noProof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certified mapping </a:t>
            </a:r>
          </a:p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50" kern="0" cap="none" spc="0" normalizeH="0" baseline="0" noProof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from </a:t>
            </a:r>
            <a:r>
              <a:rPr kumimoji="0" lang="en-US" altLang="zh-CN" sz="1950" kern="0" cap="none" spc="0" normalizeH="0" baseline="0" noProof="0" dirty="0" err="1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ASes</a:t>
            </a:r>
            <a:r>
              <a:rPr kumimoji="0" lang="en-US" altLang="zh-CN" sz="1950" kern="0" cap="none" spc="0" normalizeH="0" baseline="0" noProof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public keys and IP prefixes</a:t>
            </a:r>
            <a:endParaRPr kumimoji="0" lang="zh-CN" altLang="en-US" sz="2400" kern="0" cap="none" spc="0" normalizeH="0" baseline="0" noProof="0" dirty="0">
              <a:solidFill>
                <a:srgbClr val="00B0F0"/>
              </a:solidFill>
              <a:latin typeface="Verdana" panose="020B0604030504040204" pitchFamily="34" charset="0"/>
              <a:ea typeface="华文仿宋" panose="02010600040101010101" pitchFamily="2" charset="-122"/>
              <a:cs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281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91" grpId="0"/>
      <p:bldP spid="19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loud 78"/>
          <p:cNvSpPr/>
          <p:nvPr/>
        </p:nvSpPr>
        <p:spPr bwMode="auto">
          <a:xfrm>
            <a:off x="445793" y="3526436"/>
            <a:ext cx="2224108" cy="1045565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China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Telecom </a:t>
            </a:r>
          </a:p>
        </p:txBody>
      </p:sp>
      <p:sp>
        <p:nvSpPr>
          <p:cNvPr id="80" name="Cloud 79"/>
          <p:cNvSpPr/>
          <p:nvPr/>
        </p:nvSpPr>
        <p:spPr bwMode="auto">
          <a:xfrm>
            <a:off x="2439147" y="2508610"/>
            <a:ext cx="1828800" cy="713348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ISP 1</a:t>
            </a:r>
          </a:p>
        </p:txBody>
      </p:sp>
      <p:sp>
        <p:nvSpPr>
          <p:cNvPr id="81" name="Cloud 80"/>
          <p:cNvSpPr/>
          <p:nvPr/>
        </p:nvSpPr>
        <p:spPr bwMode="auto">
          <a:xfrm>
            <a:off x="7239747" y="3608855"/>
            <a:ext cx="1752600" cy="71437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Verizon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Wireless</a:t>
            </a:r>
          </a:p>
        </p:txBody>
      </p:sp>
      <p:cxnSp>
        <p:nvCxnSpPr>
          <p:cNvPr id="82" name="Straight Connector 160"/>
          <p:cNvCxnSpPr>
            <a:cxnSpLocks noChangeShapeType="1"/>
            <a:endCxn id="80" idx="2"/>
          </p:cNvCxnSpPr>
          <p:nvPr/>
        </p:nvCxnSpPr>
        <p:spPr bwMode="auto">
          <a:xfrm flipV="1">
            <a:off x="1538288" y="2865438"/>
            <a:ext cx="906463" cy="719138"/>
          </a:xfrm>
          <a:prstGeom prst="line">
            <a:avLst/>
          </a:prstGeom>
          <a:noFill/>
          <a:ln w="57150" algn="ctr">
            <a:solidFill>
              <a:schemeClr val="tx1">
                <a:lumMod val="50000"/>
              </a:schemeClr>
            </a:solidFill>
            <a:round/>
            <a:headEnd type="none" w="med" len="med"/>
            <a:tailEnd type="none" w="med" len="med"/>
          </a:ln>
        </p:spPr>
      </p:cxnSp>
      <p:cxnSp>
        <p:nvCxnSpPr>
          <p:cNvPr id="83" name="Straight Connector 160"/>
          <p:cNvCxnSpPr>
            <a:cxnSpLocks noChangeShapeType="1"/>
            <a:stCxn id="79" idx="0"/>
          </p:cNvCxnSpPr>
          <p:nvPr/>
        </p:nvCxnSpPr>
        <p:spPr bwMode="auto">
          <a:xfrm flipV="1">
            <a:off x="2668588" y="3394075"/>
            <a:ext cx="2208213" cy="655638"/>
          </a:xfrm>
          <a:prstGeom prst="line">
            <a:avLst/>
          </a:prstGeom>
          <a:noFill/>
          <a:ln w="57150" algn="ctr">
            <a:solidFill>
              <a:schemeClr val="tx1">
                <a:lumMod val="50000"/>
              </a:schemeClr>
            </a:solidFill>
            <a:round/>
            <a:headEnd type="none" w="med" len="med"/>
            <a:tailEnd type="triangle" w="med" len="med"/>
          </a:ln>
        </p:spPr>
      </p:cxnSp>
      <p:cxnSp>
        <p:nvCxnSpPr>
          <p:cNvPr id="84" name="Straight Connector 160"/>
          <p:cNvCxnSpPr>
            <a:cxnSpLocks noChangeShapeType="1"/>
            <a:stCxn id="80" idx="0"/>
          </p:cNvCxnSpPr>
          <p:nvPr/>
        </p:nvCxnSpPr>
        <p:spPr bwMode="auto">
          <a:xfrm>
            <a:off x="4267200" y="2865438"/>
            <a:ext cx="800100" cy="357188"/>
          </a:xfrm>
          <a:prstGeom prst="line">
            <a:avLst/>
          </a:prstGeom>
          <a:noFill/>
          <a:ln w="57150" algn="ctr">
            <a:solidFill>
              <a:schemeClr val="tx1">
                <a:lumMod val="50000"/>
              </a:schemeClr>
            </a:solidFill>
            <a:round/>
            <a:headEnd type="none" w="med" len="med"/>
            <a:tailEnd type="none" w="med" len="med"/>
          </a:ln>
        </p:spPr>
      </p:cxnSp>
      <p:sp>
        <p:nvSpPr>
          <p:cNvPr id="85" name="Cloud 84"/>
          <p:cNvSpPr/>
          <p:nvPr/>
        </p:nvSpPr>
        <p:spPr bwMode="auto">
          <a:xfrm>
            <a:off x="4877547" y="3021933"/>
            <a:ext cx="1828800" cy="743976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</a:t>
            </a:r>
          </a:p>
        </p:txBody>
      </p:sp>
      <p:cxnSp>
        <p:nvCxnSpPr>
          <p:cNvPr id="86" name="Straight Connector 160"/>
          <p:cNvCxnSpPr>
            <a:cxnSpLocks noChangeShapeType="1"/>
            <a:stCxn id="81" idx="2"/>
          </p:cNvCxnSpPr>
          <p:nvPr/>
        </p:nvCxnSpPr>
        <p:spPr bwMode="auto">
          <a:xfrm flipH="1" flipV="1">
            <a:off x="6477000" y="3608388"/>
            <a:ext cx="768350" cy="357188"/>
          </a:xfrm>
          <a:prstGeom prst="line">
            <a:avLst/>
          </a:prstGeom>
          <a:noFill/>
          <a:ln w="57150" algn="ctr">
            <a:solidFill>
              <a:schemeClr val="tx1">
                <a:lumMod val="50000"/>
              </a:schemeClr>
            </a:solidFill>
            <a:round/>
            <a:tailEnd type="stealth"/>
          </a:ln>
        </p:spPr>
      </p:cxnSp>
      <p:sp>
        <p:nvSpPr>
          <p:cNvPr id="87" name="AutoShape 149"/>
          <p:cNvSpPr>
            <a:spLocks noChangeArrowheads="1"/>
          </p:cNvSpPr>
          <p:nvPr/>
        </p:nvSpPr>
        <p:spPr bwMode="auto">
          <a:xfrm>
            <a:off x="293688" y="2260600"/>
            <a:ext cx="2220913" cy="539750"/>
          </a:xfrm>
          <a:prstGeom prst="wedgeRoundRectCallout">
            <a:avLst>
              <a:gd name="adj1" fmla="val -121"/>
              <a:gd name="adj2" fmla="val 18736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ChinaTel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22394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66.174.161.0/24 </a:t>
            </a:r>
          </a:p>
        </p:txBody>
      </p:sp>
      <p:sp>
        <p:nvSpPr>
          <p:cNvPr id="88" name="Line 151"/>
          <p:cNvSpPr>
            <a:spLocks noChangeShapeType="1"/>
          </p:cNvSpPr>
          <p:nvPr/>
        </p:nvSpPr>
        <p:spPr bwMode="auto">
          <a:xfrm flipV="1">
            <a:off x="1555750" y="2855913"/>
            <a:ext cx="906463" cy="677863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105150" y="2001838"/>
            <a:ext cx="420688" cy="554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474B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?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474B7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58732" name="Group 212"/>
          <p:cNvGrpSpPr/>
          <p:nvPr/>
        </p:nvGrpSpPr>
        <p:grpSpPr>
          <a:xfrm>
            <a:off x="1181100" y="3429000"/>
            <a:ext cx="685800" cy="722313"/>
            <a:chOff x="2736" y="1968"/>
            <a:chExt cx="432" cy="607"/>
          </a:xfrm>
        </p:grpSpPr>
        <p:grpSp>
          <p:nvGrpSpPr>
            <p:cNvPr id="158747" name="Group 213"/>
            <p:cNvGrpSpPr/>
            <p:nvPr/>
          </p:nvGrpSpPr>
          <p:grpSpPr>
            <a:xfrm>
              <a:off x="2736" y="1968"/>
              <a:ext cx="432" cy="354"/>
              <a:chOff x="4224" y="3216"/>
              <a:chExt cx="432" cy="354"/>
            </a:xfrm>
          </p:grpSpPr>
          <p:sp>
            <p:nvSpPr>
              <p:cNvPr id="94" name="AutoShape 214"/>
              <p:cNvSpPr>
                <a:spLocks noChangeArrowheads="1"/>
              </p:cNvSpPr>
              <p:nvPr/>
            </p:nvSpPr>
            <p:spPr bwMode="auto">
              <a:xfrm>
                <a:off x="4560" y="3216"/>
                <a:ext cx="96" cy="192"/>
              </a:xfrm>
              <a:prstGeom prst="triangle">
                <a:avLst>
                  <a:gd name="adj" fmla="val 50000"/>
                </a:avLst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5" name="AutoShape 215"/>
              <p:cNvSpPr>
                <a:spLocks noChangeArrowheads="1"/>
              </p:cNvSpPr>
              <p:nvPr/>
            </p:nvSpPr>
            <p:spPr bwMode="auto">
              <a:xfrm>
                <a:off x="4224" y="3216"/>
                <a:ext cx="96" cy="192"/>
              </a:xfrm>
              <a:prstGeom prst="triangle">
                <a:avLst>
                  <a:gd name="adj" fmla="val 50000"/>
                </a:avLst>
              </a:prstGeom>
              <a:solidFill>
                <a:srgbClr val="FF3300"/>
              </a:solidFill>
              <a:ln w="9525">
                <a:solidFill>
                  <a:srgbClr val="FF3300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6" name="Oval 216"/>
              <p:cNvSpPr>
                <a:spLocks noChangeArrowheads="1"/>
              </p:cNvSpPr>
              <p:nvPr/>
            </p:nvSpPr>
            <p:spPr bwMode="auto">
              <a:xfrm>
                <a:off x="4225" y="3420"/>
                <a:ext cx="429" cy="149"/>
              </a:xfrm>
              <a:prstGeom prst="ellipse">
                <a:avLst/>
              </a:prstGeom>
              <a:solidFill>
                <a:srgbClr val="A50021"/>
              </a:solidFill>
              <a:ln w="12700" cap="sq">
                <a:solidFill>
                  <a:srgbClr val="FFCCFF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7" name="Rectangle 217"/>
              <p:cNvSpPr>
                <a:spLocks noChangeArrowheads="1"/>
              </p:cNvSpPr>
              <p:nvPr/>
            </p:nvSpPr>
            <p:spPr bwMode="auto">
              <a:xfrm>
                <a:off x="4224" y="3389"/>
                <a:ext cx="432" cy="108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8" name="Rectangle 218"/>
              <p:cNvSpPr>
                <a:spLocks noChangeArrowheads="1"/>
              </p:cNvSpPr>
              <p:nvPr/>
            </p:nvSpPr>
            <p:spPr bwMode="auto">
              <a:xfrm>
                <a:off x="4224" y="3389"/>
                <a:ext cx="432" cy="108"/>
              </a:xfrm>
              <a:prstGeom prst="rect">
                <a:avLst/>
              </a:prstGeom>
              <a:solidFill>
                <a:srgbClr val="A50021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99" name="Oval 219"/>
              <p:cNvSpPr>
                <a:spLocks noChangeArrowheads="1"/>
              </p:cNvSpPr>
              <p:nvPr/>
            </p:nvSpPr>
            <p:spPr bwMode="auto">
              <a:xfrm>
                <a:off x="4225" y="3312"/>
                <a:ext cx="429" cy="148"/>
              </a:xfrm>
              <a:prstGeom prst="ellipse">
                <a:avLst/>
              </a:prstGeom>
              <a:solidFill>
                <a:srgbClr val="FF3300"/>
              </a:solidFill>
              <a:ln w="12700" cap="sq">
                <a:solidFill>
                  <a:srgbClr val="FFCCFF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0" name="Freeform 220"/>
              <p:cNvSpPr/>
              <p:nvPr/>
            </p:nvSpPr>
            <p:spPr bwMode="auto">
              <a:xfrm>
                <a:off x="4445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3" y="40"/>
                    </a:lnTo>
                    <a:lnTo>
                      <a:pt x="400" y="67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1" name="Freeform 221"/>
              <p:cNvSpPr/>
              <p:nvPr/>
            </p:nvSpPr>
            <p:spPr bwMode="auto">
              <a:xfrm>
                <a:off x="4445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3" y="40"/>
                    </a:lnTo>
                    <a:lnTo>
                      <a:pt x="400" y="67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2" name="Freeform 222"/>
              <p:cNvSpPr/>
              <p:nvPr/>
            </p:nvSpPr>
            <p:spPr bwMode="auto">
              <a:xfrm>
                <a:off x="4290" y="3389"/>
                <a:ext cx="142" cy="51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7"/>
                    </a:moveTo>
                    <a:lnTo>
                      <a:pt x="311" y="0"/>
                    </a:lnTo>
                    <a:lnTo>
                      <a:pt x="103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3" name="Freeform 223"/>
              <p:cNvSpPr/>
              <p:nvPr/>
            </p:nvSpPr>
            <p:spPr bwMode="auto">
              <a:xfrm>
                <a:off x="4290" y="3389"/>
                <a:ext cx="142" cy="51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7"/>
                    </a:moveTo>
                    <a:lnTo>
                      <a:pt x="311" y="0"/>
                    </a:lnTo>
                    <a:lnTo>
                      <a:pt x="103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4" name="Freeform 224"/>
              <p:cNvSpPr/>
              <p:nvPr/>
            </p:nvSpPr>
            <p:spPr bwMode="auto">
              <a:xfrm>
                <a:off x="4298" y="3329"/>
                <a:ext cx="142" cy="48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4"/>
                    </a:lnTo>
                    <a:lnTo>
                      <a:pt x="400" y="54"/>
                    </a:lnTo>
                    <a:lnTo>
                      <a:pt x="348" y="120"/>
                    </a:lnTo>
                    <a:lnTo>
                      <a:pt x="96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5" name="Freeform 225"/>
              <p:cNvSpPr/>
              <p:nvPr/>
            </p:nvSpPr>
            <p:spPr bwMode="auto">
              <a:xfrm>
                <a:off x="4298" y="3329"/>
                <a:ext cx="142" cy="48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4"/>
                    </a:lnTo>
                    <a:lnTo>
                      <a:pt x="400" y="54"/>
                    </a:lnTo>
                    <a:lnTo>
                      <a:pt x="348" y="120"/>
                    </a:lnTo>
                    <a:lnTo>
                      <a:pt x="96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6" name="Freeform 226"/>
              <p:cNvSpPr/>
              <p:nvPr/>
            </p:nvSpPr>
            <p:spPr bwMode="auto">
              <a:xfrm>
                <a:off x="4440" y="3395"/>
                <a:ext cx="142" cy="49"/>
              </a:xfrm>
              <a:custGeom>
                <a:avLst/>
                <a:gdLst>
                  <a:gd name="T0" fmla="*/ 0 w 400"/>
                  <a:gd name="T1" fmla="*/ 0 h 121"/>
                  <a:gd name="T2" fmla="*/ 0 w 400"/>
                  <a:gd name="T3" fmla="*/ 0 h 121"/>
                  <a:gd name="T4" fmla="*/ 0 w 400"/>
                  <a:gd name="T5" fmla="*/ 0 h 121"/>
                  <a:gd name="T6" fmla="*/ 0 w 400"/>
                  <a:gd name="T7" fmla="*/ 0 h 121"/>
                  <a:gd name="T8" fmla="*/ 0 w 400"/>
                  <a:gd name="T9" fmla="*/ 0 h 121"/>
                  <a:gd name="T10" fmla="*/ 0 w 400"/>
                  <a:gd name="T11" fmla="*/ 0 h 121"/>
                  <a:gd name="T12" fmla="*/ 0 w 400"/>
                  <a:gd name="T13" fmla="*/ 0 h 121"/>
                  <a:gd name="T14" fmla="*/ 0 w 400"/>
                  <a:gd name="T15" fmla="*/ 0 h 1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1"/>
                  <a:gd name="T26" fmla="*/ 400 w 400"/>
                  <a:gd name="T27" fmla="*/ 121 h 12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1">
                    <a:moveTo>
                      <a:pt x="400" y="94"/>
                    </a:moveTo>
                    <a:lnTo>
                      <a:pt x="311" y="121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7" name="Freeform 227"/>
              <p:cNvSpPr/>
              <p:nvPr/>
            </p:nvSpPr>
            <p:spPr bwMode="auto">
              <a:xfrm>
                <a:off x="4440" y="3395"/>
                <a:ext cx="142" cy="49"/>
              </a:xfrm>
              <a:custGeom>
                <a:avLst/>
                <a:gdLst>
                  <a:gd name="T0" fmla="*/ 0 w 400"/>
                  <a:gd name="T1" fmla="*/ 0 h 121"/>
                  <a:gd name="T2" fmla="*/ 0 w 400"/>
                  <a:gd name="T3" fmla="*/ 0 h 121"/>
                  <a:gd name="T4" fmla="*/ 0 w 400"/>
                  <a:gd name="T5" fmla="*/ 0 h 121"/>
                  <a:gd name="T6" fmla="*/ 0 w 400"/>
                  <a:gd name="T7" fmla="*/ 0 h 121"/>
                  <a:gd name="T8" fmla="*/ 0 w 400"/>
                  <a:gd name="T9" fmla="*/ 0 h 121"/>
                  <a:gd name="T10" fmla="*/ 0 w 400"/>
                  <a:gd name="T11" fmla="*/ 0 h 121"/>
                  <a:gd name="T12" fmla="*/ 0 w 400"/>
                  <a:gd name="T13" fmla="*/ 0 h 121"/>
                  <a:gd name="T14" fmla="*/ 0 w 400"/>
                  <a:gd name="T15" fmla="*/ 0 h 1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1"/>
                  <a:gd name="T26" fmla="*/ 400 w 400"/>
                  <a:gd name="T27" fmla="*/ 121 h 12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1">
                    <a:moveTo>
                      <a:pt x="400" y="94"/>
                    </a:moveTo>
                    <a:lnTo>
                      <a:pt x="311" y="121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08" name="Freeform 228"/>
              <p:cNvSpPr/>
              <p:nvPr/>
            </p:nvSpPr>
            <p:spPr bwMode="auto">
              <a:xfrm>
                <a:off x="4448" y="3335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4" y="40"/>
                    </a:lnTo>
                    <a:lnTo>
                      <a:pt x="400" y="66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27" name="Freeform 229"/>
              <p:cNvSpPr/>
              <p:nvPr/>
            </p:nvSpPr>
            <p:spPr bwMode="auto">
              <a:xfrm>
                <a:off x="4448" y="3335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93"/>
                    </a:moveTo>
                    <a:lnTo>
                      <a:pt x="89" y="120"/>
                    </a:lnTo>
                    <a:lnTo>
                      <a:pt x="304" y="40"/>
                    </a:lnTo>
                    <a:lnTo>
                      <a:pt x="400" y="66"/>
                    </a:lnTo>
                    <a:lnTo>
                      <a:pt x="348" y="0"/>
                    </a:lnTo>
                    <a:lnTo>
                      <a:pt x="96" y="0"/>
                    </a:lnTo>
                    <a:lnTo>
                      <a:pt x="200" y="2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42" name="Freeform 230"/>
              <p:cNvSpPr/>
              <p:nvPr/>
            </p:nvSpPr>
            <p:spPr bwMode="auto">
              <a:xfrm>
                <a:off x="4292" y="3392"/>
                <a:ext cx="142" cy="52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6"/>
                    </a:moveTo>
                    <a:lnTo>
                      <a:pt x="311" y="0"/>
                    </a:lnTo>
                    <a:lnTo>
                      <a:pt x="104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47" name="Freeform 231"/>
              <p:cNvSpPr/>
              <p:nvPr/>
            </p:nvSpPr>
            <p:spPr bwMode="auto">
              <a:xfrm>
                <a:off x="4292" y="3392"/>
                <a:ext cx="142" cy="52"/>
              </a:xfrm>
              <a:custGeom>
                <a:avLst/>
                <a:gdLst>
                  <a:gd name="T0" fmla="*/ 0 w 400"/>
                  <a:gd name="T1" fmla="*/ 0 h 127"/>
                  <a:gd name="T2" fmla="*/ 0 w 400"/>
                  <a:gd name="T3" fmla="*/ 0 h 127"/>
                  <a:gd name="T4" fmla="*/ 0 w 400"/>
                  <a:gd name="T5" fmla="*/ 0 h 127"/>
                  <a:gd name="T6" fmla="*/ 0 w 400"/>
                  <a:gd name="T7" fmla="*/ 0 h 127"/>
                  <a:gd name="T8" fmla="*/ 0 w 400"/>
                  <a:gd name="T9" fmla="*/ 0 h 127"/>
                  <a:gd name="T10" fmla="*/ 0 w 400"/>
                  <a:gd name="T11" fmla="*/ 0 h 127"/>
                  <a:gd name="T12" fmla="*/ 0 w 400"/>
                  <a:gd name="T13" fmla="*/ 0 h 127"/>
                  <a:gd name="T14" fmla="*/ 0 w 400"/>
                  <a:gd name="T15" fmla="*/ 0 h 12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7"/>
                  <a:gd name="T26" fmla="*/ 400 w 400"/>
                  <a:gd name="T27" fmla="*/ 127 h 12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7">
                    <a:moveTo>
                      <a:pt x="400" y="26"/>
                    </a:moveTo>
                    <a:lnTo>
                      <a:pt x="311" y="0"/>
                    </a:lnTo>
                    <a:lnTo>
                      <a:pt x="104" y="80"/>
                    </a:lnTo>
                    <a:lnTo>
                      <a:pt x="0" y="53"/>
                    </a:lnTo>
                    <a:lnTo>
                      <a:pt x="52" y="127"/>
                    </a:lnTo>
                    <a:lnTo>
                      <a:pt x="311" y="127"/>
                    </a:lnTo>
                    <a:lnTo>
                      <a:pt x="200" y="100"/>
                    </a:lnTo>
                    <a:lnTo>
                      <a:pt x="400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48" name="Freeform 232"/>
              <p:cNvSpPr/>
              <p:nvPr/>
            </p:nvSpPr>
            <p:spPr bwMode="auto">
              <a:xfrm>
                <a:off x="4300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3"/>
                    </a:lnTo>
                    <a:lnTo>
                      <a:pt x="400" y="53"/>
                    </a:lnTo>
                    <a:lnTo>
                      <a:pt x="348" y="120"/>
                    </a:lnTo>
                    <a:lnTo>
                      <a:pt x="97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51" name="Freeform 234"/>
              <p:cNvSpPr/>
              <p:nvPr/>
            </p:nvSpPr>
            <p:spPr bwMode="auto">
              <a:xfrm>
                <a:off x="4442" y="3397"/>
                <a:ext cx="143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400" y="94"/>
                    </a:moveTo>
                    <a:lnTo>
                      <a:pt x="311" y="120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52" name="Freeform 235"/>
              <p:cNvSpPr/>
              <p:nvPr/>
            </p:nvSpPr>
            <p:spPr bwMode="auto">
              <a:xfrm>
                <a:off x="4442" y="3397"/>
                <a:ext cx="143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400" y="94"/>
                    </a:moveTo>
                    <a:lnTo>
                      <a:pt x="311" y="120"/>
                    </a:lnTo>
                    <a:lnTo>
                      <a:pt x="104" y="40"/>
                    </a:lnTo>
                    <a:lnTo>
                      <a:pt x="0" y="67"/>
                    </a:lnTo>
                    <a:lnTo>
                      <a:pt x="52" y="0"/>
                    </a:lnTo>
                    <a:lnTo>
                      <a:pt x="311" y="0"/>
                    </a:lnTo>
                    <a:lnTo>
                      <a:pt x="200" y="20"/>
                    </a:lnTo>
                    <a:lnTo>
                      <a:pt x="400" y="9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53" name="Line 236"/>
              <p:cNvSpPr>
                <a:spLocks noChangeShapeType="1"/>
              </p:cNvSpPr>
              <p:nvPr/>
            </p:nvSpPr>
            <p:spPr bwMode="auto">
              <a:xfrm>
                <a:off x="4224" y="3387"/>
                <a:ext cx="0" cy="108"/>
              </a:xfrm>
              <a:prstGeom prst="line">
                <a:avLst/>
              </a:prstGeom>
              <a:noFill/>
              <a:ln w="12700" cap="sq">
                <a:solidFill>
                  <a:srgbClr val="FFCCFF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54" name="Line 237"/>
              <p:cNvSpPr>
                <a:spLocks noChangeShapeType="1"/>
              </p:cNvSpPr>
              <p:nvPr/>
            </p:nvSpPr>
            <p:spPr bwMode="auto">
              <a:xfrm>
                <a:off x="4656" y="3387"/>
                <a:ext cx="0" cy="108"/>
              </a:xfrm>
              <a:prstGeom prst="line">
                <a:avLst/>
              </a:prstGeom>
              <a:noFill/>
              <a:ln w="12700" cap="sq">
                <a:solidFill>
                  <a:srgbClr val="FFCCFF"/>
                </a:solidFill>
                <a:miter lim="800000"/>
              </a:ln>
            </p:spPr>
            <p:txBody>
              <a:bodyPr/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55" name="Freeform 233"/>
              <p:cNvSpPr/>
              <p:nvPr/>
            </p:nvSpPr>
            <p:spPr bwMode="auto">
              <a:xfrm>
                <a:off x="4300" y="3332"/>
                <a:ext cx="142" cy="49"/>
              </a:xfrm>
              <a:custGeom>
                <a:avLst/>
                <a:gdLst>
                  <a:gd name="T0" fmla="*/ 0 w 400"/>
                  <a:gd name="T1" fmla="*/ 0 h 120"/>
                  <a:gd name="T2" fmla="*/ 0 w 400"/>
                  <a:gd name="T3" fmla="*/ 0 h 120"/>
                  <a:gd name="T4" fmla="*/ 0 w 400"/>
                  <a:gd name="T5" fmla="*/ 0 h 120"/>
                  <a:gd name="T6" fmla="*/ 0 w 400"/>
                  <a:gd name="T7" fmla="*/ 0 h 120"/>
                  <a:gd name="T8" fmla="*/ 0 w 400"/>
                  <a:gd name="T9" fmla="*/ 0 h 120"/>
                  <a:gd name="T10" fmla="*/ 0 w 400"/>
                  <a:gd name="T11" fmla="*/ 0 h 120"/>
                  <a:gd name="T12" fmla="*/ 0 w 400"/>
                  <a:gd name="T13" fmla="*/ 0 h 120"/>
                  <a:gd name="T14" fmla="*/ 0 w 400"/>
                  <a:gd name="T15" fmla="*/ 0 h 1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00"/>
                  <a:gd name="T25" fmla="*/ 0 h 120"/>
                  <a:gd name="T26" fmla="*/ 400 w 400"/>
                  <a:gd name="T27" fmla="*/ 120 h 1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00" h="120">
                    <a:moveTo>
                      <a:pt x="0" y="27"/>
                    </a:moveTo>
                    <a:lnTo>
                      <a:pt x="89" y="0"/>
                    </a:lnTo>
                    <a:lnTo>
                      <a:pt x="304" y="73"/>
                    </a:lnTo>
                    <a:lnTo>
                      <a:pt x="400" y="53"/>
                    </a:lnTo>
                    <a:lnTo>
                      <a:pt x="348" y="120"/>
                    </a:lnTo>
                    <a:lnTo>
                      <a:pt x="97" y="120"/>
                    </a:lnTo>
                    <a:lnTo>
                      <a:pt x="200" y="10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ctr" defTabSz="3429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p:grpSp>
        <p:sp>
          <p:nvSpPr>
            <p:cNvPr id="93" name="Rectangle 238"/>
            <p:cNvSpPr>
              <a:spLocks noChangeArrowheads="1"/>
            </p:cNvSpPr>
            <p:nvPr/>
          </p:nvSpPr>
          <p:spPr bwMode="auto">
            <a:xfrm>
              <a:off x="2761" y="2304"/>
              <a:ext cx="116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81" name="AutoShape 149"/>
          <p:cNvSpPr>
            <a:spLocks noChangeArrowheads="1"/>
          </p:cNvSpPr>
          <p:nvPr/>
        </p:nvSpPr>
        <p:spPr bwMode="auto">
          <a:xfrm>
            <a:off x="4419600" y="2238375"/>
            <a:ext cx="2590800" cy="539750"/>
          </a:xfrm>
          <a:prstGeom prst="wedgeRoundRectCallout">
            <a:avLst>
              <a:gd name="adj1" fmla="val -34508"/>
              <a:gd name="adj2" fmla="val 14048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Level3, VZW, 22394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66.174.161.0/24 </a:t>
            </a:r>
          </a:p>
        </p:txBody>
      </p:sp>
      <p:sp>
        <p:nvSpPr>
          <p:cNvPr id="182" name="Line 151"/>
          <p:cNvSpPr>
            <a:spLocks noChangeShapeType="1"/>
          </p:cNvSpPr>
          <p:nvPr/>
        </p:nvSpPr>
        <p:spPr bwMode="auto">
          <a:xfrm flipH="1" flipV="1">
            <a:off x="6483350" y="3575050"/>
            <a:ext cx="762000" cy="366713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3" name="Cloud 182"/>
          <p:cNvSpPr/>
          <p:nvPr/>
        </p:nvSpPr>
        <p:spPr bwMode="auto">
          <a:xfrm>
            <a:off x="7026480" y="4564335"/>
            <a:ext cx="1965120" cy="714374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22394</a:t>
            </a:r>
          </a:p>
        </p:txBody>
      </p:sp>
      <p:cxnSp>
        <p:nvCxnSpPr>
          <p:cNvPr id="184" name="Straight Connector 160"/>
          <p:cNvCxnSpPr>
            <a:cxnSpLocks noChangeShapeType="1"/>
            <a:endCxn id="183" idx="3"/>
          </p:cNvCxnSpPr>
          <p:nvPr/>
        </p:nvCxnSpPr>
        <p:spPr bwMode="auto">
          <a:xfrm flipH="1">
            <a:off x="8008938" y="4322763"/>
            <a:ext cx="106363" cy="282575"/>
          </a:xfrm>
          <a:prstGeom prst="line">
            <a:avLst/>
          </a:prstGeom>
          <a:noFill/>
          <a:ln w="57150" algn="ctr">
            <a:solidFill>
              <a:schemeClr val="tx1">
                <a:lumMod val="50000"/>
              </a:schemeClr>
            </a:solidFill>
            <a:round/>
            <a:headEnd type="none" w="med" len="med"/>
            <a:tailEnd type="none" w="med" len="med"/>
          </a:ln>
        </p:spPr>
      </p:cxnSp>
      <p:sp>
        <p:nvSpPr>
          <p:cNvPr id="185" name="Line 151"/>
          <p:cNvSpPr>
            <a:spLocks noChangeShapeType="1"/>
          </p:cNvSpPr>
          <p:nvPr/>
        </p:nvSpPr>
        <p:spPr bwMode="auto">
          <a:xfrm flipV="1">
            <a:off x="7978775" y="4283075"/>
            <a:ext cx="190500" cy="361950"/>
          </a:xfrm>
          <a:prstGeom prst="line">
            <a:avLst/>
          </a:prstGeom>
          <a:noFill/>
          <a:ln w="127000">
            <a:solidFill>
              <a:schemeClr val="accent3"/>
            </a:solidFill>
            <a:round/>
            <a:headEnd type="triangle" w="med" len="med"/>
          </a:ln>
        </p:spPr>
        <p:txBody>
          <a:bodyPr/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868488" y="3797300"/>
            <a:ext cx="5157788" cy="1093788"/>
          </a:xfrm>
          <a:custGeom>
            <a:avLst/>
            <a:gdLst>
              <a:gd name="connsiteX0" fmla="*/ 0 w 5540829"/>
              <a:gd name="connsiteY0" fmla="*/ 0 h 1458686"/>
              <a:gd name="connsiteX1" fmla="*/ 859972 w 5540829"/>
              <a:gd name="connsiteY1" fmla="*/ 979715 h 1458686"/>
              <a:gd name="connsiteX2" fmla="*/ 2340429 w 5540829"/>
              <a:gd name="connsiteY2" fmla="*/ 576943 h 1458686"/>
              <a:gd name="connsiteX3" fmla="*/ 3820886 w 5540829"/>
              <a:gd name="connsiteY3" fmla="*/ 544286 h 1458686"/>
              <a:gd name="connsiteX4" fmla="*/ 4550229 w 5540829"/>
              <a:gd name="connsiteY4" fmla="*/ 1012372 h 1458686"/>
              <a:gd name="connsiteX5" fmla="*/ 5540829 w 5540829"/>
              <a:gd name="connsiteY5" fmla="*/ 1458686 h 145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0829" h="1458686">
                <a:moveTo>
                  <a:pt x="0" y="0"/>
                </a:moveTo>
                <a:cubicBezTo>
                  <a:pt x="234950" y="441779"/>
                  <a:pt x="469901" y="883558"/>
                  <a:pt x="859972" y="979715"/>
                </a:cubicBezTo>
                <a:cubicBezTo>
                  <a:pt x="1250043" y="1075872"/>
                  <a:pt x="1846943" y="649514"/>
                  <a:pt x="2340429" y="576943"/>
                </a:cubicBezTo>
                <a:cubicBezTo>
                  <a:pt x="2833915" y="504372"/>
                  <a:pt x="3452586" y="471715"/>
                  <a:pt x="3820886" y="544286"/>
                </a:cubicBezTo>
                <a:cubicBezTo>
                  <a:pt x="4189186" y="616857"/>
                  <a:pt x="4263572" y="859972"/>
                  <a:pt x="4550229" y="1012372"/>
                </a:cubicBezTo>
                <a:cubicBezTo>
                  <a:pt x="4836886" y="1164772"/>
                  <a:pt x="5188857" y="1311729"/>
                  <a:pt x="5540829" y="1458686"/>
                </a:cubicBezTo>
              </a:path>
            </a:pathLst>
          </a:custGeom>
          <a:ln w="57150">
            <a:solidFill>
              <a:srgbClr val="C00000"/>
            </a:solidFill>
            <a:prstDash val="sysDot"/>
          </a:ln>
        </p:spPr>
        <p:txBody>
          <a:bodyPr wrap="none" lIns="68580" tIns="34290" rIns="68580" bIns="3429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100138" y="4737100"/>
            <a:ext cx="5489575" cy="347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1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Malicious router can </a:t>
            </a: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pretend</a:t>
            </a:r>
            <a:r>
              <a:rPr kumimoji="0" lang="en-US" sz="16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to  connect to the valid origin.</a:t>
            </a:r>
            <a:endParaRPr kumimoji="0" lang="en-US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0" name="Smiley Face 109"/>
          <p:cNvSpPr/>
          <p:nvPr/>
        </p:nvSpPr>
        <p:spPr bwMode="auto">
          <a:xfrm>
            <a:off x="3481388" y="2990850"/>
            <a:ext cx="630238" cy="407988"/>
          </a:xfrm>
          <a:prstGeom prst="smileyFace">
            <a:avLst>
              <a:gd name="adj" fmla="val -4653"/>
            </a:avLst>
          </a:prstGeom>
          <a:solidFill>
            <a:schemeClr val="bg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68580" tIns="34290" rIns="68580" bIns="34290"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026480" y="5429251"/>
            <a:ext cx="1965120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CA" sz="13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66.174.161.0/24</a:t>
            </a:r>
          </a:p>
        </p:txBody>
      </p:sp>
      <p:cxnSp>
        <p:nvCxnSpPr>
          <p:cNvPr id="111" name="Straight Connector 110"/>
          <p:cNvCxnSpPr>
            <a:stCxn id="90" idx="0"/>
          </p:cNvCxnSpPr>
          <p:nvPr/>
        </p:nvCxnSpPr>
        <p:spPr>
          <a:xfrm flipV="1">
            <a:off x="8008938" y="5278438"/>
            <a:ext cx="0" cy="1508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0" y="1662113"/>
            <a:ext cx="9144000" cy="328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Title 1"/>
          <p:cNvSpPr txBox="1"/>
          <p:nvPr/>
        </p:nvSpPr>
        <p:spPr bwMode="auto"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Verdana" panose="020B0604030504040204"/>
                <a:ea typeface="宋体" panose="02010600030101010101" pitchFamily="2" charset="-122"/>
                <a:cs typeface="+mj-cs"/>
              </a:rPr>
              <a:t>RPKI</a:t>
            </a: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4" name="矩形 20"/>
          <p:cNvSpPr/>
          <p:nvPr/>
        </p:nvSpPr>
        <p:spPr>
          <a:xfrm>
            <a:off x="0" y="1243013"/>
            <a:ext cx="9144000" cy="327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14750" y="1074738"/>
            <a:ext cx="5719763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insufficient!</a:t>
            </a:r>
          </a:p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0" cap="none" spc="0" normalizeH="0" baseline="0" noProof="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       </a:t>
            </a:r>
            <a:endParaRPr kumimoji="0" lang="zh-CN" altLang="en-US" sz="2400" kern="0" cap="none" spc="0" normalizeH="0" baseline="0" noProof="0" dirty="0">
              <a:solidFill>
                <a:srgbClr val="00B0F0"/>
              </a:solidFill>
              <a:latin typeface="Verdana" panose="020B0604030504040204" pitchFamily="34" charset="0"/>
              <a:ea typeface="华文仿宋" panose="02010600040101010101" pitchFamily="2" charset="-122"/>
              <a:cs typeface="Verdan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advTm="269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/>
      <p:bldP spid="89" grpId="1"/>
      <p:bldP spid="109" grpId="0"/>
      <p:bldP spid="1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rgbClr val="00B0F0"/>
                </a:solidFill>
              </a:rPr>
              <a:t>S-BGP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915400" cy="525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AS on the path cryptographically signs its announcement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Guarantees that each AS on the path made the announcement in the path: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path indicates the order </a:t>
            </a:r>
            <a:r>
              <a:rPr kumimoji="0" lang="en-US" altLang="zh-CN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ASes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were traversed;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intermediate </a:t>
            </a:r>
            <a:r>
              <a:rPr kumimoji="0" lang="en-US" altLang="zh-CN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ASes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were added or removed;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rgbClr val="00B0F0"/>
                </a:solidFill>
              </a:rPr>
              <a:t>S-BGP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62818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dirty="0">
                <a:solidFill>
                  <a:srgbClr val="00B0F0"/>
                </a:solidFill>
              </a:rPr>
              <a:t>Deployment challenges:</a:t>
            </a:r>
          </a:p>
          <a:p>
            <a:r>
              <a:rPr lang="en-US" altLang="zh-CN" dirty="0"/>
              <a:t>Complete, accurate registries</a:t>
            </a:r>
          </a:p>
          <a:p>
            <a:r>
              <a:rPr lang="en-US" altLang="zh-CN" dirty="0"/>
              <a:t>Public key infrastructure</a:t>
            </a:r>
          </a:p>
          <a:p>
            <a:r>
              <a:rPr lang="en-US" altLang="zh-CN" dirty="0"/>
              <a:t>Cryptographic operations</a:t>
            </a:r>
          </a:p>
          <a:p>
            <a:r>
              <a:rPr lang="en-US" altLang="zh-CN" dirty="0"/>
              <a:t>Need to perform operations quickly</a:t>
            </a:r>
          </a:p>
          <a:p>
            <a:r>
              <a:rPr lang="en-US" altLang="zh-CN" dirty="0"/>
              <a:t>Difficulty of incremental deployment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>
                <a:solidFill>
                  <a:srgbClr val="00B0F0"/>
                </a:solidFill>
              </a:rPr>
              <a:t>Readings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67938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hlinkClick r:id="rId2"/>
              </a:rPr>
              <a:t>BGP Hijack Explained</a:t>
            </a:r>
            <a:r>
              <a:rPr lang="en-US" altLang="zh-CN" dirty="0"/>
              <a:t> by Jorge </a:t>
            </a:r>
            <a:r>
              <a:rPr lang="en-US" altLang="zh-CN" dirty="0" err="1"/>
              <a:t>Ribas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Why Is It Taking So Long to Secure Internet Routing?</a:t>
            </a:r>
            <a:r>
              <a:rPr lang="en-US" altLang="zh-CN" dirty="0"/>
              <a:t> by Sharon Goldberg</a:t>
            </a:r>
          </a:p>
          <a:p>
            <a:pPr>
              <a:buNone/>
            </a:pPr>
            <a:endParaRPr lang="en-US" altLang="zh-CN" i="1" dirty="0"/>
          </a:p>
          <a:p>
            <a:pPr>
              <a:buNone/>
            </a:pPr>
            <a:endParaRPr lang="en-US" altLang="zh-CN" i="1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590800"/>
            <a:ext cx="9144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6600" b="1" kern="0" cap="none" spc="0" normalizeH="0" baseline="0" noProof="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3581400"/>
            <a:ext cx="86868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r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6600" b="1" kern="0" cap="none" spc="0" normalizeH="0" baseline="0" noProof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rPr>
              <a:t>be on the road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en-US">
                <a:solidFill>
                  <a:schemeClr val="tx1"/>
                </a:solidFill>
              </a:rPr>
              <a:t>Delivery Scheme</a:t>
            </a:r>
          </a:p>
        </p:txBody>
      </p:sp>
      <p:pic>
        <p:nvPicPr>
          <p:cNvPr id="37890" name="Picture 8" descr="Unicast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1703388"/>
            <a:ext cx="1631950" cy="1093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739900" y="1473200"/>
            <a:ext cx="7556500" cy="1108075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 err="1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unicast</a:t>
            </a:r>
            <a:endParaRPr kumimoji="0" lang="en-US" altLang="zh-CN" sz="3200" kern="1200" cap="none" spc="0" normalizeH="0" baseline="0" noProof="0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deliver msg to a single node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9900" y="2819400"/>
            <a:ext cx="7404100" cy="615950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dominant form of msg delivery on </a:t>
            </a:r>
            <a:r>
              <a:rPr kumimoji="0" lang="en-US" altLang="zh-CN" sz="3200" kern="1200" cap="none" spc="0" normalizeH="0" baseline="0" noProof="0" dirty="0" err="1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inet</a:t>
            </a:r>
            <a:endParaRPr kumimoji="0" lang="en-US" altLang="zh-CN" sz="3200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en-US">
                <a:solidFill>
                  <a:srgbClr val="00B0F0"/>
                </a:solidFill>
              </a:rPr>
              <a:t>Routing Scheme</a:t>
            </a:r>
          </a:p>
        </p:txBody>
      </p:sp>
      <p:pic>
        <p:nvPicPr>
          <p:cNvPr id="39938" name="Picture 8" descr="Unicast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1703388"/>
            <a:ext cx="1631950" cy="1093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739900" y="1473200"/>
            <a:ext cx="7556500" cy="1108075"/>
          </a:xfrm>
          <a:prstGeom prst="rect">
            <a:avLst/>
          </a:prstGeom>
          <a:noFill/>
        </p:spPr>
        <p:txBody>
          <a:bodyPr lIns="121917" tIns="60958" rIns="121917" bIns="60958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 err="1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unicast</a:t>
            </a:r>
            <a:endParaRPr kumimoji="0" lang="en-US" altLang="zh-CN" sz="3200" kern="1200" cap="none" spc="0" normalizeH="0" baseline="0" noProof="0" dirty="0">
              <a:solidFill>
                <a:srgbClr val="00B0F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deliver msg to a single node</a:t>
            </a:r>
          </a:p>
        </p:txBody>
      </p:sp>
      <p:sp>
        <p:nvSpPr>
          <p:cNvPr id="39940" name="TextBox 11"/>
          <p:cNvSpPr txBox="1"/>
          <p:nvPr/>
        </p:nvSpPr>
        <p:spPr>
          <a:xfrm>
            <a:off x="1739900" y="2819400"/>
            <a:ext cx="7404100" cy="615950"/>
          </a:xfrm>
          <a:prstGeom prst="rect">
            <a:avLst/>
          </a:prstGeom>
          <a:noFill/>
          <a:ln w="9525">
            <a:noFill/>
          </a:ln>
        </p:spPr>
        <p:txBody>
          <a:bodyPr lIns="121917" tIns="60958" rIns="121917" bIns="6095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>
                <a:solidFill>
                  <a:srgbClr val="00B0F0"/>
                </a:solidFill>
                <a:latin typeface="Arial" panose="020B0604020202020204" pitchFamily="34" charset="0"/>
              </a:rPr>
              <a:t>how to find a feasible path?</a:t>
            </a:r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FlMzk1ZTgwMmI5OTVlYTcxNDE0MGU5YjJjOGNmYz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9|23.2|6.5|9.3|1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9|23.2|6.5|9.3|1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4.1|13.2|14.2|18.1|0.9|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12.3|5.1|7.1|15.7|3.3|4.8|19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7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4.1|7.3|4.2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5657</Words>
  <Application>Microsoft Office PowerPoint</Application>
  <PresentationFormat>全屏显示(4:3)</PresentationFormat>
  <Paragraphs>1289</Paragraphs>
  <Slides>77</Slides>
  <Notes>71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95" baseType="lpstr">
      <vt:lpstr>ZapfDingbats</vt:lpstr>
      <vt:lpstr>等线</vt:lpstr>
      <vt:lpstr>等线 Light</vt:lpstr>
      <vt:lpstr>微软雅黑</vt:lpstr>
      <vt:lpstr>Arial</vt:lpstr>
      <vt:lpstr>Calibri</vt:lpstr>
      <vt:lpstr>Comic Sans MS</vt:lpstr>
      <vt:lpstr>Times New Roman</vt:lpstr>
      <vt:lpstr>Tw Cen MT</vt:lpstr>
      <vt:lpstr>Verdana</vt:lpstr>
      <vt:lpstr>Wingdings</vt:lpstr>
      <vt:lpstr>Wingdings 2</vt:lpstr>
      <vt:lpstr>Wingdings 3</vt:lpstr>
      <vt:lpstr>默认设计模板</vt:lpstr>
      <vt:lpstr>Median</vt:lpstr>
      <vt:lpstr>Office 主题​​</vt:lpstr>
      <vt:lpstr>1_默认设计模板</vt:lpstr>
      <vt:lpstr>Microsoft Word Picture</vt:lpstr>
      <vt:lpstr>网络安全原理与实践</vt:lpstr>
      <vt:lpstr>Lecture 1  Secure Routing </vt:lpstr>
      <vt:lpstr>PowerPoint 演示文稿</vt:lpstr>
      <vt:lpstr>Secure Routing</vt:lpstr>
      <vt:lpstr>Secure Routing</vt:lpstr>
      <vt:lpstr>Delivery Scheme</vt:lpstr>
      <vt:lpstr>Delivery Scheme</vt:lpstr>
      <vt:lpstr>Delivery Scheme</vt:lpstr>
      <vt:lpstr>Routing Scheme</vt:lpstr>
      <vt:lpstr>Routing Scheme</vt:lpstr>
      <vt:lpstr>Routing Scheme</vt:lpstr>
      <vt:lpstr>Route Computation</vt:lpstr>
      <vt:lpstr>Dijkstra</vt:lpstr>
      <vt:lpstr>Dijkstra</vt:lpstr>
      <vt:lpstr>Dijkstra</vt:lpstr>
      <vt:lpstr>Dijkstra</vt:lpstr>
      <vt:lpstr>Dijkstra</vt:lpstr>
      <vt:lpstr>PowerPoint 演示文稿</vt:lpstr>
      <vt:lpstr>Route Computation</vt:lpstr>
      <vt:lpstr>Bellman-Ford</vt:lpstr>
      <vt:lpstr>Bellman-Ford</vt:lpstr>
      <vt:lpstr>Bellman-Ford</vt:lpstr>
      <vt:lpstr>PowerPoint 演示文稿</vt:lpstr>
      <vt:lpstr>PowerPoint 演示文稿</vt:lpstr>
      <vt:lpstr>Hierarchical Routing</vt:lpstr>
      <vt:lpstr>Hierarchical Routing</vt:lpstr>
      <vt:lpstr>Hierarchical Routing</vt:lpstr>
      <vt:lpstr>IGP: Interior Gateway Prot</vt:lpstr>
      <vt:lpstr>RIP</vt:lpstr>
      <vt:lpstr>RIP</vt:lpstr>
      <vt:lpstr>RIP</vt:lpstr>
      <vt:lpstr>RIP</vt:lpstr>
      <vt:lpstr>OSPF</vt:lpstr>
      <vt:lpstr>OSPF</vt:lpstr>
      <vt:lpstr>OSPF</vt:lpstr>
      <vt:lpstr>OSPF</vt:lpstr>
      <vt:lpstr>OSPF</vt:lpstr>
      <vt:lpstr>Security of OSPF</vt:lpstr>
      <vt:lpstr>Hierarchical OSPF</vt:lpstr>
      <vt:lpstr>Hierarchical OSPF</vt:lpstr>
      <vt:lpstr>Hierarchical OSPF</vt:lpstr>
      <vt:lpstr>Hierarchical OSPF</vt:lpstr>
      <vt:lpstr>PowerPoint 演示文稿</vt:lpstr>
      <vt:lpstr>BGP</vt:lpstr>
      <vt:lpstr>BGP</vt:lpstr>
      <vt:lpstr>BGP</vt:lpstr>
      <vt:lpstr>BGP</vt:lpstr>
      <vt:lpstr>BGP</vt:lpstr>
      <vt:lpstr>BGP</vt:lpstr>
      <vt:lpstr>BGP</vt:lpstr>
      <vt:lpstr>PowerPoint 演示文稿</vt:lpstr>
      <vt:lpstr>BGP</vt:lpstr>
      <vt:lpstr>BGP</vt:lpstr>
      <vt:lpstr>BGP</vt:lpstr>
      <vt:lpstr>BGP</vt:lpstr>
      <vt:lpstr>BGP</vt:lpstr>
      <vt:lpstr>BGP</vt:lpstr>
      <vt:lpstr>BGP</vt:lpstr>
      <vt:lpstr>BGP</vt:lpstr>
      <vt:lpstr>BGP</vt:lpstr>
      <vt:lpstr>BGP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Path Tampering</vt:lpstr>
      <vt:lpstr>PowerPoint 演示文稿</vt:lpstr>
      <vt:lpstr>PowerPoint 演示文稿</vt:lpstr>
      <vt:lpstr>PowerPoint 演示文稿</vt:lpstr>
      <vt:lpstr>S-BGP</vt:lpstr>
      <vt:lpstr>S-BGP</vt:lpstr>
      <vt:lpstr>Readings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Feng Lin</cp:lastModifiedBy>
  <cp:revision>1583</cp:revision>
  <dcterms:created xsi:type="dcterms:W3CDTF">2022-02-18T19:23:00Z</dcterms:created>
  <dcterms:modified xsi:type="dcterms:W3CDTF">2024-02-29T05:44:25Z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28DA2B2A2298417FBADC088728CDEA57</vt:lpwstr>
  </property>
  <property fmtid="{D5CDD505-2E9C-101B-9397-08002B2CF9AE}" pid="4" name="KSOProductBuildVer">
    <vt:lpwstr>2052-12.1.0.16388</vt:lpwstr>
  </property>
</Properties>
</file>