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6" r:id="rId3"/>
  </p:sldMasterIdLst>
  <p:notesMasterIdLst>
    <p:notesMasterId r:id="rId95"/>
  </p:notesMasterIdLst>
  <p:sldIdLst>
    <p:sldId id="874" r:id="rId4"/>
    <p:sldId id="878" r:id="rId5"/>
    <p:sldId id="776" r:id="rId6"/>
    <p:sldId id="676" r:id="rId7"/>
    <p:sldId id="678" r:id="rId8"/>
    <p:sldId id="679" r:id="rId9"/>
    <p:sldId id="680" r:id="rId10"/>
    <p:sldId id="684" r:id="rId11"/>
    <p:sldId id="681" r:id="rId12"/>
    <p:sldId id="683" r:id="rId13"/>
    <p:sldId id="685" r:id="rId14"/>
    <p:sldId id="686" r:id="rId15"/>
    <p:sldId id="687" r:id="rId16"/>
    <p:sldId id="688" r:id="rId17"/>
    <p:sldId id="695" r:id="rId18"/>
    <p:sldId id="690" r:id="rId19"/>
    <p:sldId id="692" r:id="rId20"/>
    <p:sldId id="694" r:id="rId21"/>
    <p:sldId id="697" r:id="rId22"/>
    <p:sldId id="696" r:id="rId23"/>
    <p:sldId id="699" r:id="rId24"/>
    <p:sldId id="700" r:id="rId25"/>
    <p:sldId id="701" r:id="rId26"/>
    <p:sldId id="702" r:id="rId27"/>
    <p:sldId id="703" r:id="rId28"/>
    <p:sldId id="704" r:id="rId29"/>
    <p:sldId id="698" r:id="rId30"/>
    <p:sldId id="708" r:id="rId31"/>
    <p:sldId id="710" r:id="rId32"/>
    <p:sldId id="711" r:id="rId33"/>
    <p:sldId id="712" r:id="rId34"/>
    <p:sldId id="713" r:id="rId35"/>
    <p:sldId id="716" r:id="rId36"/>
    <p:sldId id="717" r:id="rId37"/>
    <p:sldId id="718" r:id="rId38"/>
    <p:sldId id="719" r:id="rId39"/>
    <p:sldId id="720" r:id="rId40"/>
    <p:sldId id="738" r:id="rId41"/>
    <p:sldId id="739" r:id="rId42"/>
    <p:sldId id="740" r:id="rId43"/>
    <p:sldId id="741" r:id="rId44"/>
    <p:sldId id="721" r:id="rId45"/>
    <p:sldId id="722" r:id="rId46"/>
    <p:sldId id="873" r:id="rId47"/>
    <p:sldId id="727" r:id="rId48"/>
    <p:sldId id="728" r:id="rId49"/>
    <p:sldId id="729" r:id="rId50"/>
    <p:sldId id="730" r:id="rId51"/>
    <p:sldId id="731" r:id="rId52"/>
    <p:sldId id="732" r:id="rId53"/>
    <p:sldId id="733" r:id="rId54"/>
    <p:sldId id="734" r:id="rId55"/>
    <p:sldId id="876" r:id="rId56"/>
    <p:sldId id="735" r:id="rId57"/>
    <p:sldId id="736" r:id="rId58"/>
    <p:sldId id="737" r:id="rId59"/>
    <p:sldId id="748" r:id="rId60"/>
    <p:sldId id="750" r:id="rId61"/>
    <p:sldId id="751" r:id="rId62"/>
    <p:sldId id="752" r:id="rId63"/>
    <p:sldId id="753" r:id="rId64"/>
    <p:sldId id="756" r:id="rId65"/>
    <p:sldId id="755" r:id="rId66"/>
    <p:sldId id="758" r:id="rId67"/>
    <p:sldId id="875" r:id="rId68"/>
    <p:sldId id="760" r:id="rId69"/>
    <p:sldId id="762" r:id="rId70"/>
    <p:sldId id="763" r:id="rId71"/>
    <p:sldId id="764" r:id="rId72"/>
    <p:sldId id="765" r:id="rId73"/>
    <p:sldId id="766" r:id="rId74"/>
    <p:sldId id="767" r:id="rId75"/>
    <p:sldId id="769" r:id="rId76"/>
    <p:sldId id="770" r:id="rId77"/>
    <p:sldId id="771" r:id="rId78"/>
    <p:sldId id="768" r:id="rId79"/>
    <p:sldId id="773" r:id="rId80"/>
    <p:sldId id="775" r:id="rId81"/>
    <p:sldId id="743" r:id="rId82"/>
    <p:sldId id="777" r:id="rId83"/>
    <p:sldId id="780" r:id="rId84"/>
    <p:sldId id="778" r:id="rId85"/>
    <p:sldId id="779" r:id="rId86"/>
    <p:sldId id="781" r:id="rId87"/>
    <p:sldId id="782" r:id="rId88"/>
    <p:sldId id="783" r:id="rId89"/>
    <p:sldId id="784" r:id="rId90"/>
    <p:sldId id="785" r:id="rId91"/>
    <p:sldId id="746" r:id="rId92"/>
    <p:sldId id="786" r:id="rId93"/>
    <p:sldId id="877" r:id="rId9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9"/>
    <p:restoredTop sz="78027" autoAdjust="0"/>
  </p:normalViewPr>
  <p:slideViewPr>
    <p:cSldViewPr showGuides="1">
      <p:cViewPr varScale="1">
        <p:scale>
          <a:sx n="75" d="100"/>
          <a:sy n="75" d="100"/>
        </p:scale>
        <p:origin x="95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C%B1%E5%88%A9%E5%AE%89%C2%B7%E9%98%BF%E6%A1%91%E5%A5%87/8530226?fromModule=lemma_inlink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7%A7%AF%E6%9E%81%E5%88%86%E5%AD%90/10198678?fromModule=lemma_inlink" TargetMode="External"/><Relationship Id="rId4" Type="http://schemas.openxmlformats.org/officeDocument/2006/relationships/hyperlink" Target="https://baike.baidu.com/item/%E6%BE%B3%E5%A4%A7%E5%88%A9%E4%BA%9A/146759?fromModule=lemma_inlink" TargetMode="Externa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0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10</a:t>
            </a:fld>
            <a:endParaRPr lang="en-US" altLang="zh-CN" dirty="0"/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/>
              <a:t>我们看看攻击者是如何获取两端的</a:t>
            </a:r>
            <a:r>
              <a:rPr lang="en-US" altLang="zh-CN" dirty="0"/>
              <a:t>ip</a:t>
            </a:r>
            <a:r>
              <a:rPr lang="zh-CN" altLang="en-US" dirty="0"/>
              <a:t>地址的</a:t>
            </a:r>
          </a:p>
          <a:p>
            <a:pPr lvl="0" eaLnBrk="1" hangingPunct="1"/>
            <a:r>
              <a:rPr lang="zh-CN" altLang="en-US" dirty="0"/>
              <a:t>网络上传输</a:t>
            </a:r>
            <a:r>
              <a:rPr lang="en-US" altLang="zh-CN" dirty="0"/>
              <a:t>IP </a:t>
            </a:r>
            <a:r>
              <a:rPr lang="zh-CN" altLang="en-US" dirty="0"/>
              <a:t>包的包头结构</a:t>
            </a:r>
            <a:r>
              <a:rPr lang="en-US" altLang="zh-CN" dirty="0"/>
              <a:t> header</a:t>
            </a:r>
            <a:r>
              <a:rPr lang="zh-CN" altLang="en-US" dirty="0"/>
              <a:t>。里面有源和目的地</a:t>
            </a:r>
            <a:r>
              <a:rPr lang="en-US" altLang="zh-CN" dirty="0"/>
              <a:t>ip</a:t>
            </a:r>
            <a:r>
              <a:rPr lang="zh-CN" altLang="en-US" dirty="0"/>
              <a:t>地址。不管后面</a:t>
            </a:r>
            <a:r>
              <a:rPr lang="en-US" altLang="zh-CN" dirty="0"/>
              <a:t>payload </a:t>
            </a:r>
            <a:r>
              <a:rPr lang="zh-CN" altLang="en-US" dirty="0"/>
              <a:t>负载的内容是否加密，都不影响前面的包头信息。</a:t>
            </a:r>
          </a:p>
          <a:p>
            <a:pPr lvl="0" eaLnBrk="1" hangingPunct="1"/>
            <a:r>
              <a:rPr lang="zh-CN" altLang="en-US" dirty="0"/>
              <a:t>所以攻击者利用网络嗅探器截获数据包，就能关联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Because, for users to communicate via internet, their devices assigned with IP addresses, </a:t>
            </a:r>
          </a:p>
          <a:p>
            <a:pPr lvl="0" eaLnBrk="1" hangingPunct="1"/>
            <a:r>
              <a:rPr lang="en-US" altLang="zh-CN" dirty="0"/>
              <a:t>which are usually fixed within a communication session or more;</a:t>
            </a:r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This can be used to infer critical privacy of users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11</a:t>
            </a:fld>
            <a:endParaRPr lang="en-US" altLang="zh-CN" dirty="0"/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/>
              <a:t>我们还想知道攻击者都会获取哪些资源，从而对我们的隐私造成伤害</a:t>
            </a:r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>
                <a:sym typeface="+mn-ea"/>
              </a:rPr>
              <a:t>关于以下一些问题。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12</a:t>
            </a:fld>
            <a:endParaRPr lang="en-US" altLang="zh-CN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/>
              <a:t>对研究者来说，或对在座的同学来说，为什么需要这些信息来设计匿名通信，从而保护我们的隐私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Mortals 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人类</a:t>
            </a:r>
          </a:p>
          <a:p>
            <a:r>
              <a:rPr lang="zh-CN" altLang="en-US" dirty="0">
                <a:solidFill>
                  <a:srgbClr val="00B0F0"/>
                </a:solidFill>
                <a:sym typeface="+mn-ea"/>
              </a:rPr>
              <a:t>Censorship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审查制度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但是对犯罪分子，他们会做一些违法或不得体的行为。他们又希望利用这个匿名性来保护他们的身份信息。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15</a:t>
            </a:fld>
            <a:endParaRPr lang="en-US" altLang="zh-CN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User types a link in the address bar</a:t>
            </a:r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实现了保密性。对消息内容的保密。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注意的是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Even if we don’t know what you communicated, knowing with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whom you communicated leaks a lot of information as well</a:t>
            </a:r>
            <a:endParaRPr lang="zh-CN" altLang="en-US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谁在投票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61670-32FD-4984-88FD-1F6696E69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187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20</a:t>
            </a:fld>
            <a:endParaRPr lang="en-US" altLang="zh-CN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21</a:t>
            </a:fld>
            <a:endParaRPr lang="en-US" altLang="zh-CN" dirty="0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22</a:t>
            </a:fld>
            <a:endParaRPr lang="en-US" altLang="zh-CN" dirty="0"/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23</a:t>
            </a:fld>
            <a:endParaRPr lang="en-US" altLang="zh-CN" dirty="0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/>
              <a:t>中继节点。</a:t>
            </a:r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en-US" altLang="zh-CN" dirty="0"/>
              <a:t>relay attack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24</a:t>
            </a:fld>
            <a:endParaRPr lang="en-US" altLang="zh-CN" dirty="0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25</a:t>
            </a:fld>
            <a:endParaRPr lang="en-US" altLang="zh-CN" dirty="0"/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26</a:t>
            </a:fld>
            <a:endParaRPr lang="en-US" altLang="zh-CN" dirty="0"/>
          </a:p>
        </p:txBody>
      </p:sp>
      <p:sp>
        <p:nvSpPr>
          <p:cNvPr id="532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/>
              <a:t>实现这个</a:t>
            </a:r>
            <a:r>
              <a:rPr lang="en-US" altLang="zh-CN" dirty="0"/>
              <a:t>relay</a:t>
            </a:r>
            <a:r>
              <a:rPr lang="zh-CN" altLang="en-US" dirty="0"/>
              <a:t>，我们需要上一层的帮助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覆盖。不需要改变</a:t>
            </a:r>
            <a:r>
              <a:rPr lang="en-US" altLang="zh-CN"/>
              <a:t>Network layer</a:t>
            </a:r>
            <a:r>
              <a:rPr lang="zh-CN" altLang="en-US"/>
              <a:t>或。。</a:t>
            </a:r>
            <a:r>
              <a:rPr lang="en-US" altLang="zh-CN"/>
              <a:t>layer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30</a:t>
            </a:fld>
            <a:endParaRPr lang="en-US" altLang="zh-CN" dirty="0"/>
          </a:p>
        </p:txBody>
      </p:sp>
      <p:sp>
        <p:nvSpPr>
          <p:cNvPr id="593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" dirty="0"/>
              <a:t>Y</a:t>
            </a:r>
            <a:r>
              <a:rPr lang="" altLang="" dirty="0"/>
              <a:t>et in practical, require sophosticated traffic correlation techniques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83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</a:t>
            </a:fld>
            <a:endParaRPr lang="en-US" altLang="zh-CN" dirty="0"/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访问的目标网站是明确知道的。</a:t>
            </a:r>
            <a:endParaRPr lang="en-US" altLang="zh-CN" dirty="0"/>
          </a:p>
          <a:p>
            <a:pPr lvl="0"/>
            <a:r>
              <a:rPr lang="en-US" altLang="zh-CN" dirty="0"/>
              <a:t>Vote for </a:t>
            </a:r>
            <a:r>
              <a:rPr lang="zh-CN" altLang="en-US" dirty="0"/>
              <a:t>投票赞成</a:t>
            </a:r>
            <a:endParaRPr lang="" altLang="" dirty="0"/>
          </a:p>
          <a:p>
            <a:pPr lvl="0"/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40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如何消除去匿名攻击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978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Evade </a:t>
            </a:r>
            <a:r>
              <a:rPr lang="zh-CN" altLang="en-US" dirty="0"/>
              <a:t>规避，逃脱</a:t>
            </a:r>
            <a:endParaRPr lang="en-US" altLang="zh-CN" dirty="0"/>
          </a:p>
          <a:p>
            <a:r>
              <a:rPr kumimoji="0" lang="en-US" altLang="zh-CN" sz="1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Dynamize </a:t>
            </a:r>
            <a:r>
              <a:rPr kumimoji="0" lang="zh-CN" altLang="en-US" sz="1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使动态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99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有问题？</a:t>
            </a:r>
            <a:r>
              <a:rPr lang="en-US" altLang="zh-CN" dirty="0"/>
              <a:t>1-p</a:t>
            </a:r>
            <a:r>
              <a:rPr lang="zh-CN" altLang="en-US" dirty="0"/>
              <a:t>还是同一个</a:t>
            </a:r>
            <a:r>
              <a:rPr lang="en-US" altLang="zh-CN" dirty="0" err="1"/>
              <a:t>vpn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741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"/>
              <a:t>I</a:t>
            </a:r>
            <a:r>
              <a:rPr lang="" altLang=""/>
              <a:t>ntercepted by untusted jondo</a:t>
            </a:r>
          </a:p>
        </p:txBody>
      </p:sp>
      <p:sp>
        <p:nvSpPr>
          <p:cNvPr id="1003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56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00B050"/>
                </a:solidFill>
              </a:rPr>
              <a:t>proxy++</a:t>
            </a:r>
          </a:p>
        </p:txBody>
      </p:sp>
    </p:spTree>
    <p:extLst>
      <p:ext uri="{BB962C8B-B14F-4D97-AF65-F5344CB8AC3E}">
        <p14:creationId xmlns:p14="http://schemas.microsoft.com/office/powerpoint/2010/main" val="4098267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64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https://en.wikipedia.org/wiki/Source_routing</a:t>
            </a:r>
          </a:p>
          <a:p>
            <a:pPr lvl="0"/>
            <a:r>
              <a:rPr lang="zh-CN" altLang="en-US" dirty="0"/>
              <a:t>传统路由，是</a:t>
            </a:r>
            <a:r>
              <a:rPr lang="en-US" altLang="zh-CN" dirty="0"/>
              <a:t>source</a:t>
            </a:r>
            <a:r>
              <a:rPr lang="zh-CN" altLang="en-US" dirty="0"/>
              <a:t>根据目标地址，通过路由算法，哪个路由节省路径，哪个路由节省时间，就往哪里走。</a:t>
            </a:r>
          </a:p>
          <a:p>
            <a:pPr lvl="0"/>
            <a:r>
              <a:rPr lang="zh-CN" altLang="en-US" dirty="0"/>
              <a:t>但还有一种路由方法，是</a:t>
            </a:r>
            <a:r>
              <a:rPr lang="en-US" altLang="zh-CN" dirty="0"/>
              <a:t>source</a:t>
            </a:r>
            <a:r>
              <a:rPr lang="zh-CN" altLang="en-US" dirty="0"/>
              <a:t>强制标明，</a:t>
            </a:r>
            <a:r>
              <a:rPr lang="en-US" altLang="zh-CN" dirty="0"/>
              <a:t>A</a:t>
            </a:r>
            <a:r>
              <a:rPr lang="zh-CN" altLang="en-US" dirty="0"/>
              <a:t>要往哪个方向走，就往哪个方向走。这就是源路由。</a:t>
            </a:r>
            <a:endParaRPr lang="en-US" altLang="zh-CN" dirty="0"/>
          </a:p>
        </p:txBody>
      </p:sp>
      <p:sp>
        <p:nvSpPr>
          <p:cNvPr id="15462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/>
              <a:t>61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Oblivious </a:t>
            </a:r>
            <a:r>
              <a:rPr lang="zh-CN" altLang="en-US" dirty="0"/>
              <a:t>不经意的，未察觉到的</a:t>
            </a:r>
          </a:p>
          <a:p>
            <a:r>
              <a:rPr lang="zh-CN" altLang="en-US" b="1" dirty="0"/>
              <a:t>协议无感知转发</a:t>
            </a:r>
            <a:r>
              <a:rPr lang="zh-CN" altLang="en-US" dirty="0"/>
              <a:t>，</a:t>
            </a:r>
            <a:r>
              <a:rPr lang="en-US" altLang="zh-CN" dirty="0"/>
              <a:t>2016</a:t>
            </a:r>
            <a:r>
              <a:rPr lang="zh-CN" altLang="en-US" dirty="0"/>
              <a:t>年华为提出。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SDN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数据平面的创新技术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其本质是把网络转发应用和网络设备本身彻底解耦，通过标准接口，进行网络信息的获取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lang="zh-CN" altLang="en-US" dirty="0"/>
              <a:t>通过</a:t>
            </a:r>
            <a:r>
              <a:rPr kumimoji="0" lang="en-US" altLang="zh-CN" sz="1200" kern="1200" cap="none" spc="0" normalizeH="0" baseline="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forwarding table</a:t>
            </a:r>
            <a:r>
              <a:rPr kumimoji="0" lang="zh-CN" altLang="en-US" sz="1200" kern="1200" cap="none" spc="0" normalizeH="0" baseline="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里的</a:t>
            </a:r>
            <a:r>
              <a:rPr kumimoji="0" lang="en-US" altLang="zh-CN" sz="1200" kern="1200" cap="none" spc="0" normalizeH="0" baseline="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port</a:t>
            </a:r>
            <a:r>
              <a:rPr kumimoji="0" lang="zh-CN" altLang="en-US" sz="1200" kern="1200" cap="none" spc="0" normalizeH="0" baseline="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号决定下一跳的路径。</a:t>
            </a:r>
            <a:endParaRPr kumimoji="0" lang="en-US" altLang="zh-CN" sz="1200" kern="1200" cap="none" spc="0" normalizeH="0" baseline="0" noProof="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1429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" altLang=""/>
          </a:p>
        </p:txBody>
      </p:sp>
      <p:sp>
        <p:nvSpPr>
          <p:cNvPr id="1116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64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4</a:t>
            </a:fld>
            <a:endParaRPr lang="en-US" altLang="zh-CN" dirty="0"/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/>
              <a:t>考虑最基本的通信，没有任何的保护。</a:t>
            </a:r>
          </a:p>
          <a:p>
            <a:pPr lvl="0" eaLnBrk="1" hangingPunct="1"/>
            <a:endParaRPr lang="zh-CN" altLang="en-US" dirty="0"/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Exchange messages </a:t>
            </a:r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36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" altLang=""/>
          </a:p>
        </p:txBody>
      </p:sp>
      <p:sp>
        <p:nvSpPr>
          <p:cNvPr id="1157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66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Leverage the overlay network architecture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Otherwise, underlying forwarding devices do not support the modification</a:t>
            </a:r>
            <a:endParaRPr lang="zh-CN" altLang="en-US" dirty="0"/>
          </a:p>
        </p:txBody>
      </p:sp>
      <p:sp>
        <p:nvSpPr>
          <p:cNvPr id="78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Use onion router called Tor</a:t>
            </a:r>
            <a:endParaRPr lang="zh-CN" altLang="en-US" dirty="0"/>
          </a:p>
        </p:txBody>
      </p:sp>
      <p:sp>
        <p:nvSpPr>
          <p:cNvPr id="80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左边图是否有问题？</a:t>
            </a:r>
          </a:p>
        </p:txBody>
      </p:sp>
    </p:spTree>
    <p:extLst>
      <p:ext uri="{BB962C8B-B14F-4D97-AF65-F5344CB8AC3E}">
        <p14:creationId xmlns:p14="http://schemas.microsoft.com/office/powerpoint/2010/main" val="8378165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网络由大量的志愿者贡献自己的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服务器运行洋葱路由协议的节点（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）而组成，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客户端（如嵌入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的浏览器）随机的从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网络中选取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台路由器形成一个私有网络路径传输加密的流量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8396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kern="1200" cap="none" spc="0" normalizeH="0" baseline="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{{{{msg}</a:t>
            </a:r>
            <a:r>
              <a:rPr kumimoji="0" lang="en-US" altLang="zh-CN" sz="1200" kern="1200" cap="none" spc="0" normalizeH="0" baseline="-2500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200" kern="1200" cap="none" spc="0" normalizeH="0" baseline="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1200" kern="1200" cap="none" spc="0" normalizeH="0" baseline="-2500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1200" kern="1200" cap="none" spc="0" normalizeH="0" baseline="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1200" kern="1200" cap="none" spc="0" normalizeH="0" baseline="-2500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200" kern="1200" cap="none" spc="0" normalizeH="0" baseline="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1200" kern="1200" cap="none" spc="0" normalizeH="0" baseline="-25000" noProof="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kern="1200" cap="none" spc="0" normalizeH="0" baseline="-25000" noProof="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dirty="0"/>
              <a:t>发送端就这样加密好，通过洋葱路由一层层的解密。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每台节点路由器只知道数据送往的一下跳，而不知道发送流量的来源。这样就保证了这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个节点没有谁知道完整的流量传输路径。也就是说，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网络将流量的源地址与目的地址进行了隔断，从而无法根据截取的流量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进行源地址追踪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839602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80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75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</a:t>
            </a:fld>
            <a:endParaRPr lang="en-US" altLang="zh-CN" dirty="0"/>
          </a:p>
        </p:txBody>
      </p:sp>
      <p:sp>
        <p:nvSpPr>
          <p:cNvPr id="143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Through Internet</a:t>
            </a:r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Superimposed </a:t>
            </a:r>
            <a:r>
              <a:rPr lang="zh-CN" altLang="en-US" dirty="0"/>
              <a:t>叠加</a:t>
            </a:r>
          </a:p>
        </p:txBody>
      </p:sp>
      <p:sp>
        <p:nvSpPr>
          <p:cNvPr id="901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76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77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维基解密网站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(Wikileaks) 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朱利安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阿桑奇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，一个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/>
              </a:rPr>
              <a:t>澳大利亚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互联网</a:t>
            </a: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5"/>
              </a:rPr>
              <a:t>积极分子</a:t>
            </a: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在美国大选中席卷希拉里的黑料 ，当时处于领先地位的希拉里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克林顿被解雇。录像带揭示了美军在伊拉克屠杀平民的情况</a:t>
            </a:r>
            <a:endParaRPr lang="zh-CN" altLang="en-US" dirty="0"/>
          </a:p>
        </p:txBody>
      </p:sp>
      <p:sp>
        <p:nvSpPr>
          <p:cNvPr id="942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78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去匿名化 </a:t>
            </a:r>
            <a:r>
              <a:rPr lang="en-US" altLang="zh-CN" dirty="0"/>
              <a:t>attack to</a:t>
            </a:r>
            <a:r>
              <a:rPr lang="zh-CN" altLang="en-US" dirty="0"/>
              <a:t> </a:t>
            </a:r>
            <a:r>
              <a:rPr lang="en-US" altLang="zh-CN" sz="1200" b="1" dirty="0">
                <a:solidFill>
                  <a:schemeClr val="tx2"/>
                </a:solidFill>
              </a:rPr>
              <a:t>anonymization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7203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Tor path selection algorithm </a:t>
            </a:r>
            <a:r>
              <a:rPr lang="zh-CN" altLang="en-US" dirty="0">
                <a:solidFill>
                  <a:srgbClr val="00B0F0"/>
                </a:solidFill>
              </a:rPr>
              <a:t>和</a:t>
            </a:r>
            <a:r>
              <a:rPr lang="en-US" altLang="zh-CN" dirty="0">
                <a:solidFill>
                  <a:srgbClr val="00B0F0"/>
                </a:solidFill>
              </a:rPr>
              <a:t>source routing</a:t>
            </a:r>
            <a:r>
              <a:rPr lang="zh-CN" altLang="en-US" dirty="0">
                <a:solidFill>
                  <a:srgbClr val="00B0F0"/>
                </a:solidFill>
              </a:rPr>
              <a:t>冲突？不冲突，预先选定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2417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原理？</a:t>
            </a:r>
            <a:endParaRPr lang="en-US" altLang="zh-CN" dirty="0"/>
          </a:p>
          <a:p>
            <a:r>
              <a:rPr lang="zh-CN" altLang="en-US" dirty="0"/>
              <a:t>数量相关</a:t>
            </a:r>
          </a:p>
        </p:txBody>
      </p:sp>
    </p:spTree>
    <p:extLst>
      <p:ext uri="{BB962C8B-B14F-4D97-AF65-F5344CB8AC3E}">
        <p14:creationId xmlns:p14="http://schemas.microsoft.com/office/powerpoint/2010/main" val="21932114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New queue </a:t>
            </a:r>
            <a:r>
              <a:rPr lang="zh-CN" altLang="en-US" dirty="0"/>
              <a:t>由</a:t>
            </a:r>
            <a:r>
              <a:rPr lang="en-US" altLang="zh-CN" dirty="0"/>
              <a:t> new packet </a:t>
            </a:r>
            <a:r>
              <a:rPr lang="zh-CN" altLang="en-US" dirty="0"/>
              <a:t>引起</a:t>
            </a:r>
            <a:endParaRPr lang="en-US" altLang="zh-CN" dirty="0"/>
          </a:p>
          <a:p>
            <a:r>
              <a:rPr lang="zh-CN" altLang="en-US" dirty="0"/>
              <a:t>每一个环路都会产生新的</a:t>
            </a:r>
            <a:r>
              <a:rPr lang="en-US" altLang="zh-CN" dirty="0"/>
              <a:t>queue</a:t>
            </a:r>
            <a:r>
              <a:rPr lang="zh-CN" altLang="en-US" dirty="0"/>
              <a:t>，例如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到 </a:t>
            </a:r>
            <a:r>
              <a:rPr lang="en-US" altLang="zh-CN" dirty="0"/>
              <a:t>T2</a:t>
            </a:r>
            <a:r>
              <a:rPr lang="zh-CN" altLang="en-US" dirty="0"/>
              <a:t>的线路，和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T2</a:t>
            </a:r>
            <a:r>
              <a:rPr lang="zh-CN" altLang="en-US" dirty="0"/>
              <a:t>的线路。</a:t>
            </a:r>
            <a:endParaRPr lang="en-US" altLang="zh-CN" dirty="0"/>
          </a:p>
          <a:p>
            <a:r>
              <a:rPr lang="zh-CN" altLang="en-US" dirty="0"/>
              <a:t>每发一个包就是从一个</a:t>
            </a:r>
            <a:r>
              <a:rPr lang="en-US" altLang="zh-CN" dirty="0"/>
              <a:t>queue</a:t>
            </a:r>
            <a:r>
              <a:rPr lang="zh-CN" altLang="en-US" dirty="0"/>
              <a:t>到另一个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776393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zh-CN" altLang="en-US" dirty="0"/>
              <a:t>这端显示大量</a:t>
            </a:r>
            <a:r>
              <a:rPr lang="en-US" altLang="zh-CN" dirty="0"/>
              <a:t>latency</a:t>
            </a:r>
            <a:r>
              <a:rPr lang="zh-CN" altLang="en-US" dirty="0"/>
              <a:t>，说明</a:t>
            </a:r>
            <a:r>
              <a:rPr lang="en-US" altLang="zh-CN" dirty="0"/>
              <a:t>Init </a:t>
            </a:r>
            <a:r>
              <a:rPr lang="zh-CN" altLang="en-US" dirty="0"/>
              <a:t>有</a:t>
            </a:r>
            <a:r>
              <a:rPr lang="en-US" altLang="zh-CN" dirty="0"/>
              <a:t>traffic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9776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Crawling </a:t>
            </a:r>
            <a:r>
              <a:rPr lang="zh-CN" altLang="en-US" dirty="0"/>
              <a:t>爬虫</a:t>
            </a:r>
          </a:p>
        </p:txBody>
      </p:sp>
    </p:spTree>
    <p:extLst>
      <p:ext uri="{BB962C8B-B14F-4D97-AF65-F5344CB8AC3E}">
        <p14:creationId xmlns:p14="http://schemas.microsoft.com/office/powerpoint/2010/main" val="322786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</a:t>
            </a:fld>
            <a:endParaRPr lang="en-US" altLang="zh-CN" dirty="0"/>
          </a:p>
        </p:txBody>
      </p:sp>
      <p:sp>
        <p:nvSpPr>
          <p:cNvPr id="163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IP</a:t>
            </a:r>
            <a:r>
              <a:rPr lang="zh-CN" altLang="en-US" dirty="0">
                <a:sym typeface="+mn-ea"/>
              </a:rPr>
              <a:t>地址取代身份，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源地址和目的地地址</a:t>
            </a:r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Source IP and Destination IP for specifying users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7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/>
              <a:t>攻击无法关联到用户的真实身份信息，比如他不知道发消息的是李同学，还是王同学，但他知道通信双方的</a:t>
            </a:r>
            <a:r>
              <a:rPr lang="en-US" altLang="zh-CN" dirty="0"/>
              <a:t>ip</a:t>
            </a:r>
            <a:r>
              <a:rPr lang="zh-CN" altLang="en-US" dirty="0"/>
              <a:t>地址是</a:t>
            </a:r>
            <a:r>
              <a:rPr lang="en-US" altLang="zh-CN" dirty="0"/>
              <a:t>ip1 </a:t>
            </a:r>
            <a:r>
              <a:rPr lang="zh-CN" altLang="en-US" dirty="0"/>
              <a:t>和</a:t>
            </a:r>
            <a:r>
              <a:rPr lang="en-US" altLang="zh-CN" dirty="0"/>
              <a:t> ip2.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即使攻击者不知道通信双方用户的确切身份，只知道用户通信设备的</a:t>
            </a:r>
            <a:r>
              <a:rPr lang="en-US" altLang="zh-CN" dirty="0"/>
              <a:t>ip</a:t>
            </a:r>
            <a:r>
              <a:rPr lang="zh-CN" altLang="en-US" dirty="0"/>
              <a:t>地址，这也同样引起用户对隐私的关切。</a:t>
            </a:r>
          </a:p>
          <a:p>
            <a:pPr lvl="0" eaLnBrk="1" hangingPunct="1"/>
            <a:r>
              <a:rPr lang="zh-CN" altLang="en-US" dirty="0"/>
              <a:t>很多接入网络都是固定</a:t>
            </a:r>
            <a:r>
              <a:rPr lang="en-US" altLang="zh-CN" dirty="0"/>
              <a:t>IP</a:t>
            </a:r>
            <a:r>
              <a:rPr lang="zh-CN" altLang="en-US" dirty="0"/>
              <a:t>（比如说办公室的固定</a:t>
            </a:r>
            <a:r>
              <a:rPr lang="en-US" altLang="zh-CN" dirty="0"/>
              <a:t>IP</a:t>
            </a:r>
            <a:r>
              <a:rPr lang="zh-CN" altLang="en-US" dirty="0"/>
              <a:t>）。即使通过无线局域网连接，对外出口还是同一个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For an attacker snooping on the communication</a:t>
            </a:r>
          </a:p>
          <a:p>
            <a:pPr lvl="0" eaLnBrk="1" hangingPunct="1"/>
            <a:r>
              <a:rPr lang="en-US" altLang="zh-CN" dirty="0"/>
              <a:t>Even though he may not know the exact identities of the two users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8</a:t>
            </a:fld>
            <a:endParaRPr lang="en-US" altLang="zh-CN" dirty="0"/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/>
              <a:t>前面我们提到消息可以加密，保护信息不被泄露。因为加密了，攻击者窃听到的是一串被加密算法保护的密文，里面的明文信息他是不知道的。</a:t>
            </a:r>
          </a:p>
          <a:p>
            <a:pPr lvl="0" eaLnBrk="1" hangingPunct="1"/>
            <a:r>
              <a:rPr lang="zh-CN" altLang="en-US" dirty="0"/>
              <a:t>但加密没法解决收发两端</a:t>
            </a:r>
            <a:r>
              <a:rPr lang="en-US" altLang="zh-CN" dirty="0"/>
              <a:t>ip</a:t>
            </a:r>
            <a:r>
              <a:rPr lang="zh-CN" altLang="en-US" dirty="0"/>
              <a:t>地址被恶意用户知道的问题。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And not know the message content protected by encryption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9</a:t>
            </a:fld>
            <a:endParaRPr lang="en-US" altLang="zh-CN" dirty="0"/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He can using their IP addresses;</a:t>
            </a:r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6583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6583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6868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>
            <a:lvl1pPr algn="just"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135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135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VPN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技术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535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495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62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49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5897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31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394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52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7867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1172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780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54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79A5D0-D0B0-4C95-989E-D6016EC0F3A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8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torproject.org/~karsten/tor-design-2012-11-14.pdf" TargetMode="External"/><Relationship Id="rId2" Type="http://schemas.openxmlformats.org/officeDocument/2006/relationships/hyperlink" Target="https://www.youtube.com/watch?v=OgGTJIgNewE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&#26263;&#32593;&#24182;&#27809;&#26377;&#20320;&#20204;&#24819;&#35937;&#20013;&#30340;&#37027;&#20040;&#24656;&#24598;&#24694;&#24515;%20&#21313;&#20998;&#38047;&#24102;&#20320;&#20102;&#35299;&#26263;&#32593;|&#28145;&#32593;|tor&#27915;&#33905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7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441325" y="4251325"/>
            <a:ext cx="5287963" cy="130333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网络安全原理与实践</a:t>
            </a:r>
          </a:p>
        </p:txBody>
      </p:sp>
      <p:sp>
        <p:nvSpPr>
          <p:cNvPr id="7172" name="副标题 2"/>
          <p:cNvSpPr>
            <a:spLocks noGrp="1"/>
          </p:cNvSpPr>
          <p:nvPr>
            <p:ph type="subTitle" idx="1"/>
          </p:nvPr>
        </p:nvSpPr>
        <p:spPr>
          <a:xfrm>
            <a:off x="6073775" y="4483100"/>
            <a:ext cx="2444750" cy="1303338"/>
          </a:xfrm>
          <a:ln/>
        </p:spPr>
        <p:txBody>
          <a:bodyPr vert="horz" wrap="square" lIns="91440" tIns="45720" rIns="91440" bIns="45720" anchor="ctr" anchorCtr="0"/>
          <a:lstStyle/>
          <a:p>
            <a:pPr algn="l" defTabSz="685800" eaLnBrk="1" hangingPunct="1">
              <a:buClrTx/>
              <a:buSzTx/>
            </a:pPr>
            <a:r>
              <a:rPr lang="zh-CN" altLang="en-US" sz="2400" kern="1200" dirty="0">
                <a:latin typeface="+mn-lt"/>
                <a:ea typeface="+mn-ea"/>
                <a:cs typeface="+mn-cs"/>
              </a:rPr>
              <a:t>林峰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pPr algn="l" defTabSz="685800" eaLnBrk="1" hangingPunct="1">
              <a:buClrTx/>
              <a:buSzTx/>
            </a:pPr>
            <a:r>
              <a:rPr lang="en-US" altLang="zh-CN" sz="2400" kern="1200" dirty="0">
                <a:latin typeface="+mn-lt"/>
                <a:ea typeface="+mn-ea"/>
                <a:cs typeface="+mn-cs"/>
              </a:rPr>
              <a:t>2024</a:t>
            </a:r>
            <a:r>
              <a:rPr lang="zh-CN" altLang="en-US" sz="2400" kern="1200" dirty="0">
                <a:latin typeface="+mn-lt"/>
                <a:ea typeface="+mn-ea"/>
                <a:cs typeface="+mn-cs"/>
              </a:rPr>
              <a:t>年春季学期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pPr algn="l" defTabSz="685800" eaLnBrk="1" hangingPunct="1">
              <a:buClrTx/>
              <a:buSzTx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78" name="Oval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1325" y="1322388"/>
            <a:ext cx="1682750" cy="168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9" name="Oval 7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546350" y="2706688"/>
            <a:ext cx="722313" cy="7223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0" name="Oval 7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44925" y="2603500"/>
            <a:ext cx="219075" cy="2206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Freeform: Shap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8863" y="857250"/>
            <a:ext cx="4275138" cy="3044825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82" name="Straight Connector 8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849938" y="4251325"/>
            <a:ext cx="0" cy="1303338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7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Anonymous 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</a:p>
        </p:txBody>
      </p:sp>
      <p:pic>
        <p:nvPicPr>
          <p:cNvPr id="23555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7" name="图片 5" descr="iphdr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6246813" cy="281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Anonymous 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</a:p>
        </p:txBody>
      </p:sp>
      <p:pic>
        <p:nvPicPr>
          <p:cNvPr id="25603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0" y="3657600"/>
            <a:ext cx="9144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anonymity &amp; privacy: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who is communicating?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who are you talking to?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what type of activities?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what type of information?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kern="0" cap="none" spc="0" normalizeH="0" baseline="0" noProof="0" dirty="0">
              <a:solidFill>
                <a:srgbClr val="00B0F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Tx/>
              <a:buSzTx/>
              <a:buFontTx/>
            </a:pPr>
            <a:r>
              <a:rPr lang="en-US" altLang="zh-CN" sz="5400" dirty="0">
                <a:solidFill>
                  <a:schemeClr val="tx1"/>
                </a:solidFill>
              </a:rPr>
              <a:t>Anonymous </a:t>
            </a:r>
            <a:r>
              <a:rPr lang="en-US" altLang="zh-CN" sz="5400" dirty="0"/>
              <a:t>Communication</a:t>
            </a:r>
          </a:p>
        </p:txBody>
      </p:sp>
      <p:pic>
        <p:nvPicPr>
          <p:cNvPr id="27651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0" y="3657600"/>
            <a:ext cx="9144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why wanted?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Anonymity for Mortals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Unmonitored access to health and medical information</a:t>
            </a:r>
          </a:p>
          <a:p>
            <a:r>
              <a:rPr lang="en-US" altLang="zh-CN" dirty="0"/>
              <a:t>Preservation of democracy:</a:t>
            </a:r>
          </a:p>
          <a:p>
            <a:pPr>
              <a:buNone/>
            </a:pPr>
            <a:r>
              <a:rPr lang="en-US" altLang="zh-CN" dirty="0"/>
              <a:t>	anonymous election/jury</a:t>
            </a:r>
          </a:p>
          <a:p>
            <a:r>
              <a:rPr lang="en-US" altLang="zh-CN" dirty="0"/>
              <a:t>Censorship circumvention:</a:t>
            </a:r>
          </a:p>
          <a:p>
            <a:pPr>
              <a:buNone/>
            </a:pPr>
            <a:r>
              <a:rPr lang="en-US" altLang="zh-CN" dirty="0"/>
              <a:t>	anonymous access to otherwise restricted information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Anonymity for Attackers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dirty="0"/>
              <a:t>Misbehaviors without getting caught:</a:t>
            </a:r>
          </a:p>
          <a:p>
            <a:r>
              <a:rPr lang="en-US" altLang="zh-CN" dirty="0"/>
              <a:t>Terrorism</a:t>
            </a:r>
          </a:p>
          <a:p>
            <a:r>
              <a:rPr lang="en-US" altLang="zh-CN" dirty="0"/>
              <a:t>Darknet</a:t>
            </a:r>
          </a:p>
          <a:p>
            <a:r>
              <a:rPr lang="en-US" altLang="zh-CN" dirty="0"/>
              <a:t>Spam</a:t>
            </a:r>
          </a:p>
          <a:p>
            <a:r>
              <a:rPr lang="en-US" altLang="zh-CN" dirty="0"/>
              <a:t>Pirate</a:t>
            </a:r>
          </a:p>
          <a:p>
            <a:r>
              <a:rPr lang="en-US" altLang="zh-CN" dirty="0"/>
              <a:t>… 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Tx/>
              <a:buSzTx/>
              <a:buFontTx/>
            </a:pPr>
            <a:r>
              <a:rPr lang="en-US" altLang="zh-CN" sz="5400" dirty="0">
                <a:solidFill>
                  <a:schemeClr val="tx1"/>
                </a:solidFill>
              </a:rPr>
              <a:t>Anonymous </a:t>
            </a:r>
            <a:r>
              <a:rPr lang="en-US" altLang="zh-CN" sz="5400" dirty="0"/>
              <a:t>Communication</a:t>
            </a:r>
          </a:p>
        </p:txBody>
      </p:sp>
      <p:pic>
        <p:nvPicPr>
          <p:cNvPr id="31747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0" y="3657600"/>
            <a:ext cx="9144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how to?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asdf</a:t>
            </a:r>
            <a:endParaRPr lang="zh-CN" altLang="en-US" dirty="0"/>
          </a:p>
        </p:txBody>
      </p:sp>
      <p:pic>
        <p:nvPicPr>
          <p:cNvPr id="33795" name="图片 3" descr="free-ssl-https-website-with-cloudfl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251950" cy="556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HTTPS?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3" descr="7608.080613_0416_SSLHandshak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482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34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0" y="4419600"/>
            <a:ext cx="2217738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TLS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handshake</a:t>
            </a:r>
            <a:endParaRPr kumimoji="0" lang="zh-CN" altLang="en-US" sz="2600" b="1" kern="1200" cap="none" spc="0" normalizeH="0" baseline="0" noProof="0" dirty="0">
              <a:solidFill>
                <a:srgbClr val="00B05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HTTPS for Confidentiality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324600"/>
            <a:ext cx="914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0"/>
            <a:ext cx="2217738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j-lt"/>
                <a:ea typeface="宋体" panose="02010600030101010101" pitchFamily="2" charset="-122"/>
                <a:cs typeface="+mn-cs"/>
              </a:rPr>
              <a:t>TCP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j-lt"/>
                <a:ea typeface="宋体" panose="02010600030101010101" pitchFamily="2" charset="-122"/>
                <a:cs typeface="+mn-cs"/>
              </a:rPr>
              <a:t>handshake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57400" y="6248400"/>
            <a:ext cx="4495800" cy="158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057400" y="6477000"/>
            <a:ext cx="4495800" cy="1588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57400" y="6705600"/>
            <a:ext cx="4495800" cy="158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5965825"/>
            <a:ext cx="2382838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FFC000"/>
                </a:solidFill>
                <a:latin typeface="+mj-lt"/>
                <a:ea typeface="宋体" panose="02010600030101010101" pitchFamily="2" charset="-122"/>
                <a:cs typeface="+mn-cs"/>
              </a:rPr>
              <a:t>connection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FFC000"/>
                </a:solidFill>
                <a:latin typeface="+mj-lt"/>
                <a:ea typeface="宋体" panose="02010600030101010101" pitchFamily="2" charset="-122"/>
                <a:cs typeface="+mn-cs"/>
              </a:rPr>
              <a:t>termination</a:t>
            </a:r>
            <a:endParaRPr kumimoji="0" lang="zh-CN" altLang="en-US" sz="2600" b="1" kern="1200" cap="none" spc="0" normalizeH="0" baseline="0" noProof="0" dirty="0">
              <a:solidFill>
                <a:srgbClr val="FFC00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6019800"/>
            <a:ext cx="496888" cy="27622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2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FIN</a:t>
            </a:r>
            <a:endParaRPr kumimoji="0" lang="zh-CN" altLang="en-US" sz="12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0" y="6324600"/>
            <a:ext cx="990600" cy="27622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2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FIN, ACK</a:t>
            </a:r>
            <a:endParaRPr kumimoji="0" lang="zh-CN" altLang="en-US" sz="12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6581775"/>
            <a:ext cx="573088" cy="27622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2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ACK</a:t>
            </a:r>
            <a:endParaRPr kumimoji="0" lang="zh-CN" altLang="en-US" sz="12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0" y="4114800"/>
            <a:ext cx="2209800" cy="14478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3" descr="7608.080613_0416_SSLHandshak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482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34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0" y="4419600"/>
            <a:ext cx="2217738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TLS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handshake</a:t>
            </a:r>
            <a:endParaRPr kumimoji="0" lang="zh-CN" altLang="en-US" sz="2600" b="1" kern="1200" cap="none" spc="0" normalizeH="0" baseline="0" noProof="0" dirty="0">
              <a:solidFill>
                <a:srgbClr val="00B05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HTTPS Not for Anonymity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324600"/>
            <a:ext cx="914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0"/>
            <a:ext cx="2217738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j-lt"/>
                <a:ea typeface="宋体" panose="02010600030101010101" pitchFamily="2" charset="-122"/>
                <a:cs typeface="+mn-cs"/>
              </a:rPr>
              <a:t>TCP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j-lt"/>
                <a:ea typeface="宋体" panose="02010600030101010101" pitchFamily="2" charset="-122"/>
                <a:cs typeface="+mn-cs"/>
              </a:rPr>
              <a:t>handshake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57400" y="6248400"/>
            <a:ext cx="4495800" cy="158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057400" y="6477000"/>
            <a:ext cx="4495800" cy="1588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57400" y="6705600"/>
            <a:ext cx="4495800" cy="158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5965825"/>
            <a:ext cx="2382838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FFC000"/>
                </a:solidFill>
                <a:latin typeface="+mj-lt"/>
                <a:ea typeface="宋体" panose="02010600030101010101" pitchFamily="2" charset="-122"/>
                <a:cs typeface="+mn-cs"/>
              </a:rPr>
              <a:t>connection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FFC000"/>
                </a:solidFill>
                <a:latin typeface="+mj-lt"/>
                <a:ea typeface="宋体" panose="02010600030101010101" pitchFamily="2" charset="-122"/>
                <a:cs typeface="+mn-cs"/>
              </a:rPr>
              <a:t>termination</a:t>
            </a:r>
            <a:endParaRPr kumimoji="0" lang="zh-CN" altLang="en-US" sz="2600" b="1" kern="1200" cap="none" spc="0" normalizeH="0" baseline="0" noProof="0" dirty="0">
              <a:solidFill>
                <a:srgbClr val="FFC00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6019800"/>
            <a:ext cx="496888" cy="27622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2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FIN</a:t>
            </a:r>
            <a:endParaRPr kumimoji="0" lang="zh-CN" altLang="en-US" sz="12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0" y="6324600"/>
            <a:ext cx="990600" cy="27622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2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FIN, ACK</a:t>
            </a:r>
            <a:endParaRPr kumimoji="0" lang="zh-CN" altLang="en-US" sz="12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6581775"/>
            <a:ext cx="573088" cy="27622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2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ACK</a:t>
            </a:r>
            <a:endParaRPr kumimoji="0" lang="zh-CN" altLang="en-US" sz="12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0" y="4114800"/>
            <a:ext cx="2209800" cy="14478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asdf</a:t>
            </a:r>
            <a:endParaRPr lang="zh-CN" altLang="en-US" dirty="0"/>
          </a:p>
        </p:txBody>
      </p:sp>
      <p:pic>
        <p:nvPicPr>
          <p:cNvPr id="37891" name="图片 3" descr="free-ssl-https-website-with-cloudfl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251950" cy="556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HTTPS?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0" y="914400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https://www.votefor.com</a:t>
            </a:r>
            <a:endParaRPr kumimoji="0" lang="zh-CN" altLang="en-US" sz="3200" b="1" kern="0" cap="none" spc="0" normalizeH="0" baseline="0" noProof="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070" y="1981200"/>
            <a:ext cx="8779510" cy="110363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Lecture 4 </a:t>
            </a:r>
            <a:b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altLang="zh-CN" dirty="0">
                <a:sym typeface="+mn-ea"/>
              </a:rPr>
              <a:t>Anonymous Communication</a:t>
            </a:r>
            <a:br>
              <a:rPr lang="en-US" altLang="zh-CN" dirty="0"/>
            </a:br>
            <a:br>
              <a:rPr lang="en-US" altLang="zh-CN" dirty="0"/>
            </a:b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754063" y="4041775"/>
            <a:ext cx="4178300" cy="1908175"/>
          </a:xfrm>
        </p:spPr>
        <p:txBody>
          <a:bodyPr vert="horz" wrap="square" lIns="91440" tIns="45720" rIns="91440" bIns="45720" anchor="t"/>
          <a:lstStyle/>
          <a:p>
            <a:pPr algn="l">
              <a:buClrTx/>
              <a:buSzTx/>
              <a:buFontTx/>
            </a:pPr>
            <a:r>
              <a:rPr lang="zh-CN" altLang="en-US" sz="3600" dirty="0">
                <a:latin typeface="+mn-lt"/>
                <a:ea typeface="+mn-ea"/>
                <a:cs typeface="+mn-cs"/>
              </a:rPr>
              <a:t>林峰</a:t>
            </a:r>
            <a:endParaRPr lang="en-US" altLang="zh-CN" sz="3600" dirty="0">
              <a:latin typeface="+mn-lt"/>
              <a:ea typeface="+mn-ea"/>
              <a:cs typeface="+mn-cs"/>
            </a:endParaRPr>
          </a:p>
          <a:p>
            <a:pPr algn="l">
              <a:buClrTx/>
              <a:buSzTx/>
              <a:buFontTx/>
            </a:pPr>
            <a:r>
              <a:rPr lang="en-US" altLang="zh-CN" sz="3600" dirty="0">
                <a:latin typeface="+mn-lt"/>
                <a:ea typeface="+mn-ea"/>
                <a:cs typeface="+mn-cs"/>
              </a:rPr>
              <a:t>flin@zju.edu.cn</a:t>
            </a:r>
            <a:endParaRPr lang="zh-CN" altLang="en-US" sz="36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Tx/>
              <a:buSzTx/>
              <a:buFontTx/>
            </a:pPr>
            <a:r>
              <a:rPr lang="en-US" altLang="zh-CN" sz="5400" dirty="0">
                <a:solidFill>
                  <a:schemeClr val="tx1"/>
                </a:solidFill>
              </a:rPr>
              <a:t>Anonymous </a:t>
            </a:r>
            <a:r>
              <a:rPr lang="en-US" altLang="zh-CN" sz="5400" dirty="0"/>
              <a:t>Communication</a:t>
            </a:r>
          </a:p>
        </p:txBody>
      </p:sp>
      <p:pic>
        <p:nvPicPr>
          <p:cNvPr id="39939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0" y="3657600"/>
            <a:ext cx="9144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how to?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Tx/>
              <a:buSzTx/>
              <a:buFontTx/>
            </a:pPr>
            <a:r>
              <a:rPr lang="en-US" altLang="zh-CN" sz="5400" dirty="0">
                <a:solidFill>
                  <a:schemeClr val="tx1"/>
                </a:solidFill>
              </a:rPr>
              <a:t>Anonymous </a:t>
            </a:r>
            <a:r>
              <a:rPr lang="en-US" altLang="zh-CN" sz="5400" dirty="0"/>
              <a:t>Communication</a:t>
            </a:r>
          </a:p>
        </p:txBody>
      </p:sp>
      <p:pic>
        <p:nvPicPr>
          <p:cNvPr id="41987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0" y="3657600"/>
            <a:ext cx="9144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hide destination address;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Tx/>
              <a:buSzTx/>
              <a:buFontTx/>
            </a:pPr>
            <a:r>
              <a:rPr lang="en-US" altLang="zh-CN" sz="5400" dirty="0">
                <a:solidFill>
                  <a:schemeClr val="tx1"/>
                </a:solidFill>
              </a:rPr>
              <a:t>Anonymous </a:t>
            </a:r>
            <a:r>
              <a:rPr lang="en-US" altLang="zh-CN" sz="5400" dirty="0"/>
              <a:t>Communication</a:t>
            </a:r>
          </a:p>
        </p:txBody>
      </p:sp>
      <p:pic>
        <p:nvPicPr>
          <p:cNvPr id="44035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0" y="3657600"/>
            <a:ext cx="9144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hide destination address;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how to deliver packets to destination?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Tx/>
              <a:buSzTx/>
              <a:buFontTx/>
            </a:pPr>
            <a:r>
              <a:rPr lang="en-US" altLang="zh-CN" sz="5400" dirty="0">
                <a:solidFill>
                  <a:schemeClr val="tx1"/>
                </a:solidFill>
              </a:rPr>
              <a:t>Anonymous </a:t>
            </a:r>
            <a:r>
              <a:rPr lang="en-US" altLang="zh-CN" sz="5400" dirty="0"/>
              <a:t>Communication</a:t>
            </a:r>
          </a:p>
        </p:txBody>
      </p:sp>
      <p:pic>
        <p:nvPicPr>
          <p:cNvPr id="46083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0" y="3657600"/>
            <a:ext cx="9144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RELAY!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3048000" y="5410200"/>
            <a:ext cx="3352800" cy="1447800"/>
          </a:xfrm>
          <a:prstGeom prst="cloud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9450" y="489585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ip2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813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7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ip1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8139" name="图片 17" descr="827030_bird_512x51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2971800"/>
            <a:ext cx="1763713" cy="1763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任意多边形 18"/>
          <p:cNvSpPr/>
          <p:nvPr/>
        </p:nvSpPr>
        <p:spPr>
          <a:xfrm>
            <a:off x="1677988" y="4546600"/>
            <a:ext cx="2781300" cy="1666875"/>
          </a:xfrm>
          <a:custGeom>
            <a:avLst/>
            <a:gdLst>
              <a:gd name="connsiteX0" fmla="*/ 0 w 2780778"/>
              <a:gd name="connsiteY0" fmla="*/ 1665962 h 1665962"/>
              <a:gd name="connsiteX1" fmla="*/ 2179528 w 2780778"/>
              <a:gd name="connsiteY1" fmla="*/ 1365337 h 1665962"/>
              <a:gd name="connsiteX2" fmla="*/ 2780778 w 2780778"/>
              <a:gd name="connsiteY2" fmla="*/ 0 h 166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0778" h="1665962">
                <a:moveTo>
                  <a:pt x="0" y="1665962"/>
                </a:moveTo>
                <a:cubicBezTo>
                  <a:pt x="858032" y="1654479"/>
                  <a:pt x="1716065" y="1642997"/>
                  <a:pt x="2179528" y="1365337"/>
                </a:cubicBezTo>
                <a:cubicBezTo>
                  <a:pt x="2642991" y="1087677"/>
                  <a:pt x="2711884" y="543838"/>
                  <a:pt x="2780778" y="0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622800" y="4572000"/>
            <a:ext cx="2730500" cy="1654175"/>
          </a:xfrm>
          <a:custGeom>
            <a:avLst/>
            <a:gdLst>
              <a:gd name="connsiteX0" fmla="*/ 0 w 2730674"/>
              <a:gd name="connsiteY0" fmla="*/ 0 h 1653436"/>
              <a:gd name="connsiteX1" fmla="*/ 764088 w 2730674"/>
              <a:gd name="connsiteY1" fmla="*/ 1352811 h 1653436"/>
              <a:gd name="connsiteX2" fmla="*/ 2730674 w 2730674"/>
              <a:gd name="connsiteY2" fmla="*/ 1653436 h 165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674" h="1653436">
                <a:moveTo>
                  <a:pt x="0" y="0"/>
                </a:moveTo>
                <a:cubicBezTo>
                  <a:pt x="154488" y="538619"/>
                  <a:pt x="308976" y="1077238"/>
                  <a:pt x="764088" y="1352811"/>
                </a:cubicBezTo>
                <a:cubicBezTo>
                  <a:pt x="1219200" y="1628384"/>
                  <a:pt x="1974937" y="1640910"/>
                  <a:pt x="2730674" y="1653436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274320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ip3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4895850"/>
            <a:ext cx="24384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Internet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3048000" y="5410200"/>
            <a:ext cx="3352800" cy="1447800"/>
          </a:xfrm>
          <a:prstGeom prst="cloud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9450" y="489585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ip2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0184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ip1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0187" name="图片 17" descr="827030_bird_512x51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2971800"/>
            <a:ext cx="1763713" cy="1763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任意多边形 18"/>
          <p:cNvSpPr/>
          <p:nvPr/>
        </p:nvSpPr>
        <p:spPr>
          <a:xfrm>
            <a:off x="1677988" y="4546600"/>
            <a:ext cx="2781300" cy="1666875"/>
          </a:xfrm>
          <a:custGeom>
            <a:avLst/>
            <a:gdLst>
              <a:gd name="connsiteX0" fmla="*/ 0 w 2780778"/>
              <a:gd name="connsiteY0" fmla="*/ 1665962 h 1665962"/>
              <a:gd name="connsiteX1" fmla="*/ 2179528 w 2780778"/>
              <a:gd name="connsiteY1" fmla="*/ 1365337 h 1665962"/>
              <a:gd name="connsiteX2" fmla="*/ 2780778 w 2780778"/>
              <a:gd name="connsiteY2" fmla="*/ 0 h 166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0778" h="1665962">
                <a:moveTo>
                  <a:pt x="0" y="1665962"/>
                </a:moveTo>
                <a:cubicBezTo>
                  <a:pt x="858032" y="1654479"/>
                  <a:pt x="1716065" y="1642997"/>
                  <a:pt x="2179528" y="1365337"/>
                </a:cubicBezTo>
                <a:cubicBezTo>
                  <a:pt x="2642991" y="1087677"/>
                  <a:pt x="2711884" y="543838"/>
                  <a:pt x="2780778" y="0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622800" y="4572000"/>
            <a:ext cx="2730500" cy="1654175"/>
          </a:xfrm>
          <a:custGeom>
            <a:avLst/>
            <a:gdLst>
              <a:gd name="connsiteX0" fmla="*/ 0 w 2730674"/>
              <a:gd name="connsiteY0" fmla="*/ 0 h 1653436"/>
              <a:gd name="connsiteX1" fmla="*/ 764088 w 2730674"/>
              <a:gd name="connsiteY1" fmla="*/ 1352811 h 1653436"/>
              <a:gd name="connsiteX2" fmla="*/ 2730674 w 2730674"/>
              <a:gd name="connsiteY2" fmla="*/ 1653436 h 165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674" h="1653436">
                <a:moveTo>
                  <a:pt x="0" y="0"/>
                </a:moveTo>
                <a:cubicBezTo>
                  <a:pt x="154488" y="538619"/>
                  <a:pt x="308976" y="1077238"/>
                  <a:pt x="764088" y="1352811"/>
                </a:cubicBezTo>
                <a:cubicBezTo>
                  <a:pt x="1219200" y="1628384"/>
                  <a:pt x="1974937" y="1640910"/>
                  <a:pt x="2730674" y="1653436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274320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ip3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1200" y="533400"/>
            <a:ext cx="44196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monitored:</a:t>
            </a:r>
          </a:p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ip1-&gt;ip3, ip3-&gt;ip2</a:t>
            </a:r>
          </a:p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protected:</a:t>
            </a:r>
          </a:p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ip1-&gt;ip2</a:t>
            </a:r>
            <a:endParaRPr kumimoji="0" lang="zh-CN" altLang="en-US" sz="3200" b="1" kern="1200" cap="none" spc="0" normalizeH="0" baseline="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 flipH="1">
            <a:off x="4572000" y="3595688"/>
            <a:ext cx="2438400" cy="1339850"/>
          </a:xfrm>
          <a:custGeom>
            <a:avLst/>
            <a:gdLst>
              <a:gd name="connsiteX0" fmla="*/ 0 w 1377863"/>
              <a:gd name="connsiteY0" fmla="*/ 0 h 1340285"/>
              <a:gd name="connsiteX1" fmla="*/ 1089765 w 1377863"/>
              <a:gd name="connsiteY1" fmla="*/ 739035 h 1340285"/>
              <a:gd name="connsiteX2" fmla="*/ 1377863 w 1377863"/>
              <a:gd name="connsiteY2" fmla="*/ 1340285 h 134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863" h="1340285">
                <a:moveTo>
                  <a:pt x="0" y="0"/>
                </a:moveTo>
                <a:cubicBezTo>
                  <a:pt x="430060" y="257827"/>
                  <a:pt x="860121" y="515654"/>
                  <a:pt x="1089765" y="739035"/>
                </a:cubicBezTo>
                <a:cubicBezTo>
                  <a:pt x="1319409" y="962416"/>
                  <a:pt x="1348636" y="1151350"/>
                  <a:pt x="1377863" y="1340285"/>
                </a:cubicBezTo>
              </a:path>
            </a:pathLst>
          </a:custGeom>
          <a:ln w="38100">
            <a:solidFill>
              <a:srgbClr val="FF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4895850"/>
            <a:ext cx="24384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Internet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3048000" y="5410200"/>
            <a:ext cx="3352800" cy="1447800"/>
          </a:xfrm>
          <a:prstGeom prst="cloud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9450" y="489585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ip2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223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3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ip1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2235" name="图片 17" descr="827030_bird_512x51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2971800"/>
            <a:ext cx="1763713" cy="1763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任意多边形 18"/>
          <p:cNvSpPr/>
          <p:nvPr/>
        </p:nvSpPr>
        <p:spPr>
          <a:xfrm>
            <a:off x="1677988" y="4546600"/>
            <a:ext cx="2781300" cy="1666875"/>
          </a:xfrm>
          <a:custGeom>
            <a:avLst/>
            <a:gdLst>
              <a:gd name="connsiteX0" fmla="*/ 0 w 2780778"/>
              <a:gd name="connsiteY0" fmla="*/ 1665962 h 1665962"/>
              <a:gd name="connsiteX1" fmla="*/ 2179528 w 2780778"/>
              <a:gd name="connsiteY1" fmla="*/ 1365337 h 1665962"/>
              <a:gd name="connsiteX2" fmla="*/ 2780778 w 2780778"/>
              <a:gd name="connsiteY2" fmla="*/ 0 h 166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0778" h="1665962">
                <a:moveTo>
                  <a:pt x="0" y="1665962"/>
                </a:moveTo>
                <a:cubicBezTo>
                  <a:pt x="858032" y="1654479"/>
                  <a:pt x="1716065" y="1642997"/>
                  <a:pt x="2179528" y="1365337"/>
                </a:cubicBezTo>
                <a:cubicBezTo>
                  <a:pt x="2642991" y="1087677"/>
                  <a:pt x="2711884" y="543838"/>
                  <a:pt x="2780778" y="0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622800" y="4572000"/>
            <a:ext cx="2730500" cy="1654175"/>
          </a:xfrm>
          <a:custGeom>
            <a:avLst/>
            <a:gdLst>
              <a:gd name="connsiteX0" fmla="*/ 0 w 2730674"/>
              <a:gd name="connsiteY0" fmla="*/ 0 h 1653436"/>
              <a:gd name="connsiteX1" fmla="*/ 764088 w 2730674"/>
              <a:gd name="connsiteY1" fmla="*/ 1352811 h 1653436"/>
              <a:gd name="connsiteX2" fmla="*/ 2730674 w 2730674"/>
              <a:gd name="connsiteY2" fmla="*/ 1653436 h 165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674" h="1653436">
                <a:moveTo>
                  <a:pt x="0" y="0"/>
                </a:moveTo>
                <a:cubicBezTo>
                  <a:pt x="154488" y="538619"/>
                  <a:pt x="308976" y="1077238"/>
                  <a:pt x="764088" y="1352811"/>
                </a:cubicBezTo>
                <a:cubicBezTo>
                  <a:pt x="1219200" y="1628384"/>
                  <a:pt x="1974937" y="1640910"/>
                  <a:pt x="2730674" y="1653436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274320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ip3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1200" y="533400"/>
            <a:ext cx="44196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monitored:</a:t>
            </a:r>
          </a:p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ip1-&gt;ip3, ip3-&gt;ip2</a:t>
            </a:r>
          </a:p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protected:</a:t>
            </a:r>
          </a:p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ip1-&gt;ip2</a:t>
            </a:r>
            <a:endParaRPr kumimoji="0" lang="zh-CN" altLang="en-US" sz="3200" b="1" kern="1200" cap="none" spc="0" normalizeH="0" baseline="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 flipH="1">
            <a:off x="4572000" y="3595688"/>
            <a:ext cx="2438400" cy="1339850"/>
          </a:xfrm>
          <a:custGeom>
            <a:avLst/>
            <a:gdLst>
              <a:gd name="connsiteX0" fmla="*/ 0 w 1377863"/>
              <a:gd name="connsiteY0" fmla="*/ 0 h 1340285"/>
              <a:gd name="connsiteX1" fmla="*/ 1089765 w 1377863"/>
              <a:gd name="connsiteY1" fmla="*/ 739035 h 1340285"/>
              <a:gd name="connsiteX2" fmla="*/ 1377863 w 1377863"/>
              <a:gd name="connsiteY2" fmla="*/ 1340285 h 134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863" h="1340285">
                <a:moveTo>
                  <a:pt x="0" y="0"/>
                </a:moveTo>
                <a:cubicBezTo>
                  <a:pt x="430060" y="257827"/>
                  <a:pt x="860121" y="515654"/>
                  <a:pt x="1089765" y="739035"/>
                </a:cubicBezTo>
                <a:cubicBezTo>
                  <a:pt x="1319409" y="962416"/>
                  <a:pt x="1348636" y="1151350"/>
                  <a:pt x="1377863" y="1340285"/>
                </a:cubicBezTo>
              </a:path>
            </a:pathLst>
          </a:custGeom>
          <a:ln w="38100">
            <a:solidFill>
              <a:srgbClr val="FF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4895850"/>
            <a:ext cx="24384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Internet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标题 1"/>
          <p:cNvSpPr txBox="1"/>
          <p:nvPr/>
        </p:nvSpPr>
        <p:spPr bwMode="auto">
          <a:xfrm>
            <a:off x="0" y="1676400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400" b="1" kern="0" cap="none" spc="0" normalizeH="0" baseline="0" noProof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overlay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400" b="1" kern="0" cap="none" spc="0" normalizeH="0" baseline="0" noProof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communication</a:t>
            </a:r>
            <a:endParaRPr kumimoji="0" lang="zh-CN" altLang="en-US" sz="4400" b="1" kern="0" cap="none" spc="0" normalizeH="0" baseline="0" noProof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Overlay Network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Handle routing at the application layer</a:t>
            </a:r>
          </a:p>
          <a:p>
            <a:r>
              <a:rPr lang="en-US" altLang="zh-CN" dirty="0"/>
              <a:t>Tunnel messages inside other messages</a:t>
            </a:r>
            <a:endParaRPr lang="zh-CN" altLang="en-US" dirty="0"/>
          </a:p>
        </p:txBody>
      </p:sp>
      <p:pic>
        <p:nvPicPr>
          <p:cNvPr id="5427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695575"/>
            <a:ext cx="4438650" cy="416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0" y="-317"/>
            <a:ext cx="9144000" cy="114300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Traceforward Attack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云形 3"/>
          <p:cNvSpPr/>
          <p:nvPr/>
        </p:nvSpPr>
        <p:spPr>
          <a:xfrm>
            <a:off x="1371600" y="2209800"/>
            <a:ext cx="6176211" cy="2667000"/>
          </a:xfrm>
          <a:prstGeom prst="cloud">
            <a:avLst/>
          </a:prstGeom>
          <a:solidFill>
            <a:srgbClr val="92D050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632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8" name="AutoShape 2" descr="Related image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6329" name="AutoShape 4" descr="Related image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56330" name="内容占位符 11" descr="c3623aa49d.png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286000" y="3200400"/>
            <a:ext cx="990600" cy="585788"/>
          </a:xfrm>
          <a:ln/>
        </p:spPr>
      </p:pic>
      <p:pic>
        <p:nvPicPr>
          <p:cNvPr id="56331" name="内容占位符 11" descr="c3623aa49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200400"/>
            <a:ext cx="990600" cy="585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32" name="内容占位符 11" descr="c3623aa49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200400"/>
            <a:ext cx="990600" cy="585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任意多边形 17"/>
          <p:cNvSpPr/>
          <p:nvPr/>
        </p:nvSpPr>
        <p:spPr>
          <a:xfrm>
            <a:off x="788988" y="3506788"/>
            <a:ext cx="1516063" cy="1841500"/>
          </a:xfrm>
          <a:custGeom>
            <a:avLst/>
            <a:gdLst>
              <a:gd name="connsiteX0" fmla="*/ 0 w 1515649"/>
              <a:gd name="connsiteY0" fmla="*/ 1841326 h 1841326"/>
              <a:gd name="connsiteX1" fmla="*/ 350728 w 1515649"/>
              <a:gd name="connsiteY1" fmla="*/ 463463 h 1841326"/>
              <a:gd name="connsiteX2" fmla="*/ 1515649 w 1515649"/>
              <a:gd name="connsiteY2" fmla="*/ 0 h 184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649" h="1841326">
                <a:moveTo>
                  <a:pt x="0" y="1841326"/>
                </a:moveTo>
                <a:cubicBezTo>
                  <a:pt x="49060" y="1305838"/>
                  <a:pt x="98120" y="770351"/>
                  <a:pt x="350728" y="463463"/>
                </a:cubicBezTo>
                <a:cubicBezTo>
                  <a:pt x="603336" y="156575"/>
                  <a:pt x="1059492" y="78287"/>
                  <a:pt x="1515649" y="0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6781800" y="3505200"/>
            <a:ext cx="1455738" cy="1841500"/>
          </a:xfrm>
          <a:custGeom>
            <a:avLst/>
            <a:gdLst>
              <a:gd name="connsiteX0" fmla="*/ 0 w 1515649"/>
              <a:gd name="connsiteY0" fmla="*/ 1841326 h 1841326"/>
              <a:gd name="connsiteX1" fmla="*/ 350728 w 1515649"/>
              <a:gd name="connsiteY1" fmla="*/ 463463 h 1841326"/>
              <a:gd name="connsiteX2" fmla="*/ 1515649 w 1515649"/>
              <a:gd name="connsiteY2" fmla="*/ 0 h 184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649" h="1841326">
                <a:moveTo>
                  <a:pt x="0" y="1841326"/>
                </a:moveTo>
                <a:cubicBezTo>
                  <a:pt x="49060" y="1305838"/>
                  <a:pt x="98120" y="770351"/>
                  <a:pt x="350728" y="463463"/>
                </a:cubicBezTo>
                <a:cubicBezTo>
                  <a:pt x="603336" y="156575"/>
                  <a:pt x="1059492" y="78287"/>
                  <a:pt x="1515649" y="0"/>
                </a:cubicBezTo>
              </a:path>
            </a:pathLst>
          </a:cu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箭头连接符 20"/>
          <p:cNvCxnSpPr>
            <a:stCxn id="12" idx="3"/>
            <a:endCxn id="13" idx="1"/>
          </p:cNvCxnSpPr>
          <p:nvPr/>
        </p:nvCxnSpPr>
        <p:spPr>
          <a:xfrm>
            <a:off x="3276600" y="3494088"/>
            <a:ext cx="7620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029200" y="3505200"/>
            <a:ext cx="7620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337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66800"/>
            <a:ext cx="1570038" cy="193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任意多边形 26"/>
          <p:cNvSpPr/>
          <p:nvPr/>
        </p:nvSpPr>
        <p:spPr>
          <a:xfrm>
            <a:off x="1239838" y="2805113"/>
            <a:ext cx="814388" cy="677863"/>
          </a:xfrm>
          <a:custGeom>
            <a:avLst/>
            <a:gdLst>
              <a:gd name="connsiteX0" fmla="*/ 0 w 814191"/>
              <a:gd name="connsiteY0" fmla="*/ 0 h 676406"/>
              <a:gd name="connsiteX1" fmla="*/ 463463 w 814191"/>
              <a:gd name="connsiteY1" fmla="*/ 263047 h 676406"/>
              <a:gd name="connsiteX2" fmla="*/ 814191 w 814191"/>
              <a:gd name="connsiteY2" fmla="*/ 676406 h 67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4191" h="676406">
                <a:moveTo>
                  <a:pt x="0" y="0"/>
                </a:moveTo>
                <a:cubicBezTo>
                  <a:pt x="163882" y="75156"/>
                  <a:pt x="327765" y="150313"/>
                  <a:pt x="463463" y="263047"/>
                </a:cubicBezTo>
                <a:cubicBezTo>
                  <a:pt x="599161" y="375781"/>
                  <a:pt x="706676" y="526093"/>
                  <a:pt x="814191" y="676406"/>
                </a:cubicBezTo>
              </a:path>
            </a:pathLst>
          </a:custGeom>
          <a:ln w="38100">
            <a:solidFill>
              <a:srgbClr val="FF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265238" y="2805113"/>
            <a:ext cx="2566988" cy="639763"/>
          </a:xfrm>
          <a:custGeom>
            <a:avLst/>
            <a:gdLst>
              <a:gd name="connsiteX0" fmla="*/ 0 w 2567835"/>
              <a:gd name="connsiteY0" fmla="*/ 0 h 638828"/>
              <a:gd name="connsiteX1" fmla="*/ 2029216 w 2567835"/>
              <a:gd name="connsiteY1" fmla="*/ 250521 h 638828"/>
              <a:gd name="connsiteX2" fmla="*/ 2567835 w 2567835"/>
              <a:gd name="connsiteY2" fmla="*/ 638828 h 63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7835" h="638828">
                <a:moveTo>
                  <a:pt x="0" y="0"/>
                </a:moveTo>
                <a:cubicBezTo>
                  <a:pt x="800622" y="72025"/>
                  <a:pt x="1601244" y="144050"/>
                  <a:pt x="2029216" y="250521"/>
                </a:cubicBezTo>
                <a:cubicBezTo>
                  <a:pt x="2457189" y="356992"/>
                  <a:pt x="2512512" y="497910"/>
                  <a:pt x="2567835" y="638828"/>
                </a:cubicBezTo>
              </a:path>
            </a:pathLst>
          </a:custGeom>
          <a:ln w="38100">
            <a:solidFill>
              <a:srgbClr val="FF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0" y="914400"/>
            <a:ext cx="7620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passive attacker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traces messages from sender, thwarts receiver anonymity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Marking Attack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云形 3"/>
          <p:cNvSpPr/>
          <p:nvPr/>
        </p:nvSpPr>
        <p:spPr>
          <a:xfrm>
            <a:off x="1371600" y="2209800"/>
            <a:ext cx="6176211" cy="2667000"/>
          </a:xfrm>
          <a:prstGeom prst="cloud">
            <a:avLst/>
          </a:prstGeom>
          <a:solidFill>
            <a:srgbClr val="92D050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73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2" name="AutoShape 2" descr="Related image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7353" name="AutoShape 4" descr="Related image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57354" name="内容占位符 11" descr="c3623aa49d.png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286000" y="3200400"/>
            <a:ext cx="990600" cy="585788"/>
          </a:xfrm>
          <a:ln/>
        </p:spPr>
      </p:pic>
      <p:pic>
        <p:nvPicPr>
          <p:cNvPr id="57355" name="内容占位符 11" descr="c3623aa49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200400"/>
            <a:ext cx="990600" cy="585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6" name="内容占位符 11" descr="c3623aa49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200400"/>
            <a:ext cx="990600" cy="585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任意多边形 17"/>
          <p:cNvSpPr/>
          <p:nvPr/>
        </p:nvSpPr>
        <p:spPr>
          <a:xfrm>
            <a:off x="788988" y="3506788"/>
            <a:ext cx="1516063" cy="1841500"/>
          </a:xfrm>
          <a:custGeom>
            <a:avLst/>
            <a:gdLst>
              <a:gd name="connsiteX0" fmla="*/ 0 w 1515649"/>
              <a:gd name="connsiteY0" fmla="*/ 1841326 h 1841326"/>
              <a:gd name="connsiteX1" fmla="*/ 350728 w 1515649"/>
              <a:gd name="connsiteY1" fmla="*/ 463463 h 1841326"/>
              <a:gd name="connsiteX2" fmla="*/ 1515649 w 1515649"/>
              <a:gd name="connsiteY2" fmla="*/ 0 h 184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649" h="1841326">
                <a:moveTo>
                  <a:pt x="0" y="1841326"/>
                </a:moveTo>
                <a:cubicBezTo>
                  <a:pt x="49060" y="1305838"/>
                  <a:pt x="98120" y="770351"/>
                  <a:pt x="350728" y="463463"/>
                </a:cubicBezTo>
                <a:cubicBezTo>
                  <a:pt x="603336" y="156575"/>
                  <a:pt x="1059492" y="78287"/>
                  <a:pt x="1515649" y="0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6781800" y="3505200"/>
            <a:ext cx="1455738" cy="1841500"/>
          </a:xfrm>
          <a:custGeom>
            <a:avLst/>
            <a:gdLst>
              <a:gd name="connsiteX0" fmla="*/ 0 w 1515649"/>
              <a:gd name="connsiteY0" fmla="*/ 1841326 h 1841326"/>
              <a:gd name="connsiteX1" fmla="*/ 350728 w 1515649"/>
              <a:gd name="connsiteY1" fmla="*/ 463463 h 1841326"/>
              <a:gd name="connsiteX2" fmla="*/ 1515649 w 1515649"/>
              <a:gd name="connsiteY2" fmla="*/ 0 h 184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649" h="1841326">
                <a:moveTo>
                  <a:pt x="0" y="1841326"/>
                </a:moveTo>
                <a:cubicBezTo>
                  <a:pt x="49060" y="1305838"/>
                  <a:pt x="98120" y="770351"/>
                  <a:pt x="350728" y="463463"/>
                </a:cubicBezTo>
                <a:cubicBezTo>
                  <a:pt x="603336" y="156575"/>
                  <a:pt x="1059492" y="78287"/>
                  <a:pt x="1515649" y="0"/>
                </a:cubicBezTo>
              </a:path>
            </a:pathLst>
          </a:cu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箭头连接符 20"/>
          <p:cNvCxnSpPr>
            <a:stCxn id="12" idx="3"/>
            <a:endCxn id="13" idx="1"/>
          </p:cNvCxnSpPr>
          <p:nvPr/>
        </p:nvCxnSpPr>
        <p:spPr>
          <a:xfrm>
            <a:off x="3276600" y="3494088"/>
            <a:ext cx="7620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029200" y="3505200"/>
            <a:ext cx="7620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61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66800"/>
            <a:ext cx="1570038" cy="193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任意多边形 26"/>
          <p:cNvSpPr/>
          <p:nvPr/>
        </p:nvSpPr>
        <p:spPr>
          <a:xfrm>
            <a:off x="1239838" y="2805113"/>
            <a:ext cx="814388" cy="677863"/>
          </a:xfrm>
          <a:custGeom>
            <a:avLst/>
            <a:gdLst>
              <a:gd name="connsiteX0" fmla="*/ 0 w 814191"/>
              <a:gd name="connsiteY0" fmla="*/ 0 h 676406"/>
              <a:gd name="connsiteX1" fmla="*/ 463463 w 814191"/>
              <a:gd name="connsiteY1" fmla="*/ 263047 h 676406"/>
              <a:gd name="connsiteX2" fmla="*/ 814191 w 814191"/>
              <a:gd name="connsiteY2" fmla="*/ 676406 h 67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4191" h="676406">
                <a:moveTo>
                  <a:pt x="0" y="0"/>
                </a:moveTo>
                <a:cubicBezTo>
                  <a:pt x="163882" y="75156"/>
                  <a:pt x="327765" y="150313"/>
                  <a:pt x="463463" y="263047"/>
                </a:cubicBezTo>
                <a:cubicBezTo>
                  <a:pt x="599161" y="375781"/>
                  <a:pt x="706676" y="526093"/>
                  <a:pt x="814191" y="676406"/>
                </a:cubicBezTo>
              </a:path>
            </a:pathLst>
          </a:custGeom>
          <a:ln w="38100">
            <a:solidFill>
              <a:srgbClr val="FF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265238" y="2805113"/>
            <a:ext cx="4221163" cy="639763"/>
          </a:xfrm>
          <a:custGeom>
            <a:avLst/>
            <a:gdLst>
              <a:gd name="connsiteX0" fmla="*/ 0 w 2567835"/>
              <a:gd name="connsiteY0" fmla="*/ 0 h 638828"/>
              <a:gd name="connsiteX1" fmla="*/ 2029216 w 2567835"/>
              <a:gd name="connsiteY1" fmla="*/ 250521 h 638828"/>
              <a:gd name="connsiteX2" fmla="*/ 2567835 w 2567835"/>
              <a:gd name="connsiteY2" fmla="*/ 638828 h 63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7835" h="638828">
                <a:moveTo>
                  <a:pt x="0" y="0"/>
                </a:moveTo>
                <a:cubicBezTo>
                  <a:pt x="800622" y="72025"/>
                  <a:pt x="1601244" y="144050"/>
                  <a:pt x="2029216" y="250521"/>
                </a:cubicBezTo>
                <a:cubicBezTo>
                  <a:pt x="2457189" y="356992"/>
                  <a:pt x="2512512" y="497910"/>
                  <a:pt x="2567835" y="638828"/>
                </a:cubicBezTo>
              </a:path>
            </a:pathLst>
          </a:custGeom>
          <a:ln w="38100">
            <a:solidFill>
              <a:srgbClr val="FF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0" y="1066800"/>
            <a:ext cx="7620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active attacker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marks messages,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discovers marked </a:t>
            </a:r>
            <a:r>
              <a:rPr kumimoji="0" lang="en-US" altLang="zh-CN" sz="3200" kern="1200" cap="none" spc="0" normalizeH="0" baseline="0" noProof="0" dirty="0" err="1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msg</a:t>
            </a: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 elsewhere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Tx/>
              <a:buSzTx/>
              <a:buFontTx/>
            </a:pPr>
            <a:r>
              <a:rPr lang="en-US" altLang="zh-CN" sz="5400" dirty="0"/>
              <a:t>Anonymous Communication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9753600" cy="1524000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Disclaimer: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The content to be presented aims only for 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helping students understand principles of 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anonymous communication. It should not be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used for abusive Internet activities.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Tx/>
              <a:buSzTx/>
              <a:buFontTx/>
            </a:pPr>
            <a:r>
              <a:rPr lang="en-US" altLang="zh-CN" sz="5400" dirty="0">
                <a:solidFill>
                  <a:schemeClr val="tx1"/>
                </a:solidFill>
              </a:rPr>
              <a:t>Anonymous </a:t>
            </a:r>
            <a:r>
              <a:rPr lang="en-US" altLang="zh-CN" sz="5400" dirty="0"/>
              <a:t>Communication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740650" y="3352800"/>
            <a:ext cx="533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0" y="3657600"/>
            <a:ext cx="9144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 err="1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anonymizing</a:t>
            </a: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 proxy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Anonymizing Proxy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041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1600200"/>
            <a:ext cx="8848725" cy="454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Anonymizing Proxy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228600" y="1417638"/>
            <a:ext cx="9144000" cy="5257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intermediary between sender &amp; receiver</a:t>
            </a:r>
          </a:p>
          <a:p>
            <a:r>
              <a:rPr lang="en-US" altLang="zh-CN" dirty="0"/>
              <a:t>Sender relays all traffic through proxy</a:t>
            </a:r>
          </a:p>
          <a:p>
            <a:r>
              <a:rPr lang="en-US" altLang="zh-CN" dirty="0"/>
              <a:t>Encrypt destination and payload</a:t>
            </a:r>
          </a:p>
          <a:p>
            <a:r>
              <a:rPr lang="en-US" altLang="zh-CN" dirty="0"/>
              <a:t>Asymmetric technique:</a:t>
            </a:r>
          </a:p>
          <a:p>
            <a:pPr>
              <a:buNone/>
            </a:pPr>
            <a:r>
              <a:rPr lang="en-US" altLang="zh-CN" dirty="0"/>
              <a:t>	receiver not involved (or informed of) anonymity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Anonymizing Proxy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144000" cy="5257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k: shared key of sender and proxy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489585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receiver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246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sender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45720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proxy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10800000">
            <a:off x="1638300" y="60960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1676400" y="63246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475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5105400"/>
            <a:ext cx="1752600" cy="1752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连接符 12"/>
          <p:cNvCxnSpPr/>
          <p:nvPr/>
        </p:nvCxnSpPr>
        <p:spPr>
          <a:xfrm rot="10800000">
            <a:off x="2819400" y="60960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0800000">
            <a:off x="5410200" y="63246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55626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msg,dest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55626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6365875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response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6365875"/>
            <a:ext cx="2667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{response}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Anonymizing Proxy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144000" cy="5257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k: shared key of sender and proxy</a:t>
            </a:r>
          </a:p>
          <a:p>
            <a:r>
              <a:rPr lang="en-US" altLang="zh-CN" dirty="0"/>
              <a:t>if attacker is located between</a:t>
            </a:r>
          </a:p>
          <a:p>
            <a:pPr>
              <a:buNone/>
            </a:pPr>
            <a:r>
              <a:rPr lang="en-US" altLang="zh-CN" dirty="0"/>
              <a:t>	sender and proxy:</a:t>
            </a:r>
          </a:p>
          <a:p>
            <a:pPr>
              <a:buNone/>
            </a:pPr>
            <a:r>
              <a:rPr lang="en-US" altLang="zh-CN" dirty="0"/>
              <a:t>	sender anonymity:</a:t>
            </a:r>
          </a:p>
          <a:p>
            <a:pPr>
              <a:buNone/>
            </a:pPr>
            <a:r>
              <a:rPr lang="en-US" altLang="zh-CN" dirty="0"/>
              <a:t>	receiver anonymity: 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489585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receiver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349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sender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45720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proxy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10800000">
            <a:off x="1638300" y="60960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1676400" y="63246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499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5105400"/>
            <a:ext cx="1752600" cy="1752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连接符 12"/>
          <p:cNvCxnSpPr/>
          <p:nvPr/>
        </p:nvCxnSpPr>
        <p:spPr>
          <a:xfrm rot="10800000">
            <a:off x="2819400" y="60960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0800000">
            <a:off x="5410200" y="63246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55626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msg,dest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55626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6365875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response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6365875"/>
            <a:ext cx="2667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{response}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内容占位符 2"/>
          <p:cNvSpPr txBox="1"/>
          <p:nvPr/>
        </p:nvSpPr>
        <p:spPr bwMode="auto">
          <a:xfrm>
            <a:off x="4033838" y="1600200"/>
            <a:ext cx="4343400" cy="525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3200" kern="0" cap="none" spc="0" normalizeH="0" baseline="0" noProof="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3200" kern="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1</a:t>
            </a:r>
            <a:endParaRPr kumimoji="0" lang="zh-CN" altLang="en-US" sz="3200" kern="0" cap="none" spc="0" normalizeH="0" baseline="0" noProof="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3507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4419600"/>
            <a:ext cx="990600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144000" cy="5257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k: shared key of sender and proxy</a:t>
            </a:r>
          </a:p>
          <a:p>
            <a:r>
              <a:rPr lang="en-US" altLang="zh-CN" dirty="0"/>
              <a:t>if attacker is located is located between</a:t>
            </a:r>
          </a:p>
          <a:p>
            <a:pPr>
              <a:buNone/>
            </a:pPr>
            <a:r>
              <a:rPr lang="en-US" altLang="zh-CN" dirty="0"/>
              <a:t>	proxy and receiver:</a:t>
            </a:r>
          </a:p>
          <a:p>
            <a:pPr>
              <a:buNone/>
            </a:pPr>
            <a:r>
              <a:rPr lang="en-US" altLang="zh-CN" dirty="0"/>
              <a:t>	sender anonymity:</a:t>
            </a:r>
          </a:p>
          <a:p>
            <a:pPr>
              <a:buNone/>
            </a:pPr>
            <a:r>
              <a:rPr lang="en-US" altLang="zh-CN" dirty="0"/>
              <a:t>	receiver anonymity:  </a:t>
            </a:r>
            <a:endParaRPr lang="zh-CN" altLang="en-US" dirty="0"/>
          </a:p>
        </p:txBody>
      </p:sp>
      <p:sp>
        <p:nvSpPr>
          <p:cNvPr id="21" name="内容占位符 2"/>
          <p:cNvSpPr txBox="1"/>
          <p:nvPr/>
        </p:nvSpPr>
        <p:spPr bwMode="auto">
          <a:xfrm>
            <a:off x="4114800" y="1601788"/>
            <a:ext cx="4343400" cy="525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3200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3200" kern="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kern="0" cap="none" spc="0" normalizeH="0" baseline="0" noProof="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0</a:t>
            </a:r>
            <a:endParaRPr kumimoji="0" lang="zh-CN" altLang="en-US" sz="3200" kern="0" cap="none" spc="0" normalizeH="0" baseline="0" noProof="0" dirty="0">
              <a:solidFill>
                <a:srgbClr val="FF66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51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Anonymizing Proxy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0" y="489585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receiver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451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sender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45720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proxy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10800000">
            <a:off x="1638300" y="60960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1676400" y="63246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24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5105400"/>
            <a:ext cx="1752600" cy="1752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连接符 12"/>
          <p:cNvCxnSpPr/>
          <p:nvPr/>
        </p:nvCxnSpPr>
        <p:spPr>
          <a:xfrm rot="10800000">
            <a:off x="2819400" y="60960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0800000">
            <a:off x="5410200" y="63246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55626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msg,dest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55626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6365875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response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6365875"/>
            <a:ext cx="2667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{response}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4531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4421188"/>
            <a:ext cx="990600" cy="1217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144000" cy="5257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k: shared key of sender and proxy</a:t>
            </a:r>
          </a:p>
          <a:p>
            <a:r>
              <a:rPr lang="en-US" altLang="zh-CN" dirty="0"/>
              <a:t>if two attackers collude to correlate</a:t>
            </a:r>
          </a:p>
          <a:p>
            <a:pPr>
              <a:buNone/>
            </a:pPr>
            <a:r>
              <a:rPr lang="en-US" altLang="zh-CN" dirty="0"/>
              <a:t>	ingress and egress proxy traffic:</a:t>
            </a:r>
          </a:p>
          <a:p>
            <a:pPr>
              <a:buNone/>
            </a:pPr>
            <a:r>
              <a:rPr lang="en-US" altLang="zh-CN" dirty="0"/>
              <a:t>	sender anonymity:</a:t>
            </a:r>
          </a:p>
          <a:p>
            <a:pPr>
              <a:buNone/>
            </a:pPr>
            <a:r>
              <a:rPr lang="en-US" altLang="zh-CN" dirty="0"/>
              <a:t>	receiver anonymity:  </a:t>
            </a:r>
            <a:endParaRPr lang="zh-CN" altLang="en-US" dirty="0"/>
          </a:p>
        </p:txBody>
      </p:sp>
      <p:sp>
        <p:nvSpPr>
          <p:cNvPr id="21" name="内容占位符 2"/>
          <p:cNvSpPr txBox="1"/>
          <p:nvPr/>
        </p:nvSpPr>
        <p:spPr bwMode="auto">
          <a:xfrm>
            <a:off x="4114800" y="1601788"/>
            <a:ext cx="4343400" cy="525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3200" kern="0" cap="none" spc="0" normalizeH="0" baseline="0" noProof="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3200" kern="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kern="0" cap="none" spc="0" normalizeH="0" baseline="0" noProof="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0</a:t>
            </a:r>
            <a:endParaRPr kumimoji="0" lang="zh-CN" altLang="en-US" sz="3200" kern="0" cap="none" spc="0" normalizeH="0" baseline="0" noProof="0" dirty="0">
              <a:solidFill>
                <a:srgbClr val="FF66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54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Anonymizing Proxy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0" y="489585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receiver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554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sender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45720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proxy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10800000">
            <a:off x="1638300" y="60960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1676400" y="63246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48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5105400"/>
            <a:ext cx="1752600" cy="1752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连接符 12"/>
          <p:cNvCxnSpPr/>
          <p:nvPr/>
        </p:nvCxnSpPr>
        <p:spPr>
          <a:xfrm rot="10800000">
            <a:off x="2819400" y="60960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0800000">
            <a:off x="5410200" y="63246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55626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msg,dest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55626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6365875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response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6365875"/>
            <a:ext cx="2667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{response}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5555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4421188"/>
            <a:ext cx="990600" cy="1217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56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4419600"/>
            <a:ext cx="990600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144000" cy="5257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If attacker is the proxy per se:</a:t>
            </a:r>
          </a:p>
          <a:p>
            <a:pPr>
              <a:buNone/>
            </a:pPr>
            <a:r>
              <a:rPr lang="en-US" altLang="zh-CN" dirty="0"/>
              <a:t>	decrypt all messages;</a:t>
            </a:r>
          </a:p>
          <a:p>
            <a:pPr>
              <a:buNone/>
            </a:pPr>
            <a:r>
              <a:rPr lang="en-US" altLang="zh-CN" dirty="0"/>
              <a:t>	crack both confidentiality &amp; anonymity;</a:t>
            </a:r>
          </a:p>
          <a:p>
            <a:pPr>
              <a:buNone/>
            </a:pPr>
            <a:r>
              <a:rPr lang="en-US" altLang="zh-CN" dirty="0"/>
              <a:t>	sender anonymity:</a:t>
            </a:r>
          </a:p>
          <a:p>
            <a:pPr>
              <a:buNone/>
            </a:pPr>
            <a:r>
              <a:rPr lang="en-US" altLang="zh-CN" dirty="0"/>
              <a:t>	receiver anonymity:  </a:t>
            </a:r>
            <a:endParaRPr lang="zh-CN" altLang="en-US" dirty="0"/>
          </a:p>
        </p:txBody>
      </p:sp>
      <p:sp>
        <p:nvSpPr>
          <p:cNvPr id="21" name="内容占位符 2"/>
          <p:cNvSpPr txBox="1"/>
          <p:nvPr/>
        </p:nvSpPr>
        <p:spPr bwMode="auto">
          <a:xfrm>
            <a:off x="4114800" y="1601788"/>
            <a:ext cx="4343400" cy="525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3200" kern="0" cap="none" spc="0" normalizeH="0" baseline="0" noProof="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3200" kern="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kern="0" cap="none" spc="0" normalizeH="0" baseline="0" noProof="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0</a:t>
            </a:r>
            <a:endParaRPr kumimoji="0" lang="zh-CN" altLang="en-US" sz="3200" kern="0" cap="none" spc="0" normalizeH="0" baseline="0" noProof="0" dirty="0">
              <a:solidFill>
                <a:srgbClr val="FF66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656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Anonymizing Proxy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0" y="489585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receiver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656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sender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45720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proxy</a:t>
            </a:r>
            <a:endParaRPr kumimoji="0" lang="zh-CN" altLang="en-US" sz="2600" b="1" kern="1200" cap="none" spc="0" normalizeH="0" baseline="0" noProof="0" dirty="0">
              <a:solidFill>
                <a:srgbClr val="FF660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10800000">
            <a:off x="1638300" y="60960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1676400" y="63246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72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5105400"/>
            <a:ext cx="1752600" cy="1752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连接符 12"/>
          <p:cNvCxnSpPr/>
          <p:nvPr/>
        </p:nvCxnSpPr>
        <p:spPr>
          <a:xfrm rot="10800000">
            <a:off x="2819400" y="60960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0800000">
            <a:off x="5410200" y="63246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55626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msg,dest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55626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6365875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response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6365875"/>
            <a:ext cx="2667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{response}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6579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5334000"/>
            <a:ext cx="990600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what if receiver is attacker?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what if receiver is attacker?</a:t>
            </a: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0" y="3429000"/>
            <a:ext cx="9525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protect sender anonymity from receiver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Anonymous 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95850"/>
            <a:ext cx="7429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jzk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9450" y="489585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txh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6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 rot="10800000">
            <a:off x="1638300" y="622935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图片 13" descr="Apple_Messages-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5918200"/>
            <a:ext cx="2533650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416300" y="6007100"/>
            <a:ext cx="25209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hello, </a:t>
            </a:r>
            <a:r>
              <a:rPr kumimoji="0" lang="en-US" altLang="zh-CN" sz="2600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txh</a:t>
            </a:r>
            <a:endParaRPr kumimoji="0" lang="zh-CN" altLang="en-US" sz="2600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15400" cy="5257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Known-location attacker</a:t>
            </a:r>
          </a:p>
          <a:p>
            <a:r>
              <a:rPr lang="en-US" altLang="zh-CN" dirty="0"/>
              <a:t>Use proxy to protect sender anonymity: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do not vote for letting votefor website </a:t>
            </a: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	know that I accessed </a:t>
            </a:r>
            <a:r>
              <a:rPr lang="en-US" altLang="zh-CN" dirty="0" err="1">
                <a:solidFill>
                  <a:srgbClr val="00B050"/>
                </a:solidFill>
              </a:rPr>
              <a:t>votefor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69635" name="图片 19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38" y="5100638"/>
            <a:ext cx="1757362" cy="1757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Receiver as Attacker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45720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 err="1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votefor</a:t>
            </a:r>
            <a:endParaRPr kumimoji="0" lang="zh-CN" altLang="en-US" sz="2600" b="1" kern="1200" cap="none" spc="0" normalizeH="0" baseline="0" noProof="0" dirty="0">
              <a:solidFill>
                <a:srgbClr val="FF660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963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sender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45720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proxy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0800000">
            <a:off x="1638300" y="6096000"/>
            <a:ext cx="582930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642" name="图片 10" descr="Download-Cloud-VPN-Proxy-Server-Unlimited-Latest-Version-App-for-Windows-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5105400"/>
            <a:ext cx="1752600" cy="1752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" name="直接连接符 11"/>
          <p:cNvCxnSpPr/>
          <p:nvPr/>
        </p:nvCxnSpPr>
        <p:spPr>
          <a:xfrm rot="10800000">
            <a:off x="2819400" y="60960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15400" cy="5257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Known-location attacker</a:t>
            </a:r>
          </a:p>
          <a:p>
            <a:r>
              <a:rPr lang="en-US" altLang="zh-CN" dirty="0"/>
              <a:t>Use proxy to protect sender anonymity: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do not vote for letting </a:t>
            </a:r>
            <a:r>
              <a:rPr lang="en-US" altLang="zh-CN" dirty="0" err="1">
                <a:solidFill>
                  <a:srgbClr val="00B050"/>
                </a:solidFill>
              </a:rPr>
              <a:t>votefor</a:t>
            </a:r>
            <a:r>
              <a:rPr lang="en-US" altLang="zh-CN" dirty="0">
                <a:solidFill>
                  <a:srgbClr val="00B050"/>
                </a:solidFill>
              </a:rPr>
              <a:t> website </a:t>
            </a: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	know that I accessed </a:t>
            </a:r>
            <a:r>
              <a:rPr lang="en-US" altLang="zh-CN" dirty="0" err="1">
                <a:solidFill>
                  <a:srgbClr val="00B050"/>
                </a:solidFill>
              </a:rPr>
              <a:t>votefor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86018" name="图片 19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38" y="5100638"/>
            <a:ext cx="1757362" cy="1757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1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Receiver as Attacker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0" y="45720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 err="1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votefor</a:t>
            </a:r>
            <a:endParaRPr kumimoji="0" lang="zh-CN" altLang="en-US" sz="2600" b="1" kern="1200" cap="none" spc="0" normalizeH="0" baseline="0" noProof="0" dirty="0">
              <a:solidFill>
                <a:srgbClr val="FF660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602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sender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45720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proxy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0800000">
            <a:off x="1638300" y="6096000"/>
            <a:ext cx="582930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025" name="图片 10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5105400"/>
            <a:ext cx="1752600" cy="1752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" name="直接连接符 11"/>
          <p:cNvCxnSpPr/>
          <p:nvPr/>
        </p:nvCxnSpPr>
        <p:spPr>
          <a:xfrm rot="10800000">
            <a:off x="2819400" y="60960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4572000"/>
            <a:ext cx="3124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have to trust</a:t>
            </a:r>
            <a:endParaRPr kumimoji="0" lang="zh-CN" altLang="en-US" sz="2600" b="1" kern="1200" cap="none" spc="0" normalizeH="0" baseline="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Anonymizing Proxy</a:t>
            </a:r>
            <a:endParaRPr lang="zh-CN" altLang="en-US" dirty="0"/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Advantages</a:t>
            </a:r>
          </a:p>
          <a:p>
            <a:r>
              <a:rPr lang="en-US" altLang="zh-CN" dirty="0"/>
              <a:t>Easy to configure</a:t>
            </a:r>
          </a:p>
          <a:p>
            <a:r>
              <a:rPr lang="en-US" altLang="zh-CN" dirty="0"/>
              <a:t>Require no active participation of </a:t>
            </a:r>
          </a:p>
          <a:p>
            <a:pPr>
              <a:buNone/>
            </a:pPr>
            <a:r>
              <a:rPr lang="en-US" altLang="zh-CN" dirty="0"/>
              <a:t>	receiver, which need not be aware of </a:t>
            </a:r>
          </a:p>
          <a:p>
            <a:pPr>
              <a:buNone/>
            </a:pPr>
            <a:r>
              <a:rPr lang="en-US" altLang="zh-CN" dirty="0"/>
              <a:t>	anonymity service</a:t>
            </a:r>
          </a:p>
          <a:p>
            <a:r>
              <a:rPr lang="en-US" altLang="zh-CN" dirty="0"/>
              <a:t>Have been widely deployed on Internet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Anonymizing Proxy</a:t>
            </a:r>
            <a:endParaRPr lang="zh-CN" altLang="en-US" dirty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dirty="0">
                <a:solidFill>
                  <a:srgbClr val="FF6600"/>
                </a:solidFill>
              </a:rPr>
              <a:t>Disadvantages</a:t>
            </a:r>
          </a:p>
          <a:p>
            <a:r>
              <a:rPr lang="en-US" altLang="zh-CN" dirty="0"/>
              <a:t>Require trusted third party</a:t>
            </a:r>
          </a:p>
          <a:p>
            <a:pPr>
              <a:buNone/>
            </a:pPr>
            <a:r>
              <a:rPr lang="en-US" altLang="zh-CN" dirty="0"/>
              <a:t>	proxy may release logs,</a:t>
            </a:r>
          </a:p>
          <a:p>
            <a:pPr>
              <a:buNone/>
            </a:pPr>
            <a:r>
              <a:rPr lang="en-US" altLang="zh-CN" dirty="0"/>
              <a:t>	or sell them,</a:t>
            </a:r>
          </a:p>
          <a:p>
            <a:pPr>
              <a:buNone/>
            </a:pPr>
            <a:r>
              <a:rPr lang="en-US" altLang="zh-CN" dirty="0"/>
              <a:t>	or blackmail sender</a:t>
            </a:r>
          </a:p>
          <a:p>
            <a:r>
              <a:rPr lang="en-US" altLang="zh-CN" dirty="0"/>
              <a:t>Anonymity largely depends on the </a:t>
            </a:r>
          </a:p>
          <a:p>
            <a:pPr>
              <a:buNone/>
            </a:pPr>
            <a:r>
              <a:rPr lang="en-US" altLang="zh-CN" dirty="0"/>
              <a:t>	(likely unknown) location of attacker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51C66-07C1-4409-A27F-2118A6C3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30AA-F801-4815-B39B-4440A325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14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chemeClr val="tx2"/>
                </a:solidFill>
              </a:rPr>
              <a:t>how to evade attacker?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how to evade attacker?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0" y="3429000"/>
            <a:ext cx="9525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dynamize proxy location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Crowds Algorithm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Basic idea:</a:t>
            </a:r>
          </a:p>
          <a:p>
            <a:pPr>
              <a:buNone/>
            </a:pPr>
            <a:r>
              <a:rPr lang="en-US" altLang="zh-CN" dirty="0"/>
              <a:t>	get lost in a crowd</a:t>
            </a:r>
          </a:p>
          <a:p>
            <a:r>
              <a:rPr lang="en-US" altLang="zh-CN" dirty="0"/>
              <a:t>Jump from one crowd to another</a:t>
            </a:r>
          </a:p>
          <a:p>
            <a:r>
              <a:rPr lang="en-US" altLang="zh-CN" dirty="0"/>
              <a:t>Members of a crowd called </a:t>
            </a:r>
            <a:r>
              <a:rPr lang="en-US" altLang="zh-CN" dirty="0" err="1">
                <a:solidFill>
                  <a:srgbClr val="00B0F0"/>
                </a:solidFill>
              </a:rPr>
              <a:t>Jondos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Crowds Algorithm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>
                <a:solidFill>
                  <a:srgbClr val="00B0F0"/>
                </a:solidFill>
              </a:rPr>
              <a:t>Algorithm:</a:t>
            </a:r>
          </a:p>
          <a:p>
            <a:r>
              <a:rPr lang="en-US" altLang="zh-CN"/>
              <a:t>Relay message to random jondo</a:t>
            </a:r>
          </a:p>
          <a:p>
            <a:r>
              <a:rPr lang="en-US" altLang="zh-CN"/>
              <a:t>With probability p, jondo forwards </a:t>
            </a:r>
          </a:p>
          <a:p>
            <a:pPr>
              <a:buNone/>
            </a:pPr>
            <a:r>
              <a:rPr lang="en-US" altLang="zh-CN"/>
              <a:t>	message to another jondo</a:t>
            </a:r>
          </a:p>
          <a:p>
            <a:r>
              <a:rPr lang="en-US" altLang="zh-CN"/>
              <a:t>With probability 1-p, jondo delivers</a:t>
            </a:r>
          </a:p>
          <a:p>
            <a:pPr>
              <a:buNone/>
            </a:pPr>
            <a:r>
              <a:rPr lang="en-US" altLang="zh-CN"/>
              <a:t>	message to its intended destination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Crowds Algorithm</a:t>
            </a:r>
            <a:endParaRPr lang="zh-CN" altLang="en-US"/>
          </a:p>
        </p:txBody>
      </p:sp>
      <p:pic>
        <p:nvPicPr>
          <p:cNvPr id="93186" name="图片 3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87" name="图片 4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88" name="图片 5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89" name="图片 6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0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1" name="图片 8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2" name="图片 9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3" name="图片 10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4" name="图片 11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5" name="图片 12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云形 12"/>
          <p:cNvSpPr/>
          <p:nvPr/>
        </p:nvSpPr>
        <p:spPr>
          <a:xfrm>
            <a:off x="3048000" y="5410200"/>
            <a:ext cx="3352800" cy="1447800"/>
          </a:xfrm>
          <a:prstGeom prst="cloud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Anonymous 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95850"/>
            <a:ext cx="7429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jzk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9450" y="489585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txh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2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1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 rot="10800000">
            <a:off x="1638300" y="622935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3" name="图片 13" descr="Apple_Messages-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5918200"/>
            <a:ext cx="2533650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416300" y="6007100"/>
            <a:ext cx="25209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hello, </a:t>
            </a:r>
            <a:r>
              <a:rPr kumimoji="0" lang="en-US" altLang="zh-CN" sz="2600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txh</a:t>
            </a:r>
            <a:endParaRPr kumimoji="0" lang="zh-CN" altLang="en-US" sz="2600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4895850"/>
            <a:ext cx="24384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Internet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Crowds Algorithm</a:t>
            </a:r>
            <a:endParaRPr lang="zh-CN" altLang="en-US"/>
          </a:p>
        </p:txBody>
      </p:sp>
      <p:pic>
        <p:nvPicPr>
          <p:cNvPr id="94210" name="图片 3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1" name="图片 4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2" name="图片 5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3" name="图片 6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4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5" name="图片 8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6" name="图片 9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7" name="图片 10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8" name="图片 11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9" name="图片 12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2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21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任意多边形 16"/>
          <p:cNvSpPr/>
          <p:nvPr/>
        </p:nvSpPr>
        <p:spPr>
          <a:xfrm>
            <a:off x="1503363" y="2473325"/>
            <a:ext cx="3006725" cy="395288"/>
          </a:xfrm>
          <a:custGeom>
            <a:avLst/>
            <a:gdLst>
              <a:gd name="connsiteX0" fmla="*/ 0 w 3006247"/>
              <a:gd name="connsiteY0" fmla="*/ 56367 h 394569"/>
              <a:gd name="connsiteX1" fmla="*/ 1853852 w 3006247"/>
              <a:gd name="connsiteY1" fmla="*/ 56367 h 394569"/>
              <a:gd name="connsiteX2" fmla="*/ 3006247 w 3006247"/>
              <a:gd name="connsiteY2" fmla="*/ 394569 h 39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247" h="394569">
                <a:moveTo>
                  <a:pt x="0" y="56367"/>
                </a:moveTo>
                <a:cubicBezTo>
                  <a:pt x="676405" y="28183"/>
                  <a:pt x="1352811" y="0"/>
                  <a:pt x="1853852" y="56367"/>
                </a:cubicBezTo>
                <a:cubicBezTo>
                  <a:pt x="2354893" y="112734"/>
                  <a:pt x="2680570" y="253651"/>
                  <a:pt x="3006247" y="394569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Crowds Algorithm</a:t>
            </a:r>
            <a:endParaRPr lang="zh-CN" altLang="en-US"/>
          </a:p>
        </p:txBody>
      </p:sp>
      <p:pic>
        <p:nvPicPr>
          <p:cNvPr id="95234" name="图片 3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35" name="图片 4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36" name="图片 5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37" name="图片 6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38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39" name="图片 8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40" name="图片 9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41" name="图片 10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42" name="图片 11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43" name="图片 12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4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4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任意多边形 16"/>
          <p:cNvSpPr/>
          <p:nvPr/>
        </p:nvSpPr>
        <p:spPr>
          <a:xfrm>
            <a:off x="1503363" y="2473325"/>
            <a:ext cx="3006725" cy="395288"/>
          </a:xfrm>
          <a:custGeom>
            <a:avLst/>
            <a:gdLst>
              <a:gd name="connsiteX0" fmla="*/ 0 w 3006247"/>
              <a:gd name="connsiteY0" fmla="*/ 56367 h 394569"/>
              <a:gd name="connsiteX1" fmla="*/ 1853852 w 3006247"/>
              <a:gd name="connsiteY1" fmla="*/ 56367 h 394569"/>
              <a:gd name="connsiteX2" fmla="*/ 3006247 w 3006247"/>
              <a:gd name="connsiteY2" fmla="*/ 394569 h 39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247" h="394569">
                <a:moveTo>
                  <a:pt x="0" y="56367"/>
                </a:moveTo>
                <a:cubicBezTo>
                  <a:pt x="676405" y="28183"/>
                  <a:pt x="1352811" y="0"/>
                  <a:pt x="1853852" y="56367"/>
                </a:cubicBezTo>
                <a:cubicBezTo>
                  <a:pt x="2354893" y="112734"/>
                  <a:pt x="2680570" y="253651"/>
                  <a:pt x="3006247" y="394569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>
            <a:stCxn id="10" idx="0"/>
          </p:cNvCxnSpPr>
          <p:nvPr/>
        </p:nvCxnSpPr>
        <p:spPr>
          <a:xfrm rot="5400000" flipH="1" flipV="1">
            <a:off x="3619500" y="3238500"/>
            <a:ext cx="457200" cy="160020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0" y="3429000"/>
            <a:ext cx="762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Crowds Algorithm</a:t>
            </a:r>
            <a:endParaRPr lang="zh-CN" altLang="en-US"/>
          </a:p>
        </p:txBody>
      </p:sp>
      <p:pic>
        <p:nvPicPr>
          <p:cNvPr id="96258" name="图片 3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59" name="图片 4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0" name="图片 5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1" name="图片 6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2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3" name="图片 8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4" name="图片 9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5" name="图片 10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6" name="图片 11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7" name="图片 12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54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9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任意多边形 16"/>
          <p:cNvSpPr/>
          <p:nvPr/>
        </p:nvSpPr>
        <p:spPr>
          <a:xfrm>
            <a:off x="1503363" y="2473325"/>
            <a:ext cx="3006725" cy="395288"/>
          </a:xfrm>
          <a:custGeom>
            <a:avLst/>
            <a:gdLst>
              <a:gd name="connsiteX0" fmla="*/ 0 w 3006247"/>
              <a:gd name="connsiteY0" fmla="*/ 56367 h 394569"/>
              <a:gd name="connsiteX1" fmla="*/ 1853852 w 3006247"/>
              <a:gd name="connsiteY1" fmla="*/ 56367 h 394569"/>
              <a:gd name="connsiteX2" fmla="*/ 3006247 w 3006247"/>
              <a:gd name="connsiteY2" fmla="*/ 394569 h 39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247" h="394569">
                <a:moveTo>
                  <a:pt x="0" y="56367"/>
                </a:moveTo>
                <a:cubicBezTo>
                  <a:pt x="676405" y="28183"/>
                  <a:pt x="1352811" y="0"/>
                  <a:pt x="1853852" y="56367"/>
                </a:cubicBezTo>
                <a:cubicBezTo>
                  <a:pt x="2354893" y="112734"/>
                  <a:pt x="2680570" y="253651"/>
                  <a:pt x="3006247" y="394569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>
            <a:stCxn id="10" idx="0"/>
          </p:cNvCxnSpPr>
          <p:nvPr/>
        </p:nvCxnSpPr>
        <p:spPr>
          <a:xfrm rot="5400000" flipH="1" flipV="1">
            <a:off x="3619500" y="3238500"/>
            <a:ext cx="457200" cy="160020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0" y="3429000"/>
            <a:ext cx="762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055938" y="5186363"/>
            <a:ext cx="4310063" cy="1101725"/>
          </a:xfrm>
          <a:custGeom>
            <a:avLst/>
            <a:gdLst>
              <a:gd name="connsiteX0" fmla="*/ 0 w 4308953"/>
              <a:gd name="connsiteY0" fmla="*/ 0 h 1102291"/>
              <a:gd name="connsiteX1" fmla="*/ 1966586 w 4308953"/>
              <a:gd name="connsiteY1" fmla="*/ 663880 h 1102291"/>
              <a:gd name="connsiteX2" fmla="*/ 4308953 w 4308953"/>
              <a:gd name="connsiteY2" fmla="*/ 1102291 h 110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953" h="1102291">
                <a:moveTo>
                  <a:pt x="0" y="0"/>
                </a:moveTo>
                <a:cubicBezTo>
                  <a:pt x="624213" y="240082"/>
                  <a:pt x="1248427" y="480165"/>
                  <a:pt x="1966586" y="663880"/>
                </a:cubicBezTo>
                <a:cubicBezTo>
                  <a:pt x="2684745" y="847595"/>
                  <a:pt x="3496849" y="974943"/>
                  <a:pt x="4308953" y="1102291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5257800"/>
            <a:ext cx="762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1-p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Anonymizing Proxy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144000" cy="5257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k: shared key of sender and proxy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489585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receiver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246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sender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45720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proxy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10800000">
            <a:off x="1638300" y="60960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1676400" y="632460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475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5105400"/>
            <a:ext cx="1752600" cy="1752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连接符 12"/>
          <p:cNvCxnSpPr/>
          <p:nvPr/>
        </p:nvCxnSpPr>
        <p:spPr>
          <a:xfrm rot="10800000">
            <a:off x="2819400" y="60960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0800000">
            <a:off x="5410200" y="6324600"/>
            <a:ext cx="990600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55626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msg,dest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5562600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msg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6365875"/>
            <a:ext cx="2133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response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6365875"/>
            <a:ext cx="2667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{response}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793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Crowds Algorithm</a:t>
            </a:r>
            <a:endParaRPr lang="zh-CN" altLang="en-US"/>
          </a:p>
        </p:txBody>
      </p:sp>
      <p:pic>
        <p:nvPicPr>
          <p:cNvPr id="97282" name="图片 3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83" name="图片 4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84" name="图片 5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85" name="图片 6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86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87" name="图片 8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88" name="图片 9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89" name="图片 10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90" name="图片 11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91" name="图片 12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9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9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任意多边形 16"/>
          <p:cNvSpPr/>
          <p:nvPr/>
        </p:nvSpPr>
        <p:spPr>
          <a:xfrm>
            <a:off x="1503363" y="2473325"/>
            <a:ext cx="3006725" cy="395288"/>
          </a:xfrm>
          <a:custGeom>
            <a:avLst/>
            <a:gdLst>
              <a:gd name="connsiteX0" fmla="*/ 0 w 3006247"/>
              <a:gd name="connsiteY0" fmla="*/ 56367 h 394569"/>
              <a:gd name="connsiteX1" fmla="*/ 1853852 w 3006247"/>
              <a:gd name="connsiteY1" fmla="*/ 56367 h 394569"/>
              <a:gd name="connsiteX2" fmla="*/ 3006247 w 3006247"/>
              <a:gd name="connsiteY2" fmla="*/ 394569 h 39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247" h="394569">
                <a:moveTo>
                  <a:pt x="0" y="56367"/>
                </a:moveTo>
                <a:cubicBezTo>
                  <a:pt x="676405" y="28183"/>
                  <a:pt x="1352811" y="0"/>
                  <a:pt x="1853852" y="56367"/>
                </a:cubicBezTo>
                <a:cubicBezTo>
                  <a:pt x="2354893" y="112734"/>
                  <a:pt x="2680570" y="253651"/>
                  <a:pt x="3006247" y="394569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>
            <a:stCxn id="10" idx="0"/>
          </p:cNvCxnSpPr>
          <p:nvPr/>
        </p:nvCxnSpPr>
        <p:spPr>
          <a:xfrm rot="5400000" flipH="1" flipV="1">
            <a:off x="3619500" y="3238500"/>
            <a:ext cx="457200" cy="160020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0" y="3429000"/>
            <a:ext cx="762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055938" y="5186363"/>
            <a:ext cx="4310063" cy="1101725"/>
          </a:xfrm>
          <a:custGeom>
            <a:avLst/>
            <a:gdLst>
              <a:gd name="connsiteX0" fmla="*/ 0 w 4308953"/>
              <a:gd name="connsiteY0" fmla="*/ 0 h 1102291"/>
              <a:gd name="connsiteX1" fmla="*/ 1966586 w 4308953"/>
              <a:gd name="connsiteY1" fmla="*/ 663880 h 1102291"/>
              <a:gd name="connsiteX2" fmla="*/ 4308953 w 4308953"/>
              <a:gd name="connsiteY2" fmla="*/ 1102291 h 110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953" h="1102291">
                <a:moveTo>
                  <a:pt x="0" y="0"/>
                </a:moveTo>
                <a:cubicBezTo>
                  <a:pt x="624213" y="240082"/>
                  <a:pt x="1248427" y="480165"/>
                  <a:pt x="1966586" y="663880"/>
                </a:cubicBezTo>
                <a:cubicBezTo>
                  <a:pt x="2684745" y="847595"/>
                  <a:pt x="3496849" y="974943"/>
                  <a:pt x="4308953" y="1102291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5257800"/>
            <a:ext cx="762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1-p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6200" y="38100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{@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, hello}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57912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hello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52600" y="25146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{@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, hello}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Crowds Algorithm</a:t>
            </a:r>
            <a:endParaRPr lang="zh-CN" altLang="en-US"/>
          </a:p>
        </p:txBody>
      </p:sp>
      <p:pic>
        <p:nvPicPr>
          <p:cNvPr id="98306" name="图片 3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07" name="图片 4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08" name="图片 5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09" name="图片 6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10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11" name="图片 8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12" name="图片 9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13" name="图片 10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14" name="图片 11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15" name="图片 12" descr="Download-Cloud-VPN-Proxy-Server-Unlimited-Latest-Version-App-for-Window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1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1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任意多边形 16"/>
          <p:cNvSpPr/>
          <p:nvPr/>
        </p:nvSpPr>
        <p:spPr>
          <a:xfrm>
            <a:off x="1503363" y="2473325"/>
            <a:ext cx="3006725" cy="395288"/>
          </a:xfrm>
          <a:custGeom>
            <a:avLst/>
            <a:gdLst>
              <a:gd name="connsiteX0" fmla="*/ 0 w 3006247"/>
              <a:gd name="connsiteY0" fmla="*/ 56367 h 394569"/>
              <a:gd name="connsiteX1" fmla="*/ 1853852 w 3006247"/>
              <a:gd name="connsiteY1" fmla="*/ 56367 h 394569"/>
              <a:gd name="connsiteX2" fmla="*/ 3006247 w 3006247"/>
              <a:gd name="connsiteY2" fmla="*/ 394569 h 39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247" h="394569">
                <a:moveTo>
                  <a:pt x="0" y="56367"/>
                </a:moveTo>
                <a:cubicBezTo>
                  <a:pt x="676405" y="28183"/>
                  <a:pt x="1352811" y="0"/>
                  <a:pt x="1853852" y="56367"/>
                </a:cubicBezTo>
                <a:cubicBezTo>
                  <a:pt x="2354893" y="112734"/>
                  <a:pt x="2680570" y="253651"/>
                  <a:pt x="3006247" y="394569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>
            <a:stCxn id="10" idx="0"/>
          </p:cNvCxnSpPr>
          <p:nvPr/>
        </p:nvCxnSpPr>
        <p:spPr>
          <a:xfrm rot="5400000" flipH="1" flipV="1">
            <a:off x="3619500" y="3238500"/>
            <a:ext cx="457200" cy="160020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0" y="3429000"/>
            <a:ext cx="762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055938" y="5186363"/>
            <a:ext cx="4310063" cy="1101725"/>
          </a:xfrm>
          <a:custGeom>
            <a:avLst/>
            <a:gdLst>
              <a:gd name="connsiteX0" fmla="*/ 0 w 4308953"/>
              <a:gd name="connsiteY0" fmla="*/ 0 h 1102291"/>
              <a:gd name="connsiteX1" fmla="*/ 1966586 w 4308953"/>
              <a:gd name="connsiteY1" fmla="*/ 663880 h 1102291"/>
              <a:gd name="connsiteX2" fmla="*/ 4308953 w 4308953"/>
              <a:gd name="connsiteY2" fmla="*/ 1102291 h 110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953" h="1102291">
                <a:moveTo>
                  <a:pt x="0" y="0"/>
                </a:moveTo>
                <a:cubicBezTo>
                  <a:pt x="624213" y="240082"/>
                  <a:pt x="1248427" y="480165"/>
                  <a:pt x="1966586" y="663880"/>
                </a:cubicBezTo>
                <a:cubicBezTo>
                  <a:pt x="2684745" y="847595"/>
                  <a:pt x="3496849" y="974943"/>
                  <a:pt x="4308953" y="1102291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5257800"/>
            <a:ext cx="762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1-p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6200" y="38100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{@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, hello}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57912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hello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2600" y="25146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{@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, hello}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1066800"/>
            <a:ext cx="7620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must trust </a:t>
            </a:r>
            <a:r>
              <a:rPr kumimoji="0" lang="en-US" altLang="zh-CN" sz="3200" kern="1200" cap="none" spc="0" normalizeH="0" baseline="0" noProof="0" dirty="0" err="1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jondos</a:t>
            </a: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657600"/>
            <a:ext cx="681038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Crowds Algorithm</a:t>
            </a:r>
            <a:endParaRPr lang="zh-CN" altLang="en-US"/>
          </a:p>
        </p:txBody>
      </p:sp>
      <p:pic>
        <p:nvPicPr>
          <p:cNvPr id="99331" name="图片 3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2" name="图片 4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3" name="图片 5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4" name="图片 6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5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895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6" name="图片 8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7" name="图片 9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8" name="图片 10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9" name="图片 11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40" name="图片 12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41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954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42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任意多边形 16"/>
          <p:cNvSpPr/>
          <p:nvPr/>
        </p:nvSpPr>
        <p:spPr>
          <a:xfrm>
            <a:off x="1503363" y="2473325"/>
            <a:ext cx="3006725" cy="395288"/>
          </a:xfrm>
          <a:custGeom>
            <a:avLst/>
            <a:gdLst>
              <a:gd name="connsiteX0" fmla="*/ 0 w 3006247"/>
              <a:gd name="connsiteY0" fmla="*/ 56367 h 394569"/>
              <a:gd name="connsiteX1" fmla="*/ 1853852 w 3006247"/>
              <a:gd name="connsiteY1" fmla="*/ 56367 h 394569"/>
              <a:gd name="connsiteX2" fmla="*/ 3006247 w 3006247"/>
              <a:gd name="connsiteY2" fmla="*/ 394569 h 39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247" h="394569">
                <a:moveTo>
                  <a:pt x="0" y="56367"/>
                </a:moveTo>
                <a:cubicBezTo>
                  <a:pt x="676405" y="28183"/>
                  <a:pt x="1352811" y="0"/>
                  <a:pt x="1853852" y="56367"/>
                </a:cubicBezTo>
                <a:cubicBezTo>
                  <a:pt x="2354893" y="112734"/>
                  <a:pt x="2680570" y="253651"/>
                  <a:pt x="3006247" y="394569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>
            <a:stCxn id="10" idx="0"/>
          </p:cNvCxnSpPr>
          <p:nvPr/>
        </p:nvCxnSpPr>
        <p:spPr>
          <a:xfrm rot="5400000" flipH="1" flipV="1">
            <a:off x="3619500" y="3238500"/>
            <a:ext cx="457200" cy="160020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0" y="3429000"/>
            <a:ext cx="762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055938" y="5186363"/>
            <a:ext cx="4310063" cy="1101725"/>
          </a:xfrm>
          <a:custGeom>
            <a:avLst/>
            <a:gdLst>
              <a:gd name="connsiteX0" fmla="*/ 0 w 4308953"/>
              <a:gd name="connsiteY0" fmla="*/ 0 h 1102291"/>
              <a:gd name="connsiteX1" fmla="*/ 1966586 w 4308953"/>
              <a:gd name="connsiteY1" fmla="*/ 663880 h 1102291"/>
              <a:gd name="connsiteX2" fmla="*/ 4308953 w 4308953"/>
              <a:gd name="connsiteY2" fmla="*/ 1102291 h 110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953" h="1102291">
                <a:moveTo>
                  <a:pt x="0" y="0"/>
                </a:moveTo>
                <a:cubicBezTo>
                  <a:pt x="624213" y="240082"/>
                  <a:pt x="1248427" y="480165"/>
                  <a:pt x="1966586" y="663880"/>
                </a:cubicBezTo>
                <a:cubicBezTo>
                  <a:pt x="2684745" y="847595"/>
                  <a:pt x="3496849" y="974943"/>
                  <a:pt x="4308953" y="1102291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5257800"/>
            <a:ext cx="762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1-p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2600" y="25146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{@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, hello}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6200" y="38100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{@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, hello}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5791200"/>
            <a:ext cx="2895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hello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0" y="1066800"/>
            <a:ext cx="7620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must trust </a:t>
            </a:r>
            <a:r>
              <a:rPr kumimoji="0" lang="en-US" altLang="zh-CN" sz="3200" kern="1200" cap="none" spc="0" normalizeH="0" baseline="0" noProof="0" dirty="0" err="1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jondos</a:t>
            </a: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;</a:t>
            </a:r>
          </a:p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if any message is intercepted, </a:t>
            </a:r>
          </a:p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receiver is exposed.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/>
          <p:nvPr/>
        </p:nvSpPr>
        <p:spPr>
          <a:xfrm>
            <a:off x="0" y="2590800"/>
            <a:ext cx="9677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chemeClr val="tx2"/>
                </a:solidFill>
              </a:rPr>
              <a:t>how to evade</a:t>
            </a:r>
          </a:p>
        </p:txBody>
      </p:sp>
      <p:sp>
        <p:nvSpPr>
          <p:cNvPr id="101378" name="Rectangle 2"/>
          <p:cNvSpPr/>
          <p:nvPr/>
        </p:nvSpPr>
        <p:spPr>
          <a:xfrm>
            <a:off x="0" y="32766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rgbClr val="FF6600"/>
                </a:solidFill>
              </a:rPr>
              <a:t>                untrusted proxies</a:t>
            </a:r>
            <a:r>
              <a:rPr lang="en-US" altLang="zh-CN" sz="4400" b="1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101379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657600"/>
            <a:ext cx="681038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380" name="图片 9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/>
          <p:nvPr/>
        </p:nvSpPr>
        <p:spPr>
          <a:xfrm>
            <a:off x="0" y="2590800"/>
            <a:ext cx="9677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chemeClr val="bg1"/>
                </a:solidFill>
              </a:rPr>
              <a:t>how</a:t>
            </a:r>
            <a:r>
              <a:rPr lang="en-US" altLang="zh-CN" sz="4400" b="1">
                <a:solidFill>
                  <a:schemeClr val="tx2"/>
                </a:solidFill>
              </a:rPr>
              <a:t> to evade</a:t>
            </a:r>
          </a:p>
        </p:txBody>
      </p:sp>
      <p:sp>
        <p:nvSpPr>
          <p:cNvPr id="103426" name="Rectangle 2"/>
          <p:cNvSpPr/>
          <p:nvPr/>
        </p:nvSpPr>
        <p:spPr>
          <a:xfrm>
            <a:off x="0" y="32766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rgbClr val="FF6600"/>
                </a:solidFill>
              </a:rPr>
              <a:t>                untrusted proxies</a:t>
            </a:r>
            <a:r>
              <a:rPr lang="en-US" altLang="zh-CN" sz="4400" b="1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103427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657600"/>
            <a:ext cx="681038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28" name="图片 9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29" name="图片 3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30" name="图片 4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5240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31" name="图片 5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32" name="图片 6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514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33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8288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34" name="图片 8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10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35" name="图片 10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57150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36" name="图片 11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5720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37" name="图片 12" descr="Download-Cloud-VPN-Proxy-Server-Unlimited-Latest-Version-App-for-Windows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51054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38" name="Rectangle 2"/>
          <p:cNvSpPr/>
          <p:nvPr/>
        </p:nvSpPr>
        <p:spPr>
          <a:xfrm>
            <a:off x="0" y="1828800"/>
            <a:ext cx="9677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rgbClr val="00B050"/>
                </a:solidFill>
              </a:rPr>
              <a:t>proxy++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/>
          <p:nvPr/>
        </p:nvSpPr>
        <p:spPr>
          <a:xfrm>
            <a:off x="0" y="2590800"/>
            <a:ext cx="9677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chemeClr val="bg1"/>
                </a:solidFill>
              </a:rPr>
              <a:t>how</a:t>
            </a:r>
            <a:r>
              <a:rPr lang="en-US" altLang="zh-CN" sz="4400" b="1">
                <a:solidFill>
                  <a:schemeClr val="tx2"/>
                </a:solidFill>
              </a:rPr>
              <a:t> to evade</a:t>
            </a:r>
          </a:p>
        </p:txBody>
      </p:sp>
      <p:sp>
        <p:nvSpPr>
          <p:cNvPr id="104450" name="Rectangle 2"/>
          <p:cNvSpPr/>
          <p:nvPr/>
        </p:nvSpPr>
        <p:spPr>
          <a:xfrm>
            <a:off x="0" y="32766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rgbClr val="FF6600"/>
                </a:solidFill>
              </a:rPr>
              <a:t>                untrusted proxies</a:t>
            </a:r>
            <a:r>
              <a:rPr lang="en-US" altLang="zh-CN" sz="4400" b="1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104451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657600"/>
            <a:ext cx="681038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2" name="图片 9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26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3" name="图片 3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4" name="图片 4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5240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5" name="图片 5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93551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6" name="图片 6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514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7" name="图片 7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2133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8" name="图片 8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410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9" name="图片 10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57150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60" name="图片 11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5720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61" name="图片 12" descr="Download-Cloud-VPN-Proxy-Server-Unlimited-Latest-Version-App-for-Windows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51054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62" name="Rectangle 2"/>
          <p:cNvSpPr/>
          <p:nvPr/>
        </p:nvSpPr>
        <p:spPr>
          <a:xfrm>
            <a:off x="0" y="1828800"/>
            <a:ext cx="9677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00B050"/>
                </a:solidFill>
              </a:rPr>
              <a:t>proxy++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533400"/>
            <a:ext cx="7620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hard for an attacker</a:t>
            </a:r>
          </a:p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to simultaneously control</a:t>
            </a:r>
          </a:p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too many proxies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云形 12"/>
          <p:cNvSpPr/>
          <p:nvPr/>
        </p:nvSpPr>
        <p:spPr>
          <a:xfrm>
            <a:off x="3048000" y="5410200"/>
            <a:ext cx="3352800" cy="1447800"/>
          </a:xfrm>
          <a:prstGeom prst="cloud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Anonymous 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jzk</a:t>
            </a:r>
            <a:r>
              <a:rPr kumimoji="0" lang="en-US" altLang="zh-CN" sz="2600" b="1" kern="1200" cap="none" spc="0" normalizeH="0" baseline="0" noProof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ip1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9450" y="489585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txh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9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 rot="10800000">
            <a:off x="1638300" y="622935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1" name="图片 13" descr="Apple_Messages-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5918200"/>
            <a:ext cx="2533650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416300" y="6007100"/>
            <a:ext cx="25209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hello, </a:t>
            </a:r>
            <a:r>
              <a:rPr kumimoji="0" lang="en-US" altLang="zh-CN" sz="2600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txh</a:t>
            </a:r>
            <a:endParaRPr kumimoji="0" lang="zh-CN" altLang="en-US" sz="2600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4895850"/>
            <a:ext cx="24384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Internet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925" y="4895850"/>
            <a:ext cx="11493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ip2</a:t>
            </a: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kern="1200" cap="none" spc="0" normalizeH="0" baseline="0" noProof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zh-CN" altLang="en-US" sz="2600" b="1" kern="1200" cap="none" spc="0" normalizeH="0" baseline="0" noProof="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source routing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0" y="3429000"/>
            <a:ext cx="9525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specify on-path routers by source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9DC917-DA34-4A6E-B23B-72B98988BE59}"/>
              </a:ext>
            </a:extLst>
          </p:cNvPr>
          <p:cNvSpPr/>
          <p:nvPr/>
        </p:nvSpPr>
        <p:spPr>
          <a:xfrm>
            <a:off x="0" y="43434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/>
              <a:t>Allows a sender of a packet to </a:t>
            </a:r>
            <a:r>
              <a:rPr lang="en-US" altLang="zh-CN" sz="2400" dirty="0">
                <a:solidFill>
                  <a:srgbClr val="FF0000"/>
                </a:solidFill>
              </a:rPr>
              <a:t>partially or completely specify the route the packet</a:t>
            </a:r>
            <a:r>
              <a:rPr lang="en-US" altLang="zh-CN" sz="2400" dirty="0"/>
              <a:t> takes through the network.</a:t>
            </a:r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/>
              <a:t>In contrast, in conventional routing, routers in the network determine the path incrementally based on the packet's destination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图片 3" descr="source-based-rout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0"/>
            <a:ext cx="7386637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图片 3" descr="POF-based-source-routing-a-Procedure-used-to-process-the-flow-table-in-core-switch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0"/>
            <a:ext cx="9144000" cy="302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8546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257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u="sng" dirty="0"/>
              <a:t>POF: Protocol Oblivious Forwarding</a:t>
            </a:r>
          </a:p>
          <a:p>
            <a:r>
              <a:rPr lang="en-US" altLang="zh-CN" dirty="0"/>
              <a:t>Port bound</a:t>
            </a:r>
            <a:endParaRPr lang="zh-CN" altLang="en-US" dirty="0"/>
          </a:p>
        </p:txBody>
      </p:sp>
      <p:sp>
        <p:nvSpPr>
          <p:cNvPr id="10854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POF-based Source Routing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5410200"/>
            <a:ext cx="2209800" cy="8921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forwarding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5410200"/>
            <a:ext cx="2209800" cy="8921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forwarding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process</a:t>
            </a:r>
          </a:p>
        </p:txBody>
      </p:sp>
      <p:sp>
        <p:nvSpPr>
          <p:cNvPr id="2" name="Oval 1"/>
          <p:cNvSpPr/>
          <p:nvPr/>
        </p:nvSpPr>
        <p:spPr>
          <a:xfrm rot="18954919">
            <a:off x="6688138" y="3941763"/>
            <a:ext cx="304800" cy="6096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 rot="16200000">
            <a:off x="7315200" y="4176713"/>
            <a:ext cx="304800" cy="6096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 rot="14595012">
            <a:off x="7921625" y="3924300"/>
            <a:ext cx="304800" cy="6096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POF-based Source Routing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5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POF: Protocol Oblivious Forwarding</a:t>
            </a:r>
          </a:p>
          <a:p>
            <a:r>
              <a:rPr lang="en-US" altLang="zh-CN"/>
              <a:t>Port bound</a:t>
            </a:r>
            <a:endParaRPr lang="zh-CN" altLang="en-US"/>
          </a:p>
        </p:txBody>
      </p:sp>
      <p:pic>
        <p:nvPicPr>
          <p:cNvPr id="109571" name="图片 3" descr="POF-based-source-routing-a-Procedure-used-to-process-the-flow-table-in-core-switch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302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57400" y="5410200"/>
            <a:ext cx="2209800" cy="8921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forwarding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5410200"/>
            <a:ext cx="2209800" cy="8921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forwarding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73800"/>
            <a:ext cx="5715000" cy="5842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anonymity protected?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POF-based Source Routing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0594" name="图片 3" descr="POF-based-source-routing-a-Procedure-used-to-process-the-flow-table-in-core-switch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0"/>
            <a:ext cx="9144000" cy="302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57400" y="5410200"/>
            <a:ext cx="2209800" cy="8921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forwarding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5410200"/>
            <a:ext cx="2209800" cy="8921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forwarding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73800"/>
            <a:ext cx="6934200" cy="5842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anonymity protected? nah!  </a:t>
            </a:r>
          </a:p>
        </p:txBody>
      </p:sp>
      <p:sp>
        <p:nvSpPr>
          <p:cNvPr id="1105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POF: Protocol Oblivious Forwarding</a:t>
            </a:r>
          </a:p>
          <a:p>
            <a:r>
              <a:rPr lang="en-US" altLang="zh-CN">
                <a:solidFill>
                  <a:srgbClr val="FF6600"/>
                </a:solidFill>
              </a:rPr>
              <a:t>Port sequence leaked</a:t>
            </a:r>
            <a:endParaRPr lang="zh-CN" altLang="en-US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chemeClr val="tx2"/>
                </a:solidFill>
              </a:rPr>
              <a:t>source routing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0" y="3429000"/>
            <a:ext cx="9525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how to anonymize?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POF-based Source Routing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4690" name="图片 3" descr="POF-based-source-routing-a-Procedure-used-to-process-the-flow-table-in-core-switch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0"/>
            <a:ext cx="9144000" cy="302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57400" y="5410200"/>
            <a:ext cx="2209800" cy="8921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forwarding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5410200"/>
            <a:ext cx="2209800" cy="8921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forwarding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73800"/>
            <a:ext cx="9144000" cy="5842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should hide ports from non-neighbors</a:t>
            </a:r>
          </a:p>
        </p:txBody>
      </p:sp>
      <p:sp>
        <p:nvSpPr>
          <p:cNvPr id="1146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POF: Protocol Oblivious Forwarding</a:t>
            </a:r>
          </a:p>
          <a:p>
            <a:r>
              <a:rPr lang="en-US" altLang="zh-CN">
                <a:solidFill>
                  <a:srgbClr val="FF6600"/>
                </a:solidFill>
              </a:rPr>
              <a:t>Port sequence leaked</a:t>
            </a:r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8954919">
            <a:off x="6688138" y="3941763"/>
            <a:ext cx="304800" cy="6096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 rot="16200000">
            <a:off x="7315200" y="4176713"/>
            <a:ext cx="304800" cy="6096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 rot="14595012">
            <a:off x="7921625" y="3924300"/>
            <a:ext cx="304800" cy="6096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onion routing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0" y="3429000"/>
            <a:ext cx="9525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source-routing based               anonymous overlay communication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b="1" kern="0" cap="none" spc="0" normalizeH="0" baseline="0" noProof="0" dirty="0">
              <a:solidFill>
                <a:srgbClr val="00B0F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onion routing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0" y="3429000"/>
            <a:ext cx="9525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5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source-routing</a:t>
            </a: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 based               anonymous </a:t>
            </a:r>
            <a:r>
              <a:rPr kumimoji="0" lang="en-US" altLang="zh-CN" sz="3200" b="1" kern="0" cap="none" spc="0" normalizeH="0" baseline="0" noProof="0" dirty="0">
                <a:solidFill>
                  <a:srgbClr val="00B05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overlay</a:t>
            </a: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 communication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b="1" kern="0" cap="none" spc="0" normalizeH="0" baseline="0" noProof="0" dirty="0">
              <a:solidFill>
                <a:srgbClr val="00B0F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onion routing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0" y="3429000"/>
            <a:ext cx="9525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5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source-routing</a:t>
            </a: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 based               anonymous </a:t>
            </a:r>
            <a:r>
              <a:rPr kumimoji="0" lang="en-US" altLang="zh-CN" sz="3200" b="1" kern="0" cap="none" spc="0" normalizeH="0" baseline="0" noProof="0" dirty="0">
                <a:solidFill>
                  <a:srgbClr val="00B05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overlay</a:t>
            </a: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 communication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b="1" kern="0" cap="none" spc="0" normalizeH="0" baseline="0" noProof="0" dirty="0">
              <a:solidFill>
                <a:srgbClr val="00B0F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9876" name="图片 3" descr="1200px-Tor-logo-2011-flat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743200"/>
            <a:ext cx="1905000" cy="1150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云形 12"/>
          <p:cNvSpPr/>
          <p:nvPr/>
        </p:nvSpPr>
        <p:spPr>
          <a:xfrm>
            <a:off x="3048000" y="5410200"/>
            <a:ext cx="3352800" cy="1447800"/>
          </a:xfrm>
          <a:prstGeom prst="cloud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Anonymous 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 err="1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jzk</a:t>
            </a:r>
            <a:r>
              <a:rPr kumimoji="0" lang="en-US" altLang="zh-CN" sz="2600" b="1" kern="1200" cap="none" spc="0" normalizeH="0" baseline="0" noProof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ip1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9450" y="489585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???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41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 rot="10800000">
            <a:off x="1638300" y="622935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9" name="图片 13" descr="Apple_Messages-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5918200"/>
            <a:ext cx="2533650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416300" y="6007100"/>
            <a:ext cx="25209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hello, </a:t>
            </a:r>
            <a:r>
              <a:rPr kumimoji="0" lang="en-US" altLang="zh-CN" sz="2600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txh</a:t>
            </a:r>
            <a:endParaRPr kumimoji="0" lang="zh-CN" altLang="en-US" sz="2600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4895850"/>
            <a:ext cx="24384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Internet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925" y="4895850"/>
            <a:ext cx="11493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ip2</a:t>
            </a: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kern="1200" cap="none" spc="0" normalizeH="0" baseline="0" noProof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zh-CN" altLang="en-US" sz="2600" b="1" kern="1200" cap="none" spc="0" normalizeH="0" baseline="0" noProof="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???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424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任意多边形 21"/>
          <p:cNvSpPr/>
          <p:nvPr/>
        </p:nvSpPr>
        <p:spPr>
          <a:xfrm flipH="1">
            <a:off x="4572000" y="3595688"/>
            <a:ext cx="2438400" cy="1339850"/>
          </a:xfrm>
          <a:custGeom>
            <a:avLst/>
            <a:gdLst>
              <a:gd name="connsiteX0" fmla="*/ 0 w 1377863"/>
              <a:gd name="connsiteY0" fmla="*/ 0 h 1340285"/>
              <a:gd name="connsiteX1" fmla="*/ 1089765 w 1377863"/>
              <a:gd name="connsiteY1" fmla="*/ 739035 h 1340285"/>
              <a:gd name="connsiteX2" fmla="*/ 1377863 w 1377863"/>
              <a:gd name="connsiteY2" fmla="*/ 1340285 h 134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863" h="1340285">
                <a:moveTo>
                  <a:pt x="0" y="0"/>
                </a:moveTo>
                <a:cubicBezTo>
                  <a:pt x="430060" y="257827"/>
                  <a:pt x="860121" y="515654"/>
                  <a:pt x="1089765" y="739035"/>
                </a:cubicBezTo>
                <a:cubicBezTo>
                  <a:pt x="1319409" y="962416"/>
                  <a:pt x="1348636" y="1151350"/>
                  <a:pt x="1377863" y="1340285"/>
                </a:cubicBezTo>
              </a:path>
            </a:pathLst>
          </a:custGeom>
          <a:ln w="38100">
            <a:solidFill>
              <a:srgbClr val="FF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Onion Routing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81923" name="图片 5" descr="1-kq_3yplwm_w7rshnavt_3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7038"/>
            <a:ext cx="9144000" cy="5160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图片 6" descr="Tor-Anonymity-Tor-pa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200"/>
            <a:ext cx="9144000" cy="2513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4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Onion Routing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294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Connect to Tor entry</a:t>
            </a:r>
          </a:p>
          <a:p>
            <a:r>
              <a:rPr lang="en-US" altLang="zh-CN" dirty="0"/>
              <a:t>Randomly select a series of Tors</a:t>
            </a:r>
          </a:p>
          <a:p>
            <a:r>
              <a:rPr lang="en-US" altLang="zh-CN" dirty="0"/>
              <a:t>Relay messages across them</a:t>
            </a:r>
          </a:p>
          <a:p>
            <a:r>
              <a:rPr lang="en-US" altLang="zh-CN" dirty="0"/>
              <a:t>Tor exit relays messages to destination</a:t>
            </a:r>
          </a:p>
          <a:p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3821113" y="2940050"/>
            <a:ext cx="3632200" cy="771525"/>
          </a:xfrm>
          <a:custGeom>
            <a:avLst/>
            <a:gdLst>
              <a:gd name="connsiteX0" fmla="*/ 0 w 3632548"/>
              <a:gd name="connsiteY0" fmla="*/ 405007 h 772437"/>
              <a:gd name="connsiteX1" fmla="*/ 225469 w 3632548"/>
              <a:gd name="connsiteY1" fmla="*/ 505216 h 772437"/>
              <a:gd name="connsiteX2" fmla="*/ 726510 w 3632548"/>
              <a:gd name="connsiteY2" fmla="*/ 567846 h 772437"/>
              <a:gd name="connsiteX3" fmla="*/ 1139869 w 3632548"/>
              <a:gd name="connsiteY3" fmla="*/ 79331 h 772437"/>
              <a:gd name="connsiteX4" fmla="*/ 1528176 w 3632548"/>
              <a:gd name="connsiteY4" fmla="*/ 91857 h 772437"/>
              <a:gd name="connsiteX5" fmla="*/ 1778696 w 3632548"/>
              <a:gd name="connsiteY5" fmla="*/ 267221 h 772437"/>
              <a:gd name="connsiteX6" fmla="*/ 1377863 w 3632548"/>
              <a:gd name="connsiteY6" fmla="*/ 455111 h 772437"/>
              <a:gd name="connsiteX7" fmla="*/ 1503124 w 3632548"/>
              <a:gd name="connsiteY7" fmla="*/ 555320 h 772437"/>
              <a:gd name="connsiteX8" fmla="*/ 2066795 w 3632548"/>
              <a:gd name="connsiteY8" fmla="*/ 505216 h 772437"/>
              <a:gd name="connsiteX9" fmla="*/ 2342367 w 3632548"/>
              <a:gd name="connsiteY9" fmla="*/ 455111 h 772437"/>
              <a:gd name="connsiteX10" fmla="*/ 2379946 w 3632548"/>
              <a:gd name="connsiteY10" fmla="*/ 329851 h 772437"/>
              <a:gd name="connsiteX11" fmla="*/ 2743200 w 3632548"/>
              <a:gd name="connsiteY11" fmla="*/ 329851 h 772437"/>
              <a:gd name="connsiteX12" fmla="*/ 2693096 w 3632548"/>
              <a:gd name="connsiteY12" fmla="*/ 505216 h 772437"/>
              <a:gd name="connsiteX13" fmla="*/ 2530258 w 3632548"/>
              <a:gd name="connsiteY13" fmla="*/ 592898 h 772437"/>
              <a:gd name="connsiteX14" fmla="*/ 2668044 w 3632548"/>
              <a:gd name="connsiteY14" fmla="*/ 705632 h 772437"/>
              <a:gd name="connsiteX15" fmla="*/ 3181611 w 3632548"/>
              <a:gd name="connsiteY15" fmla="*/ 755736 h 772437"/>
              <a:gd name="connsiteX16" fmla="*/ 3494762 w 3632548"/>
              <a:gd name="connsiteY16" fmla="*/ 605424 h 772437"/>
              <a:gd name="connsiteX17" fmla="*/ 3231715 w 3632548"/>
              <a:gd name="connsiteY17" fmla="*/ 354903 h 772437"/>
              <a:gd name="connsiteX18" fmla="*/ 3632548 w 3632548"/>
              <a:gd name="connsiteY18" fmla="*/ 129435 h 77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32548" h="772437">
                <a:moveTo>
                  <a:pt x="0" y="405007"/>
                </a:moveTo>
                <a:cubicBezTo>
                  <a:pt x="52192" y="441541"/>
                  <a:pt x="104384" y="478076"/>
                  <a:pt x="225469" y="505216"/>
                </a:cubicBezTo>
                <a:cubicBezTo>
                  <a:pt x="346554" y="532356"/>
                  <a:pt x="574110" y="638827"/>
                  <a:pt x="726510" y="567846"/>
                </a:cubicBezTo>
                <a:cubicBezTo>
                  <a:pt x="878910" y="496865"/>
                  <a:pt x="1006258" y="158662"/>
                  <a:pt x="1139869" y="79331"/>
                </a:cubicBezTo>
                <a:cubicBezTo>
                  <a:pt x="1273480" y="0"/>
                  <a:pt x="1421705" y="60542"/>
                  <a:pt x="1528176" y="91857"/>
                </a:cubicBezTo>
                <a:cubicBezTo>
                  <a:pt x="1634647" y="123172"/>
                  <a:pt x="1803748" y="206679"/>
                  <a:pt x="1778696" y="267221"/>
                </a:cubicBezTo>
                <a:cubicBezTo>
                  <a:pt x="1753644" y="327763"/>
                  <a:pt x="1423792" y="407095"/>
                  <a:pt x="1377863" y="455111"/>
                </a:cubicBezTo>
                <a:cubicBezTo>
                  <a:pt x="1331934" y="503127"/>
                  <a:pt x="1388302" y="546969"/>
                  <a:pt x="1503124" y="555320"/>
                </a:cubicBezTo>
                <a:cubicBezTo>
                  <a:pt x="1617946" y="563671"/>
                  <a:pt x="1926921" y="521918"/>
                  <a:pt x="2066795" y="505216"/>
                </a:cubicBezTo>
                <a:cubicBezTo>
                  <a:pt x="2206669" y="488515"/>
                  <a:pt x="2290175" y="484339"/>
                  <a:pt x="2342367" y="455111"/>
                </a:cubicBezTo>
                <a:cubicBezTo>
                  <a:pt x="2394559" y="425884"/>
                  <a:pt x="2313141" y="350728"/>
                  <a:pt x="2379946" y="329851"/>
                </a:cubicBezTo>
                <a:cubicBezTo>
                  <a:pt x="2446751" y="308974"/>
                  <a:pt x="2691008" y="300623"/>
                  <a:pt x="2743200" y="329851"/>
                </a:cubicBezTo>
                <a:cubicBezTo>
                  <a:pt x="2795392" y="359079"/>
                  <a:pt x="2728586" y="461375"/>
                  <a:pt x="2693096" y="505216"/>
                </a:cubicBezTo>
                <a:cubicBezTo>
                  <a:pt x="2657606" y="549057"/>
                  <a:pt x="2534433" y="559495"/>
                  <a:pt x="2530258" y="592898"/>
                </a:cubicBezTo>
                <a:cubicBezTo>
                  <a:pt x="2526083" y="626301"/>
                  <a:pt x="2559485" y="678492"/>
                  <a:pt x="2668044" y="705632"/>
                </a:cubicBezTo>
                <a:cubicBezTo>
                  <a:pt x="2776603" y="732772"/>
                  <a:pt x="3043825" y="772437"/>
                  <a:pt x="3181611" y="755736"/>
                </a:cubicBezTo>
                <a:cubicBezTo>
                  <a:pt x="3319397" y="739035"/>
                  <a:pt x="3486411" y="672229"/>
                  <a:pt x="3494762" y="605424"/>
                </a:cubicBezTo>
                <a:cubicBezTo>
                  <a:pt x="3503113" y="538619"/>
                  <a:pt x="3208751" y="434235"/>
                  <a:pt x="3231715" y="354903"/>
                </a:cubicBezTo>
                <a:cubicBezTo>
                  <a:pt x="3254679" y="275571"/>
                  <a:pt x="3443613" y="202503"/>
                  <a:pt x="3632548" y="129435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6" descr="Tor-Anonymity-Tor-pa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200"/>
            <a:ext cx="9144000" cy="2513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Onion Routing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97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Reply traffic from destination traverses</a:t>
            </a:r>
          </a:p>
          <a:p>
            <a:pPr>
              <a:buNone/>
            </a:pPr>
            <a:r>
              <a:rPr lang="en-US" altLang="zh-CN" dirty="0"/>
              <a:t>	the reverse path </a:t>
            </a:r>
          </a:p>
          <a:p>
            <a:r>
              <a:rPr lang="en-US" altLang="zh-CN" dirty="0"/>
              <a:t>Maintains a bidirectional persistent </a:t>
            </a:r>
          </a:p>
          <a:p>
            <a:pPr>
              <a:buNone/>
            </a:pPr>
            <a:r>
              <a:rPr lang="en-US" altLang="zh-CN" dirty="0"/>
              <a:t>	multi-hop path between source and </a:t>
            </a:r>
          </a:p>
          <a:p>
            <a:pPr>
              <a:buNone/>
            </a:pPr>
            <a:r>
              <a:rPr lang="en-US" altLang="zh-CN" dirty="0"/>
              <a:t>	destination </a:t>
            </a:r>
          </a:p>
          <a:p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3821113" y="2940050"/>
            <a:ext cx="3632200" cy="771525"/>
          </a:xfrm>
          <a:custGeom>
            <a:avLst/>
            <a:gdLst>
              <a:gd name="connsiteX0" fmla="*/ 0 w 3632548"/>
              <a:gd name="connsiteY0" fmla="*/ 405007 h 772437"/>
              <a:gd name="connsiteX1" fmla="*/ 225469 w 3632548"/>
              <a:gd name="connsiteY1" fmla="*/ 505216 h 772437"/>
              <a:gd name="connsiteX2" fmla="*/ 726510 w 3632548"/>
              <a:gd name="connsiteY2" fmla="*/ 567846 h 772437"/>
              <a:gd name="connsiteX3" fmla="*/ 1139869 w 3632548"/>
              <a:gd name="connsiteY3" fmla="*/ 79331 h 772437"/>
              <a:gd name="connsiteX4" fmla="*/ 1528176 w 3632548"/>
              <a:gd name="connsiteY4" fmla="*/ 91857 h 772437"/>
              <a:gd name="connsiteX5" fmla="*/ 1778696 w 3632548"/>
              <a:gd name="connsiteY5" fmla="*/ 267221 h 772437"/>
              <a:gd name="connsiteX6" fmla="*/ 1377863 w 3632548"/>
              <a:gd name="connsiteY6" fmla="*/ 455111 h 772437"/>
              <a:gd name="connsiteX7" fmla="*/ 1503124 w 3632548"/>
              <a:gd name="connsiteY7" fmla="*/ 555320 h 772437"/>
              <a:gd name="connsiteX8" fmla="*/ 2066795 w 3632548"/>
              <a:gd name="connsiteY8" fmla="*/ 505216 h 772437"/>
              <a:gd name="connsiteX9" fmla="*/ 2342367 w 3632548"/>
              <a:gd name="connsiteY9" fmla="*/ 455111 h 772437"/>
              <a:gd name="connsiteX10" fmla="*/ 2379946 w 3632548"/>
              <a:gd name="connsiteY10" fmla="*/ 329851 h 772437"/>
              <a:gd name="connsiteX11" fmla="*/ 2743200 w 3632548"/>
              <a:gd name="connsiteY11" fmla="*/ 329851 h 772437"/>
              <a:gd name="connsiteX12" fmla="*/ 2693096 w 3632548"/>
              <a:gd name="connsiteY12" fmla="*/ 505216 h 772437"/>
              <a:gd name="connsiteX13" fmla="*/ 2530258 w 3632548"/>
              <a:gd name="connsiteY13" fmla="*/ 592898 h 772437"/>
              <a:gd name="connsiteX14" fmla="*/ 2668044 w 3632548"/>
              <a:gd name="connsiteY14" fmla="*/ 705632 h 772437"/>
              <a:gd name="connsiteX15" fmla="*/ 3181611 w 3632548"/>
              <a:gd name="connsiteY15" fmla="*/ 755736 h 772437"/>
              <a:gd name="connsiteX16" fmla="*/ 3494762 w 3632548"/>
              <a:gd name="connsiteY16" fmla="*/ 605424 h 772437"/>
              <a:gd name="connsiteX17" fmla="*/ 3231715 w 3632548"/>
              <a:gd name="connsiteY17" fmla="*/ 354903 h 772437"/>
              <a:gd name="connsiteX18" fmla="*/ 3632548 w 3632548"/>
              <a:gd name="connsiteY18" fmla="*/ 129435 h 77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32548" h="772437">
                <a:moveTo>
                  <a:pt x="0" y="405007"/>
                </a:moveTo>
                <a:cubicBezTo>
                  <a:pt x="52192" y="441541"/>
                  <a:pt x="104384" y="478076"/>
                  <a:pt x="225469" y="505216"/>
                </a:cubicBezTo>
                <a:cubicBezTo>
                  <a:pt x="346554" y="532356"/>
                  <a:pt x="574110" y="638827"/>
                  <a:pt x="726510" y="567846"/>
                </a:cubicBezTo>
                <a:cubicBezTo>
                  <a:pt x="878910" y="496865"/>
                  <a:pt x="1006258" y="158662"/>
                  <a:pt x="1139869" y="79331"/>
                </a:cubicBezTo>
                <a:cubicBezTo>
                  <a:pt x="1273480" y="0"/>
                  <a:pt x="1421705" y="60542"/>
                  <a:pt x="1528176" y="91857"/>
                </a:cubicBezTo>
                <a:cubicBezTo>
                  <a:pt x="1634647" y="123172"/>
                  <a:pt x="1803748" y="206679"/>
                  <a:pt x="1778696" y="267221"/>
                </a:cubicBezTo>
                <a:cubicBezTo>
                  <a:pt x="1753644" y="327763"/>
                  <a:pt x="1423792" y="407095"/>
                  <a:pt x="1377863" y="455111"/>
                </a:cubicBezTo>
                <a:cubicBezTo>
                  <a:pt x="1331934" y="503127"/>
                  <a:pt x="1388302" y="546969"/>
                  <a:pt x="1503124" y="555320"/>
                </a:cubicBezTo>
                <a:cubicBezTo>
                  <a:pt x="1617946" y="563671"/>
                  <a:pt x="1926921" y="521918"/>
                  <a:pt x="2066795" y="505216"/>
                </a:cubicBezTo>
                <a:cubicBezTo>
                  <a:pt x="2206669" y="488515"/>
                  <a:pt x="2290175" y="484339"/>
                  <a:pt x="2342367" y="455111"/>
                </a:cubicBezTo>
                <a:cubicBezTo>
                  <a:pt x="2394559" y="425884"/>
                  <a:pt x="2313141" y="350728"/>
                  <a:pt x="2379946" y="329851"/>
                </a:cubicBezTo>
                <a:cubicBezTo>
                  <a:pt x="2446751" y="308974"/>
                  <a:pt x="2691008" y="300623"/>
                  <a:pt x="2743200" y="329851"/>
                </a:cubicBezTo>
                <a:cubicBezTo>
                  <a:pt x="2795392" y="359079"/>
                  <a:pt x="2728586" y="461375"/>
                  <a:pt x="2693096" y="505216"/>
                </a:cubicBezTo>
                <a:cubicBezTo>
                  <a:pt x="2657606" y="549057"/>
                  <a:pt x="2534433" y="559495"/>
                  <a:pt x="2530258" y="592898"/>
                </a:cubicBezTo>
                <a:cubicBezTo>
                  <a:pt x="2526083" y="626301"/>
                  <a:pt x="2559485" y="678492"/>
                  <a:pt x="2668044" y="705632"/>
                </a:cubicBezTo>
                <a:cubicBezTo>
                  <a:pt x="2776603" y="732772"/>
                  <a:pt x="3043825" y="772437"/>
                  <a:pt x="3181611" y="755736"/>
                </a:cubicBezTo>
                <a:cubicBezTo>
                  <a:pt x="3319397" y="739035"/>
                  <a:pt x="3486411" y="672229"/>
                  <a:pt x="3494762" y="605424"/>
                </a:cubicBezTo>
                <a:cubicBezTo>
                  <a:pt x="3503113" y="538619"/>
                  <a:pt x="3208751" y="434235"/>
                  <a:pt x="3231715" y="354903"/>
                </a:cubicBezTo>
                <a:cubicBezTo>
                  <a:pt x="3254679" y="275571"/>
                  <a:pt x="3443613" y="202503"/>
                  <a:pt x="3632548" y="129435"/>
                </a:cubicBezTo>
              </a:path>
            </a:pathLst>
          </a:cu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图片 10" descr="300px-Onion_diagram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3886200"/>
            <a:ext cx="4813300" cy="3160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Layered Encryption </a:t>
            </a:r>
          </a:p>
          <a:p>
            <a:endParaRPr lang="zh-CN" altLang="en-US" dirty="0"/>
          </a:p>
        </p:txBody>
      </p:sp>
      <p:pic>
        <p:nvPicPr>
          <p:cNvPr id="84996" name="图片 6" descr="Tor-Anonymity-Tor-pat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3200"/>
            <a:ext cx="9144000" cy="2513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Onion Routing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821113" y="2940050"/>
            <a:ext cx="3632200" cy="771525"/>
          </a:xfrm>
          <a:custGeom>
            <a:avLst/>
            <a:gdLst>
              <a:gd name="connsiteX0" fmla="*/ 0 w 3632548"/>
              <a:gd name="connsiteY0" fmla="*/ 405007 h 772437"/>
              <a:gd name="connsiteX1" fmla="*/ 225469 w 3632548"/>
              <a:gd name="connsiteY1" fmla="*/ 505216 h 772437"/>
              <a:gd name="connsiteX2" fmla="*/ 726510 w 3632548"/>
              <a:gd name="connsiteY2" fmla="*/ 567846 h 772437"/>
              <a:gd name="connsiteX3" fmla="*/ 1139869 w 3632548"/>
              <a:gd name="connsiteY3" fmla="*/ 79331 h 772437"/>
              <a:gd name="connsiteX4" fmla="*/ 1528176 w 3632548"/>
              <a:gd name="connsiteY4" fmla="*/ 91857 h 772437"/>
              <a:gd name="connsiteX5" fmla="*/ 1778696 w 3632548"/>
              <a:gd name="connsiteY5" fmla="*/ 267221 h 772437"/>
              <a:gd name="connsiteX6" fmla="*/ 1377863 w 3632548"/>
              <a:gd name="connsiteY6" fmla="*/ 455111 h 772437"/>
              <a:gd name="connsiteX7" fmla="*/ 1503124 w 3632548"/>
              <a:gd name="connsiteY7" fmla="*/ 555320 h 772437"/>
              <a:gd name="connsiteX8" fmla="*/ 2066795 w 3632548"/>
              <a:gd name="connsiteY8" fmla="*/ 505216 h 772437"/>
              <a:gd name="connsiteX9" fmla="*/ 2342367 w 3632548"/>
              <a:gd name="connsiteY9" fmla="*/ 455111 h 772437"/>
              <a:gd name="connsiteX10" fmla="*/ 2379946 w 3632548"/>
              <a:gd name="connsiteY10" fmla="*/ 329851 h 772437"/>
              <a:gd name="connsiteX11" fmla="*/ 2743200 w 3632548"/>
              <a:gd name="connsiteY11" fmla="*/ 329851 h 772437"/>
              <a:gd name="connsiteX12" fmla="*/ 2693096 w 3632548"/>
              <a:gd name="connsiteY12" fmla="*/ 505216 h 772437"/>
              <a:gd name="connsiteX13" fmla="*/ 2530258 w 3632548"/>
              <a:gd name="connsiteY13" fmla="*/ 592898 h 772437"/>
              <a:gd name="connsiteX14" fmla="*/ 2668044 w 3632548"/>
              <a:gd name="connsiteY14" fmla="*/ 705632 h 772437"/>
              <a:gd name="connsiteX15" fmla="*/ 3181611 w 3632548"/>
              <a:gd name="connsiteY15" fmla="*/ 755736 h 772437"/>
              <a:gd name="connsiteX16" fmla="*/ 3494762 w 3632548"/>
              <a:gd name="connsiteY16" fmla="*/ 605424 h 772437"/>
              <a:gd name="connsiteX17" fmla="*/ 3231715 w 3632548"/>
              <a:gd name="connsiteY17" fmla="*/ 354903 h 772437"/>
              <a:gd name="connsiteX18" fmla="*/ 3632548 w 3632548"/>
              <a:gd name="connsiteY18" fmla="*/ 129435 h 77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32548" h="772437">
                <a:moveTo>
                  <a:pt x="0" y="405007"/>
                </a:moveTo>
                <a:cubicBezTo>
                  <a:pt x="52192" y="441541"/>
                  <a:pt x="104384" y="478076"/>
                  <a:pt x="225469" y="505216"/>
                </a:cubicBezTo>
                <a:cubicBezTo>
                  <a:pt x="346554" y="532356"/>
                  <a:pt x="574110" y="638827"/>
                  <a:pt x="726510" y="567846"/>
                </a:cubicBezTo>
                <a:cubicBezTo>
                  <a:pt x="878910" y="496865"/>
                  <a:pt x="1006258" y="158662"/>
                  <a:pt x="1139869" y="79331"/>
                </a:cubicBezTo>
                <a:cubicBezTo>
                  <a:pt x="1273480" y="0"/>
                  <a:pt x="1421705" y="60542"/>
                  <a:pt x="1528176" y="91857"/>
                </a:cubicBezTo>
                <a:cubicBezTo>
                  <a:pt x="1634647" y="123172"/>
                  <a:pt x="1803748" y="206679"/>
                  <a:pt x="1778696" y="267221"/>
                </a:cubicBezTo>
                <a:cubicBezTo>
                  <a:pt x="1753644" y="327763"/>
                  <a:pt x="1423792" y="407095"/>
                  <a:pt x="1377863" y="455111"/>
                </a:cubicBezTo>
                <a:cubicBezTo>
                  <a:pt x="1331934" y="503127"/>
                  <a:pt x="1388302" y="546969"/>
                  <a:pt x="1503124" y="555320"/>
                </a:cubicBezTo>
                <a:cubicBezTo>
                  <a:pt x="1617946" y="563671"/>
                  <a:pt x="1926921" y="521918"/>
                  <a:pt x="2066795" y="505216"/>
                </a:cubicBezTo>
                <a:cubicBezTo>
                  <a:pt x="2206669" y="488515"/>
                  <a:pt x="2290175" y="484339"/>
                  <a:pt x="2342367" y="455111"/>
                </a:cubicBezTo>
                <a:cubicBezTo>
                  <a:pt x="2394559" y="425884"/>
                  <a:pt x="2313141" y="350728"/>
                  <a:pt x="2379946" y="329851"/>
                </a:cubicBezTo>
                <a:cubicBezTo>
                  <a:pt x="2446751" y="308974"/>
                  <a:pt x="2691008" y="300623"/>
                  <a:pt x="2743200" y="329851"/>
                </a:cubicBezTo>
                <a:cubicBezTo>
                  <a:pt x="2795392" y="359079"/>
                  <a:pt x="2728586" y="461375"/>
                  <a:pt x="2693096" y="505216"/>
                </a:cubicBezTo>
                <a:cubicBezTo>
                  <a:pt x="2657606" y="549057"/>
                  <a:pt x="2534433" y="559495"/>
                  <a:pt x="2530258" y="592898"/>
                </a:cubicBezTo>
                <a:cubicBezTo>
                  <a:pt x="2526083" y="626301"/>
                  <a:pt x="2559485" y="678492"/>
                  <a:pt x="2668044" y="705632"/>
                </a:cubicBezTo>
                <a:cubicBezTo>
                  <a:pt x="2776603" y="732772"/>
                  <a:pt x="3043825" y="772437"/>
                  <a:pt x="3181611" y="755736"/>
                </a:cubicBezTo>
                <a:cubicBezTo>
                  <a:pt x="3319397" y="739035"/>
                  <a:pt x="3486411" y="672229"/>
                  <a:pt x="3494762" y="605424"/>
                </a:cubicBezTo>
                <a:cubicBezTo>
                  <a:pt x="3503113" y="538619"/>
                  <a:pt x="3208751" y="434235"/>
                  <a:pt x="3231715" y="354903"/>
                </a:cubicBezTo>
                <a:cubicBezTo>
                  <a:pt x="3254679" y="275571"/>
                  <a:pt x="3443613" y="202503"/>
                  <a:pt x="3632548" y="129435"/>
                </a:cubicBezTo>
              </a:path>
            </a:pathLst>
          </a:cu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0" y="1784350"/>
            <a:ext cx="412750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26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8650" y="1428750"/>
            <a:ext cx="412750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26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7700" y="1784350"/>
            <a:ext cx="41751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26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572000"/>
            <a:ext cx="3657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{{{{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msg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2600" kern="1200" cap="none" spc="0" normalizeH="0" baseline="-25000" noProof="0" dirty="0">
              <a:solidFill>
                <a:srgbClr val="00B05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5105400"/>
            <a:ext cx="3657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F0"/>
                </a:solidFill>
                <a:latin typeface="+mj-lt"/>
                <a:ea typeface="宋体" panose="02010600030101010101" pitchFamily="2" charset="-122"/>
                <a:cs typeface="+mn-cs"/>
              </a:rPr>
              <a:t>sufficient?</a:t>
            </a:r>
            <a:endParaRPr kumimoji="0" lang="zh-CN" altLang="en-US" sz="2600" kern="1200" cap="none" spc="0" normalizeH="0" baseline="-25000" noProof="0" dirty="0">
              <a:solidFill>
                <a:srgbClr val="00B0F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图片 10" descr="300px-Onion_diagram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3886200"/>
            <a:ext cx="4813300" cy="3160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19" name="图片 6" descr="Tor-Anonymity-Tor-pat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3200"/>
            <a:ext cx="9144000" cy="2513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2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Onion Routing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02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Layered Encryption</a:t>
            </a:r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Leaked routing info: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neighborship only </a:t>
            </a:r>
          </a:p>
          <a:p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3821113" y="2940050"/>
            <a:ext cx="3632200" cy="771525"/>
          </a:xfrm>
          <a:custGeom>
            <a:avLst/>
            <a:gdLst>
              <a:gd name="connsiteX0" fmla="*/ 0 w 3632548"/>
              <a:gd name="connsiteY0" fmla="*/ 405007 h 772437"/>
              <a:gd name="connsiteX1" fmla="*/ 225469 w 3632548"/>
              <a:gd name="connsiteY1" fmla="*/ 505216 h 772437"/>
              <a:gd name="connsiteX2" fmla="*/ 726510 w 3632548"/>
              <a:gd name="connsiteY2" fmla="*/ 567846 h 772437"/>
              <a:gd name="connsiteX3" fmla="*/ 1139869 w 3632548"/>
              <a:gd name="connsiteY3" fmla="*/ 79331 h 772437"/>
              <a:gd name="connsiteX4" fmla="*/ 1528176 w 3632548"/>
              <a:gd name="connsiteY4" fmla="*/ 91857 h 772437"/>
              <a:gd name="connsiteX5" fmla="*/ 1778696 w 3632548"/>
              <a:gd name="connsiteY5" fmla="*/ 267221 h 772437"/>
              <a:gd name="connsiteX6" fmla="*/ 1377863 w 3632548"/>
              <a:gd name="connsiteY6" fmla="*/ 455111 h 772437"/>
              <a:gd name="connsiteX7" fmla="*/ 1503124 w 3632548"/>
              <a:gd name="connsiteY7" fmla="*/ 555320 h 772437"/>
              <a:gd name="connsiteX8" fmla="*/ 2066795 w 3632548"/>
              <a:gd name="connsiteY8" fmla="*/ 505216 h 772437"/>
              <a:gd name="connsiteX9" fmla="*/ 2342367 w 3632548"/>
              <a:gd name="connsiteY9" fmla="*/ 455111 h 772437"/>
              <a:gd name="connsiteX10" fmla="*/ 2379946 w 3632548"/>
              <a:gd name="connsiteY10" fmla="*/ 329851 h 772437"/>
              <a:gd name="connsiteX11" fmla="*/ 2743200 w 3632548"/>
              <a:gd name="connsiteY11" fmla="*/ 329851 h 772437"/>
              <a:gd name="connsiteX12" fmla="*/ 2693096 w 3632548"/>
              <a:gd name="connsiteY12" fmla="*/ 505216 h 772437"/>
              <a:gd name="connsiteX13" fmla="*/ 2530258 w 3632548"/>
              <a:gd name="connsiteY13" fmla="*/ 592898 h 772437"/>
              <a:gd name="connsiteX14" fmla="*/ 2668044 w 3632548"/>
              <a:gd name="connsiteY14" fmla="*/ 705632 h 772437"/>
              <a:gd name="connsiteX15" fmla="*/ 3181611 w 3632548"/>
              <a:gd name="connsiteY15" fmla="*/ 755736 h 772437"/>
              <a:gd name="connsiteX16" fmla="*/ 3494762 w 3632548"/>
              <a:gd name="connsiteY16" fmla="*/ 605424 h 772437"/>
              <a:gd name="connsiteX17" fmla="*/ 3231715 w 3632548"/>
              <a:gd name="connsiteY17" fmla="*/ 354903 h 772437"/>
              <a:gd name="connsiteX18" fmla="*/ 3632548 w 3632548"/>
              <a:gd name="connsiteY18" fmla="*/ 129435 h 77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32548" h="772437">
                <a:moveTo>
                  <a:pt x="0" y="405007"/>
                </a:moveTo>
                <a:cubicBezTo>
                  <a:pt x="52192" y="441541"/>
                  <a:pt x="104384" y="478076"/>
                  <a:pt x="225469" y="505216"/>
                </a:cubicBezTo>
                <a:cubicBezTo>
                  <a:pt x="346554" y="532356"/>
                  <a:pt x="574110" y="638827"/>
                  <a:pt x="726510" y="567846"/>
                </a:cubicBezTo>
                <a:cubicBezTo>
                  <a:pt x="878910" y="496865"/>
                  <a:pt x="1006258" y="158662"/>
                  <a:pt x="1139869" y="79331"/>
                </a:cubicBezTo>
                <a:cubicBezTo>
                  <a:pt x="1273480" y="0"/>
                  <a:pt x="1421705" y="60542"/>
                  <a:pt x="1528176" y="91857"/>
                </a:cubicBezTo>
                <a:cubicBezTo>
                  <a:pt x="1634647" y="123172"/>
                  <a:pt x="1803748" y="206679"/>
                  <a:pt x="1778696" y="267221"/>
                </a:cubicBezTo>
                <a:cubicBezTo>
                  <a:pt x="1753644" y="327763"/>
                  <a:pt x="1423792" y="407095"/>
                  <a:pt x="1377863" y="455111"/>
                </a:cubicBezTo>
                <a:cubicBezTo>
                  <a:pt x="1331934" y="503127"/>
                  <a:pt x="1388302" y="546969"/>
                  <a:pt x="1503124" y="555320"/>
                </a:cubicBezTo>
                <a:cubicBezTo>
                  <a:pt x="1617946" y="563671"/>
                  <a:pt x="1926921" y="521918"/>
                  <a:pt x="2066795" y="505216"/>
                </a:cubicBezTo>
                <a:cubicBezTo>
                  <a:pt x="2206669" y="488515"/>
                  <a:pt x="2290175" y="484339"/>
                  <a:pt x="2342367" y="455111"/>
                </a:cubicBezTo>
                <a:cubicBezTo>
                  <a:pt x="2394559" y="425884"/>
                  <a:pt x="2313141" y="350728"/>
                  <a:pt x="2379946" y="329851"/>
                </a:cubicBezTo>
                <a:cubicBezTo>
                  <a:pt x="2446751" y="308974"/>
                  <a:pt x="2691008" y="300623"/>
                  <a:pt x="2743200" y="329851"/>
                </a:cubicBezTo>
                <a:cubicBezTo>
                  <a:pt x="2795392" y="359079"/>
                  <a:pt x="2728586" y="461375"/>
                  <a:pt x="2693096" y="505216"/>
                </a:cubicBezTo>
                <a:cubicBezTo>
                  <a:pt x="2657606" y="549057"/>
                  <a:pt x="2534433" y="559495"/>
                  <a:pt x="2530258" y="592898"/>
                </a:cubicBezTo>
                <a:cubicBezTo>
                  <a:pt x="2526083" y="626301"/>
                  <a:pt x="2559485" y="678492"/>
                  <a:pt x="2668044" y="705632"/>
                </a:cubicBezTo>
                <a:cubicBezTo>
                  <a:pt x="2776603" y="732772"/>
                  <a:pt x="3043825" y="772437"/>
                  <a:pt x="3181611" y="755736"/>
                </a:cubicBezTo>
                <a:cubicBezTo>
                  <a:pt x="3319397" y="739035"/>
                  <a:pt x="3486411" y="672229"/>
                  <a:pt x="3494762" y="605424"/>
                </a:cubicBezTo>
                <a:cubicBezTo>
                  <a:pt x="3503113" y="538619"/>
                  <a:pt x="3208751" y="434235"/>
                  <a:pt x="3231715" y="354903"/>
                </a:cubicBezTo>
                <a:cubicBezTo>
                  <a:pt x="3254679" y="275571"/>
                  <a:pt x="3443613" y="202503"/>
                  <a:pt x="3632548" y="129435"/>
                </a:cubicBezTo>
              </a:path>
            </a:pathLst>
          </a:cu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0" y="1784350"/>
            <a:ext cx="412750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26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8650" y="1428750"/>
            <a:ext cx="412750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26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7700" y="1784350"/>
            <a:ext cx="41751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26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572000"/>
            <a:ext cx="3657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{{{{</a:t>
            </a:r>
            <a:r>
              <a:rPr kumimoji="0" lang="en-US" altLang="zh-CN" sz="2600" kern="1200" cap="none" spc="0" normalizeH="0" baseline="0" noProof="0" dirty="0" err="1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msg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600" kern="1200" cap="none" spc="0" normalizeH="0" baseline="-2500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600" kern="1200" cap="none" spc="0" normalizeH="0" baseline="0" noProof="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kern="1200" cap="none" spc="0" normalizeH="0" baseline="0" noProof="0" dirty="0">
                <a:solidFill>
                  <a:srgbClr val="00B0F0"/>
                </a:solidFill>
                <a:latin typeface="+mj-lt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2600" kern="1200" cap="none" spc="0" normalizeH="0" baseline="-25000" noProof="0" dirty="0">
              <a:solidFill>
                <a:srgbClr val="00B0F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onion routing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0" y="3429000"/>
            <a:ext cx="9525000" cy="251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applications?</a:t>
            </a: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3200" b="1" kern="0" cap="none" spc="0" normalizeH="0" baseline="0" noProof="0" dirty="0">
              <a:solidFill>
                <a:srgbClr val="00B0F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Darknet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Portions of the Internet purposefully </a:t>
            </a:r>
          </a:p>
          <a:p>
            <a:pPr>
              <a:buNone/>
            </a:pPr>
            <a:r>
              <a:rPr lang="en-US" altLang="zh-CN" dirty="0"/>
              <a:t>	not open to public view 	</a:t>
            </a:r>
          </a:p>
          <a:p>
            <a:pPr>
              <a:buNone/>
            </a:pPr>
            <a:r>
              <a:rPr lang="en-US" altLang="zh-CN" dirty="0"/>
              <a:t>	or hidden networks whose architecture </a:t>
            </a:r>
          </a:p>
          <a:p>
            <a:pPr>
              <a:buNone/>
            </a:pPr>
            <a:r>
              <a:rPr lang="en-US" altLang="zh-CN" dirty="0"/>
              <a:t>	is superimposed on that of Internet.</a:t>
            </a:r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Install Tor</a:t>
            </a:r>
          </a:p>
          <a:p>
            <a:r>
              <a:rPr lang="en-US" altLang="zh-CN" dirty="0"/>
              <a:t>Access darknet.onion through it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图片 4" descr="welcome-to-tor-browser-1024x5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11004550" cy="586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113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Darknet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140" name="AutoShape 2" descr="welcome to tor browser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图片 4" descr="welcome-to-tor-browser-1024x5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11004550" cy="586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Darknet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3188" name="AutoShape 2" descr="welcome to tor browser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93189" name="图片 5" descr="tor-browser-wikileaks-url-bar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4267200"/>
            <a:ext cx="7734300" cy="274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how to de-anonymization?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云形 12"/>
          <p:cNvSpPr/>
          <p:nvPr/>
        </p:nvSpPr>
        <p:spPr>
          <a:xfrm>
            <a:off x="3048000" y="5410200"/>
            <a:ext cx="3352800" cy="1447800"/>
          </a:xfrm>
          <a:prstGeom prst="cloud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Anonymous 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 err="1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jzk</a:t>
            </a:r>
            <a:r>
              <a:rPr kumimoji="0" lang="en-US" altLang="zh-CN" sz="2600" b="1" kern="1200" cap="none" spc="0" normalizeH="0" baseline="0" noProof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ip1</a:t>
            </a:r>
            <a:endParaRPr kumimoji="0" lang="zh-CN" altLang="en-US" sz="2600" b="1" kern="1200" cap="none" spc="0" normalizeH="0" baseline="0" noProof="0" dirty="0">
              <a:solidFill>
                <a:srgbClr val="92D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9450" y="489585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???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46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 rot="10800000">
            <a:off x="1638300" y="622935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7" name="图片 13" descr="Apple_Messages-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5918200"/>
            <a:ext cx="2533650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416300" y="6007100"/>
            <a:ext cx="25209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 err="1">
                <a:solidFill>
                  <a:srgbClr val="00B0F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  <a:t>asdfghjkl</a:t>
            </a:r>
            <a:endParaRPr kumimoji="0" lang="zh-CN" altLang="en-US" sz="2600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4895850"/>
            <a:ext cx="24384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Internet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925" y="4895850"/>
            <a:ext cx="11493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92D050"/>
                </a:solidFill>
                <a:latin typeface="+mn-lt"/>
                <a:ea typeface="宋体" panose="02010600030101010101" pitchFamily="2" charset="-122"/>
                <a:cs typeface="+mn-cs"/>
              </a:rPr>
              <a:t>ip2</a:t>
            </a: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kern="1200" cap="none" spc="0" normalizeH="0" baseline="0" noProof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zh-CN" altLang="en-US" sz="2600" b="1" kern="1200" cap="none" spc="0" normalizeH="0" baseline="0" noProof="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???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472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任意多边形 21"/>
          <p:cNvSpPr/>
          <p:nvPr/>
        </p:nvSpPr>
        <p:spPr>
          <a:xfrm flipH="1">
            <a:off x="4572000" y="3595688"/>
            <a:ext cx="2438400" cy="1339850"/>
          </a:xfrm>
          <a:custGeom>
            <a:avLst/>
            <a:gdLst>
              <a:gd name="connsiteX0" fmla="*/ 0 w 1377863"/>
              <a:gd name="connsiteY0" fmla="*/ 0 h 1340285"/>
              <a:gd name="connsiteX1" fmla="*/ 1089765 w 1377863"/>
              <a:gd name="connsiteY1" fmla="*/ 739035 h 1340285"/>
              <a:gd name="connsiteX2" fmla="*/ 1377863 w 1377863"/>
              <a:gd name="connsiteY2" fmla="*/ 1340285 h 134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863" h="1340285">
                <a:moveTo>
                  <a:pt x="0" y="0"/>
                </a:moveTo>
                <a:cubicBezTo>
                  <a:pt x="430060" y="257827"/>
                  <a:pt x="860121" y="515654"/>
                  <a:pt x="1089765" y="739035"/>
                </a:cubicBezTo>
                <a:cubicBezTo>
                  <a:pt x="1319409" y="962416"/>
                  <a:pt x="1348636" y="1151350"/>
                  <a:pt x="1377863" y="1340285"/>
                </a:cubicBezTo>
              </a:path>
            </a:pathLst>
          </a:custGeom>
          <a:ln w="38100">
            <a:solidFill>
              <a:srgbClr val="FF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Tor Traffic Correlation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402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Passive monitoring</a:t>
            </a:r>
          </a:p>
          <a:p>
            <a:endParaRPr lang="en-US" altLang="zh-CN" dirty="0"/>
          </a:p>
          <a:p>
            <a:r>
              <a:rPr lang="en-US" altLang="zh-CN" dirty="0"/>
              <a:t>Active attraction:</a:t>
            </a:r>
          </a:p>
          <a:p>
            <a:pPr>
              <a:buNone/>
            </a:pPr>
            <a:r>
              <a:rPr lang="en-US" altLang="zh-CN" dirty="0"/>
              <a:t>	deploy a Tor router;</a:t>
            </a:r>
          </a:p>
          <a:p>
            <a:pPr>
              <a:buNone/>
            </a:pPr>
            <a:r>
              <a:rPr lang="en-US" altLang="zh-CN" dirty="0"/>
              <a:t>	attract Tor traffic;</a:t>
            </a:r>
          </a:p>
          <a:p>
            <a:pPr>
              <a:buNone/>
            </a:pPr>
            <a:r>
              <a:rPr lang="en-US" altLang="zh-CN" dirty="0"/>
              <a:t>	perform traffic analysis and correlation;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Path Selection Attack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41314" name="内容占位符 2"/>
          <p:cNvSpPr>
            <a:spLocks noGrp="1"/>
          </p:cNvSpPr>
          <p:nvPr>
            <p:ph idx="1"/>
          </p:nvPr>
        </p:nvSpPr>
        <p:spPr>
          <a:xfrm>
            <a:off x="3810" y="1417638"/>
            <a:ext cx="9525000" cy="5257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Tor path selection algorithm:</a:t>
            </a:r>
          </a:p>
          <a:p>
            <a:pPr>
              <a:buNone/>
            </a:pPr>
            <a:r>
              <a:rPr lang="en-US" altLang="zh-CN" dirty="0"/>
              <a:t>	weight nodes by </a:t>
            </a:r>
            <a:r>
              <a:rPr lang="en-US" altLang="zh-CN" dirty="0">
                <a:solidFill>
                  <a:srgbClr val="FF0000"/>
                </a:solidFill>
              </a:rPr>
              <a:t>self reported bandwidth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	select each node using weighted </a:t>
            </a:r>
          </a:p>
          <a:p>
            <a:pPr>
              <a:buNone/>
            </a:pPr>
            <a:r>
              <a:rPr lang="en-US" altLang="zh-CN" dirty="0"/>
              <a:t>	probability distribution;</a:t>
            </a:r>
          </a:p>
          <a:p>
            <a:r>
              <a:rPr lang="en-US" altLang="zh-CN" dirty="0">
                <a:solidFill>
                  <a:srgbClr val="FF6600"/>
                </a:solidFill>
              </a:rPr>
              <a:t>Attack:</a:t>
            </a:r>
          </a:p>
          <a:p>
            <a:pPr>
              <a:buNone/>
            </a:pPr>
            <a:r>
              <a:rPr lang="en-US" altLang="zh-CN" dirty="0"/>
              <a:t>	malicious relay reports very high </a:t>
            </a:r>
            <a:r>
              <a:rPr lang="en-US" altLang="zh-CN" dirty="0" err="1"/>
              <a:t>bw</a:t>
            </a:r>
            <a:r>
              <a:rPr lang="en-US" altLang="zh-CN" dirty="0"/>
              <a:t> to</a:t>
            </a:r>
          </a:p>
          <a:p>
            <a:pPr>
              <a:buNone/>
            </a:pPr>
            <a:r>
              <a:rPr lang="en-US" altLang="zh-CN" dirty="0"/>
              <a:t>	increase selection probability;</a:t>
            </a:r>
          </a:p>
          <a:p>
            <a:pPr>
              <a:buNone/>
            </a:pPr>
            <a:r>
              <a:rPr lang="en-US" altLang="zh-CN" dirty="0"/>
              <a:t>	if it controls the first hop, de- sender; </a:t>
            </a:r>
          </a:p>
          <a:p>
            <a:pPr>
              <a:buNone/>
            </a:pPr>
            <a:r>
              <a:rPr lang="en-US" altLang="zh-CN" dirty="0"/>
              <a:t>	if it controls the last hop,  de- receiver;</a:t>
            </a:r>
          </a:p>
          <a:p>
            <a:pPr>
              <a:buNone/>
            </a:pPr>
            <a:r>
              <a:rPr lang="en-US" altLang="zh-CN" dirty="0"/>
              <a:t>	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Counting Attack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423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Correlate incoming and outgoing flows</a:t>
            </a:r>
          </a:p>
          <a:p>
            <a:pPr>
              <a:buNone/>
            </a:pPr>
            <a:r>
              <a:rPr lang="en-US" altLang="zh-CN" dirty="0"/>
              <a:t>	by counting the number of packets</a:t>
            </a:r>
            <a:endParaRPr lang="zh-CN" altLang="en-US" dirty="0"/>
          </a:p>
        </p:txBody>
      </p:sp>
      <p:pic>
        <p:nvPicPr>
          <p:cNvPr id="14233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6600"/>
            <a:ext cx="7827963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Low Latency Attack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4336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Tor router assigns each anonymous </a:t>
            </a:r>
          </a:p>
          <a:p>
            <a:pPr>
              <a:buNone/>
            </a:pPr>
            <a:r>
              <a:rPr lang="en-US" altLang="zh-CN"/>
              <a:t>	circuit its own queue</a:t>
            </a:r>
          </a:p>
          <a:p>
            <a:r>
              <a:rPr lang="en-US" altLang="zh-CN"/>
              <a:t>Dequeue one packet from each queue </a:t>
            </a:r>
          </a:p>
          <a:p>
            <a:pPr>
              <a:buNone/>
            </a:pPr>
            <a:r>
              <a:rPr lang="en-US" altLang="zh-CN"/>
              <a:t>	in round-robin fashion</a:t>
            </a:r>
          </a:p>
          <a:p>
            <a:endParaRPr lang="en-US" altLang="zh-CN"/>
          </a:p>
        </p:txBody>
      </p:sp>
      <p:pic>
        <p:nvPicPr>
          <p:cNvPr id="14336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3825"/>
            <a:ext cx="3724275" cy="2924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Low Latency Attack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38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Tor router assigns each anonymous </a:t>
            </a:r>
          </a:p>
          <a:p>
            <a:pPr>
              <a:buNone/>
            </a:pPr>
            <a:r>
              <a:rPr lang="en-US" altLang="zh-CN" dirty="0"/>
              <a:t>	circuit its own queue</a:t>
            </a:r>
          </a:p>
          <a:p>
            <a:r>
              <a:rPr lang="en-US" altLang="zh-CN" dirty="0"/>
              <a:t>Dequeue one packet from each queue </a:t>
            </a:r>
          </a:p>
          <a:p>
            <a:pPr>
              <a:buNone/>
            </a:pPr>
            <a:r>
              <a:rPr lang="en-US" altLang="zh-CN" dirty="0"/>
              <a:t>	in round-robin fashion</a:t>
            </a:r>
          </a:p>
          <a:p>
            <a:pPr>
              <a:buNone/>
            </a:pPr>
            <a:r>
              <a:rPr lang="en-US" altLang="zh-CN" dirty="0"/>
              <a:t>					   </a:t>
            </a: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14438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3825"/>
            <a:ext cx="3724275" cy="292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572000" y="4114800"/>
            <a:ext cx="4343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new queue affects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latencies of all other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queues;</a:t>
            </a:r>
            <a:endParaRPr kumimoji="0" lang="zh-CN" altLang="en-US" sz="3200" kern="1200" cap="none" spc="0" normalizeH="0" baseline="-25000" noProof="0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Low Latency Attack</a:t>
            </a:r>
            <a:endParaRPr lang="zh-CN" altLang="en-US"/>
          </a:p>
        </p:txBody>
      </p:sp>
      <p:pic>
        <p:nvPicPr>
          <p:cNvPr id="14541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1676400"/>
            <a:ext cx="7969250" cy="348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09800" y="4572000"/>
            <a:ext cx="69342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Attacker: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intends to infer </a:t>
            </a:r>
            <a:r>
              <a:rPr kumimoji="0" lang="en-US" altLang="zh-CN" sz="3200" kern="1200" cap="none" spc="0" normalizeH="0" baseline="0" noProof="0" dirty="0" err="1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Init’s</a:t>
            </a: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 activity</a:t>
            </a:r>
            <a:endParaRPr kumimoji="0" lang="en-US" altLang="zh-CN" sz="3200" kern="1200" cap="none" spc="0" normalizeH="0" baseline="-25000" noProof="0" dirty="0">
              <a:solidFill>
                <a:srgbClr val="FF660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Low Latency Attack</a:t>
            </a:r>
            <a:endParaRPr lang="zh-CN" altLang="en-US"/>
          </a:p>
        </p:txBody>
      </p:sp>
      <p:pic>
        <p:nvPicPr>
          <p:cNvPr id="14643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1676400"/>
            <a:ext cx="7969250" cy="348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09800" y="4572000"/>
            <a:ext cx="6934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Attacker: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intends to infer </a:t>
            </a:r>
            <a:r>
              <a:rPr kumimoji="0" lang="en-US" altLang="zh-CN" sz="3200" kern="1200" cap="none" spc="0" normalizeH="0" baseline="0" noProof="0" dirty="0" err="1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Init’s</a:t>
            </a: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 activity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1600" kern="1200" cap="none" spc="0" normalizeH="0" baseline="0" noProof="0" dirty="0">
              <a:solidFill>
                <a:srgbClr val="FF66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Assumption: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only Init and A occupy T2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Low Latency Attack</a:t>
            </a:r>
            <a:endParaRPr lang="zh-CN" altLang="en-US"/>
          </a:p>
        </p:txBody>
      </p:sp>
      <p:pic>
        <p:nvPicPr>
          <p:cNvPr id="14745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1676400"/>
            <a:ext cx="7969250" cy="348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09800" y="4572000"/>
            <a:ext cx="6934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Attacker: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1600" kern="1200" cap="none" spc="0" normalizeH="0" baseline="0" noProof="0" dirty="0">
              <a:solidFill>
                <a:srgbClr val="FF66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loop: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	send packets to T2;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	measure latency;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Low Latency Attack</a:t>
            </a:r>
            <a:endParaRPr lang="zh-CN" altLang="en-US"/>
          </a:p>
        </p:txBody>
      </p:sp>
      <p:pic>
        <p:nvPicPr>
          <p:cNvPr id="14848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1676400"/>
            <a:ext cx="7969250" cy="348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09800" y="4572000"/>
            <a:ext cx="6934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Attacker: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1600" kern="1200" cap="none" spc="0" normalizeH="0" baseline="0" noProof="0" dirty="0">
              <a:solidFill>
                <a:srgbClr val="FF66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loop: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	send packets to T2;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	measure latency;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066800"/>
            <a:ext cx="7696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larger latency indicate </a:t>
            </a:r>
            <a:r>
              <a:rPr kumimoji="0" lang="en-US" altLang="zh-CN" sz="3200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Init’s</a:t>
            </a: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 traffic!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Cross Site Attack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495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dirty="0">
                <a:solidFill>
                  <a:srgbClr val="00B0F0"/>
                </a:solidFill>
              </a:rPr>
              <a:t>Crawling:</a:t>
            </a:r>
          </a:p>
          <a:p>
            <a:r>
              <a:rPr lang="en-US" altLang="zh-CN" dirty="0"/>
              <a:t>Deploy Tor routers</a:t>
            </a:r>
          </a:p>
          <a:p>
            <a:r>
              <a:rPr lang="en-US" altLang="zh-CN" dirty="0"/>
              <a:t>Access darknet</a:t>
            </a:r>
          </a:p>
          <a:p>
            <a:r>
              <a:rPr lang="en-US" altLang="zh-CN" dirty="0"/>
              <a:t>Crawl transaction information</a:t>
            </a:r>
          </a:p>
          <a:p>
            <a:r>
              <a:rPr lang="en-US" altLang="zh-CN" dirty="0"/>
              <a:t>Extract Bitcoin accounts of interest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00B0F0"/>
                </a:solidFill>
              </a:rPr>
              <a:t>Correlation:</a:t>
            </a:r>
          </a:p>
          <a:p>
            <a:r>
              <a:rPr lang="en-US" altLang="zh-CN" dirty="0"/>
              <a:t>Search the accounts on public websites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云形 12"/>
          <p:cNvSpPr/>
          <p:nvPr/>
        </p:nvSpPr>
        <p:spPr>
          <a:xfrm>
            <a:off x="3048000" y="5410200"/>
            <a:ext cx="3352800" cy="1447800"/>
          </a:xfrm>
          <a:prstGeom prst="cloud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Anonymous 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 err="1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jzk</a:t>
            </a:r>
            <a:r>
              <a:rPr kumimoji="0" lang="en-US" altLang="zh-CN" sz="2600" b="1" kern="1200" cap="none" spc="0" normalizeH="0" baseline="0" noProof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ip1</a:t>
            </a:r>
            <a:endParaRPr kumimoji="0" lang="zh-CN" altLang="en-US" sz="2600" b="1" kern="1200" cap="none" spc="0" normalizeH="0" baseline="0" noProof="0" dirty="0">
              <a:solidFill>
                <a:srgbClr val="FF660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9450" y="4895850"/>
            <a:ext cx="8445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???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151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4800"/>
            <a:ext cx="1852613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0" y="5381625"/>
            <a:ext cx="1860550" cy="1476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 rot="10800000">
            <a:off x="1638300" y="6229350"/>
            <a:ext cx="5734050" cy="1588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5" name="图片 13" descr="Apple_Messages-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5918200"/>
            <a:ext cx="2533650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416300" y="6007100"/>
            <a:ext cx="25209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asdfghjkl</a:t>
            </a:r>
            <a:endParaRPr kumimoji="0" lang="en-US" altLang="zh-CN" sz="2600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4895850"/>
            <a:ext cx="24384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Internet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925" y="4895850"/>
            <a:ext cx="11493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  <a:cs typeface="+mn-cs"/>
              </a:rPr>
              <a:t>ip2</a:t>
            </a: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kern="1200" cap="none" spc="0" normalizeH="0" baseline="0" noProof="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zh-CN" altLang="en-US" sz="2600" b="1" kern="1200" cap="none" spc="0" normalizeH="0" baseline="0" noProof="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1519" name="Picture 20" descr="C:\Users\lenovo\AppData\Roaming\Tencent\Users\107047955\QQ\WinTemp\RichOle\49(_{TVTJIACZOX_WW1D2ZV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1600200"/>
            <a:ext cx="1568450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圆角矩形 20"/>
          <p:cNvSpPr/>
          <p:nvPr/>
        </p:nvSpPr>
        <p:spPr>
          <a:xfrm>
            <a:off x="152400" y="4038600"/>
            <a:ext cx="7620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57200" y="4191000"/>
            <a:ext cx="7620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895850"/>
            <a:ext cx="23622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???</a:t>
            </a:r>
            <a:endParaRPr kumimoji="0" lang="zh-CN" altLang="en-US" sz="2600" b="1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153400" y="3581400"/>
            <a:ext cx="8382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 flipH="1">
            <a:off x="4572000" y="3595688"/>
            <a:ext cx="2438400" cy="1339850"/>
          </a:xfrm>
          <a:custGeom>
            <a:avLst/>
            <a:gdLst>
              <a:gd name="connsiteX0" fmla="*/ 0 w 1377863"/>
              <a:gd name="connsiteY0" fmla="*/ 0 h 1340285"/>
              <a:gd name="connsiteX1" fmla="*/ 1089765 w 1377863"/>
              <a:gd name="connsiteY1" fmla="*/ 739035 h 1340285"/>
              <a:gd name="connsiteX2" fmla="*/ 1377863 w 1377863"/>
              <a:gd name="connsiteY2" fmla="*/ 1340285 h 134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863" h="1340285">
                <a:moveTo>
                  <a:pt x="0" y="0"/>
                </a:moveTo>
                <a:cubicBezTo>
                  <a:pt x="430060" y="257827"/>
                  <a:pt x="860121" y="515654"/>
                  <a:pt x="1089765" y="739035"/>
                </a:cubicBezTo>
                <a:cubicBezTo>
                  <a:pt x="1319409" y="962416"/>
                  <a:pt x="1348636" y="1151350"/>
                  <a:pt x="1377863" y="1340285"/>
                </a:cubicBezTo>
              </a:path>
            </a:pathLst>
          </a:custGeom>
          <a:ln w="38100">
            <a:solidFill>
              <a:srgbClr val="FF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Readings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hlinkClick r:id="rId2"/>
              </a:rPr>
              <a:t>Anonymous Communication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	by Nick Mathewson</a:t>
            </a:r>
          </a:p>
          <a:p>
            <a:r>
              <a:rPr lang="en-US" altLang="zh-CN" dirty="0">
                <a:hlinkClick r:id="rId3"/>
              </a:rPr>
              <a:t>Tor: The Second-Generation Onion Router (2012 DRAFT)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	by Dingledine </a:t>
            </a:r>
            <a:r>
              <a:rPr lang="en-US" altLang="zh-CN" i="1" dirty="0"/>
              <a:t>et al.</a:t>
            </a:r>
          </a:p>
          <a:p>
            <a:pPr>
              <a:buNone/>
            </a:pPr>
            <a:endParaRPr lang="en-US" altLang="zh-CN" i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B0F0"/>
                </a:solidFill>
              </a:rPr>
              <a:t>Disclaimer: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0B0F0"/>
                </a:solidFill>
              </a:rPr>
              <a:t>The content aims only for helping students understand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0B0F0"/>
                </a:solidFill>
              </a:rPr>
              <a:t>principles of anonymous communication. It should not be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0B0F0"/>
                </a:solidFill>
              </a:rPr>
              <a:t>used for abusive Internet activities.</a:t>
            </a:r>
          </a:p>
          <a:p>
            <a:pPr>
              <a:buNone/>
            </a:pPr>
            <a:endParaRPr lang="en-US" altLang="zh-CN" i="1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6DAAA-4965-45BC-A1C0-4D9CF07A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F7F0A-66B6-42CD-A5AF-15008558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686800" cy="4800600"/>
          </a:xfrm>
        </p:spPr>
        <p:txBody>
          <a:bodyPr/>
          <a:lstStyle/>
          <a:p>
            <a:r>
              <a:rPr lang="zh-CN" altLang="en-US" dirty="0"/>
              <a:t>暗网并没有你们想象中的那么恐怖恶心 十分钟带你了解暗网</a:t>
            </a:r>
            <a:r>
              <a:rPr lang="en-US" altLang="zh-CN" dirty="0"/>
              <a:t>|</a:t>
            </a:r>
            <a:r>
              <a:rPr lang="zh-CN" altLang="en-US" dirty="0"/>
              <a:t>深网</a:t>
            </a:r>
            <a:r>
              <a:rPr lang="en-US" altLang="zh-CN" dirty="0"/>
              <a:t>|tor</a:t>
            </a:r>
            <a:r>
              <a:rPr lang="zh-CN" altLang="en-US" dirty="0"/>
              <a:t>洋葱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B9824D-0AFC-4D95-9FFB-A7BA9AB01D61}"/>
              </a:ext>
            </a:extLst>
          </p:cNvPr>
          <p:cNvSpPr/>
          <p:nvPr/>
        </p:nvSpPr>
        <p:spPr>
          <a:xfrm>
            <a:off x="762000" y="4114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https://www.bilibili.com/video/BV13y4y1b7cP/?spm_id_from=333.337.search-card.all.click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50833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10140</TotalTime>
  <Words>2595</Words>
  <Application>Microsoft Office PowerPoint</Application>
  <PresentationFormat>全屏显示(4:3)</PresentationFormat>
  <Paragraphs>629</Paragraphs>
  <Slides>91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91</vt:i4>
      </vt:variant>
    </vt:vector>
  </HeadingPairs>
  <TitlesOfParts>
    <vt:vector size="100" baseType="lpstr">
      <vt:lpstr>等线</vt:lpstr>
      <vt:lpstr>等线 Light</vt:lpstr>
      <vt:lpstr>Arial</vt:lpstr>
      <vt:lpstr>Calibri</vt:lpstr>
      <vt:lpstr>Times New Roman</vt:lpstr>
      <vt:lpstr>Verdana</vt:lpstr>
      <vt:lpstr>默认设计模板</vt:lpstr>
      <vt:lpstr>Office 主题​​</vt:lpstr>
      <vt:lpstr>1_默认设计模板</vt:lpstr>
      <vt:lpstr>网络安全原理与实践</vt:lpstr>
      <vt:lpstr>Lecture 4  Anonymous Communication  </vt:lpstr>
      <vt:lpstr>Anonymous Communication</vt:lpstr>
      <vt:lpstr>Anonymous Communication</vt:lpstr>
      <vt:lpstr>Anonymous Communication</vt:lpstr>
      <vt:lpstr>Anonymous Communication</vt:lpstr>
      <vt:lpstr>Anonymous Communication</vt:lpstr>
      <vt:lpstr>Anonymous Communication</vt:lpstr>
      <vt:lpstr>Anonymous Communication</vt:lpstr>
      <vt:lpstr>Anonymous Communication</vt:lpstr>
      <vt:lpstr>Anonymous Communication</vt:lpstr>
      <vt:lpstr>Anonymous Communication</vt:lpstr>
      <vt:lpstr>Anonymity for Mortals</vt:lpstr>
      <vt:lpstr>Anonymity for Attackers</vt:lpstr>
      <vt:lpstr>Anonymous Communication</vt:lpstr>
      <vt:lpstr>HTTPS?</vt:lpstr>
      <vt:lpstr>HTTPS for Confidentiality</vt:lpstr>
      <vt:lpstr>HTTPS Not for Anonymity</vt:lpstr>
      <vt:lpstr>HTTPS?</vt:lpstr>
      <vt:lpstr>Anonymous Communication</vt:lpstr>
      <vt:lpstr>Anonymous Communication</vt:lpstr>
      <vt:lpstr>Anonymous Communication</vt:lpstr>
      <vt:lpstr>Anonymous Communication</vt:lpstr>
      <vt:lpstr>PowerPoint 演示文稿</vt:lpstr>
      <vt:lpstr>PowerPoint 演示文稿</vt:lpstr>
      <vt:lpstr>PowerPoint 演示文稿</vt:lpstr>
      <vt:lpstr>Overlay Network</vt:lpstr>
      <vt:lpstr>Traceforward Attack</vt:lpstr>
      <vt:lpstr>Marking Attack</vt:lpstr>
      <vt:lpstr>Anonymous Communication</vt:lpstr>
      <vt:lpstr>Anonymizing Proxy</vt:lpstr>
      <vt:lpstr>Anonymizing Proxy</vt:lpstr>
      <vt:lpstr>Anonymizing Proxy</vt:lpstr>
      <vt:lpstr>Anonymizing Proxy</vt:lpstr>
      <vt:lpstr>Anonymizing Proxy</vt:lpstr>
      <vt:lpstr>Anonymizing Proxy</vt:lpstr>
      <vt:lpstr>Anonymizing Proxy</vt:lpstr>
      <vt:lpstr>PowerPoint 演示文稿</vt:lpstr>
      <vt:lpstr>PowerPoint 演示文稿</vt:lpstr>
      <vt:lpstr>Receiver as Attacker</vt:lpstr>
      <vt:lpstr>Receiver as Attacker</vt:lpstr>
      <vt:lpstr>Anonymizing Proxy</vt:lpstr>
      <vt:lpstr>Anonymizing Proxy</vt:lpstr>
      <vt:lpstr>PowerPoint 演示文稿</vt:lpstr>
      <vt:lpstr>PowerPoint 演示文稿</vt:lpstr>
      <vt:lpstr>PowerPoint 演示文稿</vt:lpstr>
      <vt:lpstr>Crowds Algorithm</vt:lpstr>
      <vt:lpstr>Crowds Algorithm</vt:lpstr>
      <vt:lpstr>Crowds Algorithm</vt:lpstr>
      <vt:lpstr>Crowds Algorithm</vt:lpstr>
      <vt:lpstr>Crowds Algorithm</vt:lpstr>
      <vt:lpstr>Crowds Algorithm</vt:lpstr>
      <vt:lpstr>Anonymizing Proxy</vt:lpstr>
      <vt:lpstr>Crowds Algorithm</vt:lpstr>
      <vt:lpstr>Crowds Algorithm</vt:lpstr>
      <vt:lpstr>Crowds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POF-based Source Routing</vt:lpstr>
      <vt:lpstr>POF-based Source Routing</vt:lpstr>
      <vt:lpstr>POF-based Source Routing</vt:lpstr>
      <vt:lpstr>PowerPoint 演示文稿</vt:lpstr>
      <vt:lpstr>POF-based Source Routing</vt:lpstr>
      <vt:lpstr>PowerPoint 演示文稿</vt:lpstr>
      <vt:lpstr>PowerPoint 演示文稿</vt:lpstr>
      <vt:lpstr>PowerPoint 演示文稿</vt:lpstr>
      <vt:lpstr>Onion Routing</vt:lpstr>
      <vt:lpstr>Onion Routing</vt:lpstr>
      <vt:lpstr>Onion Routing</vt:lpstr>
      <vt:lpstr>Onion Routing</vt:lpstr>
      <vt:lpstr>Onion Routing</vt:lpstr>
      <vt:lpstr>PowerPoint 演示文稿</vt:lpstr>
      <vt:lpstr>Darknet</vt:lpstr>
      <vt:lpstr>Darknet</vt:lpstr>
      <vt:lpstr>Darknet</vt:lpstr>
      <vt:lpstr>PowerPoint 演示文稿</vt:lpstr>
      <vt:lpstr>Tor Traffic Correlation</vt:lpstr>
      <vt:lpstr>Path Selection Attack</vt:lpstr>
      <vt:lpstr>Counting Attack</vt:lpstr>
      <vt:lpstr>Low Latency Attack</vt:lpstr>
      <vt:lpstr>Low Latency Attack</vt:lpstr>
      <vt:lpstr>Low Latency Attack</vt:lpstr>
      <vt:lpstr>Low Latency Attack</vt:lpstr>
      <vt:lpstr>Low Latency Attack</vt:lpstr>
      <vt:lpstr>Low Latency Attack</vt:lpstr>
      <vt:lpstr>Cross Site Attack</vt:lpstr>
      <vt:lpstr>Readings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Lin</dc:creator>
  <cp:lastModifiedBy>Feng Lin</cp:lastModifiedBy>
  <cp:revision>1484</cp:revision>
  <dcterms:created xsi:type="dcterms:W3CDTF">2021-03-24T05:55:14Z</dcterms:created>
  <dcterms:modified xsi:type="dcterms:W3CDTF">2024-04-07T04:19:57Z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7313D538EF8149C7B6176A01CB9E5800</vt:lpwstr>
  </property>
  <property fmtid="{D5CDD505-2E9C-101B-9397-08002B2CF9AE}" pid="4" name="KSOProductBuildVer">
    <vt:lpwstr>2052-11.1.0.10356</vt:lpwstr>
  </property>
</Properties>
</file>