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/>
  <p:notesSz cx="5143500" cy="9144000"/>
  <p:custDataLst>
    <p:tags r:id="rId2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6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1.png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7" Type="http://schemas.openxmlformats.org/officeDocument/2006/relationships/notesSlide" Target="../notesSlides/notesSlide16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2.png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4" name="Text 1"/>
          <p:cNvSpPr/>
          <p:nvPr/>
        </p:nvSpPr>
        <p:spPr>
          <a:xfrm>
            <a:off x="571500" y="19764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线粒体在健康和疾病中的角色</a:t>
            </a:r>
            <a:endParaRPr lang="en-US" sz="3700" dirty="0"/>
          </a:p>
        </p:txBody>
      </p:sp>
      <p:sp>
        <p:nvSpPr>
          <p:cNvPr id="5" name="Shape 2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00"/>
              </a:lnSpc>
              <a:buNone/>
            </a:pPr>
            <a:endParaRPr 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491490" y="3275330"/>
            <a:ext cx="3048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方启源：报告人</a:t>
            </a:r>
            <a:r>
              <a:rPr lang="en-US" altLang="zh-CN" sz="1600" b="1"/>
              <a:t> </a:t>
            </a:r>
            <a:endParaRPr lang="en-US" altLang="zh-CN" sz="1600" b="1"/>
          </a:p>
          <a:p>
            <a:r>
              <a:rPr lang="zh-CN" altLang="en-US" sz="1600" b="1"/>
              <a:t>朱伟凯：报告</a:t>
            </a:r>
            <a:r>
              <a:rPr lang="zh-CN" altLang="en-US" sz="1600" b="1"/>
              <a:t>撰写</a:t>
            </a:r>
            <a:endParaRPr lang="zh-CN" altLang="en-US" sz="1600" b="1"/>
          </a:p>
          <a:p>
            <a:r>
              <a:rPr lang="zh-CN" altLang="en-US" sz="1600" b="1"/>
              <a:t>展翼飞：</a:t>
            </a:r>
            <a:r>
              <a:rPr lang="en-US" altLang="zh-CN" sz="1600" b="1"/>
              <a:t>PPT</a:t>
            </a:r>
            <a:endParaRPr lang="en-US" altLang="zh-CN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6790" r="6790"/>
          <a:stretch>
            <a:fillRect/>
          </a:stretch>
        </p:blipFill>
        <p:spPr>
          <a:xfrm>
            <a:off x="0" y="0"/>
            <a:ext cx="9144000" cy="15430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610235" y="765810"/>
            <a:ext cx="23368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内膜嵴结构</a:t>
            </a:r>
            <a:endParaRPr lang="en-US" sz="1200" dirty="0"/>
          </a:p>
        </p:txBody>
      </p:sp>
      <p:sp>
        <p:nvSpPr>
          <p:cNvPr id="7" name="Shape 4"/>
          <p:cNvSpPr/>
          <p:nvPr>
            <p:custDataLst>
              <p:tags r:id="rId3"/>
            </p:custDataLst>
          </p:nvPr>
        </p:nvSpPr>
        <p:spPr>
          <a:xfrm>
            <a:off x="610235" y="1165860"/>
            <a:ext cx="8001000" cy="19050"/>
          </a:xfrm>
          <a:prstGeom prst="rect">
            <a:avLst/>
          </a:prstGeom>
          <a:solidFill>
            <a:srgbClr val="4784CB"/>
          </a:solidFill>
        </p:spPr>
      </p:sp>
      <p:sp>
        <p:nvSpPr>
          <p:cNvPr id="8" name="Shape 5"/>
          <p:cNvSpPr/>
          <p:nvPr>
            <p:custDataLst>
              <p:tags r:id="rId4"/>
            </p:custDataLst>
          </p:nvPr>
        </p:nvSpPr>
        <p:spPr>
          <a:xfrm>
            <a:off x="1723866" y="112776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4784CB"/>
          </a:solidFill>
        </p:spPr>
      </p:sp>
      <p:sp>
        <p:nvSpPr>
          <p:cNvPr id="9" name="Text 6"/>
          <p:cNvSpPr/>
          <p:nvPr>
            <p:custDataLst>
              <p:tags r:id="rId5"/>
            </p:custDataLst>
          </p:nvPr>
        </p:nvSpPr>
        <p:spPr>
          <a:xfrm>
            <a:off x="610235" y="1389698"/>
            <a:ext cx="23368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线粒体内膜的嵴结构显著提升电荷密度与pH，优化ATP生成效率。</a:t>
            </a:r>
            <a:endParaRPr lang="en-US" sz="1000" dirty="0"/>
          </a:p>
        </p:txBody>
      </p:sp>
      <p:sp>
        <p:nvSpPr>
          <p:cNvPr id="10" name="Text 7"/>
          <p:cNvSpPr/>
          <p:nvPr>
            <p:custDataLst>
              <p:tags r:id="rId6"/>
            </p:custDataLst>
          </p:nvPr>
        </p:nvSpPr>
        <p:spPr>
          <a:xfrm>
            <a:off x="3328035" y="765810"/>
            <a:ext cx="23368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ATP生成增强</a:t>
            </a:r>
            <a:endParaRPr lang="en-US" sz="1200" dirty="0"/>
          </a:p>
        </p:txBody>
      </p:sp>
      <p:sp>
        <p:nvSpPr>
          <p:cNvPr id="11" name="Shape 8"/>
          <p:cNvSpPr/>
          <p:nvPr>
            <p:custDataLst>
              <p:tags r:id="rId7"/>
            </p:custDataLst>
          </p:nvPr>
        </p:nvSpPr>
        <p:spPr>
          <a:xfrm>
            <a:off x="4441666" y="112776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4784CB"/>
          </a:solidFill>
        </p:spPr>
      </p:sp>
      <p:sp>
        <p:nvSpPr>
          <p:cNvPr id="12" name="Text 9"/>
          <p:cNvSpPr/>
          <p:nvPr>
            <p:custDataLst>
              <p:tags r:id="rId8"/>
            </p:custDataLst>
          </p:nvPr>
        </p:nvSpPr>
        <p:spPr>
          <a:xfrm>
            <a:off x="3328035" y="1389698"/>
            <a:ext cx="23368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高度结构化的内膜促进电子传递链工作，加速ATP合成反应。</a:t>
            </a:r>
            <a:endParaRPr lang="en-US" sz="1000" dirty="0"/>
          </a:p>
        </p:txBody>
      </p:sp>
      <p:sp>
        <p:nvSpPr>
          <p:cNvPr id="13" name="Text 10"/>
          <p:cNvSpPr/>
          <p:nvPr>
            <p:custDataLst>
              <p:tags r:id="rId9"/>
            </p:custDataLst>
          </p:nvPr>
        </p:nvSpPr>
        <p:spPr>
          <a:xfrm>
            <a:off x="6045835" y="765810"/>
            <a:ext cx="23368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融合与分裂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 rot="5400000">
            <a:off x="8524875" y="2662238"/>
            <a:ext cx="119063" cy="104775"/>
          </a:xfrm>
          <a:prstGeom prst="triangle">
            <a:avLst/>
          </a:prstGeom>
          <a:solidFill>
            <a:srgbClr val="4784CB"/>
          </a:solidFill>
        </p:spPr>
      </p:sp>
      <p:sp>
        <p:nvSpPr>
          <p:cNvPr id="15" name="Shape 12"/>
          <p:cNvSpPr/>
          <p:nvPr>
            <p:custDataLst>
              <p:tags r:id="rId10"/>
            </p:custDataLst>
          </p:nvPr>
        </p:nvSpPr>
        <p:spPr>
          <a:xfrm>
            <a:off x="7159466" y="112776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4784CB"/>
          </a:solidFill>
        </p:spPr>
      </p:sp>
      <p:sp>
        <p:nvSpPr>
          <p:cNvPr id="16" name="Text 13"/>
          <p:cNvSpPr/>
          <p:nvPr>
            <p:custDataLst>
              <p:tags r:id="rId11"/>
            </p:custDataLst>
          </p:nvPr>
        </p:nvSpPr>
        <p:spPr>
          <a:xfrm>
            <a:off x="6045835" y="1389698"/>
            <a:ext cx="23368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线粒体动态变化，通过融合与分裂保持健康，应对细胞需求变化。</a:t>
            </a:r>
            <a:endParaRPr lang="en-US" sz="1000" dirty="0"/>
          </a:p>
        </p:txBody>
      </p:sp>
      <p:pic>
        <p:nvPicPr>
          <p:cNvPr id="17" name="图片 16" descr="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6870" y="2014220"/>
            <a:ext cx="3620770" cy="277368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302125" y="2014220"/>
            <a:ext cx="3780155" cy="2350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b="1"/>
              <a:t> Roles of Mitochondrial Dynamics</a:t>
            </a:r>
            <a:endParaRPr lang="zh-CN" altLang="en-US" sz="1600" b="1"/>
          </a:p>
          <a:p>
            <a:r>
              <a:rPr lang="zh-CN" altLang="en-US" sz="1600" b="1"/>
              <a:t>线粒体动力学的作用图</a:t>
            </a:r>
            <a:endParaRPr lang="zh-CN" altLang="en-US" sz="1600" b="1"/>
          </a:p>
          <a:p>
            <a:endParaRPr lang="zh-CN" altLang="en-US" sz="1600"/>
          </a:p>
          <a:p>
            <a:r>
              <a:rPr lang="zh-CN" altLang="en-US" sz="1600"/>
              <a:t>红色：具有高膜电位、高氧化磷酸化（OXPHOS）活性的线粒体。</a:t>
            </a:r>
            <a:endParaRPr lang="zh-CN" altLang="en-US" sz="1600"/>
          </a:p>
          <a:p>
            <a:r>
              <a:rPr lang="zh-CN" altLang="en-US" sz="1600"/>
              <a:t>蓝色：具有低膜电位的线粒体。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2" grpId="0"/>
      <p:bldP spid="13" grpId="0"/>
      <p:bldP spid="16" grpId="0"/>
      <p:bldP spid="4" grpId="1"/>
      <p:bldP spid="6" grpId="1"/>
      <p:bldP spid="9" grpId="1"/>
      <p:bldP spid="10" grpId="1"/>
      <p:bldP spid="12" grpId="1"/>
      <p:bldP spid="13" grpId="1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线粒体动力学与细胞凋亡及自噬的联系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" grpId="1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26732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1175" r="1175"/>
          <a:stretch>
            <a:fillRect/>
          </a:stretch>
        </p:blipFill>
        <p:spPr>
          <a:xfrm>
            <a:off x="0" y="0"/>
            <a:ext cx="9144000" cy="52673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2347595" y="1010920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2347595" y="1339533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凋亡与线粒体分裂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2347595" y="1587183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细胞凋亡触发线粒体动态变化，促进其分裂，增强外膜通透性，释放促凋亡因子，加速细胞死亡进程。</a:t>
            </a:r>
            <a:endParaRPr lang="en-US" sz="1000" dirty="0"/>
          </a:p>
        </p:txBody>
      </p:sp>
      <p:sp>
        <p:nvSpPr>
          <p:cNvPr id="10" name="Text 6"/>
          <p:cNvSpPr/>
          <p:nvPr/>
        </p:nvSpPr>
        <p:spPr>
          <a:xfrm>
            <a:off x="4609783" y="1010920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4609783" y="1339533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促凋亡因子释放机制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4609783" y="1587183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线粒体外膜通透性增加，允许促凋亡因子如Cytochrome c逸出，激活凋亡级联反应，推动细胞走向凋亡。</a:t>
            </a:r>
            <a:endParaRPr lang="en-US" sz="1000" dirty="0"/>
          </a:p>
        </p:txBody>
      </p:sp>
      <p:sp>
        <p:nvSpPr>
          <p:cNvPr id="13" name="Text 9"/>
          <p:cNvSpPr/>
          <p:nvPr/>
        </p:nvSpPr>
        <p:spPr>
          <a:xfrm>
            <a:off x="2347595" y="2615882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2347595" y="2944495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线粒体自噬的作用</a:t>
            </a:r>
            <a:endParaRPr lang="en-US" sz="1200" dirty="0"/>
          </a:p>
        </p:txBody>
      </p:sp>
      <p:sp>
        <p:nvSpPr>
          <p:cNvPr id="15" name="Text 11"/>
          <p:cNvSpPr/>
          <p:nvPr/>
        </p:nvSpPr>
        <p:spPr>
          <a:xfrm>
            <a:off x="2347595" y="3192145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PINK1和Parkin通路识别并标记受损线粒体，启动自噬机制，有效清除细胞内功能障碍的线粒体，维护细胞健康。</a:t>
            </a:r>
            <a:endParaRPr lang="en-US" sz="1000" dirty="0"/>
          </a:p>
        </p:txBody>
      </p:sp>
      <p:sp>
        <p:nvSpPr>
          <p:cNvPr id="16" name="Text 12"/>
          <p:cNvSpPr/>
          <p:nvPr/>
        </p:nvSpPr>
        <p:spPr>
          <a:xfrm>
            <a:off x="4609783" y="2615882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200" dirty="0"/>
          </a:p>
        </p:txBody>
      </p:sp>
      <p:sp>
        <p:nvSpPr>
          <p:cNvPr id="17" name="Text 13"/>
          <p:cNvSpPr/>
          <p:nvPr/>
        </p:nvSpPr>
        <p:spPr>
          <a:xfrm>
            <a:off x="4609783" y="2944495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PINK1-Parkin通路解析</a:t>
            </a:r>
            <a:endParaRPr lang="en-US" sz="1200" dirty="0"/>
          </a:p>
        </p:txBody>
      </p:sp>
      <p:sp>
        <p:nvSpPr>
          <p:cNvPr id="18" name="Text 14"/>
          <p:cNvSpPr/>
          <p:nvPr/>
        </p:nvSpPr>
        <p:spPr>
          <a:xfrm>
            <a:off x="4609783" y="3192145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PINK1积累于损伤线粒体表面，招募Parkin，共同作用下，损伤线粒体被标记，引导自噬体包裹并最终降解。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7" grpId="1"/>
      <p:bldP spid="8" grpId="1"/>
      <p:bldP spid="9" grpId="1"/>
      <p:bldP spid="10" grpId="0"/>
      <p:bldP spid="11" grpId="0"/>
      <p:bldP spid="12" grpId="0"/>
      <p:bldP spid="10" grpId="1"/>
      <p:bldP spid="11" grpId="1"/>
      <p:bldP spid="12" grpId="1"/>
      <p:bldP spid="13" grpId="0"/>
      <p:bldP spid="14" grpId="0"/>
      <p:bldP spid="15" grpId="0"/>
      <p:bldP spid="13" grpId="1"/>
      <p:bldP spid="14" grpId="1"/>
      <p:bldP spid="15" grpId="1"/>
      <p:bldP spid="16" grpId="0"/>
      <p:bldP spid="17" grpId="0"/>
      <p:bldP spid="18" grpId="0"/>
      <p:bldP spid="16" grpId="1"/>
      <p:bldP spid="17" grpId="1"/>
      <p:bldP spid="1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细胞器间的相互联系与线粒体生物学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" grpId="1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571500" y="23050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线粒体-内质网对话</a:t>
            </a:r>
            <a:endParaRPr lang="en-US" sz="1200" dirty="0"/>
          </a:p>
        </p:txBody>
      </p:sp>
      <p:sp>
        <p:nvSpPr>
          <p:cNvPr id="7" name="Text 4"/>
          <p:cNvSpPr/>
          <p:nvPr>
            <p:custDataLst>
              <p:tags r:id="rId3"/>
            </p:custDataLst>
          </p:nvPr>
        </p:nvSpPr>
        <p:spPr>
          <a:xfrm>
            <a:off x="571500" y="2552700"/>
            <a:ext cx="171450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线粒体与内质网通过接触点协同工作，调节钙离子流动，促进脂质交换，维持细胞内环境稳定。</a:t>
            </a:r>
            <a:endParaRPr lang="en-US" sz="1000" dirty="0"/>
          </a:p>
        </p:txBody>
      </p:sp>
      <p:sp>
        <p:nvSpPr>
          <p:cNvPr id="8" name="Text 5"/>
          <p:cNvSpPr/>
          <p:nvPr>
            <p:custDataLst>
              <p:tags r:id="rId4"/>
            </p:custDataLst>
          </p:nvPr>
        </p:nvSpPr>
        <p:spPr>
          <a:xfrm>
            <a:off x="2667000" y="23050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溶酶体的协作</a:t>
            </a:r>
            <a:endParaRPr lang="en-US" sz="1200" dirty="0"/>
          </a:p>
        </p:txBody>
      </p:sp>
      <p:sp>
        <p:nvSpPr>
          <p:cNvPr id="9" name="Text 6"/>
          <p:cNvSpPr/>
          <p:nvPr>
            <p:custDataLst>
              <p:tags r:id="rId5"/>
            </p:custDataLst>
          </p:nvPr>
        </p:nvSpPr>
        <p:spPr>
          <a:xfrm>
            <a:off x="2667000" y="2552700"/>
            <a:ext cx="171450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溶酶体与线粒体合作，清除受损线粒体，保障细胞健康，应对氧化应激和代谢废物。</a:t>
            </a:r>
            <a:endParaRPr lang="en-US" sz="1000" dirty="0"/>
          </a:p>
        </p:txBody>
      </p:sp>
      <p:sp>
        <p:nvSpPr>
          <p:cNvPr id="10" name="Text 7"/>
          <p:cNvSpPr/>
          <p:nvPr>
            <p:custDataLst>
              <p:tags r:id="rId6"/>
            </p:custDataLst>
          </p:nvPr>
        </p:nvSpPr>
        <p:spPr>
          <a:xfrm>
            <a:off x="4762500" y="23050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过氧化物酶体的互动</a:t>
            </a:r>
            <a:endParaRPr lang="en-US" sz="1200" dirty="0"/>
          </a:p>
        </p:txBody>
      </p:sp>
      <p:sp>
        <p:nvSpPr>
          <p:cNvPr id="11" name="Text 8"/>
          <p:cNvSpPr/>
          <p:nvPr>
            <p:custDataLst>
              <p:tags r:id="rId7"/>
            </p:custDataLst>
          </p:nvPr>
        </p:nvSpPr>
        <p:spPr>
          <a:xfrm>
            <a:off x="4762500" y="2552700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过氧化物酶体协助线粒体处理脂质和有毒物质，共同维护细胞抗氧化防御体系。</a:t>
            </a:r>
            <a:endParaRPr lang="en-US" sz="1000" dirty="0"/>
          </a:p>
        </p:txBody>
      </p:sp>
      <p:sp>
        <p:nvSpPr>
          <p:cNvPr id="12" name="Text 9"/>
          <p:cNvSpPr/>
          <p:nvPr>
            <p:custDataLst>
              <p:tags r:id="rId8"/>
            </p:custDataLst>
          </p:nvPr>
        </p:nvSpPr>
        <p:spPr>
          <a:xfrm>
            <a:off x="6858000" y="23050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综合调控网络</a:t>
            </a:r>
            <a:endParaRPr lang="en-US" sz="1200" dirty="0"/>
          </a:p>
        </p:txBody>
      </p:sp>
      <p:sp>
        <p:nvSpPr>
          <p:cNvPr id="13" name="Text 10"/>
          <p:cNvSpPr/>
          <p:nvPr>
            <p:custDataLst>
              <p:tags r:id="rId9"/>
            </p:custDataLst>
          </p:nvPr>
        </p:nvSpPr>
        <p:spPr>
          <a:xfrm>
            <a:off x="6858000" y="2552700"/>
            <a:ext cx="171450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细胞器间紧密联系，形成复杂调控网络，增强细胞适应性和生存能力，抵御外界压力。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6" grpId="1"/>
      <p:bldP spid="7" grpId="1"/>
      <p:bldP spid="8" grpId="1"/>
      <p:bldP spid="9" grpId="1"/>
      <p:bldP spid="10" grpId="1"/>
      <p:bldP spid="11" grpId="1"/>
      <p:bldP spid="12" grpId="1"/>
      <p:bldP spid="1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线粒体在生物体层面的作用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07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" grpId="1"/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6790" r="6790"/>
          <a:stretch>
            <a:fillRect/>
          </a:stretch>
        </p:blipFill>
        <p:spPr>
          <a:xfrm>
            <a:off x="0" y="0"/>
            <a:ext cx="9144000" cy="15430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677545" y="640715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FGF21的释放机制</a:t>
            </a:r>
            <a:endParaRPr lang="en-US" sz="1200" dirty="0"/>
          </a:p>
        </p:txBody>
      </p:sp>
      <p:sp>
        <p:nvSpPr>
          <p:cNvPr id="7" name="Shape 4"/>
          <p:cNvSpPr/>
          <p:nvPr>
            <p:custDataLst>
              <p:tags r:id="rId3"/>
            </p:custDataLst>
          </p:nvPr>
        </p:nvSpPr>
        <p:spPr>
          <a:xfrm>
            <a:off x="677545" y="1040765"/>
            <a:ext cx="8001000" cy="19050"/>
          </a:xfrm>
          <a:prstGeom prst="rect">
            <a:avLst/>
          </a:prstGeom>
          <a:solidFill>
            <a:srgbClr val="4784CB"/>
          </a:solidFill>
        </p:spPr>
      </p:sp>
      <p:sp>
        <p:nvSpPr>
          <p:cNvPr id="8" name="Shape 5"/>
          <p:cNvSpPr/>
          <p:nvPr>
            <p:custDataLst>
              <p:tags r:id="rId4"/>
            </p:custDataLst>
          </p:nvPr>
        </p:nvSpPr>
        <p:spPr>
          <a:xfrm>
            <a:off x="1451451" y="1002665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4784CB"/>
          </a:solidFill>
        </p:spPr>
      </p:sp>
      <p:sp>
        <p:nvSpPr>
          <p:cNvPr id="9" name="Text 6"/>
          <p:cNvSpPr/>
          <p:nvPr>
            <p:custDataLst>
              <p:tags r:id="rId5"/>
            </p:custDataLst>
          </p:nvPr>
        </p:nvSpPr>
        <p:spPr>
          <a:xfrm>
            <a:off x="677545" y="1264603"/>
            <a:ext cx="165735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当线粒体功能受损时，骨骼肌细胞响应能量需求变化，释放FGF21至血液，触发全身代谢调节。</a:t>
            </a:r>
            <a:endParaRPr lang="en-US" sz="1000" dirty="0"/>
          </a:p>
        </p:txBody>
      </p:sp>
      <p:sp>
        <p:nvSpPr>
          <p:cNvPr id="10" name="Text 7"/>
          <p:cNvSpPr/>
          <p:nvPr>
            <p:custDataLst>
              <p:tags r:id="rId6"/>
            </p:custDataLst>
          </p:nvPr>
        </p:nvSpPr>
        <p:spPr>
          <a:xfrm>
            <a:off x="2715895" y="640715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代谢信号传导</a:t>
            </a:r>
            <a:endParaRPr lang="en-US" sz="1200" dirty="0"/>
          </a:p>
        </p:txBody>
      </p:sp>
      <p:sp>
        <p:nvSpPr>
          <p:cNvPr id="11" name="Shape 8"/>
          <p:cNvSpPr/>
          <p:nvPr>
            <p:custDataLst>
              <p:tags r:id="rId7"/>
            </p:custDataLst>
          </p:nvPr>
        </p:nvSpPr>
        <p:spPr>
          <a:xfrm>
            <a:off x="3489801" y="1002665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4784CB"/>
          </a:solidFill>
        </p:spPr>
      </p:sp>
      <p:sp>
        <p:nvSpPr>
          <p:cNvPr id="12" name="Text 9"/>
          <p:cNvSpPr/>
          <p:nvPr>
            <p:custDataLst>
              <p:tags r:id="rId8"/>
            </p:custDataLst>
          </p:nvPr>
        </p:nvSpPr>
        <p:spPr>
          <a:xfrm>
            <a:off x="2715895" y="1264603"/>
            <a:ext cx="165735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FGF21作为信号分子，通过血液循环，影响肝脏、脂肪组织等，调整脂质代谢策略，应对能量危机。</a:t>
            </a:r>
            <a:endParaRPr lang="en-US" sz="1000" dirty="0"/>
          </a:p>
        </p:txBody>
      </p:sp>
      <p:sp>
        <p:nvSpPr>
          <p:cNvPr id="13" name="Text 10"/>
          <p:cNvSpPr/>
          <p:nvPr>
            <p:custDataLst>
              <p:tags r:id="rId9"/>
            </p:custDataLst>
          </p:nvPr>
        </p:nvSpPr>
        <p:spPr>
          <a:xfrm>
            <a:off x="4754245" y="640715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跨组织通讯</a:t>
            </a:r>
            <a:endParaRPr lang="en-US" sz="1200" dirty="0"/>
          </a:p>
        </p:txBody>
      </p:sp>
      <p:sp>
        <p:nvSpPr>
          <p:cNvPr id="14" name="Shape 11"/>
          <p:cNvSpPr/>
          <p:nvPr>
            <p:custDataLst>
              <p:tags r:id="rId10"/>
            </p:custDataLst>
          </p:nvPr>
        </p:nvSpPr>
        <p:spPr>
          <a:xfrm>
            <a:off x="5528151" y="1002665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4784CB"/>
          </a:solidFill>
        </p:spPr>
      </p:sp>
      <p:sp>
        <p:nvSpPr>
          <p:cNvPr id="15" name="Text 12"/>
          <p:cNvSpPr/>
          <p:nvPr>
            <p:custDataLst>
              <p:tags r:id="rId11"/>
            </p:custDataLst>
          </p:nvPr>
        </p:nvSpPr>
        <p:spPr>
          <a:xfrm>
            <a:off x="4754245" y="1264603"/>
            <a:ext cx="165735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这一过程揭示了线粒体疾病中，单个细胞的功能障碍如何通过信号分子影响整体生物体的代谢平衡。</a:t>
            </a:r>
            <a:endParaRPr lang="en-US" sz="1000" dirty="0"/>
          </a:p>
        </p:txBody>
      </p:sp>
      <p:sp>
        <p:nvSpPr>
          <p:cNvPr id="16" name="Text 13"/>
          <p:cNvSpPr/>
          <p:nvPr>
            <p:custDataLst>
              <p:tags r:id="rId12"/>
            </p:custDataLst>
          </p:nvPr>
        </p:nvSpPr>
        <p:spPr>
          <a:xfrm>
            <a:off x="6792595" y="640715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生物体级影响</a:t>
            </a:r>
            <a:endParaRPr lang="en-US" sz="1200" dirty="0"/>
          </a:p>
        </p:txBody>
      </p:sp>
      <p:sp>
        <p:nvSpPr>
          <p:cNvPr id="17" name="Shape 14"/>
          <p:cNvSpPr/>
          <p:nvPr/>
        </p:nvSpPr>
        <p:spPr>
          <a:xfrm rot="5400000">
            <a:off x="8524875" y="2662238"/>
            <a:ext cx="119063" cy="104775"/>
          </a:xfrm>
          <a:prstGeom prst="triangle">
            <a:avLst/>
          </a:prstGeom>
          <a:solidFill>
            <a:srgbClr val="4784CB"/>
          </a:solidFill>
        </p:spPr>
      </p:sp>
      <p:sp>
        <p:nvSpPr>
          <p:cNvPr id="18" name="Shape 15"/>
          <p:cNvSpPr/>
          <p:nvPr>
            <p:custDataLst>
              <p:tags r:id="rId13"/>
            </p:custDataLst>
          </p:nvPr>
        </p:nvSpPr>
        <p:spPr>
          <a:xfrm>
            <a:off x="7566501" y="1002665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4784CB"/>
          </a:solidFill>
        </p:spPr>
      </p:sp>
      <p:sp>
        <p:nvSpPr>
          <p:cNvPr id="19" name="Text 16"/>
          <p:cNvSpPr/>
          <p:nvPr>
            <p:custDataLst>
              <p:tags r:id="rId14"/>
            </p:custDataLst>
          </p:nvPr>
        </p:nvSpPr>
        <p:spPr>
          <a:xfrm>
            <a:off x="6792595" y="1264603"/>
            <a:ext cx="1657350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线粒体功能障碍不仅限于局部细胞，其影响可扩展至整个生物体，强调了线粒体在全局代谢调控中的核心地位。</a:t>
            </a:r>
            <a:endParaRPr lang="en-US" sz="1000" dirty="0"/>
          </a:p>
        </p:txBody>
      </p:sp>
      <p:pic>
        <p:nvPicPr>
          <p:cNvPr id="20" name="图片 19" descr="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1500" y="2255520"/>
            <a:ext cx="4857750" cy="25781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83555" y="2274570"/>
            <a:ext cx="3072765" cy="2506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b="1"/>
              <a:t> Organismal Effects of Mitochondrial Respiratory Chain Deficiency</a:t>
            </a:r>
            <a:endParaRPr lang="zh-CN" altLang="en-US" sz="1600" b="1"/>
          </a:p>
          <a:p>
            <a:endParaRPr lang="zh-CN" altLang="en-US" sz="1600" b="1"/>
          </a:p>
          <a:p>
            <a:r>
              <a:rPr lang="zh-CN" altLang="en-US" sz="1600" b="1"/>
              <a:t>线粒体呼吸链缺陷的有机体效应</a:t>
            </a:r>
            <a:endParaRPr lang="zh-CN" altLang="en-US" sz="1600" b="1"/>
          </a:p>
          <a:p>
            <a:endParaRPr lang="zh-CN" alt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2" grpId="0"/>
      <p:bldP spid="13" grpId="0"/>
      <p:bldP spid="15" grpId="0"/>
      <p:bldP spid="16" grpId="0"/>
      <p:bldP spid="19" grpId="0"/>
      <p:bldP spid="4" grpId="1"/>
      <p:bldP spid="6" grpId="1"/>
      <p:bldP spid="9" grpId="1"/>
      <p:bldP spid="10" grpId="1"/>
      <p:bldP spid="12" grpId="1"/>
      <p:bldP spid="13" grpId="1"/>
      <p:bldP spid="15" grpId="1"/>
      <p:bldP spid="16" grpId="1"/>
      <p:bldP spid="1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线粒体研究的未来方向展望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08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" grpId="1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分子机制深挖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343150"/>
            <a:ext cx="1714500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未来研究将聚焦线粒体内部复杂机制，揭示其在能量代谢、信号传导中的精细作用，为疾病机理提供微观视角。</a:t>
            </a:r>
            <a:endParaRPr lang="en-US" sz="1000" dirty="0"/>
          </a:p>
        </p:txBody>
      </p:sp>
      <p:sp>
        <p:nvSpPr>
          <p:cNvPr id="8" name="Text 5"/>
          <p:cNvSpPr/>
          <p:nvPr/>
        </p:nvSpPr>
        <p:spPr>
          <a:xfrm>
            <a:off x="2667000" y="20955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疾病模型创新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2667000" y="2343150"/>
            <a:ext cx="171450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开发精准的人类线粒体疾病模型，如利用CRISPR技术，有助于模拟真实病理过程，加速药物筛选与疗效评估。</a:t>
            </a:r>
            <a:endParaRPr lang="en-US" sz="1000" dirty="0"/>
          </a:p>
        </p:txBody>
      </p:sp>
      <p:sp>
        <p:nvSpPr>
          <p:cNvPr id="10" name="Text 7"/>
          <p:cNvSpPr/>
          <p:nvPr/>
        </p:nvSpPr>
        <p:spPr>
          <a:xfrm>
            <a:off x="4762500" y="20955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组织特异性解析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762500" y="2343150"/>
            <a:ext cx="1714500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探究线粒体在不同组织中的独特功能，如神经、肌肉和心脏，以期发现特定组织中线粒体疾病的独特表现和治疗靶点。</a:t>
            </a:r>
            <a:endParaRPr lang="en-US" sz="1000" dirty="0"/>
          </a:p>
        </p:txBody>
      </p:sp>
      <p:sp>
        <p:nvSpPr>
          <p:cNvPr id="12" name="Text 9"/>
          <p:cNvSpPr/>
          <p:nvPr/>
        </p:nvSpPr>
        <p:spPr>
          <a:xfrm>
            <a:off x="6858000" y="20955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系统生物学整合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6858000" y="2343150"/>
            <a:ext cx="1714500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结合蛋白质组学、基因组学等多组学数据，构建线粒体功能网络，全面解析线粒体在健康与疾病状态下的动态变化。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6" grpId="1"/>
      <p:bldP spid="7" grpId="1"/>
      <p:bldP spid="8" grpId="1"/>
      <p:bldP spid="9" grpId="1"/>
      <p:bldP spid="10" grpId="1"/>
      <p:bldP spid="11" grpId="1"/>
      <p:bldP spid="12" grpId="1"/>
      <p:bldP spid="1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" name="Text 2"/>
          <p:cNvSpPr/>
          <p:nvPr/>
        </p:nvSpPr>
        <p:spPr>
          <a:xfrm>
            <a:off x="571500" y="3462337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00"/>
              </a:lnSpc>
              <a:buNone/>
            </a:pPr>
            <a:endParaRPr 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491490" y="3275330"/>
            <a:ext cx="77292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/>
              <a:t>参考文献Nunnari, J., &amp; Suomalainen. Mitochondria: In Sickness and in Health. </a:t>
            </a:r>
            <a:endParaRPr lang="zh-CN" alt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</a:t>
            </a:r>
            <a:endParaRPr lang="en-US" sz="370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2200" dirty="0"/>
          </a:p>
        </p:txBody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3524250" y="10025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800" dirty="0"/>
          </a:p>
        </p:txBody>
      </p:sp>
      <p:sp>
        <p:nvSpPr>
          <p:cNvPr id="7" name="Text 4"/>
          <p:cNvSpPr/>
          <p:nvPr>
            <p:custDataLst>
              <p:tags r:id="rId3"/>
            </p:custDataLst>
          </p:nvPr>
        </p:nvSpPr>
        <p:spPr>
          <a:xfrm>
            <a:off x="3990975" y="1059656"/>
            <a:ext cx="196215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线粒体缺陷导致的多样性疾病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90975" y="15168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9" name="Text 6"/>
          <p:cNvSpPr/>
          <p:nvPr>
            <p:custDataLst>
              <p:tags r:id="rId4"/>
            </p:custDataLst>
          </p:nvPr>
        </p:nvSpPr>
        <p:spPr>
          <a:xfrm>
            <a:off x="6143625" y="10025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800" dirty="0"/>
          </a:p>
        </p:txBody>
      </p:sp>
      <p:sp>
        <p:nvSpPr>
          <p:cNvPr id="10" name="Text 7"/>
          <p:cNvSpPr/>
          <p:nvPr>
            <p:custDataLst>
              <p:tags r:id="rId5"/>
            </p:custDataLst>
          </p:nvPr>
        </p:nvSpPr>
        <p:spPr>
          <a:xfrm>
            <a:off x="6610350" y="10596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线粒体作为代谢信号中心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610350" y="130730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2" name="Text 9"/>
          <p:cNvSpPr/>
          <p:nvPr>
            <p:custDataLst>
              <p:tags r:id="rId6"/>
            </p:custDataLst>
          </p:nvPr>
        </p:nvSpPr>
        <p:spPr>
          <a:xfrm>
            <a:off x="3524250" y="18407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800" dirty="0"/>
          </a:p>
        </p:txBody>
      </p:sp>
      <p:sp>
        <p:nvSpPr>
          <p:cNvPr id="13" name="Text 10"/>
          <p:cNvSpPr/>
          <p:nvPr>
            <p:custDataLst>
              <p:tags r:id="rId7"/>
            </p:custDataLst>
          </p:nvPr>
        </p:nvSpPr>
        <p:spPr>
          <a:xfrm>
            <a:off x="3990975" y="18978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线粒体作为能量感知器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3990975" y="214550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5" name="Text 12"/>
          <p:cNvSpPr/>
          <p:nvPr>
            <p:custDataLst>
              <p:tags r:id="rId8"/>
            </p:custDataLst>
          </p:nvPr>
        </p:nvSpPr>
        <p:spPr>
          <a:xfrm>
            <a:off x="6143625" y="18407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800" dirty="0"/>
          </a:p>
        </p:txBody>
      </p:sp>
      <p:sp>
        <p:nvSpPr>
          <p:cNvPr id="16" name="Text 13"/>
          <p:cNvSpPr/>
          <p:nvPr>
            <p:custDataLst>
              <p:tags r:id="rId9"/>
            </p:custDataLst>
          </p:nvPr>
        </p:nvSpPr>
        <p:spPr>
          <a:xfrm>
            <a:off x="6610350" y="1897856"/>
            <a:ext cx="196215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线粒体形态与功能在稳态和疾病中的关系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6610350" y="23550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8" name="Text 15"/>
          <p:cNvSpPr/>
          <p:nvPr>
            <p:custDataLst>
              <p:tags r:id="rId10"/>
            </p:custDataLst>
          </p:nvPr>
        </p:nvSpPr>
        <p:spPr>
          <a:xfrm>
            <a:off x="3524250" y="26789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1800" dirty="0"/>
          </a:p>
        </p:txBody>
      </p:sp>
      <p:sp>
        <p:nvSpPr>
          <p:cNvPr id="19" name="Text 16"/>
          <p:cNvSpPr/>
          <p:nvPr>
            <p:custDataLst>
              <p:tags r:id="rId11"/>
            </p:custDataLst>
          </p:nvPr>
        </p:nvSpPr>
        <p:spPr>
          <a:xfrm>
            <a:off x="3990975" y="2736056"/>
            <a:ext cx="196215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线粒体动力学与细胞凋亡及自噬的联系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3990975" y="31932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21" name="Text 18"/>
          <p:cNvSpPr/>
          <p:nvPr>
            <p:custDataLst>
              <p:tags r:id="rId12"/>
            </p:custDataLst>
          </p:nvPr>
        </p:nvSpPr>
        <p:spPr>
          <a:xfrm>
            <a:off x="6143625" y="26789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1800" dirty="0"/>
          </a:p>
        </p:txBody>
      </p:sp>
      <p:sp>
        <p:nvSpPr>
          <p:cNvPr id="22" name="Text 19"/>
          <p:cNvSpPr/>
          <p:nvPr>
            <p:custDataLst>
              <p:tags r:id="rId13"/>
            </p:custDataLst>
          </p:nvPr>
        </p:nvSpPr>
        <p:spPr>
          <a:xfrm>
            <a:off x="6610350" y="2736056"/>
            <a:ext cx="196215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细胞器间的相互联系与线粒体生物学</a:t>
            </a:r>
            <a:endParaRPr lang="en-US" sz="1200" dirty="0"/>
          </a:p>
        </p:txBody>
      </p:sp>
      <p:sp>
        <p:nvSpPr>
          <p:cNvPr id="23" name="Text 20"/>
          <p:cNvSpPr/>
          <p:nvPr/>
        </p:nvSpPr>
        <p:spPr>
          <a:xfrm>
            <a:off x="6610350" y="31932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24" name="Text 21"/>
          <p:cNvSpPr/>
          <p:nvPr>
            <p:custDataLst>
              <p:tags r:id="rId14"/>
            </p:custDataLst>
          </p:nvPr>
        </p:nvSpPr>
        <p:spPr>
          <a:xfrm>
            <a:off x="3524250" y="35171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07</a:t>
            </a:r>
            <a:endParaRPr lang="en-US" sz="1800" dirty="0"/>
          </a:p>
        </p:txBody>
      </p:sp>
      <p:sp>
        <p:nvSpPr>
          <p:cNvPr id="25" name="Text 22"/>
          <p:cNvSpPr/>
          <p:nvPr>
            <p:custDataLst>
              <p:tags r:id="rId15"/>
            </p:custDataLst>
          </p:nvPr>
        </p:nvSpPr>
        <p:spPr>
          <a:xfrm>
            <a:off x="3990975" y="35742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线粒体在生物体层面的作用</a:t>
            </a:r>
            <a:endParaRPr lang="en-US" sz="1200" dirty="0"/>
          </a:p>
        </p:txBody>
      </p:sp>
      <p:sp>
        <p:nvSpPr>
          <p:cNvPr id="26" name="Text 23"/>
          <p:cNvSpPr/>
          <p:nvPr/>
        </p:nvSpPr>
        <p:spPr>
          <a:xfrm>
            <a:off x="3990975" y="382190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27" name="Text 24"/>
          <p:cNvSpPr/>
          <p:nvPr>
            <p:custDataLst>
              <p:tags r:id="rId16"/>
            </p:custDataLst>
          </p:nvPr>
        </p:nvSpPr>
        <p:spPr>
          <a:xfrm>
            <a:off x="6143625" y="35171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08</a:t>
            </a:r>
            <a:endParaRPr lang="en-US" sz="1800" dirty="0"/>
          </a:p>
        </p:txBody>
      </p:sp>
      <p:sp>
        <p:nvSpPr>
          <p:cNvPr id="28" name="Text 25"/>
          <p:cNvSpPr/>
          <p:nvPr>
            <p:custDataLst>
              <p:tags r:id="rId17"/>
            </p:custDataLst>
          </p:nvPr>
        </p:nvSpPr>
        <p:spPr>
          <a:xfrm>
            <a:off x="6610350" y="357425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线粒体研究的未来方向</a:t>
            </a:r>
            <a:endParaRPr lang="en-US" sz="1200" dirty="0"/>
          </a:p>
        </p:txBody>
      </p:sp>
      <p:sp>
        <p:nvSpPr>
          <p:cNvPr id="29" name="Text 26"/>
          <p:cNvSpPr/>
          <p:nvPr/>
        </p:nvSpPr>
        <p:spPr>
          <a:xfrm>
            <a:off x="6610350" y="3821906"/>
            <a:ext cx="19621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6" grpId="1"/>
      <p:bldP spid="7" grpId="1"/>
      <p:bldP spid="9" grpId="1"/>
      <p:bldP spid="10" grpId="1"/>
      <p:bldP spid="11" grpId="1"/>
      <p:bldP spid="12" grpId="0"/>
      <p:bldP spid="13" grpId="0"/>
      <p:bldP spid="14" grpId="0"/>
      <p:bldP spid="15" grpId="0"/>
      <p:bldP spid="16" grpId="0"/>
      <p:bldP spid="12" grpId="1"/>
      <p:bldP spid="13" grpId="1"/>
      <p:bldP spid="14" grpId="1"/>
      <p:bldP spid="15" grpId="1"/>
      <p:bldP spid="16" grpId="1"/>
      <p:bldP spid="18" grpId="0"/>
      <p:bldP spid="19" grpId="0"/>
      <p:bldP spid="21" grpId="0"/>
      <p:bldP spid="22" grpId="0"/>
      <p:bldP spid="18" grpId="1"/>
      <p:bldP spid="19" grpId="1"/>
      <p:bldP spid="21" grpId="1"/>
      <p:bldP spid="22" grpId="1"/>
      <p:bldP spid="24" grpId="0"/>
      <p:bldP spid="25" grpId="0"/>
      <p:bldP spid="26" grpId="0"/>
      <p:bldP spid="27" grpId="0"/>
      <p:bldP spid="28" grpId="0"/>
      <p:bldP spid="29" grpId="0"/>
      <p:bldP spid="24" grpId="1"/>
      <p:bldP spid="25" grpId="1"/>
      <p:bldP spid="26" grpId="1"/>
      <p:bldP spid="27" grpId="1"/>
      <p:bldP spid="28" grpId="1"/>
      <p:bldP spid="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线粒体缺陷导致的多样性疾病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6790" r="6790"/>
          <a:stretch>
            <a:fillRect/>
          </a:stretch>
        </p:blipFill>
        <p:spPr>
          <a:xfrm>
            <a:off x="0" y="0"/>
            <a:ext cx="9144000" cy="15430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90625" y="2305050"/>
            <a:ext cx="476250" cy="4762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1500" y="2895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遗传异质性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3143250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线粒体疾病源于mtDNA或核基因变异，展现复杂遗传模式。</a:t>
            </a:r>
            <a:endParaRPr lang="en-US" sz="1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86125" y="2305050"/>
            <a:ext cx="476250" cy="4762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667000" y="2895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临床多样性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2667000" y="3143250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症状广泛，影响多器官，表现形式多样，诊断挑战重重。</a:t>
            </a:r>
            <a:endParaRPr lang="en-US" sz="1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381625" y="2305050"/>
            <a:ext cx="476250" cy="4762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762500" y="2895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遗传方式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4762500" y="3143250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可遵循母系、常染色体或X连锁遗传，家族史是重要线索。</a:t>
            </a:r>
            <a:endParaRPr lang="en-US" sz="10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477125" y="2305050"/>
            <a:ext cx="476250" cy="47625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858000" y="2895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遗传咨询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6858000" y="3143250"/>
            <a:ext cx="17145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遗传咨询对患者及其家庭至关重要，指导生育决策。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7" grpId="1"/>
      <p:bldP spid="8" grpId="1"/>
      <p:bldP spid="10" grpId="0"/>
      <p:bldP spid="11" grpId="0"/>
      <p:bldP spid="10" grpId="1"/>
      <p:bldP spid="11" grpId="1"/>
      <p:bldP spid="13" grpId="0"/>
      <p:bldP spid="14" grpId="0"/>
      <p:bldP spid="13" grpId="1"/>
      <p:bldP spid="14" grpId="1"/>
      <p:bldP spid="16" grpId="0"/>
      <p:bldP spid="17" grpId="0"/>
      <p:bldP spid="16" grpId="1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线粒体作为代谢信号中心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" grpId="1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69595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4849" r="4849"/>
          <a:stretch>
            <a:fillRect/>
          </a:stretch>
        </p:blipFill>
        <p:spPr>
          <a:xfrm>
            <a:off x="0" y="0"/>
            <a:ext cx="9144000" cy="56959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7" name="Text 3"/>
          <p:cNvSpPr/>
          <p:nvPr>
            <p:custDataLst>
              <p:tags r:id="rId2"/>
            </p:custDataLst>
          </p:nvPr>
        </p:nvSpPr>
        <p:spPr>
          <a:xfrm>
            <a:off x="596265" y="99441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能量工厂：ATP生成</a:t>
            </a:r>
            <a:endParaRPr lang="en-US" sz="1200" dirty="0"/>
          </a:p>
        </p:txBody>
      </p:sp>
      <p:sp>
        <p:nvSpPr>
          <p:cNvPr id="8" name="Text 4"/>
          <p:cNvSpPr/>
          <p:nvPr>
            <p:custDataLst>
              <p:tags r:id="rId3"/>
            </p:custDataLst>
          </p:nvPr>
        </p:nvSpPr>
        <p:spPr>
          <a:xfrm>
            <a:off x="596265" y="1242060"/>
            <a:ext cx="4143375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线粒体是细胞的能量工厂，通过氧化磷酸化高效生产ATP，满足细胞能量需求。</a:t>
            </a:r>
            <a:endParaRPr lang="en-US" sz="1000" dirty="0"/>
          </a:p>
        </p:txBody>
      </p:sp>
      <p:sp>
        <p:nvSpPr>
          <p:cNvPr id="9" name="Text 5"/>
          <p:cNvSpPr/>
          <p:nvPr>
            <p:custDataLst>
              <p:tags r:id="rId4"/>
            </p:custDataLst>
          </p:nvPr>
        </p:nvSpPr>
        <p:spPr>
          <a:xfrm>
            <a:off x="596265" y="185166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代谢多面手</a:t>
            </a:r>
            <a:endParaRPr lang="en-US" sz="1200" dirty="0"/>
          </a:p>
        </p:txBody>
      </p:sp>
      <p:sp>
        <p:nvSpPr>
          <p:cNvPr id="10" name="Text 6"/>
          <p:cNvSpPr/>
          <p:nvPr>
            <p:custDataLst>
              <p:tags r:id="rId5"/>
            </p:custDataLst>
          </p:nvPr>
        </p:nvSpPr>
        <p:spPr>
          <a:xfrm>
            <a:off x="596265" y="2099310"/>
            <a:ext cx="4143375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不仅限于ATP，线粒体还参与脂肪酸氧化、铁硫簇合成等复杂代谢途径，维持细胞代谢平衡。</a:t>
            </a:r>
            <a:endParaRPr lang="en-US" sz="1000" dirty="0"/>
          </a:p>
        </p:txBody>
      </p:sp>
      <p:sp>
        <p:nvSpPr>
          <p:cNvPr id="11" name="Text 7"/>
          <p:cNvSpPr/>
          <p:nvPr>
            <p:custDataLst>
              <p:tags r:id="rId6"/>
            </p:custDataLst>
          </p:nvPr>
        </p:nvSpPr>
        <p:spPr>
          <a:xfrm>
            <a:off x="596265" y="270891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ROS：双刃剑</a:t>
            </a:r>
            <a:endParaRPr lang="en-US" sz="1200" dirty="0"/>
          </a:p>
        </p:txBody>
      </p:sp>
      <p:sp>
        <p:nvSpPr>
          <p:cNvPr id="12" name="Text 8"/>
          <p:cNvSpPr/>
          <p:nvPr>
            <p:custDataLst>
              <p:tags r:id="rId7"/>
            </p:custDataLst>
          </p:nvPr>
        </p:nvSpPr>
        <p:spPr>
          <a:xfrm>
            <a:off x="596265" y="2956560"/>
            <a:ext cx="4143375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线粒体产生的ROS既是潜在的细胞损伤源，也是重要的信号分子，触发细胞应激响应机制。</a:t>
            </a:r>
            <a:endParaRPr lang="en-US" sz="1000" dirty="0"/>
          </a:p>
        </p:txBody>
      </p:sp>
      <p:sp>
        <p:nvSpPr>
          <p:cNvPr id="13" name="Text 9"/>
          <p:cNvSpPr/>
          <p:nvPr>
            <p:custDataLst>
              <p:tags r:id="rId8"/>
            </p:custDataLst>
          </p:nvPr>
        </p:nvSpPr>
        <p:spPr>
          <a:xfrm>
            <a:off x="596265" y="356616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钙离子调控者</a:t>
            </a:r>
            <a:endParaRPr lang="en-US" sz="1200" dirty="0"/>
          </a:p>
        </p:txBody>
      </p:sp>
      <p:sp>
        <p:nvSpPr>
          <p:cNvPr id="14" name="Text 10"/>
          <p:cNvSpPr/>
          <p:nvPr>
            <p:custDataLst>
              <p:tags r:id="rId9"/>
            </p:custDataLst>
          </p:nvPr>
        </p:nvSpPr>
        <p:spPr>
          <a:xfrm>
            <a:off x="596265" y="3813810"/>
            <a:ext cx="4143375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线粒体通过调节钙离子浓度，影响细胞信号传导，对细胞功能和生存至关重要。</a:t>
            </a:r>
            <a:endParaRPr lang="en-US" sz="1000" dirty="0"/>
          </a:p>
        </p:txBody>
      </p:sp>
      <p:pic>
        <p:nvPicPr>
          <p:cNvPr id="15" name="图片 14" descr="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5210" y="598805"/>
            <a:ext cx="3787140" cy="4234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5" grpId="1"/>
      <p:bldP spid="7" grpId="1"/>
      <p:bldP spid="8" grpId="1"/>
      <p:bldP spid="9" grpId="1"/>
      <p:bldP spid="10" grpId="1"/>
      <p:bldP spid="11" grpId="1"/>
      <p:bldP spid="12" grpId="1"/>
      <p:bldP spid="13" grpId="1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线粒体作为能量感知器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" grpId="1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2197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11957" r="11957"/>
          <a:stretch>
            <a:fillRect/>
          </a:stretch>
        </p:blipFill>
        <p:spPr>
          <a:xfrm>
            <a:off x="0" y="0"/>
            <a:ext cx="9144000" cy="1752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7" name="Text 3"/>
          <p:cNvSpPr/>
          <p:nvPr>
            <p:custDataLst>
              <p:tags r:id="rId2"/>
            </p:custDataLst>
          </p:nvPr>
        </p:nvSpPr>
        <p:spPr>
          <a:xfrm>
            <a:off x="634365" y="118872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能量状态感知</a:t>
            </a:r>
            <a:endParaRPr lang="en-US" sz="1200" dirty="0"/>
          </a:p>
        </p:txBody>
      </p:sp>
      <p:sp>
        <p:nvSpPr>
          <p:cNvPr id="8" name="Text 4"/>
          <p:cNvSpPr/>
          <p:nvPr>
            <p:custDataLst>
              <p:tags r:id="rId3"/>
            </p:custDataLst>
          </p:nvPr>
        </p:nvSpPr>
        <p:spPr>
          <a:xfrm>
            <a:off x="634365" y="1436370"/>
            <a:ext cx="171450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线粒体通过监测NAD+/NADH和AMP/ATP比率，感知细胞能量状态，确保能量供需平衡。</a:t>
            </a:r>
            <a:endParaRPr lang="en-US" sz="1000" dirty="0"/>
          </a:p>
        </p:txBody>
      </p:sp>
      <p:sp>
        <p:nvSpPr>
          <p:cNvPr id="10" name="Text 5"/>
          <p:cNvSpPr/>
          <p:nvPr>
            <p:custDataLst>
              <p:tags r:id="rId4"/>
            </p:custDataLst>
          </p:nvPr>
        </p:nvSpPr>
        <p:spPr>
          <a:xfrm>
            <a:off x="2729865" y="118872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AMPK的作用</a:t>
            </a:r>
            <a:endParaRPr lang="en-US" sz="1200" dirty="0"/>
          </a:p>
        </p:txBody>
      </p:sp>
      <p:sp>
        <p:nvSpPr>
          <p:cNvPr id="11" name="Text 6"/>
          <p:cNvSpPr/>
          <p:nvPr>
            <p:custDataLst>
              <p:tags r:id="rId5"/>
            </p:custDataLst>
          </p:nvPr>
        </p:nvSpPr>
        <p:spPr>
          <a:xfrm>
            <a:off x="2729865" y="1436370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AMPK在能量低下时激活，促进线粒体生物生成，增强能量生产效率。</a:t>
            </a:r>
            <a:endParaRPr lang="en-US" sz="1000" dirty="0"/>
          </a:p>
        </p:txBody>
      </p:sp>
      <p:sp>
        <p:nvSpPr>
          <p:cNvPr id="13" name="Text 7"/>
          <p:cNvSpPr/>
          <p:nvPr>
            <p:custDataLst>
              <p:tags r:id="rId6"/>
            </p:custDataLst>
          </p:nvPr>
        </p:nvSpPr>
        <p:spPr>
          <a:xfrm>
            <a:off x="4825365" y="118872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Sirt1调控机制</a:t>
            </a:r>
            <a:endParaRPr lang="en-US" sz="1200" dirty="0"/>
          </a:p>
        </p:txBody>
      </p:sp>
      <p:sp>
        <p:nvSpPr>
          <p:cNvPr id="14" name="Text 8"/>
          <p:cNvSpPr/>
          <p:nvPr>
            <p:custDataLst>
              <p:tags r:id="rId7"/>
            </p:custDataLst>
          </p:nvPr>
        </p:nvSpPr>
        <p:spPr>
          <a:xfrm>
            <a:off x="4825365" y="1436370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Sirt1响应能量变化，通过去乙酰化作用调控代谢相关基因表达，优化能量利用。</a:t>
            </a:r>
            <a:endParaRPr lang="en-US" sz="1000" dirty="0"/>
          </a:p>
        </p:txBody>
      </p:sp>
      <p:sp>
        <p:nvSpPr>
          <p:cNvPr id="16" name="Text 9"/>
          <p:cNvSpPr/>
          <p:nvPr>
            <p:custDataLst>
              <p:tags r:id="rId8"/>
            </p:custDataLst>
          </p:nvPr>
        </p:nvSpPr>
        <p:spPr>
          <a:xfrm>
            <a:off x="6920865" y="118872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代谢路径调控</a:t>
            </a:r>
            <a:endParaRPr lang="en-US" sz="1200" dirty="0"/>
          </a:p>
        </p:txBody>
      </p:sp>
      <p:sp>
        <p:nvSpPr>
          <p:cNvPr id="17" name="Text 10"/>
          <p:cNvSpPr/>
          <p:nvPr>
            <p:custDataLst>
              <p:tags r:id="rId9"/>
            </p:custDataLst>
          </p:nvPr>
        </p:nvSpPr>
        <p:spPr>
          <a:xfrm>
            <a:off x="6920865" y="1436370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AMPK和Sirt1共同作用，调整代谢路径，适应不同能量需求，维护细胞稳态。</a:t>
            </a:r>
            <a:endParaRPr lang="en-US" sz="1000" dirty="0"/>
          </a:p>
        </p:txBody>
      </p:sp>
      <p:pic>
        <p:nvPicPr>
          <p:cNvPr id="18" name="图片 17" descr="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2350" y="2524760"/>
            <a:ext cx="7099300" cy="19304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182370" y="4455160"/>
            <a:ext cx="6779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 Nutrient Sensors in Fasting and</a:t>
            </a:r>
            <a:r>
              <a:rPr lang="en-US" altLang="zh-CN" sz="1600" b="1">
                <a:solidFill>
                  <a:schemeClr val="tx1"/>
                </a:solidFill>
              </a:rPr>
              <a:t> </a:t>
            </a:r>
            <a:r>
              <a:rPr lang="zh-CN" altLang="en-US" sz="1600" b="1">
                <a:solidFill>
                  <a:schemeClr val="tx1"/>
                </a:solidFill>
              </a:rPr>
              <a:t>Their Roles in Mitochondrial Disease</a:t>
            </a:r>
            <a:endParaRPr lang="zh-CN" altLang="en-US" sz="1600" b="1">
              <a:solidFill>
                <a:schemeClr val="tx1"/>
              </a:solidFill>
            </a:endParaRPr>
          </a:p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禁食中的营养传感器及其在线粒体疾病中的作用</a:t>
            </a:r>
            <a:endParaRPr lang="zh-CN" altLang="en-US" sz="16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11" grpId="0"/>
      <p:bldP spid="13" grpId="0"/>
      <p:bldP spid="14" grpId="0"/>
      <p:bldP spid="16" grpId="0"/>
      <p:bldP spid="17" grpId="0"/>
      <p:bldP spid="4" grpId="1"/>
      <p:bldP spid="7" grpId="1"/>
      <p:bldP spid="8" grpId="1"/>
      <p:bldP spid="10" grpId="1"/>
      <p:bldP spid="11" grpId="1"/>
      <p:bldP spid="13" grpId="1"/>
      <p:bldP spid="14" grpId="1"/>
      <p:bldP spid="16" grpId="1"/>
      <p:bldP spid="17" grpId="1"/>
      <p:bldP spid="19" grpId="0"/>
      <p:bldP spid="1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647950"/>
            <a:ext cx="4762500" cy="1333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线粒体形态与功能在稳态和疾病中的关系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784CB">
                    <a:alpha val="3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2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" grpId="1"/>
      <p:bldP spid="5" grpId="1"/>
    </p:bldLst>
  </p:timing>
</p:sld>
</file>

<file path=ppt/tags/tag1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10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11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12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13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14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15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16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17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18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19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2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20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21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22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23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24.xml><?xml version="1.0" encoding="utf-8"?>
<p:tagLst xmlns:p="http://schemas.openxmlformats.org/presentationml/2006/main">
  <p:tag name="KSO_WM_DIAGRAM_VIRTUALLY_FRAME" val="{&quot;height&quot;:255,&quot;left&quot;:46.95,&quot;top&quot;:78.3,&quot;width&quot;:326.25}"/>
</p:tagLst>
</file>

<file path=ppt/tags/tag25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26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27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28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29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3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30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31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32.xml><?xml version="1.0" encoding="utf-8"?>
<p:tagLst xmlns:p="http://schemas.openxmlformats.org/presentationml/2006/main">
  <p:tag name="KSO_WM_DIAGRAM_VIRTUALLY_FRAME" val="{&quot;height&quot;:109.9,&quot;left&quot;:49.95,&quot;top&quot;:69.2,&quot;width&quot;:630}"/>
</p:tagLst>
</file>

<file path=ppt/tags/tag33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34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35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36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37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38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39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4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40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41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42.xml><?xml version="1.0" encoding="utf-8"?>
<p:tagLst xmlns:p="http://schemas.openxmlformats.org/presentationml/2006/main">
  <p:tag name="KSO_WM_DIAGRAM_VIRTUALLY_FRAME" val="{&quot;height&quot;:82.12503937007872,&quot;left&quot;:48.05,&quot;top&quot;:60.3,&quot;width&quot;:630}"/>
</p:tagLst>
</file>

<file path=ppt/tags/tag43.xml><?xml version="1.0" encoding="utf-8"?>
<p:tagLst xmlns:p="http://schemas.openxmlformats.org/presentationml/2006/main">
  <p:tag name="KSO_WM_DIAGRAM_VIRTUALLY_FRAME" val="{&quot;height&quot;:85.5,&quot;left&quot;:48.05,&quot;top&quot;:61,&quot;width&quot;:630}"/>
</p:tagLst>
</file>

<file path=ppt/tags/tag44.xml><?xml version="1.0" encoding="utf-8"?>
<p:tagLst xmlns:p="http://schemas.openxmlformats.org/presentationml/2006/main">
  <p:tag name="KSO_WM_DIAGRAM_VIRTUALLY_FRAME" val="{&quot;height&quot;:85.5,&quot;left&quot;:48.05,&quot;top&quot;:61,&quot;width&quot;:630}"/>
</p:tagLst>
</file>

<file path=ppt/tags/tag45.xml><?xml version="1.0" encoding="utf-8"?>
<p:tagLst xmlns:p="http://schemas.openxmlformats.org/presentationml/2006/main">
  <p:tag name="KSO_WM_DIAGRAM_VIRTUALLY_FRAME" val="{&quot;height&quot;:85.5,&quot;left&quot;:48.05,&quot;top&quot;:61,&quot;width&quot;:630}"/>
</p:tagLst>
</file>

<file path=ppt/tags/tag46.xml><?xml version="1.0" encoding="utf-8"?>
<p:tagLst xmlns:p="http://schemas.openxmlformats.org/presentationml/2006/main">
  <p:tag name="KSO_WM_DIAGRAM_VIRTUALLY_FRAME" val="{&quot;height&quot;:85.5,&quot;left&quot;:48.05,&quot;top&quot;:61,&quot;width&quot;:630}"/>
</p:tagLst>
</file>

<file path=ppt/tags/tag47.xml><?xml version="1.0" encoding="utf-8"?>
<p:tagLst xmlns:p="http://schemas.openxmlformats.org/presentationml/2006/main">
  <p:tag name="KSO_WM_DIAGRAM_VIRTUALLY_FRAME" val="{&quot;height&quot;:85.5,&quot;left&quot;:48.05,&quot;top&quot;:61,&quot;width&quot;:630}"/>
</p:tagLst>
</file>

<file path=ppt/tags/tag48.xml><?xml version="1.0" encoding="utf-8"?>
<p:tagLst xmlns:p="http://schemas.openxmlformats.org/presentationml/2006/main">
  <p:tag name="KSO_WM_DIAGRAM_VIRTUALLY_FRAME" val="{&quot;height&quot;:85.5,&quot;left&quot;:48.05,&quot;top&quot;:61,&quot;width&quot;:630}"/>
</p:tagLst>
</file>

<file path=ppt/tags/tag49.xml><?xml version="1.0" encoding="utf-8"?>
<p:tagLst xmlns:p="http://schemas.openxmlformats.org/presentationml/2006/main">
  <p:tag name="KSO_WM_DIAGRAM_VIRTUALLY_FRAME" val="{&quot;height&quot;:85.5,&quot;left&quot;:48.05,&quot;top&quot;:61,&quot;width&quot;:630}"/>
</p:tagLst>
</file>

<file path=ppt/tags/tag5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50.xml><?xml version="1.0" encoding="utf-8"?>
<p:tagLst xmlns:p="http://schemas.openxmlformats.org/presentationml/2006/main">
  <p:tag name="KSO_WM_DIAGRAM_VIRTUALLY_FRAME" val="{&quot;height&quot;:85.5,&quot;left&quot;:48.05,&quot;top&quot;:61,&quot;width&quot;:630}"/>
</p:tagLst>
</file>

<file path=ppt/tags/tag51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52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53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54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55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56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57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58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59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6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60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61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62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63.xml><?xml version="1.0" encoding="utf-8"?>
<p:tagLst xmlns:p="http://schemas.openxmlformats.org/presentationml/2006/main">
  <p:tag name="KSO_WM_DIAGRAM_VIRTUALLY_FRAME" val="{&quot;height&quot;:131.62503937007872,&quot;left&quot;:53.35,&quot;top&quot;:50.45,&quot;width&quot;:630}"/>
</p:tagLst>
</file>

<file path=ppt/tags/tag64.xml><?xml version="1.0" encoding="utf-8"?>
<p:tagLst xmlns:p="http://schemas.openxmlformats.org/presentationml/2006/main">
  <p:tag name="commondata" val="eyJoZGlkIjoiMGVjZTk3ZmI2ZjFjNzhhNDkwYjNjOGI4ZGE3N2Q0ZmYifQ=="/>
</p:tagLst>
</file>

<file path=ppt/tags/tag7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8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ags/tag9.xml><?xml version="1.0" encoding="utf-8"?>
<p:tagLst xmlns:p="http://schemas.openxmlformats.org/presentationml/2006/main">
  <p:tag name="KSO_WM_DIAGRAM_VIRTUALLY_FRAME" val="{&quot;height&quot;:224.25,&quot;left&quot;:277.5,&quot;top&quot;:78.93748031496062,&quot;width&quot;:397.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2091</Words>
  <Application>WPS 演示</Application>
  <PresentationFormat>On-screen Show (16:9)</PresentationFormat>
  <Paragraphs>224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微软雅黑</vt:lpstr>
      <vt:lpstr>Calibri</vt:lpstr>
      <vt:lpstr>等线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Frey</cp:lastModifiedBy>
  <cp:revision>32</cp:revision>
  <dcterms:created xsi:type="dcterms:W3CDTF">2024-09-28T11:33:00Z</dcterms:created>
  <dcterms:modified xsi:type="dcterms:W3CDTF">2024-09-30T08:47:31Z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39B15A9C95204D3088CA5B17FD0E432C_12</vt:lpwstr>
  </property>
  <property fmtid="{D5CDD505-2E9C-101B-9397-08002B2CF9AE}" pid="3" name="KSOProductBuildVer">
    <vt:lpwstr>2052-12.1.0.18276</vt:lpwstr>
  </property>
</Properties>
</file>