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5" r:id="rId9"/>
    <p:sldId id="261" r:id="rId10"/>
    <p:sldId id="262" r:id="rId11"/>
    <p:sldId id="263" r:id="rId12"/>
    <p:sldId id="264" r:id="rId13"/>
    <p:sldId id="273" r:id="rId14"/>
    <p:sldId id="274" r:id="rId15"/>
    <p:sldId id="276" r:id="rId16"/>
  </p:sldIdLst>
  <p:sldSz cx="9144000" cy="5143500" type="screen16x9"/>
  <p:notesSz cx="51435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5200"/>
              </a:lnSpc>
            </a:pPr>
            <a:r>
              <a:rPr lang="zh-CN" altLang="zh-CN" sz="2800" b="1" dirty="0">
                <a:latin typeface="+mn-ea"/>
              </a:rPr>
              <a:t>合成</a:t>
            </a:r>
            <a:r>
              <a:rPr lang="en-US" altLang="zh-CN" sz="2800" b="1" dirty="0">
                <a:latin typeface="+mn-ea"/>
              </a:rPr>
              <a:t>DNA</a:t>
            </a:r>
            <a:r>
              <a:rPr lang="zh-CN" altLang="zh-CN" sz="2800" b="1" dirty="0">
                <a:latin typeface="+mn-ea"/>
              </a:rPr>
              <a:t>在数据存储中的应用与前向纠错技术</a:t>
            </a:r>
            <a:endParaRPr lang="en-US" sz="2800" b="1" dirty="0">
              <a:latin typeface="+mn-ea"/>
            </a:endParaRPr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1490" y="327533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PPT</a:t>
            </a:r>
            <a:r>
              <a:rPr lang="zh-CN" altLang="en-US" sz="1600" b="1"/>
              <a:t>：方启源</a:t>
            </a:r>
            <a:r>
              <a:rPr lang="en-US" altLang="zh-CN" sz="1600" b="1"/>
              <a:t> </a:t>
            </a:r>
            <a:endParaRPr lang="en-US" altLang="zh-CN" sz="1600" b="1"/>
          </a:p>
          <a:p>
            <a:r>
              <a:rPr lang="zh-CN" altLang="en-US" sz="1600" b="1"/>
              <a:t>讲稿：朱伟凯</a:t>
            </a:r>
            <a:r>
              <a:rPr lang="en-US" altLang="zh-CN" sz="1600" b="1"/>
              <a:t> </a:t>
            </a:r>
            <a:endParaRPr lang="en-US" altLang="zh-CN" sz="1600" b="1"/>
          </a:p>
          <a:p>
            <a:r>
              <a:rPr lang="zh-CN" altLang="en-US" sz="1600" b="1"/>
              <a:t>展示：展翼飞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499" y="2647950"/>
            <a:ext cx="5636419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数据储存的前景</a:t>
            </a:r>
            <a:endParaRPr lang="en-US" altLang="zh-CN" sz="40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0006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71500" y="12001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未来发展方向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571500" y="1781175"/>
            <a:ext cx="3378994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合成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是成为宝贵数字数据急需的⻓期保存介质的绝佳候选者。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分⼦如果在⼲燥、低温和⿊暗的环境中保存，肯定⾜够坚固，⾄少可以保持数千年不变，⽽且不会像常⻅的⼤规模技术那样产⽣⾼昂的数据迁移成本。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4286251" y="12001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挑战与解决方案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4286251" y="1885950"/>
            <a:ext cx="4495799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是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合成和测序的成本。尤其是合成技术必须得到显著改进，才能使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中海量数据的存档具有成本吸引⼒。然⽽，在过去的⼏年⾥，⽣物技术的发展远远超过了摩尔定律 。我们坚信，如果这种迅猛的发展以同样的速度继续下去，那么基于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分⼦的经济存档解决⽅案将在未来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5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年内成为可能。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0006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71500" y="12001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571500" y="1809750"/>
            <a:ext cx="8165465" cy="197104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r>
              <a:rPr lang="en-US" altLang="zh-CN" dirty="0"/>
              <a:t>1.Blawat, M., Gaedke, K., Hütter, I., Chen, X.-M., Turczyk, B., Inverso, S., Pruitt, B. W., &amp; Church, G. M. (2016). Forward error correction for DNA data storage. Procedia Computer Science, 80, 1011-1022.</a:t>
            </a:r>
            <a:endParaRPr lang="en-US" altLang="zh-CN" dirty="0"/>
          </a:p>
          <a:p>
            <a:r>
              <a:rPr lang="en-US" altLang="zh-CN" dirty="0"/>
              <a:t>2. Church, G. M., Gao, Y., &amp; </a:t>
            </a:r>
            <a:r>
              <a:rPr lang="en-US" altLang="zh-CN" dirty="0" err="1"/>
              <a:t>Kosuri</a:t>
            </a:r>
            <a:r>
              <a:rPr lang="en-US" altLang="zh-CN" dirty="0"/>
              <a:t>, S. (2012). Next-Generation Digital Information Storage in DNA. *Science*.</a:t>
            </a:r>
            <a:endParaRPr lang="zh-CN" altLang="zh-CN" dirty="0"/>
          </a:p>
          <a:p>
            <a:r>
              <a:rPr lang="en-US" altLang="zh-CN" dirty="0"/>
              <a:t>3. Goldman, N., et al. (2013). Towards practical, high-capacity, low-maintenance information storage in synthesized DNA. *Nature*.</a:t>
            </a:r>
            <a:endParaRPr lang="zh-CN" altLang="zh-CN" dirty="0"/>
          </a:p>
          <a:p>
            <a:r>
              <a:rPr lang="en-US" altLang="zh-CN" dirty="0"/>
              <a:t>4. Jacobs, A. (2015). Data-storage for eternity. ETH Z</a:t>
            </a:r>
            <a:r>
              <a:rPr lang="zh-CN" altLang="zh-CN" dirty="0"/>
              <a:t>ü</a:t>
            </a:r>
            <a:r>
              <a:rPr lang="en-US" altLang="zh-CN" dirty="0"/>
              <a:t>rich.</a:t>
            </a:r>
            <a:endParaRPr lang="zh-CN" altLang="zh-CN" dirty="0"/>
          </a:p>
          <a:p>
            <a:r>
              <a:rPr lang="en-US" altLang="zh-CN" dirty="0"/>
              <a:t>5. Moon, T. K. (2005). Error Correction Coding: Mathematical Methods and Algorithms. Wiley-</a:t>
            </a:r>
            <a:r>
              <a:rPr lang="en-US" altLang="zh-CN" dirty="0" err="1"/>
              <a:t>Interscience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3524250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3990974" y="951309"/>
            <a:ext cx="2952749" cy="509588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en-US" altLang="zh-CN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5168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1" name="Text 8"/>
          <p:cNvSpPr/>
          <p:nvPr/>
        </p:nvSpPr>
        <p:spPr>
          <a:xfrm>
            <a:off x="6610350" y="13073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4"/>
            </p:custDataLst>
          </p:nvPr>
        </p:nvSpPr>
        <p:spPr>
          <a:xfrm>
            <a:off x="3524250" y="18407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00" dirty="0"/>
          </a:p>
        </p:txBody>
      </p:sp>
      <p:sp>
        <p:nvSpPr>
          <p:cNvPr id="13" name="Text 10"/>
          <p:cNvSpPr/>
          <p:nvPr>
            <p:custDataLst>
              <p:tags r:id="rId5"/>
            </p:custDataLst>
          </p:nvPr>
        </p:nvSpPr>
        <p:spPr>
          <a:xfrm>
            <a:off x="3990974" y="1845469"/>
            <a:ext cx="3509963" cy="4048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研究方法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1455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7" name="Text 14"/>
          <p:cNvSpPr/>
          <p:nvPr/>
        </p:nvSpPr>
        <p:spPr>
          <a:xfrm>
            <a:off x="6610350" y="23550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>
            <p:custDataLst>
              <p:tags r:id="rId6"/>
            </p:custDataLst>
          </p:nvPr>
        </p:nvSpPr>
        <p:spPr>
          <a:xfrm>
            <a:off x="3524250" y="26789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00" dirty="0"/>
          </a:p>
        </p:txBody>
      </p:sp>
      <p:sp>
        <p:nvSpPr>
          <p:cNvPr id="19" name="Text 16"/>
          <p:cNvSpPr/>
          <p:nvPr>
            <p:custDataLst>
              <p:tags r:id="rId7"/>
            </p:custDataLst>
          </p:nvPr>
        </p:nvSpPr>
        <p:spPr>
          <a:xfrm>
            <a:off x="3990974" y="2571750"/>
            <a:ext cx="4138613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实验结果分析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3" name="Text 20"/>
          <p:cNvSpPr/>
          <p:nvPr/>
        </p:nvSpPr>
        <p:spPr>
          <a:xfrm>
            <a:off x="6610350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4" name="Text 21"/>
          <p:cNvSpPr/>
          <p:nvPr>
            <p:custDataLst>
              <p:tags r:id="rId8"/>
            </p:custDataLst>
          </p:nvPr>
        </p:nvSpPr>
        <p:spPr>
          <a:xfrm>
            <a:off x="3524250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00" dirty="0"/>
          </a:p>
        </p:txBody>
      </p:sp>
      <p:sp>
        <p:nvSpPr>
          <p:cNvPr id="25" name="Text 22"/>
          <p:cNvSpPr/>
          <p:nvPr>
            <p:custDataLst>
              <p:tags r:id="rId9"/>
            </p:custDataLst>
          </p:nvPr>
        </p:nvSpPr>
        <p:spPr>
          <a:xfrm>
            <a:off x="3990975" y="3574256"/>
            <a:ext cx="4138612" cy="483394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数据储存的前景</a:t>
            </a:r>
            <a:endParaRPr lang="en-US" sz="1200" dirty="0"/>
          </a:p>
        </p:txBody>
      </p:sp>
      <p:sp>
        <p:nvSpPr>
          <p:cNvPr id="26" name="Text 23"/>
          <p:cNvSpPr/>
          <p:nvPr/>
        </p:nvSpPr>
        <p:spPr>
          <a:xfrm>
            <a:off x="3990975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9" name="Text 26"/>
          <p:cNvSpPr/>
          <p:nvPr/>
        </p:nvSpPr>
        <p:spPr>
          <a:xfrm>
            <a:off x="6610350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8" grpId="0"/>
      <p:bldP spid="18" grpId="1"/>
      <p:bldP spid="19" grpId="0"/>
      <p:bldP spid="19" grpId="1"/>
      <p:bldP spid="24" grpId="0"/>
      <p:bldP spid="24" grpId="1"/>
      <p:bldP spid="25" grpId="0"/>
      <p:bldP spid="25" grpId="1"/>
      <p:bldP spid="26" grpId="0"/>
      <p:bldP spid="26" grpId="1"/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zh-CN" altLang="en-US" sz="3700" b="1" dirty="0"/>
              <a:t>背景介绍</a:t>
            </a:r>
            <a:endParaRPr lang="en-US" sz="3700" b="1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90500" y="0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>
              <a:lnSpc>
                <a:spcPts val="1600"/>
              </a:lnSpc>
            </a:pPr>
            <a:r>
              <a:rPr lang="zh-CN" altLang="zh-CN"/>
              <a:t>只要保存得当，干燥、低温和避光的条件下，</a:t>
            </a:r>
            <a:r>
              <a:rPr lang="en-US" altLang="zh-CN" dirty="0"/>
              <a:t>DNA</a:t>
            </a:r>
            <a:r>
              <a:rPr lang="zh-CN" altLang="zh-CN" dirty="0"/>
              <a:t>可以保存数千年而不会损坏，这对于长期数据存档来说具有显著优势</a:t>
            </a:r>
            <a:endParaRPr lang="zh-CN" altLang="zh-CN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-190500" y="0"/>
            <a:ext cx="93345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0625" y="230505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现代合成器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143250"/>
            <a:ext cx="1893094" cy="990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四种碱基核苷酸能够连接起来形成几乎任意形状的链状分子团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86125" y="230505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稳定性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246834"/>
            <a:ext cx="1714500" cy="105013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只要保存得当，干燥、低温和避光的条件下，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可以保存数千年而不会损坏，这对于长期数据存档来说具有显著优势</a:t>
            </a: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81625" y="23050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初次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8"/>
          <p:cNvSpPr/>
          <p:nvPr/>
        </p:nvSpPr>
        <p:spPr>
          <a:xfrm>
            <a:off x="47625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 ⽤ 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或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表示，⽽位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⽤ G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或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表示，这意味着每个核苷酸存储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位。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77125" y="230505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面临挑战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143249"/>
            <a:ext cx="1714500" cy="8286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为了在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中⻓期可靠地存储⼤量数据，需要更先进的错误保护⽅案来提⾼可靠性和效率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研究方法</a:t>
            </a:r>
            <a:endParaRPr lang="en-US" altLang="zh-CN" sz="40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849" r="4849"/>
          <a:stretch>
            <a:fillRect/>
          </a:stretch>
        </p:blipFill>
        <p:spPr>
          <a:xfrm>
            <a:off x="317" y="0"/>
            <a:ext cx="9144000" cy="56959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596265" y="99441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前向纠错（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FEC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）的概念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596265" y="124206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FEC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是一种在数据存储和传输中广泛应用的技术，通过在编码过程中增加冗余数据，使得在接收端可以纠正错误而不必重新传输原始数据。</a:t>
            </a:r>
            <a:endParaRPr lang="en-US" sz="1000" dirty="0"/>
          </a:p>
        </p:txBody>
      </p:sp>
      <p:sp>
        <p:nvSpPr>
          <p:cNvPr id="9" name="Text 5"/>
          <p:cNvSpPr/>
          <p:nvPr>
            <p:custDataLst>
              <p:tags r:id="rId4"/>
            </p:custDataLst>
          </p:nvPr>
        </p:nvSpPr>
        <p:spPr>
          <a:xfrm>
            <a:off x="596265" y="185166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存储系统不是无记忆数据通道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6"/>
          <p:cNvSpPr/>
          <p:nvPr>
            <p:custDataLst>
              <p:tags r:id="rId5"/>
            </p:custDataLst>
          </p:nvPr>
        </p:nvSpPr>
        <p:spPr>
          <a:xfrm>
            <a:off x="596265" y="209931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对于某些寡核苷酸，我们在测序仪读取数据中根本找不到任何拷贝。在读取数据中找不到的寡核苷酸称为缺失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/>
          </a:p>
        </p:txBody>
      </p:sp>
      <p:sp>
        <p:nvSpPr>
          <p:cNvPr id="11" name="Text 7"/>
          <p:cNvSpPr/>
          <p:nvPr>
            <p:custDataLst>
              <p:tags r:id="rId6"/>
            </p:custDataLst>
          </p:nvPr>
        </p:nvSpPr>
        <p:spPr>
          <a:xfrm>
            <a:off x="596265" y="2708910"/>
            <a:ext cx="4540091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sz="1200" b="1" dirty="0"/>
              <a:t>DNA调制方案</a:t>
            </a:r>
            <a:endParaRPr lang="en-US" sz="1200" b="1" dirty="0"/>
          </a:p>
        </p:txBody>
      </p:sp>
      <p:sp>
        <p:nvSpPr>
          <p:cNvPr id="12" name="Text 8"/>
          <p:cNvSpPr/>
          <p:nvPr>
            <p:custDataLst>
              <p:tags r:id="rId7"/>
            </p:custDataLst>
          </p:nvPr>
        </p:nvSpPr>
        <p:spPr>
          <a:xfrm>
            <a:off x="571500" y="2781299"/>
            <a:ext cx="6307931" cy="21717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根据已识别的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通道失真，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文中设计了⼀种调制⽅案来有效解决这些问题。基本上，我们的调制将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个信息位映射到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5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个核苷酸，其中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5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个核苷酸元组在下⽂中称为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符号。映射规则如表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所⽰。具体⽽⾔，根据表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中的映射规则，位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映射到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符号的第⼀个核苷酸，位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映射到第⼆个核苷酸，位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4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5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映射到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符号的第四个核苷酸。也就是说，两位元组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00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11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分别映射到核苷酸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。最后，根据表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，位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6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7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映射到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符号的第三和第五个核苷酸，表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为每对位始终提供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4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个选项。可以使⽤所有不违反上述定义的相同核苷酸运⾏⻓度限制的选项。这种设计可以确保解调过程中单个交换错误影响的位不超过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位。</a:t>
            </a:r>
            <a:endParaRPr lang="en-US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815" y="100330"/>
            <a:ext cx="7277735" cy="296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849" r="4849"/>
          <a:stretch>
            <a:fillRect/>
          </a:stretch>
        </p:blipFill>
        <p:spPr>
          <a:xfrm>
            <a:off x="317" y="0"/>
            <a:ext cx="9144000" cy="56959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428625" y="723900"/>
            <a:ext cx="4143375" cy="54102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成功的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22MB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</a:t>
            </a:r>
            <a:endParaRPr lang="en-US" sz="2400" dirty="0"/>
          </a:p>
        </p:txBody>
      </p:sp>
      <p:sp>
        <p:nvSpPr>
          <p:cNvPr id="9" name="Text 5"/>
          <p:cNvSpPr/>
          <p:nvPr>
            <p:custDataLst>
              <p:tags r:id="rId3"/>
            </p:custDataLst>
          </p:nvPr>
        </p:nvSpPr>
        <p:spPr>
          <a:xfrm>
            <a:off x="596265" y="1353502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合成、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PCR 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扩增和测序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6"/>
          <p:cNvSpPr/>
          <p:nvPr>
            <p:custDataLst>
              <p:tags r:id="rId4"/>
            </p:custDataLst>
          </p:nvPr>
        </p:nvSpPr>
        <p:spPr>
          <a:xfrm>
            <a:off x="571499" y="1621155"/>
            <a:ext cx="7915276" cy="100584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在安捷伦的寡核苷酸⽂库合成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(OLS)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微阵列平台上合成了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900 000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230 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nt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寡核苷酸，分为四个⽂库，每个⽂库有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225 000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个寡核苷酸。安捷伦洗脱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DNA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，在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100µL TE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10mM Tris-Cl pH 7.5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0.1mM EDTA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）中得到约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⽪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摩尔寡核苷酸池。使⽤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SYBR Fast Master Mix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（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KapaBiosystems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）在两阶段连续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PCR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扩增中将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Illumina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特异性测序接头引⼊合成的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OLS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池中。对扩增⽂库进⾏测序，将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 mL 16pM ⽂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库（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16 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fmoles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；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~1:1000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扩增⽂库）加载到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Illumina </a:t>
            </a:r>
            <a:r>
              <a:rPr lang="en-US" altLang="zh-CN" sz="1000" dirty="0" err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HiSeq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2500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新⼀代测序仪上的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Rapid Seq 300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循环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SBS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试剂盒的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个通道上。我们获得了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144,475,005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个配对读取，其中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83.78% 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的读取得分 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&gt;= Q30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/>
          </a:p>
        </p:txBody>
      </p:sp>
      <p:sp>
        <p:nvSpPr>
          <p:cNvPr id="11" name="Text 7"/>
          <p:cNvSpPr/>
          <p:nvPr>
            <p:custDataLst>
              <p:tags r:id="rId5"/>
            </p:custDataLst>
          </p:nvPr>
        </p:nvSpPr>
        <p:spPr>
          <a:xfrm>
            <a:off x="596265" y="2708910"/>
            <a:ext cx="4540091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引物设计</a:t>
            </a:r>
            <a:r>
              <a:rPr lang="zh-CN" altLang="en-US" sz="1200" dirty="0"/>
              <a:t>。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6"/>
            </p:custDataLst>
          </p:nvPr>
        </p:nvSpPr>
        <p:spPr>
          <a:xfrm>
            <a:off x="596264" y="2959417"/>
            <a:ext cx="8026242" cy="742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9"/>
          <p:cNvSpPr/>
          <p:nvPr>
            <p:custDataLst>
              <p:tags r:id="rId7"/>
            </p:custDataLst>
          </p:nvPr>
        </p:nvSpPr>
        <p:spPr>
          <a:xfrm>
            <a:off x="596265" y="3648536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 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解码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8"/>
            </p:custDataLst>
          </p:nvPr>
        </p:nvSpPr>
        <p:spPr>
          <a:xfrm>
            <a:off x="596265" y="3914208"/>
            <a:ext cx="3339941" cy="1407886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码过程分为四个步骤。前三个步骤分别处理不同条件的合成片段，并将结果存入数据库；第四步利用RS码修复缺失的寡核苷酸和错误数据。实验中，RS码成功恢复了所有库中的数据块，表明所用纠错方案足以应对合成和测序过程中的各种错误。</a:t>
            </a:r>
            <a:endParaRPr lang="zh-CN" altLang="en-US"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1499" y="3048386"/>
            <a:ext cx="7115176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在将数据编码到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190nt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的有效载荷序列中后，每个寡核苷酸的剩余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40nt ⽤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于引⼊⼀对合适的侧翼接头，以便在合成后进⾏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PCR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扩增。此功能使⽤专有的序列识别算法执⾏，该算法考虑了设计的寡核苷酸库中的内部错误引导，以及 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G/C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含量（解链 温度）、同源和异源⼆聚化以及可能降低最终扩增效率的内部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因素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8523" y="3492846"/>
            <a:ext cx="3250305" cy="209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00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实验结果分析</a:t>
            </a:r>
            <a:endParaRPr lang="en-US" altLang="zh-CN" sz="40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-38100"/>
            <a:ext cx="9144000" cy="52197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1957" r="11957"/>
          <a:stretch>
            <a:fillRect/>
          </a:stretch>
        </p:blipFill>
        <p:spPr>
          <a:xfrm>
            <a:off x="0" y="26670"/>
            <a:ext cx="9144000" cy="1752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493633" y="495776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系统性寡核苷酸畸变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571500" y="422275"/>
            <a:ext cx="3273266" cy="195199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存在一些不完整的寡核苷酸，其形成原因与数据的重复字节序列有关。包含长重复序列的寡核苷酸更易发生断裂，导致合成出缺失的片段。</a:t>
            </a:r>
            <a:endParaRPr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6" name="Text 9"/>
          <p:cNvSpPr/>
          <p:nvPr>
            <p:custDataLst>
              <p:tags r:id="rId4"/>
            </p:custDataLst>
          </p:nvPr>
        </p:nvSpPr>
        <p:spPr>
          <a:xfrm>
            <a:off x="3922633" y="547092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残差误差概率</a:t>
            </a:r>
            <a:endParaRPr lang="en-US" sz="1200" dirty="0"/>
          </a:p>
        </p:txBody>
      </p:sp>
      <p:sp>
        <p:nvSpPr>
          <p:cNvPr id="17" name="Text 10"/>
          <p:cNvSpPr/>
          <p:nvPr>
            <p:custDataLst>
              <p:tags r:id="rId5"/>
            </p:custDataLst>
          </p:nvPr>
        </p:nvSpPr>
        <p:spPr>
          <a:xfrm>
            <a:off x="4249103" y="856296"/>
            <a:ext cx="4759166" cy="106465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存储技术的实用性依赖于系统的总残余误差概率，特别是用于长期归档的系统。我们计算了RS码的残余误差概率，并与硬盘驱动器（HDD）的值相比，结果表明DNA数据存储技术的误差率远低于传统存储设备。</a:t>
            </a:r>
            <a:endParaRPr sz="10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82370" y="4455160"/>
            <a:ext cx="677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前 </a:t>
            </a:r>
            <a:r>
              <a:rPr lang="en-US" altLang="zh-CN" sz="1600" b="1" dirty="0"/>
              <a:t>150 </a:t>
            </a:r>
            <a:r>
              <a:rPr lang="zh-CN" altLang="en-US" sz="1600" b="1" dirty="0"/>
              <a:t>个 </a:t>
            </a:r>
            <a:r>
              <a:rPr lang="en-US" altLang="zh-CN" sz="1600" b="1" dirty="0"/>
              <a:t>RS </a:t>
            </a:r>
            <a:r>
              <a:rPr lang="zh-CN" altLang="en-US" sz="1600" b="1" dirty="0"/>
              <a:t>块中纠正的擦除数（由于缺少寡核苷酸）和纠正的错误数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166" y="2061541"/>
            <a:ext cx="5691873" cy="2278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16" grpId="0"/>
      <p:bldP spid="16" grpId="1"/>
      <p:bldP spid="17" grpId="0"/>
      <p:bldP spid="17" grpId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0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1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2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3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4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5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6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7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8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9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20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1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2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3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4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5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6.xml><?xml version="1.0" encoding="utf-8"?>
<p:tagLst xmlns:p="http://schemas.openxmlformats.org/presentationml/2006/main">
  <p:tag name="COMMONDATA" val="eyJoZGlkIjoiZmMyMjUzNzRkOTJiMWU1NWM4ZWMwZTk3NGQ3Zjc1YjUifQ=="/>
  <p:tag name="commondata" val="eyJoZGlkIjoiMGVjZTk3ZmI2ZjFjNzhhNDkwYjNjOGI4ZGE3N2Q0ZmYifQ=="/>
</p:tagLst>
</file>

<file path=ppt/tags/tag3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4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5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6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7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8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9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演示</Application>
  <PresentationFormat>全屏显示(16:9)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Frey</cp:lastModifiedBy>
  <cp:revision>52</cp:revision>
  <dcterms:created xsi:type="dcterms:W3CDTF">2024-09-28T11:33:00Z</dcterms:created>
  <dcterms:modified xsi:type="dcterms:W3CDTF">2024-10-28T07:56:14Z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39B15A9C95204D3088CA5B17FD0E432C_12</vt:lpwstr>
  </property>
  <property fmtid="{D5CDD505-2E9C-101B-9397-08002B2CF9AE}" pid="3" name="KSOProductBuildVer">
    <vt:lpwstr>2052-12.1.0.18608</vt:lpwstr>
  </property>
</Properties>
</file>