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851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1pPr>
    <a:lvl2pPr marL="0" marR="0" indent="342900" algn="l" defTabSz="6851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2pPr>
    <a:lvl3pPr marL="0" marR="0" indent="685800" algn="l" defTabSz="6851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3pPr>
    <a:lvl4pPr marL="0" marR="0" indent="1028700" algn="l" defTabSz="6851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4pPr>
    <a:lvl5pPr marL="0" marR="0" indent="1371600" algn="l" defTabSz="6851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5pPr>
    <a:lvl6pPr marL="0" marR="0" indent="1714500" algn="l" defTabSz="6851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6pPr>
    <a:lvl7pPr marL="0" marR="0" indent="2057400" algn="l" defTabSz="6851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7pPr>
    <a:lvl8pPr marL="0" marR="0" indent="2400300" algn="l" defTabSz="6851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8pPr>
    <a:lvl9pPr marL="0" marR="0" indent="2743200" algn="l" defTabSz="68516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EEE6"/>
          </a:solidFill>
        </a:fill>
      </a:tcStyle>
    </a:wholeTbl>
    <a:band2H>
      <a:tcTxStyle b="def" i="def"/>
      <a:tcStyle>
        <a:tcBdr/>
        <a:fill>
          <a:solidFill>
            <a:srgbClr val="E9F6F3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EDCE"/>
          </a:solidFill>
        </a:fill>
      </a:tcStyle>
    </a:wholeTbl>
    <a:band2H>
      <a:tcTxStyle b="def" i="def"/>
      <a:tcStyle>
        <a:tcBdr/>
        <a:fill>
          <a:solidFill>
            <a:srgbClr val="EEF6E8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5EE"/>
          </a:solidFill>
        </a:fill>
      </a:tcStyle>
    </a:wholeTbl>
    <a:band2H>
      <a:tcTxStyle b="def" i="def"/>
      <a:tcStyle>
        <a:tcBdr/>
        <a:fill>
          <a:solidFill>
            <a:srgbClr val="E9EBF7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313258" y="457201"/>
            <a:ext cx="6507169" cy="2400301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effectLst>
                  <a:outerShdw sx="100000" sy="100000" kx="0" ky="0" algn="b" rotWithShape="0" blurRad="25400" dist="31750" dir="1320000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13258" y="2914650"/>
            <a:ext cx="6507169" cy="1428750"/>
          </a:xfrm>
          <a:prstGeom prst="rect">
            <a:avLst/>
          </a:prstGeom>
        </p:spPr>
        <p:txBody>
          <a:bodyPr anchor="t"/>
          <a:lstStyle>
            <a:lvl1pPr marL="0" indent="0" algn="ctr">
              <a:buClrTx/>
              <a:buSzTx/>
              <a:buFontTx/>
              <a:buNone/>
            </a:lvl1pPr>
            <a:lvl2pPr marL="0" indent="342900" algn="ctr">
              <a:buClrTx/>
              <a:buSzTx/>
              <a:buFontTx/>
              <a:buNone/>
            </a:lvl2pPr>
            <a:lvl3pPr marL="0" indent="685800" algn="ctr">
              <a:buClrTx/>
              <a:buSzTx/>
              <a:buFontTx/>
              <a:buNone/>
            </a:lvl3pPr>
            <a:lvl4pPr marL="0" indent="1028700" algn="ctr">
              <a:buClrTx/>
              <a:buSzTx/>
              <a:buFontTx/>
              <a:buNone/>
            </a:lvl4pPr>
            <a:lvl5pPr marL="0" indent="1371600" algn="ctr">
              <a:buClrTx/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856059" y="3549648"/>
            <a:ext cx="7429501" cy="425055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pPr/>
            <a:r>
              <a:t>标题文本</a:t>
            </a:r>
          </a:p>
        </p:txBody>
      </p:sp>
      <p:sp>
        <p:nvSpPr>
          <p:cNvPr id="93" name="Shape 93"/>
          <p:cNvSpPr/>
          <p:nvPr>
            <p:ph type="pic" sz="half" idx="13"/>
          </p:nvPr>
        </p:nvSpPr>
        <p:spPr>
          <a:xfrm>
            <a:off x="1484709" y="699083"/>
            <a:ext cx="6169458" cy="2373733"/>
          </a:xfrm>
          <a:prstGeom prst="rect">
            <a:avLst/>
          </a:prstGeom>
          <a:ln w="38100">
            <a:solidFill>
              <a:srgbClr val="2F353D"/>
            </a:solidFill>
            <a:round/>
          </a:ln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856059" y="3974701"/>
            <a:ext cx="7429501" cy="37028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000"/>
            </a:lvl1pPr>
            <a:lvl2pPr marL="0" indent="342900">
              <a:buClrTx/>
              <a:buSzTx/>
              <a:buFontTx/>
              <a:buNone/>
              <a:defRPr sz="1000"/>
            </a:lvl2pPr>
            <a:lvl3pPr marL="0" indent="685800">
              <a:buClrTx/>
              <a:buSzTx/>
              <a:buFontTx/>
              <a:buNone/>
              <a:defRPr sz="1000"/>
            </a:lvl3pPr>
            <a:lvl4pPr marL="0" indent="1028700">
              <a:buClrTx/>
              <a:buSzTx/>
              <a:buFontTx/>
              <a:buNone/>
              <a:defRPr sz="1000"/>
            </a:lvl4pPr>
            <a:lvl5pPr marL="0" indent="1371600">
              <a:buClrTx/>
              <a:buSzTx/>
              <a:buFontTx/>
              <a:buNone/>
              <a:defRPr sz="1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xfrm>
            <a:off x="856059" y="457201"/>
            <a:ext cx="7429501" cy="234315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3" name="Shape 103"/>
          <p:cNvSpPr/>
          <p:nvPr>
            <p:ph type="body" sz="quarter" idx="1"/>
          </p:nvPr>
        </p:nvSpPr>
        <p:spPr>
          <a:xfrm>
            <a:off x="856058" y="3257550"/>
            <a:ext cx="7429501" cy="108585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342900">
              <a:buClrTx/>
              <a:buSzTx/>
              <a:buFontTx/>
              <a:buNone/>
            </a:lvl2pPr>
            <a:lvl3pPr marL="0" indent="685800">
              <a:buClrTx/>
              <a:buSzTx/>
              <a:buFontTx/>
              <a:buNone/>
            </a:lvl3pPr>
            <a:lvl4pPr marL="0" indent="1028700">
              <a:buClrTx/>
              <a:buSzTx/>
              <a:buFontTx/>
              <a:buNone/>
            </a:lvl4pPr>
            <a:lvl5pPr marL="0" indent="1371600">
              <a:buClrTx/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627458" y="311568"/>
            <a:ext cx="457201" cy="995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spAutoFit/>
          </a:bodyPr>
          <a:lstStyle>
            <a:lvl1pPr defTabSz="342900">
              <a:defRPr cap="all" sz="6000">
                <a:solidFill>
                  <a:schemeClr val="accent1"/>
                </a:solidFill>
                <a:effectLst>
                  <a:outerShdw sx="100000" sy="100000" kx="0" ky="0" algn="b" rotWithShape="0" blurRad="25400" dist="38100" dir="1404000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12" name="Shape 112"/>
          <p:cNvSpPr/>
          <p:nvPr/>
        </p:nvSpPr>
        <p:spPr>
          <a:xfrm>
            <a:off x="7828359" y="1778850"/>
            <a:ext cx="457201" cy="995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spAutoFit/>
          </a:bodyPr>
          <a:lstStyle>
            <a:lvl1pPr algn="r" defTabSz="342900">
              <a:defRPr cap="all" sz="6000">
                <a:solidFill>
                  <a:schemeClr val="accent1"/>
                </a:solidFill>
                <a:effectLst>
                  <a:outerShdw sx="100000" sy="100000" kx="0" ky="0" algn="b" rotWithShape="0" blurRad="25400" dist="38100" dir="1404000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13" name="Shape 113"/>
          <p:cNvSpPr/>
          <p:nvPr>
            <p:ph type="title"/>
          </p:nvPr>
        </p:nvSpPr>
        <p:spPr>
          <a:xfrm>
            <a:off x="1084659" y="457201"/>
            <a:ext cx="6972301" cy="2057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14" name="Shape 114"/>
          <p:cNvSpPr/>
          <p:nvPr>
            <p:ph type="body" sz="quarter" idx="1"/>
          </p:nvPr>
        </p:nvSpPr>
        <p:spPr>
          <a:xfrm>
            <a:off x="1256108" y="2514600"/>
            <a:ext cx="6629404" cy="28575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342900">
              <a:buClrTx/>
              <a:buSzTx/>
              <a:buFontTx/>
              <a:buNone/>
            </a:lvl2pPr>
            <a:lvl3pPr marL="0" indent="685800">
              <a:buClrTx/>
              <a:buSzTx/>
              <a:buFontTx/>
              <a:buNone/>
            </a:lvl3pPr>
            <a:lvl4pPr marL="0" indent="1028700">
              <a:buClrTx/>
              <a:buSzTx/>
              <a:buFontTx/>
              <a:buNone/>
            </a:lvl4pPr>
            <a:lvl5pPr marL="0" indent="1371600">
              <a:buClrTx/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5" name="Shape 115"/>
          <p:cNvSpPr/>
          <p:nvPr>
            <p:ph type="body" sz="quarter" idx="13"/>
          </p:nvPr>
        </p:nvSpPr>
        <p:spPr>
          <a:xfrm>
            <a:off x="856058" y="3257550"/>
            <a:ext cx="7429501" cy="108585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856058" y="2481435"/>
            <a:ext cx="7429501" cy="1101601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xfrm>
            <a:off x="856058" y="3583035"/>
            <a:ext cx="7429501" cy="645301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FontTx/>
              <a:buNone/>
            </a:lvl1pPr>
            <a:lvl2pPr marL="0" indent="342900">
              <a:buClrTx/>
              <a:buSzTx/>
              <a:buFontTx/>
              <a:buNone/>
            </a:lvl2pPr>
            <a:lvl3pPr marL="0" indent="685800">
              <a:buClrTx/>
              <a:buSzTx/>
              <a:buFontTx/>
              <a:buNone/>
            </a:lvl3pPr>
            <a:lvl4pPr marL="0" indent="1028700">
              <a:buClrTx/>
              <a:buSzTx/>
              <a:buFontTx/>
              <a:buNone/>
            </a:lvl4pPr>
            <a:lvl5pPr marL="0" indent="1371600">
              <a:buClrTx/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627458" y="311568"/>
            <a:ext cx="457201" cy="995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spAutoFit/>
          </a:bodyPr>
          <a:lstStyle>
            <a:lvl1pPr defTabSz="342900">
              <a:defRPr cap="all" sz="6000">
                <a:solidFill>
                  <a:schemeClr val="accent1"/>
                </a:solidFill>
                <a:effectLst>
                  <a:outerShdw sx="100000" sy="100000" kx="0" ky="0" algn="b" rotWithShape="0" blurRad="25400" dist="38100" dir="1404000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33" name="Shape 133"/>
          <p:cNvSpPr/>
          <p:nvPr/>
        </p:nvSpPr>
        <p:spPr>
          <a:xfrm>
            <a:off x="7828359" y="1778850"/>
            <a:ext cx="457201" cy="995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spAutoFit/>
          </a:bodyPr>
          <a:lstStyle>
            <a:lvl1pPr algn="r" defTabSz="342900">
              <a:defRPr cap="all" sz="6000">
                <a:solidFill>
                  <a:schemeClr val="accent1"/>
                </a:solidFill>
                <a:effectLst>
                  <a:outerShdw sx="100000" sy="100000" kx="0" ky="0" algn="b" rotWithShape="0" blurRad="25400" dist="38100" dir="1404000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34" name="Shape 134"/>
          <p:cNvSpPr/>
          <p:nvPr>
            <p:ph type="title"/>
          </p:nvPr>
        </p:nvSpPr>
        <p:spPr>
          <a:xfrm>
            <a:off x="1084659" y="457201"/>
            <a:ext cx="6972301" cy="2057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856058" y="2914650"/>
            <a:ext cx="7429501" cy="666750"/>
          </a:xfrm>
          <a:prstGeom prst="rect">
            <a:avLst/>
          </a:prstGeom>
        </p:spPr>
        <p:txBody>
          <a:bodyPr anchor="b"/>
          <a:lstStyle>
            <a:lvl1pPr indent="-429259">
              <a:buClrTx/>
              <a:buSzTx/>
              <a:buFontTx/>
              <a:buNone/>
              <a:defRPr cap="all" sz="1800">
                <a:solidFill>
                  <a:schemeClr val="accent1"/>
                </a:solidFill>
                <a:effectLst>
                  <a:outerShdw sx="100000" sy="100000" kx="0" ky="0" algn="b" rotWithShape="0" blurRad="25400" dist="38100" dir="14040000">
                    <a:srgbClr val="000000">
                      <a:alpha val="25000"/>
                    </a:srgbClr>
                  </a:outerShdw>
                </a:effectLst>
              </a:defRPr>
            </a:lvl1pPr>
            <a:lvl2pPr marL="640080" indent="-297179">
              <a:buClrTx/>
              <a:buFontTx/>
              <a:defRPr cap="all" sz="1800">
                <a:solidFill>
                  <a:schemeClr val="accent1"/>
                </a:solidFill>
                <a:effectLst>
                  <a:outerShdw sx="100000" sy="100000" kx="0" ky="0" algn="b" rotWithShape="0" blurRad="25400" dist="38100" dir="14040000">
                    <a:srgbClr val="000000">
                      <a:alpha val="25000"/>
                    </a:srgbClr>
                  </a:outerShdw>
                </a:effectLst>
              </a:defRPr>
            </a:lvl2pPr>
            <a:lvl3pPr marL="1007745" indent="-321945">
              <a:buClrTx/>
              <a:buFontTx/>
              <a:defRPr cap="all" sz="1800">
                <a:solidFill>
                  <a:schemeClr val="accent1"/>
                </a:solidFill>
                <a:effectLst>
                  <a:outerShdw sx="100000" sy="100000" kx="0" ky="0" algn="b" rotWithShape="0" blurRad="25400" dist="38100" dir="14040000">
                    <a:srgbClr val="000000">
                      <a:alpha val="25000"/>
                    </a:srgbClr>
                  </a:outerShdw>
                </a:effectLst>
              </a:defRPr>
            </a:lvl3pPr>
            <a:lvl4pPr marL="1260729" indent="-232029">
              <a:buClrTx/>
              <a:buFontTx/>
              <a:defRPr cap="all" sz="1800">
                <a:solidFill>
                  <a:schemeClr val="accent1"/>
                </a:solidFill>
                <a:effectLst>
                  <a:outerShdw sx="100000" sy="100000" kx="0" ky="0" algn="b" rotWithShape="0" blurRad="25400" dist="38100" dir="14040000">
                    <a:srgbClr val="000000">
                      <a:alpha val="25000"/>
                    </a:srgbClr>
                  </a:outerShdw>
                </a:effectLst>
              </a:defRPr>
            </a:lvl4pPr>
            <a:lvl5pPr marL="1603629" indent="-232029">
              <a:buClrTx/>
              <a:buFontTx/>
              <a:defRPr cap="all" sz="1800">
                <a:solidFill>
                  <a:schemeClr val="accent1"/>
                </a:solidFill>
                <a:effectLst>
                  <a:outerShdw sx="100000" sy="100000" kx="0" ky="0" algn="b" rotWithShape="0" blurRad="25400" dist="38100" dir="14040000">
                    <a:srgbClr val="000000">
                      <a:alpha val="25000"/>
                    </a:srgbClr>
                  </a:outerShdw>
                </a:effectLst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6" name="Shape 136"/>
          <p:cNvSpPr/>
          <p:nvPr>
            <p:ph type="body" sz="quarter" idx="13"/>
          </p:nvPr>
        </p:nvSpPr>
        <p:spPr>
          <a:xfrm>
            <a:off x="856058" y="3581400"/>
            <a:ext cx="7429501" cy="762000"/>
          </a:xfrm>
          <a:prstGeom prst="rect">
            <a:avLst/>
          </a:prstGeom>
        </p:spPr>
        <p:txBody>
          <a:bodyPr anchor="t"/>
          <a:lstStyle/>
          <a:p>
            <a:pPr marL="0" indent="0">
              <a:buClrTx/>
              <a:buSzTx/>
              <a:buFontTx/>
              <a:buNone/>
              <a:defRPr sz="1300"/>
            </a:pPr>
          </a:p>
        </p:txBody>
      </p:sp>
      <p:sp>
        <p:nvSpPr>
          <p:cNvPr id="137" name="Shape 1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856059" y="457201"/>
            <a:ext cx="7429501" cy="2057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xfrm>
            <a:off x="856058" y="2628900"/>
            <a:ext cx="7429501" cy="628650"/>
          </a:xfrm>
          <a:prstGeom prst="rect">
            <a:avLst/>
          </a:prstGeom>
        </p:spPr>
        <p:txBody>
          <a:bodyPr anchor="b"/>
          <a:lstStyle>
            <a:lvl1pPr indent="-429259">
              <a:buClrTx/>
              <a:buSzTx/>
              <a:buFontTx/>
              <a:buNone/>
              <a:defRPr cap="all" sz="2100">
                <a:effectLst>
                  <a:outerShdw sx="100000" sy="100000" kx="0" ky="0" algn="b" rotWithShape="0" blurRad="25400" dist="38100" dir="14040000">
                    <a:srgbClr val="000000">
                      <a:alpha val="25000"/>
                    </a:srgbClr>
                  </a:outerShdw>
                </a:effectLst>
              </a:defRPr>
            </a:lvl1pPr>
            <a:lvl2pPr marL="689610" indent="-346710">
              <a:buClrTx/>
              <a:buFontTx/>
              <a:defRPr cap="all" sz="2100">
                <a:effectLst>
                  <a:outerShdw sx="100000" sy="100000" kx="0" ky="0" algn="b" rotWithShape="0" blurRad="25400" dist="38100" dir="14040000">
                    <a:srgbClr val="000000">
                      <a:alpha val="25000"/>
                    </a:srgbClr>
                  </a:outerShdw>
                </a:effectLst>
              </a:defRPr>
            </a:lvl2pPr>
            <a:lvl3pPr marL="1061402" indent="-375602">
              <a:buClrTx/>
              <a:buFontTx/>
              <a:defRPr cap="all" sz="2100">
                <a:effectLst>
                  <a:outerShdw sx="100000" sy="100000" kx="0" ky="0" algn="b" rotWithShape="0" blurRad="25400" dist="38100" dir="14040000">
                    <a:srgbClr val="000000">
                      <a:alpha val="25000"/>
                    </a:srgbClr>
                  </a:outerShdw>
                </a:effectLst>
              </a:defRPr>
            </a:lvl3pPr>
            <a:lvl4pPr marL="1299400" indent="-270700">
              <a:buClrTx/>
              <a:buFontTx/>
              <a:defRPr cap="all" sz="2100">
                <a:effectLst>
                  <a:outerShdw sx="100000" sy="100000" kx="0" ky="0" algn="b" rotWithShape="0" blurRad="25400" dist="38100" dir="14040000">
                    <a:srgbClr val="000000">
                      <a:alpha val="25000"/>
                    </a:srgbClr>
                  </a:outerShdw>
                </a:effectLst>
              </a:defRPr>
            </a:lvl4pPr>
            <a:lvl5pPr marL="1642300" indent="-270700">
              <a:buClrTx/>
              <a:buFontTx/>
              <a:defRPr cap="all" sz="2100">
                <a:effectLst>
                  <a:outerShdw sx="100000" sy="100000" kx="0" ky="0" algn="b" rotWithShape="0" blurRad="25400" dist="38100" dir="14040000">
                    <a:srgbClr val="000000">
                      <a:alpha val="25000"/>
                    </a:srgbClr>
                  </a:outerShdw>
                </a:effectLst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6" name="Shape 146"/>
          <p:cNvSpPr/>
          <p:nvPr>
            <p:ph type="body" sz="quarter" idx="13"/>
          </p:nvPr>
        </p:nvSpPr>
        <p:spPr>
          <a:xfrm>
            <a:off x="856058" y="3257550"/>
            <a:ext cx="7429501" cy="1085850"/>
          </a:xfrm>
          <a:prstGeom prst="rect">
            <a:avLst/>
          </a:prstGeom>
        </p:spPr>
        <p:txBody>
          <a:bodyPr anchor="t"/>
          <a:lstStyle/>
          <a:p>
            <a:pPr marL="0" indent="0">
              <a:buClrTx/>
              <a:buSzTx/>
              <a:buFontTx/>
              <a:buNone/>
              <a:defRPr sz="1300"/>
            </a:pPr>
          </a:p>
        </p:txBody>
      </p:sp>
      <p:sp>
        <p:nvSpPr>
          <p:cNvPr id="147" name="Shape 1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55" name="Shape 155"/>
          <p:cNvSpPr/>
          <p:nvPr>
            <p:ph type="body" sz="half" idx="1"/>
          </p:nvPr>
        </p:nvSpPr>
        <p:spPr>
          <a:xfrm>
            <a:off x="856059" y="2000250"/>
            <a:ext cx="7429501" cy="2343151"/>
          </a:xfrm>
          <a:prstGeom prst="rect">
            <a:avLst/>
          </a:prstGeom>
        </p:spPr>
        <p:txBody>
          <a:bodyPr anchor="t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6" name="Shape 1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xfrm>
            <a:off x="6627672" y="457200"/>
            <a:ext cx="1657887" cy="3886202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xfrm>
            <a:off x="856058" y="457200"/>
            <a:ext cx="5657851" cy="3886200"/>
          </a:xfrm>
          <a:prstGeom prst="rect">
            <a:avLst/>
          </a:prstGeom>
        </p:spPr>
        <p:txBody>
          <a:bodyPr anchor="t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5" name="Shape 1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Shape 21"/>
          <p:cNvSpPr/>
          <p:nvPr>
            <p:ph type="body" sz="half" idx="1"/>
          </p:nvPr>
        </p:nvSpPr>
        <p:spPr>
          <a:xfrm>
            <a:off x="856059" y="2000250"/>
            <a:ext cx="7429501" cy="2343151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1313259" y="2481435"/>
            <a:ext cx="6515101" cy="1101601"/>
          </a:xfrm>
          <a:prstGeom prst="rect">
            <a:avLst/>
          </a:prstGeom>
        </p:spPr>
        <p:txBody>
          <a:bodyPr anchor="b"/>
          <a:lstStyle>
            <a:lvl1pPr algn="r">
              <a:defRPr sz="3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1313258" y="3583035"/>
            <a:ext cx="6515102" cy="645301"/>
          </a:xfrm>
          <a:prstGeom prst="rect">
            <a:avLst/>
          </a:prstGeom>
        </p:spPr>
        <p:txBody>
          <a:bodyPr anchor="t"/>
          <a:lstStyle>
            <a:lvl1pPr marL="0" indent="0" algn="r">
              <a:buClrTx/>
              <a:buSzTx/>
              <a:buFontTx/>
              <a:buNone/>
            </a:lvl1pPr>
            <a:lvl2pPr marL="0" indent="342900" algn="r">
              <a:buClrTx/>
              <a:buSzTx/>
              <a:buFontTx/>
              <a:buNone/>
            </a:lvl2pPr>
            <a:lvl3pPr marL="0" indent="685800" algn="r">
              <a:buClrTx/>
              <a:buSzTx/>
              <a:buFontTx/>
              <a:buNone/>
            </a:lvl3pPr>
            <a:lvl4pPr marL="0" indent="1028700" algn="r">
              <a:buClrTx/>
              <a:buSzTx/>
              <a:buFontTx/>
              <a:buNone/>
            </a:lvl4pPr>
            <a:lvl5pPr marL="0" indent="1371600" algn="r">
              <a:buClrTx/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Shape 39"/>
          <p:cNvSpPr/>
          <p:nvPr>
            <p:ph type="body" sz="quarter" idx="1"/>
          </p:nvPr>
        </p:nvSpPr>
        <p:spPr>
          <a:xfrm>
            <a:off x="856058" y="2000250"/>
            <a:ext cx="3657601" cy="234315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  <a:lvl2pPr marL="575415" indent="-232515">
              <a:defRPr sz="1300"/>
            </a:lvl2pPr>
            <a:lvl3pPr marL="964819" indent="-279019">
              <a:defRPr sz="1300"/>
            </a:lvl3pPr>
            <a:lvl4pPr marL="1214896" indent="-186196">
              <a:defRPr sz="1300"/>
            </a:lvl4pPr>
            <a:lvl5pPr marL="1557796" indent="-186196">
              <a:defRPr sz="13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1071961" y="1993900"/>
            <a:ext cx="3441699" cy="43219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100"/>
            </a:lvl1pPr>
            <a:lvl2pPr marL="0" indent="342900">
              <a:spcBef>
                <a:spcPts val="500"/>
              </a:spcBef>
              <a:buClrTx/>
              <a:buSzTx/>
              <a:buFontTx/>
              <a:buNone/>
              <a:defRPr sz="2100"/>
            </a:lvl2pPr>
            <a:lvl3pPr marL="0" indent="685800">
              <a:spcBef>
                <a:spcPts val="500"/>
              </a:spcBef>
              <a:buClrTx/>
              <a:buSzTx/>
              <a:buFontTx/>
              <a:buNone/>
              <a:defRPr sz="2100"/>
            </a:lvl3pPr>
            <a:lvl4pPr marL="0" indent="1028700">
              <a:spcBef>
                <a:spcPts val="500"/>
              </a:spcBef>
              <a:buClrTx/>
              <a:buSzTx/>
              <a:buFontTx/>
              <a:buNone/>
              <a:defRPr sz="2100"/>
            </a:lvl4pPr>
            <a:lvl5pPr marL="0" indent="1371600">
              <a:spcBef>
                <a:spcPts val="500"/>
              </a:spcBef>
              <a:buClrTx/>
              <a:buSzTx/>
              <a:buFontTx/>
              <a:buNone/>
              <a:defRPr sz="21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832349" y="2000249"/>
            <a:ext cx="3453212" cy="432199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ClrTx/>
              <a:buSzTx/>
              <a:buFontTx/>
              <a:buNone/>
              <a:defRPr sz="21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856058" y="1200150"/>
            <a:ext cx="2661842" cy="1028700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3827858" y="457201"/>
            <a:ext cx="4457703" cy="3886201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56058" y="2228850"/>
            <a:ext cx="2661842" cy="13716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2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856058" y="1200150"/>
            <a:ext cx="4000503" cy="1028700"/>
          </a:xfrm>
          <a:prstGeom prst="rect">
            <a:avLst/>
          </a:prstGeom>
        </p:spPr>
        <p:txBody>
          <a:bodyPr anchor="b"/>
          <a:lstStyle>
            <a:lvl1pPr>
              <a:defRPr sz="21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575300" y="-13717"/>
            <a:ext cx="2457450" cy="5177792"/>
          </a:xfrm>
          <a:prstGeom prst="rect">
            <a:avLst/>
          </a:prstGeom>
          <a:ln w="38100">
            <a:solidFill>
              <a:srgbClr val="2F353D"/>
            </a:solidFill>
            <a:round/>
          </a:ln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856058" y="2228850"/>
            <a:ext cx="4000503" cy="1371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300"/>
            </a:lvl1pPr>
            <a:lvl2pPr marL="0" indent="342900">
              <a:buClrTx/>
              <a:buSzTx/>
              <a:buFontTx/>
              <a:buNone/>
              <a:defRPr sz="1300"/>
            </a:lvl2pPr>
            <a:lvl3pPr marL="0" indent="685800">
              <a:buClrTx/>
              <a:buSzTx/>
              <a:buFontTx/>
              <a:buNone/>
              <a:defRPr sz="1300"/>
            </a:lvl3pPr>
            <a:lvl4pPr marL="0" indent="1028700">
              <a:buClrTx/>
              <a:buSzTx/>
              <a:buFontTx/>
              <a:buNone/>
              <a:defRPr sz="1300"/>
            </a:lvl4pPr>
            <a:lvl5pPr marL="0" indent="1371600">
              <a:buClrTx/>
              <a:buSzTx/>
              <a:buFontTx/>
              <a:buNone/>
              <a:defRPr sz="13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56059" y="457200"/>
            <a:ext cx="7429501" cy="1428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109392" y="4459209"/>
            <a:ext cx="189494" cy="180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 defTabSz="342900">
              <a:defRPr b="1" sz="600">
                <a:solidFill>
                  <a:srgbClr val="BFBFB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400" u="none">
          <a:ln>
            <a:noFill/>
          </a:ln>
          <a:solidFill>
            <a:schemeClr val="accent1"/>
          </a:solidFill>
          <a:effectLst>
            <a:outerShdw sx="100000" sy="100000" kx="0" ky="0" algn="b" rotWithShape="0" blurRad="25400" dist="38100" dir="14040000">
              <a:srgbClr val="000000">
                <a:alpha val="25000"/>
              </a:srgbClr>
            </a:outerShdw>
          </a:effectLst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400" u="none">
          <a:ln>
            <a:noFill/>
          </a:ln>
          <a:solidFill>
            <a:schemeClr val="accent1"/>
          </a:solidFill>
          <a:effectLst>
            <a:outerShdw sx="100000" sy="100000" kx="0" ky="0" algn="b" rotWithShape="0" blurRad="25400" dist="38100" dir="14040000">
              <a:srgbClr val="000000">
                <a:alpha val="25000"/>
              </a:srgbClr>
            </a:outerShdw>
          </a:effectLst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400" u="none">
          <a:ln>
            <a:noFill/>
          </a:ln>
          <a:solidFill>
            <a:schemeClr val="accent1"/>
          </a:solidFill>
          <a:effectLst>
            <a:outerShdw sx="100000" sy="100000" kx="0" ky="0" algn="b" rotWithShape="0" blurRad="25400" dist="38100" dir="14040000">
              <a:srgbClr val="000000">
                <a:alpha val="25000"/>
              </a:srgbClr>
            </a:outerShdw>
          </a:effectLst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400" u="none">
          <a:ln>
            <a:noFill/>
          </a:ln>
          <a:solidFill>
            <a:schemeClr val="accent1"/>
          </a:solidFill>
          <a:effectLst>
            <a:outerShdw sx="100000" sy="100000" kx="0" ky="0" algn="b" rotWithShape="0" blurRad="25400" dist="38100" dir="14040000">
              <a:srgbClr val="000000">
                <a:alpha val="25000"/>
              </a:srgbClr>
            </a:outerShdw>
          </a:effectLst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400" u="none">
          <a:ln>
            <a:noFill/>
          </a:ln>
          <a:solidFill>
            <a:schemeClr val="accent1"/>
          </a:solidFill>
          <a:effectLst>
            <a:outerShdw sx="100000" sy="100000" kx="0" ky="0" algn="b" rotWithShape="0" blurRad="25400" dist="38100" dir="14040000">
              <a:srgbClr val="000000">
                <a:alpha val="25000"/>
              </a:srgbClr>
            </a:outerShdw>
          </a:effectLst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400" u="none">
          <a:ln>
            <a:noFill/>
          </a:ln>
          <a:solidFill>
            <a:schemeClr val="accent1"/>
          </a:solidFill>
          <a:effectLst>
            <a:outerShdw sx="100000" sy="100000" kx="0" ky="0" algn="b" rotWithShape="0" blurRad="25400" dist="38100" dir="14040000">
              <a:srgbClr val="000000">
                <a:alpha val="25000"/>
              </a:srgbClr>
            </a:outerShdw>
          </a:effectLst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400" u="none">
          <a:ln>
            <a:noFill/>
          </a:ln>
          <a:solidFill>
            <a:schemeClr val="accent1"/>
          </a:solidFill>
          <a:effectLst>
            <a:outerShdw sx="100000" sy="100000" kx="0" ky="0" algn="b" rotWithShape="0" blurRad="25400" dist="38100" dir="14040000">
              <a:srgbClr val="000000">
                <a:alpha val="25000"/>
              </a:srgbClr>
            </a:outerShdw>
          </a:effectLst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400" u="none">
          <a:ln>
            <a:noFill/>
          </a:ln>
          <a:solidFill>
            <a:schemeClr val="accent1"/>
          </a:solidFill>
          <a:effectLst>
            <a:outerShdw sx="100000" sy="100000" kx="0" ky="0" algn="b" rotWithShape="0" blurRad="25400" dist="38100" dir="14040000">
              <a:srgbClr val="000000">
                <a:alpha val="25000"/>
              </a:srgbClr>
            </a:outerShdw>
          </a:effectLst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400" u="none">
          <a:ln>
            <a:noFill/>
          </a:ln>
          <a:solidFill>
            <a:schemeClr val="accent1"/>
          </a:solidFill>
          <a:effectLst>
            <a:outerShdw sx="100000" sy="100000" kx="0" ky="0" algn="b" rotWithShape="0" blurRad="25400" dist="38100" dir="14040000">
              <a:srgbClr val="000000">
                <a:alpha val="25000"/>
              </a:srgbClr>
            </a:outerShdw>
          </a:effectLst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214629" marR="0" indent="-214629" algn="l" defTabSz="3429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small" i="0" spc="0" strike="noStrike" sz="15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12700" dir="13860000">
              <a:srgbClr val="000000">
                <a:alpha val="20000"/>
              </a:srgbClr>
            </a:outerShdw>
          </a:effectLst>
          <a:uFillTx/>
          <a:latin typeface="Century Gothic"/>
          <a:ea typeface="Century Gothic"/>
          <a:cs typeface="Century Gothic"/>
          <a:sym typeface="Century Gothic"/>
        </a:defRPr>
      </a:lvl1pPr>
      <a:lvl2pPr marL="590550" marR="0" indent="-247649" algn="l" defTabSz="3429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small" i="0" spc="0" strike="noStrike" sz="15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12700" dir="13860000">
              <a:srgbClr val="000000">
                <a:alpha val="20000"/>
              </a:srgbClr>
            </a:outerShdw>
          </a:effectLst>
          <a:uFillTx/>
          <a:latin typeface="Century Gothic"/>
          <a:ea typeface="Century Gothic"/>
          <a:cs typeface="Century Gothic"/>
          <a:sym typeface="Century Gothic"/>
        </a:defRPr>
      </a:lvl2pPr>
      <a:lvl3pPr marL="954087" marR="0" indent="-268287" algn="l" defTabSz="3429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small" i="0" spc="0" strike="noStrike" sz="15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12700" dir="13860000">
              <a:srgbClr val="000000">
                <a:alpha val="20000"/>
              </a:srgbClr>
            </a:outerShdw>
          </a:effectLst>
          <a:uFillTx/>
          <a:latin typeface="Century Gothic"/>
          <a:ea typeface="Century Gothic"/>
          <a:cs typeface="Century Gothic"/>
          <a:sym typeface="Century Gothic"/>
        </a:defRPr>
      </a:lvl3pPr>
      <a:lvl4pPr marL="1222057" marR="0" indent="-193357" algn="l" defTabSz="3429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small" i="0" spc="0" strike="noStrike" sz="15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12700" dir="13860000">
              <a:srgbClr val="000000">
                <a:alpha val="20000"/>
              </a:srgbClr>
            </a:outerShdw>
          </a:effectLst>
          <a:uFillTx/>
          <a:latin typeface="Century Gothic"/>
          <a:ea typeface="Century Gothic"/>
          <a:cs typeface="Century Gothic"/>
          <a:sym typeface="Century Gothic"/>
        </a:defRPr>
      </a:lvl4pPr>
      <a:lvl5pPr marL="1564957" marR="0" indent="-193357" algn="l" defTabSz="3429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small" i="0" spc="0" strike="noStrike" sz="15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12700" dir="13860000">
              <a:srgbClr val="000000">
                <a:alpha val="20000"/>
              </a:srgbClr>
            </a:outerShdw>
          </a:effectLst>
          <a:uFillTx/>
          <a:latin typeface="Century Gothic"/>
          <a:ea typeface="Century Gothic"/>
          <a:cs typeface="Century Gothic"/>
          <a:sym typeface="Century Gothic"/>
        </a:defRPr>
      </a:lvl5pPr>
      <a:lvl6pPr marL="2000250" marR="0" indent="-285750" algn="l" defTabSz="3429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small" i="0" spc="0" strike="noStrike" sz="15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12700" dir="13860000">
              <a:srgbClr val="000000">
                <a:alpha val="20000"/>
              </a:srgbClr>
            </a:outerShdw>
          </a:effectLst>
          <a:uFillTx/>
          <a:latin typeface="Century Gothic"/>
          <a:ea typeface="Century Gothic"/>
          <a:cs typeface="Century Gothic"/>
          <a:sym typeface="Century Gothic"/>
        </a:defRPr>
      </a:lvl6pPr>
      <a:lvl7pPr marL="2343150" marR="0" indent="-285750" algn="l" defTabSz="3429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small" i="0" spc="0" strike="noStrike" sz="15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12700" dir="13860000">
              <a:srgbClr val="000000">
                <a:alpha val="20000"/>
              </a:srgbClr>
            </a:outerShdw>
          </a:effectLst>
          <a:uFillTx/>
          <a:latin typeface="Century Gothic"/>
          <a:ea typeface="Century Gothic"/>
          <a:cs typeface="Century Gothic"/>
          <a:sym typeface="Century Gothic"/>
        </a:defRPr>
      </a:lvl7pPr>
      <a:lvl8pPr marL="2686050" marR="0" indent="-285750" algn="l" defTabSz="3429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small" i="0" spc="0" strike="noStrike" sz="15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12700" dir="13860000">
              <a:srgbClr val="000000">
                <a:alpha val="20000"/>
              </a:srgbClr>
            </a:outerShdw>
          </a:effectLst>
          <a:uFillTx/>
          <a:latin typeface="Century Gothic"/>
          <a:ea typeface="Century Gothic"/>
          <a:cs typeface="Century Gothic"/>
          <a:sym typeface="Century Gothic"/>
        </a:defRPr>
      </a:lvl8pPr>
      <a:lvl9pPr marL="3028950" marR="0" indent="-285750" algn="l" defTabSz="3429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small" i="0" spc="0" strike="noStrike" sz="15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12700" dir="13860000">
              <a:srgbClr val="000000">
                <a:alpha val="20000"/>
              </a:srgbClr>
            </a:outerShdw>
          </a:effectLst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1pPr>
      <a:lvl2pPr marL="0" marR="0" indent="34290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2pPr>
      <a:lvl3pPr marL="0" marR="0" indent="68580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3pPr>
      <a:lvl4pPr marL="0" marR="0" indent="102870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4pPr>
      <a:lvl5pPr marL="0" marR="0" indent="137160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5pPr>
      <a:lvl6pPr marL="0" marR="0" indent="171450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6pPr>
      <a:lvl7pPr marL="0" marR="0" indent="205740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7pPr>
      <a:lvl8pPr marL="0" marR="0" indent="240030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8pPr>
      <a:lvl9pPr marL="0" marR="0" indent="274320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ctrTitle"/>
          </p:nvPr>
        </p:nvSpPr>
        <p:spPr>
          <a:xfrm>
            <a:off x="272713" y="660401"/>
            <a:ext cx="8711629" cy="2184400"/>
          </a:xfrm>
          <a:prstGeom prst="rect">
            <a:avLst/>
          </a:prstGeom>
        </p:spPr>
        <p:txBody>
          <a:bodyPr/>
          <a:lstStyle/>
          <a:p>
            <a:pPr>
              <a:defRPr sz="4400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Xxx</a:t>
            </a:r>
            <a:r>
              <a:t>产品介绍</a:t>
            </a:r>
          </a:p>
        </p:txBody>
      </p:sp>
      <p:sp>
        <p:nvSpPr>
          <p:cNvPr id="175" name="Shape 175"/>
          <p:cNvSpPr/>
          <p:nvPr>
            <p:ph type="subTitle" sz="quarter" idx="1"/>
          </p:nvPr>
        </p:nvSpPr>
        <p:spPr>
          <a:xfrm>
            <a:off x="1335030" y="2921906"/>
            <a:ext cx="6507169" cy="142875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作者：</a:t>
            </a:r>
            <a:r>
              <a:t>xxx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/>
          </p:nvPr>
        </p:nvSpPr>
        <p:spPr>
          <a:xfrm>
            <a:off x="856059" y="457200"/>
            <a:ext cx="7429501" cy="1428750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产品技术洞见</a:t>
            </a:r>
          </a:p>
        </p:txBody>
      </p:sp>
      <p:sp>
        <p:nvSpPr>
          <p:cNvPr id="247" name="Shape 247"/>
          <p:cNvSpPr/>
          <p:nvPr>
            <p:ph type="body" sz="half" idx="1"/>
          </p:nvPr>
        </p:nvSpPr>
        <p:spPr>
          <a:xfrm>
            <a:off x="856059" y="2000250"/>
            <a:ext cx="7429501" cy="234315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请描述我们的产品在技术上有没有门槛或独到的地方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xfrm>
            <a:off x="635565" y="0"/>
            <a:ext cx="7429501" cy="1428750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客户采购情况</a:t>
            </a:r>
          </a:p>
        </p:txBody>
      </p:sp>
      <p:sp>
        <p:nvSpPr>
          <p:cNvPr id="250" name="Shape 250"/>
          <p:cNvSpPr/>
          <p:nvPr>
            <p:ph type="body" sz="half" idx="1"/>
          </p:nvPr>
        </p:nvSpPr>
        <p:spPr>
          <a:xfrm>
            <a:off x="706159" y="1887640"/>
            <a:ext cx="7429501" cy="234315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8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客户通过什么渠道购买产品？什么价格水平？通常走什么预算科目？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xfrm>
            <a:off x="635565" y="0"/>
            <a:ext cx="7429501" cy="1428750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客户使用情况</a:t>
            </a:r>
          </a:p>
        </p:txBody>
      </p:sp>
      <p:sp>
        <p:nvSpPr>
          <p:cNvPr id="253" name="Shape 253"/>
          <p:cNvSpPr/>
          <p:nvPr>
            <p:ph type="body" sz="half" idx="1"/>
          </p:nvPr>
        </p:nvSpPr>
        <p:spPr>
          <a:xfrm>
            <a:off x="706159" y="1887640"/>
            <a:ext cx="7429501" cy="234315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当前有哪些客户在使用？或有哪些意向客户？</a:t>
            </a:r>
          </a:p>
          <a:p>
            <a:pPr marL="0" indent="0">
              <a:buSzTx/>
              <a:buNone/>
              <a:defRPr sz="18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哪些客户使用的好？好在什么地方，解决他们什么问题？</a:t>
            </a:r>
          </a:p>
          <a:p>
            <a:pPr marL="0" indent="0">
              <a:buSzTx/>
              <a:buNone/>
              <a:defRPr sz="18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哪些客户用的不好，原因是什么？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xfrm>
            <a:off x="856059" y="457200"/>
            <a:ext cx="7429501" cy="142875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产品</a:t>
            </a:r>
            <a:r>
              <a:t>roadmap</a:t>
            </a:r>
          </a:p>
        </p:txBody>
      </p:sp>
      <p:sp>
        <p:nvSpPr>
          <p:cNvPr id="256" name="Shape 256"/>
          <p:cNvSpPr/>
          <p:nvPr>
            <p:ph type="body" sz="half" idx="1"/>
          </p:nvPr>
        </p:nvSpPr>
        <p:spPr>
          <a:xfrm>
            <a:off x="856059" y="1812182"/>
            <a:ext cx="7429501" cy="234315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请描述后续产品的开发上市计划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title"/>
          </p:nvPr>
        </p:nvSpPr>
        <p:spPr>
          <a:xfrm>
            <a:off x="856059" y="457200"/>
            <a:ext cx="7429501" cy="1428750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资源投入情况</a:t>
            </a:r>
          </a:p>
        </p:txBody>
      </p:sp>
      <p:sp>
        <p:nvSpPr>
          <p:cNvPr id="259" name="Shape 259"/>
          <p:cNvSpPr/>
          <p:nvPr>
            <p:ph type="body" sz="half" idx="1"/>
          </p:nvPr>
        </p:nvSpPr>
        <p:spPr>
          <a:xfrm>
            <a:off x="856059" y="1812182"/>
            <a:ext cx="7429501" cy="234315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请描述该产品当前的资源投入情况及后续计划要投入的人员情况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xfrm>
            <a:off x="856059" y="457200"/>
            <a:ext cx="7429501" cy="1428750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产品问题</a:t>
            </a:r>
          </a:p>
        </p:txBody>
      </p:sp>
      <p:sp>
        <p:nvSpPr>
          <p:cNvPr id="262" name="Shape 262"/>
          <p:cNvSpPr/>
          <p:nvPr>
            <p:ph type="body" sz="half" idx="1"/>
          </p:nvPr>
        </p:nvSpPr>
        <p:spPr>
          <a:xfrm>
            <a:off x="856059" y="1812182"/>
            <a:ext cx="7429501" cy="234315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请描述产品当前遇到的最大问题是什么？如果有，打算怎么解决？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xfrm>
            <a:off x="856059" y="457200"/>
            <a:ext cx="7429501" cy="1428750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下一步重点工作</a:t>
            </a:r>
          </a:p>
        </p:txBody>
      </p:sp>
      <p:sp>
        <p:nvSpPr>
          <p:cNvPr id="265" name="Shape 265"/>
          <p:cNvSpPr/>
          <p:nvPr>
            <p:ph type="body" sz="half" idx="1"/>
          </p:nvPr>
        </p:nvSpPr>
        <p:spPr>
          <a:xfrm>
            <a:off x="856059" y="1812182"/>
            <a:ext cx="7429501" cy="234315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xfrm>
            <a:off x="856059" y="457200"/>
            <a:ext cx="7429501" cy="14287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8" name="Shape 268"/>
          <p:cNvSpPr/>
          <p:nvPr>
            <p:ph type="body" sz="half" idx="1"/>
          </p:nvPr>
        </p:nvSpPr>
        <p:spPr>
          <a:xfrm>
            <a:off x="707618" y="1228354"/>
            <a:ext cx="7429501" cy="234315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1100"/>
              </a:spcBef>
              <a:buSzTx/>
              <a:buNone/>
              <a:defRPr sz="48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谢谢</a:t>
            </a:r>
            <a: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xfrm>
            <a:off x="856059" y="457200"/>
            <a:ext cx="7429501" cy="1428750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产品概述</a:t>
            </a:r>
          </a:p>
        </p:txBody>
      </p:sp>
      <p:sp>
        <p:nvSpPr>
          <p:cNvPr id="178" name="Shape 178"/>
          <p:cNvSpPr/>
          <p:nvPr>
            <p:ph type="body" sz="half" idx="1"/>
          </p:nvPr>
        </p:nvSpPr>
        <p:spPr>
          <a:xfrm>
            <a:off x="856059" y="2000250"/>
            <a:ext cx="7429501" cy="2343151"/>
          </a:xfrm>
          <a:prstGeom prst="rect">
            <a:avLst/>
          </a:prstGeom>
        </p:spPr>
        <p:txBody>
          <a:bodyPr/>
          <a:lstStyle/>
          <a:p>
            <a:pPr>
              <a:defRPr sz="13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请用简短的语言描述该产品服务于什么客户，解决该类客户的什么问题，能够提供什么价值</a:t>
            </a:r>
          </a:p>
          <a:p>
            <a:pPr>
              <a:defRPr sz="1300">
                <a:solidFill>
                  <a:schemeClr val="accent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卓智“数巨+”物联网平台通过建立高科技校园物联网智能硬件设备群组，部署最前沿物联网能源管控系统，实现校园全息无死角能耗监控，实现能源消耗清晰可见，并提供风险预警，保证能源高效智能管理，保证管理决策有理有据，协助高校建设成为绿色智慧校园典范。“数巨+”物联网平台助力高校管理真正摆脱时间空间人力的制约，真正让能源管控随时随地把控在自己手中。通过及时预警设备故障，高效预警与处理风险，保障师生用电安全。通过大数据平台的数据建模，真正意义上实现校园用电费用减少全程可视化，节省校园能耗成本支出。“数巨+”物联网平台的建立，符合国家倡导生态校园理念，必将成为我国生态校园绿色校园智慧校园的典范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xfrm>
            <a:off x="856059" y="457200"/>
            <a:ext cx="7429501" cy="1428750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产品功能介绍</a:t>
            </a:r>
          </a:p>
        </p:txBody>
      </p:sp>
      <p:sp>
        <p:nvSpPr>
          <p:cNvPr id="181" name="Shape 181"/>
          <p:cNvSpPr/>
          <p:nvPr>
            <p:ph type="body" sz="half" idx="1"/>
          </p:nvPr>
        </p:nvSpPr>
        <p:spPr>
          <a:xfrm>
            <a:off x="856059" y="2000250"/>
            <a:ext cx="7429501" cy="234315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2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请简要介绍该产品有哪些功能？其中客户频繁使用的功能是什么？</a:t>
            </a:r>
          </a:p>
          <a:p>
            <a:pPr marL="0" indent="0">
              <a:buSzTx/>
              <a:buNone/>
              <a:defRPr sz="1200">
                <a:solidFill>
                  <a:schemeClr val="accent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1</a:t>
            </a:r>
            <a:r>
              <a:t>、物联设备监控（插座、开关、传感器）</a:t>
            </a:r>
          </a:p>
          <a:p>
            <a:pPr marL="0" indent="0">
              <a:buSzTx/>
              <a:buNone/>
              <a:defRPr sz="1200">
                <a:solidFill>
                  <a:schemeClr val="accent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2</a:t>
            </a:r>
            <a:r>
              <a:t>、实时用电分析、历史用电分析</a:t>
            </a:r>
          </a:p>
          <a:p>
            <a:pPr marL="0" indent="0">
              <a:buSzTx/>
              <a:buNone/>
              <a:defRPr sz="1200">
                <a:solidFill>
                  <a:schemeClr val="accent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3</a:t>
            </a:r>
            <a:r>
              <a:t>、环境分析</a:t>
            </a:r>
          </a:p>
          <a:p>
            <a:pPr marL="0" indent="0">
              <a:buSzTx/>
              <a:buNone/>
              <a:defRPr sz="1200">
                <a:solidFill>
                  <a:schemeClr val="accent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4</a:t>
            </a:r>
            <a:r>
              <a:t>、照明质量分析</a:t>
            </a:r>
          </a:p>
          <a:p>
            <a:pPr marL="0" indent="0">
              <a:buSzTx/>
              <a:buNone/>
              <a:defRPr sz="1200">
                <a:solidFill>
                  <a:schemeClr val="accent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5</a:t>
            </a:r>
            <a:r>
              <a:t>、预警分析</a:t>
            </a:r>
          </a:p>
          <a:p>
            <a:pPr marL="0" indent="0">
              <a:buSzTx/>
              <a:buNone/>
              <a:defRPr sz="1200">
                <a:solidFill>
                  <a:schemeClr val="accent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6</a:t>
            </a:r>
            <a:r>
              <a:t>、策略管理</a:t>
            </a:r>
          </a:p>
          <a:p>
            <a:pPr marL="0" indent="0">
              <a:buSzTx/>
              <a:buNone/>
              <a:defRPr sz="12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客户频繁使用的功能是：</a:t>
            </a:r>
            <a:r>
              <a:rPr>
                <a:solidFill>
                  <a:schemeClr val="accent3"/>
                </a:solidFill>
              </a:rPr>
              <a:t>物联设备监控、用电分析、预警分析、策略管理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856059" y="457200"/>
            <a:ext cx="7429501" cy="1428750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产品卖点</a:t>
            </a:r>
          </a:p>
        </p:txBody>
      </p:sp>
      <p:sp>
        <p:nvSpPr>
          <p:cNvPr id="184" name="Shape 184"/>
          <p:cNvSpPr/>
          <p:nvPr>
            <p:ph type="body" sz="half" idx="1"/>
          </p:nvPr>
        </p:nvSpPr>
        <p:spPr>
          <a:xfrm>
            <a:off x="856059" y="2000250"/>
            <a:ext cx="7429501" cy="2343151"/>
          </a:xfrm>
          <a:prstGeom prst="rect">
            <a:avLst/>
          </a:prstGeom>
        </p:spPr>
        <p:txBody>
          <a:bodyPr/>
          <a:lstStyle/>
          <a:p>
            <a:pPr marL="0" indent="0" defTabSz="332613">
              <a:spcBef>
                <a:spcPts val="300"/>
              </a:spcBef>
              <a:buSzTx/>
              <a:buNone/>
              <a:defRPr sz="1455">
                <a:effectLst>
                  <a:outerShdw sx="100000" sy="100000" kx="0" ky="0" algn="b" rotWithShape="0" blurRad="49276" dist="12319" dir="13860000">
                    <a:srgbClr val="000000">
                      <a:alpha val="20000"/>
                    </a:srgbClr>
                  </a:outerShdw>
                </a:effectLst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面向客户介绍产品时，我们讲的打动客户的功能点是什么？</a:t>
            </a:r>
          </a:p>
          <a:p>
            <a:pPr marL="0" indent="0" defTabSz="332613">
              <a:spcBef>
                <a:spcPts val="300"/>
              </a:spcBef>
              <a:buSzTx/>
              <a:buNone/>
              <a:defRPr sz="1455">
                <a:solidFill>
                  <a:schemeClr val="accent3"/>
                </a:solidFill>
                <a:effectLst>
                  <a:outerShdw sx="100000" sy="100000" kx="0" ky="0" algn="b" rotWithShape="0" blurRad="49276" dist="12319" dir="13860000">
                    <a:srgbClr val="000000">
                      <a:alpha val="20000"/>
                    </a:srgbClr>
                  </a:outerShdw>
                </a:effectLst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1、满足学校节能减排需求      2、物联设备统一管理、监视、控制    3、降低学校运维成本   4、校园安保   5、实时感知、预警、告警</a:t>
            </a:r>
          </a:p>
          <a:p>
            <a:pPr marL="0" indent="0" defTabSz="332613">
              <a:spcBef>
                <a:spcPts val="300"/>
              </a:spcBef>
              <a:buSzTx/>
              <a:buNone/>
              <a:defRPr sz="1455">
                <a:effectLst>
                  <a:outerShdw sx="100000" sy="100000" kx="0" ky="0" algn="b" rotWithShape="0" blurRad="49276" dist="12319" dir="13860000">
                    <a:srgbClr val="000000">
                      <a:alpha val="20000"/>
                    </a:srgbClr>
                  </a:outerShdw>
                </a:effectLst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客户问我们与其它友商有何不同时，如何回答？</a:t>
            </a:r>
          </a:p>
          <a:p>
            <a:pPr marL="0" indent="0" defTabSz="332613">
              <a:spcBef>
                <a:spcPts val="300"/>
              </a:spcBef>
              <a:buSzTx/>
              <a:buNone/>
              <a:defRPr sz="1455">
                <a:solidFill>
                  <a:schemeClr val="accent3"/>
                </a:solidFill>
                <a:effectLst>
                  <a:outerShdw sx="100000" sy="100000" kx="0" ky="0" algn="b" rotWithShape="0" blurRad="49276" dist="12319" dir="13860000">
                    <a:srgbClr val="000000">
                      <a:alpha val="20000"/>
                    </a:srgbClr>
                  </a:outerShdw>
                </a:effectLst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目前市面上做校园物联网系统的厂商比较少，大部分都是基于</a:t>
            </a:r>
            <a:r>
              <a:t>433M</a:t>
            </a:r>
            <a:r>
              <a:t>、</a:t>
            </a:r>
            <a:r>
              <a:t>zigbee</a:t>
            </a:r>
            <a:r>
              <a:t>协议的，基于</a:t>
            </a:r>
            <a:r>
              <a:t>wifi</a:t>
            </a:r>
            <a:r>
              <a:t>协议的比较少，由于卓智已经做到学校</a:t>
            </a:r>
            <a:r>
              <a:t>wifi</a:t>
            </a:r>
            <a:r>
              <a:t>全覆盖，</a:t>
            </a:r>
          </a:p>
          <a:p>
            <a:pPr marL="0" indent="0" defTabSz="332613">
              <a:spcBef>
                <a:spcPts val="300"/>
              </a:spcBef>
              <a:buSzTx/>
              <a:buNone/>
              <a:defRPr sz="1455">
                <a:solidFill>
                  <a:schemeClr val="accent3"/>
                </a:solidFill>
                <a:effectLst>
                  <a:outerShdw sx="100000" sy="100000" kx="0" ky="0" algn="b" rotWithShape="0" blurRad="49276" dist="12319" dir="13860000">
                    <a:srgbClr val="000000">
                      <a:alpha val="20000"/>
                    </a:srgbClr>
                  </a:outerShdw>
                </a:effectLst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xfrm>
            <a:off x="856059" y="457200"/>
            <a:ext cx="7429501" cy="1428750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产品市场描述</a:t>
            </a:r>
          </a:p>
        </p:txBody>
      </p:sp>
      <p:sp>
        <p:nvSpPr>
          <p:cNvPr id="187" name="Shape 187"/>
          <p:cNvSpPr/>
          <p:nvPr>
            <p:ph type="body" sz="half" idx="1"/>
          </p:nvPr>
        </p:nvSpPr>
        <p:spPr>
          <a:xfrm>
            <a:off x="856059" y="2000250"/>
            <a:ext cx="7429501" cy="234315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目标客户群体是谁？   </a:t>
            </a:r>
          </a:p>
          <a:p>
            <a:pPr marL="0" indent="0">
              <a:buSzTx/>
              <a:buNone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预计的市场规模有多大？</a:t>
            </a:r>
          </a:p>
          <a:p>
            <a:pPr marL="0" indent="0">
              <a:buSzTx/>
              <a:buNone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当前市场的主要竞争对手是谁？</a:t>
            </a:r>
          </a:p>
          <a:p>
            <a:pPr marL="0" indent="0">
              <a:buSzTx/>
              <a:buNone/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我们的市场地位如何？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Table 189"/>
          <p:cNvGraphicFramePr/>
          <p:nvPr/>
        </p:nvGraphicFramePr>
        <p:xfrm>
          <a:off x="632225" y="1539784"/>
          <a:ext cx="7981671" cy="1078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08734"/>
                <a:gridCol w="2136013"/>
                <a:gridCol w="1412240"/>
                <a:gridCol w="1390443"/>
                <a:gridCol w="2034239"/>
              </a:tblGrid>
              <a:tr h="170180">
                <a:tc gridSpan="2">
                  <a:txBody>
                    <a:bodyPr/>
                    <a:lstStyle/>
                    <a:p>
                      <a:pPr algn="ctr">
                        <a:defRPr sz="1800">
                          <a:effectLst/>
                        </a:defRPr>
                      </a:pPr>
                      <a:r>
                        <a:rPr sz="10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客户关注功能点</a:t>
                      </a:r>
                    </a:p>
                  </a:txBody>
                  <a:tcPr marL="6852" marR="6852" marT="6852" marB="6852" anchor="b" anchorCtr="0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effectLst/>
                        </a:defRPr>
                      </a:pPr>
                      <a:r>
                        <a:rPr sz="10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我们的产品</a:t>
                      </a:r>
                    </a:p>
                  </a:txBody>
                  <a:tcPr marL="6852" marR="6852" marT="6852" marB="6852" anchor="b" anchorCtr="0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effectLst/>
                          <a:latin typeface="Microsoft YaHei"/>
                          <a:ea typeface="Microsoft YaHei"/>
                          <a:cs typeface="Microsoft YaHei"/>
                          <a:sym typeface="Microsoft YaHei"/>
                        </a:defRPr>
                      </a:pPr>
                      <a:r>
                        <a:t>竞争对手</a:t>
                      </a:r>
                      <a:r>
                        <a:t>1</a:t>
                      </a:r>
                    </a:p>
                  </a:txBody>
                  <a:tcPr marL="6852" marR="6852" marT="6852" marB="6852" anchor="b" anchorCtr="0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effectLst/>
                          <a:latin typeface="Microsoft YaHei"/>
                          <a:ea typeface="Microsoft YaHei"/>
                          <a:cs typeface="Microsoft YaHei"/>
                          <a:sym typeface="Microsoft YaHei"/>
                        </a:defRPr>
                      </a:pPr>
                      <a:r>
                        <a:t>竞争对手</a:t>
                      </a:r>
                      <a:r>
                        <a:t>2</a:t>
                      </a:r>
                    </a:p>
                  </a:txBody>
                  <a:tcPr marL="6852" marR="6852" marT="6852" marB="6852" anchor="b" anchorCtr="0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0070C0"/>
                    </a:solidFill>
                  </a:tcPr>
                </a:tc>
              </a:tr>
              <a:tr h="129760">
                <a:tc rowSpan="3">
                  <a:txBody>
                    <a:bodyPr/>
                    <a:lstStyle/>
                    <a:p>
                      <a:pPr algn="ctr">
                        <a:defRPr sz="1800">
                          <a:effectLst/>
                        </a:defRPr>
                      </a:pPr>
                      <a:r>
                        <a:rPr sz="8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基础资源管理</a:t>
                      </a:r>
                    </a:p>
                  </a:txBody>
                  <a:tcPr marL="6852" marR="6852" marT="6852" marB="6852" anchor="ctr" anchorCtr="0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9F6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effectLst/>
                        </a:defRPr>
                      </a:pPr>
                      <a:r>
                        <a:rPr sz="8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虚拟机管理</a:t>
                      </a:r>
                    </a:p>
                  </a:txBody>
                  <a:tcPr marL="6852" marR="6852" marT="6852" marB="6852" anchor="ctr" anchorCtr="0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9F6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effectLst/>
                        </a:defRPr>
                      </a:pPr>
                      <a:r>
                        <a:rPr sz="8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支持</a:t>
                      </a:r>
                    </a:p>
                  </a:txBody>
                  <a:tcPr marL="6852" marR="6852" marT="6852" marB="6852" anchor="ctr" anchorCtr="0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9F6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effectLst/>
                          <a:latin typeface="Microsoft YaHei"/>
                          <a:ea typeface="Microsoft YaHei"/>
                          <a:cs typeface="Microsoft YaHei"/>
                          <a:sym typeface="Microsoft YaHei"/>
                        </a:defRPr>
                      </a:pPr>
                      <a:r>
                        <a:t>只支持</a:t>
                      </a:r>
                      <a:r>
                        <a:t>H3C</a:t>
                      </a:r>
                      <a:r>
                        <a:t>产品</a:t>
                      </a:r>
                    </a:p>
                  </a:txBody>
                  <a:tcPr marL="6852" marR="6852" marT="6852" marB="6852" anchor="ctr" anchorCtr="0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9F6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effectLst/>
                        </a:defRPr>
                      </a:pPr>
                      <a:r>
                        <a:rPr sz="8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支持</a:t>
                      </a:r>
                    </a:p>
                  </a:txBody>
                  <a:tcPr marL="6852" marR="6852" marT="6852" marB="6852" anchor="ctr" anchorCtr="0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9F6F3"/>
                    </a:solidFill>
                  </a:tcPr>
                </a:tc>
              </a:tr>
              <a:tr h="12976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effectLst/>
                        </a:defRPr>
                      </a:pPr>
                      <a:r>
                        <a:rPr sz="8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存储管理</a:t>
                      </a:r>
                    </a:p>
                  </a:txBody>
                  <a:tcPr marL="6852" marR="6852" marT="6852" marB="6852" anchor="ctr" anchorCtr="0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9F6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0000"/>
                          </a:solidFill>
                          <a:effectLst/>
                          <a:latin typeface="Microsoft YaHei"/>
                          <a:ea typeface="Microsoft YaHei"/>
                          <a:cs typeface="Microsoft YaHei"/>
                          <a:sym typeface="Microsoft YaHei"/>
                        </a:defRPr>
                      </a:pPr>
                      <a:r>
                        <a:t>优势：</a:t>
                      </a:r>
                      <a:r>
                        <a:t>xxxx</a:t>
                      </a:r>
                    </a:p>
                  </a:txBody>
                  <a:tcPr marL="6852" marR="6852" marT="6852" marB="6852" anchor="ctr" anchorCtr="0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9F6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effectLst/>
                          <a:latin typeface="Microsoft YaHei"/>
                          <a:ea typeface="Microsoft YaHei"/>
                          <a:cs typeface="Microsoft YaHei"/>
                          <a:sym typeface="Microsoft YaHei"/>
                        </a:defRPr>
                      </a:pPr>
                      <a:r>
                        <a:t>只支持</a:t>
                      </a:r>
                      <a:r>
                        <a:t>H3C</a:t>
                      </a:r>
                      <a:r>
                        <a:t>产品</a:t>
                      </a:r>
                    </a:p>
                  </a:txBody>
                  <a:tcPr marL="6852" marR="6852" marT="6852" marB="6852" anchor="ctr" anchorCtr="0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9F6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effectLst/>
                        </a:defRPr>
                      </a:pPr>
                      <a:r>
                        <a:rPr sz="8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支持</a:t>
                      </a:r>
                    </a:p>
                  </a:txBody>
                  <a:tcPr marL="6852" marR="6852" marT="6852" marB="6852" anchor="ctr" anchorCtr="0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9F6F3"/>
                    </a:solidFill>
                  </a:tcPr>
                </a:tc>
              </a:tr>
              <a:tr h="12976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effectLst/>
                        </a:defRPr>
                      </a:pPr>
                      <a:r>
                        <a:rPr sz="8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资产管理</a:t>
                      </a:r>
                    </a:p>
                  </a:txBody>
                  <a:tcPr marL="6852" marR="6852" marT="6852" marB="6852" anchor="ctr" anchorCtr="0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9F6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effectLst/>
                        </a:defRPr>
                      </a:pPr>
                      <a:r>
                        <a:rPr sz="8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支持</a:t>
                      </a:r>
                    </a:p>
                  </a:txBody>
                  <a:tcPr marL="6852" marR="6852" marT="6852" marB="6852" anchor="ctr" anchorCtr="0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9F6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effectLst/>
                        </a:defRPr>
                      </a:pPr>
                      <a:r>
                        <a:rPr sz="8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支持</a:t>
                      </a:r>
                    </a:p>
                  </a:txBody>
                  <a:tcPr marL="6852" marR="6852" marT="6852" marB="6852" anchor="ctr" anchorCtr="0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9F6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effectLst/>
                        </a:defRPr>
                      </a:pPr>
                      <a:r>
                        <a:rPr sz="8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支持</a:t>
                      </a:r>
                    </a:p>
                  </a:txBody>
                  <a:tcPr marL="6852" marR="6852" marT="6852" marB="6852" anchor="ctr" anchorCtr="0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9F6F3"/>
                    </a:solidFill>
                  </a:tcPr>
                </a:tc>
              </a:tr>
              <a:tr h="129760">
                <a:tc rowSpan="4">
                  <a:txBody>
                    <a:bodyPr/>
                    <a:lstStyle/>
                    <a:p>
                      <a:pPr algn="ctr">
                        <a:defRPr sz="1800">
                          <a:effectLst/>
                        </a:defRPr>
                      </a:pPr>
                      <a:r>
                        <a:rPr sz="8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基础功能</a:t>
                      </a:r>
                    </a:p>
                  </a:txBody>
                  <a:tcPr marL="6852" marR="6852" marT="6852" marB="6852" anchor="ctr" anchorCtr="0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9F6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effectLst/>
                        </a:defRPr>
                      </a:pPr>
                      <a:r>
                        <a:rPr sz="8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告警管理</a:t>
                      </a:r>
                    </a:p>
                  </a:txBody>
                  <a:tcPr marL="6852" marR="6852" marT="6852" marB="6852" anchor="ctr" anchorCtr="0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9F6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effectLst/>
                        </a:defRPr>
                      </a:pPr>
                      <a:r>
                        <a:rPr sz="8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支持</a:t>
                      </a:r>
                    </a:p>
                  </a:txBody>
                  <a:tcPr marL="6852" marR="6852" marT="6852" marB="6852" anchor="ctr" anchorCtr="0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9F6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effectLst/>
                        </a:defRPr>
                      </a:pPr>
                      <a:r>
                        <a:rPr sz="8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支持</a:t>
                      </a:r>
                    </a:p>
                  </a:txBody>
                  <a:tcPr marL="6852" marR="6852" marT="6852" marB="6852" anchor="ctr" anchorCtr="0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9F6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effectLst/>
                        </a:defRPr>
                      </a:pPr>
                      <a:r>
                        <a:rPr sz="8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支持</a:t>
                      </a:r>
                    </a:p>
                  </a:txBody>
                  <a:tcPr marL="6852" marR="6852" marT="6852" marB="6852" anchor="ctr" anchorCtr="0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9F6F3"/>
                    </a:solidFill>
                  </a:tcPr>
                </a:tc>
              </a:tr>
              <a:tr h="12976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effectLst/>
                        </a:defRPr>
                      </a:pPr>
                      <a:r>
                        <a:rPr sz="8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故障分析</a:t>
                      </a:r>
                    </a:p>
                  </a:txBody>
                  <a:tcPr marL="6852" marR="6852" marT="6852" marB="6852" anchor="ctr" anchorCtr="0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9F6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effectLst/>
                        </a:defRPr>
                      </a:pPr>
                      <a:r>
                        <a:rPr sz="8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支持</a:t>
                      </a:r>
                    </a:p>
                  </a:txBody>
                  <a:tcPr marL="6852" marR="6852" marT="6852" marB="6852" anchor="ctr" anchorCtr="0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9F6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effectLst/>
                        </a:defRPr>
                      </a:pPr>
                      <a:r>
                        <a:rPr sz="8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支持</a:t>
                      </a:r>
                    </a:p>
                  </a:txBody>
                  <a:tcPr marL="6852" marR="6852" marT="6852" marB="6852" anchor="ctr" anchorCtr="0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9F6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effectLst/>
                        </a:defRPr>
                      </a:pPr>
                      <a:r>
                        <a:rPr sz="8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支持</a:t>
                      </a:r>
                    </a:p>
                  </a:txBody>
                  <a:tcPr marL="6852" marR="6852" marT="6852" marB="6852" anchor="ctr" anchorCtr="0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9F6F3"/>
                    </a:solidFill>
                  </a:tcPr>
                </a:tc>
              </a:tr>
              <a:tr h="12976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effectLst/>
                        </a:defRPr>
                      </a:pPr>
                      <a:r>
                        <a:rPr sz="8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动态基线</a:t>
                      </a:r>
                    </a:p>
                  </a:txBody>
                  <a:tcPr marL="6852" marR="6852" marT="6852" marB="6852" anchor="ctr" anchorCtr="0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9F6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FF0000"/>
                          </a:solidFill>
                          <a:effectLst/>
                          <a:latin typeface="Microsoft YaHei"/>
                          <a:ea typeface="Microsoft YaHei"/>
                          <a:cs typeface="Microsoft YaHei"/>
                          <a:sym typeface="Microsoft YaHei"/>
                        </a:defRPr>
                      </a:pPr>
                      <a:r>
                        <a:t>不支持（</a:t>
                      </a:r>
                      <a:r>
                        <a:t>Q3</a:t>
                      </a:r>
                      <a:r>
                        <a:t>支持）</a:t>
                      </a:r>
                    </a:p>
                  </a:txBody>
                  <a:tcPr marL="6852" marR="6852" marT="6852" marB="6852" anchor="ctr" anchorCtr="0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9F6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effectLst/>
                        </a:defRPr>
                      </a:pPr>
                      <a:r>
                        <a:rPr sz="8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不支持</a:t>
                      </a:r>
                    </a:p>
                  </a:txBody>
                  <a:tcPr marL="6852" marR="6852" marT="6852" marB="6852" anchor="ctr" anchorCtr="0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9F6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effectLst/>
                        </a:defRPr>
                      </a:pPr>
                      <a:r>
                        <a:rPr sz="8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不支持</a:t>
                      </a:r>
                    </a:p>
                  </a:txBody>
                  <a:tcPr marL="6852" marR="6852" marT="6852" marB="6852" anchor="ctr" anchorCtr="0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9F6F3"/>
                    </a:solidFill>
                  </a:tcPr>
                </a:tc>
              </a:tr>
              <a:tr h="12976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effectLst/>
                        </a:defRPr>
                      </a:pPr>
                      <a:r>
                        <a:rPr sz="8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自定义报表</a:t>
                      </a:r>
                    </a:p>
                  </a:txBody>
                  <a:tcPr marL="6852" marR="6852" marT="6852" marB="6852" anchor="ctr" anchorCtr="0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9F6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effectLst/>
                        </a:defRPr>
                      </a:pPr>
                      <a:r>
                        <a:rPr sz="8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支持</a:t>
                      </a:r>
                    </a:p>
                  </a:txBody>
                  <a:tcPr marL="6852" marR="6852" marT="6852" marB="6852" anchor="ctr" anchorCtr="0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9F6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effectLst/>
                        </a:defRPr>
                      </a:pPr>
                      <a:r>
                        <a:rPr sz="8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支持</a:t>
                      </a:r>
                    </a:p>
                  </a:txBody>
                  <a:tcPr marL="6852" marR="6852" marT="6852" marB="6852" anchor="ctr" anchorCtr="0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9F6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effectLst/>
                        </a:defRPr>
                      </a:pPr>
                      <a:r>
                        <a:rPr sz="80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支持</a:t>
                      </a:r>
                    </a:p>
                  </a:txBody>
                  <a:tcPr marL="6852" marR="6852" marT="6852" marB="6852" anchor="ctr" anchorCtr="0" horzOverflow="overflow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9F6F3"/>
                    </a:solidFill>
                  </a:tcPr>
                </a:tc>
              </a:tr>
            </a:tbl>
          </a:graphicData>
        </a:graphic>
      </p:graphicFrame>
      <p:sp>
        <p:nvSpPr>
          <p:cNvPr id="190" name="Shape 190"/>
          <p:cNvSpPr/>
          <p:nvPr/>
        </p:nvSpPr>
        <p:spPr>
          <a:xfrm>
            <a:off x="472882" y="471804"/>
            <a:ext cx="7429501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342900">
              <a:defRPr cap="all" sz="2400">
                <a:solidFill>
                  <a:schemeClr val="accent1"/>
                </a:solidFill>
                <a:effectLst>
                  <a:outerShdw sx="100000" sy="100000" kx="0" ky="0" algn="b" rotWithShape="0" blurRad="25400" dist="38100" dir="14040000">
                    <a:srgbClr val="000000">
                      <a:alpha val="25000"/>
                    </a:srgbClr>
                  </a:outerShdw>
                </a:effectLst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产品跑分表</a:t>
            </a:r>
          </a:p>
        </p:txBody>
      </p:sp>
      <p:sp>
        <p:nvSpPr>
          <p:cNvPr id="191" name="Shape 191"/>
          <p:cNvSpPr/>
          <p:nvPr/>
        </p:nvSpPr>
        <p:spPr>
          <a:xfrm>
            <a:off x="692331" y="2932610"/>
            <a:ext cx="390144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请按照上述表格客观分析我们与主要友商的对比情况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xfrm>
            <a:off x="856059" y="457200"/>
            <a:ext cx="7429501" cy="1428750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产品功能架构</a:t>
            </a:r>
          </a:p>
        </p:txBody>
      </p:sp>
      <p:sp>
        <p:nvSpPr>
          <p:cNvPr id="194" name="Shape 194"/>
          <p:cNvSpPr/>
          <p:nvPr>
            <p:ph type="body" sz="half" idx="1"/>
          </p:nvPr>
        </p:nvSpPr>
        <p:spPr>
          <a:xfrm>
            <a:off x="856059" y="2000250"/>
            <a:ext cx="7429501" cy="234315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请描述产品功能架构图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xfrm>
            <a:off x="856059" y="457200"/>
            <a:ext cx="7429501" cy="1428750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产品部署架构</a:t>
            </a:r>
          </a:p>
        </p:txBody>
      </p:sp>
      <p:sp>
        <p:nvSpPr>
          <p:cNvPr id="197" name="Shape 197"/>
          <p:cNvSpPr/>
          <p:nvPr>
            <p:ph type="body" sz="half" idx="1"/>
          </p:nvPr>
        </p:nvSpPr>
        <p:spPr>
          <a:xfrm>
            <a:off x="856059" y="2000250"/>
            <a:ext cx="7429501" cy="234315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请描述产品部署方式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5352603" y="3250430"/>
            <a:ext cx="1" cy="135362"/>
          </a:xfrm>
          <a:prstGeom prst="line">
            <a:avLst/>
          </a:prstGeom>
          <a:ln w="19050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0" name="Shape 200"/>
          <p:cNvSpPr/>
          <p:nvPr/>
        </p:nvSpPr>
        <p:spPr>
          <a:xfrm rot="16194857">
            <a:off x="2437271" y="3414917"/>
            <a:ext cx="192781" cy="610496"/>
          </a:xfrm>
          <a:prstGeom prst="rightArrow">
            <a:avLst>
              <a:gd name="adj1" fmla="val 21929"/>
              <a:gd name="adj2" fmla="val 42683"/>
            </a:avLst>
          </a:prstGeom>
          <a:solidFill>
            <a:schemeClr val="accent2"/>
          </a:solidFill>
          <a:ln w="19050" cap="rnd">
            <a:solidFill>
              <a:srgbClr val="34885C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1" name="Shape 201"/>
          <p:cNvSpPr/>
          <p:nvPr/>
        </p:nvSpPr>
        <p:spPr>
          <a:xfrm rot="16194857">
            <a:off x="6037721" y="3408567"/>
            <a:ext cx="192781" cy="610496"/>
          </a:xfrm>
          <a:prstGeom prst="rightArrow">
            <a:avLst>
              <a:gd name="adj1" fmla="val 21929"/>
              <a:gd name="adj2" fmla="val 42683"/>
            </a:avLst>
          </a:prstGeom>
          <a:solidFill>
            <a:schemeClr val="accent2"/>
          </a:solidFill>
          <a:ln w="19050" cap="rnd">
            <a:solidFill>
              <a:srgbClr val="34885C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2" name="Shape 202"/>
          <p:cNvSpPr/>
          <p:nvPr/>
        </p:nvSpPr>
        <p:spPr>
          <a:xfrm rot="16194857">
            <a:off x="4475621" y="4103721"/>
            <a:ext cx="192782" cy="610496"/>
          </a:xfrm>
          <a:prstGeom prst="rightArrow">
            <a:avLst>
              <a:gd name="adj1" fmla="val 21929"/>
              <a:gd name="adj2" fmla="val 42683"/>
            </a:avLst>
          </a:prstGeom>
          <a:solidFill>
            <a:schemeClr val="accent2"/>
          </a:solidFill>
          <a:ln w="19050" cap="rnd">
            <a:solidFill>
              <a:srgbClr val="34885C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3" name="Shape 203"/>
          <p:cNvSpPr/>
          <p:nvPr/>
        </p:nvSpPr>
        <p:spPr>
          <a:xfrm>
            <a:off x="3746144" y="1110859"/>
            <a:ext cx="619462" cy="1"/>
          </a:xfrm>
          <a:prstGeom prst="line">
            <a:avLst/>
          </a:prstGeom>
          <a:ln w="19050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4" name="Shape 204"/>
          <p:cNvSpPr/>
          <p:nvPr/>
        </p:nvSpPr>
        <p:spPr>
          <a:xfrm>
            <a:off x="1745803" y="749235"/>
            <a:ext cx="1" cy="241129"/>
          </a:xfrm>
          <a:prstGeom prst="line">
            <a:avLst/>
          </a:prstGeom>
          <a:ln w="19050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5" name="Shape 205"/>
          <p:cNvSpPr/>
          <p:nvPr/>
        </p:nvSpPr>
        <p:spPr>
          <a:xfrm flipH="1">
            <a:off x="6752981" y="1663585"/>
            <a:ext cx="831448" cy="1"/>
          </a:xfrm>
          <a:prstGeom prst="line">
            <a:avLst/>
          </a:prstGeom>
          <a:ln w="19050" cap="rnd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6" name="Shape 206"/>
          <p:cNvSpPr/>
          <p:nvPr/>
        </p:nvSpPr>
        <p:spPr>
          <a:xfrm flipV="1">
            <a:off x="4803412" y="1233161"/>
            <a:ext cx="1" cy="1006924"/>
          </a:xfrm>
          <a:prstGeom prst="line">
            <a:avLst/>
          </a:prstGeom>
          <a:ln w="19050" cap="rnd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7" name="Shape 207"/>
          <p:cNvSpPr/>
          <p:nvPr>
            <p:ph type="title"/>
          </p:nvPr>
        </p:nvSpPr>
        <p:spPr>
          <a:xfrm>
            <a:off x="857250" y="19050"/>
            <a:ext cx="7429500" cy="390774"/>
          </a:xfrm>
          <a:prstGeom prst="rect">
            <a:avLst/>
          </a:prstGeom>
        </p:spPr>
        <p:txBody>
          <a:bodyPr/>
          <a:lstStyle>
            <a:lvl1pPr defTabSz="315468">
              <a:defRPr sz="1840">
                <a:effectLst>
                  <a:outerShdw sx="100000" sy="100000" kx="0" ky="0" algn="b" rotWithShape="0" blurRad="23368" dist="35052" dir="14040000">
                    <a:srgbClr val="000000">
                      <a:alpha val="25000"/>
                    </a:srgbClr>
                  </a:outerShdw>
                </a:effectLst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产品技术架构</a:t>
            </a:r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xfrm>
            <a:off x="857250" y="361950"/>
            <a:ext cx="7429500" cy="211679"/>
          </a:xfrm>
          <a:prstGeom prst="rect">
            <a:avLst/>
          </a:prstGeom>
          <a:gradFill>
            <a:gsLst>
              <a:gs pos="0">
                <a:schemeClr val="accent4">
                  <a:hueOff val="151268"/>
                  <a:satOff val="-6704"/>
                  <a:lumOff val="27481"/>
                </a:schemeClr>
              </a:gs>
              <a:gs pos="100000">
                <a:schemeClr val="accent4">
                  <a:hueOff val="86890"/>
                  <a:satOff val="-3773"/>
                  <a:lumOff val="10202"/>
                </a:schemeClr>
              </a:gs>
            </a:gsLst>
            <a:lin ang="5400000"/>
          </a:gradFill>
          <a:ln w="9525" cap="rnd">
            <a:solidFill>
              <a:schemeClr val="accent4"/>
            </a:solidFill>
            <a:round/>
          </a:ln>
        </p:spPr>
        <p:txBody>
          <a:bodyPr/>
          <a:lstStyle>
            <a:lvl1pPr marL="0" indent="0" defTabSz="465912">
              <a:spcBef>
                <a:spcPts val="0"/>
              </a:spcBef>
              <a:buClrTx/>
              <a:buSzTx/>
              <a:buFontTx/>
              <a:buNone/>
              <a:defRPr cap="none" sz="612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显示层（Html5/JSP2.0/Servlet2.5） Html /JSP/Servlet</a:t>
            </a:r>
          </a:p>
        </p:txBody>
      </p:sp>
      <p:sp>
        <p:nvSpPr>
          <p:cNvPr id="209" name="Shape 209"/>
          <p:cNvSpPr/>
          <p:nvPr/>
        </p:nvSpPr>
        <p:spPr>
          <a:xfrm>
            <a:off x="857250" y="624138"/>
            <a:ext cx="7429500" cy="210509"/>
          </a:xfrm>
          <a:prstGeom prst="rect">
            <a:avLst/>
          </a:prstGeom>
          <a:gradFill>
            <a:gsLst>
              <a:gs pos="0">
                <a:schemeClr val="accent4">
                  <a:hueOff val="151268"/>
                  <a:satOff val="-6704"/>
                  <a:lumOff val="27481"/>
                </a:schemeClr>
              </a:gs>
              <a:gs pos="100000">
                <a:schemeClr val="accent4">
                  <a:hueOff val="86890"/>
                  <a:satOff val="-3773"/>
                  <a:lumOff val="10202"/>
                </a:schemeClr>
              </a:gs>
            </a:gsLst>
            <a:lin ang="5400000"/>
          </a:gradFill>
          <a:ln cap="rnd">
            <a:solidFill>
              <a:schemeClr val="accent4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465912">
              <a:defRPr sz="612"/>
            </a:lvl1pPr>
          </a:lstStyle>
          <a:p>
            <a:pPr/>
            <a:r>
              <a:t>控制层（SpringMVC3.1.1）</a:t>
            </a:r>
          </a:p>
        </p:txBody>
      </p:sp>
      <p:sp>
        <p:nvSpPr>
          <p:cNvPr id="210" name="Shape 210"/>
          <p:cNvSpPr/>
          <p:nvPr/>
        </p:nvSpPr>
        <p:spPr>
          <a:xfrm>
            <a:off x="2342794" y="1101237"/>
            <a:ext cx="619462" cy="1"/>
          </a:xfrm>
          <a:prstGeom prst="line">
            <a:avLst/>
          </a:prstGeom>
          <a:ln w="19050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1262028" y="998136"/>
            <a:ext cx="1125886" cy="231604"/>
          </a:xfrm>
          <a:prstGeom prst="rect">
            <a:avLst/>
          </a:prstGeom>
          <a:solidFill>
            <a:schemeClr val="accent2"/>
          </a:solidFill>
          <a:ln w="19050" cap="rnd">
            <a:solidFill>
              <a:srgbClr val="34885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700">
                <a:solidFill>
                  <a:srgbClr val="FFFFFF"/>
                </a:solidFill>
              </a:defRPr>
            </a:lvl1pPr>
          </a:lstStyle>
          <a:p>
            <a:pPr/>
            <a:r>
              <a:t>DispatcherServlet</a:t>
            </a:r>
          </a:p>
        </p:txBody>
      </p:sp>
      <p:sp>
        <p:nvSpPr>
          <p:cNvPr id="212" name="Shape 212"/>
          <p:cNvSpPr/>
          <p:nvPr/>
        </p:nvSpPr>
        <p:spPr>
          <a:xfrm>
            <a:off x="4360828" y="1007661"/>
            <a:ext cx="883990" cy="215729"/>
          </a:xfrm>
          <a:prstGeom prst="rect">
            <a:avLst/>
          </a:prstGeom>
          <a:solidFill>
            <a:schemeClr val="accent2"/>
          </a:solidFill>
          <a:ln w="19050" cap="rnd">
            <a:solidFill>
              <a:srgbClr val="34885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600">
                <a:solidFill>
                  <a:srgbClr val="FFFFFF"/>
                </a:solidFill>
              </a:defRPr>
            </a:lvl1pPr>
          </a:lstStyle>
          <a:p>
            <a:pPr/>
            <a:r>
              <a:t>Interceptor 1</a:t>
            </a:r>
          </a:p>
        </p:txBody>
      </p:sp>
      <p:sp>
        <p:nvSpPr>
          <p:cNvPr id="213" name="Shape 213"/>
          <p:cNvSpPr/>
          <p:nvPr/>
        </p:nvSpPr>
        <p:spPr>
          <a:xfrm>
            <a:off x="4361417" y="1309286"/>
            <a:ext cx="883991" cy="215729"/>
          </a:xfrm>
          <a:prstGeom prst="rect">
            <a:avLst/>
          </a:prstGeom>
          <a:solidFill>
            <a:schemeClr val="accent2"/>
          </a:solidFill>
          <a:ln w="19050" cap="rnd">
            <a:solidFill>
              <a:srgbClr val="34885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600">
                <a:solidFill>
                  <a:srgbClr val="FFFFFF"/>
                </a:solidFill>
              </a:defRPr>
            </a:lvl1pPr>
          </a:lstStyle>
          <a:p>
            <a:pPr/>
            <a:r>
              <a:t>Controller</a:t>
            </a:r>
          </a:p>
        </p:txBody>
      </p:sp>
      <p:sp>
        <p:nvSpPr>
          <p:cNvPr id="214" name="Shape 214"/>
          <p:cNvSpPr/>
          <p:nvPr/>
        </p:nvSpPr>
        <p:spPr>
          <a:xfrm>
            <a:off x="4361417" y="1595034"/>
            <a:ext cx="883991" cy="215729"/>
          </a:xfrm>
          <a:prstGeom prst="rect">
            <a:avLst/>
          </a:prstGeom>
          <a:solidFill>
            <a:schemeClr val="accent2"/>
          </a:solidFill>
          <a:ln w="19050" cap="rnd">
            <a:solidFill>
              <a:srgbClr val="34885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600">
                <a:solidFill>
                  <a:srgbClr val="FFFFFF"/>
                </a:solidFill>
              </a:defRPr>
            </a:lvl1pPr>
          </a:lstStyle>
          <a:p>
            <a:pPr/>
            <a:r>
              <a:t>result</a:t>
            </a:r>
          </a:p>
        </p:txBody>
      </p:sp>
      <p:sp>
        <p:nvSpPr>
          <p:cNvPr id="215" name="Shape 215"/>
          <p:cNvSpPr/>
          <p:nvPr/>
        </p:nvSpPr>
        <p:spPr>
          <a:xfrm>
            <a:off x="4361417" y="1891146"/>
            <a:ext cx="883991" cy="215728"/>
          </a:xfrm>
          <a:prstGeom prst="rect">
            <a:avLst/>
          </a:prstGeom>
          <a:solidFill>
            <a:schemeClr val="accent2"/>
          </a:solidFill>
          <a:ln w="19050" cap="rnd">
            <a:solidFill>
              <a:srgbClr val="34885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600">
                <a:solidFill>
                  <a:srgbClr val="FFFFFF"/>
                </a:solidFill>
              </a:defRPr>
            </a:lvl1pPr>
          </a:lstStyle>
          <a:p>
            <a:pPr/>
            <a:r>
              <a:t>Interceptor 1</a:t>
            </a:r>
          </a:p>
        </p:txBody>
      </p:sp>
      <p:sp>
        <p:nvSpPr>
          <p:cNvPr id="216" name="Shape 216"/>
          <p:cNvSpPr/>
          <p:nvPr/>
        </p:nvSpPr>
        <p:spPr>
          <a:xfrm flipV="1">
            <a:off x="7593925" y="564148"/>
            <a:ext cx="1" cy="1090055"/>
          </a:xfrm>
          <a:prstGeom prst="line">
            <a:avLst/>
          </a:prstGeom>
          <a:ln w="19050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7" name="Shape 217"/>
          <p:cNvSpPr/>
          <p:nvPr/>
        </p:nvSpPr>
        <p:spPr>
          <a:xfrm>
            <a:off x="4803775" y="2230559"/>
            <a:ext cx="0" cy="12701"/>
          </a:xfrm>
          <a:prstGeom prst="line">
            <a:avLst/>
          </a:prstGeom>
          <a:ln w="19050" cap="rnd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8" name="Shape 218"/>
          <p:cNvSpPr/>
          <p:nvPr/>
        </p:nvSpPr>
        <p:spPr>
          <a:xfrm flipH="1" flipV="1">
            <a:off x="4816474" y="2243259"/>
            <a:ext cx="1664188" cy="1"/>
          </a:xfrm>
          <a:prstGeom prst="line">
            <a:avLst/>
          </a:prstGeom>
          <a:ln w="19050" cap="rnd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9" name="Shape 219"/>
          <p:cNvSpPr/>
          <p:nvPr/>
        </p:nvSpPr>
        <p:spPr>
          <a:xfrm flipV="1">
            <a:off x="6492875" y="1752349"/>
            <a:ext cx="1" cy="493322"/>
          </a:xfrm>
          <a:prstGeom prst="line">
            <a:avLst/>
          </a:prstGeom>
          <a:ln w="19050" cap="rnd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0" name="Shape 220"/>
          <p:cNvSpPr/>
          <p:nvPr/>
        </p:nvSpPr>
        <p:spPr>
          <a:xfrm>
            <a:off x="5961028" y="1004486"/>
            <a:ext cx="883990" cy="231604"/>
          </a:xfrm>
          <a:prstGeom prst="rect">
            <a:avLst/>
          </a:prstGeom>
          <a:solidFill>
            <a:schemeClr val="accent2"/>
          </a:solidFill>
          <a:ln w="19050" cap="rnd">
            <a:solidFill>
              <a:srgbClr val="34885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600">
                <a:solidFill>
                  <a:srgbClr val="FFFFFF"/>
                </a:solidFill>
              </a:defRPr>
            </a:lvl1pPr>
          </a:lstStyle>
          <a:p>
            <a:pPr/>
            <a:r>
              <a:t>ControllerMapper</a:t>
            </a:r>
          </a:p>
        </p:txBody>
      </p:sp>
      <p:sp>
        <p:nvSpPr>
          <p:cNvPr id="221" name="Shape 221"/>
          <p:cNvSpPr/>
          <p:nvPr/>
        </p:nvSpPr>
        <p:spPr>
          <a:xfrm>
            <a:off x="5961028" y="1311730"/>
            <a:ext cx="883990" cy="466689"/>
          </a:xfrm>
          <a:prstGeom prst="rect">
            <a:avLst/>
          </a:prstGeom>
          <a:solidFill>
            <a:schemeClr val="accent2"/>
          </a:solidFill>
          <a:ln w="19050" cap="rnd">
            <a:solidFill>
              <a:srgbClr val="34885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</a:defRPr>
            </a:pPr>
            <a:r>
              <a:t>Template</a:t>
            </a:r>
          </a:p>
          <a:p>
            <a:pPr algn="ctr">
              <a:defRPr sz="600">
                <a:solidFill>
                  <a:srgbClr val="FFFFFF"/>
                </a:solidFill>
              </a:defRPr>
            </a:pPr>
            <a:r>
              <a:t>JSP FreeMaker</a:t>
            </a:r>
          </a:p>
        </p:txBody>
      </p:sp>
      <p:sp>
        <p:nvSpPr>
          <p:cNvPr id="222" name="Shape 222"/>
          <p:cNvSpPr/>
          <p:nvPr/>
        </p:nvSpPr>
        <p:spPr>
          <a:xfrm>
            <a:off x="857250" y="2372542"/>
            <a:ext cx="7429500" cy="835549"/>
          </a:xfrm>
          <a:prstGeom prst="rect">
            <a:avLst/>
          </a:prstGeom>
          <a:gradFill>
            <a:gsLst>
              <a:gs pos="0">
                <a:schemeClr val="accent4">
                  <a:hueOff val="151268"/>
                  <a:satOff val="-6704"/>
                  <a:lumOff val="27481"/>
                </a:schemeClr>
              </a:gs>
              <a:gs pos="100000">
                <a:schemeClr val="accent4">
                  <a:hueOff val="86890"/>
                  <a:satOff val="-3773"/>
                  <a:lumOff val="10202"/>
                </a:schemeClr>
              </a:gs>
            </a:gsLst>
            <a:lin ang="5400000"/>
          </a:gradFill>
          <a:ln cap="rnd">
            <a:solidFill>
              <a:schemeClr val="accent4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defRPr sz="900"/>
            </a:lvl1pPr>
          </a:lstStyle>
          <a:p>
            <a:pPr/>
            <a:r>
              <a:t>服务层Spring3.0</a:t>
            </a:r>
          </a:p>
        </p:txBody>
      </p:sp>
      <p:sp>
        <p:nvSpPr>
          <p:cNvPr id="223" name="Shape 223"/>
          <p:cNvSpPr/>
          <p:nvPr/>
        </p:nvSpPr>
        <p:spPr>
          <a:xfrm>
            <a:off x="857250" y="3386586"/>
            <a:ext cx="3212539" cy="225253"/>
          </a:xfrm>
          <a:prstGeom prst="rect">
            <a:avLst/>
          </a:prstGeom>
          <a:gradFill>
            <a:gsLst>
              <a:gs pos="0">
                <a:schemeClr val="accent4">
                  <a:hueOff val="151268"/>
                  <a:satOff val="-6704"/>
                  <a:lumOff val="27481"/>
                </a:schemeClr>
              </a:gs>
              <a:gs pos="100000">
                <a:schemeClr val="accent4">
                  <a:hueOff val="86890"/>
                  <a:satOff val="-3773"/>
                  <a:lumOff val="10202"/>
                </a:schemeClr>
              </a:gs>
            </a:gsLst>
            <a:lin ang="5400000"/>
          </a:gradFill>
          <a:ln cap="rnd">
            <a:solidFill>
              <a:schemeClr val="accent4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513873">
              <a:defRPr sz="675"/>
            </a:lvl1pPr>
          </a:lstStyle>
          <a:p>
            <a:pPr/>
            <a:r>
              <a:t>缓存服务器（redis）</a:t>
            </a:r>
          </a:p>
        </p:txBody>
      </p:sp>
      <p:sp>
        <p:nvSpPr>
          <p:cNvPr id="224" name="Shape 224"/>
          <p:cNvSpPr/>
          <p:nvPr/>
        </p:nvSpPr>
        <p:spPr>
          <a:xfrm>
            <a:off x="4350469" y="3386586"/>
            <a:ext cx="3938861" cy="225253"/>
          </a:xfrm>
          <a:prstGeom prst="rect">
            <a:avLst/>
          </a:prstGeom>
          <a:gradFill>
            <a:gsLst>
              <a:gs pos="0">
                <a:schemeClr val="accent4">
                  <a:hueOff val="151268"/>
                  <a:satOff val="-6704"/>
                  <a:lumOff val="27481"/>
                </a:schemeClr>
              </a:gs>
              <a:gs pos="100000">
                <a:schemeClr val="accent4">
                  <a:hueOff val="86890"/>
                  <a:satOff val="-3773"/>
                  <a:lumOff val="10202"/>
                </a:schemeClr>
              </a:gs>
            </a:gsLst>
            <a:lin ang="5400000"/>
          </a:gradFill>
          <a:ln cap="rnd">
            <a:solidFill>
              <a:schemeClr val="accent4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513873">
              <a:defRPr sz="675"/>
            </a:lvl1pPr>
          </a:lstStyle>
          <a:p>
            <a:pPr/>
            <a:r>
              <a:t>数据服务器层（MySql/HBase/MongoDB</a:t>
            </a:r>
          </a:p>
        </p:txBody>
      </p:sp>
      <p:sp>
        <p:nvSpPr>
          <p:cNvPr id="225" name="Shape 225"/>
          <p:cNvSpPr/>
          <p:nvPr/>
        </p:nvSpPr>
        <p:spPr>
          <a:xfrm>
            <a:off x="1919924" y="2746587"/>
            <a:ext cx="883991" cy="215728"/>
          </a:xfrm>
          <a:prstGeom prst="rect">
            <a:avLst/>
          </a:prstGeom>
          <a:solidFill>
            <a:schemeClr val="accent2"/>
          </a:solidFill>
          <a:ln w="19050" cap="rnd">
            <a:solidFill>
              <a:srgbClr val="34885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600">
                <a:solidFill>
                  <a:srgbClr val="FFFFFF"/>
                </a:solidFill>
              </a:defRPr>
            </a:lvl1pPr>
          </a:lstStyle>
          <a:p>
            <a:pPr/>
            <a:r>
              <a:t>SpringAOP</a:t>
            </a:r>
          </a:p>
        </p:txBody>
      </p:sp>
      <p:sp>
        <p:nvSpPr>
          <p:cNvPr id="226" name="Shape 226"/>
          <p:cNvSpPr/>
          <p:nvPr/>
        </p:nvSpPr>
        <p:spPr>
          <a:xfrm>
            <a:off x="4446495" y="2737205"/>
            <a:ext cx="883991" cy="215728"/>
          </a:xfrm>
          <a:prstGeom prst="rect">
            <a:avLst/>
          </a:prstGeom>
          <a:solidFill>
            <a:schemeClr val="accent2"/>
          </a:solidFill>
          <a:ln w="19050" cap="rnd">
            <a:solidFill>
              <a:srgbClr val="34885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600">
                <a:solidFill>
                  <a:srgbClr val="FFFFFF"/>
                </a:solidFill>
              </a:defRPr>
            </a:lvl1pPr>
          </a:lstStyle>
          <a:p>
            <a:pPr/>
            <a:r>
              <a:t>SpringIOC</a:t>
            </a:r>
          </a:p>
        </p:txBody>
      </p:sp>
      <p:grpSp>
        <p:nvGrpSpPr>
          <p:cNvPr id="231" name="Group 231"/>
          <p:cNvGrpSpPr/>
          <p:nvPr/>
        </p:nvGrpSpPr>
        <p:grpSpPr>
          <a:xfrm>
            <a:off x="857250" y="3823832"/>
            <a:ext cx="7429500" cy="476215"/>
            <a:chOff x="0" y="0"/>
            <a:chExt cx="7429499" cy="476213"/>
          </a:xfrm>
        </p:grpSpPr>
        <p:sp>
          <p:nvSpPr>
            <p:cNvPr id="227" name="Shape 227"/>
            <p:cNvSpPr/>
            <p:nvPr/>
          </p:nvSpPr>
          <p:spPr>
            <a:xfrm>
              <a:off x="0" y="0"/>
              <a:ext cx="7429500" cy="476214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151268"/>
                    <a:satOff val="-6704"/>
                    <a:lumOff val="27481"/>
                  </a:schemeClr>
                </a:gs>
                <a:gs pos="100000">
                  <a:schemeClr val="accent4">
                    <a:hueOff val="86890"/>
                    <a:satOff val="-3773"/>
                    <a:lumOff val="10202"/>
                  </a:schemeClr>
                </a:gs>
              </a:gsLst>
              <a:lin ang="5400000" scaled="0"/>
            </a:gradFill>
            <a:ln w="9525" cap="rnd">
              <a:solidFill>
                <a:schemeClr val="accent4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>
              <a:lvl1pPr>
                <a:defRPr sz="800"/>
              </a:lvl1pPr>
            </a:lstStyle>
            <a:p>
              <a:pPr/>
              <a:r>
                <a:t>Mina应用层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x="1285874" y="94984"/>
              <a:ext cx="1270001" cy="29699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9050" cap="rnd">
              <a:solidFill>
                <a:srgbClr val="34885C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700"/>
              </a:lvl1pPr>
            </a:lstStyle>
            <a:p>
              <a:pPr/>
              <a:r>
                <a:t>TCP协议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2801316" y="88246"/>
              <a:ext cx="1270001" cy="3104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9050" cap="rnd">
              <a:solidFill>
                <a:srgbClr val="34885C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700"/>
              </a:lvl1pPr>
            </a:lstStyle>
            <a:p>
              <a:pPr/>
              <a:r>
                <a:t>UDP协议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4316759" y="88246"/>
              <a:ext cx="1270001" cy="3104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9050" cap="rnd">
              <a:solidFill>
                <a:srgbClr val="34885C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700"/>
              </a:lvl1pPr>
            </a:lstStyle>
            <a:p>
              <a:pPr/>
              <a:r>
                <a:t> MQTT协议</a:t>
              </a:r>
            </a:p>
          </p:txBody>
        </p:sp>
      </p:grpSp>
      <p:grpSp>
        <p:nvGrpSpPr>
          <p:cNvPr id="238" name="Group 238"/>
          <p:cNvGrpSpPr/>
          <p:nvPr/>
        </p:nvGrpSpPr>
        <p:grpSpPr>
          <a:xfrm>
            <a:off x="857250" y="4521973"/>
            <a:ext cx="7429500" cy="502848"/>
            <a:chOff x="0" y="0"/>
            <a:chExt cx="7429499" cy="502846"/>
          </a:xfrm>
        </p:grpSpPr>
        <p:sp>
          <p:nvSpPr>
            <p:cNvPr id="232" name="Shape 232"/>
            <p:cNvSpPr/>
            <p:nvPr/>
          </p:nvSpPr>
          <p:spPr>
            <a:xfrm>
              <a:off x="0" y="0"/>
              <a:ext cx="7429500" cy="50284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151268"/>
                    <a:satOff val="-6704"/>
                    <a:lumOff val="27481"/>
                  </a:schemeClr>
                </a:gs>
                <a:gs pos="100000">
                  <a:schemeClr val="accent4">
                    <a:hueOff val="86890"/>
                    <a:satOff val="-3773"/>
                    <a:lumOff val="10202"/>
                  </a:schemeClr>
                </a:gs>
              </a:gsLst>
              <a:lin ang="5400000" scaled="0"/>
            </a:gradFill>
            <a:ln w="9525" cap="rnd">
              <a:solidFill>
                <a:schemeClr val="accent4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>
              <a:lvl1pPr>
                <a:defRPr sz="900"/>
              </a:lvl1pPr>
            </a:lstStyle>
            <a:p>
              <a:pPr/>
              <a:r>
                <a:t>物联网设备</a:t>
              </a:r>
            </a:p>
          </p:txBody>
        </p:sp>
        <p:sp>
          <p:nvSpPr>
            <p:cNvPr id="233" name="Shape 233"/>
            <p:cNvSpPr/>
            <p:nvPr/>
          </p:nvSpPr>
          <p:spPr>
            <a:xfrm>
              <a:off x="1076324" y="98950"/>
              <a:ext cx="883991" cy="29699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9050" cap="rnd">
              <a:solidFill>
                <a:srgbClr val="34885C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700"/>
              </a:lvl1pPr>
            </a:lstStyle>
            <a:p>
              <a:pPr/>
              <a:r>
                <a:t>WIFI</a:t>
              </a:r>
            </a:p>
          </p:txBody>
        </p:sp>
        <p:sp>
          <p:nvSpPr>
            <p:cNvPr id="234" name="Shape 234"/>
            <p:cNvSpPr/>
            <p:nvPr/>
          </p:nvSpPr>
          <p:spPr>
            <a:xfrm>
              <a:off x="2022474" y="98950"/>
              <a:ext cx="883991" cy="29699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9050" cap="rnd">
              <a:solidFill>
                <a:srgbClr val="34885C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700"/>
              </a:lvl1pPr>
            </a:lstStyle>
            <a:p>
              <a:pPr/>
              <a:r>
                <a:t>ZIGBEE</a:t>
              </a:r>
            </a:p>
          </p:txBody>
        </p:sp>
        <p:sp>
          <p:nvSpPr>
            <p:cNvPr id="235" name="Shape 235"/>
            <p:cNvSpPr/>
            <p:nvPr/>
          </p:nvSpPr>
          <p:spPr>
            <a:xfrm>
              <a:off x="2973945" y="98950"/>
              <a:ext cx="883991" cy="29699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9050" cap="rnd">
              <a:solidFill>
                <a:srgbClr val="34885C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700"/>
              </a:lvl1pPr>
            </a:lstStyle>
            <a:p>
              <a:pPr/>
              <a:r>
                <a:t>433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3925417" y="102268"/>
              <a:ext cx="883990" cy="29699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9050" cap="rnd">
              <a:solidFill>
                <a:srgbClr val="34885C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700"/>
              </a:lvl1pPr>
            </a:lstStyle>
            <a:p>
              <a:pPr/>
              <a:r>
                <a:t>485</a:t>
              </a:r>
            </a:p>
          </p:txBody>
        </p:sp>
        <p:sp>
          <p:nvSpPr>
            <p:cNvPr id="237" name="Shape 237"/>
            <p:cNvSpPr/>
            <p:nvPr/>
          </p:nvSpPr>
          <p:spPr>
            <a:xfrm>
              <a:off x="4865364" y="98950"/>
              <a:ext cx="883991" cy="29699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9050" cap="rnd">
              <a:solidFill>
                <a:srgbClr val="34885C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700"/>
              </a:lvl1pPr>
            </a:lstStyle>
            <a:p>
              <a:pPr/>
              <a:r>
                <a:t>电力线载波</a:t>
              </a:r>
            </a:p>
          </p:txBody>
        </p:sp>
      </p:grpSp>
      <p:sp>
        <p:nvSpPr>
          <p:cNvPr id="239" name="Shape 239"/>
          <p:cNvSpPr/>
          <p:nvPr/>
        </p:nvSpPr>
        <p:spPr>
          <a:xfrm>
            <a:off x="5640868" y="2743768"/>
            <a:ext cx="883990" cy="215728"/>
          </a:xfrm>
          <a:prstGeom prst="rect">
            <a:avLst/>
          </a:prstGeom>
          <a:solidFill>
            <a:schemeClr val="accent2"/>
          </a:solidFill>
          <a:ln w="19050" cap="rnd">
            <a:solidFill>
              <a:srgbClr val="34885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600">
                <a:solidFill>
                  <a:srgbClr val="FFFFFF"/>
                </a:solidFill>
              </a:defRPr>
            </a:lvl1pPr>
          </a:lstStyle>
          <a:p>
            <a:pPr/>
            <a:r>
              <a:t>SpringORM</a:t>
            </a:r>
          </a:p>
        </p:txBody>
      </p:sp>
      <p:sp>
        <p:nvSpPr>
          <p:cNvPr id="240" name="Shape 240"/>
          <p:cNvSpPr/>
          <p:nvPr/>
        </p:nvSpPr>
        <p:spPr>
          <a:xfrm>
            <a:off x="3518867" y="1731602"/>
            <a:ext cx="1" cy="1016449"/>
          </a:xfrm>
          <a:prstGeom prst="line">
            <a:avLst/>
          </a:prstGeom>
          <a:ln w="19050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1" name="Shape 241"/>
          <p:cNvSpPr/>
          <p:nvPr/>
        </p:nvSpPr>
        <p:spPr>
          <a:xfrm>
            <a:off x="2955924" y="1007892"/>
            <a:ext cx="1125886" cy="818516"/>
          </a:xfrm>
          <a:prstGeom prst="rect">
            <a:avLst/>
          </a:prstGeom>
          <a:solidFill>
            <a:schemeClr val="accent2"/>
          </a:solidFill>
          <a:ln w="19050" cap="rnd">
            <a:solidFill>
              <a:srgbClr val="34885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Controller</a:t>
            </a:r>
          </a:p>
        </p:txBody>
      </p:sp>
      <p:sp>
        <p:nvSpPr>
          <p:cNvPr id="242" name="Shape 242"/>
          <p:cNvSpPr/>
          <p:nvPr/>
        </p:nvSpPr>
        <p:spPr>
          <a:xfrm>
            <a:off x="3517255" y="2893652"/>
            <a:ext cx="1" cy="502848"/>
          </a:xfrm>
          <a:prstGeom prst="line">
            <a:avLst/>
          </a:prstGeom>
          <a:ln w="19050" cap="rnd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3" name="Shape 243"/>
          <p:cNvSpPr/>
          <p:nvPr/>
        </p:nvSpPr>
        <p:spPr>
          <a:xfrm>
            <a:off x="3013806" y="2746587"/>
            <a:ext cx="1057698" cy="215728"/>
          </a:xfrm>
          <a:prstGeom prst="rect">
            <a:avLst/>
          </a:prstGeom>
          <a:solidFill>
            <a:schemeClr val="accent2"/>
          </a:solidFill>
          <a:ln w="19050" cap="rnd">
            <a:solidFill>
              <a:srgbClr val="34885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600">
                <a:solidFill>
                  <a:srgbClr val="FFFFFF"/>
                </a:solidFill>
              </a:defRPr>
            </a:lvl1pPr>
          </a:lstStyle>
          <a:p>
            <a:pPr/>
            <a:r>
              <a:t>Spring Service Function</a:t>
            </a:r>
          </a:p>
        </p:txBody>
      </p:sp>
      <p:sp>
        <p:nvSpPr>
          <p:cNvPr id="244" name="Shape 244"/>
          <p:cNvSpPr/>
          <p:nvPr/>
        </p:nvSpPr>
        <p:spPr>
          <a:xfrm flipH="1" flipV="1">
            <a:off x="3521861" y="3250430"/>
            <a:ext cx="1823019" cy="1"/>
          </a:xfrm>
          <a:prstGeom prst="line">
            <a:avLst/>
          </a:prstGeom>
          <a:ln w="19050" cap="rnd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网状">
  <a:themeElements>
    <a:clrScheme name="网状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0000FF"/>
      </a:hlink>
      <a:folHlink>
        <a:srgbClr val="FF00FF"/>
      </a:folHlink>
    </a:clrScheme>
    <a:fontScheme name="网状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68516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68516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网状">
  <a:themeElements>
    <a:clrScheme name="网状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0000FF"/>
      </a:hlink>
      <a:folHlink>
        <a:srgbClr val="FF00FF"/>
      </a:folHlink>
    </a:clrScheme>
    <a:fontScheme name="网状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68516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68516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