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91" r:id="rId3"/>
    <p:sldId id="257" r:id="rId4"/>
    <p:sldId id="303" r:id="rId5"/>
    <p:sldId id="289" r:id="rId6"/>
    <p:sldId id="299" r:id="rId7"/>
    <p:sldId id="290" r:id="rId8"/>
    <p:sldId id="304" r:id="rId9"/>
    <p:sldId id="302" r:id="rId10"/>
    <p:sldId id="266" r:id="rId11"/>
    <p:sldId id="259" r:id="rId12"/>
    <p:sldId id="258" r:id="rId13"/>
    <p:sldId id="260" r:id="rId14"/>
    <p:sldId id="292" r:id="rId15"/>
    <p:sldId id="261" r:id="rId16"/>
    <p:sldId id="293" r:id="rId17"/>
    <p:sldId id="262" r:id="rId18"/>
    <p:sldId id="263" r:id="rId19"/>
    <p:sldId id="264" r:id="rId20"/>
    <p:sldId id="267" r:id="rId21"/>
    <p:sldId id="268" r:id="rId22"/>
    <p:sldId id="265" r:id="rId23"/>
    <p:sldId id="294" r:id="rId24"/>
    <p:sldId id="269" r:id="rId25"/>
    <p:sldId id="295" r:id="rId26"/>
    <p:sldId id="270" r:id="rId27"/>
    <p:sldId id="271" r:id="rId28"/>
    <p:sldId id="296" r:id="rId29"/>
    <p:sldId id="272" r:id="rId30"/>
    <p:sldId id="273" r:id="rId31"/>
    <p:sldId id="274" r:id="rId32"/>
    <p:sldId id="275" r:id="rId33"/>
    <p:sldId id="300" r:id="rId34"/>
    <p:sldId id="276" r:id="rId35"/>
    <p:sldId id="277" r:id="rId36"/>
    <p:sldId id="301" r:id="rId37"/>
    <p:sldId id="286" r:id="rId38"/>
    <p:sldId id="278" r:id="rId39"/>
    <p:sldId id="279" r:id="rId40"/>
    <p:sldId id="280" r:id="rId41"/>
    <p:sldId id="287" r:id="rId42"/>
    <p:sldId id="281" r:id="rId43"/>
    <p:sldId id="282" r:id="rId44"/>
    <p:sldId id="297" r:id="rId45"/>
    <p:sldId id="283" r:id="rId46"/>
    <p:sldId id="284" r:id="rId47"/>
    <p:sldId id="285" r:id="rId48"/>
    <p:sldId id="298" r:id="rId49"/>
  </p:sldIdLst>
  <p:sldSz cx="9144000" cy="5143500" type="screen16x9"/>
  <p:notesSz cx="6858000" cy="9144000"/>
  <p:embeddedFontLst>
    <p:embeddedFont>
      <p:font typeface="Montserrat"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ang wasekar" initials="uw" lastIdx="1" clrIdx="0">
    <p:extLst>
      <p:ext uri="{19B8F6BF-5375-455C-9EA6-DF929625EA0E}">
        <p15:presenceInfo xmlns:p15="http://schemas.microsoft.com/office/powerpoint/2012/main" userId="ddd065efd423ea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99" d="100"/>
          <a:sy n="99" d="100"/>
        </p:scale>
        <p:origin x="92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5529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340963"/>
            <a:ext cx="8512500" cy="409930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IPL T20 Cricket Analysis</a:t>
            </a: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br>
              <a:rPr lang="en-US" sz="16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Team Members:-</a:t>
            </a:r>
            <a:br>
              <a:rPr lang="en-US" sz="16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1) </a:t>
            </a:r>
            <a:r>
              <a:rPr lang="en-US" sz="1800" b="1" dirty="0">
                <a:solidFill>
                  <a:srgbClr val="C00000"/>
                </a:solidFill>
                <a:latin typeface="Montserrat"/>
                <a:ea typeface="Montserrat"/>
                <a:cs typeface="Montserrat"/>
                <a:sym typeface="Montserrat"/>
              </a:rPr>
              <a:t>Umang Wasekar    </a:t>
            </a:r>
            <a:r>
              <a:rPr lang="en-US" sz="1800" b="1" dirty="0">
                <a:solidFill>
                  <a:schemeClr val="lt1"/>
                </a:solidFill>
                <a:latin typeface="Montserrat"/>
                <a:ea typeface="Montserrat"/>
                <a:cs typeface="Montserrat"/>
                <a:sym typeface="Montserrat"/>
              </a:rPr>
              <a:t>2)</a:t>
            </a:r>
            <a:r>
              <a:rPr lang="en-US" sz="1800" b="1" dirty="0">
                <a:solidFill>
                  <a:srgbClr val="C00000"/>
                </a:solidFill>
                <a:latin typeface="Montserrat"/>
                <a:ea typeface="Montserrat"/>
                <a:cs typeface="Montserrat"/>
                <a:sym typeface="Montserrat"/>
              </a:rPr>
              <a:t>Ashutosh Kumar</a:t>
            </a:r>
            <a:endParaRPr sz="1800" b="1" dirty="0">
              <a:solidFill>
                <a:srgbClr val="C00000"/>
              </a:solidFill>
              <a:latin typeface="Montserrat"/>
              <a:ea typeface="Montserrat"/>
              <a:cs typeface="Montserrat"/>
              <a:sym typeface="Montserrat"/>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7917-9E7E-497A-AC9A-C48119025238}"/>
              </a:ext>
            </a:extLst>
          </p:cNvPr>
          <p:cNvSpPr>
            <a:spLocks noGrp="1"/>
          </p:cNvSpPr>
          <p:nvPr>
            <p:ph type="title"/>
          </p:nvPr>
        </p:nvSpPr>
        <p:spPr>
          <a:xfrm>
            <a:off x="490250" y="450150"/>
            <a:ext cx="8188801" cy="4090800"/>
          </a:xfrm>
        </p:spPr>
        <p:txBody>
          <a:bodyPr/>
          <a:lstStyle/>
          <a:p>
            <a:pPr algn="ctr"/>
            <a:r>
              <a:rPr lang="en-US" sz="4000" b="1" dirty="0">
                <a:latin typeface="Montserrat" panose="020B0604020202020204" charset="0"/>
              </a:rPr>
              <a:t>HOME AND AWAY PERFORMANCES</a:t>
            </a:r>
          </a:p>
        </p:txBody>
      </p:sp>
    </p:spTree>
    <p:extLst>
      <p:ext uri="{BB962C8B-B14F-4D97-AF65-F5344CB8AC3E}">
        <p14:creationId xmlns:p14="http://schemas.microsoft.com/office/powerpoint/2010/main" val="149860495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BB46-7A3A-47D1-9AA4-723EDFB54F04}"/>
              </a:ext>
            </a:extLst>
          </p:cNvPr>
          <p:cNvSpPr>
            <a:spLocks noGrp="1"/>
          </p:cNvSpPr>
          <p:nvPr>
            <p:ph type="title"/>
          </p:nvPr>
        </p:nvSpPr>
        <p:spPr>
          <a:xfrm>
            <a:off x="311700" y="445025"/>
            <a:ext cx="8520600" cy="570114"/>
          </a:xfrm>
        </p:spPr>
        <p:txBody>
          <a:bodyPr/>
          <a:lstStyle/>
          <a:p>
            <a:r>
              <a:rPr lang="en-US" b="1" dirty="0">
                <a:latin typeface="Montserrat" panose="020B0604020202020204" charset="0"/>
              </a:rPr>
              <a:t>HOME AND AWAY PERFORMANCES</a:t>
            </a:r>
          </a:p>
        </p:txBody>
      </p:sp>
      <p:sp>
        <p:nvSpPr>
          <p:cNvPr id="3" name="Text Placeholder 2">
            <a:extLst>
              <a:ext uri="{FF2B5EF4-FFF2-40B4-BE49-F238E27FC236}">
                <a16:creationId xmlns:a16="http://schemas.microsoft.com/office/drawing/2014/main" id="{6659E27C-83CA-4960-9209-B9ABFEA4C965}"/>
              </a:ext>
            </a:extLst>
          </p:cNvPr>
          <p:cNvSpPr>
            <a:spLocks noGrp="1"/>
          </p:cNvSpPr>
          <p:nvPr>
            <p:ph type="body" idx="1"/>
          </p:nvPr>
        </p:nvSpPr>
        <p:spPr>
          <a:xfrm>
            <a:off x="311700" y="1152475"/>
            <a:ext cx="8520600" cy="3546000"/>
          </a:xfrm>
        </p:spPr>
        <p:txBody>
          <a:bodyPr/>
          <a:lstStyle/>
          <a:p>
            <a:pPr>
              <a:buClr>
                <a:schemeClr val="bg1"/>
              </a:buClr>
              <a:buFont typeface="Arial" panose="020B0604020202020204" pitchFamily="34" charset="0"/>
              <a:buChar char="•"/>
            </a:pPr>
            <a:r>
              <a:rPr lang="en-US" sz="1400" b="1" dirty="0">
                <a:solidFill>
                  <a:schemeClr val="bg1"/>
                </a:solidFill>
                <a:latin typeface="Montserrat" panose="020B0604020202020204" charset="0"/>
              </a:rPr>
              <a:t>We have been provided with the performance data of 13 teams that have participated right from season one to season ten.</a:t>
            </a:r>
          </a:p>
          <a:p>
            <a:pPr marL="114300" indent="0">
              <a:buClr>
                <a:schemeClr val="bg1"/>
              </a:buClr>
              <a:buNone/>
            </a:pPr>
            <a:endParaRPr lang="en-US" sz="1400" b="1" dirty="0">
              <a:solidFill>
                <a:schemeClr val="bg1"/>
              </a:solidFill>
              <a:latin typeface="Montserrat" panose="020B0604020202020204" charset="0"/>
            </a:endParaRPr>
          </a:p>
          <a:p>
            <a:pPr>
              <a:buClr>
                <a:schemeClr val="bg1"/>
              </a:buClr>
              <a:buFont typeface="Arial" panose="020B0604020202020204" pitchFamily="34" charset="0"/>
              <a:buChar char="•"/>
            </a:pPr>
            <a:r>
              <a:rPr lang="en-US" sz="1400" b="1" dirty="0">
                <a:solidFill>
                  <a:schemeClr val="bg1"/>
                </a:solidFill>
                <a:latin typeface="Montserrat" panose="020B0604020202020204" charset="0"/>
              </a:rPr>
              <a:t>Firstly, by using head() function on home_away_df we got all the data in readable format and there we analyzed the data carefully.</a:t>
            </a:r>
          </a:p>
          <a:p>
            <a:pPr marL="114300" indent="0">
              <a:buClr>
                <a:schemeClr val="bg1"/>
              </a:buClr>
              <a:buNone/>
            </a:pPr>
            <a:endParaRPr lang="en-US" sz="1400" b="1" dirty="0">
              <a:solidFill>
                <a:schemeClr val="bg1"/>
              </a:solidFill>
              <a:latin typeface="Montserrat" panose="020B0604020202020204" charset="0"/>
            </a:endParaRPr>
          </a:p>
          <a:p>
            <a:pPr>
              <a:buClr>
                <a:schemeClr val="bg1"/>
              </a:buClr>
              <a:buFont typeface="Arial" panose="020B0604020202020204" pitchFamily="34" charset="0"/>
              <a:buChar char="•"/>
            </a:pPr>
            <a:r>
              <a:rPr lang="en-US" sz="1400" b="1" dirty="0">
                <a:solidFill>
                  <a:schemeClr val="bg1"/>
                </a:solidFill>
                <a:latin typeface="Montserrat" panose="020B0604020202020204" charset="0"/>
              </a:rPr>
              <a:t>Then, by using unique() method on home_away_df we separated all the teams. </a:t>
            </a:r>
          </a:p>
          <a:p>
            <a:pPr>
              <a:buClr>
                <a:schemeClr val="bg1"/>
              </a:buClr>
              <a:buFont typeface="Arial" panose="020B0604020202020204" pitchFamily="34" charset="0"/>
              <a:buChar char="•"/>
            </a:pPr>
            <a:endParaRPr lang="en-US" sz="1400" b="1" dirty="0">
              <a:solidFill>
                <a:schemeClr val="bg1"/>
              </a:solidFill>
              <a:latin typeface="Montserrat" panose="020B0604020202020204" charset="0"/>
            </a:endParaRPr>
          </a:p>
          <a:p>
            <a:pPr>
              <a:buClr>
                <a:schemeClr val="bg1"/>
              </a:buClr>
              <a:buFont typeface="Arial" panose="020B0604020202020204" pitchFamily="34" charset="0"/>
              <a:buChar char="•"/>
            </a:pPr>
            <a:r>
              <a:rPr lang="en-US" sz="1400" b="1" dirty="0">
                <a:solidFill>
                  <a:schemeClr val="bg1"/>
                </a:solidFill>
                <a:latin typeface="Montserrat" panose="020B0604020202020204" charset="0"/>
              </a:rPr>
              <a:t>Visualizing the data helps in analyzing the data more clearly and it is way more easier to understand it by seeing data rather than just reading it.</a:t>
            </a:r>
          </a:p>
          <a:p>
            <a:pPr>
              <a:buClr>
                <a:schemeClr val="bg1"/>
              </a:buClr>
              <a:buFont typeface="Arial" panose="020B0604020202020204" pitchFamily="34" charset="0"/>
              <a:buChar char="•"/>
            </a:pPr>
            <a:endParaRPr lang="en-US" sz="1400" b="1" dirty="0">
              <a:solidFill>
                <a:schemeClr val="bg1"/>
              </a:solidFill>
              <a:latin typeface="Montserrat" panose="020B0604020202020204" charset="0"/>
            </a:endParaRPr>
          </a:p>
          <a:p>
            <a:pPr>
              <a:buClr>
                <a:schemeClr val="bg1"/>
              </a:buClr>
              <a:buFont typeface="Arial" panose="020B0604020202020204" pitchFamily="34" charset="0"/>
              <a:buChar char="•"/>
            </a:pPr>
            <a:r>
              <a:rPr lang="en-US" sz="1400" b="1" dirty="0">
                <a:solidFill>
                  <a:schemeClr val="bg1"/>
                </a:solidFill>
                <a:latin typeface="Montserrat" panose="020B0604020202020204" charset="0"/>
              </a:rPr>
              <a:t>Below is the data snapshots that we worked on and analyzed all the data and plotted the graphs with  the help of it.</a:t>
            </a:r>
          </a:p>
          <a:p>
            <a:pPr>
              <a:buClr>
                <a:schemeClr val="bg1"/>
              </a:buClr>
              <a:buFont typeface="Arial" panose="020B0604020202020204" pitchFamily="34" charset="0"/>
              <a:buChar char="•"/>
            </a:pPr>
            <a:endParaRPr lang="en-US" sz="1400" dirty="0">
              <a:solidFill>
                <a:schemeClr val="bg1"/>
              </a:solidFill>
            </a:endParaRPr>
          </a:p>
          <a:p>
            <a:pPr marL="114300" indent="0">
              <a:buClr>
                <a:schemeClr val="bg1"/>
              </a:buClr>
              <a:buNone/>
            </a:pPr>
            <a:endParaRPr lang="en-US" sz="1400" dirty="0">
              <a:solidFill>
                <a:schemeClr val="bg1"/>
              </a:solidFill>
            </a:endParaRPr>
          </a:p>
          <a:p>
            <a:pPr marL="114300" indent="0">
              <a:buClr>
                <a:schemeClr val="bg1"/>
              </a:buClr>
              <a:buNone/>
            </a:pPr>
            <a:r>
              <a:rPr lang="en-US" sz="1400" dirty="0">
                <a:solidFill>
                  <a:schemeClr val="bg1"/>
                </a:solidFill>
              </a:rPr>
              <a:t> </a:t>
            </a:r>
          </a:p>
        </p:txBody>
      </p:sp>
    </p:spTree>
    <p:extLst>
      <p:ext uri="{BB962C8B-B14F-4D97-AF65-F5344CB8AC3E}">
        <p14:creationId xmlns:p14="http://schemas.microsoft.com/office/powerpoint/2010/main" val="1991846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713BEC-FCE7-430A-80F3-240107D1B14F}"/>
              </a:ext>
            </a:extLst>
          </p:cNvPr>
          <p:cNvSpPr>
            <a:spLocks noGrp="1"/>
          </p:cNvSpPr>
          <p:nvPr>
            <p:ph type="title"/>
          </p:nvPr>
        </p:nvSpPr>
        <p:spPr/>
        <p:txBody>
          <a:bodyPr/>
          <a:lstStyle/>
          <a:p>
            <a:r>
              <a:rPr lang="en-US" sz="2000" b="1" dirty="0">
                <a:latin typeface="Montserrat" panose="020B0604020202020204" charset="0"/>
              </a:rPr>
              <a:t>DATA SNAPSHOT</a:t>
            </a:r>
          </a:p>
        </p:txBody>
      </p:sp>
      <p:sp>
        <p:nvSpPr>
          <p:cNvPr id="10" name="Text Placeholder 9">
            <a:extLst>
              <a:ext uri="{FF2B5EF4-FFF2-40B4-BE49-F238E27FC236}">
                <a16:creationId xmlns:a16="http://schemas.microsoft.com/office/drawing/2014/main" id="{52EAA3E0-6682-4984-828D-F9E1AE03476F}"/>
              </a:ext>
            </a:extLst>
          </p:cNvPr>
          <p:cNvSpPr>
            <a:spLocks noGrp="1"/>
          </p:cNvSpPr>
          <p:nvPr>
            <p:ph type="body" idx="1"/>
          </p:nvPr>
        </p:nvSpPr>
        <p:spPr/>
        <p:txBody>
          <a:bodyPr/>
          <a:lstStyle/>
          <a:p>
            <a:endParaRPr lang="en-US"/>
          </a:p>
        </p:txBody>
      </p:sp>
      <p:pic>
        <p:nvPicPr>
          <p:cNvPr id="9" name="Picture 8">
            <a:extLst>
              <a:ext uri="{FF2B5EF4-FFF2-40B4-BE49-F238E27FC236}">
                <a16:creationId xmlns:a16="http://schemas.microsoft.com/office/drawing/2014/main" id="{01935D3D-0B0C-44E0-90CE-B55142C19192}"/>
              </a:ext>
            </a:extLst>
          </p:cNvPr>
          <p:cNvPicPr>
            <a:picLocks noChangeAspect="1"/>
          </p:cNvPicPr>
          <p:nvPr/>
        </p:nvPicPr>
        <p:blipFill>
          <a:blip r:embed="rId2"/>
          <a:stretch>
            <a:fillRect/>
          </a:stretch>
        </p:blipFill>
        <p:spPr>
          <a:xfrm>
            <a:off x="311700" y="1152475"/>
            <a:ext cx="8196869" cy="3334284"/>
          </a:xfrm>
          <a:prstGeom prst="rect">
            <a:avLst/>
          </a:prstGeom>
        </p:spPr>
      </p:pic>
    </p:spTree>
    <p:extLst>
      <p:ext uri="{BB962C8B-B14F-4D97-AF65-F5344CB8AC3E}">
        <p14:creationId xmlns:p14="http://schemas.microsoft.com/office/powerpoint/2010/main" val="4293343819"/>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102D-657D-41E2-AD67-863E13008D7B}"/>
              </a:ext>
            </a:extLst>
          </p:cNvPr>
          <p:cNvSpPr>
            <a:spLocks noGrp="1"/>
          </p:cNvSpPr>
          <p:nvPr>
            <p:ph type="title"/>
          </p:nvPr>
        </p:nvSpPr>
        <p:spPr/>
        <p:txBody>
          <a:bodyPr/>
          <a:lstStyle/>
          <a:p>
            <a:r>
              <a:rPr lang="en-US" sz="2000" b="1" dirty="0">
                <a:latin typeface="Montserrat" panose="020B0604020202020204" charset="0"/>
              </a:rPr>
              <a:t>PERFORMANCES OF ALL THE TEAMS AT HOME VENUES</a:t>
            </a:r>
          </a:p>
        </p:txBody>
      </p:sp>
      <p:sp>
        <p:nvSpPr>
          <p:cNvPr id="6" name="Text Placeholder 5">
            <a:extLst>
              <a:ext uri="{FF2B5EF4-FFF2-40B4-BE49-F238E27FC236}">
                <a16:creationId xmlns:a16="http://schemas.microsoft.com/office/drawing/2014/main" id="{0DA60ABE-71C2-4DB7-B56C-9F1AC8F76AA6}"/>
              </a:ext>
            </a:extLst>
          </p:cNvPr>
          <p:cNvSpPr>
            <a:spLocks noGrp="1"/>
          </p:cNvSpPr>
          <p:nvPr>
            <p:ph type="body" idx="1"/>
          </p:nvPr>
        </p:nvSpPr>
        <p:spPr/>
        <p:txBody>
          <a:bodyPr/>
          <a:lstStyle/>
          <a:p>
            <a:endParaRPr lang="en-US" dirty="0"/>
          </a:p>
        </p:txBody>
      </p:sp>
      <p:pic>
        <p:nvPicPr>
          <p:cNvPr id="8" name="Picture 7">
            <a:extLst>
              <a:ext uri="{FF2B5EF4-FFF2-40B4-BE49-F238E27FC236}">
                <a16:creationId xmlns:a16="http://schemas.microsoft.com/office/drawing/2014/main" id="{051E3206-7335-46C0-AC91-9A101E8AA9CA}"/>
              </a:ext>
            </a:extLst>
          </p:cNvPr>
          <p:cNvPicPr>
            <a:picLocks noChangeAspect="1"/>
          </p:cNvPicPr>
          <p:nvPr/>
        </p:nvPicPr>
        <p:blipFill>
          <a:blip r:embed="rId3"/>
          <a:stretch>
            <a:fillRect/>
          </a:stretch>
        </p:blipFill>
        <p:spPr>
          <a:xfrm>
            <a:off x="311700" y="1152475"/>
            <a:ext cx="8520599" cy="3416400"/>
          </a:xfrm>
          <a:prstGeom prst="rect">
            <a:avLst/>
          </a:prstGeom>
        </p:spPr>
      </p:pic>
    </p:spTree>
    <p:extLst>
      <p:ext uri="{BB962C8B-B14F-4D97-AF65-F5344CB8AC3E}">
        <p14:creationId xmlns:p14="http://schemas.microsoft.com/office/powerpoint/2010/main" val="758702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Mumbai Indians Wallpapers - Top Free Mumbai Indians Backgrounds -  WallpaperAccess">
            <a:extLst>
              <a:ext uri="{FF2B5EF4-FFF2-40B4-BE49-F238E27FC236}">
                <a16:creationId xmlns:a16="http://schemas.microsoft.com/office/drawing/2014/main" id="{47E584BE-6D79-4B02-84B2-5778C77D8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246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D3A8-0336-4BCA-BAFB-9E99A854C31B}"/>
              </a:ext>
            </a:extLst>
          </p:cNvPr>
          <p:cNvSpPr>
            <a:spLocks noGrp="1"/>
          </p:cNvSpPr>
          <p:nvPr>
            <p:ph type="title"/>
          </p:nvPr>
        </p:nvSpPr>
        <p:spPr/>
        <p:txBody>
          <a:bodyPr/>
          <a:lstStyle/>
          <a:p>
            <a:r>
              <a:rPr lang="en-US" sz="2000" b="1" dirty="0">
                <a:latin typeface="Montserrat" panose="020B0604020202020204" charset="0"/>
              </a:rPr>
              <a:t>PERFORMANCES OF ALL THE TEAMS AT AWAY VENUES</a:t>
            </a:r>
          </a:p>
        </p:txBody>
      </p:sp>
      <p:sp>
        <p:nvSpPr>
          <p:cNvPr id="3" name="Text Placeholder 2">
            <a:extLst>
              <a:ext uri="{FF2B5EF4-FFF2-40B4-BE49-F238E27FC236}">
                <a16:creationId xmlns:a16="http://schemas.microsoft.com/office/drawing/2014/main" id="{2CF1CC1C-8B4D-4CCA-8678-65B07A56AC47}"/>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3DB56C08-A2DE-47D9-B334-D3920678A606}"/>
              </a:ext>
            </a:extLst>
          </p:cNvPr>
          <p:cNvPicPr>
            <a:picLocks noChangeAspect="1"/>
          </p:cNvPicPr>
          <p:nvPr/>
        </p:nvPicPr>
        <p:blipFill>
          <a:blip r:embed="rId2"/>
          <a:stretch>
            <a:fillRect/>
          </a:stretch>
        </p:blipFill>
        <p:spPr>
          <a:xfrm>
            <a:off x="311700" y="1152475"/>
            <a:ext cx="8520600" cy="3473770"/>
          </a:xfrm>
          <a:prstGeom prst="rect">
            <a:avLst/>
          </a:prstGeom>
        </p:spPr>
      </p:pic>
    </p:spTree>
    <p:extLst>
      <p:ext uri="{BB962C8B-B14F-4D97-AF65-F5344CB8AC3E}">
        <p14:creationId xmlns:p14="http://schemas.microsoft.com/office/powerpoint/2010/main" val="90648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KKR Logo Wallpapers - Wallpaper Cave">
            <a:extLst>
              <a:ext uri="{FF2B5EF4-FFF2-40B4-BE49-F238E27FC236}">
                <a16:creationId xmlns:a16="http://schemas.microsoft.com/office/drawing/2014/main" id="{24E5A573-93F9-4FE5-9574-ADE7B6BC5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716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2E4E8B-229F-4FEE-A1A7-8C050166AE16}"/>
              </a:ext>
            </a:extLst>
          </p:cNvPr>
          <p:cNvSpPr>
            <a:spLocks noGrp="1"/>
          </p:cNvSpPr>
          <p:nvPr>
            <p:ph type="title"/>
          </p:nvPr>
        </p:nvSpPr>
        <p:spPr/>
        <p:txBody>
          <a:bodyPr/>
          <a:lstStyle/>
          <a:p>
            <a:r>
              <a:rPr lang="en-US" sz="2000" b="1" dirty="0">
                <a:latin typeface="Montserrat" panose="020B0604020202020204" charset="0"/>
              </a:rPr>
              <a:t>KEY POINTS FROM THE PLOTS</a:t>
            </a:r>
          </a:p>
        </p:txBody>
      </p:sp>
      <p:sp>
        <p:nvSpPr>
          <p:cNvPr id="6" name="Text Placeholder 5">
            <a:extLst>
              <a:ext uri="{FF2B5EF4-FFF2-40B4-BE49-F238E27FC236}">
                <a16:creationId xmlns:a16="http://schemas.microsoft.com/office/drawing/2014/main" id="{D7742636-3ECA-473B-B562-3CE7B8B5421E}"/>
              </a:ext>
            </a:extLst>
          </p:cNvPr>
          <p:cNvSpPr>
            <a:spLocks noGrp="1"/>
          </p:cNvSpPr>
          <p:nvPr>
            <p:ph type="body" idx="1"/>
          </p:nvPr>
        </p:nvSpPr>
        <p:spPr>
          <a:xfrm>
            <a:off x="311700" y="1017724"/>
            <a:ext cx="8520600" cy="3608519"/>
          </a:xfrm>
        </p:spPr>
        <p:txBody>
          <a:bodyPr/>
          <a:lstStyle/>
          <a:p>
            <a:pPr>
              <a:buClr>
                <a:schemeClr val="bg1"/>
              </a:buClr>
              <a:buFont typeface="Arial" panose="020B0604020202020204" pitchFamily="34" charset="0"/>
              <a:buChar char="•"/>
            </a:pPr>
            <a:r>
              <a:rPr lang="en-US" sz="1370" b="1" dirty="0">
                <a:solidFill>
                  <a:schemeClr val="bg1"/>
                </a:solidFill>
                <a:latin typeface="Montserrat" panose="020B0604020202020204" charset="0"/>
              </a:rPr>
              <a:t>From the first plot we can see that the Mumbai Indians were the most successful team in taking advantage of home conditions with total of 58 wins in their 101 matches, followed by Chennai Super Kings and KXIP (now PBKS) at 51 and 38 respectively.</a:t>
            </a:r>
          </a:p>
          <a:p>
            <a:pPr>
              <a:buClr>
                <a:schemeClr val="bg1"/>
              </a:buClr>
              <a:buFont typeface="Arial" panose="020B0604020202020204" pitchFamily="34" charset="0"/>
              <a:buChar char="•"/>
            </a:pPr>
            <a:endParaRPr lang="en-US" sz="1370" b="1" dirty="0">
              <a:solidFill>
                <a:schemeClr val="bg1"/>
              </a:solidFill>
              <a:latin typeface="Montserrat" panose="020B0604020202020204" charset="0"/>
            </a:endParaRPr>
          </a:p>
          <a:p>
            <a:pPr>
              <a:buClr>
                <a:schemeClr val="bg1"/>
              </a:buClr>
              <a:buFont typeface="Arial" panose="020B0604020202020204" pitchFamily="34" charset="0"/>
              <a:buChar char="•"/>
            </a:pPr>
            <a:r>
              <a:rPr lang="en-US" sz="1370" b="1" dirty="0">
                <a:solidFill>
                  <a:schemeClr val="bg1"/>
                </a:solidFill>
                <a:latin typeface="Montserrat" panose="020B0604020202020204" charset="0"/>
              </a:rPr>
              <a:t>Whereas, Gujrat Lions were the least successful team to do the same with only 1 win in their 14 home games.</a:t>
            </a:r>
          </a:p>
          <a:p>
            <a:pPr>
              <a:buClr>
                <a:schemeClr val="bg1"/>
              </a:buClr>
              <a:buFont typeface="Arial" panose="020B0604020202020204" pitchFamily="34" charset="0"/>
              <a:buChar char="•"/>
            </a:pPr>
            <a:endParaRPr lang="en-US" sz="1370" b="1" dirty="0">
              <a:solidFill>
                <a:schemeClr val="bg1"/>
              </a:solidFill>
              <a:latin typeface="Montserrat" panose="020B0604020202020204" charset="0"/>
            </a:endParaRPr>
          </a:p>
          <a:p>
            <a:pPr>
              <a:buClr>
                <a:schemeClr val="bg1"/>
              </a:buClr>
              <a:buFont typeface="Arial" panose="020B0604020202020204" pitchFamily="34" charset="0"/>
              <a:buChar char="•"/>
            </a:pPr>
            <a:r>
              <a:rPr lang="en-US" sz="1370" b="1" dirty="0">
                <a:solidFill>
                  <a:schemeClr val="bg1"/>
                </a:solidFill>
                <a:latin typeface="Montserrat" panose="020B0604020202020204" charset="0"/>
              </a:rPr>
              <a:t>Now, coming to the second plot, which is about the team performing well in away conditions.</a:t>
            </a:r>
          </a:p>
          <a:p>
            <a:pPr>
              <a:buClr>
                <a:schemeClr val="bg1"/>
              </a:buClr>
              <a:buFont typeface="Arial" panose="020B0604020202020204" pitchFamily="34" charset="0"/>
              <a:buChar char="•"/>
            </a:pPr>
            <a:endParaRPr lang="en-US" sz="1370" b="1" dirty="0">
              <a:solidFill>
                <a:schemeClr val="bg1"/>
              </a:solidFill>
              <a:latin typeface="Montserrat" panose="020B0604020202020204" charset="0"/>
            </a:endParaRPr>
          </a:p>
          <a:p>
            <a:pPr>
              <a:buClr>
                <a:schemeClr val="bg1"/>
              </a:buClr>
              <a:buFont typeface="Arial" panose="020B0604020202020204" pitchFamily="34" charset="0"/>
              <a:buChar char="•"/>
            </a:pPr>
            <a:r>
              <a:rPr lang="en-US" sz="1370" b="1" dirty="0">
                <a:solidFill>
                  <a:schemeClr val="bg1"/>
                </a:solidFill>
                <a:latin typeface="Montserrat" panose="020B0604020202020204" charset="0"/>
              </a:rPr>
              <a:t>Here, Kolkata Knight Riders tops the list the with total of 58 wins in their 95 matches.</a:t>
            </a:r>
          </a:p>
          <a:p>
            <a:pPr>
              <a:buClr>
                <a:schemeClr val="bg1"/>
              </a:buClr>
              <a:buFont typeface="Arial" panose="020B0604020202020204" pitchFamily="34" charset="0"/>
              <a:buChar char="•"/>
            </a:pPr>
            <a:endParaRPr lang="en-US" sz="1370" b="1" dirty="0">
              <a:solidFill>
                <a:schemeClr val="bg1"/>
              </a:solidFill>
              <a:latin typeface="Montserrat" panose="020B0604020202020204" charset="0"/>
            </a:endParaRPr>
          </a:p>
          <a:p>
            <a:pPr>
              <a:buClr>
                <a:schemeClr val="bg1"/>
              </a:buClr>
              <a:buFont typeface="Arial" panose="020B0604020202020204" pitchFamily="34" charset="0"/>
              <a:buChar char="•"/>
            </a:pPr>
            <a:r>
              <a:rPr lang="en-US" sz="1370" b="1" dirty="0">
                <a:solidFill>
                  <a:schemeClr val="bg1"/>
                </a:solidFill>
                <a:latin typeface="Montserrat" panose="020B0604020202020204" charset="0"/>
              </a:rPr>
              <a:t>On the contrary, Kochi Tuskers Kerala only registered 4 wins in their 7 league games.</a:t>
            </a:r>
          </a:p>
          <a:p>
            <a:pPr>
              <a:buClr>
                <a:schemeClr val="bg1"/>
              </a:buClr>
              <a:buFont typeface="Wingdings" panose="05000000000000000000" pitchFamily="2" charset="2"/>
              <a:buChar char="Ø"/>
            </a:pPr>
            <a:endParaRPr lang="en-US" sz="1400" dirty="0">
              <a:solidFill>
                <a:schemeClr val="bg1"/>
              </a:solidFill>
            </a:endParaRPr>
          </a:p>
          <a:p>
            <a:pPr>
              <a:buClr>
                <a:schemeClr val="bg1"/>
              </a:buClr>
              <a:buFont typeface="Wingdings" panose="05000000000000000000" pitchFamily="2" charset="2"/>
              <a:buChar char="Ø"/>
            </a:pPr>
            <a:endParaRPr lang="en-US" sz="1400" dirty="0">
              <a:solidFill>
                <a:schemeClr val="bg1"/>
              </a:solidFill>
            </a:endParaRPr>
          </a:p>
        </p:txBody>
      </p:sp>
    </p:spTree>
    <p:extLst>
      <p:ext uri="{BB962C8B-B14F-4D97-AF65-F5344CB8AC3E}">
        <p14:creationId xmlns:p14="http://schemas.microsoft.com/office/powerpoint/2010/main" val="3723681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14B9-DF7C-4C5A-A3ED-ED62943A1691}"/>
              </a:ext>
            </a:extLst>
          </p:cNvPr>
          <p:cNvSpPr>
            <a:spLocks noGrp="1"/>
          </p:cNvSpPr>
          <p:nvPr>
            <p:ph type="title"/>
          </p:nvPr>
        </p:nvSpPr>
        <p:spPr/>
        <p:txBody>
          <a:bodyPr/>
          <a:lstStyle/>
          <a:p>
            <a:r>
              <a:rPr lang="en-US" sz="2000" b="1" dirty="0">
                <a:latin typeface="Montserrat" panose="020B0604020202020204" charset="0"/>
              </a:rPr>
              <a:t>HIGHEST OVERALL WIN PERCENTAGE TEAMWISE</a:t>
            </a:r>
          </a:p>
        </p:txBody>
      </p:sp>
      <p:sp>
        <p:nvSpPr>
          <p:cNvPr id="3" name="Text Placeholder 2">
            <a:extLst>
              <a:ext uri="{FF2B5EF4-FFF2-40B4-BE49-F238E27FC236}">
                <a16:creationId xmlns:a16="http://schemas.microsoft.com/office/drawing/2014/main" id="{92782CC7-4C11-4F75-8C3F-0224D9B007D3}"/>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B366BF2A-663D-47BF-8DBE-558AF52F044B}"/>
              </a:ext>
            </a:extLst>
          </p:cNvPr>
          <p:cNvPicPr>
            <a:picLocks noChangeAspect="1"/>
          </p:cNvPicPr>
          <p:nvPr/>
        </p:nvPicPr>
        <p:blipFill>
          <a:blip r:embed="rId2"/>
          <a:stretch>
            <a:fillRect/>
          </a:stretch>
        </p:blipFill>
        <p:spPr>
          <a:xfrm>
            <a:off x="311700" y="1152475"/>
            <a:ext cx="8520600" cy="3416400"/>
          </a:xfrm>
          <a:prstGeom prst="rect">
            <a:avLst/>
          </a:prstGeom>
        </p:spPr>
      </p:pic>
    </p:spTree>
    <p:extLst>
      <p:ext uri="{BB962C8B-B14F-4D97-AF65-F5344CB8AC3E}">
        <p14:creationId xmlns:p14="http://schemas.microsoft.com/office/powerpoint/2010/main" val="1587733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506BDB-843D-4306-95B6-EF0A5C27B7B4}"/>
              </a:ext>
            </a:extLst>
          </p:cNvPr>
          <p:cNvSpPr>
            <a:spLocks noGrp="1"/>
          </p:cNvSpPr>
          <p:nvPr>
            <p:ph type="title"/>
          </p:nvPr>
        </p:nvSpPr>
        <p:spPr/>
        <p:txBody>
          <a:bodyPr/>
          <a:lstStyle/>
          <a:p>
            <a:r>
              <a:rPr lang="en-US" sz="2000" b="1" dirty="0">
                <a:latin typeface="Montserrat" panose="020B0604020202020204" charset="0"/>
              </a:rPr>
              <a:t>KEY POINTS FROM THE PLOTS</a:t>
            </a:r>
            <a:endParaRPr lang="en-US" sz="2000" dirty="0"/>
          </a:p>
        </p:txBody>
      </p:sp>
      <p:sp>
        <p:nvSpPr>
          <p:cNvPr id="5" name="Text Placeholder 4">
            <a:extLst>
              <a:ext uri="{FF2B5EF4-FFF2-40B4-BE49-F238E27FC236}">
                <a16:creationId xmlns:a16="http://schemas.microsoft.com/office/drawing/2014/main" id="{F067E814-06F1-454E-8B43-3E7CF554532E}"/>
              </a:ext>
            </a:extLst>
          </p:cNvPr>
          <p:cNvSpPr>
            <a:spLocks noGrp="1"/>
          </p:cNvSpPr>
          <p:nvPr>
            <p:ph type="body" idx="1"/>
          </p:nvPr>
        </p:nvSpPr>
        <p:spPr>
          <a:xfrm>
            <a:off x="311700" y="1017725"/>
            <a:ext cx="8520600" cy="2213672"/>
          </a:xfrm>
        </p:spPr>
        <p:txBody>
          <a:bodyPr/>
          <a:lstStyle/>
          <a:p>
            <a:pPr>
              <a:buClr>
                <a:schemeClr val="bg1"/>
              </a:buClr>
              <a:buFont typeface="Arial" panose="020B0604020202020204" pitchFamily="34" charset="0"/>
              <a:buChar char="•"/>
            </a:pPr>
            <a:r>
              <a:rPr lang="en-US" sz="1400" b="1" dirty="0">
                <a:solidFill>
                  <a:schemeClr val="bg1"/>
                </a:solidFill>
                <a:latin typeface="Montserrat" panose="020B0604020202020204" charset="0"/>
              </a:rPr>
              <a:t>The above plot depicts the graphical representation of teams who performed well overall in their tenure.</a:t>
            </a:r>
          </a:p>
          <a:p>
            <a:pPr>
              <a:buClr>
                <a:schemeClr val="bg1"/>
              </a:buClr>
              <a:buFont typeface="Arial" panose="020B0604020202020204" pitchFamily="34" charset="0"/>
              <a:buChar char="•"/>
            </a:pPr>
            <a:endParaRPr lang="en-US" sz="1400" b="1" dirty="0">
              <a:solidFill>
                <a:schemeClr val="bg1"/>
              </a:solidFill>
              <a:latin typeface="Montserrat" panose="020B0604020202020204" charset="0"/>
            </a:endParaRPr>
          </a:p>
          <a:p>
            <a:pPr>
              <a:buClr>
                <a:schemeClr val="bg1"/>
              </a:buClr>
              <a:buFont typeface="Arial" panose="020B0604020202020204" pitchFamily="34" charset="0"/>
              <a:buChar char="•"/>
            </a:pPr>
            <a:r>
              <a:rPr lang="en-US" sz="1400" b="1" dirty="0">
                <a:solidFill>
                  <a:schemeClr val="bg1"/>
                </a:solidFill>
                <a:latin typeface="Montserrat" panose="020B0604020202020204" charset="0"/>
              </a:rPr>
              <a:t>It can be seen that Rising Pune Supergiants has the highest overall win percentage amongst all with average overall win percentage of 62.5 followed by CSK  with  61%(appx) and whereas Pune Warriors stands on the bottom with overall win percentage of 26%(appx).</a:t>
            </a:r>
          </a:p>
          <a:p>
            <a:pPr>
              <a:buClr>
                <a:schemeClr val="bg1"/>
              </a:buClr>
              <a:buFont typeface="Arial" panose="020B0604020202020204" pitchFamily="34" charset="0"/>
              <a:buChar char="•"/>
            </a:pPr>
            <a:endParaRPr lang="en-US" sz="1400" dirty="0">
              <a:solidFill>
                <a:schemeClr val="bg1"/>
              </a:solidFill>
            </a:endParaRPr>
          </a:p>
          <a:p>
            <a:pPr marL="114300" indent="0">
              <a:buClr>
                <a:schemeClr val="bg1"/>
              </a:buClr>
              <a:buNone/>
            </a:pPr>
            <a:endParaRPr lang="en-US" sz="1400" dirty="0">
              <a:solidFill>
                <a:schemeClr val="bg1"/>
              </a:solidFill>
            </a:endParaRPr>
          </a:p>
          <a:p>
            <a:pPr>
              <a:buClr>
                <a:schemeClr val="bg1"/>
              </a:buClr>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2624495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PL T20 Wallpapers - Wallpaper Cave">
            <a:extLst>
              <a:ext uri="{FF2B5EF4-FFF2-40B4-BE49-F238E27FC236}">
                <a16:creationId xmlns:a16="http://schemas.microsoft.com/office/drawing/2014/main" id="{F17719F7-4DD0-45C5-B286-1D67AFB8D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4"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F29D54ED-995E-41DC-902C-11412A9C4B40}"/>
              </a:ext>
            </a:extLst>
          </p:cNvPr>
          <p:cNvSpPr>
            <a:spLocks noGrp="1"/>
          </p:cNvSpPr>
          <p:nvPr>
            <p:ph type="body" idx="1"/>
          </p:nvPr>
        </p:nvSpPr>
        <p:spPr>
          <a:xfrm>
            <a:off x="6699621" y="4282091"/>
            <a:ext cx="2515213" cy="772868"/>
          </a:xfrm>
        </p:spPr>
        <p:txBody>
          <a:bodyPr/>
          <a:lstStyle/>
          <a:p>
            <a:r>
              <a:rPr lang="en-IN" dirty="0">
                <a:solidFill>
                  <a:schemeClr val="accent1"/>
                </a:solidFill>
              </a:rPr>
              <a:t>Presented by :-</a:t>
            </a:r>
          </a:p>
          <a:p>
            <a:r>
              <a:rPr lang="en-IN" dirty="0">
                <a:solidFill>
                  <a:schemeClr val="accent1"/>
                </a:solidFill>
              </a:rPr>
              <a:t>Umang </a:t>
            </a:r>
            <a:r>
              <a:rPr lang="en-IN" dirty="0" err="1">
                <a:solidFill>
                  <a:schemeClr val="accent1"/>
                </a:solidFill>
              </a:rPr>
              <a:t>Washekar</a:t>
            </a:r>
            <a:endParaRPr lang="en-IN" dirty="0">
              <a:solidFill>
                <a:schemeClr val="accent1"/>
              </a:solidFill>
            </a:endParaRPr>
          </a:p>
          <a:p>
            <a:r>
              <a:rPr lang="en-IN" dirty="0">
                <a:solidFill>
                  <a:schemeClr val="accent1"/>
                </a:solidFill>
              </a:rPr>
              <a:t>Ashutosh Kumar</a:t>
            </a:r>
          </a:p>
        </p:txBody>
      </p:sp>
    </p:spTree>
    <p:extLst>
      <p:ext uri="{BB962C8B-B14F-4D97-AF65-F5344CB8AC3E}">
        <p14:creationId xmlns:p14="http://schemas.microsoft.com/office/powerpoint/2010/main" val="372406886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948A-9D25-4304-A2A8-373115AA30A7}"/>
              </a:ext>
            </a:extLst>
          </p:cNvPr>
          <p:cNvSpPr>
            <a:spLocks noGrp="1"/>
          </p:cNvSpPr>
          <p:nvPr>
            <p:ph type="title"/>
          </p:nvPr>
        </p:nvSpPr>
        <p:spPr>
          <a:xfrm>
            <a:off x="490250" y="450150"/>
            <a:ext cx="8142306" cy="4090800"/>
          </a:xfrm>
        </p:spPr>
        <p:txBody>
          <a:bodyPr/>
          <a:lstStyle/>
          <a:p>
            <a:pPr algn="ctr"/>
            <a:r>
              <a:rPr lang="en-US" sz="4000" b="1" dirty="0">
                <a:solidFill>
                  <a:srgbClr val="C00000"/>
                </a:solidFill>
                <a:latin typeface="Montserrat" panose="020B0604020202020204" charset="0"/>
              </a:rPr>
              <a:t>PLAYER WISE ANALYSIS</a:t>
            </a:r>
            <a:endParaRPr lang="en-US" sz="4000" dirty="0"/>
          </a:p>
        </p:txBody>
      </p:sp>
    </p:spTree>
    <p:extLst>
      <p:ext uri="{BB962C8B-B14F-4D97-AF65-F5344CB8AC3E}">
        <p14:creationId xmlns:p14="http://schemas.microsoft.com/office/powerpoint/2010/main" val="377629454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A67F-9C94-4F46-B144-D3E2E712E1DC}"/>
              </a:ext>
            </a:extLst>
          </p:cNvPr>
          <p:cNvSpPr>
            <a:spLocks noGrp="1"/>
          </p:cNvSpPr>
          <p:nvPr>
            <p:ph type="title"/>
          </p:nvPr>
        </p:nvSpPr>
        <p:spPr/>
        <p:txBody>
          <a:bodyPr/>
          <a:lstStyle/>
          <a:p>
            <a:r>
              <a:rPr lang="en-US" sz="2000" b="1" dirty="0">
                <a:latin typeface="Montserrat" panose="020B0604020202020204" charset="0"/>
              </a:rPr>
              <a:t>DATA SNAPSHOT</a:t>
            </a:r>
            <a:endParaRPr lang="en-US" sz="2000" dirty="0"/>
          </a:p>
        </p:txBody>
      </p:sp>
      <p:sp>
        <p:nvSpPr>
          <p:cNvPr id="3" name="Text Placeholder 2">
            <a:extLst>
              <a:ext uri="{FF2B5EF4-FFF2-40B4-BE49-F238E27FC236}">
                <a16:creationId xmlns:a16="http://schemas.microsoft.com/office/drawing/2014/main" id="{31B336DE-F34F-49CC-8F89-8957A0261E29}"/>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AA9E29C0-34AC-43D6-9DA2-6EBB3446D97B}"/>
              </a:ext>
            </a:extLst>
          </p:cNvPr>
          <p:cNvPicPr>
            <a:picLocks noChangeAspect="1"/>
          </p:cNvPicPr>
          <p:nvPr/>
        </p:nvPicPr>
        <p:blipFill>
          <a:blip r:embed="rId2"/>
          <a:stretch>
            <a:fillRect/>
          </a:stretch>
        </p:blipFill>
        <p:spPr>
          <a:xfrm>
            <a:off x="311700" y="1098231"/>
            <a:ext cx="8520600" cy="3750589"/>
          </a:xfrm>
          <a:prstGeom prst="rect">
            <a:avLst/>
          </a:prstGeom>
        </p:spPr>
      </p:pic>
    </p:spTree>
    <p:extLst>
      <p:ext uri="{BB962C8B-B14F-4D97-AF65-F5344CB8AC3E}">
        <p14:creationId xmlns:p14="http://schemas.microsoft.com/office/powerpoint/2010/main" val="312446202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999D-66DC-48E2-B0FF-15E0FF4A3A85}"/>
              </a:ext>
            </a:extLst>
          </p:cNvPr>
          <p:cNvSpPr>
            <a:spLocks noGrp="1"/>
          </p:cNvSpPr>
          <p:nvPr>
            <p:ph type="title"/>
          </p:nvPr>
        </p:nvSpPr>
        <p:spPr/>
        <p:txBody>
          <a:bodyPr/>
          <a:lstStyle/>
          <a:p>
            <a:r>
              <a:rPr lang="en-US" sz="2000" b="1" dirty="0">
                <a:solidFill>
                  <a:srgbClr val="C00000"/>
                </a:solidFill>
                <a:latin typeface="Montserrat" panose="020B0604020202020204" charset="0"/>
              </a:rPr>
              <a:t>TOP 5 HIGHEST RUNS SCORER IN IPL HISTORY</a:t>
            </a:r>
            <a:br>
              <a:rPr lang="en-US" sz="2800" dirty="0">
                <a:solidFill>
                  <a:schemeClr val="bg1"/>
                </a:solidFill>
              </a:rPr>
            </a:br>
            <a:endParaRPr lang="en-US" dirty="0"/>
          </a:p>
        </p:txBody>
      </p:sp>
      <p:sp>
        <p:nvSpPr>
          <p:cNvPr id="6" name="Text Placeholder 5">
            <a:extLst>
              <a:ext uri="{FF2B5EF4-FFF2-40B4-BE49-F238E27FC236}">
                <a16:creationId xmlns:a16="http://schemas.microsoft.com/office/drawing/2014/main" id="{F1CCC3B4-C2F5-4747-AC97-03011A942DD8}"/>
              </a:ext>
            </a:extLst>
          </p:cNvPr>
          <p:cNvSpPr>
            <a:spLocks noGrp="1"/>
          </p:cNvSpPr>
          <p:nvPr>
            <p:ph type="body" idx="1"/>
          </p:nvPr>
        </p:nvSpPr>
        <p:spPr/>
        <p:txBody>
          <a:bodyPr/>
          <a:lstStyle/>
          <a:p>
            <a:endParaRPr lang="en-US" dirty="0"/>
          </a:p>
        </p:txBody>
      </p:sp>
      <p:sp>
        <p:nvSpPr>
          <p:cNvPr id="7" name="Text Placeholder 6">
            <a:extLst>
              <a:ext uri="{FF2B5EF4-FFF2-40B4-BE49-F238E27FC236}">
                <a16:creationId xmlns:a16="http://schemas.microsoft.com/office/drawing/2014/main" id="{D67BFB1F-FE50-4864-94E2-9837E1211DA7}"/>
              </a:ext>
            </a:extLst>
          </p:cNvPr>
          <p:cNvSpPr>
            <a:spLocks noGrp="1"/>
          </p:cNvSpPr>
          <p:nvPr>
            <p:ph type="body" idx="2"/>
          </p:nvPr>
        </p:nvSpPr>
        <p:spPr>
          <a:xfrm>
            <a:off x="4832400" y="1152475"/>
            <a:ext cx="3999900" cy="3546000"/>
          </a:xfrm>
        </p:spPr>
        <p:txBody>
          <a:bodyPr/>
          <a:lstStyle/>
          <a:p>
            <a:pPr>
              <a:buClr>
                <a:schemeClr val="bg1"/>
              </a:buClr>
              <a:buFont typeface="Arial" panose="020B0604020202020204" pitchFamily="34" charset="0"/>
              <a:buChar char="•"/>
            </a:pPr>
            <a:r>
              <a:rPr lang="en-US" b="1" dirty="0">
                <a:solidFill>
                  <a:schemeClr val="bg1"/>
                </a:solidFill>
                <a:latin typeface="Montserrat" panose="020B0604020202020204" charset="0"/>
              </a:rPr>
              <a:t>The graph shows the pictorial representation of top 5 players who scored most runs in history of IPL.</a:t>
            </a:r>
          </a:p>
          <a:p>
            <a:pPr>
              <a:buClr>
                <a:schemeClr val="bg1"/>
              </a:buClr>
              <a:buFont typeface="Arial" panose="020B0604020202020204" pitchFamily="34" charset="0"/>
              <a:buChar char="•"/>
            </a:pPr>
            <a:endParaRPr lang="en-US" b="1" dirty="0">
              <a:solidFill>
                <a:schemeClr val="bg1"/>
              </a:solidFill>
              <a:latin typeface="Montserrat" panose="020B0604020202020204" charset="0"/>
            </a:endParaRPr>
          </a:p>
          <a:p>
            <a:pPr>
              <a:buClr>
                <a:schemeClr val="bg1"/>
              </a:buClr>
              <a:buFont typeface="Arial" panose="020B0604020202020204" pitchFamily="34" charset="0"/>
              <a:buChar char="•"/>
            </a:pPr>
            <a:r>
              <a:rPr lang="en-US" b="1" dirty="0">
                <a:solidFill>
                  <a:schemeClr val="bg1"/>
                </a:solidFill>
                <a:latin typeface="Montserrat" panose="020B0604020202020204" charset="0"/>
              </a:rPr>
              <a:t>Virat Kohli tops this list with 5426 runs just 40 runs ahead of the second most run scorer i.e. Suresh Raina with the total of 5386 runs scored in entire IPL career.</a:t>
            </a:r>
          </a:p>
          <a:p>
            <a:pPr>
              <a:buClr>
                <a:schemeClr val="bg1"/>
              </a:buClr>
              <a:buFont typeface="Arial" panose="020B0604020202020204" pitchFamily="34" charset="0"/>
              <a:buChar char="•"/>
            </a:pPr>
            <a:endParaRPr lang="en-US" b="1" dirty="0">
              <a:solidFill>
                <a:schemeClr val="bg1"/>
              </a:solidFill>
              <a:latin typeface="Montserrat" panose="020B0604020202020204" charset="0"/>
            </a:endParaRPr>
          </a:p>
          <a:p>
            <a:pPr>
              <a:buClr>
                <a:schemeClr val="bg1"/>
              </a:buClr>
              <a:buFont typeface="Arial" panose="020B0604020202020204" pitchFamily="34" charset="0"/>
              <a:buChar char="•"/>
            </a:pPr>
            <a:r>
              <a:rPr lang="en-US" b="1" dirty="0">
                <a:solidFill>
                  <a:schemeClr val="bg1"/>
                </a:solidFill>
                <a:latin typeface="Montserrat" panose="020B0604020202020204" charset="0"/>
              </a:rPr>
              <a:t>Indian players dominating in top 5 with only one overseas player i.e. David Warner who is 4</a:t>
            </a:r>
            <a:r>
              <a:rPr lang="en-US" b="1" baseline="30000" dirty="0">
                <a:solidFill>
                  <a:schemeClr val="bg1"/>
                </a:solidFill>
                <a:latin typeface="Montserrat" panose="020B0604020202020204" charset="0"/>
              </a:rPr>
              <a:t>th</a:t>
            </a:r>
            <a:r>
              <a:rPr lang="en-US" b="1" dirty="0">
                <a:solidFill>
                  <a:schemeClr val="bg1"/>
                </a:solidFill>
                <a:latin typeface="Montserrat" panose="020B0604020202020204" charset="0"/>
              </a:rPr>
              <a:t> highest run scorer in IPL.</a:t>
            </a:r>
          </a:p>
        </p:txBody>
      </p:sp>
      <p:pic>
        <p:nvPicPr>
          <p:cNvPr id="8" name="Picture 7">
            <a:extLst>
              <a:ext uri="{FF2B5EF4-FFF2-40B4-BE49-F238E27FC236}">
                <a16:creationId xmlns:a16="http://schemas.microsoft.com/office/drawing/2014/main" id="{CA3C3A90-4D30-4F86-8327-13E8EAF68183}"/>
              </a:ext>
            </a:extLst>
          </p:cNvPr>
          <p:cNvPicPr>
            <a:picLocks noChangeAspect="1"/>
          </p:cNvPicPr>
          <p:nvPr/>
        </p:nvPicPr>
        <p:blipFill>
          <a:blip r:embed="rId2"/>
          <a:stretch>
            <a:fillRect/>
          </a:stretch>
        </p:blipFill>
        <p:spPr>
          <a:xfrm>
            <a:off x="311700" y="1152474"/>
            <a:ext cx="3999900" cy="3545999"/>
          </a:xfrm>
          <a:prstGeom prst="rect">
            <a:avLst/>
          </a:prstGeom>
        </p:spPr>
      </p:pic>
    </p:spTree>
    <p:extLst>
      <p:ext uri="{BB962C8B-B14F-4D97-AF65-F5344CB8AC3E}">
        <p14:creationId xmlns:p14="http://schemas.microsoft.com/office/powerpoint/2010/main" val="1960016368"/>
      </p:ext>
    </p:extLst>
  </p:cSld>
  <p:clrMapOvr>
    <a:masterClrMapping/>
  </p:clrMapOvr>
  <p:transition spd="slow">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CB 2019 Wallpapers - Wallpaper Cave">
            <a:extLst>
              <a:ext uri="{FF2B5EF4-FFF2-40B4-BE49-F238E27FC236}">
                <a16:creationId xmlns:a16="http://schemas.microsoft.com/office/drawing/2014/main" id="{A21F0B53-D7DE-4887-91C1-F275E1327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08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872625"/>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D3DB-5336-40D3-8AEB-CEE664563149}"/>
              </a:ext>
            </a:extLst>
          </p:cNvPr>
          <p:cNvSpPr>
            <a:spLocks noGrp="1"/>
          </p:cNvSpPr>
          <p:nvPr>
            <p:ph type="title"/>
          </p:nvPr>
        </p:nvSpPr>
        <p:spPr/>
        <p:txBody>
          <a:bodyPr/>
          <a:lstStyle/>
          <a:p>
            <a:r>
              <a:rPr lang="en-US" sz="2000" b="1" dirty="0">
                <a:latin typeface="Montserrat" panose="020B0604020202020204" charset="0"/>
              </a:rPr>
              <a:t>PLAYERS WITH MOST DISMISSALS IN IPL HISTORY</a:t>
            </a:r>
          </a:p>
        </p:txBody>
      </p:sp>
      <p:sp>
        <p:nvSpPr>
          <p:cNvPr id="4" name="Text Placeholder 3">
            <a:extLst>
              <a:ext uri="{FF2B5EF4-FFF2-40B4-BE49-F238E27FC236}">
                <a16:creationId xmlns:a16="http://schemas.microsoft.com/office/drawing/2014/main" id="{ED613A1E-F00D-4EAB-BBDA-D4ADE56D0F15}"/>
              </a:ext>
            </a:extLst>
          </p:cNvPr>
          <p:cNvSpPr>
            <a:spLocks noGrp="1"/>
          </p:cNvSpPr>
          <p:nvPr>
            <p:ph type="body" idx="1"/>
          </p:nvPr>
        </p:nvSpPr>
        <p:spPr>
          <a:xfrm>
            <a:off x="311700" y="1152475"/>
            <a:ext cx="4423032" cy="3416400"/>
          </a:xfrm>
        </p:spPr>
        <p:txBody>
          <a:bodyPr/>
          <a:lstStyle/>
          <a:p>
            <a:endParaRPr lang="en-US" dirty="0"/>
          </a:p>
        </p:txBody>
      </p:sp>
      <p:sp>
        <p:nvSpPr>
          <p:cNvPr id="5" name="Text Placeholder 4">
            <a:extLst>
              <a:ext uri="{FF2B5EF4-FFF2-40B4-BE49-F238E27FC236}">
                <a16:creationId xmlns:a16="http://schemas.microsoft.com/office/drawing/2014/main" id="{C860E822-0D47-478B-96FB-E9B2EE02D5FF}"/>
              </a:ext>
            </a:extLst>
          </p:cNvPr>
          <p:cNvSpPr>
            <a:spLocks noGrp="1"/>
          </p:cNvSpPr>
          <p:nvPr>
            <p:ph type="body" idx="2"/>
          </p:nvPr>
        </p:nvSpPr>
        <p:spPr>
          <a:xfrm>
            <a:off x="4897465" y="1152475"/>
            <a:ext cx="4128564" cy="3416400"/>
          </a:xfrm>
        </p:spPr>
        <p:txBody>
          <a:bodyPr/>
          <a:lstStyle/>
          <a:p>
            <a:pPr>
              <a:buClr>
                <a:schemeClr val="bg1"/>
              </a:buClr>
              <a:buFont typeface="Arial" panose="020B0604020202020204" pitchFamily="34" charset="0"/>
              <a:buChar char="•"/>
            </a:pPr>
            <a:r>
              <a:rPr lang="en-US" b="1" dirty="0">
                <a:solidFill>
                  <a:schemeClr val="bg1"/>
                </a:solidFill>
                <a:latin typeface="Montserrat" panose="020B0604020202020204" charset="0"/>
              </a:rPr>
              <a:t>This graph depicts the top 5 players with most number of dismissals in IPL.</a:t>
            </a:r>
          </a:p>
          <a:p>
            <a:pPr>
              <a:buClr>
                <a:schemeClr val="bg1"/>
              </a:buClr>
              <a:buFont typeface="Arial" panose="020B0604020202020204" pitchFamily="34" charset="0"/>
              <a:buChar char="•"/>
            </a:pPr>
            <a:endParaRPr lang="en-US" b="1" dirty="0">
              <a:solidFill>
                <a:schemeClr val="bg1"/>
              </a:solidFill>
              <a:latin typeface="Montserrat" panose="020B0604020202020204" charset="0"/>
            </a:endParaRPr>
          </a:p>
          <a:p>
            <a:pPr>
              <a:buClr>
                <a:schemeClr val="bg1"/>
              </a:buClr>
              <a:buFont typeface="Arial" panose="020B0604020202020204" pitchFamily="34" charset="0"/>
              <a:buChar char="•"/>
            </a:pPr>
            <a:r>
              <a:rPr lang="en-US" b="1" dirty="0">
                <a:solidFill>
                  <a:schemeClr val="bg1"/>
                </a:solidFill>
                <a:latin typeface="Montserrat" panose="020B0604020202020204" charset="0"/>
              </a:rPr>
              <a:t>Rohit Sharma got dismissed on 161 occasions which is the most, followed by Suresh Raina with 160 dismissals.</a:t>
            </a:r>
          </a:p>
          <a:p>
            <a:pPr>
              <a:buClr>
                <a:schemeClr val="bg1"/>
              </a:buClr>
              <a:buFont typeface="Arial" panose="020B0604020202020204" pitchFamily="34" charset="0"/>
              <a:buChar char="•"/>
            </a:pPr>
            <a:endParaRPr lang="en-US" b="1" dirty="0">
              <a:solidFill>
                <a:schemeClr val="bg1"/>
              </a:solidFill>
              <a:latin typeface="Montserrat" panose="020B0604020202020204" charset="0"/>
            </a:endParaRPr>
          </a:p>
          <a:p>
            <a:pPr>
              <a:buClr>
                <a:schemeClr val="bg1"/>
              </a:buClr>
              <a:buFont typeface="Arial" panose="020B0604020202020204" pitchFamily="34" charset="0"/>
              <a:buChar char="•"/>
            </a:pPr>
            <a:r>
              <a:rPr lang="en-US" b="1" dirty="0">
                <a:solidFill>
                  <a:schemeClr val="bg1"/>
                </a:solidFill>
                <a:latin typeface="Montserrat" panose="020B0604020202020204" charset="0"/>
              </a:rPr>
              <a:t>This list is also dominated by Indian players with all top 5 who got dismissed the most times are Indians.</a:t>
            </a:r>
          </a:p>
        </p:txBody>
      </p:sp>
      <p:pic>
        <p:nvPicPr>
          <p:cNvPr id="7" name="Picture 6">
            <a:extLst>
              <a:ext uri="{FF2B5EF4-FFF2-40B4-BE49-F238E27FC236}">
                <a16:creationId xmlns:a16="http://schemas.microsoft.com/office/drawing/2014/main" id="{E4304FAE-CBFC-434F-A18A-5115E5E9C9DF}"/>
              </a:ext>
            </a:extLst>
          </p:cNvPr>
          <p:cNvPicPr>
            <a:picLocks noChangeAspect="1"/>
          </p:cNvPicPr>
          <p:nvPr/>
        </p:nvPicPr>
        <p:blipFill>
          <a:blip r:embed="rId2"/>
          <a:stretch>
            <a:fillRect/>
          </a:stretch>
        </p:blipFill>
        <p:spPr>
          <a:xfrm>
            <a:off x="311699" y="1152475"/>
            <a:ext cx="4423031" cy="3416400"/>
          </a:xfrm>
          <a:prstGeom prst="rect">
            <a:avLst/>
          </a:prstGeom>
        </p:spPr>
      </p:pic>
    </p:spTree>
    <p:extLst>
      <p:ext uri="{BB962C8B-B14F-4D97-AF65-F5344CB8AC3E}">
        <p14:creationId xmlns:p14="http://schemas.microsoft.com/office/powerpoint/2010/main" val="20471139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umbai Indians captain Rohit Sharma gets clean bowled during match 43 of  the Vivo IPL 2016 (Indian Premier League) between Mumbai Indians and Kings  XI Punjab held at the ACA-VDCA Stadium, Visakhapatnam">
            <a:extLst>
              <a:ext uri="{FF2B5EF4-FFF2-40B4-BE49-F238E27FC236}">
                <a16:creationId xmlns:a16="http://schemas.microsoft.com/office/drawing/2014/main" id="{0E83ECD4-5DE7-4B3A-AA95-5581D404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3134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E521-1F70-4E0C-A86A-4B0615C184C2}"/>
              </a:ext>
            </a:extLst>
          </p:cNvPr>
          <p:cNvSpPr>
            <a:spLocks noGrp="1"/>
          </p:cNvSpPr>
          <p:nvPr>
            <p:ph type="title"/>
          </p:nvPr>
        </p:nvSpPr>
        <p:spPr/>
        <p:txBody>
          <a:bodyPr/>
          <a:lstStyle/>
          <a:p>
            <a:r>
              <a:rPr lang="en-US" sz="2000" b="1" dirty="0">
                <a:solidFill>
                  <a:srgbClr val="C00000"/>
                </a:solidFill>
                <a:effectLst/>
                <a:latin typeface="Montserrat" panose="020B0604020202020204" charset="0"/>
              </a:rPr>
              <a:t>PLAYERS WHO FACED MOST NUMBERS OF DELIVERIES</a:t>
            </a:r>
            <a:br>
              <a:rPr lang="en-US" b="0" dirty="0">
                <a:solidFill>
                  <a:srgbClr val="000000"/>
                </a:solidFill>
                <a:effectLst/>
                <a:latin typeface="Courier New" panose="02070309020205020404" pitchFamily="49" charset="0"/>
              </a:rPr>
            </a:br>
            <a:endParaRPr lang="en-US" dirty="0"/>
          </a:p>
        </p:txBody>
      </p:sp>
      <p:sp>
        <p:nvSpPr>
          <p:cNvPr id="4" name="Text Placeholder 3">
            <a:extLst>
              <a:ext uri="{FF2B5EF4-FFF2-40B4-BE49-F238E27FC236}">
                <a16:creationId xmlns:a16="http://schemas.microsoft.com/office/drawing/2014/main" id="{F9A60F9D-30A7-4859-8A43-13CB73C84575}"/>
              </a:ext>
            </a:extLst>
          </p:cNvPr>
          <p:cNvSpPr>
            <a:spLocks noGrp="1"/>
          </p:cNvSpPr>
          <p:nvPr>
            <p:ph type="body" idx="1"/>
          </p:nvPr>
        </p:nvSpPr>
        <p:spPr/>
        <p:txBody>
          <a:bodyPr/>
          <a:lstStyle/>
          <a:p>
            <a:pPr>
              <a:buClr>
                <a:schemeClr val="bg1"/>
              </a:buClr>
              <a:buFont typeface="Arial" panose="020B0604020202020204" pitchFamily="34" charset="0"/>
              <a:buChar char="•"/>
            </a:pPr>
            <a:r>
              <a:rPr lang="en-US" b="1" dirty="0">
                <a:solidFill>
                  <a:schemeClr val="bg1"/>
                </a:solidFill>
                <a:latin typeface="Montserrat" panose="020B0604020202020204" charset="0"/>
              </a:rPr>
              <a:t>This line plot depicts the top 5 batsmen who faced most number of deliveries in IPL.</a:t>
            </a:r>
          </a:p>
          <a:p>
            <a:pPr>
              <a:buClr>
                <a:schemeClr val="bg1"/>
              </a:buClr>
              <a:buFont typeface="Arial" panose="020B0604020202020204" pitchFamily="34" charset="0"/>
              <a:buChar char="•"/>
            </a:pPr>
            <a:endParaRPr lang="en-US" b="1" dirty="0">
              <a:solidFill>
                <a:schemeClr val="bg1"/>
              </a:solidFill>
              <a:latin typeface="Montserrat" panose="020B0604020202020204" charset="0"/>
            </a:endParaRPr>
          </a:p>
          <a:p>
            <a:pPr>
              <a:buClr>
                <a:schemeClr val="bg1"/>
              </a:buClr>
              <a:buFont typeface="Arial" panose="020B0604020202020204" pitchFamily="34" charset="0"/>
              <a:buChar char="•"/>
            </a:pPr>
            <a:r>
              <a:rPr lang="en-US" b="1" dirty="0">
                <a:solidFill>
                  <a:schemeClr val="bg1"/>
                </a:solidFill>
                <a:latin typeface="Montserrat" panose="020B0604020202020204" charset="0"/>
              </a:rPr>
              <a:t>It can be seen that 4111 deliveries faced by Virat Kohli are the most number of deliveries faced by any batsman in IPL till now.</a:t>
            </a:r>
          </a:p>
          <a:p>
            <a:pPr marL="139700" indent="0">
              <a:buClr>
                <a:schemeClr val="bg1"/>
              </a:buClr>
              <a:buNone/>
            </a:pPr>
            <a:endParaRPr lang="en-US" b="1" dirty="0">
              <a:solidFill>
                <a:schemeClr val="bg1"/>
              </a:solidFill>
              <a:latin typeface="Montserrat" panose="020B0604020202020204" charset="0"/>
            </a:endParaRPr>
          </a:p>
          <a:p>
            <a:pPr>
              <a:buClr>
                <a:schemeClr val="bg1"/>
              </a:buClr>
              <a:buFont typeface="Arial" panose="020B0604020202020204" pitchFamily="34" charset="0"/>
              <a:buChar char="•"/>
            </a:pPr>
            <a:r>
              <a:rPr lang="en-US" b="1" dirty="0">
                <a:solidFill>
                  <a:schemeClr val="bg1"/>
                </a:solidFill>
                <a:latin typeface="Montserrat" panose="020B0604020202020204" charset="0"/>
              </a:rPr>
              <a:t>Virat, Suresh and Rohit has faced the most number of deliveries in IPL history</a:t>
            </a:r>
            <a:r>
              <a:rPr lang="en-US" dirty="0">
                <a:solidFill>
                  <a:schemeClr val="bg1"/>
                </a:solidFill>
              </a:rPr>
              <a:t>.</a:t>
            </a:r>
          </a:p>
        </p:txBody>
      </p:sp>
      <p:sp>
        <p:nvSpPr>
          <p:cNvPr id="5" name="Text Placeholder 4">
            <a:extLst>
              <a:ext uri="{FF2B5EF4-FFF2-40B4-BE49-F238E27FC236}">
                <a16:creationId xmlns:a16="http://schemas.microsoft.com/office/drawing/2014/main" id="{DD0BED31-2414-4021-B5E5-B93F32D36621}"/>
              </a:ext>
            </a:extLst>
          </p:cNvPr>
          <p:cNvSpPr>
            <a:spLocks noGrp="1"/>
          </p:cNvSpPr>
          <p:nvPr>
            <p:ph type="body" idx="2"/>
          </p:nvPr>
        </p:nvSpPr>
        <p:spPr/>
        <p:txBody>
          <a:bodyPr/>
          <a:lstStyle/>
          <a:p>
            <a:endParaRPr lang="en-US" dirty="0"/>
          </a:p>
        </p:txBody>
      </p:sp>
      <p:pic>
        <p:nvPicPr>
          <p:cNvPr id="7" name="Picture 6">
            <a:extLst>
              <a:ext uri="{FF2B5EF4-FFF2-40B4-BE49-F238E27FC236}">
                <a16:creationId xmlns:a16="http://schemas.microsoft.com/office/drawing/2014/main" id="{F556D252-A488-431D-9D73-783CC4E9C9DF}"/>
              </a:ext>
            </a:extLst>
          </p:cNvPr>
          <p:cNvPicPr>
            <a:picLocks noChangeAspect="1"/>
          </p:cNvPicPr>
          <p:nvPr/>
        </p:nvPicPr>
        <p:blipFill>
          <a:blip r:embed="rId2"/>
          <a:stretch>
            <a:fillRect/>
          </a:stretch>
        </p:blipFill>
        <p:spPr>
          <a:xfrm>
            <a:off x="4708412" y="1152475"/>
            <a:ext cx="4123887" cy="3458058"/>
          </a:xfrm>
          <a:prstGeom prst="rect">
            <a:avLst/>
          </a:prstGeom>
        </p:spPr>
      </p:pic>
    </p:spTree>
    <p:extLst>
      <p:ext uri="{BB962C8B-B14F-4D97-AF65-F5344CB8AC3E}">
        <p14:creationId xmlns:p14="http://schemas.microsoft.com/office/powerpoint/2010/main" val="268745631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F8EF-F105-4052-8F36-1D3F46298065}"/>
              </a:ext>
            </a:extLst>
          </p:cNvPr>
          <p:cNvSpPr>
            <a:spLocks noGrp="1"/>
          </p:cNvSpPr>
          <p:nvPr>
            <p:ph type="title"/>
          </p:nvPr>
        </p:nvSpPr>
        <p:spPr/>
        <p:txBody>
          <a:bodyPr/>
          <a:lstStyle/>
          <a:p>
            <a:r>
              <a:rPr lang="en-US" sz="2000" b="1" dirty="0">
                <a:solidFill>
                  <a:srgbClr val="C00000"/>
                </a:solidFill>
                <a:effectLst/>
                <a:latin typeface="Montserrat" panose="020B0604020202020204" charset="0"/>
              </a:rPr>
              <a:t>Top 5 players with highest Batting average</a:t>
            </a:r>
            <a:br>
              <a:rPr lang="en-US" b="0" dirty="0">
                <a:solidFill>
                  <a:srgbClr val="000000"/>
                </a:solidFill>
                <a:effectLst/>
                <a:latin typeface="Courier New" panose="02070309020205020404" pitchFamily="49" charset="0"/>
              </a:rPr>
            </a:br>
            <a:endParaRPr lang="en-US" dirty="0"/>
          </a:p>
        </p:txBody>
      </p:sp>
      <p:sp>
        <p:nvSpPr>
          <p:cNvPr id="4" name="Text Placeholder 3">
            <a:extLst>
              <a:ext uri="{FF2B5EF4-FFF2-40B4-BE49-F238E27FC236}">
                <a16:creationId xmlns:a16="http://schemas.microsoft.com/office/drawing/2014/main" id="{856B2331-5075-4F90-870B-903D1D036C9D}"/>
              </a:ext>
            </a:extLst>
          </p:cNvPr>
          <p:cNvSpPr>
            <a:spLocks noGrp="1"/>
          </p:cNvSpPr>
          <p:nvPr>
            <p:ph type="body" idx="1"/>
          </p:nvPr>
        </p:nvSpPr>
        <p:spPr/>
        <p:txBody>
          <a:bodyPr/>
          <a:lstStyle/>
          <a:p>
            <a:pPr>
              <a:buClr>
                <a:schemeClr val="bg1"/>
              </a:buClr>
              <a:buFont typeface="Arial" panose="020B0604020202020204" pitchFamily="34" charset="0"/>
              <a:buChar char="•"/>
            </a:pPr>
            <a:r>
              <a:rPr lang="en-US" b="1" dirty="0">
                <a:solidFill>
                  <a:schemeClr val="bg1"/>
                </a:solidFill>
                <a:latin typeface="Montserrat" panose="020B0604020202020204" charset="0"/>
              </a:rPr>
              <a:t>This  bar graph represents the players with highest batting average in IPL career.</a:t>
            </a:r>
          </a:p>
          <a:p>
            <a:pPr>
              <a:buClr>
                <a:schemeClr val="bg1"/>
              </a:buClr>
              <a:buFont typeface="Arial" panose="020B0604020202020204" pitchFamily="34" charset="0"/>
              <a:buChar char="•"/>
            </a:pPr>
            <a:endParaRPr lang="en-US" b="1" dirty="0">
              <a:solidFill>
                <a:schemeClr val="bg1"/>
              </a:solidFill>
              <a:latin typeface="Montserrat" panose="020B0604020202020204" charset="0"/>
            </a:endParaRPr>
          </a:p>
          <a:p>
            <a:pPr>
              <a:buClr>
                <a:schemeClr val="bg1"/>
              </a:buClr>
              <a:buFont typeface="Arial" panose="020B0604020202020204" pitchFamily="34" charset="0"/>
              <a:buChar char="•"/>
            </a:pPr>
            <a:r>
              <a:rPr lang="en-US" b="1" dirty="0">
                <a:solidFill>
                  <a:schemeClr val="bg1"/>
                </a:solidFill>
                <a:latin typeface="Montserrat" panose="020B0604020202020204" charset="0"/>
              </a:rPr>
              <a:t>Surprisingly, Iqbal Abdulla leading the list with overall career batting average of 86(appx).</a:t>
            </a:r>
          </a:p>
          <a:p>
            <a:pPr>
              <a:buClr>
                <a:schemeClr val="bg1"/>
              </a:buClr>
              <a:buFont typeface="Arial" panose="020B0604020202020204" pitchFamily="34" charset="0"/>
              <a:buChar char="•"/>
            </a:pPr>
            <a:endParaRPr lang="en-US" b="1" dirty="0">
              <a:solidFill>
                <a:schemeClr val="bg1"/>
              </a:solidFill>
              <a:latin typeface="Montserrat" panose="020B0604020202020204" charset="0"/>
            </a:endParaRPr>
          </a:p>
          <a:p>
            <a:pPr>
              <a:buClr>
                <a:schemeClr val="bg1"/>
              </a:buClr>
              <a:buFont typeface="Arial" panose="020B0604020202020204" pitchFamily="34" charset="0"/>
              <a:buChar char="•"/>
            </a:pPr>
            <a:r>
              <a:rPr lang="en-US" b="1" dirty="0">
                <a:solidFill>
                  <a:schemeClr val="bg1"/>
                </a:solidFill>
                <a:latin typeface="Montserrat" panose="020B0604020202020204" charset="0"/>
              </a:rPr>
              <a:t>J Bairstow and HM Amla are the two openers in the list , followed by van Wyk and Paul Collingwood which are all rounders.</a:t>
            </a:r>
          </a:p>
        </p:txBody>
      </p:sp>
      <p:sp>
        <p:nvSpPr>
          <p:cNvPr id="5" name="Text Placeholder 4">
            <a:extLst>
              <a:ext uri="{FF2B5EF4-FFF2-40B4-BE49-F238E27FC236}">
                <a16:creationId xmlns:a16="http://schemas.microsoft.com/office/drawing/2014/main" id="{465A18E8-58BB-49D2-9C3D-DE9E476ABF6F}"/>
              </a:ext>
            </a:extLst>
          </p:cNvPr>
          <p:cNvSpPr>
            <a:spLocks noGrp="1"/>
          </p:cNvSpPr>
          <p:nvPr>
            <p:ph type="body" idx="2"/>
          </p:nvPr>
        </p:nvSpPr>
        <p:spPr/>
        <p:txBody>
          <a:bodyPr/>
          <a:lstStyle/>
          <a:p>
            <a:endParaRPr lang="en-US" dirty="0"/>
          </a:p>
        </p:txBody>
      </p:sp>
      <p:pic>
        <p:nvPicPr>
          <p:cNvPr id="7" name="Picture 6">
            <a:extLst>
              <a:ext uri="{FF2B5EF4-FFF2-40B4-BE49-F238E27FC236}">
                <a16:creationId xmlns:a16="http://schemas.microsoft.com/office/drawing/2014/main" id="{A063200E-E866-4329-A7FC-5A9E7C7AB59F}"/>
              </a:ext>
            </a:extLst>
          </p:cNvPr>
          <p:cNvPicPr>
            <a:picLocks noChangeAspect="1"/>
          </p:cNvPicPr>
          <p:nvPr/>
        </p:nvPicPr>
        <p:blipFill>
          <a:blip r:embed="rId2"/>
          <a:stretch>
            <a:fillRect/>
          </a:stretch>
        </p:blipFill>
        <p:spPr>
          <a:xfrm>
            <a:off x="4832400" y="1152475"/>
            <a:ext cx="3999900" cy="3546000"/>
          </a:xfrm>
          <a:prstGeom prst="rect">
            <a:avLst/>
          </a:prstGeom>
        </p:spPr>
      </p:pic>
    </p:spTree>
    <p:extLst>
      <p:ext uri="{BB962C8B-B14F-4D97-AF65-F5344CB8AC3E}">
        <p14:creationId xmlns:p14="http://schemas.microsoft.com/office/powerpoint/2010/main" val="996999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Kolkata Knight Riders player Iqbal Abdulla celebrates after getting the  wicket of Pune Warriors player Robin Uthappa during match 56 of the Pepsi  Indian Premier League ( IPL) 2013 between The Pune">
            <a:extLst>
              <a:ext uri="{FF2B5EF4-FFF2-40B4-BE49-F238E27FC236}">
                <a16:creationId xmlns:a16="http://schemas.microsoft.com/office/drawing/2014/main" id="{F0D2BDD3-666F-406E-AC3F-9E185CCE8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3091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1CA1-02BB-4DF5-876A-F27CB20A7B42}"/>
              </a:ext>
            </a:extLst>
          </p:cNvPr>
          <p:cNvSpPr>
            <a:spLocks noGrp="1"/>
          </p:cNvSpPr>
          <p:nvPr>
            <p:ph type="title"/>
          </p:nvPr>
        </p:nvSpPr>
        <p:spPr>
          <a:xfrm>
            <a:off x="637484" y="442401"/>
            <a:ext cx="7917580" cy="4090800"/>
          </a:xfrm>
        </p:spPr>
        <p:txBody>
          <a:bodyPr/>
          <a:lstStyle/>
          <a:p>
            <a:pPr algn="ctr"/>
            <a:r>
              <a:rPr lang="en-US" sz="4000" b="1" dirty="0">
                <a:latin typeface="Montserrat" panose="020B0604020202020204" charset="0"/>
              </a:rPr>
              <a:t>PLAYER ATTRIBUTES AND BELONGING NATIONS </a:t>
            </a:r>
          </a:p>
        </p:txBody>
      </p:sp>
    </p:spTree>
    <p:extLst>
      <p:ext uri="{BB962C8B-B14F-4D97-AF65-F5344CB8AC3E}">
        <p14:creationId xmlns:p14="http://schemas.microsoft.com/office/powerpoint/2010/main" val="8142316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rgbClr val="FF0000"/>
                </a:solidFill>
                <a:latin typeface="Montserrat"/>
                <a:ea typeface="Montserrat"/>
                <a:cs typeface="Montserrat"/>
                <a:sym typeface="Montserrat"/>
              </a:rPr>
              <a:t>CONTENTS</a:t>
            </a:r>
            <a:endParaRPr sz="3600" b="1" dirty="0">
              <a:solidFill>
                <a:srgbClr val="FF0000"/>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158ED141-7451-4227-850E-4AE886E650E0}"/>
              </a:ext>
            </a:extLst>
          </p:cNvPr>
          <p:cNvSpPr>
            <a:spLocks noGrp="1"/>
          </p:cNvSpPr>
          <p:nvPr>
            <p:ph type="body" idx="1"/>
          </p:nvPr>
        </p:nvSpPr>
        <p:spPr/>
        <p:txBody>
          <a:bodyPr/>
          <a:lstStyle/>
          <a:p>
            <a:pPr>
              <a:buClr>
                <a:schemeClr val="bg1"/>
              </a:buClr>
              <a:buFont typeface="Wingdings" panose="05000000000000000000" pitchFamily="2" charset="2"/>
              <a:buChar char="v"/>
            </a:pPr>
            <a:r>
              <a:rPr lang="en-US" sz="2400" b="1" dirty="0">
                <a:solidFill>
                  <a:schemeClr val="bg1"/>
                </a:solidFill>
                <a:latin typeface="Montserrat" panose="020B0604020202020204" charset="0"/>
              </a:rPr>
              <a:t>INTRODUCTION</a:t>
            </a:r>
          </a:p>
          <a:p>
            <a:pPr>
              <a:buClr>
                <a:schemeClr val="bg1"/>
              </a:buClr>
              <a:buFont typeface="Wingdings" panose="05000000000000000000" pitchFamily="2" charset="2"/>
              <a:buChar char="v"/>
            </a:pPr>
            <a:r>
              <a:rPr lang="en-IN" sz="2400" b="1" dirty="0">
                <a:solidFill>
                  <a:schemeClr val="bg1"/>
                </a:solidFill>
                <a:latin typeface="Montserrat" panose="020B0604020202020204" charset="0"/>
              </a:rPr>
              <a:t>PROBLEM STATEMENT</a:t>
            </a:r>
            <a:endParaRPr lang="en-US" sz="2400" b="1" dirty="0">
              <a:solidFill>
                <a:schemeClr val="bg1"/>
              </a:solidFill>
              <a:latin typeface="Montserrat" panose="020B0604020202020204" charset="0"/>
            </a:endParaRPr>
          </a:p>
          <a:p>
            <a:pPr>
              <a:buClr>
                <a:schemeClr val="bg1"/>
              </a:buClr>
              <a:buFont typeface="Wingdings" panose="05000000000000000000" pitchFamily="2" charset="2"/>
              <a:buChar char="v"/>
            </a:pPr>
            <a:r>
              <a:rPr lang="en-US" sz="2400" b="1" dirty="0">
                <a:solidFill>
                  <a:schemeClr val="bg1"/>
                </a:solidFill>
                <a:latin typeface="Montserrat" panose="020B0604020202020204" charset="0"/>
              </a:rPr>
              <a:t>HOME &amp; AWAY PERFORMANCES</a:t>
            </a:r>
          </a:p>
          <a:p>
            <a:pPr>
              <a:buClr>
                <a:schemeClr val="bg1"/>
              </a:buClr>
              <a:buFont typeface="Wingdings" panose="05000000000000000000" pitchFamily="2" charset="2"/>
              <a:buChar char="v"/>
            </a:pPr>
            <a:r>
              <a:rPr lang="en-US" sz="2400" b="1" dirty="0">
                <a:solidFill>
                  <a:schemeClr val="bg1"/>
                </a:solidFill>
                <a:latin typeface="Montserrat" panose="020B0604020202020204" charset="0"/>
              </a:rPr>
              <a:t>PLAYERWISE ANALYSIS</a:t>
            </a:r>
          </a:p>
          <a:p>
            <a:pPr>
              <a:buClr>
                <a:schemeClr val="bg1"/>
              </a:buClr>
              <a:buFont typeface="Wingdings" panose="05000000000000000000" pitchFamily="2" charset="2"/>
              <a:buChar char="v"/>
            </a:pPr>
            <a:r>
              <a:rPr lang="en-US" sz="2400" b="1" dirty="0">
                <a:solidFill>
                  <a:schemeClr val="bg1"/>
                </a:solidFill>
                <a:latin typeface="Montserrat" panose="020B0604020202020204" charset="0"/>
              </a:rPr>
              <a:t>PLAYER ATTRIBUTES AND BELONGING NATIONS</a:t>
            </a:r>
          </a:p>
          <a:p>
            <a:pPr>
              <a:buClr>
                <a:schemeClr val="bg1"/>
              </a:buClr>
              <a:buFont typeface="Wingdings" panose="05000000000000000000" pitchFamily="2" charset="2"/>
              <a:buChar char="v"/>
            </a:pPr>
            <a:r>
              <a:rPr lang="en-US" sz="2400" b="1" dirty="0">
                <a:solidFill>
                  <a:schemeClr val="bg1"/>
                </a:solidFill>
                <a:latin typeface="Montserrat" panose="020B0604020202020204" charset="0"/>
              </a:rPr>
              <a:t>DELIVERY WISE ANALYSIS</a:t>
            </a:r>
          </a:p>
          <a:p>
            <a:pPr>
              <a:buClr>
                <a:schemeClr val="bg1"/>
              </a:buClr>
              <a:buFont typeface="Wingdings" panose="05000000000000000000" pitchFamily="2" charset="2"/>
              <a:buChar char="v"/>
            </a:pPr>
            <a:r>
              <a:rPr lang="en-US" sz="2400" b="1" dirty="0">
                <a:solidFill>
                  <a:schemeClr val="bg1"/>
                </a:solidFill>
                <a:latin typeface="Montserrat" panose="020B0604020202020204" charset="0"/>
              </a:rPr>
              <a:t>BOWLING FIGURES</a:t>
            </a:r>
          </a:p>
          <a:p>
            <a:pPr>
              <a:buClr>
                <a:schemeClr val="bg1"/>
              </a:buClr>
              <a:buFont typeface="Wingdings" panose="05000000000000000000" pitchFamily="2" charset="2"/>
              <a:buChar char="v"/>
            </a:pPr>
            <a:endParaRPr lang="en-US" sz="2400" b="1" dirty="0">
              <a:solidFill>
                <a:schemeClr val="bg1"/>
              </a:solidFill>
              <a:latin typeface="Montserrat" panose="020B0604020202020204" charset="0"/>
            </a:endParaRPr>
          </a:p>
          <a:p>
            <a:pPr marL="114300" indent="0">
              <a:buClr>
                <a:schemeClr val="bg1"/>
              </a:buClr>
              <a:buNone/>
            </a:pPr>
            <a:endParaRPr lang="en-US" sz="2400" dirty="0">
              <a:solidFill>
                <a:schemeClr val="bg1"/>
              </a:solidFill>
            </a:endParaRPr>
          </a:p>
          <a:p>
            <a:pPr>
              <a:buClr>
                <a:schemeClr val="bg1"/>
              </a:buClr>
              <a:buFont typeface="Wingdings" panose="05000000000000000000" pitchFamily="2" charset="2"/>
              <a:buChar char="v"/>
            </a:pPr>
            <a:endParaRPr lang="en-US" sz="2400" dirty="0">
              <a:solidFill>
                <a:schemeClr val="bg1"/>
              </a:solidFill>
            </a:endParaRPr>
          </a:p>
          <a:p>
            <a:pPr>
              <a:buClr>
                <a:schemeClr val="bg1"/>
              </a:buClr>
              <a:buFont typeface="Wingdings" panose="05000000000000000000" pitchFamily="2" charset="2"/>
              <a:buChar char="v"/>
            </a:pPr>
            <a:endParaRPr lang="en-US" sz="24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8556-19CF-4661-96AA-BFF4EDDEA183}"/>
              </a:ext>
            </a:extLst>
          </p:cNvPr>
          <p:cNvSpPr>
            <a:spLocks noGrp="1"/>
          </p:cNvSpPr>
          <p:nvPr>
            <p:ph type="title"/>
          </p:nvPr>
        </p:nvSpPr>
        <p:spPr>
          <a:xfrm>
            <a:off x="311700" y="445025"/>
            <a:ext cx="8520600" cy="508121"/>
          </a:xfrm>
        </p:spPr>
        <p:txBody>
          <a:bodyPr/>
          <a:lstStyle/>
          <a:p>
            <a:r>
              <a:rPr lang="en-US" sz="2000" b="1" dirty="0">
                <a:latin typeface="Montserrat" panose="020B0604020202020204" charset="0"/>
              </a:rPr>
              <a:t>DATA SNAPSHOT</a:t>
            </a:r>
          </a:p>
        </p:txBody>
      </p:sp>
      <p:sp>
        <p:nvSpPr>
          <p:cNvPr id="3" name="Text Placeholder 2">
            <a:extLst>
              <a:ext uri="{FF2B5EF4-FFF2-40B4-BE49-F238E27FC236}">
                <a16:creationId xmlns:a16="http://schemas.microsoft.com/office/drawing/2014/main" id="{A10CCFD4-01F8-4388-A0BC-C8B7E1318F61}"/>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B092C355-A75D-4DA8-83FF-8A65945C1120}"/>
              </a:ext>
            </a:extLst>
          </p:cNvPr>
          <p:cNvPicPr>
            <a:picLocks noChangeAspect="1"/>
          </p:cNvPicPr>
          <p:nvPr/>
        </p:nvPicPr>
        <p:blipFill>
          <a:blip r:embed="rId2"/>
          <a:stretch>
            <a:fillRect/>
          </a:stretch>
        </p:blipFill>
        <p:spPr>
          <a:xfrm>
            <a:off x="311700" y="1038386"/>
            <a:ext cx="8520600" cy="3866828"/>
          </a:xfrm>
          <a:prstGeom prst="rect">
            <a:avLst/>
          </a:prstGeom>
        </p:spPr>
      </p:pic>
    </p:spTree>
    <p:extLst>
      <p:ext uri="{BB962C8B-B14F-4D97-AF65-F5344CB8AC3E}">
        <p14:creationId xmlns:p14="http://schemas.microsoft.com/office/powerpoint/2010/main" val="2916425589"/>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A4AF-1797-47D4-BDC9-3B6957232E32}"/>
              </a:ext>
            </a:extLst>
          </p:cNvPr>
          <p:cNvSpPr>
            <a:spLocks noGrp="1"/>
          </p:cNvSpPr>
          <p:nvPr>
            <p:ph type="title"/>
          </p:nvPr>
        </p:nvSpPr>
        <p:spPr/>
        <p:txBody>
          <a:bodyPr/>
          <a:lstStyle/>
          <a:p>
            <a:r>
              <a:rPr lang="en-US" sz="2000" b="1" dirty="0">
                <a:solidFill>
                  <a:srgbClr val="C00000"/>
                </a:solidFill>
                <a:latin typeface="Montserrat" panose="020B0604020202020204" charset="0"/>
              </a:rPr>
              <a:t>COMPARISON OF LEFT HAND, RIGHT HAND BATSMEN IN IPL</a:t>
            </a:r>
            <a:endParaRPr lang="en-US" sz="2000" b="1" dirty="0">
              <a:solidFill>
                <a:srgbClr val="C00000"/>
              </a:solidFill>
              <a:effectLst/>
              <a:latin typeface="Montserrat" panose="020B0604020202020204" charset="0"/>
            </a:endParaRPr>
          </a:p>
        </p:txBody>
      </p:sp>
      <p:sp>
        <p:nvSpPr>
          <p:cNvPr id="6" name="Text Placeholder 5">
            <a:extLst>
              <a:ext uri="{FF2B5EF4-FFF2-40B4-BE49-F238E27FC236}">
                <a16:creationId xmlns:a16="http://schemas.microsoft.com/office/drawing/2014/main" id="{592EAD9D-12CD-4F5A-BB97-125550A79CB5}"/>
              </a:ext>
            </a:extLst>
          </p:cNvPr>
          <p:cNvSpPr>
            <a:spLocks noGrp="1"/>
          </p:cNvSpPr>
          <p:nvPr>
            <p:ph type="body" idx="1"/>
          </p:nvPr>
        </p:nvSpPr>
        <p:spPr/>
        <p:txBody>
          <a:bodyPr/>
          <a:lstStyle/>
          <a:p>
            <a:endParaRPr lang="en-US"/>
          </a:p>
        </p:txBody>
      </p:sp>
      <p:sp>
        <p:nvSpPr>
          <p:cNvPr id="7" name="Text Placeholder 6">
            <a:extLst>
              <a:ext uri="{FF2B5EF4-FFF2-40B4-BE49-F238E27FC236}">
                <a16:creationId xmlns:a16="http://schemas.microsoft.com/office/drawing/2014/main" id="{D4572E66-691E-401F-8DCD-E5BE0012769D}"/>
              </a:ext>
            </a:extLst>
          </p:cNvPr>
          <p:cNvSpPr>
            <a:spLocks noGrp="1"/>
          </p:cNvSpPr>
          <p:nvPr>
            <p:ph type="body" idx="2"/>
          </p:nvPr>
        </p:nvSpPr>
        <p:spPr/>
        <p:txBody>
          <a:bodyPr/>
          <a:lstStyle/>
          <a:p>
            <a:pPr>
              <a:buClr>
                <a:schemeClr val="bg1"/>
              </a:buClr>
              <a:buFont typeface="Arial" panose="020B0604020202020204" pitchFamily="34" charset="0"/>
              <a:buChar char="•"/>
            </a:pPr>
            <a:r>
              <a:rPr lang="en-US" b="1" dirty="0">
                <a:solidFill>
                  <a:schemeClr val="bg1"/>
                </a:solidFill>
                <a:latin typeface="Montserrat" panose="020B0604020202020204" charset="0"/>
              </a:rPr>
              <a:t>The pie chart depicts the percentage difference between the right handed batsmen to the left handed batsmen that has debuted in IPL till now.</a:t>
            </a:r>
          </a:p>
          <a:p>
            <a:pPr>
              <a:buClr>
                <a:schemeClr val="bg1"/>
              </a:buClr>
              <a:buFont typeface="Arial" panose="020B0604020202020204" pitchFamily="34" charset="0"/>
              <a:buChar char="•"/>
            </a:pPr>
            <a:endParaRPr lang="en-US" b="1" dirty="0">
              <a:solidFill>
                <a:schemeClr val="bg1"/>
              </a:solidFill>
              <a:latin typeface="Montserrat" panose="020B0604020202020204" charset="0"/>
            </a:endParaRPr>
          </a:p>
          <a:p>
            <a:pPr>
              <a:buClr>
                <a:schemeClr val="bg1"/>
              </a:buClr>
              <a:buFont typeface="Arial" panose="020B0604020202020204" pitchFamily="34" charset="0"/>
              <a:buChar char="•"/>
            </a:pPr>
            <a:r>
              <a:rPr lang="en-US" b="1" dirty="0">
                <a:solidFill>
                  <a:schemeClr val="bg1"/>
                </a:solidFill>
                <a:latin typeface="Montserrat" panose="020B0604020202020204" charset="0"/>
              </a:rPr>
              <a:t>It can be seen that, almost 3/4</a:t>
            </a:r>
            <a:r>
              <a:rPr lang="en-US" b="1" baseline="30000" dirty="0">
                <a:solidFill>
                  <a:schemeClr val="bg1"/>
                </a:solidFill>
                <a:latin typeface="Montserrat" panose="020B0604020202020204" charset="0"/>
              </a:rPr>
              <a:t>th</a:t>
            </a:r>
            <a:r>
              <a:rPr lang="en-US" b="1" dirty="0">
                <a:solidFill>
                  <a:schemeClr val="bg1"/>
                </a:solidFill>
                <a:latin typeface="Montserrat" panose="020B0604020202020204" charset="0"/>
              </a:rPr>
              <a:t> of the batsmen are right handed while only 1/4</a:t>
            </a:r>
            <a:r>
              <a:rPr lang="en-US" b="1" baseline="30000" dirty="0">
                <a:solidFill>
                  <a:schemeClr val="bg1"/>
                </a:solidFill>
                <a:latin typeface="Montserrat" panose="020B0604020202020204" charset="0"/>
              </a:rPr>
              <a:t>th</a:t>
            </a:r>
            <a:r>
              <a:rPr lang="en-US" b="1" dirty="0">
                <a:solidFill>
                  <a:schemeClr val="bg1"/>
                </a:solidFill>
                <a:latin typeface="Montserrat" panose="020B0604020202020204" charset="0"/>
              </a:rPr>
              <a:t> have left dominant hand.</a:t>
            </a:r>
          </a:p>
        </p:txBody>
      </p:sp>
      <p:pic>
        <p:nvPicPr>
          <p:cNvPr id="5" name="Picture 4">
            <a:extLst>
              <a:ext uri="{FF2B5EF4-FFF2-40B4-BE49-F238E27FC236}">
                <a16:creationId xmlns:a16="http://schemas.microsoft.com/office/drawing/2014/main" id="{BD8644C0-C0D3-4C46-96A5-BA8DC5950D5B}"/>
              </a:ext>
            </a:extLst>
          </p:cNvPr>
          <p:cNvPicPr>
            <a:picLocks noChangeAspect="1"/>
          </p:cNvPicPr>
          <p:nvPr/>
        </p:nvPicPr>
        <p:blipFill>
          <a:blip r:embed="rId2"/>
          <a:stretch>
            <a:fillRect/>
          </a:stretch>
        </p:blipFill>
        <p:spPr>
          <a:xfrm>
            <a:off x="311700" y="1152475"/>
            <a:ext cx="3999900" cy="3404027"/>
          </a:xfrm>
          <a:prstGeom prst="rect">
            <a:avLst/>
          </a:prstGeom>
        </p:spPr>
      </p:pic>
    </p:spTree>
    <p:extLst>
      <p:ext uri="{BB962C8B-B14F-4D97-AF65-F5344CB8AC3E}">
        <p14:creationId xmlns:p14="http://schemas.microsoft.com/office/powerpoint/2010/main" val="237318093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5A91-26A0-42F3-9E2E-6CD92F90C460}"/>
              </a:ext>
            </a:extLst>
          </p:cNvPr>
          <p:cNvSpPr>
            <a:spLocks noGrp="1"/>
          </p:cNvSpPr>
          <p:nvPr>
            <p:ph type="title"/>
          </p:nvPr>
        </p:nvSpPr>
        <p:spPr/>
        <p:txBody>
          <a:bodyPr/>
          <a:lstStyle/>
          <a:p>
            <a:r>
              <a:rPr lang="en-US" sz="2000" b="1" dirty="0">
                <a:latin typeface="Montserrat" panose="020B0604020202020204" charset="0"/>
              </a:rPr>
              <a:t>BOWLING SKILLS (FREQUENTLY USED VARIATIONS )</a:t>
            </a:r>
          </a:p>
        </p:txBody>
      </p:sp>
      <p:sp>
        <p:nvSpPr>
          <p:cNvPr id="3" name="Text Placeholder 2">
            <a:extLst>
              <a:ext uri="{FF2B5EF4-FFF2-40B4-BE49-F238E27FC236}">
                <a16:creationId xmlns:a16="http://schemas.microsoft.com/office/drawing/2014/main" id="{CAB7A9AB-9411-46C8-8E3B-259DDCE30A6A}"/>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809D4957-1E0E-43AE-B125-81EDF68A01BF}"/>
              </a:ext>
            </a:extLst>
          </p:cNvPr>
          <p:cNvPicPr>
            <a:picLocks noChangeAspect="1"/>
          </p:cNvPicPr>
          <p:nvPr/>
        </p:nvPicPr>
        <p:blipFill>
          <a:blip r:embed="rId2"/>
          <a:stretch>
            <a:fillRect/>
          </a:stretch>
        </p:blipFill>
        <p:spPr>
          <a:xfrm>
            <a:off x="311700" y="1152475"/>
            <a:ext cx="8520600" cy="3621004"/>
          </a:xfrm>
          <a:prstGeom prst="rect">
            <a:avLst/>
          </a:prstGeom>
        </p:spPr>
      </p:pic>
    </p:spTree>
    <p:extLst>
      <p:ext uri="{BB962C8B-B14F-4D97-AF65-F5344CB8AC3E}">
        <p14:creationId xmlns:p14="http://schemas.microsoft.com/office/powerpoint/2010/main" val="237883685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PL 2020: Top 5 bowlers with best yorkers in IPL 2020 • InsideSport">
            <a:extLst>
              <a:ext uri="{FF2B5EF4-FFF2-40B4-BE49-F238E27FC236}">
                <a16:creationId xmlns:a16="http://schemas.microsoft.com/office/drawing/2014/main" id="{22993FF6-B808-43AC-8EDB-A18FC7D05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395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24FC-1092-4E0E-B812-9EEEA5A268AE}"/>
              </a:ext>
            </a:extLst>
          </p:cNvPr>
          <p:cNvSpPr>
            <a:spLocks noGrp="1"/>
          </p:cNvSpPr>
          <p:nvPr>
            <p:ph type="title"/>
          </p:nvPr>
        </p:nvSpPr>
        <p:spPr/>
        <p:txBody>
          <a:bodyPr/>
          <a:lstStyle/>
          <a:p>
            <a:r>
              <a:rPr lang="en-US" sz="2000" b="1" dirty="0">
                <a:latin typeface="Montserrat" panose="020B0604020202020204" charset="0"/>
              </a:rPr>
              <a:t>CONTINUED</a:t>
            </a:r>
            <a:r>
              <a:rPr lang="en-US" b="1" dirty="0">
                <a:latin typeface="Montserrat" panose="020B0604020202020204" charset="0"/>
              </a:rPr>
              <a:t>..</a:t>
            </a:r>
          </a:p>
        </p:txBody>
      </p:sp>
      <p:sp>
        <p:nvSpPr>
          <p:cNvPr id="3" name="Text Placeholder 2">
            <a:extLst>
              <a:ext uri="{FF2B5EF4-FFF2-40B4-BE49-F238E27FC236}">
                <a16:creationId xmlns:a16="http://schemas.microsoft.com/office/drawing/2014/main" id="{41FB9223-4468-49D9-B390-7480D52A2899}"/>
              </a:ext>
            </a:extLst>
          </p:cNvPr>
          <p:cNvSpPr>
            <a:spLocks noGrp="1"/>
          </p:cNvSpPr>
          <p:nvPr>
            <p:ph type="body" idx="1"/>
          </p:nvPr>
        </p:nvSpPr>
        <p:spPr/>
        <p:txBody>
          <a:bodyPr/>
          <a:lstStyle/>
          <a:p>
            <a:pPr>
              <a:buClr>
                <a:schemeClr val="bg1"/>
              </a:buClr>
              <a:buFont typeface="Arial" panose="020B0604020202020204" pitchFamily="34" charset="0"/>
              <a:buChar char="•"/>
            </a:pPr>
            <a:r>
              <a:rPr lang="en-US" sz="1400" b="1" dirty="0">
                <a:solidFill>
                  <a:schemeClr val="bg1"/>
                </a:solidFill>
                <a:latin typeface="Montserrat" panose="020B0604020202020204" charset="0"/>
              </a:rPr>
              <a:t>Right Arm Off-break and Right Arm Medium constitutes for almost 42% of total bowlers.</a:t>
            </a:r>
          </a:p>
          <a:p>
            <a:pPr>
              <a:buClr>
                <a:schemeClr val="bg1"/>
              </a:buClr>
              <a:buFont typeface="Arial" panose="020B0604020202020204" pitchFamily="34" charset="0"/>
              <a:buChar char="•"/>
            </a:pPr>
            <a:endParaRPr lang="en-US" sz="1400" b="1" dirty="0">
              <a:solidFill>
                <a:schemeClr val="bg1"/>
              </a:solidFill>
              <a:latin typeface="Montserrat" panose="020B0604020202020204" charset="0"/>
            </a:endParaRPr>
          </a:p>
          <a:p>
            <a:pPr>
              <a:buClr>
                <a:schemeClr val="bg1"/>
              </a:buClr>
              <a:buFont typeface="Arial" panose="020B0604020202020204" pitchFamily="34" charset="0"/>
              <a:buChar char="•"/>
            </a:pPr>
            <a:r>
              <a:rPr lang="en-US" sz="1400" b="1" dirty="0">
                <a:solidFill>
                  <a:schemeClr val="bg1"/>
                </a:solidFill>
                <a:latin typeface="Montserrat" panose="020B0604020202020204" charset="0"/>
              </a:rPr>
              <a:t>Around 1/4</a:t>
            </a:r>
            <a:r>
              <a:rPr lang="en-US" sz="1400" b="1" baseline="30000" dirty="0">
                <a:solidFill>
                  <a:schemeClr val="bg1"/>
                </a:solidFill>
                <a:latin typeface="Montserrat" panose="020B0604020202020204" charset="0"/>
              </a:rPr>
              <a:t>th</a:t>
            </a:r>
            <a:r>
              <a:rPr lang="en-US" sz="1400" b="1" dirty="0">
                <a:solidFill>
                  <a:schemeClr val="bg1"/>
                </a:solidFill>
                <a:latin typeface="Montserrat" panose="020B0604020202020204" charset="0"/>
              </a:rPr>
              <a:t> of bowlers are Left Arm Fast Medium and Right Arm Fast Medium pacers.</a:t>
            </a:r>
          </a:p>
          <a:p>
            <a:pPr>
              <a:buClr>
                <a:schemeClr val="bg1"/>
              </a:buClr>
              <a:buFont typeface="Arial" panose="020B0604020202020204" pitchFamily="34" charset="0"/>
              <a:buChar char="•"/>
            </a:pPr>
            <a:endParaRPr lang="en-US" sz="1400" b="1" dirty="0">
              <a:solidFill>
                <a:schemeClr val="bg1"/>
              </a:solidFill>
              <a:latin typeface="Montserrat" panose="020B0604020202020204" charset="0"/>
            </a:endParaRPr>
          </a:p>
          <a:p>
            <a:pPr>
              <a:buClr>
                <a:schemeClr val="bg1"/>
              </a:buClr>
              <a:buFont typeface="Arial" panose="020B0604020202020204" pitchFamily="34" charset="0"/>
              <a:buChar char="•"/>
            </a:pPr>
            <a:r>
              <a:rPr lang="en-US" sz="1400" b="1" dirty="0">
                <a:solidFill>
                  <a:schemeClr val="bg1"/>
                </a:solidFill>
                <a:latin typeface="Montserrat" panose="020B0604020202020204" charset="0"/>
              </a:rPr>
              <a:t>Only 0.20% of bowlers are basic Right Arm Bowler, followed by second least which is Slow Left Arm Chinaman ,at 0.80%</a:t>
            </a:r>
          </a:p>
          <a:p>
            <a:pPr>
              <a:buClr>
                <a:schemeClr val="bg1"/>
              </a:buClr>
              <a:buFont typeface="Arial" panose="020B0604020202020204" pitchFamily="34" charset="0"/>
              <a:buChar char="•"/>
            </a:pPr>
            <a:endParaRPr lang="en-US" dirty="0">
              <a:solidFill>
                <a:schemeClr val="bg1"/>
              </a:solidFill>
            </a:endParaRPr>
          </a:p>
          <a:p>
            <a:pPr>
              <a:buClr>
                <a:schemeClr val="bg1"/>
              </a:buClr>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085513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897C-B603-43AE-AF4C-D42F989B1110}"/>
              </a:ext>
            </a:extLst>
          </p:cNvPr>
          <p:cNvSpPr>
            <a:spLocks noGrp="1"/>
          </p:cNvSpPr>
          <p:nvPr>
            <p:ph type="title"/>
          </p:nvPr>
        </p:nvSpPr>
        <p:spPr>
          <a:xfrm>
            <a:off x="311700" y="265471"/>
            <a:ext cx="8520600" cy="757404"/>
          </a:xfrm>
        </p:spPr>
        <p:txBody>
          <a:bodyPr/>
          <a:lstStyle/>
          <a:p>
            <a:r>
              <a:rPr lang="en-US" sz="2000" b="1" dirty="0">
                <a:solidFill>
                  <a:srgbClr val="C00000"/>
                </a:solidFill>
                <a:effectLst/>
                <a:latin typeface="Montserrat" panose="020B0604020202020204" charset="0"/>
              </a:rPr>
              <a:t>COMPARISON OF NUMBER OF</a:t>
            </a:r>
            <a:br>
              <a:rPr lang="en-US" sz="2000" b="1" dirty="0">
                <a:solidFill>
                  <a:srgbClr val="C00000"/>
                </a:solidFill>
                <a:effectLst/>
                <a:latin typeface="Montserrat" panose="020B0604020202020204" charset="0"/>
              </a:rPr>
            </a:br>
            <a:r>
              <a:rPr lang="en-US" sz="2000" b="1" dirty="0">
                <a:solidFill>
                  <a:srgbClr val="C00000"/>
                </a:solidFill>
                <a:effectLst/>
                <a:latin typeface="Montserrat" panose="020B0604020202020204" charset="0"/>
              </a:rPr>
              <a:t>PLAYERS DEBUTED FROM EACH NATION</a:t>
            </a:r>
            <a:br>
              <a:rPr lang="en-US" b="0" dirty="0">
                <a:solidFill>
                  <a:srgbClr val="000000"/>
                </a:solidFill>
                <a:effectLst/>
                <a:latin typeface="Courier New" panose="02070309020205020404" pitchFamily="49" charset="0"/>
              </a:rPr>
            </a:br>
            <a:endParaRPr lang="en-US" dirty="0"/>
          </a:p>
        </p:txBody>
      </p:sp>
      <p:sp>
        <p:nvSpPr>
          <p:cNvPr id="6" name="Text Placeholder 5">
            <a:extLst>
              <a:ext uri="{FF2B5EF4-FFF2-40B4-BE49-F238E27FC236}">
                <a16:creationId xmlns:a16="http://schemas.microsoft.com/office/drawing/2014/main" id="{4AB4C4EF-D95D-4C56-9889-D16FE9D443F4}"/>
              </a:ext>
            </a:extLst>
          </p:cNvPr>
          <p:cNvSpPr>
            <a:spLocks noGrp="1"/>
          </p:cNvSpPr>
          <p:nvPr>
            <p:ph type="body" idx="1"/>
          </p:nvPr>
        </p:nvSpPr>
        <p:spPr/>
        <p:txBody>
          <a:bodyPr/>
          <a:lstStyle/>
          <a:p>
            <a:endParaRPr lang="en-US" dirty="0"/>
          </a:p>
        </p:txBody>
      </p:sp>
      <p:sp>
        <p:nvSpPr>
          <p:cNvPr id="7" name="Text Placeholder 6">
            <a:extLst>
              <a:ext uri="{FF2B5EF4-FFF2-40B4-BE49-F238E27FC236}">
                <a16:creationId xmlns:a16="http://schemas.microsoft.com/office/drawing/2014/main" id="{6BFF07A0-1798-42C2-83A5-6159DF3FBE61}"/>
              </a:ext>
            </a:extLst>
          </p:cNvPr>
          <p:cNvSpPr>
            <a:spLocks noGrp="1"/>
          </p:cNvSpPr>
          <p:nvPr>
            <p:ph type="body" idx="2"/>
          </p:nvPr>
        </p:nvSpPr>
        <p:spPr/>
        <p:txBody>
          <a:bodyPr/>
          <a:lstStyle/>
          <a:p>
            <a:pPr>
              <a:buClr>
                <a:schemeClr val="bg1"/>
              </a:buClr>
              <a:buFont typeface="Arial" panose="020B0604020202020204" pitchFamily="34" charset="0"/>
              <a:buChar char="•"/>
            </a:pPr>
            <a:r>
              <a:rPr lang="en-US" b="1" dirty="0">
                <a:solidFill>
                  <a:schemeClr val="bg1"/>
                </a:solidFill>
                <a:latin typeface="Montserrat" panose="020B0604020202020204" charset="0"/>
              </a:rPr>
              <a:t>There is no surprise that India constitutes for almost half of the total debuted players, there’s a reason why its called INIDAN PREMIER LEAGUE.</a:t>
            </a:r>
          </a:p>
          <a:p>
            <a:pPr>
              <a:buClr>
                <a:schemeClr val="bg1"/>
              </a:buClr>
              <a:buFont typeface="Arial" panose="020B0604020202020204" pitchFamily="34" charset="0"/>
              <a:buChar char="•"/>
            </a:pPr>
            <a:endParaRPr lang="en-US" b="1" dirty="0">
              <a:solidFill>
                <a:schemeClr val="bg1"/>
              </a:solidFill>
              <a:latin typeface="Montserrat" panose="020B0604020202020204" charset="0"/>
            </a:endParaRPr>
          </a:p>
          <a:p>
            <a:pPr>
              <a:buClr>
                <a:schemeClr val="bg1"/>
              </a:buClr>
              <a:buFont typeface="Arial" panose="020B0604020202020204" pitchFamily="34" charset="0"/>
              <a:buChar char="•"/>
            </a:pPr>
            <a:r>
              <a:rPr lang="en-US" b="1" dirty="0">
                <a:solidFill>
                  <a:schemeClr val="bg1"/>
                </a:solidFill>
                <a:latin typeface="Montserrat" panose="020B0604020202020204" charset="0"/>
              </a:rPr>
              <a:t>England is the 2</a:t>
            </a:r>
            <a:r>
              <a:rPr lang="en-US" b="1" baseline="30000" dirty="0">
                <a:solidFill>
                  <a:schemeClr val="bg1"/>
                </a:solidFill>
                <a:latin typeface="Montserrat" panose="020B0604020202020204" charset="0"/>
              </a:rPr>
              <a:t>nd</a:t>
            </a:r>
            <a:r>
              <a:rPr lang="en-US" b="1" dirty="0">
                <a:solidFill>
                  <a:schemeClr val="bg1"/>
                </a:solidFill>
                <a:latin typeface="Montserrat" panose="020B0604020202020204" charset="0"/>
              </a:rPr>
              <a:t> highest contributor of the players with sum of 15.29% debuts, followed by Australia with 8.28%.</a:t>
            </a:r>
          </a:p>
          <a:p>
            <a:pPr>
              <a:buClr>
                <a:schemeClr val="bg1"/>
              </a:buClr>
              <a:buFont typeface="Arial" panose="020B0604020202020204" pitchFamily="34" charset="0"/>
              <a:buChar char="•"/>
            </a:pPr>
            <a:endParaRPr lang="en-US" b="1" dirty="0">
              <a:solidFill>
                <a:schemeClr val="bg1"/>
              </a:solidFill>
              <a:latin typeface="Montserrat" panose="020B0604020202020204" charset="0"/>
            </a:endParaRPr>
          </a:p>
          <a:p>
            <a:pPr>
              <a:buClr>
                <a:schemeClr val="bg1"/>
              </a:buClr>
              <a:buFont typeface="Arial" panose="020B0604020202020204" pitchFamily="34" charset="0"/>
              <a:buChar char="•"/>
            </a:pPr>
            <a:r>
              <a:rPr lang="en-US" b="1" dirty="0">
                <a:solidFill>
                  <a:schemeClr val="bg1"/>
                </a:solidFill>
                <a:latin typeface="Montserrat" panose="020B0604020202020204" charset="0"/>
              </a:rPr>
              <a:t>On the contrary, only 0.21% of players have participated from Zimbabwe which is the least amongst all the nations.</a:t>
            </a:r>
          </a:p>
          <a:p>
            <a:pPr>
              <a:buClr>
                <a:schemeClr val="bg1"/>
              </a:buClr>
              <a:buFont typeface="Arial" panose="020B0604020202020204" pitchFamily="34" charset="0"/>
              <a:buChar char="•"/>
            </a:pPr>
            <a:endParaRPr lang="en-US" dirty="0">
              <a:solidFill>
                <a:schemeClr val="bg1"/>
              </a:solidFill>
            </a:endParaRPr>
          </a:p>
          <a:p>
            <a:pPr>
              <a:buClr>
                <a:schemeClr val="bg1"/>
              </a:buClr>
              <a:buFont typeface="Arial" panose="020B0604020202020204" pitchFamily="34" charset="0"/>
              <a:buChar char="•"/>
            </a:pPr>
            <a:endParaRPr lang="en-US" dirty="0">
              <a:solidFill>
                <a:schemeClr val="bg1"/>
              </a:solidFill>
            </a:endParaRPr>
          </a:p>
          <a:p>
            <a:pPr>
              <a:buClr>
                <a:schemeClr val="bg1"/>
              </a:buClr>
              <a:buFont typeface="Arial" panose="020B0604020202020204" pitchFamily="34" charset="0"/>
              <a:buChar char="•"/>
            </a:pPr>
            <a:endParaRPr lang="en-US" dirty="0">
              <a:solidFill>
                <a:schemeClr val="bg1"/>
              </a:solidFill>
            </a:endParaRPr>
          </a:p>
        </p:txBody>
      </p:sp>
      <p:pic>
        <p:nvPicPr>
          <p:cNvPr id="5" name="Picture 4">
            <a:extLst>
              <a:ext uri="{FF2B5EF4-FFF2-40B4-BE49-F238E27FC236}">
                <a16:creationId xmlns:a16="http://schemas.microsoft.com/office/drawing/2014/main" id="{7D4EC013-7EBB-4058-B6E7-D55FDD176F31}"/>
              </a:ext>
            </a:extLst>
          </p:cNvPr>
          <p:cNvPicPr>
            <a:picLocks noChangeAspect="1"/>
          </p:cNvPicPr>
          <p:nvPr/>
        </p:nvPicPr>
        <p:blipFill>
          <a:blip r:embed="rId2"/>
          <a:stretch>
            <a:fillRect/>
          </a:stretch>
        </p:blipFill>
        <p:spPr>
          <a:xfrm>
            <a:off x="311702" y="1152475"/>
            <a:ext cx="4260298" cy="3546000"/>
          </a:xfrm>
          <a:prstGeom prst="rect">
            <a:avLst/>
          </a:prstGeom>
        </p:spPr>
      </p:pic>
    </p:spTree>
    <p:extLst>
      <p:ext uri="{BB962C8B-B14F-4D97-AF65-F5344CB8AC3E}">
        <p14:creationId xmlns:p14="http://schemas.microsoft.com/office/powerpoint/2010/main" val="7299437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Tri Colour Polyester Big Indian Flag, Size: 20 X 30 Feet, Rs 18000 /piece |  ID: 11109419512">
            <a:extLst>
              <a:ext uri="{FF2B5EF4-FFF2-40B4-BE49-F238E27FC236}">
                <a16:creationId xmlns:a16="http://schemas.microsoft.com/office/drawing/2014/main" id="{8773FC9D-DC85-4112-B2D2-E3FC4D407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169195"/>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2E25-A44E-47A8-A7D5-9DD1382E8E58}"/>
              </a:ext>
            </a:extLst>
          </p:cNvPr>
          <p:cNvSpPr>
            <a:spLocks noGrp="1"/>
          </p:cNvSpPr>
          <p:nvPr>
            <p:ph type="title"/>
          </p:nvPr>
        </p:nvSpPr>
        <p:spPr>
          <a:xfrm>
            <a:off x="490249" y="450150"/>
            <a:ext cx="8100685" cy="4090800"/>
          </a:xfrm>
        </p:spPr>
        <p:txBody>
          <a:bodyPr/>
          <a:lstStyle/>
          <a:p>
            <a:pPr algn="ctr"/>
            <a:r>
              <a:rPr lang="en-US" sz="4000" b="1" dirty="0">
                <a:solidFill>
                  <a:srgbClr val="C00000"/>
                </a:solidFill>
                <a:latin typeface="Montserrat" panose="020B0604020202020204" charset="0"/>
              </a:rPr>
              <a:t>DELIVERY WISE ANALYSIS</a:t>
            </a:r>
            <a:br>
              <a:rPr lang="en-US" sz="4800" b="1" dirty="0">
                <a:solidFill>
                  <a:schemeClr val="bg1"/>
                </a:solidFill>
                <a:latin typeface="Montserrat" panose="020B0604020202020204" charset="0"/>
              </a:rPr>
            </a:br>
            <a:endParaRPr lang="en-US" dirty="0"/>
          </a:p>
        </p:txBody>
      </p:sp>
    </p:spTree>
    <p:extLst>
      <p:ext uri="{BB962C8B-B14F-4D97-AF65-F5344CB8AC3E}">
        <p14:creationId xmlns:p14="http://schemas.microsoft.com/office/powerpoint/2010/main" val="17193789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BC2101-59FA-46BE-A9FF-02751F4CA53B}"/>
              </a:ext>
            </a:extLst>
          </p:cNvPr>
          <p:cNvSpPr>
            <a:spLocks noGrp="1"/>
          </p:cNvSpPr>
          <p:nvPr>
            <p:ph type="title"/>
          </p:nvPr>
        </p:nvSpPr>
        <p:spPr/>
        <p:txBody>
          <a:bodyPr/>
          <a:lstStyle/>
          <a:p>
            <a:r>
              <a:rPr lang="en-IN" sz="2000" b="1" dirty="0">
                <a:solidFill>
                  <a:srgbClr val="C00000"/>
                </a:solidFill>
                <a:latin typeface="Montserrat" panose="020B0604020202020204" charset="0"/>
              </a:rPr>
              <a:t>TEAM DECISION AFTER WINNING TOSS </a:t>
            </a:r>
            <a:endParaRPr lang="en-US" sz="2000" b="1" dirty="0">
              <a:latin typeface="Montserrat" panose="020B0604020202020204" charset="0"/>
            </a:endParaRPr>
          </a:p>
        </p:txBody>
      </p:sp>
      <p:sp>
        <p:nvSpPr>
          <p:cNvPr id="12" name="Text Placeholder 11">
            <a:extLst>
              <a:ext uri="{FF2B5EF4-FFF2-40B4-BE49-F238E27FC236}">
                <a16:creationId xmlns:a16="http://schemas.microsoft.com/office/drawing/2014/main" id="{C18FA299-CD58-48E7-9ED9-3464718C0044}"/>
              </a:ext>
            </a:extLst>
          </p:cNvPr>
          <p:cNvSpPr>
            <a:spLocks noGrp="1"/>
          </p:cNvSpPr>
          <p:nvPr>
            <p:ph type="body" idx="1"/>
          </p:nvPr>
        </p:nvSpPr>
        <p:spPr/>
        <p:txBody>
          <a:bodyPr/>
          <a:lstStyle/>
          <a:p>
            <a:endParaRPr lang="en-US" dirty="0"/>
          </a:p>
        </p:txBody>
      </p:sp>
      <p:sp>
        <p:nvSpPr>
          <p:cNvPr id="13" name="Text Placeholder 12">
            <a:extLst>
              <a:ext uri="{FF2B5EF4-FFF2-40B4-BE49-F238E27FC236}">
                <a16:creationId xmlns:a16="http://schemas.microsoft.com/office/drawing/2014/main" id="{43EE7796-05E1-402C-8ACE-BF62C47A05DF}"/>
              </a:ext>
            </a:extLst>
          </p:cNvPr>
          <p:cNvSpPr>
            <a:spLocks noGrp="1"/>
          </p:cNvSpPr>
          <p:nvPr>
            <p:ph type="body" idx="2"/>
          </p:nvPr>
        </p:nvSpPr>
        <p:spPr/>
        <p:txBody>
          <a:bodyPr/>
          <a:lstStyle/>
          <a:p>
            <a:endParaRPr lang="en-US" dirty="0"/>
          </a:p>
        </p:txBody>
      </p:sp>
      <p:pic>
        <p:nvPicPr>
          <p:cNvPr id="14" name="Picture 13">
            <a:extLst>
              <a:ext uri="{FF2B5EF4-FFF2-40B4-BE49-F238E27FC236}">
                <a16:creationId xmlns:a16="http://schemas.microsoft.com/office/drawing/2014/main" id="{57E565B0-560C-460C-998E-8E5D7F510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8" y="1152476"/>
            <a:ext cx="3999901" cy="3416400"/>
          </a:xfrm>
          <a:prstGeom prst="rect">
            <a:avLst/>
          </a:prstGeom>
        </p:spPr>
      </p:pic>
      <p:pic>
        <p:nvPicPr>
          <p:cNvPr id="15" name="Picture 14">
            <a:extLst>
              <a:ext uri="{FF2B5EF4-FFF2-40B4-BE49-F238E27FC236}">
                <a16:creationId xmlns:a16="http://schemas.microsoft.com/office/drawing/2014/main" id="{8FA5B2B4-70F8-44C6-B2AA-DA3A7FF85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401" y="1152476"/>
            <a:ext cx="3999900" cy="3416400"/>
          </a:xfrm>
          <a:prstGeom prst="rect">
            <a:avLst/>
          </a:prstGeom>
        </p:spPr>
      </p:pic>
    </p:spTree>
    <p:extLst>
      <p:ext uri="{BB962C8B-B14F-4D97-AF65-F5344CB8AC3E}">
        <p14:creationId xmlns:p14="http://schemas.microsoft.com/office/powerpoint/2010/main" val="65843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EBAE-2F31-4CC3-AE48-296859C07A2C}"/>
              </a:ext>
            </a:extLst>
          </p:cNvPr>
          <p:cNvSpPr>
            <a:spLocks noGrp="1"/>
          </p:cNvSpPr>
          <p:nvPr>
            <p:ph type="title"/>
          </p:nvPr>
        </p:nvSpPr>
        <p:spPr/>
        <p:txBody>
          <a:bodyPr/>
          <a:lstStyle/>
          <a:p>
            <a:r>
              <a:rPr lang="en-IN" sz="2000" b="1" dirty="0">
                <a:solidFill>
                  <a:srgbClr val="C00000"/>
                </a:solidFill>
                <a:latin typeface="Montserrat" panose="020B0604020202020204" charset="0"/>
              </a:rPr>
              <a:t>RAIN AFFECTED MATCHES</a:t>
            </a:r>
            <a:endParaRPr lang="en-US" sz="2000" b="1" dirty="0">
              <a:latin typeface="Montserrat" panose="020B0604020202020204" charset="0"/>
            </a:endParaRPr>
          </a:p>
        </p:txBody>
      </p:sp>
      <p:sp>
        <p:nvSpPr>
          <p:cNvPr id="3" name="Text Placeholder 2">
            <a:extLst>
              <a:ext uri="{FF2B5EF4-FFF2-40B4-BE49-F238E27FC236}">
                <a16:creationId xmlns:a16="http://schemas.microsoft.com/office/drawing/2014/main" id="{49C03F1C-EB16-43BA-AFE3-CEF9EFECAD55}"/>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38DB8CE1-7383-4945-8082-13C9DC24A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054" y="1152475"/>
            <a:ext cx="5463154" cy="3416400"/>
          </a:xfrm>
          <a:prstGeom prst="rect">
            <a:avLst/>
          </a:prstGeom>
        </p:spPr>
      </p:pic>
    </p:spTree>
    <p:extLst>
      <p:ext uri="{BB962C8B-B14F-4D97-AF65-F5344CB8AC3E}">
        <p14:creationId xmlns:p14="http://schemas.microsoft.com/office/powerpoint/2010/main" val="1308735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28B0-A3DA-41D4-BE0E-CBD129C5DD5F}"/>
              </a:ext>
            </a:extLst>
          </p:cNvPr>
          <p:cNvSpPr>
            <a:spLocks noGrp="1"/>
          </p:cNvSpPr>
          <p:nvPr>
            <p:ph type="title"/>
          </p:nvPr>
        </p:nvSpPr>
        <p:spPr>
          <a:xfrm>
            <a:off x="490250" y="450150"/>
            <a:ext cx="8212048" cy="4090800"/>
          </a:xfrm>
        </p:spPr>
        <p:txBody>
          <a:bodyPr/>
          <a:lstStyle/>
          <a:p>
            <a:pPr algn="ctr"/>
            <a:r>
              <a:rPr lang="en-US" sz="4000" b="1" dirty="0">
                <a:latin typeface="Montserrat" panose="020B0604020202020204" charset="0"/>
              </a:rPr>
              <a:t>INTRODUCTION</a:t>
            </a:r>
          </a:p>
        </p:txBody>
      </p:sp>
    </p:spTree>
    <p:extLst>
      <p:ext uri="{BB962C8B-B14F-4D97-AF65-F5344CB8AC3E}">
        <p14:creationId xmlns:p14="http://schemas.microsoft.com/office/powerpoint/2010/main" val="359763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CC6C-2730-40AB-B269-2D4E1C877550}"/>
              </a:ext>
            </a:extLst>
          </p:cNvPr>
          <p:cNvSpPr>
            <a:spLocks noGrp="1"/>
          </p:cNvSpPr>
          <p:nvPr>
            <p:ph type="title"/>
          </p:nvPr>
        </p:nvSpPr>
        <p:spPr/>
        <p:txBody>
          <a:bodyPr/>
          <a:lstStyle/>
          <a:p>
            <a:r>
              <a:rPr lang="en-IN" sz="2000" b="1" dirty="0">
                <a:solidFill>
                  <a:srgbClr val="C00000"/>
                </a:solidFill>
                <a:latin typeface="Montserrat" panose="020B0604020202020204" charset="0"/>
              </a:rPr>
              <a:t>ANALYSIS OF DELIVERIES</a:t>
            </a:r>
            <a:endParaRPr lang="en-US" sz="2000" b="1" dirty="0">
              <a:latin typeface="Montserrat" panose="020B0604020202020204" charset="0"/>
            </a:endParaRPr>
          </a:p>
        </p:txBody>
      </p:sp>
      <p:sp>
        <p:nvSpPr>
          <p:cNvPr id="3" name="Text Placeholder 2">
            <a:extLst>
              <a:ext uri="{FF2B5EF4-FFF2-40B4-BE49-F238E27FC236}">
                <a16:creationId xmlns:a16="http://schemas.microsoft.com/office/drawing/2014/main" id="{57997FF3-0255-4D4F-A371-53D201DB479E}"/>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F07B7624-C689-4EA5-8BE3-69FF55DB2F87}"/>
              </a:ext>
            </a:extLst>
          </p:cNvPr>
          <p:cNvSpPr>
            <a:spLocks noGrp="1"/>
          </p:cNvSpPr>
          <p:nvPr>
            <p:ph type="body" idx="2"/>
          </p:nvPr>
        </p:nvSpPr>
        <p:spPr>
          <a:xfrm>
            <a:off x="5153186" y="1152475"/>
            <a:ext cx="3679114" cy="3416400"/>
          </a:xfrm>
        </p:spPr>
        <p:txBody>
          <a:bodyPr/>
          <a:lstStyle/>
          <a:p>
            <a:endParaRPr lang="en-US" dirty="0"/>
          </a:p>
        </p:txBody>
      </p:sp>
      <p:pic>
        <p:nvPicPr>
          <p:cNvPr id="5" name="Content Placeholder 7">
            <a:extLst>
              <a:ext uri="{FF2B5EF4-FFF2-40B4-BE49-F238E27FC236}">
                <a16:creationId xmlns:a16="http://schemas.microsoft.com/office/drawing/2014/main" id="{51047EE2-97E5-4655-BBA4-2F79F64712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976" y="1152475"/>
            <a:ext cx="4680487" cy="3706244"/>
          </a:xfrm>
        </p:spPr>
      </p:pic>
      <p:pic>
        <p:nvPicPr>
          <p:cNvPr id="6" name="Picture 5">
            <a:extLst>
              <a:ext uri="{FF2B5EF4-FFF2-40B4-BE49-F238E27FC236}">
                <a16:creationId xmlns:a16="http://schemas.microsoft.com/office/drawing/2014/main" id="{D46F6C8B-823D-408D-BCA1-6E4336854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187" y="1152476"/>
            <a:ext cx="3679114" cy="3416400"/>
          </a:xfrm>
          <a:prstGeom prst="rect">
            <a:avLst/>
          </a:prstGeom>
        </p:spPr>
      </p:pic>
      <p:pic>
        <p:nvPicPr>
          <p:cNvPr id="7" name="Content Placeholder 7">
            <a:extLst>
              <a:ext uri="{FF2B5EF4-FFF2-40B4-BE49-F238E27FC236}">
                <a16:creationId xmlns:a16="http://schemas.microsoft.com/office/drawing/2014/main" id="{0C9D8791-5F7A-40CD-A869-B0B756EA8D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699" y="1152476"/>
            <a:ext cx="4094625" cy="3416399"/>
          </a:xfrm>
        </p:spPr>
      </p:pic>
      <p:pic>
        <p:nvPicPr>
          <p:cNvPr id="9" name="Picture 8">
            <a:extLst>
              <a:ext uri="{FF2B5EF4-FFF2-40B4-BE49-F238E27FC236}">
                <a16:creationId xmlns:a16="http://schemas.microsoft.com/office/drawing/2014/main" id="{D1D8576F-A2D4-4869-83E5-E9FBBF7106CA}"/>
              </a:ext>
            </a:extLst>
          </p:cNvPr>
          <p:cNvPicPr>
            <a:picLocks noChangeAspect="1"/>
          </p:cNvPicPr>
          <p:nvPr/>
        </p:nvPicPr>
        <p:blipFill>
          <a:blip r:embed="rId4"/>
          <a:stretch>
            <a:fillRect/>
          </a:stretch>
        </p:blipFill>
        <p:spPr>
          <a:xfrm>
            <a:off x="311698" y="1152473"/>
            <a:ext cx="3999900" cy="3416401"/>
          </a:xfrm>
          <a:prstGeom prst="rect">
            <a:avLst/>
          </a:prstGeom>
        </p:spPr>
      </p:pic>
    </p:spTree>
    <p:extLst>
      <p:ext uri="{BB962C8B-B14F-4D97-AF65-F5344CB8AC3E}">
        <p14:creationId xmlns:p14="http://schemas.microsoft.com/office/powerpoint/2010/main" val="29560338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0FFB-5C5C-4403-9C57-D0A645C6A3D3}"/>
              </a:ext>
            </a:extLst>
          </p:cNvPr>
          <p:cNvSpPr>
            <a:spLocks noGrp="1"/>
          </p:cNvSpPr>
          <p:nvPr>
            <p:ph type="title"/>
          </p:nvPr>
        </p:nvSpPr>
        <p:spPr>
          <a:xfrm>
            <a:off x="490249" y="450150"/>
            <a:ext cx="8167053" cy="4090800"/>
          </a:xfrm>
        </p:spPr>
        <p:txBody>
          <a:bodyPr/>
          <a:lstStyle/>
          <a:p>
            <a:pPr algn="ctr"/>
            <a:r>
              <a:rPr lang="en-US" sz="4000" b="1" dirty="0">
                <a:solidFill>
                  <a:srgbClr val="C00000"/>
                </a:solidFill>
                <a:latin typeface="Montserrat" panose="020B0604020202020204" charset="0"/>
              </a:rPr>
              <a:t>BOWLING FIGURES</a:t>
            </a:r>
            <a:br>
              <a:rPr lang="en-US" sz="4800" b="1" dirty="0">
                <a:solidFill>
                  <a:schemeClr val="bg1"/>
                </a:solidFill>
                <a:latin typeface="Montserrat" panose="020B0604020202020204" charset="0"/>
              </a:rPr>
            </a:br>
            <a:endParaRPr lang="en-US" dirty="0"/>
          </a:p>
        </p:txBody>
      </p:sp>
    </p:spTree>
    <p:extLst>
      <p:ext uri="{BB962C8B-B14F-4D97-AF65-F5344CB8AC3E}">
        <p14:creationId xmlns:p14="http://schemas.microsoft.com/office/powerpoint/2010/main" val="16851513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9F13D-3740-4E2E-9D01-88774BA229C9}"/>
              </a:ext>
            </a:extLst>
          </p:cNvPr>
          <p:cNvSpPr>
            <a:spLocks noGrp="1"/>
          </p:cNvSpPr>
          <p:nvPr>
            <p:ph type="title"/>
          </p:nvPr>
        </p:nvSpPr>
        <p:spPr/>
        <p:txBody>
          <a:bodyPr/>
          <a:lstStyle/>
          <a:p>
            <a:r>
              <a:rPr lang="en-IN" dirty="0">
                <a:solidFill>
                  <a:srgbClr val="C00000"/>
                </a:solidFill>
              </a:rPr>
              <a:t>Runs Scored on Balls</a:t>
            </a:r>
            <a:endParaRPr lang="en-US" dirty="0"/>
          </a:p>
        </p:txBody>
      </p:sp>
      <p:sp>
        <p:nvSpPr>
          <p:cNvPr id="3" name="Text Placeholder 2">
            <a:extLst>
              <a:ext uri="{FF2B5EF4-FFF2-40B4-BE49-F238E27FC236}">
                <a16:creationId xmlns:a16="http://schemas.microsoft.com/office/drawing/2014/main" id="{1AD5C011-94FF-47F6-B000-C19981022B2E}"/>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CE0C8AE7-444D-4396-842B-3307F3E93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1077132"/>
            <a:ext cx="8520600" cy="3491743"/>
          </a:xfrm>
          <a:prstGeom prst="rect">
            <a:avLst/>
          </a:prstGeom>
        </p:spPr>
      </p:pic>
    </p:spTree>
    <p:extLst>
      <p:ext uri="{BB962C8B-B14F-4D97-AF65-F5344CB8AC3E}">
        <p14:creationId xmlns:p14="http://schemas.microsoft.com/office/powerpoint/2010/main" val="178649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0CF1-F577-4415-9EAA-8267F53BB0A1}"/>
              </a:ext>
            </a:extLst>
          </p:cNvPr>
          <p:cNvSpPr>
            <a:spLocks noGrp="1"/>
          </p:cNvSpPr>
          <p:nvPr>
            <p:ph type="title"/>
          </p:nvPr>
        </p:nvSpPr>
        <p:spPr/>
        <p:txBody>
          <a:bodyPr/>
          <a:lstStyle/>
          <a:p>
            <a:r>
              <a:rPr lang="en-IN" dirty="0">
                <a:solidFill>
                  <a:srgbClr val="C00000"/>
                </a:solidFill>
              </a:rPr>
              <a:t>Bowling Figures</a:t>
            </a:r>
            <a:endParaRPr lang="en-US" dirty="0"/>
          </a:p>
        </p:txBody>
      </p:sp>
      <p:sp>
        <p:nvSpPr>
          <p:cNvPr id="3" name="Text Placeholder 2">
            <a:extLst>
              <a:ext uri="{FF2B5EF4-FFF2-40B4-BE49-F238E27FC236}">
                <a16:creationId xmlns:a16="http://schemas.microsoft.com/office/drawing/2014/main" id="{C7AFB517-C48C-4F46-B22A-2C1CF2082BD5}"/>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F218BF42-4DCF-48EE-A79C-CA483B62D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1152475"/>
            <a:ext cx="8520600" cy="3416400"/>
          </a:xfrm>
          <a:prstGeom prst="rect">
            <a:avLst/>
          </a:prstGeom>
        </p:spPr>
      </p:pic>
    </p:spTree>
    <p:extLst>
      <p:ext uri="{BB962C8B-B14F-4D97-AF65-F5344CB8AC3E}">
        <p14:creationId xmlns:p14="http://schemas.microsoft.com/office/powerpoint/2010/main" val="3171358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PL 2020 - Lasith Malinga set to miss initial part for Mumbai Indians">
            <a:extLst>
              <a:ext uri="{FF2B5EF4-FFF2-40B4-BE49-F238E27FC236}">
                <a16:creationId xmlns:a16="http://schemas.microsoft.com/office/drawing/2014/main" id="{9CBE7617-3FBE-427C-8BDB-59AD8670B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878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B8FE-C076-4F26-AFE9-B341BB99D68B}"/>
              </a:ext>
            </a:extLst>
          </p:cNvPr>
          <p:cNvSpPr>
            <a:spLocks noGrp="1"/>
          </p:cNvSpPr>
          <p:nvPr>
            <p:ph type="title"/>
          </p:nvPr>
        </p:nvSpPr>
        <p:spPr/>
        <p:txBody>
          <a:bodyPr/>
          <a:lstStyle/>
          <a:p>
            <a:r>
              <a:rPr lang="en-IN" sz="2000" b="1" dirty="0">
                <a:solidFill>
                  <a:srgbClr val="C00000"/>
                </a:solidFill>
                <a:latin typeface="Montserrat" panose="020B0604020202020204" charset="0"/>
              </a:rPr>
              <a:t>BOWLING FIGURES CONTINUED…</a:t>
            </a:r>
            <a:endParaRPr lang="en-US" sz="2000" b="1" dirty="0">
              <a:latin typeface="Montserrat" panose="020B0604020202020204" charset="0"/>
            </a:endParaRPr>
          </a:p>
        </p:txBody>
      </p:sp>
      <p:sp>
        <p:nvSpPr>
          <p:cNvPr id="3" name="Text Placeholder 2">
            <a:extLst>
              <a:ext uri="{FF2B5EF4-FFF2-40B4-BE49-F238E27FC236}">
                <a16:creationId xmlns:a16="http://schemas.microsoft.com/office/drawing/2014/main" id="{D6019ADC-D08C-469C-B321-6105D28B6F58}"/>
              </a:ext>
            </a:extLst>
          </p:cNvPr>
          <p:cNvSpPr>
            <a:spLocks noGrp="1"/>
          </p:cNvSpPr>
          <p:nvPr>
            <p:ph type="body" idx="1"/>
          </p:nvPr>
        </p:nvSpPr>
        <p:spPr/>
        <p:txBody>
          <a:bodyPr/>
          <a:lstStyle/>
          <a:p>
            <a:endParaRPr lang="en-US" dirty="0"/>
          </a:p>
        </p:txBody>
      </p:sp>
      <p:pic>
        <p:nvPicPr>
          <p:cNvPr id="4" name="Content Placeholder 3">
            <a:extLst>
              <a:ext uri="{FF2B5EF4-FFF2-40B4-BE49-F238E27FC236}">
                <a16:creationId xmlns:a16="http://schemas.microsoft.com/office/drawing/2014/main" id="{A2FDBEA1-A9FF-4510-8520-FF4D8386CA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700" y="1152476"/>
            <a:ext cx="8520600" cy="3416399"/>
          </a:xfrm>
        </p:spPr>
      </p:pic>
      <p:pic>
        <p:nvPicPr>
          <p:cNvPr id="5" name="Content Placeholder 3">
            <a:extLst>
              <a:ext uri="{FF2B5EF4-FFF2-40B4-BE49-F238E27FC236}">
                <a16:creationId xmlns:a16="http://schemas.microsoft.com/office/drawing/2014/main" id="{5891E259-FE07-4400-B0B8-EF20B816EF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698" y="1152474"/>
            <a:ext cx="8520601" cy="3349785"/>
          </a:xfrm>
        </p:spPr>
      </p:pic>
      <p:pic>
        <p:nvPicPr>
          <p:cNvPr id="6" name="Content Placeholder 3">
            <a:extLst>
              <a:ext uri="{FF2B5EF4-FFF2-40B4-BE49-F238E27FC236}">
                <a16:creationId xmlns:a16="http://schemas.microsoft.com/office/drawing/2014/main" id="{90349616-2C62-485D-9B93-0F92210A0B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698" y="1152474"/>
            <a:ext cx="8520600" cy="3416401"/>
          </a:xfrm>
        </p:spPr>
      </p:pic>
      <p:pic>
        <p:nvPicPr>
          <p:cNvPr id="7" name="Content Placeholder 3">
            <a:extLst>
              <a:ext uri="{FF2B5EF4-FFF2-40B4-BE49-F238E27FC236}">
                <a16:creationId xmlns:a16="http://schemas.microsoft.com/office/drawing/2014/main" id="{EFAC9326-25C8-485E-B6E2-E827149C7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696" y="1152474"/>
            <a:ext cx="8520600" cy="3416402"/>
          </a:xfrm>
        </p:spPr>
      </p:pic>
      <p:pic>
        <p:nvPicPr>
          <p:cNvPr id="9" name="Picture 8">
            <a:extLst>
              <a:ext uri="{FF2B5EF4-FFF2-40B4-BE49-F238E27FC236}">
                <a16:creationId xmlns:a16="http://schemas.microsoft.com/office/drawing/2014/main" id="{5A903DFD-8948-4BAC-AA22-261EBACDEE8A}"/>
              </a:ext>
            </a:extLst>
          </p:cNvPr>
          <p:cNvPicPr>
            <a:picLocks noChangeAspect="1"/>
          </p:cNvPicPr>
          <p:nvPr/>
        </p:nvPicPr>
        <p:blipFill>
          <a:blip r:embed="rId3"/>
          <a:stretch>
            <a:fillRect/>
          </a:stretch>
        </p:blipFill>
        <p:spPr>
          <a:xfrm>
            <a:off x="311692" y="1152474"/>
            <a:ext cx="8520600" cy="3651570"/>
          </a:xfrm>
          <a:prstGeom prst="rect">
            <a:avLst/>
          </a:prstGeom>
        </p:spPr>
      </p:pic>
    </p:spTree>
    <p:extLst>
      <p:ext uri="{BB962C8B-B14F-4D97-AF65-F5344CB8AC3E}">
        <p14:creationId xmlns:p14="http://schemas.microsoft.com/office/powerpoint/2010/main" val="2674987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0C5B6-D118-42F5-9E02-3EA098C24A36}"/>
              </a:ext>
            </a:extLst>
          </p:cNvPr>
          <p:cNvSpPr>
            <a:spLocks noGrp="1"/>
          </p:cNvSpPr>
          <p:nvPr>
            <p:ph type="title"/>
          </p:nvPr>
        </p:nvSpPr>
        <p:spPr/>
        <p:txBody>
          <a:bodyPr/>
          <a:lstStyle/>
          <a:p>
            <a:r>
              <a:rPr lang="en-IN" sz="2000" b="1" dirty="0">
                <a:solidFill>
                  <a:srgbClr val="C00000"/>
                </a:solidFill>
                <a:latin typeface="Montserrat" panose="020B0604020202020204" charset="0"/>
              </a:rPr>
              <a:t>BOWLING FIGURES CONTINUED….</a:t>
            </a:r>
            <a:endParaRPr lang="en-US" sz="2000" b="1" dirty="0">
              <a:latin typeface="Montserrat" panose="020B0604020202020204" charset="0"/>
            </a:endParaRPr>
          </a:p>
        </p:txBody>
      </p:sp>
      <p:sp>
        <p:nvSpPr>
          <p:cNvPr id="3" name="Text Placeholder 2">
            <a:extLst>
              <a:ext uri="{FF2B5EF4-FFF2-40B4-BE49-F238E27FC236}">
                <a16:creationId xmlns:a16="http://schemas.microsoft.com/office/drawing/2014/main" id="{5C7903E7-2533-448E-8993-62AA973F8807}"/>
              </a:ext>
            </a:extLst>
          </p:cNvPr>
          <p:cNvSpPr>
            <a:spLocks noGrp="1"/>
          </p:cNvSpPr>
          <p:nvPr>
            <p:ph type="body" idx="1"/>
          </p:nvPr>
        </p:nvSpPr>
        <p:spPr/>
        <p:txBody>
          <a:bodyPr/>
          <a:lstStyle/>
          <a:p>
            <a:endParaRPr lang="en-US" dirty="0"/>
          </a:p>
        </p:txBody>
      </p:sp>
      <p:pic>
        <p:nvPicPr>
          <p:cNvPr id="4" name="Content Placeholder 4">
            <a:extLst>
              <a:ext uri="{FF2B5EF4-FFF2-40B4-BE49-F238E27FC236}">
                <a16:creationId xmlns:a16="http://schemas.microsoft.com/office/drawing/2014/main" id="{6B6E960E-C7D2-4930-B0E2-3CB85EB76E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701" y="1152476"/>
            <a:ext cx="8520600" cy="3416400"/>
          </a:xfrm>
        </p:spPr>
      </p:pic>
      <p:pic>
        <p:nvPicPr>
          <p:cNvPr id="5" name="Content Placeholder 4">
            <a:extLst>
              <a:ext uri="{FF2B5EF4-FFF2-40B4-BE49-F238E27FC236}">
                <a16:creationId xmlns:a16="http://schemas.microsoft.com/office/drawing/2014/main" id="{969BCE22-CBB4-417D-9210-BFDAF05A52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700" y="1152474"/>
            <a:ext cx="8685066" cy="3416401"/>
          </a:xfrm>
        </p:spPr>
      </p:pic>
      <p:pic>
        <p:nvPicPr>
          <p:cNvPr id="9" name="Picture 8">
            <a:extLst>
              <a:ext uri="{FF2B5EF4-FFF2-40B4-BE49-F238E27FC236}">
                <a16:creationId xmlns:a16="http://schemas.microsoft.com/office/drawing/2014/main" id="{529CD006-6035-4795-9158-D847888F80B4}"/>
              </a:ext>
            </a:extLst>
          </p:cNvPr>
          <p:cNvPicPr>
            <a:picLocks noChangeAspect="1"/>
          </p:cNvPicPr>
          <p:nvPr/>
        </p:nvPicPr>
        <p:blipFill>
          <a:blip r:embed="rId3"/>
          <a:stretch>
            <a:fillRect/>
          </a:stretch>
        </p:blipFill>
        <p:spPr>
          <a:xfrm>
            <a:off x="311699" y="1152474"/>
            <a:ext cx="8520600" cy="3416400"/>
          </a:xfrm>
          <a:prstGeom prst="rect">
            <a:avLst/>
          </a:prstGeom>
        </p:spPr>
      </p:pic>
    </p:spTree>
    <p:extLst>
      <p:ext uri="{BB962C8B-B14F-4D97-AF65-F5344CB8AC3E}">
        <p14:creationId xmlns:p14="http://schemas.microsoft.com/office/powerpoint/2010/main" val="1135305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9202-6B42-4417-A58C-9E2D82987F58}"/>
              </a:ext>
            </a:extLst>
          </p:cNvPr>
          <p:cNvSpPr>
            <a:spLocks noGrp="1"/>
          </p:cNvSpPr>
          <p:nvPr>
            <p:ph type="title"/>
          </p:nvPr>
        </p:nvSpPr>
        <p:spPr/>
        <p:txBody>
          <a:bodyPr/>
          <a:lstStyle/>
          <a:p>
            <a:r>
              <a:rPr lang="en-IN" sz="2000" b="1" dirty="0">
                <a:solidFill>
                  <a:srgbClr val="C00000"/>
                </a:solidFill>
                <a:latin typeface="Montserrat" panose="020B0604020202020204" charset="0"/>
              </a:rPr>
              <a:t>CONCLUSION</a:t>
            </a:r>
            <a:endParaRPr lang="en-US" sz="2000" b="1" dirty="0">
              <a:latin typeface="Montserrat" panose="020B0604020202020204" charset="0"/>
            </a:endParaRPr>
          </a:p>
        </p:txBody>
      </p:sp>
      <p:sp>
        <p:nvSpPr>
          <p:cNvPr id="3" name="Text Placeholder 2">
            <a:extLst>
              <a:ext uri="{FF2B5EF4-FFF2-40B4-BE49-F238E27FC236}">
                <a16:creationId xmlns:a16="http://schemas.microsoft.com/office/drawing/2014/main" id="{14A2EE78-6E1F-4DB5-8D6C-47A888E47F18}"/>
              </a:ext>
            </a:extLst>
          </p:cNvPr>
          <p:cNvSpPr>
            <a:spLocks noGrp="1"/>
          </p:cNvSpPr>
          <p:nvPr>
            <p:ph type="body" idx="1"/>
          </p:nvPr>
        </p:nvSpPr>
        <p:spPr/>
        <p:txBody>
          <a:bodyPr/>
          <a:lstStyle/>
          <a:p>
            <a:pPr>
              <a:buClr>
                <a:schemeClr val="bg1"/>
              </a:buClr>
              <a:buFont typeface="Arial" panose="020B0604020202020204" pitchFamily="34" charset="0"/>
              <a:buChar char="•"/>
            </a:pPr>
            <a:r>
              <a:rPr lang="en-IN" sz="1400" b="1" dirty="0">
                <a:solidFill>
                  <a:schemeClr val="bg1"/>
                </a:solidFill>
                <a:latin typeface="Montserrat" panose="020B0604020202020204" charset="0"/>
              </a:rPr>
              <a:t>Side who had won the toss has opted to field first comparatively more times than to bat.</a:t>
            </a:r>
          </a:p>
          <a:p>
            <a:pPr>
              <a:buClr>
                <a:schemeClr val="bg1"/>
              </a:buClr>
              <a:buFont typeface="Arial" panose="020B0604020202020204" pitchFamily="34" charset="0"/>
              <a:buChar char="•"/>
            </a:pPr>
            <a:endParaRPr lang="en-IN" sz="1400" b="1" dirty="0">
              <a:solidFill>
                <a:schemeClr val="bg1"/>
              </a:solidFill>
              <a:latin typeface="Montserrat" panose="020B0604020202020204" charset="0"/>
            </a:endParaRPr>
          </a:p>
          <a:p>
            <a:pPr>
              <a:buClr>
                <a:schemeClr val="bg1"/>
              </a:buClr>
              <a:buFont typeface="Arial" panose="020B0604020202020204" pitchFamily="34" charset="0"/>
              <a:buChar char="•"/>
            </a:pPr>
            <a:r>
              <a:rPr lang="en-IN" sz="1400" b="1" dirty="0">
                <a:solidFill>
                  <a:schemeClr val="bg1"/>
                </a:solidFill>
                <a:latin typeface="Montserrat" panose="020B0604020202020204" charset="0"/>
              </a:rPr>
              <a:t>Mumbai Indians is the most successful team in the history of IPL.</a:t>
            </a:r>
          </a:p>
          <a:p>
            <a:pPr>
              <a:buClr>
                <a:schemeClr val="bg1"/>
              </a:buClr>
              <a:buFont typeface="Arial" panose="020B0604020202020204" pitchFamily="34" charset="0"/>
              <a:buChar char="•"/>
            </a:pPr>
            <a:endParaRPr lang="en-IN" sz="1400" b="1" dirty="0">
              <a:solidFill>
                <a:schemeClr val="bg1"/>
              </a:solidFill>
              <a:latin typeface="Montserrat" panose="020B0604020202020204" charset="0"/>
            </a:endParaRPr>
          </a:p>
          <a:p>
            <a:pPr>
              <a:buClr>
                <a:schemeClr val="bg1"/>
              </a:buClr>
              <a:buFont typeface="Arial" panose="020B0604020202020204" pitchFamily="34" charset="0"/>
              <a:buChar char="•"/>
            </a:pPr>
            <a:r>
              <a:rPr lang="en-IN" sz="1400" b="1" dirty="0">
                <a:solidFill>
                  <a:schemeClr val="bg1"/>
                </a:solidFill>
                <a:latin typeface="Montserrat" panose="020B0604020202020204" charset="0"/>
              </a:rPr>
              <a:t>Virat Kohli, Suresh Raina, Rohit Sharma are dominating in all the batting records.</a:t>
            </a:r>
          </a:p>
          <a:p>
            <a:pPr>
              <a:buClr>
                <a:schemeClr val="bg1"/>
              </a:buClr>
              <a:buFont typeface="Arial" panose="020B0604020202020204" pitchFamily="34" charset="0"/>
              <a:buChar char="•"/>
            </a:pPr>
            <a:endParaRPr lang="en-IN" sz="1400" b="1" dirty="0">
              <a:solidFill>
                <a:schemeClr val="bg1"/>
              </a:solidFill>
              <a:latin typeface="Montserrat" panose="020B0604020202020204" charset="0"/>
            </a:endParaRPr>
          </a:p>
          <a:p>
            <a:pPr>
              <a:buClr>
                <a:schemeClr val="bg1"/>
              </a:buClr>
              <a:buFont typeface="Arial" panose="020B0604020202020204" pitchFamily="34" charset="0"/>
              <a:buChar char="•"/>
            </a:pPr>
            <a:r>
              <a:rPr lang="en-IN" sz="1400" b="1" dirty="0">
                <a:solidFill>
                  <a:schemeClr val="bg1"/>
                </a:solidFill>
                <a:latin typeface="Montserrat" panose="020B0604020202020204" charset="0"/>
              </a:rPr>
              <a:t>Lasith Malinga, K Rabada, K Ahmed , R Ashwin are key bowlers.</a:t>
            </a:r>
          </a:p>
          <a:p>
            <a:pPr>
              <a:buClr>
                <a:schemeClr val="bg1"/>
              </a:buClr>
              <a:buFont typeface="Arial" panose="020B0604020202020204" pitchFamily="34" charset="0"/>
              <a:buChar char="•"/>
            </a:pPr>
            <a:endParaRPr lang="en-IN" sz="1400" b="1" dirty="0">
              <a:solidFill>
                <a:schemeClr val="bg1"/>
              </a:solidFill>
              <a:latin typeface="Montserrat" panose="020B0604020202020204" charset="0"/>
            </a:endParaRPr>
          </a:p>
          <a:p>
            <a:pPr>
              <a:buClr>
                <a:schemeClr val="bg1"/>
              </a:buClr>
              <a:buFont typeface="Arial" panose="020B0604020202020204" pitchFamily="34" charset="0"/>
              <a:buChar char="•"/>
            </a:pPr>
            <a:r>
              <a:rPr lang="en-US" sz="1400" b="1" dirty="0">
                <a:solidFill>
                  <a:schemeClr val="bg1"/>
                </a:solidFill>
                <a:latin typeface="Montserrat" panose="020B0604020202020204" charset="0"/>
              </a:rPr>
              <a:t>Almost, 3/4</a:t>
            </a:r>
            <a:r>
              <a:rPr lang="en-US" sz="1400" b="1" baseline="30000" dirty="0">
                <a:solidFill>
                  <a:schemeClr val="bg1"/>
                </a:solidFill>
                <a:latin typeface="Montserrat" panose="020B0604020202020204" charset="0"/>
              </a:rPr>
              <a:t>th</a:t>
            </a:r>
            <a:r>
              <a:rPr lang="en-US" sz="1400" b="1" dirty="0">
                <a:solidFill>
                  <a:schemeClr val="bg1"/>
                </a:solidFill>
                <a:latin typeface="Montserrat" panose="020B0604020202020204" charset="0"/>
              </a:rPr>
              <a:t> of the batsmen are right handed while only 1/4</a:t>
            </a:r>
            <a:r>
              <a:rPr lang="en-US" sz="1400" b="1" baseline="30000" dirty="0">
                <a:solidFill>
                  <a:schemeClr val="bg1"/>
                </a:solidFill>
                <a:latin typeface="Montserrat" panose="020B0604020202020204" charset="0"/>
              </a:rPr>
              <a:t>th</a:t>
            </a:r>
            <a:r>
              <a:rPr lang="en-US" sz="1400" b="1" dirty="0">
                <a:solidFill>
                  <a:schemeClr val="bg1"/>
                </a:solidFill>
                <a:latin typeface="Montserrat" panose="020B0604020202020204" charset="0"/>
              </a:rPr>
              <a:t> have left dominant hand.</a:t>
            </a:r>
            <a:endParaRPr lang="en-IN" sz="1400" b="1" dirty="0">
              <a:solidFill>
                <a:schemeClr val="bg1"/>
              </a:solidFill>
              <a:latin typeface="Montserrat" panose="020B0604020202020204" charset="0"/>
            </a:endParaRPr>
          </a:p>
        </p:txBody>
      </p:sp>
    </p:spTree>
    <p:extLst>
      <p:ext uri="{BB962C8B-B14F-4D97-AF65-F5344CB8AC3E}">
        <p14:creationId xmlns:p14="http://schemas.microsoft.com/office/powerpoint/2010/main" val="20133080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ndian Premier League">
            <a:extLst>
              <a:ext uri="{FF2B5EF4-FFF2-40B4-BE49-F238E27FC236}">
                <a16:creationId xmlns:a16="http://schemas.microsoft.com/office/drawing/2014/main" id="{C6199A9F-0495-4241-BDE5-C39064119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26361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B72C-B057-45F2-BDF2-DBAD91776835}"/>
              </a:ext>
            </a:extLst>
          </p:cNvPr>
          <p:cNvSpPr>
            <a:spLocks noGrp="1"/>
          </p:cNvSpPr>
          <p:nvPr>
            <p:ph type="title"/>
          </p:nvPr>
        </p:nvSpPr>
        <p:spPr/>
        <p:txBody>
          <a:bodyPr/>
          <a:lstStyle/>
          <a:p>
            <a:r>
              <a:rPr lang="en-IN" sz="2000" b="1" dirty="0">
                <a:latin typeface="Montserrat" panose="020B0604020202020204" charset="0"/>
              </a:rPr>
              <a:t>SUMMARY</a:t>
            </a:r>
            <a:endParaRPr lang="en-US" sz="2000" dirty="0"/>
          </a:p>
        </p:txBody>
      </p:sp>
      <p:sp>
        <p:nvSpPr>
          <p:cNvPr id="3" name="Text Placeholder 2">
            <a:extLst>
              <a:ext uri="{FF2B5EF4-FFF2-40B4-BE49-F238E27FC236}">
                <a16:creationId xmlns:a16="http://schemas.microsoft.com/office/drawing/2014/main" id="{F2724BCC-8181-4BBE-BF3D-BF6E47FA135D}"/>
              </a:ext>
            </a:extLst>
          </p:cNvPr>
          <p:cNvSpPr>
            <a:spLocks noGrp="1"/>
          </p:cNvSpPr>
          <p:nvPr>
            <p:ph type="body" idx="1"/>
          </p:nvPr>
        </p:nvSpPr>
        <p:spPr/>
        <p:txBody>
          <a:bodyPr/>
          <a:lstStyle/>
          <a:p>
            <a:r>
              <a:rPr lang="en-IN" sz="1400" b="1" dirty="0">
                <a:solidFill>
                  <a:schemeClr val="bg1">
                    <a:lumMod val="50000"/>
                  </a:schemeClr>
                </a:solidFill>
                <a:latin typeface="Montserrat" panose="020B0604020202020204" charset="0"/>
              </a:rPr>
              <a:t>IPL is a professional T20 league for T20 championship in India. It is supervised by BCCI whose headquarter is in Mumbai. Bollywood has also made its presence felt with two of its leading stars bagging the ownership of their respective teams. It has given a platform to Indian youngster to show  their talent. Lot of players playing in IPL had played for India after performing in IPL. In IPL 8 teams play with each other to win the IPL trophy. So we are going to analyse the data of IPL to have an understanding that which teams and which players are performing well as well as how the how many Indian and foreign players have been debuted in IPL. We will also have a look on how the toss affects the result of match.</a:t>
            </a:r>
          </a:p>
          <a:p>
            <a:endParaRPr lang="en-US" dirty="0"/>
          </a:p>
        </p:txBody>
      </p:sp>
    </p:spTree>
    <p:extLst>
      <p:ext uri="{BB962C8B-B14F-4D97-AF65-F5344CB8AC3E}">
        <p14:creationId xmlns:p14="http://schemas.microsoft.com/office/powerpoint/2010/main" val="3995013031"/>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20 Most Interesting IPL Facts You Never Knew - Binge Connect">
            <a:extLst>
              <a:ext uri="{FF2B5EF4-FFF2-40B4-BE49-F238E27FC236}">
                <a16:creationId xmlns:a16="http://schemas.microsoft.com/office/drawing/2014/main" id="{71B9ED07-9E2C-41EB-A245-C87A9C787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25745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AC52-F495-4D2F-92E0-E279CCF9C490}"/>
              </a:ext>
            </a:extLst>
          </p:cNvPr>
          <p:cNvSpPr>
            <a:spLocks noGrp="1"/>
          </p:cNvSpPr>
          <p:nvPr>
            <p:ph type="title"/>
          </p:nvPr>
        </p:nvSpPr>
        <p:spPr/>
        <p:txBody>
          <a:bodyPr/>
          <a:lstStyle/>
          <a:p>
            <a:r>
              <a:rPr lang="en-IN" sz="2000" b="1" dirty="0">
                <a:latin typeface="Montserrat" panose="020B0604020202020204" charset="0"/>
              </a:rPr>
              <a:t>IPL FACTS </a:t>
            </a:r>
            <a:endParaRPr lang="en-US" sz="2000" dirty="0"/>
          </a:p>
        </p:txBody>
      </p:sp>
      <p:sp>
        <p:nvSpPr>
          <p:cNvPr id="3" name="Text Placeholder 2">
            <a:extLst>
              <a:ext uri="{FF2B5EF4-FFF2-40B4-BE49-F238E27FC236}">
                <a16:creationId xmlns:a16="http://schemas.microsoft.com/office/drawing/2014/main" id="{C9E99A84-2CE9-43D5-90F0-A20E994AA906}"/>
              </a:ext>
            </a:extLst>
          </p:cNvPr>
          <p:cNvSpPr>
            <a:spLocks noGrp="1"/>
          </p:cNvSpPr>
          <p:nvPr>
            <p:ph type="body" idx="1"/>
          </p:nvPr>
        </p:nvSpPr>
        <p:spPr/>
        <p:txBody>
          <a:bodyPr/>
          <a:lstStyle/>
          <a:p>
            <a:pPr>
              <a:buClrTx/>
              <a:buFont typeface="Arial" panose="020B0604020202020204" pitchFamily="34" charset="0"/>
              <a:buChar char="•"/>
            </a:pPr>
            <a:r>
              <a:rPr lang="en-IN" sz="1400" b="1" dirty="0">
                <a:solidFill>
                  <a:schemeClr val="bg1">
                    <a:lumMod val="50000"/>
                  </a:schemeClr>
                </a:solidFill>
                <a:latin typeface="Montserrat" panose="020B0604020202020204" charset="0"/>
              </a:rPr>
              <a:t>IPL is a professional T20 cricket league in India contested during April and May.</a:t>
            </a:r>
          </a:p>
          <a:p>
            <a:pPr>
              <a:buClrTx/>
              <a:buFont typeface="Arial" panose="020B0604020202020204" pitchFamily="34" charset="0"/>
              <a:buChar char="•"/>
            </a:pPr>
            <a:endParaRPr lang="en-IN" sz="1400" b="1" dirty="0">
              <a:solidFill>
                <a:schemeClr val="bg1">
                  <a:lumMod val="50000"/>
                </a:schemeClr>
              </a:solidFill>
              <a:latin typeface="Montserrat" panose="020B0604020202020204" charset="0"/>
            </a:endParaRPr>
          </a:p>
          <a:p>
            <a:pPr>
              <a:buClrTx/>
              <a:buFont typeface="Arial" panose="020B0604020202020204" pitchFamily="34" charset="0"/>
              <a:buChar char="•"/>
            </a:pPr>
            <a:r>
              <a:rPr lang="en-IN" sz="1400" b="1" dirty="0">
                <a:solidFill>
                  <a:schemeClr val="bg1">
                    <a:lumMod val="50000"/>
                  </a:schemeClr>
                </a:solidFill>
                <a:latin typeface="Montserrat" panose="020B0604020202020204" charset="0"/>
              </a:rPr>
              <a:t>Team Names are Based on Indian cities.</a:t>
            </a:r>
          </a:p>
          <a:p>
            <a:pPr>
              <a:buClrTx/>
              <a:buFont typeface="Arial" panose="020B0604020202020204" pitchFamily="34" charset="0"/>
              <a:buChar char="•"/>
            </a:pPr>
            <a:endParaRPr lang="en-IN" sz="1400" b="1" dirty="0">
              <a:solidFill>
                <a:schemeClr val="bg1">
                  <a:lumMod val="50000"/>
                </a:schemeClr>
              </a:solidFill>
              <a:latin typeface="Montserrat" panose="020B0604020202020204" charset="0"/>
            </a:endParaRPr>
          </a:p>
          <a:p>
            <a:pPr>
              <a:buClrTx/>
              <a:buFont typeface="Arial" panose="020B0604020202020204" pitchFamily="34" charset="0"/>
              <a:buChar char="•"/>
            </a:pPr>
            <a:r>
              <a:rPr lang="en-IN" sz="1400" b="1" dirty="0">
                <a:solidFill>
                  <a:schemeClr val="bg1">
                    <a:lumMod val="50000"/>
                  </a:schemeClr>
                </a:solidFill>
                <a:latin typeface="Montserrat" panose="020B0604020202020204" charset="0"/>
              </a:rPr>
              <a:t>It was founded by BCCI in 2008 and is now most attended cricket league in the world and ranks sixth among all sports league in India.</a:t>
            </a:r>
          </a:p>
          <a:p>
            <a:pPr>
              <a:buClrTx/>
              <a:buFont typeface="Arial" panose="020B0604020202020204" pitchFamily="34" charset="0"/>
              <a:buChar char="•"/>
            </a:pPr>
            <a:endParaRPr lang="en-IN" sz="1400" b="1" dirty="0">
              <a:solidFill>
                <a:schemeClr val="bg1">
                  <a:lumMod val="50000"/>
                </a:schemeClr>
              </a:solidFill>
              <a:latin typeface="Montserrat" panose="020B0604020202020204" charset="0"/>
            </a:endParaRPr>
          </a:p>
          <a:p>
            <a:pPr>
              <a:buClrTx/>
              <a:buFont typeface="Arial" panose="020B0604020202020204" pitchFamily="34" charset="0"/>
              <a:buChar char="•"/>
            </a:pPr>
            <a:r>
              <a:rPr lang="en-IN" sz="1400" b="1" dirty="0">
                <a:solidFill>
                  <a:schemeClr val="bg1">
                    <a:lumMod val="50000"/>
                  </a:schemeClr>
                </a:solidFill>
                <a:latin typeface="Montserrat" panose="020B0604020202020204" charset="0"/>
              </a:rPr>
              <a:t>In 2010 the IPL became the first sporting league in world to be broadcasted live on YouTube.</a:t>
            </a:r>
          </a:p>
          <a:p>
            <a:endParaRPr lang="en-US" dirty="0"/>
          </a:p>
        </p:txBody>
      </p:sp>
    </p:spTree>
    <p:extLst>
      <p:ext uri="{BB962C8B-B14F-4D97-AF65-F5344CB8AC3E}">
        <p14:creationId xmlns:p14="http://schemas.microsoft.com/office/powerpoint/2010/main" val="17563717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5D02-6724-4F63-88F2-2B72FCBA24A7}"/>
              </a:ext>
            </a:extLst>
          </p:cNvPr>
          <p:cNvSpPr>
            <a:spLocks noGrp="1"/>
          </p:cNvSpPr>
          <p:nvPr>
            <p:ph type="title"/>
          </p:nvPr>
        </p:nvSpPr>
        <p:spPr>
          <a:xfrm>
            <a:off x="490249" y="450150"/>
            <a:ext cx="8204299" cy="4090800"/>
          </a:xfrm>
        </p:spPr>
        <p:txBody>
          <a:bodyPr/>
          <a:lstStyle/>
          <a:p>
            <a:pPr algn="ctr"/>
            <a:r>
              <a:rPr lang="en-IN" sz="4000" b="1" dirty="0">
                <a:solidFill>
                  <a:srgbClr val="C00000"/>
                </a:solidFill>
                <a:latin typeface="Montserrat" panose="020B0604020202020204" charset="0"/>
              </a:rPr>
              <a:t>PROBLEM STATEMENT</a:t>
            </a:r>
            <a:br>
              <a:rPr lang="en-US" sz="4800" b="1" dirty="0">
                <a:solidFill>
                  <a:schemeClr val="bg1"/>
                </a:solidFill>
                <a:latin typeface="Montserrat" panose="020B0604020202020204" charset="0"/>
              </a:rPr>
            </a:br>
            <a:endParaRPr lang="en-US" dirty="0"/>
          </a:p>
        </p:txBody>
      </p:sp>
    </p:spTree>
    <p:extLst>
      <p:ext uri="{BB962C8B-B14F-4D97-AF65-F5344CB8AC3E}">
        <p14:creationId xmlns:p14="http://schemas.microsoft.com/office/powerpoint/2010/main" val="387770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8CE0-4FB5-4226-85C8-FCF451C512E4}"/>
              </a:ext>
            </a:extLst>
          </p:cNvPr>
          <p:cNvSpPr>
            <a:spLocks noGrp="1"/>
          </p:cNvSpPr>
          <p:nvPr>
            <p:ph type="title"/>
          </p:nvPr>
        </p:nvSpPr>
        <p:spPr/>
        <p:txBody>
          <a:bodyPr/>
          <a:lstStyle/>
          <a:p>
            <a:r>
              <a:rPr lang="en-IN" sz="2000" b="1" dirty="0">
                <a:solidFill>
                  <a:srgbClr val="C00000"/>
                </a:solidFill>
                <a:latin typeface="Montserrat" panose="020B0604020202020204" charset="0"/>
              </a:rPr>
              <a:t>Problem Statement</a:t>
            </a:r>
          </a:p>
        </p:txBody>
      </p:sp>
      <p:sp>
        <p:nvSpPr>
          <p:cNvPr id="3" name="Text Placeholder 2">
            <a:extLst>
              <a:ext uri="{FF2B5EF4-FFF2-40B4-BE49-F238E27FC236}">
                <a16:creationId xmlns:a16="http://schemas.microsoft.com/office/drawing/2014/main" id="{CD59ED0B-0337-4547-BE68-AAB1ABF145C3}"/>
              </a:ext>
            </a:extLst>
          </p:cNvPr>
          <p:cNvSpPr>
            <a:spLocks noGrp="1"/>
          </p:cNvSpPr>
          <p:nvPr>
            <p:ph type="body" idx="1"/>
          </p:nvPr>
        </p:nvSpPr>
        <p:spPr/>
        <p:txBody>
          <a:bodyPr/>
          <a:lstStyle/>
          <a:p>
            <a:pPr marL="114300" indent="0">
              <a:buNone/>
            </a:pPr>
            <a:r>
              <a:rPr lang="en-IN" sz="1400" b="1" dirty="0">
                <a:solidFill>
                  <a:schemeClr val="bg1">
                    <a:lumMod val="50000"/>
                  </a:schemeClr>
                </a:solidFill>
                <a:latin typeface="Montserrat" panose="020B0604020202020204" charset="0"/>
                <a:cs typeface="Calibri" panose="020F0502020204030204" pitchFamily="34" charset="0"/>
              </a:rPr>
              <a:t>IPL is a popular League in India. It is organised in year in month of April to May. And, we have different dataset of IPL on which we have to our analysis to find out the different outcomes of data in batting/ bowling performances of Individuals as well as of teams. We also have to analyse the teams performance at home venues as well as their performances on away from home venues.</a:t>
            </a:r>
          </a:p>
        </p:txBody>
      </p:sp>
    </p:spTree>
    <p:extLst>
      <p:ext uri="{BB962C8B-B14F-4D97-AF65-F5344CB8AC3E}">
        <p14:creationId xmlns:p14="http://schemas.microsoft.com/office/powerpoint/2010/main" val="1834556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TotalTime>
  <Words>1314</Words>
  <Application>Microsoft Office PowerPoint</Application>
  <PresentationFormat>On-screen Show (16:9)</PresentationFormat>
  <Paragraphs>130</Paragraphs>
  <Slides>48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Courier New</vt:lpstr>
      <vt:lpstr>Wingdings</vt:lpstr>
      <vt:lpstr>Montserrat</vt:lpstr>
      <vt:lpstr>Simple Light</vt:lpstr>
      <vt:lpstr>           Capstone Project IPL T20 Cricket Analysis    Team Members:-  1) Umang Wasekar    2)Ashutosh Kumar</vt:lpstr>
      <vt:lpstr>PowerPoint Presentation</vt:lpstr>
      <vt:lpstr> CONTENTS</vt:lpstr>
      <vt:lpstr>INTRODUCTION</vt:lpstr>
      <vt:lpstr>SUMMARY</vt:lpstr>
      <vt:lpstr>PowerPoint Presentation</vt:lpstr>
      <vt:lpstr>IPL FACTS </vt:lpstr>
      <vt:lpstr>PROBLEM STATEMENT </vt:lpstr>
      <vt:lpstr>Problem Statement</vt:lpstr>
      <vt:lpstr>HOME AND AWAY PERFORMANCES</vt:lpstr>
      <vt:lpstr>HOME AND AWAY PERFORMANCES</vt:lpstr>
      <vt:lpstr>DATA SNAPSHOT</vt:lpstr>
      <vt:lpstr>PERFORMANCES OF ALL THE TEAMS AT HOME VENUES</vt:lpstr>
      <vt:lpstr>PowerPoint Presentation</vt:lpstr>
      <vt:lpstr>PERFORMANCES OF ALL THE TEAMS AT AWAY VENUES</vt:lpstr>
      <vt:lpstr>PowerPoint Presentation</vt:lpstr>
      <vt:lpstr>KEY POINTS FROM THE PLOTS</vt:lpstr>
      <vt:lpstr>HIGHEST OVERALL WIN PERCENTAGE TEAMWISE</vt:lpstr>
      <vt:lpstr>KEY POINTS FROM THE PLOTS</vt:lpstr>
      <vt:lpstr>PLAYER WISE ANALYSIS</vt:lpstr>
      <vt:lpstr>DATA SNAPSHOT</vt:lpstr>
      <vt:lpstr>TOP 5 HIGHEST RUNS SCORER IN IPL HISTORY </vt:lpstr>
      <vt:lpstr>PowerPoint Presentation</vt:lpstr>
      <vt:lpstr>PLAYERS WITH MOST DISMISSALS IN IPL HISTORY</vt:lpstr>
      <vt:lpstr>PowerPoint Presentation</vt:lpstr>
      <vt:lpstr>PLAYERS WHO FACED MOST NUMBERS OF DELIVERIES </vt:lpstr>
      <vt:lpstr>Top 5 players with highest Batting average </vt:lpstr>
      <vt:lpstr>PowerPoint Presentation</vt:lpstr>
      <vt:lpstr>PLAYER ATTRIBUTES AND BELONGING NATIONS </vt:lpstr>
      <vt:lpstr>DATA SNAPSHOT</vt:lpstr>
      <vt:lpstr>COMPARISON OF LEFT HAND, RIGHT HAND BATSMEN IN IPL</vt:lpstr>
      <vt:lpstr>BOWLING SKILLS (FREQUENTLY USED VARIATIONS )</vt:lpstr>
      <vt:lpstr>PowerPoint Presentation</vt:lpstr>
      <vt:lpstr>CONTINUED..</vt:lpstr>
      <vt:lpstr>COMPARISON OF NUMBER OF PLAYERS DEBUTED FROM EACH NATION </vt:lpstr>
      <vt:lpstr>PowerPoint Presentation</vt:lpstr>
      <vt:lpstr>DELIVERY WISE ANALYSIS </vt:lpstr>
      <vt:lpstr>TEAM DECISION AFTER WINNING TOSS </vt:lpstr>
      <vt:lpstr>RAIN AFFECTED MATCHES</vt:lpstr>
      <vt:lpstr>ANALYSIS OF DELIVERIES</vt:lpstr>
      <vt:lpstr>BOWLING FIGURES </vt:lpstr>
      <vt:lpstr>Runs Scored on Balls</vt:lpstr>
      <vt:lpstr>Bowling Figures</vt:lpstr>
      <vt:lpstr>PowerPoint Presentation</vt:lpstr>
      <vt:lpstr>BOWLING FIGURES CONTINUED…</vt:lpstr>
      <vt:lpstr>BOWLING FIGURES CONTINUED….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umang wasekar</dc:creator>
  <cp:lastModifiedBy>Umang Wasekar</cp:lastModifiedBy>
  <cp:revision>47</cp:revision>
  <dcterms:modified xsi:type="dcterms:W3CDTF">2021-06-19T06:05:10Z</dcterms:modified>
</cp:coreProperties>
</file>