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8008">
          <p15:clr>
            <a:srgbClr val="A4A3A4"/>
          </p15:clr>
        </p15:guide>
        <p15:guide id="2" orient="horz" pos="3024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ifSkZHBKwPiZhVfDOe3a9KMBN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40" y="58"/>
      </p:cViewPr>
      <p:guideLst>
        <p:guide pos="8008"/>
        <p:guide orient="horz"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4481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84"/>
              </a:spcBef>
              <a:spcAft>
                <a:spcPts val="0"/>
              </a:spcAft>
              <a:buClr>
                <a:srgbClr val="888888"/>
              </a:buClr>
              <a:buSzPts val="39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72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232626" y="-352265"/>
            <a:ext cx="6336348" cy="1152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6625273" y="3040382"/>
            <a:ext cx="8192135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757872" y="266702"/>
            <a:ext cx="8192135" cy="842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1"/>
              <a:buFont typeface="Calibri"/>
              <a:buNone/>
              <a:defRPr sz="5601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 sz="25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960"/>
              <a:buNone/>
              <a:defRPr sz="196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960"/>
              <a:buNone/>
              <a:defRPr sz="196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960"/>
              <a:buNone/>
              <a:defRPr sz="196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960"/>
              <a:buNone/>
              <a:defRPr sz="196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960"/>
              <a:buNone/>
              <a:defRPr sz="196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92"/>
              </a:spcBef>
              <a:spcAft>
                <a:spcPts val="0"/>
              </a:spcAft>
              <a:buClr>
                <a:srgbClr val="888888"/>
              </a:buClr>
              <a:buSzPts val="1960"/>
              <a:buNone/>
              <a:defRPr sz="196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40080" y="2240281"/>
            <a:ext cx="5654040" cy="633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77519" algn="l"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ts val="3920"/>
              <a:buChar char="•"/>
              <a:defRPr sz="3920"/>
            </a:lvl1pPr>
            <a:lvl2pPr marL="914400" lvl="1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–"/>
              <a:defRPr sz="3359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4pPr>
            <a:lvl5pPr marL="2286000" lvl="4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»"/>
              <a:defRPr sz="2520"/>
            </a:lvl5pPr>
            <a:lvl6pPr marL="2743200" lvl="5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6pPr>
            <a:lvl7pPr marL="3200400" lvl="6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7pPr>
            <a:lvl8pPr marL="3657600" lvl="7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8pPr>
            <a:lvl9pPr marL="4114800" lvl="8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507480" y="2240281"/>
            <a:ext cx="5654040" cy="633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77519" algn="l"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ts val="3920"/>
              <a:buChar char="•"/>
              <a:defRPr sz="3920"/>
            </a:lvl1pPr>
            <a:lvl2pPr marL="914400" lvl="1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–"/>
              <a:defRPr sz="3359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4pPr>
            <a:lvl5pPr marL="2286000" lvl="4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»"/>
              <a:defRPr sz="2520"/>
            </a:lvl5pPr>
            <a:lvl6pPr marL="2743200" lvl="5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6pPr>
            <a:lvl7pPr marL="3200400" lvl="6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7pPr>
            <a:lvl8pPr marL="3657600" lvl="7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8pPr>
            <a:lvl9pPr marL="4114800" lvl="8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1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 b="1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3pPr>
            <a:lvl4pPr marL="1828800" lvl="3" indent="-22860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4pPr>
            <a:lvl5pPr marL="2286000" lvl="4" indent="-22860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5pPr>
            <a:lvl6pPr marL="2743200" lvl="5" indent="-22860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6pPr>
            <a:lvl7pPr marL="3200400" lvl="6" indent="-22860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7pPr>
            <a:lvl8pPr marL="3657600" lvl="7" indent="-22860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8pPr>
            <a:lvl9pPr marL="4114800" lvl="8" indent="-22860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40080" y="3044825"/>
            <a:ext cx="5656263" cy="553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70839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–"/>
              <a:defRPr sz="2240"/>
            </a:lvl4pPr>
            <a:lvl5pPr marL="2286000" lvl="4" indent="-370839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»"/>
              <a:defRPr sz="2240"/>
            </a:lvl5pPr>
            <a:lvl6pPr marL="2743200" lvl="5" indent="-370839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2240"/>
            </a:lvl6pPr>
            <a:lvl7pPr marL="3200400" lvl="6" indent="-370839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2240"/>
            </a:lvl7pPr>
            <a:lvl8pPr marL="3657600" lvl="7" indent="-37084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2240"/>
            </a:lvl8pPr>
            <a:lvl9pPr marL="4114800" lvl="8" indent="-37084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224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503036" y="2149158"/>
            <a:ext cx="5658485" cy="89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 b="1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3pPr>
            <a:lvl4pPr marL="1828800" lvl="3" indent="-22860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4pPr>
            <a:lvl5pPr marL="2286000" lvl="4" indent="-22860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5pPr>
            <a:lvl6pPr marL="2743200" lvl="5" indent="-22860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6pPr>
            <a:lvl7pPr marL="3200400" lvl="6" indent="-22860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7pPr>
            <a:lvl8pPr marL="3657600" lvl="7" indent="-22860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8pPr>
            <a:lvl9pPr marL="4114800" lvl="8" indent="-22860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503036" y="3044825"/>
            <a:ext cx="5658485" cy="553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70839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–"/>
              <a:defRPr sz="2240"/>
            </a:lvl4pPr>
            <a:lvl5pPr marL="2286000" lvl="4" indent="-370839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»"/>
              <a:defRPr sz="2240"/>
            </a:lvl5pPr>
            <a:lvl6pPr marL="2743200" lvl="5" indent="-370839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2240"/>
            </a:lvl6pPr>
            <a:lvl7pPr marL="3200400" lvl="6" indent="-370839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2240"/>
            </a:lvl7pPr>
            <a:lvl8pPr marL="3657600" lvl="7" indent="-37084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2240"/>
            </a:lvl8pPr>
            <a:lvl9pPr marL="4114800" lvl="8" indent="-37084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224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005070" y="382271"/>
            <a:ext cx="7156450" cy="819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13143" algn="l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4481"/>
              <a:buChar char="•"/>
              <a:defRPr sz="4481"/>
            </a:lvl1pPr>
            <a:lvl2pPr marL="914400" lvl="1" indent="-477519" algn="l"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ts val="3920"/>
              <a:buChar char="–"/>
              <a:defRPr sz="3920"/>
            </a:lvl2pPr>
            <a:lvl3pPr marL="1371600" lvl="2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marL="2743200" lvl="5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40081" y="2009141"/>
            <a:ext cx="4211638" cy="656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marL="914400" lvl="1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4pPr>
            <a:lvl5pPr marL="2286000" lvl="4" indent="-22860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5pPr>
            <a:lvl6pPr marL="2743200" lvl="5" indent="-22860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6pPr>
            <a:lvl7pPr marL="3200400" lvl="6" indent="-22860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7pPr>
            <a:lvl8pPr marL="3657600" lvl="7" indent="-22860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8pPr>
            <a:lvl9pPr marL="4114800" lvl="8" indent="-22860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2509203" y="857885"/>
            <a:ext cx="7680960" cy="576072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2509203" y="7514273"/>
            <a:ext cx="7680960" cy="1126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marL="914400" lvl="1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4pPr>
            <a:lvl5pPr marL="2286000" lvl="4" indent="-22860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5pPr>
            <a:lvl6pPr marL="2743200" lvl="5" indent="-22860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6pPr>
            <a:lvl7pPr marL="3200400" lvl="6" indent="-22860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7pPr>
            <a:lvl8pPr marL="3657600" lvl="7" indent="-22860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8pPr>
            <a:lvl9pPr marL="4114800" lvl="8" indent="-228600" algn="l">
              <a:spcBef>
                <a:spcPts val="252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1"/>
              <a:buFont typeface="Calibri"/>
              <a:buNone/>
              <a:defRPr sz="616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13143" algn="l" rtl="0"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4481"/>
              <a:buFont typeface="Arial"/>
              <a:buChar char="•"/>
              <a:defRPr sz="44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77519" algn="l" rtl="0">
              <a:spcBef>
                <a:spcPts val="784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–"/>
              <a:defRPr sz="3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4196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hygger.io/guides/agile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conga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hyperlink" Target="https://dotnet.microsoft.com/en-us/apps/asp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9103684" y="7692327"/>
            <a:ext cx="3410555" cy="1686625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3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912848" y="7563052"/>
            <a:ext cx="1791419" cy="3347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75" b="0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/>
          </a:p>
        </p:txBody>
      </p:sp>
      <p:sp>
        <p:nvSpPr>
          <p:cNvPr id="91" name="Google Shape;91;p1"/>
          <p:cNvSpPr/>
          <p:nvPr/>
        </p:nvSpPr>
        <p:spPr>
          <a:xfrm>
            <a:off x="93663" y="133350"/>
            <a:ext cx="12592050" cy="9356725"/>
          </a:xfrm>
          <a:prstGeom prst="rect">
            <a:avLst/>
          </a:prstGeom>
          <a:noFill/>
          <a:ln w="1016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3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66700" y="222250"/>
            <a:ext cx="12245975" cy="122624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8D8D8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3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222312" y="1631758"/>
            <a:ext cx="3469705" cy="3366512"/>
            <a:chOff x="848683" y="6478996"/>
            <a:chExt cx="11658600" cy="6820748"/>
          </a:xfrm>
        </p:grpSpPr>
        <p:sp>
          <p:nvSpPr>
            <p:cNvPr id="94" name="Google Shape;94;p1"/>
            <p:cNvSpPr/>
            <p:nvPr/>
          </p:nvSpPr>
          <p:spPr>
            <a:xfrm>
              <a:off x="848683" y="6681235"/>
              <a:ext cx="11658600" cy="6618509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35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4145743" y="6478996"/>
              <a:ext cx="5193851" cy="6781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5" b="0" i="0" u="none" strike="noStrike" cap="none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dirty="0"/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9121393" y="4998270"/>
            <a:ext cx="3375137" cy="2386281"/>
            <a:chOff x="845736" y="18217490"/>
            <a:chExt cx="11929274" cy="7827920"/>
          </a:xfrm>
        </p:grpSpPr>
        <p:sp>
          <p:nvSpPr>
            <p:cNvPr id="97" name="Google Shape;97;p1"/>
            <p:cNvSpPr/>
            <p:nvPr/>
          </p:nvSpPr>
          <p:spPr>
            <a:xfrm>
              <a:off x="845736" y="18895071"/>
              <a:ext cx="11929274" cy="7150339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3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4457236" y="18217490"/>
              <a:ext cx="5389812" cy="138518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5" b="0" i="0" u="none" strike="noStrike" cap="none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Novelty</a:t>
              </a:r>
              <a:endParaRPr dirty="0"/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9103685" y="1646160"/>
            <a:ext cx="3396707" cy="3154440"/>
          </a:xfrm>
          <a:prstGeom prst="rect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35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77826" y="210235"/>
            <a:ext cx="9121471" cy="38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5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Conga Internship + </a:t>
            </a:r>
            <a:r>
              <a:rPr lang="en-US" sz="1925" b="1" i="0" u="none" strike="noStrike" cap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HireHub</a:t>
            </a:r>
            <a:r>
              <a:rPr lang="en-US" sz="1925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project</a:t>
            </a:r>
            <a:endParaRPr dirty="0"/>
          </a:p>
        </p:txBody>
      </p:sp>
      <p:sp>
        <p:nvSpPr>
          <p:cNvPr id="101" name="Google Shape;101;p1"/>
          <p:cNvSpPr txBox="1"/>
          <p:nvPr/>
        </p:nvSpPr>
        <p:spPr>
          <a:xfrm>
            <a:off x="9876706" y="1519354"/>
            <a:ext cx="2007821" cy="3347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75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531018" y="515637"/>
            <a:ext cx="913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Freya Modi – AU2040222</a:t>
            </a:r>
            <a:endParaRPr dirty="0"/>
          </a:p>
        </p:txBody>
      </p:sp>
      <p:grpSp>
        <p:nvGrpSpPr>
          <p:cNvPr id="103" name="Google Shape;103;p1"/>
          <p:cNvGrpSpPr/>
          <p:nvPr/>
        </p:nvGrpSpPr>
        <p:grpSpPr>
          <a:xfrm>
            <a:off x="3818182" y="4309081"/>
            <a:ext cx="5166039" cy="5069873"/>
            <a:chOff x="939939" y="20148725"/>
            <a:chExt cx="11616995" cy="9845368"/>
          </a:xfrm>
        </p:grpSpPr>
        <p:sp>
          <p:nvSpPr>
            <p:cNvPr id="104" name="Google Shape;104;p1"/>
            <p:cNvSpPr/>
            <p:nvPr/>
          </p:nvSpPr>
          <p:spPr>
            <a:xfrm>
              <a:off x="939939" y="20347496"/>
              <a:ext cx="11616995" cy="9646597"/>
            </a:xfrm>
            <a:prstGeom prst="rect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3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5596281" y="20148725"/>
              <a:ext cx="2338936" cy="6499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5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</p:grpSp>
      <p:grpSp>
        <p:nvGrpSpPr>
          <p:cNvPr id="106" name="Google Shape;106;p1"/>
          <p:cNvGrpSpPr/>
          <p:nvPr/>
        </p:nvGrpSpPr>
        <p:grpSpPr>
          <a:xfrm>
            <a:off x="255274" y="5219931"/>
            <a:ext cx="3456301" cy="4159019"/>
            <a:chOff x="1038160" y="13037609"/>
            <a:chExt cx="11850174" cy="18661591"/>
          </a:xfrm>
        </p:grpSpPr>
        <p:sp>
          <p:nvSpPr>
            <p:cNvPr id="107" name="Google Shape;107;p1"/>
            <p:cNvSpPr/>
            <p:nvPr/>
          </p:nvSpPr>
          <p:spPr>
            <a:xfrm>
              <a:off x="1038160" y="13446960"/>
              <a:ext cx="11850174" cy="18252240"/>
            </a:xfrm>
            <a:prstGeom prst="rect">
              <a:avLst/>
            </a:prstGeom>
            <a:solidFill>
              <a:schemeClr val="lt1"/>
            </a:solidFill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35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4183085" y="13037609"/>
              <a:ext cx="5127270" cy="15018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75" b="0" i="0" u="none" strike="noStrike" cap="non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Methodology</a:t>
              </a:r>
              <a:endParaRPr/>
            </a:p>
          </p:txBody>
        </p:sp>
      </p:grpSp>
      <p:grpSp>
        <p:nvGrpSpPr>
          <p:cNvPr id="109" name="Google Shape;109;p1"/>
          <p:cNvGrpSpPr/>
          <p:nvPr/>
        </p:nvGrpSpPr>
        <p:grpSpPr>
          <a:xfrm>
            <a:off x="3692017" y="1494650"/>
            <a:ext cx="5294870" cy="2700876"/>
            <a:chOff x="12617171" y="23698200"/>
            <a:chExt cx="18153841" cy="9260146"/>
          </a:xfrm>
        </p:grpSpPr>
        <p:grpSp>
          <p:nvGrpSpPr>
            <p:cNvPr id="110" name="Google Shape;110;p1"/>
            <p:cNvGrpSpPr/>
            <p:nvPr/>
          </p:nvGrpSpPr>
          <p:grpSpPr>
            <a:xfrm>
              <a:off x="13058880" y="23698200"/>
              <a:ext cx="17712132" cy="9260146"/>
              <a:chOff x="13536444" y="20953271"/>
              <a:chExt cx="13899016" cy="12234346"/>
            </a:xfrm>
          </p:grpSpPr>
          <p:sp>
            <p:nvSpPr>
              <p:cNvPr id="111" name="Google Shape;111;p1"/>
              <p:cNvSpPr/>
              <p:nvPr/>
            </p:nvSpPr>
            <p:spPr>
              <a:xfrm>
                <a:off x="13536444" y="21566383"/>
                <a:ext cx="13899016" cy="11621234"/>
              </a:xfrm>
              <a:prstGeom prst="rect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5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 txBox="1"/>
              <p:nvPr/>
            </p:nvSpPr>
            <p:spPr>
              <a:xfrm>
                <a:off x="18210299" y="20953271"/>
                <a:ext cx="4006296" cy="151614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75" b="0" i="0" u="none" strike="noStrike" cap="none" dirty="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Objectives</a:t>
                </a:r>
                <a:endParaRPr dirty="0"/>
              </a:p>
            </p:txBody>
          </p:sp>
        </p:grpSp>
        <p:sp>
          <p:nvSpPr>
            <p:cNvPr id="113" name="Google Shape;113;p1"/>
            <p:cNvSpPr txBox="1"/>
            <p:nvPr/>
          </p:nvSpPr>
          <p:spPr>
            <a:xfrm>
              <a:off x="12617171" y="24652546"/>
              <a:ext cx="18114022" cy="9934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40311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83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pic>
        <p:nvPicPr>
          <p:cNvPr id="114" name="Google Shape;11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9297" y="168341"/>
            <a:ext cx="2924477" cy="127945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 txBox="1"/>
          <p:nvPr/>
        </p:nvSpPr>
        <p:spPr>
          <a:xfrm>
            <a:off x="444499" y="762529"/>
            <a:ext cx="9136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ENR497: BTech Engineering Project (Winter 2024)</a:t>
            </a:r>
            <a:endParaRPr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External mentor: Sameer </a:t>
            </a:r>
            <a:r>
              <a:rPr lang="en-US" b="1" dirty="0" err="1">
                <a:solidFill>
                  <a:schemeClr val="dk1"/>
                </a:solidFill>
              </a:rPr>
              <a:t>Chheda</a:t>
            </a:r>
            <a:r>
              <a:rPr lang="en-US" b="1" dirty="0">
                <a:solidFill>
                  <a:schemeClr val="dk1"/>
                </a:solidFill>
              </a:rPr>
              <a:t>    Internal mentor: Shefali Naik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D5A321-AB9B-9061-10D0-CCEA8535E009}"/>
              </a:ext>
            </a:extLst>
          </p:cNvPr>
          <p:cNvCxnSpPr>
            <a:cxnSpLocks/>
            <a:stCxn id="94" idx="1"/>
            <a:endCxn id="94" idx="3"/>
          </p:cNvCxnSpPr>
          <p:nvPr/>
        </p:nvCxnSpPr>
        <p:spPr>
          <a:xfrm>
            <a:off x="222312" y="3364924"/>
            <a:ext cx="3469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D15300-5888-1247-C628-C400E1C4C0A7}"/>
              </a:ext>
            </a:extLst>
          </p:cNvPr>
          <p:cNvCxnSpPr>
            <a:cxnSpLocks/>
            <a:stCxn id="107" idx="1"/>
            <a:endCxn id="107" idx="3"/>
          </p:cNvCxnSpPr>
          <p:nvPr/>
        </p:nvCxnSpPr>
        <p:spPr>
          <a:xfrm>
            <a:off x="255274" y="7345056"/>
            <a:ext cx="34563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47F84B-ED79-4458-FBCE-C3219FA998A0}"/>
              </a:ext>
            </a:extLst>
          </p:cNvPr>
          <p:cNvCxnSpPr>
            <a:cxnSpLocks/>
            <a:endCxn id="111" idx="2"/>
          </p:cNvCxnSpPr>
          <p:nvPr/>
        </p:nvCxnSpPr>
        <p:spPr>
          <a:xfrm flipH="1">
            <a:off x="6403868" y="1964709"/>
            <a:ext cx="5032" cy="2230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FDC7FB-DEF0-7887-998A-28F070DE4BDB}"/>
              </a:ext>
            </a:extLst>
          </p:cNvPr>
          <p:cNvCxnSpPr>
            <a:stCxn id="104" idx="1"/>
            <a:endCxn id="104" idx="3"/>
          </p:cNvCxnSpPr>
          <p:nvPr/>
        </p:nvCxnSpPr>
        <p:spPr>
          <a:xfrm>
            <a:off x="3818182" y="6895196"/>
            <a:ext cx="51660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36E1AE-6453-3F1C-03E8-126F86CDA48E}"/>
              </a:ext>
            </a:extLst>
          </p:cNvPr>
          <p:cNvCxnSpPr>
            <a:stCxn id="99" idx="1"/>
            <a:endCxn id="99" idx="3"/>
          </p:cNvCxnSpPr>
          <p:nvPr/>
        </p:nvCxnSpPr>
        <p:spPr>
          <a:xfrm>
            <a:off x="9103685" y="3223380"/>
            <a:ext cx="339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4D0748-ACCC-22B7-14E2-55178389AE3D}"/>
              </a:ext>
            </a:extLst>
          </p:cNvPr>
          <p:cNvSpPr txBox="1"/>
          <p:nvPr/>
        </p:nvSpPr>
        <p:spPr>
          <a:xfrm>
            <a:off x="301208" y="1900968"/>
            <a:ext cx="341036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Conga:</a:t>
            </a:r>
          </a:p>
          <a:p>
            <a:r>
              <a:rPr lang="en-IN" sz="1100" b="1" dirty="0"/>
              <a:t>Case Management Lifecycle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Customers and employees are engaged in multiple cases and spend days working with one particular case.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The overall goal is to develop a feature that tells the number of days of engagement with case whether it is customer or Conga.</a:t>
            </a:r>
          </a:p>
          <a:p>
            <a:endParaRPr lang="en-IN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15E8D-9835-9309-8FA1-19B599785084}"/>
              </a:ext>
            </a:extLst>
          </p:cNvPr>
          <p:cNvSpPr txBox="1"/>
          <p:nvPr/>
        </p:nvSpPr>
        <p:spPr>
          <a:xfrm>
            <a:off x="407815" y="5741387"/>
            <a:ext cx="34103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Conga: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Understanding Salesforce Platform.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Learning Conga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Understanding requirements for Case Lifecycle management.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Development of trigger and class handler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 err="1"/>
              <a:t>Testimg</a:t>
            </a:r>
            <a:endParaRPr lang="en-IN" sz="1100" dirty="0"/>
          </a:p>
          <a:p>
            <a:endParaRPr lang="en-IN" sz="11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88D431-94E3-532F-B46A-DE6E66A61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805" y="4886365"/>
            <a:ext cx="3973183" cy="18202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6DFFDA-A9C5-BC06-5518-4045328FAB58}"/>
              </a:ext>
            </a:extLst>
          </p:cNvPr>
          <p:cNvSpPr txBox="1"/>
          <p:nvPr/>
        </p:nvSpPr>
        <p:spPr>
          <a:xfrm>
            <a:off x="4182926" y="4553683"/>
            <a:ext cx="640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Conga: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03385-5E1E-9FA0-685F-1D170BD1B61B}"/>
              </a:ext>
            </a:extLst>
          </p:cNvPr>
          <p:cNvSpPr txBox="1"/>
          <p:nvPr/>
        </p:nvSpPr>
        <p:spPr>
          <a:xfrm>
            <a:off x="9293293" y="2122583"/>
            <a:ext cx="317464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Helps customer and company to get an insight about the ongoing case.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Increases productivity on both sides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Developing troubleshooting and communication skill to deal with customers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11AB54-4F42-ED2E-47A9-BC38F308F0DF}"/>
              </a:ext>
            </a:extLst>
          </p:cNvPr>
          <p:cNvSpPr txBox="1"/>
          <p:nvPr/>
        </p:nvSpPr>
        <p:spPr>
          <a:xfrm>
            <a:off x="9311102" y="1821896"/>
            <a:ext cx="640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Conga: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F92F1F-BE96-32CA-0FF9-90F6A574B49F}"/>
              </a:ext>
            </a:extLst>
          </p:cNvPr>
          <p:cNvSpPr txBox="1"/>
          <p:nvPr/>
        </p:nvSpPr>
        <p:spPr>
          <a:xfrm>
            <a:off x="301207" y="3361377"/>
            <a:ext cx="311888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Hirehub</a:t>
            </a:r>
            <a:r>
              <a:rPr lang="en-US" sz="11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+mj-lt"/>
              </a:rPr>
              <a:t>The existing placement system relies on disorganized communication, causing delays and inefficiencies</a:t>
            </a:r>
            <a:r>
              <a:rPr lang="en-IN" sz="1100" b="0" i="0" dirty="0">
                <a:solidFill>
                  <a:schemeClr val="tx1"/>
                </a:solidFill>
                <a:effectLst/>
                <a:latin typeface="+mj-lt"/>
              </a:rPr>
              <a:t>emails and messages.</a:t>
            </a:r>
            <a:endParaRPr lang="en-I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+mn-lt"/>
              </a:rPr>
              <a:t>The motivation is to introduce a streamlined web app for  better coordination and communication.</a:t>
            </a:r>
          </a:p>
          <a:p>
            <a:endParaRPr lang="en-IN" sz="1100" dirty="0"/>
          </a:p>
        </p:txBody>
      </p:sp>
      <p:pic>
        <p:nvPicPr>
          <p:cNvPr id="26" name="Picture 2" descr="Understanding the Software Development Life Cycle | Datarob">
            <a:extLst>
              <a:ext uri="{FF2B5EF4-FFF2-40B4-BE49-F238E27FC236}">
                <a16:creationId xmlns:a16="http://schemas.microsoft.com/office/drawing/2014/main" id="{292A493A-B728-122D-B279-5282EB52D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73" y="7448305"/>
            <a:ext cx="1784960" cy="178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671C7A9-9465-0BEE-4F0D-F5CF05855755}"/>
              </a:ext>
            </a:extLst>
          </p:cNvPr>
          <p:cNvSpPr txBox="1"/>
          <p:nvPr/>
        </p:nvSpPr>
        <p:spPr>
          <a:xfrm>
            <a:off x="363297" y="7384551"/>
            <a:ext cx="7855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Hirehub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ACFED9-5F98-D350-866E-FD46AB1F17AD}"/>
              </a:ext>
            </a:extLst>
          </p:cNvPr>
          <p:cNvSpPr txBox="1"/>
          <p:nvPr/>
        </p:nvSpPr>
        <p:spPr>
          <a:xfrm>
            <a:off x="6483509" y="1870794"/>
            <a:ext cx="7855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Hirehub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16EAB8-5B41-4C1C-9520-3B2854A01162}"/>
              </a:ext>
            </a:extLst>
          </p:cNvPr>
          <p:cNvSpPr txBox="1"/>
          <p:nvPr/>
        </p:nvSpPr>
        <p:spPr>
          <a:xfrm>
            <a:off x="6483891" y="2213993"/>
            <a:ext cx="2094703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tx1"/>
                </a:solidFill>
                <a:effectLst/>
                <a:latin typeface="+mj-lt"/>
              </a:rPr>
              <a:t>User-Friendly Interface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tx1"/>
                </a:solidFill>
                <a:effectLst/>
                <a:latin typeface="+mj-lt"/>
              </a:rPr>
              <a:t>Efficient Information 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tx1"/>
                </a:solidFill>
                <a:effectLst/>
                <a:latin typeface="+mj-lt"/>
              </a:rPr>
              <a:t>Automated Task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tx1"/>
                </a:solidFill>
                <a:effectLst/>
                <a:latin typeface="+mj-lt"/>
              </a:rPr>
              <a:t>Data-Driven Decision Making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tx1"/>
                </a:solidFill>
                <a:effectLst/>
                <a:latin typeface="+mj-lt"/>
              </a:rPr>
              <a:t>Task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0" dirty="0">
                <a:solidFill>
                  <a:schemeClr val="tx1"/>
                </a:solidFill>
                <a:effectLst/>
                <a:latin typeface="+mj-lt"/>
              </a:rPr>
              <a:t>Enhanced Reputation for Institutions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29166F2-847B-31AC-52EC-598B05F9A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032" y="7102910"/>
            <a:ext cx="3864212" cy="21086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B33BDD2-E1EA-512F-C2F1-82F4BB9BF151}"/>
              </a:ext>
            </a:extLst>
          </p:cNvPr>
          <p:cNvSpPr txBox="1"/>
          <p:nvPr/>
        </p:nvSpPr>
        <p:spPr>
          <a:xfrm>
            <a:off x="9205679" y="3267857"/>
            <a:ext cx="7855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Hirehub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2F1A89-D8A9-CF58-5B7B-4C6EE63C6E10}"/>
              </a:ext>
            </a:extLst>
          </p:cNvPr>
          <p:cNvSpPr txBox="1"/>
          <p:nvPr/>
        </p:nvSpPr>
        <p:spPr>
          <a:xfrm>
            <a:off x="3837740" y="7130469"/>
            <a:ext cx="5166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Hirehub</a:t>
            </a:r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077E8F-342B-3A87-74B5-43BA84461F57}"/>
              </a:ext>
            </a:extLst>
          </p:cNvPr>
          <p:cNvSpPr txBox="1"/>
          <p:nvPr/>
        </p:nvSpPr>
        <p:spPr>
          <a:xfrm>
            <a:off x="9343768" y="3556181"/>
            <a:ext cx="311314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Organize things in a better way and get data stored in a particular software instead of tons of excel files.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Students will be benefitted in a way to be aware of the placement processes and companies.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EDF75C-8A72-271F-57E9-DF4F9A3A85B4}"/>
              </a:ext>
            </a:extLst>
          </p:cNvPr>
          <p:cNvSpPr txBox="1"/>
          <p:nvPr/>
        </p:nvSpPr>
        <p:spPr>
          <a:xfrm>
            <a:off x="4010472" y="1904313"/>
            <a:ext cx="640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Conga: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2DB90C-52EF-21E0-171D-16C357DF7933}"/>
              </a:ext>
            </a:extLst>
          </p:cNvPr>
          <p:cNvSpPr txBox="1"/>
          <p:nvPr/>
        </p:nvSpPr>
        <p:spPr>
          <a:xfrm>
            <a:off x="3977712" y="2205005"/>
            <a:ext cx="23398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+mj-lt"/>
              </a:rPr>
              <a:t>Our case tracking feature lets employees and customers easily follow the progress of their specific cases.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Avoid conflicts between the company and customers.</a:t>
            </a: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F034E0-96E8-8B05-AAB5-3C0E8A6D41AD}"/>
              </a:ext>
            </a:extLst>
          </p:cNvPr>
          <p:cNvSpPr txBox="1"/>
          <p:nvPr/>
        </p:nvSpPr>
        <p:spPr>
          <a:xfrm>
            <a:off x="9343768" y="5448370"/>
            <a:ext cx="314267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+mj-lt"/>
              </a:rPr>
              <a:t>O</a:t>
            </a:r>
            <a:r>
              <a:rPr lang="en-US" sz="1100" b="0" i="0" dirty="0">
                <a:solidFill>
                  <a:schemeClr val="tx1"/>
                </a:solidFill>
                <a:effectLst/>
                <a:latin typeface="+mj-lt"/>
              </a:rPr>
              <a:t>rganizes things by putting all the important info in one easy-to-use platform, stopping the confusion of emails. It does tasks automatically to save time, keeps everything safe, and is designed to be super easy for everyone.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tx1"/>
                </a:solidFill>
                <a:effectLst/>
                <a:latin typeface="+mj-lt"/>
              </a:rPr>
              <a:t>The goal is to make it work well for colleges that haven't used something like this before, making the whole process smoother and more successful for everyone involved.</a:t>
            </a:r>
            <a:endParaRPr lang="en-IN" sz="11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60DFA-278B-4A1F-3783-CE62AD704C33}"/>
              </a:ext>
            </a:extLst>
          </p:cNvPr>
          <p:cNvSpPr txBox="1"/>
          <p:nvPr/>
        </p:nvSpPr>
        <p:spPr>
          <a:xfrm>
            <a:off x="9221579" y="7868315"/>
            <a:ext cx="26629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https://conga.com/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8"/>
              </a:rPr>
              <a:t>https://hygger.io/guides/agile/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9"/>
              </a:rPr>
              <a:t>https://dotnet.microsoft.com/en-us/apps/aspnet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362</Words>
  <Application>Microsoft Office PowerPoint</Application>
  <PresentationFormat>A3 Paper (297x420 mm)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FREYA</dc:creator>
  <cp:lastModifiedBy>Freya Modi</cp:lastModifiedBy>
  <cp:revision>2</cp:revision>
  <dcterms:created xsi:type="dcterms:W3CDTF">2012-08-24T00:53:15Z</dcterms:created>
  <dcterms:modified xsi:type="dcterms:W3CDTF">2024-05-02T08:13:28Z</dcterms:modified>
</cp:coreProperties>
</file>