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9" r:id="rId5"/>
    <p:sldId id="261" r:id="rId6"/>
    <p:sldId id="284" r:id="rId7"/>
    <p:sldId id="262" r:id="rId8"/>
    <p:sldId id="281" r:id="rId9"/>
    <p:sldId id="316" r:id="rId10"/>
    <p:sldId id="314" r:id="rId11"/>
    <p:sldId id="315" r:id="rId12"/>
    <p:sldId id="317" r:id="rId13"/>
    <p:sldId id="263" r:id="rId14"/>
    <p:sldId id="295" r:id="rId15"/>
    <p:sldId id="264" r:id="rId16"/>
    <p:sldId id="265" r:id="rId17"/>
    <p:sldId id="288" r:id="rId18"/>
    <p:sldId id="297" r:id="rId19"/>
    <p:sldId id="298"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4553"/>
    <a:srgbClr val="F2F2F2"/>
    <a:srgbClr val="44546B"/>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49" autoAdjust="0"/>
  </p:normalViewPr>
  <p:slideViewPr>
    <p:cSldViewPr snapToGrid="0" showGuides="1">
      <p:cViewPr varScale="1">
        <p:scale>
          <a:sx n="107" d="100"/>
          <a:sy n="107" d="100"/>
        </p:scale>
        <p:origin x="714" y="114"/>
      </p:cViewPr>
      <p:guideLst>
        <p:guide orient="horz" pos="2193"/>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9BF49-395B-4E31-B52F-58A1B936D99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B097F6-6ACE-4101-BD33-590D4CF866A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B097F6-6ACE-4101-BD33-590D4CF866A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0"/>
            <a:ext cx="12192000" cy="6858000"/>
          </a:xfrm>
          <a:prstGeom prst="rect">
            <a:avLst/>
          </a:prstGeom>
          <a:solidFill>
            <a:srgbClr val="F2F2F2">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userDrawn="1"/>
        </p:nvSpPr>
        <p:spPr>
          <a:xfrm>
            <a:off x="0" y="0"/>
            <a:ext cx="12192000" cy="6858000"/>
          </a:xfrm>
          <a:prstGeom prst="rect">
            <a:avLst/>
          </a:prstGeom>
          <a:solidFill>
            <a:srgbClr val="F2F2F2">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p>
        </p:txBody>
      </p:sp>
      <p:sp>
        <p:nvSpPr>
          <p:cNvPr id="2" name="标题 1"/>
          <p:cNvSpPr>
            <a:spLocks noGrp="1"/>
          </p:cNvSpPr>
          <p:nvPr>
            <p:ph type="title"/>
          </p:nvPr>
        </p:nvSpPr>
        <p:spPr>
          <a:xfrm>
            <a:off x="787031" y="287313"/>
            <a:ext cx="4493538" cy="523220"/>
          </a:xfrm>
        </p:spPr>
        <p:txBody>
          <a:bodyPr wrap="none">
            <a:spAutoFit/>
          </a:bodyPr>
          <a:lstStyle>
            <a:lvl1pPr>
              <a:lnSpc>
                <a:spcPct val="100000"/>
              </a:lnSpc>
              <a:defRPr sz="2800">
                <a:solidFill>
                  <a:schemeClr val="accent1"/>
                </a:solidFill>
              </a:defRPr>
            </a:lvl1pPr>
          </a:lstStyle>
          <a:p>
            <a:r>
              <a:rPr lang="zh-CN" altLang="en-US"/>
              <a:t>单击此处编辑母版标题样式</a:t>
            </a:r>
            <a:endParaRPr lang="zh-CN" altLang="en-US"/>
          </a:p>
        </p:txBody>
      </p:sp>
      <p:sp>
        <p:nvSpPr>
          <p:cNvPr id="3" name="任意多边形: 形状 2"/>
          <p:cNvSpPr/>
          <p:nvPr userDrawn="1"/>
        </p:nvSpPr>
        <p:spPr>
          <a:xfrm>
            <a:off x="293213" y="355950"/>
            <a:ext cx="371720" cy="385947"/>
          </a:xfrm>
          <a:custGeom>
            <a:avLst/>
            <a:gdLst>
              <a:gd name="connsiteX0" fmla="*/ 155274 w 432037"/>
              <a:gd name="connsiteY0" fmla="*/ 0 h 448573"/>
              <a:gd name="connsiteX1" fmla="*/ 432037 w 432037"/>
              <a:gd name="connsiteY1" fmla="*/ 0 h 448573"/>
              <a:gd name="connsiteX2" fmla="*/ 276764 w 432037"/>
              <a:gd name="connsiteY2" fmla="*/ 448571 h 448573"/>
              <a:gd name="connsiteX3" fmla="*/ 310553 w 432037"/>
              <a:gd name="connsiteY3" fmla="*/ 448571 h 448573"/>
              <a:gd name="connsiteX4" fmla="*/ 310552 w 432037"/>
              <a:gd name="connsiteY4" fmla="*/ 448573 h 448573"/>
              <a:gd name="connsiteX5" fmla="*/ 0 w 432037"/>
              <a:gd name="connsiteY5" fmla="*/ 448573 h 44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037" h="448573">
                <a:moveTo>
                  <a:pt x="155274" y="0"/>
                </a:moveTo>
                <a:lnTo>
                  <a:pt x="432037" y="0"/>
                </a:lnTo>
                <a:lnTo>
                  <a:pt x="276764" y="448571"/>
                </a:lnTo>
                <a:lnTo>
                  <a:pt x="310553" y="448571"/>
                </a:lnTo>
                <a:lnTo>
                  <a:pt x="310552" y="448573"/>
                </a:lnTo>
                <a:lnTo>
                  <a:pt x="0" y="44857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任意多边形: 形状 3"/>
          <p:cNvSpPr/>
          <p:nvPr userDrawn="1"/>
        </p:nvSpPr>
        <p:spPr>
          <a:xfrm>
            <a:off x="590966" y="355950"/>
            <a:ext cx="196065" cy="385947"/>
          </a:xfrm>
          <a:custGeom>
            <a:avLst/>
            <a:gdLst>
              <a:gd name="connsiteX0" fmla="*/ 155274 w 227880"/>
              <a:gd name="connsiteY0" fmla="*/ 0 h 448573"/>
              <a:gd name="connsiteX1" fmla="*/ 227880 w 227880"/>
              <a:gd name="connsiteY1" fmla="*/ 0 h 448573"/>
              <a:gd name="connsiteX2" fmla="*/ 72606 w 227880"/>
              <a:gd name="connsiteY2" fmla="*/ 448573 h 448573"/>
              <a:gd name="connsiteX3" fmla="*/ 0 w 227880"/>
              <a:gd name="connsiteY3" fmla="*/ 448573 h 448573"/>
            </a:gdLst>
            <a:ahLst/>
            <a:cxnLst>
              <a:cxn ang="0">
                <a:pos x="connsiteX0" y="connsiteY0"/>
              </a:cxn>
              <a:cxn ang="0">
                <a:pos x="connsiteX1" y="connsiteY1"/>
              </a:cxn>
              <a:cxn ang="0">
                <a:pos x="connsiteX2" y="connsiteY2"/>
              </a:cxn>
              <a:cxn ang="0">
                <a:pos x="connsiteX3" y="connsiteY3"/>
              </a:cxn>
            </a:cxnLst>
            <a:rect l="l" t="t" r="r" b="b"/>
            <a:pathLst>
              <a:path w="227880" h="448573">
                <a:moveTo>
                  <a:pt x="155274" y="0"/>
                </a:moveTo>
                <a:lnTo>
                  <a:pt x="227880" y="0"/>
                </a:lnTo>
                <a:lnTo>
                  <a:pt x="72606" y="448573"/>
                </a:lnTo>
                <a:lnTo>
                  <a:pt x="0" y="44857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137CA-D131-4EF6-9B14-D9F7E276C74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55A1B-FC52-483B-B683-58CCB797846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0" Type="http://schemas.openxmlformats.org/officeDocument/2006/relationships/notesSlide" Target="../notesSlides/notesSlide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984390"/>
            <a:ext cx="4097079" cy="41112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p>
        </p:txBody>
      </p:sp>
      <p:sp>
        <p:nvSpPr>
          <p:cNvPr id="4" name="矩形 3"/>
          <p:cNvSpPr/>
          <p:nvPr/>
        </p:nvSpPr>
        <p:spPr>
          <a:xfrm>
            <a:off x="0" y="3551455"/>
            <a:ext cx="12192000" cy="126000"/>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dirty="0"/>
          </a:p>
        </p:txBody>
      </p:sp>
      <p:sp>
        <p:nvSpPr>
          <p:cNvPr id="5" name="文本框 4"/>
          <p:cNvSpPr txBox="1"/>
          <p:nvPr/>
        </p:nvSpPr>
        <p:spPr>
          <a:xfrm>
            <a:off x="4268795" y="2836009"/>
            <a:ext cx="4246880" cy="706755"/>
          </a:xfrm>
          <a:prstGeom prst="rect">
            <a:avLst/>
          </a:prstGeom>
          <a:noFill/>
        </p:spPr>
        <p:txBody>
          <a:bodyPr wrap="none" rtlCol="0">
            <a:spAutoFit/>
          </a:bodyPr>
          <a:lstStyle/>
          <a:p>
            <a:r>
              <a:rPr lang="zh-CN" sz="4000" dirty="0">
                <a:solidFill>
                  <a:srgbClr val="44546B"/>
                </a:solidFill>
                <a:latin typeface="+mj-ea"/>
                <a:ea typeface="+mj-ea"/>
              </a:rPr>
              <a:t>项目个人总结汇报</a:t>
            </a:r>
            <a:endParaRPr lang="zh-CN" sz="4000" dirty="0">
              <a:solidFill>
                <a:srgbClr val="44546B"/>
              </a:solidFill>
              <a:latin typeface="+mj-ea"/>
              <a:ea typeface="+mj-ea"/>
            </a:endParaRPr>
          </a:p>
        </p:txBody>
      </p:sp>
      <p:sp>
        <p:nvSpPr>
          <p:cNvPr id="6" name="矩形: 圆角 5"/>
          <p:cNvSpPr/>
          <p:nvPr/>
        </p:nvSpPr>
        <p:spPr>
          <a:xfrm>
            <a:off x="4380837" y="4244313"/>
            <a:ext cx="1177002" cy="310244"/>
          </a:xfrm>
          <a:prstGeom prst="roundRect">
            <a:avLst>
              <a:gd name="adj" fmla="val 25472"/>
            </a:avLst>
          </a:prstGeom>
          <a:noFill/>
          <a:ln w="9525">
            <a:solidFill>
              <a:schemeClr val="accent1">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zh-CN" altLang="en-US" sz="1600" dirty="0">
                <a:solidFill>
                  <a:schemeClr val="tx2">
                    <a:alpha val="55000"/>
                  </a:schemeClr>
                </a:solidFill>
              </a:rPr>
              <a:t>领航团队</a:t>
            </a:r>
            <a:endParaRPr lang="zh-CN" altLang="en-US" sz="1600" dirty="0">
              <a:solidFill>
                <a:schemeClr val="tx2">
                  <a:alpha val="55000"/>
                </a:schemeClr>
              </a:solidFill>
            </a:endParaRPr>
          </a:p>
        </p:txBody>
      </p:sp>
      <p:sp>
        <p:nvSpPr>
          <p:cNvPr id="9" name="文本框 8"/>
          <p:cNvSpPr txBox="1"/>
          <p:nvPr/>
        </p:nvSpPr>
        <p:spPr>
          <a:xfrm>
            <a:off x="4268795" y="3764347"/>
            <a:ext cx="5554980" cy="368300"/>
          </a:xfrm>
          <a:prstGeom prst="rect">
            <a:avLst/>
          </a:prstGeom>
          <a:noFill/>
        </p:spPr>
        <p:txBody>
          <a:bodyPr wrap="none" rtlCol="0">
            <a:spAutoFit/>
          </a:bodyPr>
          <a:lstStyle/>
          <a:p>
            <a:r>
              <a:rPr lang="zh-CN" altLang="en-US" dirty="0">
                <a:solidFill>
                  <a:srgbClr val="44546B"/>
                </a:solidFill>
                <a:latin typeface="+mn-ea"/>
              </a:rPr>
              <a:t>汇报人</a:t>
            </a:r>
            <a:r>
              <a:rPr lang="zh-CN" altLang="en-US" dirty="0" smtClean="0">
                <a:solidFill>
                  <a:srgbClr val="44546B"/>
                </a:solidFill>
                <a:latin typeface="+mn-ea"/>
              </a:rPr>
              <a:t>：</a:t>
            </a:r>
            <a:r>
              <a:rPr lang="zh-CN" dirty="0">
                <a:solidFill>
                  <a:srgbClr val="44546B"/>
                </a:solidFill>
                <a:latin typeface="+mn-ea"/>
              </a:rPr>
              <a:t>陈文婷</a:t>
            </a:r>
            <a:r>
              <a:rPr lang="zh-CN" altLang="en-US" dirty="0" smtClean="0">
                <a:solidFill>
                  <a:srgbClr val="44546B"/>
                </a:solidFill>
                <a:latin typeface="+mn-ea"/>
              </a:rPr>
              <a:t>         </a:t>
            </a:r>
            <a:r>
              <a:rPr lang="zh-CN" altLang="en-US" dirty="0">
                <a:solidFill>
                  <a:srgbClr val="44546B"/>
                </a:solidFill>
                <a:latin typeface="+mn-ea"/>
              </a:rPr>
              <a:t>汇报时间：</a:t>
            </a:r>
            <a:r>
              <a:rPr lang="en-US" altLang="zh-CN" dirty="0">
                <a:solidFill>
                  <a:srgbClr val="44546B"/>
                </a:solidFill>
                <a:latin typeface="+mn-ea"/>
              </a:rPr>
              <a:t>2019</a:t>
            </a:r>
            <a:r>
              <a:rPr lang="zh-CN" altLang="en-US" dirty="0">
                <a:solidFill>
                  <a:srgbClr val="44546B"/>
                </a:solidFill>
                <a:latin typeface="+mn-ea"/>
              </a:rPr>
              <a:t>年</a:t>
            </a:r>
            <a:r>
              <a:rPr lang="en-US" altLang="zh-CN" dirty="0">
                <a:solidFill>
                  <a:srgbClr val="44546B"/>
                </a:solidFill>
                <a:latin typeface="+mn-ea"/>
              </a:rPr>
              <a:t>11</a:t>
            </a:r>
            <a:r>
              <a:rPr lang="zh-CN" altLang="en-US" dirty="0">
                <a:solidFill>
                  <a:srgbClr val="44546B"/>
                </a:solidFill>
                <a:latin typeface="+mn-ea"/>
              </a:rPr>
              <a:t>月</a:t>
            </a:r>
            <a:r>
              <a:rPr lang="en-US" altLang="zh-CN" dirty="0">
                <a:solidFill>
                  <a:srgbClr val="44546B"/>
                </a:solidFill>
                <a:latin typeface="+mn-ea"/>
              </a:rPr>
              <a:t>19</a:t>
            </a:r>
            <a:r>
              <a:rPr lang="zh-CN" altLang="en-US" dirty="0">
                <a:solidFill>
                  <a:srgbClr val="44546B"/>
                </a:solidFill>
                <a:latin typeface="+mn-ea"/>
              </a:rPr>
              <a:t>日</a:t>
            </a:r>
            <a:endParaRPr lang="zh-CN" altLang="en-US" dirty="0">
              <a:solidFill>
                <a:srgbClr val="44546B"/>
              </a:solidFill>
              <a:latin typeface="+mn-ea"/>
            </a:endParaRPr>
          </a:p>
        </p:txBody>
      </p:sp>
      <p:sp>
        <p:nvSpPr>
          <p:cNvPr id="10" name="文本框 9"/>
          <p:cNvSpPr txBox="1"/>
          <p:nvPr/>
        </p:nvSpPr>
        <p:spPr>
          <a:xfrm>
            <a:off x="4268795" y="1598416"/>
            <a:ext cx="2532380" cy="1322070"/>
          </a:xfrm>
          <a:prstGeom prst="rect">
            <a:avLst/>
          </a:prstGeom>
          <a:noFill/>
        </p:spPr>
        <p:txBody>
          <a:bodyPr wrap="none" rtlCol="0">
            <a:spAutoFit/>
          </a:bodyPr>
          <a:lstStyle/>
          <a:p>
            <a:r>
              <a:rPr lang="en-US" sz="8000" spc="-300" dirty="0" smtClean="0">
                <a:solidFill>
                  <a:schemeClr val="tx2"/>
                </a:solidFill>
                <a:latin typeface="+mj-ea"/>
                <a:ea typeface="+mj-ea"/>
              </a:rPr>
              <a:t>Tally</a:t>
            </a:r>
            <a:endParaRPr lang="en-US" sz="8000" spc="-300" dirty="0">
              <a:solidFill>
                <a:schemeClr val="tx2"/>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animBg="1"/>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p:cNvSpPr>
            <a:spLocks noGrp="1"/>
          </p:cNvSpPr>
          <p:nvPr>
            <p:ph type="title"/>
          </p:nvPr>
        </p:nvSpPr>
        <p:spPr>
          <a:xfrm>
            <a:off x="786765" y="288290"/>
            <a:ext cx="2559050" cy="521970"/>
          </a:xfrm>
        </p:spPr>
        <p:txBody>
          <a:bodyPr wrap="square"/>
          <a:lstStyle/>
          <a:p>
            <a:r>
              <a:rPr lang="zh-CN" altLang="en-US" dirty="0"/>
              <a:t>完成工作成果</a:t>
            </a:r>
            <a:endParaRPr lang="zh-CN" altLang="en-US" dirty="0"/>
          </a:p>
        </p:txBody>
      </p:sp>
      <p:sp>
        <p:nvSpPr>
          <p:cNvPr id="10" name="文本框 9"/>
          <p:cNvSpPr txBox="1"/>
          <p:nvPr/>
        </p:nvSpPr>
        <p:spPr>
          <a:xfrm>
            <a:off x="4443095" y="288290"/>
            <a:ext cx="6208395" cy="521970"/>
          </a:xfrm>
          <a:prstGeom prst="rect">
            <a:avLst/>
          </a:prstGeom>
          <a:noFill/>
        </p:spPr>
        <p:txBody>
          <a:bodyPr wrap="square" rtlCol="0">
            <a:spAutoFit/>
          </a:bodyPr>
          <a:p>
            <a:r>
              <a:rPr lang="zh-CN" altLang="en-US" sz="2800"/>
              <a:t>实现获取附近的动态功能</a:t>
            </a:r>
            <a:endParaRPr lang="zh-CN" altLang="en-US" sz="2800"/>
          </a:p>
        </p:txBody>
      </p:sp>
      <p:sp>
        <p:nvSpPr>
          <p:cNvPr id="2" name="文本框 1"/>
          <p:cNvSpPr txBox="1"/>
          <p:nvPr/>
        </p:nvSpPr>
        <p:spPr>
          <a:xfrm>
            <a:off x="662305" y="1141095"/>
            <a:ext cx="5075555" cy="891540"/>
          </a:xfrm>
          <a:prstGeom prst="rect">
            <a:avLst/>
          </a:prstGeom>
          <a:noFill/>
        </p:spPr>
        <p:txBody>
          <a:bodyPr wrap="square" rtlCol="0">
            <a:spAutoFit/>
          </a:bodyPr>
          <a:p>
            <a:r>
              <a:rPr lang="zh-CN" altLang="en-US" sz="2800"/>
              <a:t>关键实现</a:t>
            </a:r>
            <a:endParaRPr lang="zh-CN" altLang="en-US"/>
          </a:p>
          <a:p>
            <a:r>
              <a:rPr lang="zh-CN" altLang="en-US" sz="2400"/>
              <a:t>     计算给定经纬度的两点间距离</a:t>
            </a:r>
            <a:endParaRPr lang="zh-CN" altLang="en-US" sz="2400"/>
          </a:p>
        </p:txBody>
      </p:sp>
      <p:sp>
        <p:nvSpPr>
          <p:cNvPr id="4" name="文本框 3"/>
          <p:cNvSpPr txBox="1"/>
          <p:nvPr/>
        </p:nvSpPr>
        <p:spPr>
          <a:xfrm>
            <a:off x="662305" y="2392045"/>
            <a:ext cx="10813415" cy="2614930"/>
          </a:xfrm>
          <a:prstGeom prst="rect">
            <a:avLst/>
          </a:prstGeom>
          <a:noFill/>
        </p:spPr>
        <p:txBody>
          <a:bodyPr wrap="square" rtlCol="0">
            <a:spAutoFit/>
          </a:bodyPr>
          <a:p>
            <a:r>
              <a:rPr lang="zh-CN" altLang="en-US" sz="2800"/>
              <a:t>主要逻辑  </a:t>
            </a:r>
            <a:r>
              <a:rPr lang="zh-CN" altLang="en-US" sz="2400"/>
              <a:t>计算球面两点间距离</a:t>
            </a:r>
            <a:endParaRPr lang="zh-CN" altLang="en-US" sz="2800"/>
          </a:p>
          <a:p>
            <a:endParaRPr lang="zh-CN" altLang="en-US"/>
          </a:p>
          <a:p>
            <a:r>
              <a:rPr lang="zh-CN" altLang="en-US" sz="2000"/>
              <a:t>SELECT entity from Social entity where round(6367000 * 2 * asin(sqrt(pow(sin(((</a:t>
            </a:r>
            <a:r>
              <a:rPr lang="zh-CN" altLang="en-US" sz="2000">
                <a:solidFill>
                  <a:srgbClr val="FF0000"/>
                </a:solidFill>
              </a:rPr>
              <a:t>latitude</a:t>
            </a:r>
            <a:r>
              <a:rPr lang="zh-CN" altLang="en-US" sz="2000"/>
              <a:t> * pi()) / 180 - (</a:t>
            </a:r>
            <a:r>
              <a:rPr lang="zh-CN" altLang="en-US" sz="2000">
                <a:solidFill>
                  <a:srgbClr val="FF0000"/>
                </a:solidFill>
              </a:rPr>
              <a:t>发起请求用户的纬度</a:t>
            </a:r>
            <a:r>
              <a:rPr lang="zh-CN" altLang="en-US" sz="2000"/>
              <a:t> * pi()) / 180) / 2), 2) + cos((</a:t>
            </a:r>
            <a:r>
              <a:rPr lang="zh-CN" altLang="en-US" sz="2000">
                <a:solidFill>
                  <a:srgbClr val="FF0000"/>
                </a:solidFill>
                <a:sym typeface="+mn-ea"/>
              </a:rPr>
              <a:t>发起请求用户的纬度</a:t>
            </a:r>
            <a:r>
              <a:rPr lang="zh-CN" altLang="en-US" sz="2000"/>
              <a:t> * pi()) / 180) * cos((</a:t>
            </a:r>
            <a:r>
              <a:rPr lang="zh-CN" altLang="en-US" sz="2000">
                <a:solidFill>
                  <a:srgbClr val="FF0000"/>
                </a:solidFill>
              </a:rPr>
              <a:t>latitude</a:t>
            </a:r>
            <a:r>
              <a:rPr lang="zh-CN" altLang="en-US" sz="2000"/>
              <a:t> * pi()) / 180) * pow(sin(((</a:t>
            </a:r>
            <a:r>
              <a:rPr lang="zh-CN" altLang="en-US" sz="2000">
                <a:solidFill>
                  <a:srgbClr val="FF0000"/>
                </a:solidFill>
              </a:rPr>
              <a:t>longitude</a:t>
            </a:r>
            <a:r>
              <a:rPr lang="zh-CN" altLang="en-US" sz="2000"/>
              <a:t> * pi()) / 180 - (</a:t>
            </a:r>
            <a:r>
              <a:rPr lang="zh-CN" altLang="en-US" sz="2000">
                <a:solidFill>
                  <a:srgbClr val="FF0000"/>
                </a:solidFill>
                <a:sym typeface="+mn-ea"/>
              </a:rPr>
              <a:t>发起请求用户的经度</a:t>
            </a:r>
            <a:r>
              <a:rPr lang="zh-CN" altLang="en-US" sz="2000"/>
              <a:t> * pi()) / 180) / 2), 2))))&lt;1000 order by time desc</a:t>
            </a:r>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451100"/>
            <a:ext cx="12192000" cy="1892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p>
        </p:txBody>
      </p:sp>
      <p:sp>
        <p:nvSpPr>
          <p:cNvPr id="5" name="矩形 4"/>
          <p:cNvSpPr/>
          <p:nvPr/>
        </p:nvSpPr>
        <p:spPr>
          <a:xfrm>
            <a:off x="4800600" y="1956629"/>
            <a:ext cx="2590800" cy="1092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6000" i="1" dirty="0">
                <a:latin typeface="+mj-ea"/>
                <a:ea typeface="+mj-ea"/>
              </a:rPr>
              <a:t>03</a:t>
            </a:r>
            <a:endParaRPr lang="zh-CN" altLang="en-US" sz="6000" i="1" dirty="0">
              <a:latin typeface="+mj-ea"/>
              <a:ea typeface="+mj-ea"/>
            </a:endParaRPr>
          </a:p>
        </p:txBody>
      </p:sp>
      <p:sp>
        <p:nvSpPr>
          <p:cNvPr id="6" name="文本框 5"/>
          <p:cNvSpPr txBox="1"/>
          <p:nvPr/>
        </p:nvSpPr>
        <p:spPr>
          <a:xfrm>
            <a:off x="4874260" y="3316357"/>
            <a:ext cx="2519680" cy="706755"/>
          </a:xfrm>
          <a:prstGeom prst="rect">
            <a:avLst/>
          </a:prstGeom>
          <a:noFill/>
        </p:spPr>
        <p:txBody>
          <a:bodyPr wrap="none" rtlCol="0">
            <a:spAutoFit/>
          </a:bodyPr>
          <a:lstStyle/>
          <a:p>
            <a:pPr algn="ctr"/>
            <a:r>
              <a:rPr lang="zh-CN" altLang="en-US" sz="4000" spc="600" dirty="0">
                <a:solidFill>
                  <a:schemeClr val="bg1"/>
                </a:solidFill>
                <a:latin typeface="+mj-ea"/>
                <a:ea typeface="+mj-ea"/>
              </a:rPr>
              <a:t>自我评价</a:t>
            </a:r>
            <a:endParaRPr lang="zh-CN" altLang="en-US" sz="4000" spc="600" dirty="0">
              <a:solidFill>
                <a:schemeClr val="bg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750"/>
                                        <p:tgtEl>
                                          <p:spTgt spid="4"/>
                                        </p:tgtEl>
                                      </p:cBhvr>
                                    </p:animEffect>
                                  </p:childTnLst>
                                </p:cTn>
                              </p:par>
                              <p:par>
                                <p:cTn id="8" presetID="53" presetClass="entr" presetSubtype="16"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3352800" cy="6858000"/>
          </a:xfrm>
          <a:prstGeom prst="rect">
            <a:avLst/>
          </a:prstGeom>
        </p:spPr>
      </p:pic>
      <p:sp>
        <p:nvSpPr>
          <p:cNvPr id="12" name="文本框 11"/>
          <p:cNvSpPr txBox="1"/>
          <p:nvPr/>
        </p:nvSpPr>
        <p:spPr>
          <a:xfrm>
            <a:off x="7938959" y="535693"/>
            <a:ext cx="2926080" cy="922020"/>
          </a:xfrm>
          <a:prstGeom prst="rect">
            <a:avLst/>
          </a:prstGeom>
          <a:noFill/>
        </p:spPr>
        <p:txBody>
          <a:bodyPr wrap="none" rtlCol="0">
            <a:spAutoFit/>
          </a:bodyPr>
          <a:lstStyle/>
          <a:p>
            <a:r>
              <a:rPr lang="zh-CN" sz="5400" dirty="0"/>
              <a:t>自我评价</a:t>
            </a:r>
            <a:endParaRPr lang="zh-CN" sz="5400" dirty="0"/>
          </a:p>
        </p:txBody>
      </p:sp>
      <p:grpSp>
        <p:nvGrpSpPr>
          <p:cNvPr id="14" name="组合 13"/>
          <p:cNvGrpSpPr/>
          <p:nvPr/>
        </p:nvGrpSpPr>
        <p:grpSpPr>
          <a:xfrm>
            <a:off x="3703756" y="4086642"/>
            <a:ext cx="6207139" cy="818277"/>
            <a:chOff x="3662390" y="2840857"/>
            <a:chExt cx="6207139" cy="818277"/>
          </a:xfrm>
        </p:grpSpPr>
        <p:sp>
          <p:nvSpPr>
            <p:cNvPr id="15" name="椭圆 14"/>
            <p:cNvSpPr/>
            <p:nvPr/>
          </p:nvSpPr>
          <p:spPr>
            <a:xfrm>
              <a:off x="3662390" y="3043179"/>
              <a:ext cx="322870" cy="322870"/>
            </a:xfrm>
            <a:prstGeom prst="ellipse">
              <a:avLst/>
            </a:prstGeom>
            <a:solidFill>
              <a:schemeClr val="accent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4064675" y="2840857"/>
              <a:ext cx="5804854" cy="818277"/>
              <a:chOff x="4064675" y="2840857"/>
              <a:chExt cx="5804854" cy="818277"/>
            </a:xfrm>
          </p:grpSpPr>
          <p:sp>
            <p:nvSpPr>
              <p:cNvPr id="17" name="文本框 16"/>
              <p:cNvSpPr txBox="1"/>
              <p:nvPr/>
            </p:nvSpPr>
            <p:spPr>
              <a:xfrm>
                <a:off x="4064675" y="2840857"/>
                <a:ext cx="1402080" cy="460375"/>
              </a:xfrm>
              <a:prstGeom prst="rect">
                <a:avLst/>
              </a:prstGeom>
              <a:noFill/>
            </p:spPr>
            <p:txBody>
              <a:bodyPr wrap="none" rtlCol="0">
                <a:spAutoFit/>
              </a:bodyPr>
              <a:lstStyle/>
              <a:p>
                <a:pPr lvl="0"/>
                <a:r>
                  <a:rPr lang="zh-CN" altLang="en-US" sz="2400" dirty="0">
                    <a:effectLst/>
                    <a:latin typeface="+mj-ea"/>
                    <a:ea typeface="+mj-ea"/>
                  </a:rPr>
                  <a:t>工作态度</a:t>
                </a:r>
                <a:endParaRPr lang="zh-CN" altLang="en-US" sz="2400" dirty="0">
                  <a:effectLst/>
                  <a:latin typeface="+mj-ea"/>
                  <a:ea typeface="+mj-ea"/>
                </a:endParaRPr>
              </a:p>
            </p:txBody>
          </p:sp>
          <p:sp>
            <p:nvSpPr>
              <p:cNvPr id="18" name="文本框 17"/>
              <p:cNvSpPr txBox="1"/>
              <p:nvPr/>
            </p:nvSpPr>
            <p:spPr>
              <a:xfrm>
                <a:off x="4064675" y="3235589"/>
                <a:ext cx="5804854" cy="423545"/>
              </a:xfrm>
              <a:prstGeom prst="rect">
                <a:avLst/>
              </a:prstGeom>
              <a:noFill/>
            </p:spPr>
            <p:txBody>
              <a:bodyPr wrap="square" rtlCol="0">
                <a:spAutoFit/>
              </a:bodyPr>
              <a:lstStyle/>
              <a:p>
                <a:pPr>
                  <a:lnSpc>
                    <a:spcPct val="120000"/>
                  </a:lnSpc>
                </a:pPr>
                <a:r>
                  <a:rPr lang="zh-CN" altLang="en-US" dirty="0">
                    <a:solidFill>
                      <a:schemeClr val="tx1">
                        <a:lumMod val="65000"/>
                        <a:lumOff val="35000"/>
                      </a:schemeClr>
                    </a:solidFill>
                    <a:effectLst/>
                    <a:latin typeface="+mn-ea"/>
                  </a:rPr>
                  <a:t>较为负责</a:t>
                </a:r>
                <a:endParaRPr lang="zh-CN" altLang="en-US" dirty="0">
                  <a:solidFill>
                    <a:schemeClr val="tx1">
                      <a:lumMod val="65000"/>
                      <a:lumOff val="35000"/>
                    </a:schemeClr>
                  </a:solidFill>
                  <a:effectLst/>
                  <a:latin typeface="+mn-ea"/>
                </a:endParaRPr>
              </a:p>
            </p:txBody>
          </p:sp>
        </p:grpSp>
      </p:grpSp>
      <p:grpSp>
        <p:nvGrpSpPr>
          <p:cNvPr id="19" name="组合 18"/>
          <p:cNvGrpSpPr/>
          <p:nvPr/>
        </p:nvGrpSpPr>
        <p:grpSpPr>
          <a:xfrm>
            <a:off x="3703756" y="2889480"/>
            <a:ext cx="6207139" cy="818277"/>
            <a:chOff x="3662390" y="2840857"/>
            <a:chExt cx="6207139" cy="818277"/>
          </a:xfrm>
        </p:grpSpPr>
        <p:sp>
          <p:nvSpPr>
            <p:cNvPr id="20" name="椭圆 19"/>
            <p:cNvSpPr/>
            <p:nvPr/>
          </p:nvSpPr>
          <p:spPr>
            <a:xfrm>
              <a:off x="3662390" y="3043179"/>
              <a:ext cx="322870" cy="322870"/>
            </a:xfrm>
            <a:prstGeom prst="ellipse">
              <a:avLst/>
            </a:prstGeom>
            <a:solidFill>
              <a:schemeClr val="accent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4064675" y="2840857"/>
              <a:ext cx="5804854" cy="818277"/>
              <a:chOff x="4064675" y="2840857"/>
              <a:chExt cx="5804854" cy="818277"/>
            </a:xfrm>
          </p:grpSpPr>
          <p:sp>
            <p:nvSpPr>
              <p:cNvPr id="22" name="文本框 21"/>
              <p:cNvSpPr txBox="1"/>
              <p:nvPr/>
            </p:nvSpPr>
            <p:spPr>
              <a:xfrm>
                <a:off x="4064675" y="2840857"/>
                <a:ext cx="2011680" cy="460375"/>
              </a:xfrm>
              <a:prstGeom prst="rect">
                <a:avLst/>
              </a:prstGeom>
              <a:noFill/>
            </p:spPr>
            <p:txBody>
              <a:bodyPr wrap="none" rtlCol="0">
                <a:spAutoFit/>
              </a:bodyPr>
              <a:lstStyle/>
              <a:p>
                <a:pPr lvl="0"/>
                <a:r>
                  <a:rPr lang="zh-CN" altLang="en-US" sz="2400" dirty="0">
                    <a:effectLst/>
                    <a:latin typeface="+mj-ea"/>
                    <a:ea typeface="+mj-ea"/>
                  </a:rPr>
                  <a:t>团队协作精神</a:t>
                </a:r>
                <a:endParaRPr lang="zh-CN" altLang="en-US" sz="2400" dirty="0">
                  <a:effectLst/>
                  <a:latin typeface="+mj-ea"/>
                  <a:ea typeface="+mj-ea"/>
                </a:endParaRPr>
              </a:p>
            </p:txBody>
          </p:sp>
          <p:sp>
            <p:nvSpPr>
              <p:cNvPr id="23" name="文本框 22"/>
              <p:cNvSpPr txBox="1"/>
              <p:nvPr/>
            </p:nvSpPr>
            <p:spPr>
              <a:xfrm>
                <a:off x="4064675" y="3235589"/>
                <a:ext cx="5804854" cy="423545"/>
              </a:xfrm>
              <a:prstGeom prst="rect">
                <a:avLst/>
              </a:prstGeom>
              <a:noFill/>
            </p:spPr>
            <p:txBody>
              <a:bodyPr wrap="square" rtlCol="0">
                <a:spAutoFit/>
              </a:bodyPr>
              <a:lstStyle/>
              <a:p>
                <a:pPr>
                  <a:lnSpc>
                    <a:spcPct val="120000"/>
                  </a:lnSpc>
                </a:pPr>
                <a:r>
                  <a:rPr lang="zh-CN" altLang="en-US" dirty="0">
                    <a:solidFill>
                      <a:schemeClr val="tx1">
                        <a:lumMod val="65000"/>
                        <a:lumOff val="35000"/>
                      </a:schemeClr>
                    </a:solidFill>
                    <a:effectLst/>
                    <a:latin typeface="+mn-ea"/>
                  </a:rPr>
                  <a:t>及时与前端人员沟通</a:t>
                </a:r>
                <a:endParaRPr lang="zh-CN" altLang="en-US" dirty="0">
                  <a:solidFill>
                    <a:schemeClr val="tx1">
                      <a:lumMod val="65000"/>
                      <a:lumOff val="35000"/>
                    </a:schemeClr>
                  </a:solidFill>
                  <a:effectLst/>
                  <a:latin typeface="+mn-ea"/>
                </a:endParaRPr>
              </a:p>
            </p:txBody>
          </p:sp>
        </p:grpSp>
      </p:grpSp>
      <p:grpSp>
        <p:nvGrpSpPr>
          <p:cNvPr id="24" name="组合 23"/>
          <p:cNvGrpSpPr/>
          <p:nvPr/>
        </p:nvGrpSpPr>
        <p:grpSpPr>
          <a:xfrm>
            <a:off x="3703756" y="5283803"/>
            <a:ext cx="6207139" cy="818277"/>
            <a:chOff x="3662390" y="2840857"/>
            <a:chExt cx="6207139" cy="818277"/>
          </a:xfrm>
        </p:grpSpPr>
        <p:sp>
          <p:nvSpPr>
            <p:cNvPr id="25" name="椭圆 24"/>
            <p:cNvSpPr/>
            <p:nvPr/>
          </p:nvSpPr>
          <p:spPr>
            <a:xfrm>
              <a:off x="3662390" y="3043179"/>
              <a:ext cx="322870" cy="322870"/>
            </a:xfrm>
            <a:prstGeom prst="ellipse">
              <a:avLst/>
            </a:prstGeom>
            <a:solidFill>
              <a:schemeClr val="accent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4064675" y="2840857"/>
              <a:ext cx="5804854" cy="818277"/>
              <a:chOff x="4064675" y="2840857"/>
              <a:chExt cx="5804854" cy="818277"/>
            </a:xfrm>
          </p:grpSpPr>
          <p:sp>
            <p:nvSpPr>
              <p:cNvPr id="27" name="文本框 26"/>
              <p:cNvSpPr txBox="1"/>
              <p:nvPr/>
            </p:nvSpPr>
            <p:spPr>
              <a:xfrm>
                <a:off x="4064675" y="2840857"/>
                <a:ext cx="2011680" cy="460375"/>
              </a:xfrm>
              <a:prstGeom prst="rect">
                <a:avLst/>
              </a:prstGeom>
              <a:noFill/>
            </p:spPr>
            <p:txBody>
              <a:bodyPr wrap="none" rtlCol="0">
                <a:spAutoFit/>
              </a:bodyPr>
              <a:lstStyle/>
              <a:p>
                <a:pPr lvl="0"/>
                <a:r>
                  <a:rPr lang="zh-CN" altLang="en-US" sz="2400" dirty="0">
                    <a:effectLst/>
                    <a:latin typeface="+mj-ea"/>
                    <a:ea typeface="+mj-ea"/>
                  </a:rPr>
                  <a:t>团队贡献程度</a:t>
                </a:r>
                <a:endParaRPr lang="zh-CN" altLang="en-US" sz="2400" dirty="0">
                  <a:effectLst/>
                  <a:latin typeface="+mj-ea"/>
                  <a:ea typeface="+mj-ea"/>
                </a:endParaRPr>
              </a:p>
            </p:txBody>
          </p:sp>
          <p:sp>
            <p:nvSpPr>
              <p:cNvPr id="28" name="文本框 27"/>
              <p:cNvSpPr txBox="1"/>
              <p:nvPr/>
            </p:nvSpPr>
            <p:spPr>
              <a:xfrm>
                <a:off x="4064675" y="3235589"/>
                <a:ext cx="5804854" cy="423545"/>
              </a:xfrm>
              <a:prstGeom prst="rect">
                <a:avLst/>
              </a:prstGeom>
              <a:noFill/>
            </p:spPr>
            <p:txBody>
              <a:bodyPr wrap="square" rtlCol="0">
                <a:spAutoFit/>
              </a:bodyPr>
              <a:lstStyle/>
              <a:p>
                <a:pPr>
                  <a:lnSpc>
                    <a:spcPct val="120000"/>
                  </a:lnSpc>
                </a:pPr>
                <a:r>
                  <a:rPr lang="zh-CN" altLang="en-US" dirty="0">
                    <a:solidFill>
                      <a:schemeClr val="tx1">
                        <a:lumMod val="65000"/>
                        <a:lumOff val="35000"/>
                      </a:schemeClr>
                    </a:solidFill>
                    <a:effectLst/>
                    <a:latin typeface="+mn-ea"/>
                  </a:rPr>
                  <a:t>尚可</a:t>
                </a:r>
                <a:endParaRPr lang="zh-CN" altLang="en-US" dirty="0">
                  <a:solidFill>
                    <a:schemeClr val="tx1">
                      <a:lumMod val="65000"/>
                      <a:lumOff val="35000"/>
                    </a:schemeClr>
                  </a:solidFill>
                  <a:effectLst/>
                  <a:latin typeface="+mn-ea"/>
                </a:endParaRPr>
              </a:p>
            </p:txBody>
          </p:sp>
        </p:gr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1+#ppt_w/2"/>
                                          </p:val>
                                        </p:tav>
                                        <p:tav tm="100000">
                                          <p:val>
                                            <p:strVal val="#ppt_x"/>
                                          </p:val>
                                        </p:tav>
                                      </p:tavLst>
                                    </p:anim>
                                    <p:anim calcmode="lin" valueType="num">
                                      <p:cBhvr additive="base">
                                        <p:cTn id="11" dur="500" fill="hold"/>
                                        <p:tgtEl>
                                          <p:spTgt spid="12"/>
                                        </p:tgtEl>
                                        <p:attrNameLst>
                                          <p:attrName>ppt_y</p:attrName>
                                        </p:attrNameLst>
                                      </p:cBhvr>
                                      <p:tavLst>
                                        <p:tav tm="0">
                                          <p:val>
                                            <p:strVal val="#ppt_y"/>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ppt_x"/>
                                          </p:val>
                                        </p:tav>
                                        <p:tav tm="100000">
                                          <p:val>
                                            <p:strVal val="#ppt_x"/>
                                          </p:val>
                                        </p:tav>
                                      </p:tavLst>
                                    </p:anim>
                                    <p:anim calcmode="lin" valueType="num">
                                      <p:cBhvr additive="base">
                                        <p:cTn id="2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451100"/>
            <a:ext cx="12192000" cy="1892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p>
        </p:txBody>
      </p:sp>
      <p:sp>
        <p:nvSpPr>
          <p:cNvPr id="5" name="矩形 4"/>
          <p:cNvSpPr/>
          <p:nvPr/>
        </p:nvSpPr>
        <p:spPr>
          <a:xfrm>
            <a:off x="4800600" y="1956629"/>
            <a:ext cx="2590800" cy="1092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6000" i="1" dirty="0">
                <a:latin typeface="+mj-ea"/>
                <a:ea typeface="+mj-ea"/>
              </a:rPr>
              <a:t>04</a:t>
            </a:r>
            <a:endParaRPr lang="zh-CN" altLang="en-US" sz="6000" i="1" dirty="0">
              <a:latin typeface="+mj-ea"/>
              <a:ea typeface="+mj-ea"/>
            </a:endParaRPr>
          </a:p>
        </p:txBody>
      </p:sp>
      <p:sp>
        <p:nvSpPr>
          <p:cNvPr id="6" name="文本框 5"/>
          <p:cNvSpPr txBox="1"/>
          <p:nvPr/>
        </p:nvSpPr>
        <p:spPr>
          <a:xfrm>
            <a:off x="5458460" y="3316357"/>
            <a:ext cx="1351280" cy="706755"/>
          </a:xfrm>
          <a:prstGeom prst="rect">
            <a:avLst/>
          </a:prstGeom>
          <a:noFill/>
        </p:spPr>
        <p:txBody>
          <a:bodyPr wrap="none" rtlCol="0">
            <a:spAutoFit/>
          </a:bodyPr>
          <a:lstStyle/>
          <a:p>
            <a:pPr algn="ctr"/>
            <a:r>
              <a:rPr lang="zh-CN" altLang="en-US" sz="4000" spc="600" dirty="0">
                <a:solidFill>
                  <a:schemeClr val="bg1"/>
                </a:solidFill>
                <a:latin typeface="+mj-ea"/>
                <a:ea typeface="+mj-ea"/>
              </a:rPr>
              <a:t>总结</a:t>
            </a:r>
            <a:endParaRPr lang="zh-CN" altLang="en-US" sz="4000" spc="600" dirty="0">
              <a:solidFill>
                <a:schemeClr val="bg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750"/>
                                        <p:tgtEl>
                                          <p:spTgt spid="4"/>
                                        </p:tgtEl>
                                      </p:cBhvr>
                                    </p:animEffect>
                                  </p:childTnLst>
                                </p:cTn>
                              </p:par>
                              <p:par>
                                <p:cTn id="8" presetID="53" presetClass="entr" presetSubtype="16"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3431070"/>
            <a:ext cx="12192000" cy="3413760"/>
          </a:xfrm>
          <a:prstGeom prst="rect">
            <a:avLst/>
          </a:prstGeom>
        </p:spPr>
      </p:pic>
      <p:sp>
        <p:nvSpPr>
          <p:cNvPr id="19" name="平行四边形 18"/>
          <p:cNvSpPr/>
          <p:nvPr/>
        </p:nvSpPr>
        <p:spPr>
          <a:xfrm>
            <a:off x="4777961" y="0"/>
            <a:ext cx="5918614" cy="6858000"/>
          </a:xfrm>
          <a:prstGeom prst="parallelogram">
            <a:avLst>
              <a:gd name="adj" fmla="val 303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文本框 19"/>
          <p:cNvSpPr txBox="1"/>
          <p:nvPr/>
        </p:nvSpPr>
        <p:spPr>
          <a:xfrm>
            <a:off x="1236119" y="1302877"/>
            <a:ext cx="2976880" cy="706755"/>
          </a:xfrm>
          <a:prstGeom prst="rect">
            <a:avLst/>
          </a:prstGeom>
          <a:noFill/>
        </p:spPr>
        <p:txBody>
          <a:bodyPr wrap="none" rtlCol="0">
            <a:spAutoFit/>
          </a:bodyPr>
          <a:lstStyle/>
          <a:p>
            <a:r>
              <a:rPr lang="en-US" altLang="zh-CN" sz="4000" dirty="0">
                <a:solidFill>
                  <a:schemeClr val="accent1"/>
                </a:solidFill>
              </a:rPr>
              <a:t> </a:t>
            </a:r>
            <a:r>
              <a:rPr lang="zh-CN" altLang="en-US" sz="4000" dirty="0">
                <a:solidFill>
                  <a:schemeClr val="accent1"/>
                </a:solidFill>
              </a:rPr>
              <a:t>实践的收获</a:t>
            </a:r>
            <a:endParaRPr lang="zh-CN" altLang="en-US" sz="4000" dirty="0">
              <a:solidFill>
                <a:schemeClr val="accent1"/>
              </a:solidFill>
            </a:endParaRPr>
          </a:p>
        </p:txBody>
      </p:sp>
      <p:grpSp>
        <p:nvGrpSpPr>
          <p:cNvPr id="22" name="组合 21"/>
          <p:cNvGrpSpPr/>
          <p:nvPr/>
        </p:nvGrpSpPr>
        <p:grpSpPr>
          <a:xfrm>
            <a:off x="6612461" y="1391703"/>
            <a:ext cx="2672415" cy="493484"/>
            <a:chOff x="6519117" y="1611459"/>
            <a:chExt cx="2672415" cy="493484"/>
          </a:xfrm>
        </p:grpSpPr>
        <p:sp>
          <p:nvSpPr>
            <p:cNvPr id="23" name="îṡlíḑê"/>
            <p:cNvSpPr/>
            <p:nvPr/>
          </p:nvSpPr>
          <p:spPr bwMode="auto">
            <a:xfrm>
              <a:off x="6519117" y="1611459"/>
              <a:ext cx="583954" cy="493484"/>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p>
          </p:txBody>
        </p:sp>
        <p:sp>
          <p:nvSpPr>
            <p:cNvPr id="24" name="文本框 23"/>
            <p:cNvSpPr txBox="1"/>
            <p:nvPr/>
          </p:nvSpPr>
          <p:spPr>
            <a:xfrm>
              <a:off x="7179852" y="1674159"/>
              <a:ext cx="2011680" cy="368300"/>
            </a:xfrm>
            <a:prstGeom prst="rect">
              <a:avLst/>
            </a:prstGeom>
            <a:noFill/>
          </p:spPr>
          <p:txBody>
            <a:bodyPr wrap="none" rtlCol="0">
              <a:spAutoFit/>
            </a:bodyPr>
            <a:lstStyle/>
            <a:p>
              <a:pPr lvl="0"/>
              <a:r>
                <a:rPr lang="zh-CN" altLang="en-US" dirty="0">
                  <a:solidFill>
                    <a:schemeClr val="bg1"/>
                  </a:solidFill>
                  <a:effectLst/>
                  <a:latin typeface="+mj-ea"/>
                  <a:ea typeface="+mj-ea"/>
                </a:rPr>
                <a:t>理解软件工程流程</a:t>
              </a:r>
              <a:endParaRPr lang="zh-CN" altLang="en-US" dirty="0">
                <a:solidFill>
                  <a:schemeClr val="bg1"/>
                </a:solidFill>
                <a:effectLst/>
                <a:latin typeface="+mj-ea"/>
                <a:ea typeface="+mj-ea"/>
              </a:endParaRPr>
            </a:p>
          </p:txBody>
        </p:sp>
      </p:grpSp>
      <p:grpSp>
        <p:nvGrpSpPr>
          <p:cNvPr id="26" name="组合 25"/>
          <p:cNvGrpSpPr/>
          <p:nvPr/>
        </p:nvGrpSpPr>
        <p:grpSpPr>
          <a:xfrm>
            <a:off x="6282094" y="3176708"/>
            <a:ext cx="2232360" cy="493484"/>
            <a:chOff x="6519117" y="1611459"/>
            <a:chExt cx="2232360" cy="493484"/>
          </a:xfrm>
        </p:grpSpPr>
        <p:sp>
          <p:nvSpPr>
            <p:cNvPr id="27" name="îṡlíḑê"/>
            <p:cNvSpPr/>
            <p:nvPr/>
          </p:nvSpPr>
          <p:spPr bwMode="auto">
            <a:xfrm>
              <a:off x="6519117" y="1611459"/>
              <a:ext cx="583954" cy="493484"/>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p>
          </p:txBody>
        </p:sp>
        <p:sp>
          <p:nvSpPr>
            <p:cNvPr id="28" name="文本框 27"/>
            <p:cNvSpPr txBox="1"/>
            <p:nvPr/>
          </p:nvSpPr>
          <p:spPr>
            <a:xfrm>
              <a:off x="7196997" y="1679874"/>
              <a:ext cx="1554480" cy="368300"/>
            </a:xfrm>
            <a:prstGeom prst="rect">
              <a:avLst/>
            </a:prstGeom>
            <a:noFill/>
          </p:spPr>
          <p:txBody>
            <a:bodyPr wrap="none" rtlCol="0">
              <a:spAutoFit/>
            </a:bodyPr>
            <a:lstStyle/>
            <a:p>
              <a:pPr lvl="0"/>
              <a:r>
                <a:rPr lang="zh-CN" altLang="en-US" dirty="0">
                  <a:solidFill>
                    <a:schemeClr val="bg1"/>
                  </a:solidFill>
                  <a:effectLst/>
                  <a:latin typeface="+mj-ea"/>
                  <a:ea typeface="+mj-ea"/>
                </a:rPr>
                <a:t>熟悉文档流程</a:t>
              </a:r>
              <a:endParaRPr lang="zh-CN" altLang="en-US" dirty="0">
                <a:solidFill>
                  <a:schemeClr val="bg1"/>
                </a:solidFill>
                <a:effectLst/>
                <a:latin typeface="+mj-ea"/>
                <a:ea typeface="+mj-ea"/>
              </a:endParaRPr>
            </a:p>
          </p:txBody>
        </p:sp>
      </p:grpSp>
      <p:grpSp>
        <p:nvGrpSpPr>
          <p:cNvPr id="30" name="组合 29"/>
          <p:cNvGrpSpPr/>
          <p:nvPr/>
        </p:nvGrpSpPr>
        <p:grpSpPr>
          <a:xfrm>
            <a:off x="5951726" y="4961712"/>
            <a:ext cx="2215215" cy="493484"/>
            <a:chOff x="6519117" y="1611459"/>
            <a:chExt cx="2215215" cy="493484"/>
          </a:xfrm>
        </p:grpSpPr>
        <p:sp>
          <p:nvSpPr>
            <p:cNvPr id="31" name="îṡlíḑê"/>
            <p:cNvSpPr/>
            <p:nvPr/>
          </p:nvSpPr>
          <p:spPr bwMode="auto">
            <a:xfrm>
              <a:off x="6519117" y="1611459"/>
              <a:ext cx="583954" cy="493484"/>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p>
          </p:txBody>
        </p:sp>
        <p:sp>
          <p:nvSpPr>
            <p:cNvPr id="32" name="文本框 31"/>
            <p:cNvSpPr txBox="1"/>
            <p:nvPr/>
          </p:nvSpPr>
          <p:spPr>
            <a:xfrm>
              <a:off x="7179852" y="1674159"/>
              <a:ext cx="1554480" cy="368300"/>
            </a:xfrm>
            <a:prstGeom prst="rect">
              <a:avLst/>
            </a:prstGeom>
            <a:noFill/>
          </p:spPr>
          <p:txBody>
            <a:bodyPr wrap="none" rtlCol="0">
              <a:spAutoFit/>
            </a:bodyPr>
            <a:lstStyle/>
            <a:p>
              <a:pPr lvl="0"/>
              <a:r>
                <a:rPr lang="zh-CN" altLang="en-US" dirty="0">
                  <a:solidFill>
                    <a:schemeClr val="bg1"/>
                  </a:solidFill>
                  <a:effectLst/>
                  <a:latin typeface="+mj-ea"/>
                  <a:ea typeface="+mj-ea"/>
                </a:rPr>
                <a:t>锻炼开发能力</a:t>
              </a:r>
              <a:endParaRPr lang="zh-CN" altLang="en-US" dirty="0">
                <a:solidFill>
                  <a:schemeClr val="bg1"/>
                </a:solidFill>
                <a:effectLst/>
                <a:latin typeface="+mj-ea"/>
                <a:ea typeface="+mj-ea"/>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1000"/>
                                        <p:tgtEl>
                                          <p:spTgt spid="19"/>
                                        </p:tgtEl>
                                      </p:cBhvr>
                                    </p:animEffect>
                                  </p:childTnLst>
                                </p:cTn>
                              </p:par>
                              <p:par>
                                <p:cTn id="11" presetID="42"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p:cNvSpPr>
            <a:spLocks noGrp="1"/>
          </p:cNvSpPr>
          <p:nvPr>
            <p:ph type="title"/>
          </p:nvPr>
        </p:nvSpPr>
        <p:spPr>
          <a:xfrm>
            <a:off x="786765" y="287973"/>
            <a:ext cx="1169035" cy="521970"/>
          </a:xfrm>
        </p:spPr>
        <p:txBody>
          <a:bodyPr wrap="square"/>
          <a:lstStyle/>
          <a:p>
            <a:r>
              <a:rPr lang="zh-CN" altLang="en-US" dirty="0"/>
              <a:t>总结</a:t>
            </a:r>
            <a:endParaRPr lang="zh-CN" altLang="en-US" dirty="0"/>
          </a:p>
        </p:txBody>
      </p:sp>
      <p:sp>
        <p:nvSpPr>
          <p:cNvPr id="4" name="矩形 3"/>
          <p:cNvSpPr/>
          <p:nvPr/>
        </p:nvSpPr>
        <p:spPr>
          <a:xfrm>
            <a:off x="921385" y="1625600"/>
            <a:ext cx="5502910" cy="390271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111118" y="1766282"/>
            <a:ext cx="5243195" cy="1917700"/>
            <a:chOff x="1350356" y="2264644"/>
            <a:chExt cx="5243195" cy="1917700"/>
          </a:xfrm>
        </p:grpSpPr>
        <p:sp>
          <p:nvSpPr>
            <p:cNvPr id="6" name="文本框 5"/>
            <p:cNvSpPr txBox="1"/>
            <p:nvPr/>
          </p:nvSpPr>
          <p:spPr>
            <a:xfrm>
              <a:off x="1350356" y="2264644"/>
              <a:ext cx="2214880" cy="583565"/>
            </a:xfrm>
            <a:prstGeom prst="rect">
              <a:avLst/>
            </a:prstGeom>
            <a:noFill/>
          </p:spPr>
          <p:txBody>
            <a:bodyPr wrap="none" rtlCol="0">
              <a:spAutoFit/>
            </a:bodyPr>
            <a:lstStyle/>
            <a:p>
              <a:pPr lvl="0"/>
              <a:r>
                <a:rPr lang="zh-CN" altLang="en-US" sz="3200" i="1" dirty="0">
                  <a:latin typeface="思源宋体 CN Heavy"/>
                  <a:ea typeface="思源宋体 CN Heavy"/>
                </a:rPr>
                <a:t>心得与体会</a:t>
              </a:r>
              <a:endParaRPr lang="zh-CN" altLang="en-US" sz="3200" i="1" dirty="0">
                <a:effectLst/>
                <a:latin typeface="思源宋体 CN Heavy"/>
                <a:ea typeface="思源宋体 CN Heavy"/>
              </a:endParaRPr>
            </a:p>
          </p:txBody>
        </p:sp>
        <p:sp>
          <p:nvSpPr>
            <p:cNvPr id="7" name="文本框 6"/>
            <p:cNvSpPr txBox="1"/>
            <p:nvPr/>
          </p:nvSpPr>
          <p:spPr>
            <a:xfrm>
              <a:off x="1364326" y="2762484"/>
              <a:ext cx="5229225" cy="1419860"/>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dirty="0">
                  <a:effectLst/>
                  <a:latin typeface="+mn-ea"/>
                </a:rPr>
                <a:t>本次项目，真正地体验了一个项目使用软件工程管理方法从提出到实现的具体流程，对于软件工程各个阶段有了更深的理解。</a:t>
              </a:r>
              <a:endParaRPr lang="zh-CN" altLang="en-US" dirty="0">
                <a:effectLst/>
                <a:latin typeface="+mn-ea"/>
              </a:endParaRPr>
            </a:p>
            <a:p>
              <a:pPr marL="285750" indent="-285750">
                <a:lnSpc>
                  <a:spcPct val="120000"/>
                </a:lnSpc>
                <a:buFont typeface="Arial" panose="020B0604020202020204" pitchFamily="34" charset="0"/>
                <a:buChar char="•"/>
              </a:pPr>
              <a:endParaRPr lang="zh-CN" altLang="en-US" dirty="0">
                <a:effectLst/>
                <a:latin typeface="+mn-ea"/>
              </a:endParaRPr>
            </a:p>
          </p:txBody>
        </p:sp>
      </p:grpSp>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14393" y="1627207"/>
            <a:ext cx="4718392" cy="3901512"/>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93"/>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203"/>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929"/>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80" y="1751012"/>
            <a:ext cx="6091839" cy="3265226"/>
          </a:xfrm>
          <a:prstGeom prst="rect">
            <a:avLst/>
          </a:prstGeom>
        </p:spPr>
      </p:pic>
      <p:sp>
        <p:nvSpPr>
          <p:cNvPr id="3" name="矩形 2"/>
          <p:cNvSpPr/>
          <p:nvPr/>
        </p:nvSpPr>
        <p:spPr>
          <a:xfrm>
            <a:off x="952500" y="1751012"/>
            <a:ext cx="819150" cy="4230688"/>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0" tIns="792000" rIns="0" bIns="0" numCol="1" spcCol="0" rtlCol="0" fromWordArt="0" anchor="ctr" anchorCtr="0" forceAA="0" compatLnSpc="1">
            <a:noAutofit/>
          </a:bodyPr>
          <a:lstStyle/>
          <a:p>
            <a:r>
              <a:rPr lang="zh-CN" altLang="en-US" sz="3200" spc="600" dirty="0">
                <a:latin typeface="+mj-ea"/>
                <a:ea typeface="+mj-ea"/>
              </a:rPr>
              <a:t>困难与问题</a:t>
            </a:r>
            <a:endParaRPr lang="zh-CN" altLang="en-US" sz="3200" spc="600" dirty="0">
              <a:latin typeface="+mj-ea"/>
              <a:ea typeface="+mj-ea"/>
            </a:endParaRPr>
          </a:p>
        </p:txBody>
      </p:sp>
      <p:sp>
        <p:nvSpPr>
          <p:cNvPr id="4" name="文本框 3"/>
          <p:cNvSpPr txBox="1"/>
          <p:nvPr/>
        </p:nvSpPr>
        <p:spPr>
          <a:xfrm>
            <a:off x="6238875" y="1884046"/>
            <a:ext cx="5476281" cy="2306955"/>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sz="2000" dirty="0">
                <a:solidFill>
                  <a:schemeClr val="tx1">
                    <a:lumMod val="65000"/>
                    <a:lumOff val="35000"/>
                  </a:schemeClr>
                </a:solidFill>
                <a:effectLst/>
                <a:latin typeface="+mn-ea"/>
              </a:rPr>
              <a:t>设计过程中对于类设计的分析不够清晰，使得后期开发遇到问题</a:t>
            </a:r>
            <a:endParaRPr lang="zh-CN" sz="2000" dirty="0">
              <a:solidFill>
                <a:schemeClr val="tx1">
                  <a:lumMod val="65000"/>
                  <a:lumOff val="35000"/>
                </a:schemeClr>
              </a:solidFill>
              <a:effectLst/>
              <a:latin typeface="+mn-ea"/>
            </a:endParaRPr>
          </a:p>
          <a:p>
            <a:pPr marL="285750" indent="-285750">
              <a:lnSpc>
                <a:spcPct val="120000"/>
              </a:lnSpc>
              <a:buFont typeface="Arial" panose="020B0604020202020204" pitchFamily="34" charset="0"/>
              <a:buChar char="•"/>
            </a:pPr>
            <a:r>
              <a:rPr lang="zh-CN" sz="2000" dirty="0">
                <a:solidFill>
                  <a:schemeClr val="tx1">
                    <a:lumMod val="65000"/>
                    <a:lumOff val="35000"/>
                  </a:schemeClr>
                </a:solidFill>
                <a:effectLst/>
                <a:latin typeface="+mn-ea"/>
              </a:rPr>
              <a:t>设计过程中与前端沟通不足，使得设计出现问题</a:t>
            </a:r>
            <a:endParaRPr lang="zh-CN" sz="2000" dirty="0">
              <a:solidFill>
                <a:schemeClr val="tx1">
                  <a:lumMod val="65000"/>
                  <a:lumOff val="35000"/>
                </a:schemeClr>
              </a:solidFill>
              <a:effectLst/>
              <a:latin typeface="+mn-ea"/>
            </a:endParaRPr>
          </a:p>
          <a:p>
            <a:pPr marL="285750" indent="-285750">
              <a:lnSpc>
                <a:spcPct val="120000"/>
              </a:lnSpc>
              <a:buFont typeface="Arial" panose="020B0604020202020204" pitchFamily="34" charset="0"/>
              <a:buChar char="•"/>
            </a:pPr>
            <a:r>
              <a:rPr lang="zh-CN" sz="2000" dirty="0">
                <a:solidFill>
                  <a:schemeClr val="tx1">
                    <a:lumMod val="65000"/>
                    <a:lumOff val="35000"/>
                  </a:schemeClr>
                </a:solidFill>
                <a:effectLst/>
                <a:latin typeface="+mn-ea"/>
                <a:sym typeface="+mn-ea"/>
              </a:rPr>
              <a:t>距离计算公式还需要优化，获取范围不够精确</a:t>
            </a:r>
            <a:endParaRPr lang="zh-CN" sz="2000" dirty="0">
              <a:solidFill>
                <a:schemeClr val="tx1">
                  <a:lumMod val="65000"/>
                  <a:lumOff val="35000"/>
                </a:schemeClr>
              </a:solidFill>
              <a:effectLst/>
              <a:latin typeface="+mn-ea"/>
            </a:endParaRPr>
          </a:p>
        </p:txBody>
      </p:sp>
      <p:sp>
        <p:nvSpPr>
          <p:cNvPr id="7" name="矩形 6"/>
          <p:cNvSpPr/>
          <p:nvPr/>
        </p:nvSpPr>
        <p:spPr>
          <a:xfrm>
            <a:off x="11620500" y="0"/>
            <a:ext cx="237531" cy="2704809"/>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0" tIns="792000" rIns="0" bIns="0" numCol="1" spcCol="0" rtlCol="0" fromWordArt="0" anchor="ctr" anchorCtr="0" forceAA="0" compatLnSpc="1">
            <a:noAutofit/>
          </a:bodyPr>
          <a:lstStyle/>
          <a:p>
            <a:endParaRPr lang="zh-CN" altLang="en-US" sz="3200" spc="600">
              <a:latin typeface="+mj-ea"/>
              <a:ea typeface="+mj-ea"/>
            </a:endParaRPr>
          </a:p>
        </p:txBody>
      </p:sp>
      <p:sp>
        <p:nvSpPr>
          <p:cNvPr id="8" name="矩形 7"/>
          <p:cNvSpPr/>
          <p:nvPr/>
        </p:nvSpPr>
        <p:spPr>
          <a:xfrm>
            <a:off x="11311531" y="1"/>
            <a:ext cx="237531" cy="1751012"/>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0" tIns="792000" rIns="0" bIns="0" numCol="1" spcCol="0" rtlCol="0" fromWordArt="0" anchor="ctr" anchorCtr="0" forceAA="0" compatLnSpc="1">
            <a:noAutofit/>
          </a:bodyPr>
          <a:lstStyle/>
          <a:p>
            <a:endParaRPr lang="zh-CN" altLang="en-US" sz="3200" spc="600">
              <a:latin typeface="+mj-ea"/>
              <a:ea typeface="+mj-e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600"/>
                                        <p:tgtEl>
                                          <p:spTgt spid="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6" presetClass="entr" presetSubtype="37"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outVertical)">
                                      <p:cBhvr>
                                        <p:cTn id="17" dur="1000"/>
                                        <p:tgtEl>
                                          <p:spTgt spid="7"/>
                                        </p:tgtEl>
                                      </p:cBhvr>
                                    </p:animEffect>
                                  </p:childTnLst>
                                </p:cTn>
                              </p:par>
                              <p:par>
                                <p:cTn id="18" presetID="16" presetClass="entr" presetSubtype="37"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outVertical)">
                                      <p:cBhvr>
                                        <p:cTn id="2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55790"/>
            <a:ext cx="4380837" cy="41112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p>
        </p:txBody>
      </p:sp>
      <p:sp>
        <p:nvSpPr>
          <p:cNvPr id="4" name="矩形 3"/>
          <p:cNvSpPr/>
          <p:nvPr/>
        </p:nvSpPr>
        <p:spPr>
          <a:xfrm>
            <a:off x="0" y="3322855"/>
            <a:ext cx="12192000" cy="126000"/>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dirty="0"/>
          </a:p>
        </p:txBody>
      </p:sp>
      <p:sp>
        <p:nvSpPr>
          <p:cNvPr id="5" name="文本框 4"/>
          <p:cNvSpPr txBox="1"/>
          <p:nvPr/>
        </p:nvSpPr>
        <p:spPr>
          <a:xfrm>
            <a:off x="4464784" y="2409050"/>
            <a:ext cx="3262432" cy="923330"/>
          </a:xfrm>
          <a:prstGeom prst="rect">
            <a:avLst/>
          </a:prstGeom>
          <a:noFill/>
        </p:spPr>
        <p:txBody>
          <a:bodyPr wrap="none" rtlCol="0">
            <a:spAutoFit/>
          </a:bodyPr>
          <a:lstStyle/>
          <a:p>
            <a:r>
              <a:rPr lang="zh-CN" altLang="en-US" sz="5400" spc="600" dirty="0">
                <a:solidFill>
                  <a:srgbClr val="44546B"/>
                </a:solidFill>
                <a:latin typeface="+mj-ea"/>
                <a:ea typeface="+mj-ea"/>
              </a:rPr>
              <a:t>感谢聆听</a:t>
            </a:r>
            <a:endParaRPr lang="zh-CN" altLang="en-US" sz="5400" spc="600" dirty="0">
              <a:solidFill>
                <a:srgbClr val="44546B"/>
              </a:solidFill>
              <a:latin typeface="+mj-ea"/>
              <a:ea typeface="+mj-ea"/>
            </a:endParaRPr>
          </a:p>
        </p:txBody>
      </p:sp>
      <p:sp>
        <p:nvSpPr>
          <p:cNvPr id="6" name="矩形: 圆角 5"/>
          <p:cNvSpPr/>
          <p:nvPr/>
        </p:nvSpPr>
        <p:spPr>
          <a:xfrm>
            <a:off x="4576826" y="4015713"/>
            <a:ext cx="1177002" cy="310244"/>
          </a:xfrm>
          <a:prstGeom prst="roundRect">
            <a:avLst>
              <a:gd name="adj" fmla="val 25472"/>
            </a:avLst>
          </a:prstGeom>
          <a:noFill/>
          <a:ln w="9525">
            <a:solidFill>
              <a:schemeClr val="accent1">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zh-CN" altLang="en-US" sz="1600" dirty="0">
                <a:solidFill>
                  <a:schemeClr val="tx2">
                    <a:alpha val="55000"/>
                  </a:schemeClr>
                </a:solidFill>
              </a:rPr>
              <a:t>领航团队</a:t>
            </a:r>
            <a:endParaRPr lang="zh-CN" altLang="en-US" sz="1600" dirty="0">
              <a:solidFill>
                <a:schemeClr val="tx2">
                  <a:alpha val="55000"/>
                </a:schemeClr>
              </a:solidFill>
            </a:endParaRPr>
          </a:p>
        </p:txBody>
      </p:sp>
      <p:sp>
        <p:nvSpPr>
          <p:cNvPr id="9" name="文本框 8"/>
          <p:cNvSpPr txBox="1"/>
          <p:nvPr/>
        </p:nvSpPr>
        <p:spPr>
          <a:xfrm>
            <a:off x="4464784" y="3535747"/>
            <a:ext cx="5440680" cy="368300"/>
          </a:xfrm>
          <a:prstGeom prst="rect">
            <a:avLst/>
          </a:prstGeom>
          <a:noFill/>
        </p:spPr>
        <p:txBody>
          <a:bodyPr wrap="none" rtlCol="0">
            <a:spAutoFit/>
          </a:bodyPr>
          <a:lstStyle/>
          <a:p>
            <a:r>
              <a:rPr lang="zh-CN" altLang="en-US" dirty="0">
                <a:solidFill>
                  <a:srgbClr val="44546B"/>
                </a:solidFill>
                <a:latin typeface="+mn-ea"/>
              </a:rPr>
              <a:t>汇报人</a:t>
            </a:r>
            <a:r>
              <a:rPr lang="zh-CN" altLang="en-US" dirty="0" smtClean="0">
                <a:solidFill>
                  <a:srgbClr val="44546B"/>
                </a:solidFill>
                <a:latin typeface="+mn-ea"/>
              </a:rPr>
              <a:t>：</a:t>
            </a:r>
            <a:r>
              <a:rPr lang="zh-CN" dirty="0">
                <a:solidFill>
                  <a:srgbClr val="44546B"/>
                </a:solidFill>
                <a:latin typeface="+mn-ea"/>
              </a:rPr>
              <a:t>陈文婷</a:t>
            </a:r>
            <a:r>
              <a:rPr lang="zh-CN" altLang="en-US" dirty="0" smtClean="0">
                <a:solidFill>
                  <a:srgbClr val="44546B"/>
                </a:solidFill>
                <a:latin typeface="+mn-ea"/>
              </a:rPr>
              <a:t>        </a:t>
            </a:r>
            <a:r>
              <a:rPr lang="zh-CN" altLang="en-US" dirty="0">
                <a:solidFill>
                  <a:srgbClr val="44546B"/>
                </a:solidFill>
                <a:latin typeface="+mn-ea"/>
              </a:rPr>
              <a:t>汇报时间：</a:t>
            </a:r>
            <a:r>
              <a:rPr lang="en-US" altLang="zh-CN" dirty="0">
                <a:solidFill>
                  <a:srgbClr val="44546B"/>
                </a:solidFill>
                <a:latin typeface="+mn-ea"/>
              </a:rPr>
              <a:t>2019</a:t>
            </a:r>
            <a:r>
              <a:rPr lang="zh-CN" altLang="en-US" dirty="0">
                <a:solidFill>
                  <a:srgbClr val="44546B"/>
                </a:solidFill>
                <a:latin typeface="+mn-ea"/>
              </a:rPr>
              <a:t>年</a:t>
            </a:r>
            <a:r>
              <a:rPr lang="en-US" altLang="zh-CN" dirty="0">
                <a:solidFill>
                  <a:srgbClr val="44546B"/>
                </a:solidFill>
                <a:latin typeface="+mn-ea"/>
              </a:rPr>
              <a:t>11</a:t>
            </a:r>
            <a:r>
              <a:rPr lang="zh-CN" altLang="en-US" dirty="0">
                <a:solidFill>
                  <a:srgbClr val="44546B"/>
                </a:solidFill>
                <a:latin typeface="+mn-ea"/>
              </a:rPr>
              <a:t>月</a:t>
            </a:r>
            <a:r>
              <a:rPr lang="en-US" altLang="zh-CN" dirty="0">
                <a:solidFill>
                  <a:srgbClr val="44546B"/>
                </a:solidFill>
                <a:latin typeface="+mn-ea"/>
              </a:rPr>
              <a:t>19</a:t>
            </a:r>
            <a:r>
              <a:rPr lang="zh-CN" altLang="en-US" dirty="0">
                <a:solidFill>
                  <a:srgbClr val="44546B"/>
                </a:solidFill>
                <a:latin typeface="+mn-ea"/>
              </a:rPr>
              <a:t>日</a:t>
            </a:r>
            <a:endParaRPr lang="zh-CN" altLang="en-US" dirty="0">
              <a:solidFill>
                <a:srgbClr val="44546B"/>
              </a:solidFill>
              <a:latin typeface="+mn-e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2460" y="1019175"/>
            <a:ext cx="10927080" cy="51892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p>
        </p:txBody>
      </p:sp>
      <p:sp>
        <p:nvSpPr>
          <p:cNvPr id="3" name="矩形 2"/>
          <p:cNvSpPr/>
          <p:nvPr/>
        </p:nvSpPr>
        <p:spPr>
          <a:xfrm>
            <a:off x="3657600" y="-1"/>
            <a:ext cx="4876800" cy="1396899"/>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p>
        </p:txBody>
      </p:sp>
      <p:sp>
        <p:nvSpPr>
          <p:cNvPr id="4" name="矩形 3"/>
          <p:cNvSpPr/>
          <p:nvPr/>
        </p:nvSpPr>
        <p:spPr>
          <a:xfrm>
            <a:off x="4445262" y="373379"/>
            <a:ext cx="3301476" cy="13968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2400" dirty="0">
                <a:latin typeface="+mj-ea"/>
                <a:ea typeface="+mj-ea"/>
              </a:rPr>
              <a:t>CONTENTS</a:t>
            </a:r>
            <a:endParaRPr lang="en-US" altLang="zh-CN" sz="2400" dirty="0">
              <a:latin typeface="+mj-ea"/>
              <a:ea typeface="+mj-ea"/>
            </a:endParaRPr>
          </a:p>
          <a:p>
            <a:pPr algn="ctr"/>
            <a:r>
              <a:rPr lang="zh-CN" altLang="en-US" sz="3600" dirty="0">
                <a:latin typeface="+mj-ea"/>
                <a:ea typeface="+mj-ea"/>
              </a:rPr>
              <a:t>目录</a:t>
            </a:r>
            <a:endParaRPr lang="zh-CN" altLang="en-US" sz="3600" dirty="0">
              <a:latin typeface="+mj-ea"/>
              <a:ea typeface="+mj-ea"/>
            </a:endParaRPr>
          </a:p>
        </p:txBody>
      </p:sp>
      <p:grpSp>
        <p:nvGrpSpPr>
          <p:cNvPr id="5" name="组合 4"/>
          <p:cNvGrpSpPr/>
          <p:nvPr/>
        </p:nvGrpSpPr>
        <p:grpSpPr>
          <a:xfrm>
            <a:off x="1467486" y="2535435"/>
            <a:ext cx="3713479" cy="589934"/>
            <a:chOff x="1838326" y="1771651"/>
            <a:chExt cx="3713479" cy="589934"/>
          </a:xfrm>
        </p:grpSpPr>
        <p:sp>
          <p:nvSpPr>
            <p:cNvPr id="6" name="平行四边形 5"/>
            <p:cNvSpPr/>
            <p:nvPr/>
          </p:nvSpPr>
          <p:spPr>
            <a:xfrm>
              <a:off x="1838326" y="1771651"/>
              <a:ext cx="685799" cy="589934"/>
            </a:xfrm>
            <a:prstGeom prst="parallelogram">
              <a:avLst>
                <a:gd name="adj" fmla="val 318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72000" rtlCol="0" anchor="ctr"/>
            <a:lstStyle/>
            <a:p>
              <a:pPr algn="ctr"/>
              <a:r>
                <a:rPr lang="en-US" altLang="zh-CN" sz="2800" i="1" dirty="0">
                  <a:solidFill>
                    <a:schemeClr val="bg1"/>
                  </a:solidFill>
                </a:rPr>
                <a:t>1</a:t>
              </a:r>
              <a:endParaRPr lang="zh-CN" altLang="en-US" sz="2800" i="1" dirty="0">
                <a:solidFill>
                  <a:schemeClr val="bg1"/>
                </a:solidFill>
              </a:endParaRPr>
            </a:p>
          </p:txBody>
        </p:sp>
        <p:sp>
          <p:nvSpPr>
            <p:cNvPr id="7" name="文本框 6"/>
            <p:cNvSpPr txBox="1"/>
            <p:nvPr/>
          </p:nvSpPr>
          <p:spPr>
            <a:xfrm>
              <a:off x="2524125" y="1778001"/>
              <a:ext cx="3027680" cy="583565"/>
            </a:xfrm>
            <a:prstGeom prst="rect">
              <a:avLst/>
            </a:prstGeom>
            <a:noFill/>
          </p:spPr>
          <p:txBody>
            <a:bodyPr wrap="none" rtlCol="0">
              <a:spAutoFit/>
            </a:bodyPr>
            <a:lstStyle/>
            <a:p>
              <a:r>
                <a:rPr lang="zh-CN" altLang="en-US" sz="3200" i="1" dirty="0">
                  <a:solidFill>
                    <a:schemeClr val="accent1"/>
                  </a:solidFill>
                </a:rPr>
                <a:t>角色理解与体会</a:t>
              </a:r>
              <a:endParaRPr lang="zh-CN" altLang="en-US" sz="3200" i="1" dirty="0">
                <a:solidFill>
                  <a:schemeClr val="accent1"/>
                </a:solidFill>
              </a:endParaRPr>
            </a:p>
          </p:txBody>
        </p:sp>
      </p:grpSp>
      <p:grpSp>
        <p:nvGrpSpPr>
          <p:cNvPr id="9" name="组合 8"/>
          <p:cNvGrpSpPr/>
          <p:nvPr/>
        </p:nvGrpSpPr>
        <p:grpSpPr>
          <a:xfrm>
            <a:off x="6862887" y="2530305"/>
            <a:ext cx="3307079" cy="594995"/>
            <a:chOff x="1838326" y="1771651"/>
            <a:chExt cx="3307079" cy="594995"/>
          </a:xfrm>
        </p:grpSpPr>
        <p:sp>
          <p:nvSpPr>
            <p:cNvPr id="10" name="平行四边形 9"/>
            <p:cNvSpPr/>
            <p:nvPr/>
          </p:nvSpPr>
          <p:spPr>
            <a:xfrm>
              <a:off x="1838326" y="1771651"/>
              <a:ext cx="685799" cy="589934"/>
            </a:xfrm>
            <a:prstGeom prst="parallelogram">
              <a:avLst>
                <a:gd name="adj" fmla="val 318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72000" rtlCol="0" anchor="ctr"/>
            <a:lstStyle/>
            <a:p>
              <a:pPr algn="ctr"/>
              <a:r>
                <a:rPr lang="en-US" altLang="zh-CN" sz="2800" i="1" dirty="0">
                  <a:solidFill>
                    <a:schemeClr val="bg1"/>
                  </a:solidFill>
                </a:rPr>
                <a:t>2</a:t>
              </a:r>
              <a:endParaRPr lang="zh-CN" altLang="en-US" sz="2800" i="1" dirty="0">
                <a:solidFill>
                  <a:schemeClr val="bg1"/>
                </a:solidFill>
              </a:endParaRPr>
            </a:p>
          </p:txBody>
        </p:sp>
        <p:sp>
          <p:nvSpPr>
            <p:cNvPr id="11" name="文本框 10"/>
            <p:cNvSpPr txBox="1"/>
            <p:nvPr/>
          </p:nvSpPr>
          <p:spPr>
            <a:xfrm>
              <a:off x="2524125" y="1783081"/>
              <a:ext cx="2621280" cy="583565"/>
            </a:xfrm>
            <a:prstGeom prst="rect">
              <a:avLst/>
            </a:prstGeom>
            <a:noFill/>
          </p:spPr>
          <p:txBody>
            <a:bodyPr wrap="none" rtlCol="0">
              <a:spAutoFit/>
            </a:bodyPr>
            <a:lstStyle/>
            <a:p>
              <a:r>
                <a:rPr lang="zh-CN" altLang="en-US" sz="3200" i="1" dirty="0">
                  <a:solidFill>
                    <a:schemeClr val="accent1"/>
                  </a:solidFill>
                </a:rPr>
                <a:t>完成工作成果</a:t>
              </a:r>
              <a:endParaRPr lang="zh-CN" altLang="en-US" sz="3200" i="1" dirty="0">
                <a:solidFill>
                  <a:schemeClr val="accent1"/>
                </a:solidFill>
              </a:endParaRPr>
            </a:p>
          </p:txBody>
        </p:sp>
      </p:grpSp>
      <p:grpSp>
        <p:nvGrpSpPr>
          <p:cNvPr id="13" name="组合 12"/>
          <p:cNvGrpSpPr/>
          <p:nvPr/>
        </p:nvGrpSpPr>
        <p:grpSpPr>
          <a:xfrm>
            <a:off x="1467486" y="4333755"/>
            <a:ext cx="2494279" cy="589934"/>
            <a:chOff x="1838326" y="1771651"/>
            <a:chExt cx="2494279" cy="589934"/>
          </a:xfrm>
        </p:grpSpPr>
        <p:sp>
          <p:nvSpPr>
            <p:cNvPr id="14" name="平行四边形 13"/>
            <p:cNvSpPr/>
            <p:nvPr/>
          </p:nvSpPr>
          <p:spPr>
            <a:xfrm>
              <a:off x="1838326" y="1771651"/>
              <a:ext cx="685799" cy="589934"/>
            </a:xfrm>
            <a:prstGeom prst="parallelogram">
              <a:avLst>
                <a:gd name="adj" fmla="val 318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72000" rtlCol="0" anchor="ctr"/>
            <a:lstStyle/>
            <a:p>
              <a:pPr algn="ctr"/>
              <a:r>
                <a:rPr lang="en-US" altLang="zh-CN" sz="2800" i="1" dirty="0">
                  <a:solidFill>
                    <a:schemeClr val="bg1"/>
                  </a:solidFill>
                </a:rPr>
                <a:t>3</a:t>
              </a:r>
              <a:endParaRPr lang="zh-CN" altLang="en-US" sz="2800" i="1" dirty="0">
                <a:solidFill>
                  <a:schemeClr val="bg1"/>
                </a:solidFill>
              </a:endParaRPr>
            </a:p>
          </p:txBody>
        </p:sp>
        <p:sp>
          <p:nvSpPr>
            <p:cNvPr id="15" name="文本框 14"/>
            <p:cNvSpPr txBox="1"/>
            <p:nvPr/>
          </p:nvSpPr>
          <p:spPr>
            <a:xfrm>
              <a:off x="2524125" y="1774826"/>
              <a:ext cx="1808480" cy="583565"/>
            </a:xfrm>
            <a:prstGeom prst="rect">
              <a:avLst/>
            </a:prstGeom>
            <a:noFill/>
          </p:spPr>
          <p:txBody>
            <a:bodyPr wrap="none" rtlCol="0">
              <a:spAutoFit/>
            </a:bodyPr>
            <a:lstStyle/>
            <a:p>
              <a:r>
                <a:rPr lang="zh-CN" altLang="en-US" sz="3200" i="1" dirty="0">
                  <a:solidFill>
                    <a:schemeClr val="accent1"/>
                  </a:solidFill>
                </a:rPr>
                <a:t>自我评价</a:t>
              </a:r>
              <a:endParaRPr lang="zh-CN" altLang="en-US" sz="3200" i="1" dirty="0">
                <a:solidFill>
                  <a:schemeClr val="accent1"/>
                </a:solidFill>
              </a:endParaRPr>
            </a:p>
          </p:txBody>
        </p:sp>
      </p:grpSp>
      <p:grpSp>
        <p:nvGrpSpPr>
          <p:cNvPr id="17" name="组合 16"/>
          <p:cNvGrpSpPr/>
          <p:nvPr/>
        </p:nvGrpSpPr>
        <p:grpSpPr>
          <a:xfrm>
            <a:off x="6862887" y="4328625"/>
            <a:ext cx="1681479" cy="589934"/>
            <a:chOff x="1838326" y="1771651"/>
            <a:chExt cx="1681479" cy="589934"/>
          </a:xfrm>
        </p:grpSpPr>
        <p:sp>
          <p:nvSpPr>
            <p:cNvPr id="18" name="平行四边形 17"/>
            <p:cNvSpPr/>
            <p:nvPr/>
          </p:nvSpPr>
          <p:spPr>
            <a:xfrm>
              <a:off x="1838326" y="1771651"/>
              <a:ext cx="685799" cy="589934"/>
            </a:xfrm>
            <a:prstGeom prst="parallelogram">
              <a:avLst>
                <a:gd name="adj" fmla="val 318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72000" rtlCol="0" anchor="ctr"/>
            <a:lstStyle/>
            <a:p>
              <a:pPr algn="ctr"/>
              <a:r>
                <a:rPr lang="en-US" altLang="zh-CN" sz="2800" i="1" dirty="0">
                  <a:solidFill>
                    <a:schemeClr val="bg1"/>
                  </a:solidFill>
                </a:rPr>
                <a:t>4</a:t>
              </a:r>
              <a:endParaRPr lang="zh-CN" altLang="en-US" sz="2800" i="1" dirty="0">
                <a:solidFill>
                  <a:schemeClr val="bg1"/>
                </a:solidFill>
              </a:endParaRPr>
            </a:p>
          </p:txBody>
        </p:sp>
        <p:sp>
          <p:nvSpPr>
            <p:cNvPr id="19" name="文本框 18"/>
            <p:cNvSpPr txBox="1"/>
            <p:nvPr/>
          </p:nvSpPr>
          <p:spPr>
            <a:xfrm>
              <a:off x="2524125" y="1771651"/>
              <a:ext cx="995680" cy="583565"/>
            </a:xfrm>
            <a:prstGeom prst="rect">
              <a:avLst/>
            </a:prstGeom>
            <a:noFill/>
          </p:spPr>
          <p:txBody>
            <a:bodyPr wrap="none" rtlCol="0">
              <a:spAutoFit/>
            </a:bodyPr>
            <a:lstStyle/>
            <a:p>
              <a:r>
                <a:rPr lang="zh-CN" altLang="en-US" sz="3200" i="1" dirty="0">
                  <a:solidFill>
                    <a:schemeClr val="accent1"/>
                  </a:solidFill>
                </a:rPr>
                <a:t>总结</a:t>
              </a:r>
              <a:endParaRPr lang="zh-CN" altLang="en-US" sz="3200" i="1" dirty="0">
                <a:solidFill>
                  <a:schemeClr val="accent1"/>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8)">
                                      <p:cBhvr>
                                        <p:cTn id="7" dur="1000"/>
                                        <p:tgtEl>
                                          <p:spTgt spid="2"/>
                                        </p:tgtEl>
                                      </p:cBhvr>
                                    </p:animEffect>
                                  </p:childTnLst>
                                </p:cTn>
                              </p:par>
                              <p:par>
                                <p:cTn id="8" presetID="2" presetClass="entr" presetSubtype="1" decel="100000" fill="hold" grpId="0"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25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par>
                                <p:cTn id="16" presetID="16" presetClass="entr" presetSubtype="42" fill="hold" nodeType="withEffect">
                                  <p:stCondLst>
                                    <p:cond delay="50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par>
                                <p:cTn id="19" presetID="16" presetClass="entr" presetSubtype="42" fill="hold" nodeType="withEffect">
                                  <p:stCondLst>
                                    <p:cond delay="750"/>
                                  </p:stCondLst>
                                  <p:childTnLst>
                                    <p:set>
                                      <p:cBhvr>
                                        <p:cTn id="20" dur="1" fill="hold">
                                          <p:stCondLst>
                                            <p:cond delay="0"/>
                                          </p:stCondLst>
                                        </p:cTn>
                                        <p:tgtEl>
                                          <p:spTgt spid="9"/>
                                        </p:tgtEl>
                                        <p:attrNameLst>
                                          <p:attrName>style.visibility</p:attrName>
                                        </p:attrNameLst>
                                      </p:cBhvr>
                                      <p:to>
                                        <p:strVal val="visible"/>
                                      </p:to>
                                    </p:set>
                                    <p:animEffect transition="in" filter="barn(outHorizontal)">
                                      <p:cBhvr>
                                        <p:cTn id="21" dur="500"/>
                                        <p:tgtEl>
                                          <p:spTgt spid="9"/>
                                        </p:tgtEl>
                                      </p:cBhvr>
                                    </p:animEffect>
                                  </p:childTnLst>
                                </p:cTn>
                              </p:par>
                              <p:par>
                                <p:cTn id="22" presetID="16" presetClass="entr" presetSubtype="42" fill="hold" nodeType="withEffect">
                                  <p:stCondLst>
                                    <p:cond delay="1000"/>
                                  </p:stCondLst>
                                  <p:childTnLst>
                                    <p:set>
                                      <p:cBhvr>
                                        <p:cTn id="23" dur="1" fill="hold">
                                          <p:stCondLst>
                                            <p:cond delay="0"/>
                                          </p:stCondLst>
                                        </p:cTn>
                                        <p:tgtEl>
                                          <p:spTgt spid="13"/>
                                        </p:tgtEl>
                                        <p:attrNameLst>
                                          <p:attrName>style.visibility</p:attrName>
                                        </p:attrNameLst>
                                      </p:cBhvr>
                                      <p:to>
                                        <p:strVal val="visible"/>
                                      </p:to>
                                    </p:set>
                                    <p:animEffect transition="in" filter="barn(outHorizontal)">
                                      <p:cBhvr>
                                        <p:cTn id="24" dur="500"/>
                                        <p:tgtEl>
                                          <p:spTgt spid="13"/>
                                        </p:tgtEl>
                                      </p:cBhvr>
                                    </p:animEffect>
                                  </p:childTnLst>
                                </p:cTn>
                              </p:par>
                              <p:par>
                                <p:cTn id="25" presetID="16" presetClass="entr" presetSubtype="42" fill="hold" nodeType="withEffect">
                                  <p:stCondLst>
                                    <p:cond delay="1250"/>
                                  </p:stCondLst>
                                  <p:childTnLst>
                                    <p:set>
                                      <p:cBhvr>
                                        <p:cTn id="26" dur="1" fill="hold">
                                          <p:stCondLst>
                                            <p:cond delay="0"/>
                                          </p:stCondLst>
                                        </p:cTn>
                                        <p:tgtEl>
                                          <p:spTgt spid="17"/>
                                        </p:tgtEl>
                                        <p:attrNameLst>
                                          <p:attrName>style.visibility</p:attrName>
                                        </p:attrNameLst>
                                      </p:cBhvr>
                                      <p:to>
                                        <p:strVal val="visible"/>
                                      </p:to>
                                    </p:set>
                                    <p:animEffect transition="in" filter="barn(outHorizont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451100"/>
            <a:ext cx="12192000" cy="1892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p>
        </p:txBody>
      </p:sp>
      <p:sp>
        <p:nvSpPr>
          <p:cNvPr id="5" name="矩形 4"/>
          <p:cNvSpPr/>
          <p:nvPr/>
        </p:nvSpPr>
        <p:spPr>
          <a:xfrm>
            <a:off x="4800600" y="1956629"/>
            <a:ext cx="2590800" cy="1092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6000" i="1" dirty="0">
                <a:latin typeface="+mj-ea"/>
                <a:ea typeface="+mj-ea"/>
              </a:rPr>
              <a:t>01</a:t>
            </a:r>
            <a:endParaRPr lang="zh-CN" altLang="en-US" sz="6000" i="1" dirty="0">
              <a:latin typeface="+mj-ea"/>
              <a:ea typeface="+mj-ea"/>
            </a:endParaRPr>
          </a:p>
        </p:txBody>
      </p:sp>
      <p:sp>
        <p:nvSpPr>
          <p:cNvPr id="6" name="文本框 5"/>
          <p:cNvSpPr txBox="1"/>
          <p:nvPr/>
        </p:nvSpPr>
        <p:spPr>
          <a:xfrm>
            <a:off x="3997960" y="3316357"/>
            <a:ext cx="4272280" cy="706755"/>
          </a:xfrm>
          <a:prstGeom prst="rect">
            <a:avLst/>
          </a:prstGeom>
          <a:noFill/>
        </p:spPr>
        <p:txBody>
          <a:bodyPr wrap="none" rtlCol="0">
            <a:spAutoFit/>
          </a:bodyPr>
          <a:lstStyle/>
          <a:p>
            <a:pPr algn="ctr"/>
            <a:r>
              <a:rPr lang="zh-CN" altLang="en-US" sz="4000" spc="600" dirty="0">
                <a:solidFill>
                  <a:schemeClr val="bg1"/>
                </a:solidFill>
                <a:latin typeface="+mj-ea"/>
                <a:ea typeface="+mj-ea"/>
              </a:rPr>
              <a:t>角色理解与体会</a:t>
            </a:r>
            <a:endParaRPr lang="zh-CN" altLang="en-US" sz="4000" spc="600" dirty="0">
              <a:solidFill>
                <a:schemeClr val="bg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750"/>
                                        <p:tgtEl>
                                          <p:spTgt spid="4"/>
                                        </p:tgtEl>
                                      </p:cBhvr>
                                    </p:animEffect>
                                  </p:childTnLst>
                                </p:cTn>
                              </p:par>
                              <p:par>
                                <p:cTn id="8" presetID="53" presetClass="entr" presetSubtype="16"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802238" y="2964596"/>
            <a:ext cx="2510972" cy="1330509"/>
            <a:chOff x="4064000" y="1654629"/>
            <a:chExt cx="2510972" cy="1364342"/>
          </a:xfrm>
        </p:grpSpPr>
        <p:sp>
          <p:nvSpPr>
            <p:cNvPr id="4" name="平行四边形 3"/>
            <p:cNvSpPr/>
            <p:nvPr/>
          </p:nvSpPr>
          <p:spPr>
            <a:xfrm>
              <a:off x="4064000" y="1654629"/>
              <a:ext cx="2510972" cy="1364342"/>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249416" y="2153535"/>
              <a:ext cx="2140141" cy="535243"/>
              <a:chOff x="5091713" y="2240222"/>
              <a:chExt cx="2819400" cy="535243"/>
            </a:xfrm>
          </p:grpSpPr>
          <p:sp>
            <p:nvSpPr>
              <p:cNvPr id="6" name="文本框 5"/>
              <p:cNvSpPr txBox="1"/>
              <p:nvPr/>
            </p:nvSpPr>
            <p:spPr>
              <a:xfrm>
                <a:off x="5209792" y="2240222"/>
                <a:ext cx="2583243" cy="535243"/>
              </a:xfrm>
              <a:prstGeom prst="rect">
                <a:avLst/>
              </a:prstGeom>
              <a:noFill/>
            </p:spPr>
            <p:txBody>
              <a:bodyPr wrap="none" rtlCol="0">
                <a:spAutoFit/>
              </a:bodyPr>
              <a:lstStyle/>
              <a:p>
                <a:pPr lvl="0" algn="ctr"/>
                <a:r>
                  <a:rPr lang="zh-CN" altLang="en-US" sz="2800" dirty="0">
                    <a:solidFill>
                      <a:schemeClr val="bg1"/>
                    </a:solidFill>
                    <a:effectLst/>
                    <a:latin typeface="+mj-ea"/>
                    <a:ea typeface="+mj-ea"/>
                  </a:rPr>
                  <a:t>开发组成员</a:t>
                </a:r>
                <a:endParaRPr lang="zh-CN" altLang="en-US" sz="2800" dirty="0">
                  <a:solidFill>
                    <a:schemeClr val="bg1"/>
                  </a:solidFill>
                  <a:effectLst/>
                  <a:latin typeface="+mj-ea"/>
                  <a:ea typeface="+mj-ea"/>
                </a:endParaRPr>
              </a:p>
            </p:txBody>
          </p:sp>
          <p:sp>
            <p:nvSpPr>
              <p:cNvPr id="7" name="文本框 6"/>
              <p:cNvSpPr txBox="1"/>
              <p:nvPr/>
            </p:nvSpPr>
            <p:spPr>
              <a:xfrm>
                <a:off x="5091713" y="2347793"/>
                <a:ext cx="2819400" cy="320364"/>
              </a:xfrm>
              <a:prstGeom prst="rect">
                <a:avLst/>
              </a:prstGeom>
              <a:noFill/>
            </p:spPr>
            <p:txBody>
              <a:bodyPr wrap="square" rtlCol="0">
                <a:spAutoFit/>
              </a:bodyPr>
              <a:lstStyle/>
              <a:p>
                <a:pPr algn="ctr">
                  <a:lnSpc>
                    <a:spcPct val="120000"/>
                  </a:lnSpc>
                </a:pPr>
                <a:endParaRPr lang="zh-CN" altLang="en-US" sz="1200" dirty="0">
                  <a:solidFill>
                    <a:schemeClr val="bg1"/>
                  </a:solidFill>
                  <a:effectLst/>
                  <a:latin typeface="+mn-ea"/>
                </a:endParaRPr>
              </a:p>
            </p:txBody>
          </p:sp>
        </p:grpSp>
      </p:grpSp>
      <p:sp>
        <p:nvSpPr>
          <p:cNvPr id="23" name="箭头: V 形 22"/>
          <p:cNvSpPr/>
          <p:nvPr/>
        </p:nvSpPr>
        <p:spPr>
          <a:xfrm>
            <a:off x="7930933" y="4020207"/>
            <a:ext cx="394138" cy="394138"/>
          </a:xfrm>
          <a:prstGeom prst="chevr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4" name="组合 23"/>
          <p:cNvGrpSpPr/>
          <p:nvPr/>
        </p:nvGrpSpPr>
        <p:grpSpPr>
          <a:xfrm>
            <a:off x="8128002" y="3047642"/>
            <a:ext cx="3330816" cy="2902439"/>
            <a:chOff x="8388571" y="3047642"/>
            <a:chExt cx="3330816" cy="2902439"/>
          </a:xfrm>
        </p:grpSpPr>
        <p:sp>
          <p:nvSpPr>
            <p:cNvPr id="25" name="文本框 24"/>
            <p:cNvSpPr txBox="1"/>
            <p:nvPr/>
          </p:nvSpPr>
          <p:spPr>
            <a:xfrm>
              <a:off x="10114107" y="3047642"/>
              <a:ext cx="1605280" cy="583565"/>
            </a:xfrm>
            <a:prstGeom prst="rect">
              <a:avLst/>
            </a:prstGeom>
            <a:noFill/>
          </p:spPr>
          <p:txBody>
            <a:bodyPr wrap="none" rtlCol="0">
              <a:spAutoFit/>
            </a:bodyPr>
            <a:lstStyle/>
            <a:p>
              <a:pPr lvl="0" algn="r"/>
              <a:r>
                <a:rPr lang="en-US" altLang="zh-CN" sz="3200" i="1" dirty="0">
                  <a:solidFill>
                    <a:schemeClr val="accent1">
                      <a:lumMod val="75000"/>
                    </a:schemeClr>
                  </a:solidFill>
                  <a:latin typeface="思源宋体 CN Heavy"/>
                  <a:ea typeface="思源宋体 CN Heavy"/>
                </a:rPr>
                <a:t>02 </a:t>
              </a:r>
              <a:r>
                <a:rPr lang="zh-CN" altLang="en-US" sz="3200" i="1" dirty="0">
                  <a:solidFill>
                    <a:schemeClr val="accent1">
                      <a:lumMod val="75000"/>
                    </a:schemeClr>
                  </a:solidFill>
                  <a:latin typeface="思源宋体 CN Heavy"/>
                  <a:ea typeface="思源宋体 CN Heavy"/>
                </a:rPr>
                <a:t>体会</a:t>
              </a:r>
              <a:endParaRPr lang="zh-CN" altLang="en-US" sz="3200" i="1" dirty="0">
                <a:solidFill>
                  <a:schemeClr val="accent1">
                    <a:lumMod val="75000"/>
                  </a:schemeClr>
                </a:solidFill>
                <a:effectLst/>
                <a:latin typeface="思源宋体 CN Heavy"/>
                <a:ea typeface="思源宋体 CN Heavy"/>
              </a:endParaRPr>
            </a:p>
          </p:txBody>
        </p:sp>
        <p:sp>
          <p:nvSpPr>
            <p:cNvPr id="26" name="文本框 25"/>
            <p:cNvSpPr txBox="1"/>
            <p:nvPr/>
          </p:nvSpPr>
          <p:spPr>
            <a:xfrm>
              <a:off x="8388571" y="3643126"/>
              <a:ext cx="3330816" cy="2306955"/>
            </a:xfrm>
            <a:prstGeom prst="rect">
              <a:avLst/>
            </a:prstGeom>
            <a:noFill/>
          </p:spPr>
          <p:txBody>
            <a:bodyPr wrap="square" rtlCol="0">
              <a:spAutoFit/>
            </a:bodyPr>
            <a:lstStyle/>
            <a:p>
              <a:pPr marL="342900" indent="-342900" algn="l">
                <a:lnSpc>
                  <a:spcPct val="120000"/>
                </a:lnSpc>
                <a:buFont typeface="Arial" panose="020B0604020202020204" pitchFamily="34" charset="0"/>
                <a:buChar char="•"/>
              </a:pPr>
              <a:r>
                <a:rPr lang="zh-CN" sz="2000" dirty="0">
                  <a:solidFill>
                    <a:schemeClr val="tx1">
                      <a:lumMod val="65000"/>
                      <a:lumOff val="35000"/>
                    </a:schemeClr>
                  </a:solidFill>
                  <a:effectLst/>
                  <a:latin typeface="+mn-ea"/>
                </a:rPr>
                <a:t>设计过程中的缺陷在实现阶段产生重大影响</a:t>
              </a:r>
              <a:endParaRPr lang="zh-CN" sz="2000" dirty="0">
                <a:solidFill>
                  <a:schemeClr val="tx1">
                    <a:lumMod val="65000"/>
                    <a:lumOff val="35000"/>
                  </a:schemeClr>
                </a:solidFill>
                <a:effectLst/>
                <a:latin typeface="+mn-ea"/>
              </a:endParaRPr>
            </a:p>
            <a:p>
              <a:pPr marL="342900" indent="-342900" algn="l">
                <a:lnSpc>
                  <a:spcPct val="120000"/>
                </a:lnSpc>
                <a:buFont typeface="Arial" panose="020B0604020202020204" pitchFamily="34" charset="0"/>
                <a:buChar char="•"/>
              </a:pPr>
              <a:r>
                <a:rPr lang="zh-CN" sz="2000" dirty="0">
                  <a:solidFill>
                    <a:schemeClr val="tx1">
                      <a:lumMod val="65000"/>
                      <a:lumOff val="35000"/>
                    </a:schemeClr>
                  </a:solidFill>
                  <a:effectLst/>
                  <a:latin typeface="+mn-ea"/>
                </a:rPr>
                <a:t>设计阶段前后端需要确认设计内容</a:t>
              </a:r>
              <a:endParaRPr lang="zh-CN" sz="2000" dirty="0">
                <a:solidFill>
                  <a:schemeClr val="tx1">
                    <a:lumMod val="65000"/>
                    <a:lumOff val="35000"/>
                  </a:schemeClr>
                </a:solidFill>
                <a:effectLst/>
                <a:latin typeface="+mn-ea"/>
              </a:endParaRPr>
            </a:p>
            <a:p>
              <a:pPr marL="342900" indent="-342900" algn="l">
                <a:lnSpc>
                  <a:spcPct val="120000"/>
                </a:lnSpc>
                <a:buFont typeface="Arial" panose="020B0604020202020204" pitchFamily="34" charset="0"/>
                <a:buChar char="•"/>
              </a:pPr>
              <a:r>
                <a:rPr lang="zh-CN" sz="2000" dirty="0">
                  <a:solidFill>
                    <a:schemeClr val="tx1">
                      <a:lumMod val="65000"/>
                      <a:lumOff val="35000"/>
                    </a:schemeClr>
                  </a:solidFill>
                  <a:effectLst/>
                  <a:latin typeface="+mn-ea"/>
                </a:rPr>
                <a:t>开发时尽量按照《设计规格说明书》进行</a:t>
              </a:r>
              <a:endParaRPr lang="zh-CN" sz="2000" dirty="0">
                <a:solidFill>
                  <a:schemeClr val="tx1">
                    <a:lumMod val="65000"/>
                    <a:lumOff val="35000"/>
                  </a:schemeClr>
                </a:solidFill>
                <a:effectLst/>
                <a:latin typeface="+mn-ea"/>
              </a:endParaRPr>
            </a:p>
          </p:txBody>
        </p:sp>
      </p:grpSp>
      <p:grpSp>
        <p:nvGrpSpPr>
          <p:cNvPr id="29" name="组合 28"/>
          <p:cNvGrpSpPr/>
          <p:nvPr/>
        </p:nvGrpSpPr>
        <p:grpSpPr>
          <a:xfrm>
            <a:off x="559185" y="1852685"/>
            <a:ext cx="3330816" cy="2348084"/>
            <a:chOff x="8388571" y="3047642"/>
            <a:chExt cx="3330816" cy="2348084"/>
          </a:xfrm>
        </p:grpSpPr>
        <p:sp>
          <p:nvSpPr>
            <p:cNvPr id="30" name="文本框 29"/>
            <p:cNvSpPr txBox="1"/>
            <p:nvPr/>
          </p:nvSpPr>
          <p:spPr>
            <a:xfrm>
              <a:off x="8388571" y="3047642"/>
              <a:ext cx="1605280" cy="583565"/>
            </a:xfrm>
            <a:prstGeom prst="rect">
              <a:avLst/>
            </a:prstGeom>
            <a:noFill/>
          </p:spPr>
          <p:txBody>
            <a:bodyPr wrap="none" rtlCol="0">
              <a:spAutoFit/>
            </a:bodyPr>
            <a:lstStyle/>
            <a:p>
              <a:pPr lvl="0"/>
              <a:r>
                <a:rPr lang="en-US" altLang="zh-CN" sz="3200" i="1" dirty="0">
                  <a:solidFill>
                    <a:schemeClr val="accent1">
                      <a:lumMod val="75000"/>
                    </a:schemeClr>
                  </a:solidFill>
                  <a:latin typeface="思源宋体 CN Heavy"/>
                  <a:ea typeface="思源宋体 CN Heavy"/>
                </a:rPr>
                <a:t>01 </a:t>
              </a:r>
              <a:r>
                <a:rPr lang="zh-CN" altLang="en-US" sz="3200" i="1" dirty="0">
                  <a:solidFill>
                    <a:schemeClr val="accent1">
                      <a:lumMod val="75000"/>
                    </a:schemeClr>
                  </a:solidFill>
                  <a:latin typeface="思源宋体 CN Heavy"/>
                  <a:ea typeface="思源宋体 CN Heavy"/>
                </a:rPr>
                <a:t>职责</a:t>
              </a:r>
              <a:endParaRPr lang="zh-CN" altLang="en-US" sz="3200" i="1" dirty="0">
                <a:solidFill>
                  <a:schemeClr val="accent1">
                    <a:lumMod val="75000"/>
                  </a:schemeClr>
                </a:solidFill>
                <a:effectLst/>
                <a:latin typeface="思源宋体 CN Heavy"/>
                <a:ea typeface="思源宋体 CN Heavy"/>
              </a:endParaRPr>
            </a:p>
          </p:txBody>
        </p:sp>
        <p:sp>
          <p:nvSpPr>
            <p:cNvPr id="31" name="文本框 30"/>
            <p:cNvSpPr txBox="1"/>
            <p:nvPr/>
          </p:nvSpPr>
          <p:spPr>
            <a:xfrm>
              <a:off x="8388571" y="3643126"/>
              <a:ext cx="3330816" cy="1752600"/>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sz="2400" dirty="0">
                  <a:solidFill>
                    <a:schemeClr val="tx1">
                      <a:lumMod val="65000"/>
                      <a:lumOff val="35000"/>
                    </a:schemeClr>
                  </a:solidFill>
                  <a:effectLst/>
                  <a:latin typeface="+mn-ea"/>
                </a:rPr>
                <a:t>进行概要设计</a:t>
              </a:r>
              <a:endParaRPr lang="zh-CN" sz="2400" dirty="0">
                <a:solidFill>
                  <a:schemeClr val="tx1">
                    <a:lumMod val="65000"/>
                    <a:lumOff val="35000"/>
                  </a:schemeClr>
                </a:solidFill>
                <a:effectLst/>
                <a:latin typeface="+mn-ea"/>
              </a:endParaRPr>
            </a:p>
            <a:p>
              <a:pPr marL="285750" indent="-285750">
                <a:lnSpc>
                  <a:spcPct val="120000"/>
                </a:lnSpc>
                <a:buFont typeface="Arial" panose="020B0604020202020204" pitchFamily="34" charset="0"/>
                <a:buChar char="•"/>
              </a:pPr>
              <a:r>
                <a:rPr lang="zh-CN" sz="2400" dirty="0">
                  <a:solidFill>
                    <a:schemeClr val="tx1">
                      <a:lumMod val="65000"/>
                      <a:lumOff val="35000"/>
                    </a:schemeClr>
                  </a:solidFill>
                  <a:effectLst/>
                  <a:latin typeface="+mn-ea"/>
                </a:rPr>
                <a:t>进行详细设计</a:t>
              </a:r>
              <a:endParaRPr lang="zh-CN" sz="2400" dirty="0">
                <a:solidFill>
                  <a:schemeClr val="tx1">
                    <a:lumMod val="65000"/>
                    <a:lumOff val="35000"/>
                  </a:schemeClr>
                </a:solidFill>
                <a:effectLst/>
                <a:latin typeface="+mn-ea"/>
              </a:endParaRPr>
            </a:p>
            <a:p>
              <a:pPr marL="285750" indent="-285750">
                <a:lnSpc>
                  <a:spcPct val="120000"/>
                </a:lnSpc>
                <a:buFont typeface="Arial" panose="020B0604020202020204" pitchFamily="34" charset="0"/>
                <a:buChar char="•"/>
              </a:pPr>
              <a:r>
                <a:rPr lang="zh-CN" sz="2400" dirty="0">
                  <a:solidFill>
                    <a:schemeClr val="tx1">
                      <a:lumMod val="65000"/>
                      <a:lumOff val="35000"/>
                    </a:schemeClr>
                  </a:solidFill>
                  <a:effectLst/>
                  <a:latin typeface="+mn-ea"/>
                </a:rPr>
                <a:t>负责软件开发</a:t>
              </a:r>
              <a:endParaRPr lang="zh-CN" dirty="0">
                <a:solidFill>
                  <a:schemeClr val="tx1">
                    <a:lumMod val="65000"/>
                    <a:lumOff val="35000"/>
                  </a:schemeClr>
                </a:solidFill>
                <a:effectLst/>
                <a:latin typeface="+mn-ea"/>
              </a:endParaRPr>
            </a:p>
            <a:p>
              <a:pPr>
                <a:lnSpc>
                  <a:spcPct val="120000"/>
                </a:lnSpc>
              </a:pPr>
              <a:endParaRPr lang="zh-CN" dirty="0">
                <a:solidFill>
                  <a:schemeClr val="tx1">
                    <a:lumMod val="65000"/>
                    <a:lumOff val="35000"/>
                  </a:schemeClr>
                </a:solidFill>
                <a:effectLst/>
                <a:latin typeface="+mn-ea"/>
              </a:endParaRPr>
            </a:p>
          </p:txBody>
        </p:sp>
      </p:grpSp>
      <p:sp>
        <p:nvSpPr>
          <p:cNvPr id="34" name="箭头: V 形 33"/>
          <p:cNvSpPr/>
          <p:nvPr/>
        </p:nvSpPr>
        <p:spPr>
          <a:xfrm flipH="1">
            <a:off x="3790807" y="2965041"/>
            <a:ext cx="394138" cy="394138"/>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标题 35"/>
          <p:cNvSpPr>
            <a:spLocks noGrp="1"/>
          </p:cNvSpPr>
          <p:nvPr>
            <p:ph type="title"/>
          </p:nvPr>
        </p:nvSpPr>
        <p:spPr>
          <a:xfrm>
            <a:off x="786765" y="287973"/>
            <a:ext cx="2983865" cy="521970"/>
          </a:xfrm>
        </p:spPr>
        <p:txBody>
          <a:bodyPr wrap="square"/>
          <a:lstStyle/>
          <a:p>
            <a:pPr algn="l"/>
            <a:r>
              <a:rPr lang="zh-CN" altLang="en-US" dirty="0">
                <a:sym typeface="+mn-ea"/>
              </a:rPr>
              <a:t>角色理解及体会</a:t>
            </a: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childTnLst>
                          </p:cTn>
                        </p:par>
                        <p:par>
                          <p:cTn id="20" fill="hold">
                            <p:stCondLst>
                              <p:cond delay="1000"/>
                            </p:stCondLst>
                            <p:childTnLst>
                              <p:par>
                                <p:cTn id="21" presetID="14" presetClass="entr" presetSubtype="1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randombar(horizontal)">
                                      <p:cBhvr>
                                        <p:cTn id="23" dur="500"/>
                                        <p:tgtEl>
                                          <p:spTgt spid="29"/>
                                        </p:tgtEl>
                                      </p:cBhvr>
                                    </p:animEffect>
                                  </p:childTnLst>
                                </p:cTn>
                              </p:par>
                              <p:par>
                                <p:cTn id="24" presetID="14" presetClass="entr" presetSubtype="1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randombar(horizontal)">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451100"/>
            <a:ext cx="12192000" cy="1892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a:p>
        </p:txBody>
      </p:sp>
      <p:sp>
        <p:nvSpPr>
          <p:cNvPr id="5" name="矩形 4"/>
          <p:cNvSpPr/>
          <p:nvPr/>
        </p:nvSpPr>
        <p:spPr>
          <a:xfrm>
            <a:off x="4800600" y="1956629"/>
            <a:ext cx="2590800" cy="1092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6000" i="1" dirty="0">
                <a:latin typeface="+mj-ea"/>
                <a:ea typeface="+mj-ea"/>
              </a:rPr>
              <a:t>02</a:t>
            </a:r>
            <a:endParaRPr lang="zh-CN" altLang="en-US" sz="6000" i="1" dirty="0">
              <a:latin typeface="+mj-ea"/>
              <a:ea typeface="+mj-ea"/>
            </a:endParaRPr>
          </a:p>
        </p:txBody>
      </p:sp>
      <p:sp>
        <p:nvSpPr>
          <p:cNvPr id="6" name="文本框 5"/>
          <p:cNvSpPr txBox="1"/>
          <p:nvPr/>
        </p:nvSpPr>
        <p:spPr>
          <a:xfrm>
            <a:off x="4290060" y="3316357"/>
            <a:ext cx="3688080" cy="706755"/>
          </a:xfrm>
          <a:prstGeom prst="rect">
            <a:avLst/>
          </a:prstGeom>
          <a:noFill/>
        </p:spPr>
        <p:txBody>
          <a:bodyPr wrap="none" rtlCol="0">
            <a:spAutoFit/>
          </a:bodyPr>
          <a:lstStyle/>
          <a:p>
            <a:pPr algn="ctr"/>
            <a:r>
              <a:rPr lang="zh-CN" altLang="en-US" sz="4000" spc="600" dirty="0">
                <a:solidFill>
                  <a:schemeClr val="bg1"/>
                </a:solidFill>
                <a:latin typeface="+mj-ea"/>
                <a:ea typeface="+mj-ea"/>
              </a:rPr>
              <a:t>完成工作成果</a:t>
            </a:r>
            <a:endParaRPr lang="zh-CN" altLang="en-US" sz="4000" spc="600" dirty="0">
              <a:solidFill>
                <a:schemeClr val="bg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750"/>
                                        <p:tgtEl>
                                          <p:spTgt spid="4"/>
                                        </p:tgtEl>
                                      </p:cBhvr>
                                    </p:animEffect>
                                  </p:childTnLst>
                                </p:cTn>
                              </p:par>
                              <p:par>
                                <p:cTn id="8" presetID="53" presetClass="entr" presetSubtype="16"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p:cNvSpPr>
            <a:spLocks noGrp="1"/>
          </p:cNvSpPr>
          <p:nvPr>
            <p:ph type="title"/>
          </p:nvPr>
        </p:nvSpPr>
        <p:spPr>
          <a:xfrm>
            <a:off x="786765" y="288290"/>
            <a:ext cx="2559050" cy="521970"/>
          </a:xfrm>
        </p:spPr>
        <p:txBody>
          <a:bodyPr wrap="square"/>
          <a:lstStyle/>
          <a:p>
            <a:r>
              <a:rPr lang="zh-CN" altLang="en-US" dirty="0"/>
              <a:t>完成工作成果</a:t>
            </a:r>
            <a:endParaRPr lang="zh-CN" altLang="en-US" dirty="0"/>
          </a:p>
        </p:txBody>
      </p:sp>
      <p:sp>
        <p:nvSpPr>
          <p:cNvPr id="9" name="文本框 8"/>
          <p:cNvSpPr txBox="1"/>
          <p:nvPr/>
        </p:nvSpPr>
        <p:spPr>
          <a:xfrm>
            <a:off x="455930" y="2199005"/>
            <a:ext cx="8098790" cy="2861310"/>
          </a:xfrm>
          <a:prstGeom prst="rect">
            <a:avLst/>
          </a:prstGeom>
          <a:noFill/>
        </p:spPr>
        <p:txBody>
          <a:bodyPr wrap="square" rtlCol="0">
            <a:spAutoFit/>
          </a:bodyPr>
          <a:p>
            <a:r>
              <a:rPr lang="zh-CN" altLang="en-US" sz="2400"/>
              <a:t>《软件设计规格书》</a:t>
            </a:r>
            <a:r>
              <a:rPr lang="en-US" altLang="zh-CN" sz="2400"/>
              <a:t>V1.0 V2.0 V3.0 </a:t>
            </a:r>
            <a:r>
              <a:rPr lang="zh-CN" altLang="en-US" sz="2400"/>
              <a:t>完成部分约占</a:t>
            </a:r>
            <a:r>
              <a:rPr lang="en-US" altLang="zh-CN" sz="2400"/>
              <a:t>30%</a:t>
            </a:r>
            <a:endParaRPr lang="en-US" altLang="zh-CN" sz="2400"/>
          </a:p>
          <a:p>
            <a:endParaRPr lang="zh-CN" altLang="en-US" sz="2400"/>
          </a:p>
          <a:p>
            <a:r>
              <a:rPr lang="zh-CN" altLang="en-US" sz="2400"/>
              <a:t>主要完成内容：</a:t>
            </a:r>
            <a:endParaRPr lang="zh-CN" altLang="en-US" sz="2400"/>
          </a:p>
          <a:p>
            <a:pPr marL="342900" indent="-342900">
              <a:buFont typeface="+mj-lt"/>
              <a:buAutoNum type="alphaUcPeriod"/>
            </a:pPr>
            <a:r>
              <a:rPr lang="en-US" altLang="zh-CN" sz="2400"/>
              <a:t>3.4 </a:t>
            </a:r>
            <a:r>
              <a:rPr lang="zh-CN" altLang="en-US" sz="2400"/>
              <a:t>类设计</a:t>
            </a:r>
            <a:endParaRPr lang="zh-CN" altLang="en-US" sz="2400"/>
          </a:p>
          <a:p>
            <a:pPr marL="800100" lvl="1" indent="-342900">
              <a:buFont typeface="+mj-ea"/>
              <a:buAutoNum type="circleNumDbPlain"/>
            </a:pPr>
            <a:r>
              <a:rPr lang="en-US" altLang="zh-CN" sz="2000"/>
              <a:t>3.4.1-3.4.4</a:t>
            </a:r>
            <a:endParaRPr lang="en-US" altLang="zh-CN" sz="2000"/>
          </a:p>
          <a:p>
            <a:pPr marL="800100" lvl="1" indent="-342900">
              <a:buFont typeface="+mj-ea"/>
              <a:buAutoNum type="circleNumDbPlain"/>
            </a:pPr>
            <a:r>
              <a:rPr lang="en-US" altLang="zh-CN" sz="2000"/>
              <a:t>3.4.6-3.4.9</a:t>
            </a:r>
            <a:endParaRPr lang="en-US" altLang="zh-CN" sz="2000"/>
          </a:p>
          <a:p>
            <a:pPr marL="800100" lvl="1" indent="-342900">
              <a:buFont typeface="+mj-ea"/>
              <a:buAutoNum type="circleNumDbPlain"/>
            </a:pPr>
            <a:r>
              <a:rPr lang="en-US" altLang="zh-CN" sz="2000"/>
              <a:t>3.4.11</a:t>
            </a:r>
            <a:r>
              <a:rPr lang="zh-CN" altLang="en-US" sz="2000"/>
              <a:t>实体类设计部分</a:t>
            </a:r>
            <a:endParaRPr lang="zh-CN" altLang="en-US" sz="2000"/>
          </a:p>
          <a:p>
            <a:pPr marL="342900" indent="-342900">
              <a:buFont typeface="+mj-lt"/>
              <a:buAutoNum type="alphaUcPeriod"/>
            </a:pPr>
            <a:r>
              <a:rPr lang="en-US" altLang="zh-CN" sz="2400"/>
              <a:t>3.5 </a:t>
            </a:r>
            <a:r>
              <a:rPr lang="zh-CN" altLang="en-US" sz="2400"/>
              <a:t>数据设计</a:t>
            </a:r>
            <a:endParaRPr lang="zh-CN" altLang="en-US" sz="2400"/>
          </a:p>
        </p:txBody>
      </p:sp>
      <p:sp>
        <p:nvSpPr>
          <p:cNvPr id="2" name="文本框 1"/>
          <p:cNvSpPr txBox="1"/>
          <p:nvPr/>
        </p:nvSpPr>
        <p:spPr>
          <a:xfrm>
            <a:off x="455930" y="1141730"/>
            <a:ext cx="5075555" cy="583565"/>
          </a:xfrm>
          <a:prstGeom prst="rect">
            <a:avLst/>
          </a:prstGeom>
          <a:noFill/>
        </p:spPr>
        <p:txBody>
          <a:bodyPr wrap="square" rtlCol="0">
            <a:spAutoFit/>
          </a:bodyPr>
          <a:p>
            <a:r>
              <a:rPr lang="zh-CN" altLang="en-US" sz="2400"/>
              <a:t>完成服务器端部署</a:t>
            </a:r>
            <a:r>
              <a:rPr lang="zh-CN" altLang="en-US" sz="3200"/>
              <a:t>    </a:t>
            </a:r>
            <a:endParaRPr lang="zh-CN" altLang="en-US" sz="32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p:cNvSpPr>
            <a:spLocks noGrp="1"/>
          </p:cNvSpPr>
          <p:nvPr>
            <p:ph type="title"/>
          </p:nvPr>
        </p:nvSpPr>
        <p:spPr>
          <a:xfrm>
            <a:off x="786765" y="288290"/>
            <a:ext cx="2559050" cy="521970"/>
          </a:xfrm>
        </p:spPr>
        <p:txBody>
          <a:bodyPr wrap="square"/>
          <a:lstStyle/>
          <a:p>
            <a:r>
              <a:rPr lang="zh-CN" altLang="en-US" dirty="0"/>
              <a:t>完成工作成果</a:t>
            </a:r>
            <a:endParaRPr lang="zh-CN" altLang="en-US" dirty="0"/>
          </a:p>
        </p:txBody>
      </p:sp>
      <p:pic>
        <p:nvPicPr>
          <p:cNvPr id="2" name="图片 1"/>
          <p:cNvPicPr>
            <a:picLocks noChangeAspect="1"/>
          </p:cNvPicPr>
          <p:nvPr/>
        </p:nvPicPr>
        <p:blipFill>
          <a:blip r:embed="rId1"/>
          <a:stretch>
            <a:fillRect/>
          </a:stretch>
        </p:blipFill>
        <p:spPr>
          <a:xfrm>
            <a:off x="786765" y="1047750"/>
            <a:ext cx="5314950" cy="4762500"/>
          </a:xfrm>
          <a:prstGeom prst="rect">
            <a:avLst/>
          </a:prstGeom>
        </p:spPr>
      </p:pic>
      <p:pic>
        <p:nvPicPr>
          <p:cNvPr id="3" name="图片 2"/>
          <p:cNvPicPr>
            <a:picLocks noChangeAspect="1"/>
          </p:cNvPicPr>
          <p:nvPr/>
        </p:nvPicPr>
        <p:blipFill>
          <a:blip r:embed="rId2"/>
          <a:stretch>
            <a:fillRect/>
          </a:stretch>
        </p:blipFill>
        <p:spPr>
          <a:xfrm>
            <a:off x="6504940" y="1047750"/>
            <a:ext cx="5549900" cy="3873500"/>
          </a:xfrm>
          <a:prstGeom prst="rect">
            <a:avLst/>
          </a:prstGeom>
        </p:spPr>
      </p:pic>
      <p:pic>
        <p:nvPicPr>
          <p:cNvPr id="4" name="图片 3"/>
          <p:cNvPicPr>
            <a:picLocks noChangeAspect="1"/>
          </p:cNvPicPr>
          <p:nvPr/>
        </p:nvPicPr>
        <p:blipFill>
          <a:blip r:embed="rId3"/>
          <a:stretch>
            <a:fillRect/>
          </a:stretch>
        </p:blipFill>
        <p:spPr>
          <a:xfrm>
            <a:off x="831215" y="2226310"/>
            <a:ext cx="5270500" cy="4349750"/>
          </a:xfrm>
          <a:prstGeom prst="rect">
            <a:avLst/>
          </a:prstGeom>
        </p:spPr>
      </p:pic>
      <p:pic>
        <p:nvPicPr>
          <p:cNvPr id="5" name="图片 4"/>
          <p:cNvPicPr>
            <a:picLocks noChangeAspect="1"/>
          </p:cNvPicPr>
          <p:nvPr/>
        </p:nvPicPr>
        <p:blipFill>
          <a:blip r:embed="rId4"/>
          <a:stretch>
            <a:fillRect/>
          </a:stretch>
        </p:blipFill>
        <p:spPr>
          <a:xfrm>
            <a:off x="3851910" y="3683635"/>
            <a:ext cx="5149850" cy="3009900"/>
          </a:xfrm>
          <a:prstGeom prst="rect">
            <a:avLst/>
          </a:prstGeom>
        </p:spPr>
      </p:pic>
      <p:pic>
        <p:nvPicPr>
          <p:cNvPr id="6" name="图片 5"/>
          <p:cNvPicPr>
            <a:picLocks noChangeAspect="1"/>
          </p:cNvPicPr>
          <p:nvPr/>
        </p:nvPicPr>
        <p:blipFill>
          <a:blip r:embed="rId5"/>
          <a:stretch>
            <a:fillRect/>
          </a:stretch>
        </p:blipFill>
        <p:spPr>
          <a:xfrm>
            <a:off x="6816090" y="3861435"/>
            <a:ext cx="5238750" cy="2654300"/>
          </a:xfrm>
          <a:prstGeom prst="rect">
            <a:avLst/>
          </a:prstGeom>
        </p:spPr>
      </p:pic>
      <p:pic>
        <p:nvPicPr>
          <p:cNvPr id="7" name="图片 6"/>
          <p:cNvPicPr>
            <a:picLocks noChangeAspect="1"/>
          </p:cNvPicPr>
          <p:nvPr/>
        </p:nvPicPr>
        <p:blipFill>
          <a:blip r:embed="rId6"/>
          <a:stretch>
            <a:fillRect/>
          </a:stretch>
        </p:blipFill>
        <p:spPr>
          <a:xfrm>
            <a:off x="1259205" y="1047750"/>
            <a:ext cx="6083300" cy="5359400"/>
          </a:xfrm>
          <a:prstGeom prst="rect">
            <a:avLst/>
          </a:prstGeom>
        </p:spPr>
      </p:pic>
      <p:pic>
        <p:nvPicPr>
          <p:cNvPr id="8" name="图片 7"/>
          <p:cNvPicPr>
            <a:picLocks noChangeAspect="1"/>
          </p:cNvPicPr>
          <p:nvPr/>
        </p:nvPicPr>
        <p:blipFill>
          <a:blip r:embed="rId7"/>
          <a:stretch>
            <a:fillRect/>
          </a:stretch>
        </p:blipFill>
        <p:spPr>
          <a:xfrm>
            <a:off x="3286125" y="990600"/>
            <a:ext cx="5619750" cy="4876800"/>
          </a:xfrm>
          <a:prstGeom prst="rect">
            <a:avLst/>
          </a:prstGeom>
        </p:spPr>
      </p:pic>
      <p:pic>
        <p:nvPicPr>
          <p:cNvPr id="9" name="图片 8"/>
          <p:cNvPicPr>
            <a:picLocks noChangeAspect="1"/>
          </p:cNvPicPr>
          <p:nvPr/>
        </p:nvPicPr>
        <p:blipFill>
          <a:blip r:embed="rId8"/>
          <a:stretch>
            <a:fillRect/>
          </a:stretch>
        </p:blipFill>
        <p:spPr>
          <a:xfrm>
            <a:off x="6231255" y="1047750"/>
            <a:ext cx="5607050" cy="50990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p:cNvSpPr>
            <a:spLocks noGrp="1"/>
          </p:cNvSpPr>
          <p:nvPr>
            <p:ph type="title"/>
          </p:nvPr>
        </p:nvSpPr>
        <p:spPr>
          <a:xfrm>
            <a:off x="786765" y="288290"/>
            <a:ext cx="2559050" cy="521970"/>
          </a:xfrm>
        </p:spPr>
        <p:txBody>
          <a:bodyPr wrap="square"/>
          <a:lstStyle/>
          <a:p>
            <a:r>
              <a:rPr lang="zh-CN" altLang="en-US" dirty="0"/>
              <a:t>完成工作成果</a:t>
            </a:r>
            <a:endParaRPr lang="zh-CN" altLang="en-US" dirty="0"/>
          </a:p>
        </p:txBody>
      </p:sp>
      <p:pic>
        <p:nvPicPr>
          <p:cNvPr id="4" name="图片 3"/>
          <p:cNvPicPr>
            <a:picLocks noChangeAspect="1"/>
          </p:cNvPicPr>
          <p:nvPr/>
        </p:nvPicPr>
        <p:blipFill>
          <a:blip r:embed="rId1"/>
          <a:stretch>
            <a:fillRect/>
          </a:stretch>
        </p:blipFill>
        <p:spPr>
          <a:xfrm>
            <a:off x="391795" y="1673225"/>
            <a:ext cx="3781425" cy="3247390"/>
          </a:xfrm>
          <a:prstGeom prst="rect">
            <a:avLst/>
          </a:prstGeom>
        </p:spPr>
      </p:pic>
      <p:pic>
        <p:nvPicPr>
          <p:cNvPr id="5" name="图片 4"/>
          <p:cNvPicPr>
            <a:picLocks noChangeAspect="1"/>
          </p:cNvPicPr>
          <p:nvPr/>
        </p:nvPicPr>
        <p:blipFill>
          <a:blip r:embed="rId2"/>
          <a:stretch>
            <a:fillRect/>
          </a:stretch>
        </p:blipFill>
        <p:spPr>
          <a:xfrm>
            <a:off x="8267065" y="1673225"/>
            <a:ext cx="3778250" cy="4447540"/>
          </a:xfrm>
          <a:prstGeom prst="rect">
            <a:avLst/>
          </a:prstGeom>
        </p:spPr>
      </p:pic>
      <p:pic>
        <p:nvPicPr>
          <p:cNvPr id="6" name="图片 5"/>
          <p:cNvPicPr>
            <a:picLocks noChangeAspect="1"/>
          </p:cNvPicPr>
          <p:nvPr/>
        </p:nvPicPr>
        <p:blipFill>
          <a:blip r:embed="rId3"/>
          <a:stretch>
            <a:fillRect/>
          </a:stretch>
        </p:blipFill>
        <p:spPr>
          <a:xfrm>
            <a:off x="4398010" y="1673225"/>
            <a:ext cx="3610610" cy="4354830"/>
          </a:xfrm>
          <a:prstGeom prst="rect">
            <a:avLst/>
          </a:prstGeom>
        </p:spPr>
      </p:pic>
      <p:sp>
        <p:nvSpPr>
          <p:cNvPr id="3" name="文本框 2"/>
          <p:cNvSpPr txBox="1"/>
          <p:nvPr/>
        </p:nvSpPr>
        <p:spPr>
          <a:xfrm>
            <a:off x="786765" y="5891530"/>
            <a:ext cx="3611245" cy="953135"/>
          </a:xfrm>
          <a:prstGeom prst="rect">
            <a:avLst/>
          </a:prstGeom>
          <a:noFill/>
        </p:spPr>
        <p:txBody>
          <a:bodyPr wrap="square" rtlCol="0">
            <a:spAutoFit/>
          </a:bodyPr>
          <a:p>
            <a:r>
              <a:rPr lang="zh-CN" altLang="en-US" sz="2800"/>
              <a:t>代码行约为</a:t>
            </a:r>
            <a:r>
              <a:rPr lang="en-US" altLang="zh-CN" sz="2800"/>
              <a:t>1100</a:t>
            </a:r>
            <a:r>
              <a:rPr lang="zh-CN" altLang="en-US" sz="2800"/>
              <a:t>行，约占后端代码量</a:t>
            </a:r>
            <a:r>
              <a:rPr lang="en-US" altLang="zh-CN" sz="2800"/>
              <a:t>50</a:t>
            </a:r>
            <a:r>
              <a:rPr lang="en-US" altLang="zh-CN" sz="2800"/>
              <a:t>%</a:t>
            </a:r>
            <a:endParaRPr lang="en-US" altLang="zh-CN" sz="2800"/>
          </a:p>
        </p:txBody>
      </p:sp>
      <p:sp>
        <p:nvSpPr>
          <p:cNvPr id="7" name="文本框 6"/>
          <p:cNvSpPr txBox="1"/>
          <p:nvPr/>
        </p:nvSpPr>
        <p:spPr>
          <a:xfrm>
            <a:off x="2453005" y="1011555"/>
            <a:ext cx="7500620" cy="460375"/>
          </a:xfrm>
          <a:prstGeom prst="rect">
            <a:avLst/>
          </a:prstGeom>
          <a:noFill/>
        </p:spPr>
        <p:txBody>
          <a:bodyPr wrap="square" rtlCol="0">
            <a:spAutoFit/>
          </a:bodyPr>
          <a:p>
            <a:r>
              <a:rPr lang="zh-CN" altLang="en-US" sz="2400"/>
              <a:t>实现社区子系统，包括动态，评论，点赞三个部分</a:t>
            </a:r>
            <a:endParaRPr lang="zh-CN" altLang="en-US" sz="24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p:cNvSpPr>
            <a:spLocks noGrp="1"/>
          </p:cNvSpPr>
          <p:nvPr>
            <p:ph type="title"/>
          </p:nvPr>
        </p:nvSpPr>
        <p:spPr>
          <a:xfrm>
            <a:off x="786765" y="288290"/>
            <a:ext cx="2559050" cy="521970"/>
          </a:xfrm>
        </p:spPr>
        <p:txBody>
          <a:bodyPr wrap="square"/>
          <a:lstStyle/>
          <a:p>
            <a:r>
              <a:rPr lang="zh-CN" altLang="en-US" dirty="0"/>
              <a:t>完成工作成果</a:t>
            </a:r>
            <a:endParaRPr lang="zh-CN" altLang="en-US" dirty="0"/>
          </a:p>
        </p:txBody>
      </p:sp>
      <p:pic>
        <p:nvPicPr>
          <p:cNvPr id="8" name="图片 7"/>
          <p:cNvPicPr>
            <a:picLocks noChangeAspect="1"/>
          </p:cNvPicPr>
          <p:nvPr/>
        </p:nvPicPr>
        <p:blipFill>
          <a:blip r:embed="rId1"/>
          <a:stretch>
            <a:fillRect/>
          </a:stretch>
        </p:blipFill>
        <p:spPr>
          <a:xfrm>
            <a:off x="-22860" y="964565"/>
            <a:ext cx="8443595" cy="1905635"/>
          </a:xfrm>
          <a:prstGeom prst="rect">
            <a:avLst/>
          </a:prstGeom>
        </p:spPr>
      </p:pic>
      <p:pic>
        <p:nvPicPr>
          <p:cNvPr id="9" name="图片 8"/>
          <p:cNvPicPr>
            <a:picLocks noChangeAspect="1"/>
          </p:cNvPicPr>
          <p:nvPr/>
        </p:nvPicPr>
        <p:blipFill>
          <a:blip r:embed="rId2"/>
          <a:stretch>
            <a:fillRect/>
          </a:stretch>
        </p:blipFill>
        <p:spPr>
          <a:xfrm>
            <a:off x="862330" y="2592705"/>
            <a:ext cx="8811895" cy="2817495"/>
          </a:xfrm>
          <a:prstGeom prst="rect">
            <a:avLst/>
          </a:prstGeom>
        </p:spPr>
      </p:pic>
      <p:pic>
        <p:nvPicPr>
          <p:cNvPr id="3" name="图片 2"/>
          <p:cNvPicPr>
            <a:picLocks noChangeAspect="1"/>
          </p:cNvPicPr>
          <p:nvPr/>
        </p:nvPicPr>
        <p:blipFill>
          <a:blip r:embed="rId3"/>
          <a:stretch>
            <a:fillRect/>
          </a:stretch>
        </p:blipFill>
        <p:spPr>
          <a:xfrm>
            <a:off x="3782695" y="4322445"/>
            <a:ext cx="8318500" cy="2336800"/>
          </a:xfrm>
          <a:prstGeom prst="rect">
            <a:avLst/>
          </a:prstGeom>
        </p:spPr>
      </p:pic>
      <p:sp>
        <p:nvSpPr>
          <p:cNvPr id="10" name="文本框 9"/>
          <p:cNvSpPr txBox="1"/>
          <p:nvPr/>
        </p:nvSpPr>
        <p:spPr>
          <a:xfrm>
            <a:off x="4443095" y="288290"/>
            <a:ext cx="6208395" cy="521970"/>
          </a:xfrm>
          <a:prstGeom prst="rect">
            <a:avLst/>
          </a:prstGeom>
          <a:noFill/>
        </p:spPr>
        <p:txBody>
          <a:bodyPr wrap="square" rtlCol="0">
            <a:spAutoFit/>
          </a:bodyPr>
          <a:p>
            <a:r>
              <a:rPr lang="zh-CN" altLang="en-US" sz="2800"/>
              <a:t>实现获取附近的动态功能</a:t>
            </a:r>
            <a:endParaRPr lang="zh-CN" altLang="en-US" sz="28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Office 主题​​">
  <a:themeElements>
    <a:clrScheme name="自定义 355">
      <a:dk1>
        <a:srgbClr val="44546B"/>
      </a:dk1>
      <a:lt1>
        <a:srgbClr val="F2F2F2"/>
      </a:lt1>
      <a:dk2>
        <a:srgbClr val="44546A"/>
      </a:dk2>
      <a:lt2>
        <a:srgbClr val="E7E6E6"/>
      </a:lt2>
      <a:accent1>
        <a:srgbClr val="44546B"/>
      </a:accent1>
      <a:accent2>
        <a:srgbClr val="D14553"/>
      </a:accent2>
      <a:accent3>
        <a:srgbClr val="A5A5A5"/>
      </a:accent3>
      <a:accent4>
        <a:srgbClr val="FFC000"/>
      </a:accent4>
      <a:accent5>
        <a:srgbClr val="5B9BD5"/>
      </a:accent5>
      <a:accent6>
        <a:srgbClr val="70AD47"/>
      </a:accent6>
      <a:hlink>
        <a:srgbClr val="0563C1"/>
      </a:hlink>
      <a:folHlink>
        <a:srgbClr val="954F72"/>
      </a:folHlink>
    </a:clrScheme>
    <a:fontScheme name="自定义 11">
      <a:majorFont>
        <a:latin typeface="思源宋体 CN Heavy"/>
        <a:ea typeface="思源宋体 CN Heavy"/>
        <a:cs typeface=""/>
      </a:majorFont>
      <a:minorFont>
        <a:latin typeface="思源黑体 CN Normal"/>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0" tIns="0" rIns="0" bIns="0" rtlCol="0" anchor="ctr">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972</Words>
  <Application>WPS 演示</Application>
  <PresentationFormat>宽屏</PresentationFormat>
  <Paragraphs>138</Paragraphs>
  <Slides>17</Slides>
  <Notes>25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宋体</vt:lpstr>
      <vt:lpstr>Wingdings</vt:lpstr>
      <vt:lpstr>思源宋体 CN Heavy</vt:lpstr>
      <vt:lpstr>思源黑体 CN Normal</vt:lpstr>
      <vt:lpstr>黑体</vt:lpstr>
      <vt:lpstr>微软雅黑</vt:lpstr>
      <vt:lpstr>Arial Unicode MS</vt:lpstr>
      <vt:lpstr>等线</vt:lpstr>
      <vt:lpstr>思源宋体 CN Heavy</vt:lpstr>
      <vt:lpstr>Office 主题​​</vt:lpstr>
      <vt:lpstr>PowerPoint 演示文稿</vt:lpstr>
      <vt:lpstr>PowerPoint 演示文稿</vt:lpstr>
      <vt:lpstr>PowerPoint 演示文稿</vt:lpstr>
      <vt:lpstr>角色理解及体会</vt:lpstr>
      <vt:lpstr>PowerPoint 演示文稿</vt:lpstr>
      <vt:lpstr>完成工作成果</vt:lpstr>
      <vt:lpstr>完成工作成果</vt:lpstr>
      <vt:lpstr>完成工作成果</vt:lpstr>
      <vt:lpstr>完成工作成果</vt:lpstr>
      <vt:lpstr>完成工作成果</vt:lpstr>
      <vt:lpstr>PowerPoint 演示文稿</vt:lpstr>
      <vt:lpstr>PowerPoint 演示文稿</vt:lpstr>
      <vt:lpstr>PowerPoint 演示文稿</vt:lpstr>
      <vt:lpstr>PowerPoint 演示文稿</vt:lpstr>
      <vt:lpstr>总结</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梦中的婚礼</cp:lastModifiedBy>
  <cp:revision>47</cp:revision>
  <dcterms:created xsi:type="dcterms:W3CDTF">2019-03-13T05:38:00Z</dcterms:created>
  <dcterms:modified xsi:type="dcterms:W3CDTF">2019-11-18T11:26:08Z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