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350" r:id="rId7"/>
    <p:sldId id="351" r:id="rId8"/>
    <p:sldId id="346" r:id="rId9"/>
    <p:sldId id="382" r:id="rId10"/>
    <p:sldId id="347" r:id="rId11"/>
    <p:sldId id="414" r:id="rId12"/>
    <p:sldId id="415" r:id="rId13"/>
    <p:sldId id="416" r:id="rId14"/>
    <p:sldId id="417" r:id="rId15"/>
    <p:sldId id="348" r:id="rId16"/>
    <p:sldId id="381" r:id="rId17"/>
    <p:sldId id="349" r:id="rId18"/>
    <p:sldId id="413" r:id="rId19"/>
    <p:sldId id="276" r:id="rId2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4077"/>
    <a:srgbClr val="BF55DB"/>
    <a:srgbClr val="F8D845"/>
    <a:srgbClr val="F77258"/>
    <a:srgbClr val="FEFEFE"/>
    <a:srgbClr val="C6C6C6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128" y="-96"/>
      </p:cViewPr>
      <p:guideLst>
        <p:guide orient="horz" pos="20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99B0B7-584C-40D5-9D7F-95FC98879DC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9125B56A-3DBC-45E4-9F8C-8EB14D10B9D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27F7A2D0-6E26-42CB-A1FC-1BE3E6861CD8}" type="slidenum">
              <a:rPr lang="zh-CN" altLang="en-US" smtClean="0">
                <a:latin typeface="等线" panose="02010600030101010101" pitchFamily="2" charset="-122"/>
                <a:ea typeface="等线" panose="02010600030101010101" pitchFamily="2" charset="-122"/>
              </a:rPr>
            </a:fld>
            <a:endParaRPr lang="zh-CN" altLang="en-US" smtClean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向多样化，智能化发展；一些所谓的</a:t>
            </a:r>
            <a:r>
              <a:rPr lang="en-US" altLang="zh-CN"/>
              <a:t>“</a:t>
            </a:r>
            <a:r>
              <a:rPr lang="zh-CN" altLang="en-US"/>
              <a:t>学习尖子</a:t>
            </a:r>
            <a:r>
              <a:rPr lang="en-US" altLang="zh-CN"/>
              <a:t>”</a:t>
            </a:r>
            <a:r>
              <a:rPr lang="zh-CN" altLang="en-US"/>
              <a:t>也走上了犯罪的道路；事先并不一定有主观上的预谋，其行为往往具有盲目性、突发性、难以抑制性。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我们挑选了市面上的三个有代表性的记账软件进行了优劣分析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354513" y="-635000"/>
            <a:ext cx="727075" cy="63500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348288" y="-635000"/>
            <a:ext cx="725487" cy="635000"/>
          </a:xfrm>
          <a:prstGeom prst="rect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340475" y="-635000"/>
            <a:ext cx="725488" cy="635000"/>
          </a:xfrm>
          <a:prstGeom prst="rect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332663" y="-635000"/>
            <a:ext cx="727075" cy="635000"/>
          </a:xfrm>
          <a:prstGeom prst="rect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0D994-80B8-4FC9-A3A8-D6716D8402D7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633B5-7627-4AB2-BA1D-D13942A7C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7AC0-5D77-4230-88F1-A9A6667A77F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5D5E5-7B37-4A74-BF88-69448A0A7E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DAB08-1CF6-4C43-A920-2179BF26F6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5A8C7-95FD-44BF-9544-E75299FC2E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1D351-7A7B-42CD-9539-EAF7EFD934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5DE58-A9F7-47F8-B1A5-3482AB88A8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8CAF-8369-4795-AF33-3A4767222B9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FD819-AC47-454A-BD59-4214FC721B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95DD4-4F3B-4808-A30D-7D90FE15619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56093-4A46-499A-9884-1C2D0032A2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8ECF9-734B-498A-AED7-22FBE7C54B7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CD987-8BDA-4450-AC09-E25E4FCA7B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078CA-1F4D-47CD-9154-F02C31F7FB8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3EF7-31BD-4E45-ACFC-2AD2C196B3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C98D2-7900-47B0-8797-F2A465A4E0B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4287A-F440-4F72-A425-03D3EEDCF1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912FA-D875-4380-840D-80FF85EE745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6A3F9-A94C-4408-9B16-290FB94441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70ED-B919-4EE0-AAE4-DDCC899DA9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96033-7AC3-43DA-ABC7-DC3B47205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51113AF7-8E6F-4278-AF14-1BCE30728F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0A8334-D66D-4FC8-ABFE-8D7C9EA2E6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087" name="组合 17"/>
          <p:cNvGrpSpPr/>
          <p:nvPr/>
        </p:nvGrpSpPr>
        <p:grpSpPr bwMode="auto">
          <a:xfrm>
            <a:off x="5125085" y="1795463"/>
            <a:ext cx="6234113" cy="2024771"/>
            <a:chOff x="271020" y="2397147"/>
            <a:chExt cx="6234569" cy="2024322"/>
          </a:xfrm>
        </p:grpSpPr>
        <p:sp>
          <p:nvSpPr>
            <p:cNvPr id="3089" name="文本框 18"/>
            <p:cNvSpPr txBox="1">
              <a:spLocks noChangeArrowheads="1"/>
            </p:cNvSpPr>
            <p:nvPr/>
          </p:nvSpPr>
          <p:spPr bwMode="auto">
            <a:xfrm>
              <a:off x="271278" y="2397147"/>
              <a:ext cx="4115955" cy="1014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Tally</a:t>
              </a:r>
              <a:endParaRPr lang="en-US" altLang="zh-CN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0" name="文本框 19"/>
            <p:cNvSpPr txBox="1">
              <a:spLocks noChangeArrowheads="1"/>
            </p:cNvSpPr>
            <p:nvPr/>
          </p:nvSpPr>
          <p:spPr bwMode="auto">
            <a:xfrm>
              <a:off x="271020" y="3499653"/>
              <a:ext cx="6234569" cy="921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5400" b="1">
                  <a:solidFill>
                    <a:srgbClr val="353A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软件项目用户需求</a:t>
              </a:r>
              <a:endParaRPr lang="zh-CN" altLang="en-US" sz="5400" b="1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689" name="文本框 20"/>
          <p:cNvSpPr txBox="1">
            <a:spLocks noChangeArrowheads="1"/>
          </p:cNvSpPr>
          <p:nvPr/>
        </p:nvSpPr>
        <p:spPr bwMode="auto">
          <a:xfrm>
            <a:off x="5217795" y="4023451"/>
            <a:ext cx="604959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60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sz="160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领航小组用户组</a:t>
            </a:r>
            <a:endParaRPr lang="zh-CN" sz="1600">
              <a:solidFill>
                <a:srgbClr val="353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en-US" altLang="zh-CN" sz="160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制作：刘思逸</a:t>
            </a:r>
            <a:endParaRPr lang="zh-CN" altLang="en-US" sz="1600">
              <a:solidFill>
                <a:srgbClr val="353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/>
            <a:r>
              <a:rPr lang="zh-CN" altLang="en-US" sz="1600">
                <a:solidFill>
                  <a:srgbClr val="353A3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演讲人：徐月</a:t>
            </a:r>
            <a:endParaRPr lang="zh-CN" altLang="en-US" sz="1600">
              <a:solidFill>
                <a:srgbClr val="353A3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项目创新点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3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603" name="Text Placeholder 3"/>
          <p:cNvSpPr txBox="1"/>
          <p:nvPr/>
        </p:nvSpPr>
        <p:spPr bwMode="auto">
          <a:xfrm>
            <a:off x="1151255" y="1207770"/>
            <a:ext cx="94742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随手记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844550" y="2084070"/>
            <a:ext cx="469392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262626"/>
                </a:solidFill>
                <a:latin typeface="+mn-ea"/>
                <a:ea typeface="+mn-ea"/>
                <a:cs typeface="Open Sans Light"/>
                <a:sym typeface="Gill Sans"/>
              </a:rPr>
              <a:t>优点：是中国最早做记账软件的公司之一，软件功能十分齐全。不论商务人士还是学生群体，都可以在随手记里找到需要的记账功能。除了复杂的记账功能，随手记同样有丰富的数据报表。可以从各个维度分析用户的财务数据，而且专业性较高。</a:t>
            </a:r>
            <a:endParaRPr lang="zh-CN" altLang="en-US" sz="1800" dirty="0">
              <a:solidFill>
                <a:srgbClr val="262626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844550" y="4389755"/>
            <a:ext cx="46151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262626"/>
                </a:solidFill>
                <a:latin typeface="+mn-ea"/>
                <a:ea typeface="+mn-ea"/>
                <a:cs typeface="Open Sans Light"/>
                <a:sym typeface="Gill Sans"/>
              </a:rPr>
              <a:t>缺点：过于庞杂的功能反而使简单的记一笔账变得很复杂。而且软件中复杂的数据报表对于很多财务基础为零的用户来说，存在很高的学习成本。</a:t>
            </a:r>
            <a:endParaRPr lang="zh-CN" altLang="en-US" sz="1800" dirty="0">
              <a:solidFill>
                <a:srgbClr val="262626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16389" name="Oval 75"/>
          <p:cNvSpPr>
            <a:spLocks noChangeArrowheads="1"/>
          </p:cNvSpPr>
          <p:nvPr/>
        </p:nvSpPr>
        <p:spPr bwMode="auto">
          <a:xfrm>
            <a:off x="338138" y="1080770"/>
            <a:ext cx="554037" cy="561975"/>
          </a:xfrm>
          <a:prstGeom prst="ellipse">
            <a:avLst/>
          </a:prstGeom>
          <a:noFill/>
          <a:ln w="9525">
            <a:solidFill>
              <a:srgbClr val="F0407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p>
            <a:pPr algn="ctr" eaLnBrk="1" hangingPunct="1"/>
            <a:r>
              <a:rPr lang="en-US" altLang="zh-CN" sz="2000" b="1">
                <a:latin typeface="FontAwesome"/>
              </a:rPr>
              <a:t>02</a:t>
            </a:r>
            <a:endParaRPr lang="en-US" altLang="zh-CN" sz="2000" b="1"/>
          </a:p>
        </p:txBody>
      </p:sp>
      <p:pic>
        <p:nvPicPr>
          <p:cNvPr id="5" name="图片 4" descr="随手记2"/>
          <p:cNvPicPr>
            <a:picLocks noChangeAspect="1"/>
          </p:cNvPicPr>
          <p:nvPr/>
        </p:nvPicPr>
        <p:blipFill>
          <a:blip r:embed="rId1"/>
          <a:srcRect t="4294"/>
          <a:stretch>
            <a:fillRect/>
          </a:stretch>
        </p:blipFill>
        <p:spPr>
          <a:xfrm>
            <a:off x="5908675" y="1207770"/>
            <a:ext cx="549275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项目创新点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3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603" name="Text Placeholder 3"/>
          <p:cNvSpPr txBox="1"/>
          <p:nvPr/>
        </p:nvSpPr>
        <p:spPr bwMode="auto">
          <a:xfrm>
            <a:off x="1151255" y="1208088"/>
            <a:ext cx="162179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Timi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时光记账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662305" y="2518410"/>
            <a:ext cx="1927860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262626"/>
                </a:solidFill>
                <a:latin typeface="+mn-ea"/>
                <a:ea typeface="+mn-ea"/>
                <a:cs typeface="Open Sans Light"/>
                <a:sym typeface="Gill Sans"/>
              </a:rPr>
              <a:t>优点：将账单用时光轴来展示，轴上用标签标记分类，直观简单。整体风格简约优美，软件容易上手。</a:t>
            </a:r>
            <a:endParaRPr lang="zh-CN" altLang="en-US" sz="1800" dirty="0">
              <a:solidFill>
                <a:srgbClr val="262626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9589135" y="2518410"/>
            <a:ext cx="220599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262626"/>
                </a:solidFill>
                <a:latin typeface="+mn-ea"/>
                <a:ea typeface="+mn-ea"/>
                <a:cs typeface="Open Sans Light"/>
                <a:sym typeface="Gill Sans"/>
              </a:rPr>
              <a:t>缺点：与其他记账软件而言，Timi的其余功能缺乏。主界面底部没有详细的标签划分。</a:t>
            </a:r>
            <a:endParaRPr lang="zh-CN" altLang="en-US" sz="1800" dirty="0">
              <a:solidFill>
                <a:srgbClr val="262626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16392" name="Oval 81"/>
          <p:cNvSpPr>
            <a:spLocks noChangeArrowheads="1"/>
          </p:cNvSpPr>
          <p:nvPr/>
        </p:nvSpPr>
        <p:spPr bwMode="auto">
          <a:xfrm>
            <a:off x="389255" y="1080770"/>
            <a:ext cx="552450" cy="561975"/>
          </a:xfrm>
          <a:prstGeom prst="ellipse">
            <a:avLst/>
          </a:prstGeom>
          <a:noFill/>
          <a:ln w="9525">
            <a:solidFill>
              <a:srgbClr val="F0407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p>
            <a:pPr algn="ctr" eaLnBrk="1" hangingPunct="1"/>
            <a:r>
              <a:rPr lang="en-US" altLang="zh-CN" sz="2000" b="1">
                <a:latin typeface="FontAwesome"/>
              </a:rPr>
              <a:t>03</a:t>
            </a:r>
            <a:endParaRPr lang="en-US" altLang="zh-CN" sz="2000" b="1"/>
          </a:p>
        </p:txBody>
      </p:sp>
      <p:pic>
        <p:nvPicPr>
          <p:cNvPr id="2" name="图片 1" descr="timi"/>
          <p:cNvPicPr>
            <a:picLocks noChangeAspect="1"/>
          </p:cNvPicPr>
          <p:nvPr/>
        </p:nvPicPr>
        <p:blipFill>
          <a:blip r:embed="rId1"/>
          <a:srcRect l="33428"/>
          <a:stretch>
            <a:fillRect/>
          </a:stretch>
        </p:blipFill>
        <p:spPr>
          <a:xfrm>
            <a:off x="3048000" y="1080770"/>
            <a:ext cx="6096000" cy="526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项目创新点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339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Arc 682"/>
          <p:cNvSpPr/>
          <p:nvPr/>
        </p:nvSpPr>
        <p:spPr bwMode="auto">
          <a:xfrm rot="18746405">
            <a:off x="3421539" y="1701007"/>
            <a:ext cx="774700" cy="766762"/>
          </a:xfrm>
          <a:custGeom>
            <a:avLst/>
            <a:gdLst>
              <a:gd name="T0" fmla="*/ 2147483647 w 21600"/>
              <a:gd name="T1" fmla="*/ 0 h 21356"/>
              <a:gd name="T2" fmla="*/ 2147483647 w 21600"/>
              <a:gd name="T3" fmla="*/ 2147483647 h 21356"/>
              <a:gd name="T4" fmla="*/ 0 w 21600"/>
              <a:gd name="T5" fmla="*/ 2147483647 h 21356"/>
              <a:gd name="T6" fmla="*/ 0 60000 65536"/>
              <a:gd name="T7" fmla="*/ 0 60000 65536"/>
              <a:gd name="T8" fmla="*/ 0 60000 65536"/>
              <a:gd name="T9" fmla="*/ 0 w 21600"/>
              <a:gd name="T10" fmla="*/ 0 h 21356"/>
              <a:gd name="T11" fmla="*/ 21600 w 21600"/>
              <a:gd name="T12" fmla="*/ 21356 h 21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56" fill="none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</a:path>
              <a:path w="21600" h="21356" stroke="0" extrusionOk="0">
                <a:moveTo>
                  <a:pt x="3237" y="-1"/>
                </a:moveTo>
                <a:cubicBezTo>
                  <a:pt x="13795" y="1600"/>
                  <a:pt x="21600" y="10676"/>
                  <a:pt x="21600" y="21356"/>
                </a:cubicBezTo>
                <a:lnTo>
                  <a:pt x="0" y="21356"/>
                </a:lnTo>
                <a:lnTo>
                  <a:pt x="3237" y="-1"/>
                </a:lnTo>
                <a:close/>
              </a:path>
            </a:pathLst>
          </a:custGeom>
          <a:noFill/>
          <a:ln w="38100">
            <a:solidFill>
              <a:srgbClr val="BF55DB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kern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Freeform 673"/>
          <p:cNvSpPr>
            <a:spLocks noEditPoints="1"/>
          </p:cNvSpPr>
          <p:nvPr/>
        </p:nvSpPr>
        <p:spPr bwMode="auto">
          <a:xfrm rot="21275257">
            <a:off x="3720148" y="2257108"/>
            <a:ext cx="2008187" cy="2009775"/>
          </a:xfrm>
          <a:custGeom>
            <a:avLst/>
            <a:gdLst>
              <a:gd name="T0" fmla="*/ 2147483647 w 1816"/>
              <a:gd name="T1" fmla="*/ 2147483647 h 1816"/>
              <a:gd name="T2" fmla="*/ 2147483647 w 1816"/>
              <a:gd name="T3" fmla="*/ 2147483647 h 1816"/>
              <a:gd name="T4" fmla="*/ 2147483647 w 1816"/>
              <a:gd name="T5" fmla="*/ 2147483647 h 1816"/>
              <a:gd name="T6" fmla="*/ 2147483647 w 1816"/>
              <a:gd name="T7" fmla="*/ 2147483647 h 1816"/>
              <a:gd name="T8" fmla="*/ 2147483647 w 1816"/>
              <a:gd name="T9" fmla="*/ 2147483647 h 1816"/>
              <a:gd name="T10" fmla="*/ 2147483647 w 1816"/>
              <a:gd name="T11" fmla="*/ 2147483647 h 1816"/>
              <a:gd name="T12" fmla="*/ 2147483647 w 1816"/>
              <a:gd name="T13" fmla="*/ 2147483647 h 1816"/>
              <a:gd name="T14" fmla="*/ 2147483647 w 1816"/>
              <a:gd name="T15" fmla="*/ 2147483647 h 1816"/>
              <a:gd name="T16" fmla="*/ 2147483647 w 1816"/>
              <a:gd name="T17" fmla="*/ 2147483647 h 1816"/>
              <a:gd name="T18" fmla="*/ 2147483647 w 1816"/>
              <a:gd name="T19" fmla="*/ 2147483647 h 1816"/>
              <a:gd name="T20" fmla="*/ 2147483647 w 1816"/>
              <a:gd name="T21" fmla="*/ 2147483647 h 1816"/>
              <a:gd name="T22" fmla="*/ 2147483647 w 1816"/>
              <a:gd name="T23" fmla="*/ 2147483647 h 1816"/>
              <a:gd name="T24" fmla="*/ 0 w 1816"/>
              <a:gd name="T25" fmla="*/ 2147483647 h 1816"/>
              <a:gd name="T26" fmla="*/ 2147483647 w 1816"/>
              <a:gd name="T27" fmla="*/ 2147483647 h 1816"/>
              <a:gd name="T28" fmla="*/ 2147483647 w 1816"/>
              <a:gd name="T29" fmla="*/ 2147483647 h 1816"/>
              <a:gd name="T30" fmla="*/ 2147483647 w 1816"/>
              <a:gd name="T31" fmla="*/ 2147483647 h 1816"/>
              <a:gd name="T32" fmla="*/ 2147483647 w 1816"/>
              <a:gd name="T33" fmla="*/ 2147483647 h 1816"/>
              <a:gd name="T34" fmla="*/ 2147483647 w 1816"/>
              <a:gd name="T35" fmla="*/ 2147483647 h 1816"/>
              <a:gd name="T36" fmla="*/ 2147483647 w 1816"/>
              <a:gd name="T37" fmla="*/ 2147483647 h 1816"/>
              <a:gd name="T38" fmla="*/ 2147483647 w 1816"/>
              <a:gd name="T39" fmla="*/ 2147483647 h 1816"/>
              <a:gd name="T40" fmla="*/ 2147483647 w 1816"/>
              <a:gd name="T41" fmla="*/ 2147483647 h 1816"/>
              <a:gd name="T42" fmla="*/ 2147483647 w 1816"/>
              <a:gd name="T43" fmla="*/ 2147483647 h 1816"/>
              <a:gd name="T44" fmla="*/ 2147483647 w 1816"/>
              <a:gd name="T45" fmla="*/ 2147483647 h 1816"/>
              <a:gd name="T46" fmla="*/ 2147483647 w 1816"/>
              <a:gd name="T47" fmla="*/ 2147483647 h 1816"/>
              <a:gd name="T48" fmla="*/ 2147483647 w 1816"/>
              <a:gd name="T49" fmla="*/ 2147483647 h 1816"/>
              <a:gd name="T50" fmla="*/ 2147483647 w 1816"/>
              <a:gd name="T51" fmla="*/ 2147483647 h 1816"/>
              <a:gd name="T52" fmla="*/ 2147483647 w 1816"/>
              <a:gd name="T53" fmla="*/ 2147483647 h 1816"/>
              <a:gd name="T54" fmla="*/ 2147483647 w 1816"/>
              <a:gd name="T55" fmla="*/ 2147483647 h 1816"/>
              <a:gd name="T56" fmla="*/ 2147483647 w 1816"/>
              <a:gd name="T57" fmla="*/ 2147483647 h 1816"/>
              <a:gd name="T58" fmla="*/ 2147483647 w 1816"/>
              <a:gd name="T59" fmla="*/ 2147483647 h 1816"/>
              <a:gd name="T60" fmla="*/ 2147483647 w 1816"/>
              <a:gd name="T61" fmla="*/ 2147483647 h 1816"/>
              <a:gd name="T62" fmla="*/ 2147483647 w 1816"/>
              <a:gd name="T63" fmla="*/ 2147483647 h 1816"/>
              <a:gd name="T64" fmla="*/ 2147483647 w 1816"/>
              <a:gd name="T65" fmla="*/ 2147483647 h 1816"/>
              <a:gd name="T66" fmla="*/ 2147483647 w 1816"/>
              <a:gd name="T67" fmla="*/ 2147483647 h 1816"/>
              <a:gd name="T68" fmla="*/ 2147483647 w 1816"/>
              <a:gd name="T69" fmla="*/ 2147483647 h 1816"/>
              <a:gd name="T70" fmla="*/ 2147483647 w 1816"/>
              <a:gd name="T71" fmla="*/ 2147483647 h 1816"/>
              <a:gd name="T72" fmla="*/ 2147483647 w 1816"/>
              <a:gd name="T73" fmla="*/ 2147483647 h 1816"/>
              <a:gd name="T74" fmla="*/ 2147483647 w 1816"/>
              <a:gd name="T75" fmla="*/ 2147483647 h 1816"/>
              <a:gd name="T76" fmla="*/ 2147483647 w 1816"/>
              <a:gd name="T77" fmla="*/ 2147483647 h 1816"/>
              <a:gd name="T78" fmla="*/ 2147483647 w 1816"/>
              <a:gd name="T79" fmla="*/ 2147483647 h 1816"/>
              <a:gd name="T80" fmla="*/ 2147483647 w 1816"/>
              <a:gd name="T81" fmla="*/ 2147483647 h 1816"/>
              <a:gd name="T82" fmla="*/ 2147483647 w 1816"/>
              <a:gd name="T83" fmla="*/ 2147483647 h 1816"/>
              <a:gd name="T84" fmla="*/ 2147483647 w 1816"/>
              <a:gd name="T85" fmla="*/ 2147483647 h 1816"/>
              <a:gd name="T86" fmla="*/ 2147483647 w 1816"/>
              <a:gd name="T87" fmla="*/ 2147483647 h 1816"/>
              <a:gd name="T88" fmla="*/ 2147483647 w 1816"/>
              <a:gd name="T89" fmla="*/ 2147483647 h 1816"/>
              <a:gd name="T90" fmla="*/ 2147483647 w 1816"/>
              <a:gd name="T91" fmla="*/ 2147483647 h 1816"/>
              <a:gd name="T92" fmla="*/ 2147483647 w 1816"/>
              <a:gd name="T93" fmla="*/ 2147483647 h 1816"/>
              <a:gd name="T94" fmla="*/ 2147483647 w 1816"/>
              <a:gd name="T95" fmla="*/ 2147483647 h 1816"/>
              <a:gd name="T96" fmla="*/ 2147483647 w 1816"/>
              <a:gd name="T97" fmla="*/ 2147483647 h 1816"/>
              <a:gd name="T98" fmla="*/ 2147483647 w 1816"/>
              <a:gd name="T99" fmla="*/ 2147483647 h 1816"/>
              <a:gd name="T100" fmla="*/ 2147483647 w 1816"/>
              <a:gd name="T101" fmla="*/ 2147483647 h 1816"/>
              <a:gd name="T102" fmla="*/ 2147483647 w 1816"/>
              <a:gd name="T103" fmla="*/ 2147483647 h 181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816"/>
              <a:gd name="T157" fmla="*/ 0 h 1816"/>
              <a:gd name="T158" fmla="*/ 1816 w 1816"/>
              <a:gd name="T159" fmla="*/ 1816 h 181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816" h="1816">
                <a:moveTo>
                  <a:pt x="1816" y="978"/>
                </a:moveTo>
                <a:lnTo>
                  <a:pt x="1816" y="836"/>
                </a:lnTo>
                <a:lnTo>
                  <a:pt x="1710" y="836"/>
                </a:lnTo>
                <a:lnTo>
                  <a:pt x="1706" y="792"/>
                </a:lnTo>
                <a:lnTo>
                  <a:pt x="1698" y="750"/>
                </a:lnTo>
                <a:lnTo>
                  <a:pt x="1688" y="708"/>
                </a:lnTo>
                <a:lnTo>
                  <a:pt x="1678" y="666"/>
                </a:lnTo>
                <a:lnTo>
                  <a:pt x="1774" y="626"/>
                </a:lnTo>
                <a:lnTo>
                  <a:pt x="1718" y="494"/>
                </a:lnTo>
                <a:lnTo>
                  <a:pt x="1622" y="534"/>
                </a:lnTo>
                <a:lnTo>
                  <a:pt x="1602" y="496"/>
                </a:lnTo>
                <a:lnTo>
                  <a:pt x="1578" y="460"/>
                </a:lnTo>
                <a:lnTo>
                  <a:pt x="1552" y="424"/>
                </a:lnTo>
                <a:lnTo>
                  <a:pt x="1526" y="390"/>
                </a:lnTo>
                <a:lnTo>
                  <a:pt x="1600" y="316"/>
                </a:lnTo>
                <a:lnTo>
                  <a:pt x="1498" y="216"/>
                </a:lnTo>
                <a:lnTo>
                  <a:pt x="1426" y="290"/>
                </a:lnTo>
                <a:lnTo>
                  <a:pt x="1392" y="262"/>
                </a:lnTo>
                <a:lnTo>
                  <a:pt x="1356" y="236"/>
                </a:lnTo>
                <a:lnTo>
                  <a:pt x="1318" y="214"/>
                </a:lnTo>
                <a:lnTo>
                  <a:pt x="1280" y="192"/>
                </a:lnTo>
                <a:lnTo>
                  <a:pt x="1320" y="96"/>
                </a:lnTo>
                <a:lnTo>
                  <a:pt x="1188" y="42"/>
                </a:lnTo>
                <a:lnTo>
                  <a:pt x="1150" y="138"/>
                </a:lnTo>
                <a:lnTo>
                  <a:pt x="1108" y="126"/>
                </a:lnTo>
                <a:lnTo>
                  <a:pt x="1066" y="116"/>
                </a:lnTo>
                <a:lnTo>
                  <a:pt x="1022" y="110"/>
                </a:lnTo>
                <a:lnTo>
                  <a:pt x="978" y="104"/>
                </a:lnTo>
                <a:lnTo>
                  <a:pt x="978" y="0"/>
                </a:lnTo>
                <a:lnTo>
                  <a:pt x="836" y="0"/>
                </a:lnTo>
                <a:lnTo>
                  <a:pt x="836" y="104"/>
                </a:lnTo>
                <a:lnTo>
                  <a:pt x="792" y="110"/>
                </a:lnTo>
                <a:lnTo>
                  <a:pt x="750" y="116"/>
                </a:lnTo>
                <a:lnTo>
                  <a:pt x="706" y="126"/>
                </a:lnTo>
                <a:lnTo>
                  <a:pt x="666" y="138"/>
                </a:lnTo>
                <a:lnTo>
                  <a:pt x="626" y="42"/>
                </a:lnTo>
                <a:lnTo>
                  <a:pt x="494" y="96"/>
                </a:lnTo>
                <a:lnTo>
                  <a:pt x="534" y="192"/>
                </a:lnTo>
                <a:lnTo>
                  <a:pt x="496" y="214"/>
                </a:lnTo>
                <a:lnTo>
                  <a:pt x="460" y="236"/>
                </a:lnTo>
                <a:lnTo>
                  <a:pt x="424" y="262"/>
                </a:lnTo>
                <a:lnTo>
                  <a:pt x="390" y="290"/>
                </a:lnTo>
                <a:lnTo>
                  <a:pt x="316" y="216"/>
                </a:lnTo>
                <a:lnTo>
                  <a:pt x="216" y="316"/>
                </a:lnTo>
                <a:lnTo>
                  <a:pt x="288" y="390"/>
                </a:lnTo>
                <a:lnTo>
                  <a:pt x="262" y="424"/>
                </a:lnTo>
                <a:lnTo>
                  <a:pt x="236" y="460"/>
                </a:lnTo>
                <a:lnTo>
                  <a:pt x="214" y="496"/>
                </a:lnTo>
                <a:lnTo>
                  <a:pt x="192" y="534"/>
                </a:lnTo>
                <a:lnTo>
                  <a:pt x="96" y="494"/>
                </a:lnTo>
                <a:lnTo>
                  <a:pt x="42" y="626"/>
                </a:lnTo>
                <a:lnTo>
                  <a:pt x="138" y="666"/>
                </a:lnTo>
                <a:lnTo>
                  <a:pt x="126" y="708"/>
                </a:lnTo>
                <a:lnTo>
                  <a:pt x="116" y="750"/>
                </a:lnTo>
                <a:lnTo>
                  <a:pt x="108" y="792"/>
                </a:lnTo>
                <a:lnTo>
                  <a:pt x="104" y="836"/>
                </a:lnTo>
                <a:lnTo>
                  <a:pt x="0" y="836"/>
                </a:lnTo>
                <a:lnTo>
                  <a:pt x="0" y="978"/>
                </a:lnTo>
                <a:lnTo>
                  <a:pt x="104" y="978"/>
                </a:lnTo>
                <a:lnTo>
                  <a:pt x="108" y="1022"/>
                </a:lnTo>
                <a:lnTo>
                  <a:pt x="116" y="1066"/>
                </a:lnTo>
                <a:lnTo>
                  <a:pt x="126" y="1108"/>
                </a:lnTo>
                <a:lnTo>
                  <a:pt x="138" y="1150"/>
                </a:lnTo>
                <a:lnTo>
                  <a:pt x="42" y="1190"/>
                </a:lnTo>
                <a:lnTo>
                  <a:pt x="96" y="1320"/>
                </a:lnTo>
                <a:lnTo>
                  <a:pt x="192" y="1280"/>
                </a:lnTo>
                <a:lnTo>
                  <a:pt x="214" y="1320"/>
                </a:lnTo>
                <a:lnTo>
                  <a:pt x="236" y="1356"/>
                </a:lnTo>
                <a:lnTo>
                  <a:pt x="262" y="1392"/>
                </a:lnTo>
                <a:lnTo>
                  <a:pt x="288" y="1426"/>
                </a:lnTo>
                <a:lnTo>
                  <a:pt x="216" y="1500"/>
                </a:lnTo>
                <a:lnTo>
                  <a:pt x="316" y="1600"/>
                </a:lnTo>
                <a:lnTo>
                  <a:pt x="390" y="1526"/>
                </a:lnTo>
                <a:lnTo>
                  <a:pt x="424" y="1554"/>
                </a:lnTo>
                <a:lnTo>
                  <a:pt x="460" y="1578"/>
                </a:lnTo>
                <a:lnTo>
                  <a:pt x="496" y="1602"/>
                </a:lnTo>
                <a:lnTo>
                  <a:pt x="534" y="1622"/>
                </a:lnTo>
                <a:lnTo>
                  <a:pt x="494" y="1718"/>
                </a:lnTo>
                <a:lnTo>
                  <a:pt x="626" y="1774"/>
                </a:lnTo>
                <a:lnTo>
                  <a:pt x="666" y="1678"/>
                </a:lnTo>
                <a:lnTo>
                  <a:pt x="706" y="1690"/>
                </a:lnTo>
                <a:lnTo>
                  <a:pt x="750" y="1698"/>
                </a:lnTo>
                <a:lnTo>
                  <a:pt x="792" y="1706"/>
                </a:lnTo>
                <a:lnTo>
                  <a:pt x="836" y="1712"/>
                </a:lnTo>
                <a:lnTo>
                  <a:pt x="836" y="1816"/>
                </a:lnTo>
                <a:lnTo>
                  <a:pt x="978" y="1816"/>
                </a:lnTo>
                <a:lnTo>
                  <a:pt x="978" y="1712"/>
                </a:lnTo>
                <a:lnTo>
                  <a:pt x="1022" y="1706"/>
                </a:lnTo>
                <a:lnTo>
                  <a:pt x="1066" y="1698"/>
                </a:lnTo>
                <a:lnTo>
                  <a:pt x="1108" y="1690"/>
                </a:lnTo>
                <a:lnTo>
                  <a:pt x="1150" y="1678"/>
                </a:lnTo>
                <a:lnTo>
                  <a:pt x="1188" y="1774"/>
                </a:lnTo>
                <a:lnTo>
                  <a:pt x="1320" y="1718"/>
                </a:lnTo>
                <a:lnTo>
                  <a:pt x="1280" y="1622"/>
                </a:lnTo>
                <a:lnTo>
                  <a:pt x="1318" y="1602"/>
                </a:lnTo>
                <a:lnTo>
                  <a:pt x="1356" y="1578"/>
                </a:lnTo>
                <a:lnTo>
                  <a:pt x="1392" y="1554"/>
                </a:lnTo>
                <a:lnTo>
                  <a:pt x="1426" y="1526"/>
                </a:lnTo>
                <a:lnTo>
                  <a:pt x="1498" y="1600"/>
                </a:lnTo>
                <a:lnTo>
                  <a:pt x="1600" y="1500"/>
                </a:lnTo>
                <a:lnTo>
                  <a:pt x="1526" y="1426"/>
                </a:lnTo>
                <a:lnTo>
                  <a:pt x="1552" y="1392"/>
                </a:lnTo>
                <a:lnTo>
                  <a:pt x="1578" y="1356"/>
                </a:lnTo>
                <a:lnTo>
                  <a:pt x="1602" y="1320"/>
                </a:lnTo>
                <a:lnTo>
                  <a:pt x="1622" y="1280"/>
                </a:lnTo>
                <a:lnTo>
                  <a:pt x="1718" y="1320"/>
                </a:lnTo>
                <a:lnTo>
                  <a:pt x="1774" y="1190"/>
                </a:lnTo>
                <a:lnTo>
                  <a:pt x="1678" y="1150"/>
                </a:lnTo>
                <a:lnTo>
                  <a:pt x="1688" y="1108"/>
                </a:lnTo>
                <a:lnTo>
                  <a:pt x="1698" y="1066"/>
                </a:lnTo>
                <a:lnTo>
                  <a:pt x="1706" y="1022"/>
                </a:lnTo>
                <a:lnTo>
                  <a:pt x="1710" y="978"/>
                </a:lnTo>
                <a:lnTo>
                  <a:pt x="1816" y="978"/>
                </a:lnTo>
                <a:close/>
                <a:moveTo>
                  <a:pt x="908" y="1614"/>
                </a:moveTo>
                <a:lnTo>
                  <a:pt x="908" y="1614"/>
                </a:lnTo>
                <a:lnTo>
                  <a:pt x="872" y="1612"/>
                </a:lnTo>
                <a:lnTo>
                  <a:pt x="836" y="1610"/>
                </a:lnTo>
                <a:lnTo>
                  <a:pt x="800" y="1606"/>
                </a:lnTo>
                <a:lnTo>
                  <a:pt x="766" y="1600"/>
                </a:lnTo>
                <a:lnTo>
                  <a:pt x="730" y="1592"/>
                </a:lnTo>
                <a:lnTo>
                  <a:pt x="698" y="1582"/>
                </a:lnTo>
                <a:lnTo>
                  <a:pt x="664" y="1570"/>
                </a:lnTo>
                <a:lnTo>
                  <a:pt x="632" y="1558"/>
                </a:lnTo>
                <a:lnTo>
                  <a:pt x="602" y="1544"/>
                </a:lnTo>
                <a:lnTo>
                  <a:pt x="570" y="1528"/>
                </a:lnTo>
                <a:lnTo>
                  <a:pt x="542" y="1512"/>
                </a:lnTo>
                <a:lnTo>
                  <a:pt x="512" y="1492"/>
                </a:lnTo>
                <a:lnTo>
                  <a:pt x="484" y="1474"/>
                </a:lnTo>
                <a:lnTo>
                  <a:pt x="458" y="1452"/>
                </a:lnTo>
                <a:lnTo>
                  <a:pt x="432" y="1430"/>
                </a:lnTo>
                <a:lnTo>
                  <a:pt x="408" y="1406"/>
                </a:lnTo>
                <a:lnTo>
                  <a:pt x="384" y="1382"/>
                </a:lnTo>
                <a:lnTo>
                  <a:pt x="362" y="1356"/>
                </a:lnTo>
                <a:lnTo>
                  <a:pt x="342" y="1330"/>
                </a:lnTo>
                <a:lnTo>
                  <a:pt x="322" y="1302"/>
                </a:lnTo>
                <a:lnTo>
                  <a:pt x="304" y="1274"/>
                </a:lnTo>
                <a:lnTo>
                  <a:pt x="286" y="1244"/>
                </a:lnTo>
                <a:lnTo>
                  <a:pt x="272" y="1214"/>
                </a:lnTo>
                <a:lnTo>
                  <a:pt x="256" y="1182"/>
                </a:lnTo>
                <a:lnTo>
                  <a:pt x="244" y="1150"/>
                </a:lnTo>
                <a:lnTo>
                  <a:pt x="234" y="1118"/>
                </a:lnTo>
                <a:lnTo>
                  <a:pt x="224" y="1084"/>
                </a:lnTo>
                <a:lnTo>
                  <a:pt x="216" y="1050"/>
                </a:lnTo>
                <a:lnTo>
                  <a:pt x="210" y="1016"/>
                </a:lnTo>
                <a:lnTo>
                  <a:pt x="206" y="980"/>
                </a:lnTo>
                <a:lnTo>
                  <a:pt x="202" y="944"/>
                </a:lnTo>
                <a:lnTo>
                  <a:pt x="202" y="908"/>
                </a:lnTo>
                <a:lnTo>
                  <a:pt x="202" y="872"/>
                </a:lnTo>
                <a:lnTo>
                  <a:pt x="206" y="836"/>
                </a:lnTo>
                <a:lnTo>
                  <a:pt x="210" y="800"/>
                </a:lnTo>
                <a:lnTo>
                  <a:pt x="216" y="766"/>
                </a:lnTo>
                <a:lnTo>
                  <a:pt x="224" y="732"/>
                </a:lnTo>
                <a:lnTo>
                  <a:pt x="234" y="698"/>
                </a:lnTo>
                <a:lnTo>
                  <a:pt x="244" y="664"/>
                </a:lnTo>
                <a:lnTo>
                  <a:pt x="256" y="632"/>
                </a:lnTo>
                <a:lnTo>
                  <a:pt x="272" y="602"/>
                </a:lnTo>
                <a:lnTo>
                  <a:pt x="286" y="572"/>
                </a:lnTo>
                <a:lnTo>
                  <a:pt x="304" y="542"/>
                </a:lnTo>
                <a:lnTo>
                  <a:pt x="322" y="512"/>
                </a:lnTo>
                <a:lnTo>
                  <a:pt x="342" y="486"/>
                </a:lnTo>
                <a:lnTo>
                  <a:pt x="362" y="458"/>
                </a:lnTo>
                <a:lnTo>
                  <a:pt x="384" y="432"/>
                </a:lnTo>
                <a:lnTo>
                  <a:pt x="408" y="408"/>
                </a:lnTo>
                <a:lnTo>
                  <a:pt x="432" y="386"/>
                </a:lnTo>
                <a:lnTo>
                  <a:pt x="458" y="362"/>
                </a:lnTo>
                <a:lnTo>
                  <a:pt x="484" y="342"/>
                </a:lnTo>
                <a:lnTo>
                  <a:pt x="512" y="322"/>
                </a:lnTo>
                <a:lnTo>
                  <a:pt x="542" y="304"/>
                </a:lnTo>
                <a:lnTo>
                  <a:pt x="570" y="286"/>
                </a:lnTo>
                <a:lnTo>
                  <a:pt x="602" y="272"/>
                </a:lnTo>
                <a:lnTo>
                  <a:pt x="632" y="258"/>
                </a:lnTo>
                <a:lnTo>
                  <a:pt x="664" y="244"/>
                </a:lnTo>
                <a:lnTo>
                  <a:pt x="698" y="234"/>
                </a:lnTo>
                <a:lnTo>
                  <a:pt x="730" y="224"/>
                </a:lnTo>
                <a:lnTo>
                  <a:pt x="766" y="216"/>
                </a:lnTo>
                <a:lnTo>
                  <a:pt x="800" y="210"/>
                </a:lnTo>
                <a:lnTo>
                  <a:pt x="836" y="206"/>
                </a:lnTo>
                <a:lnTo>
                  <a:pt x="872" y="202"/>
                </a:lnTo>
                <a:lnTo>
                  <a:pt x="908" y="202"/>
                </a:lnTo>
                <a:lnTo>
                  <a:pt x="944" y="202"/>
                </a:lnTo>
                <a:lnTo>
                  <a:pt x="980" y="206"/>
                </a:lnTo>
                <a:lnTo>
                  <a:pt x="1014" y="210"/>
                </a:lnTo>
                <a:lnTo>
                  <a:pt x="1050" y="216"/>
                </a:lnTo>
                <a:lnTo>
                  <a:pt x="1084" y="224"/>
                </a:lnTo>
                <a:lnTo>
                  <a:pt x="1118" y="234"/>
                </a:lnTo>
                <a:lnTo>
                  <a:pt x="1150" y="244"/>
                </a:lnTo>
                <a:lnTo>
                  <a:pt x="1182" y="258"/>
                </a:lnTo>
                <a:lnTo>
                  <a:pt x="1214" y="272"/>
                </a:lnTo>
                <a:lnTo>
                  <a:pt x="1244" y="286"/>
                </a:lnTo>
                <a:lnTo>
                  <a:pt x="1274" y="304"/>
                </a:lnTo>
                <a:lnTo>
                  <a:pt x="1302" y="322"/>
                </a:lnTo>
                <a:lnTo>
                  <a:pt x="1330" y="342"/>
                </a:lnTo>
                <a:lnTo>
                  <a:pt x="1356" y="362"/>
                </a:lnTo>
                <a:lnTo>
                  <a:pt x="1382" y="386"/>
                </a:lnTo>
                <a:lnTo>
                  <a:pt x="1406" y="408"/>
                </a:lnTo>
                <a:lnTo>
                  <a:pt x="1430" y="432"/>
                </a:lnTo>
                <a:lnTo>
                  <a:pt x="1452" y="458"/>
                </a:lnTo>
                <a:lnTo>
                  <a:pt x="1474" y="486"/>
                </a:lnTo>
                <a:lnTo>
                  <a:pt x="1492" y="512"/>
                </a:lnTo>
                <a:lnTo>
                  <a:pt x="1512" y="542"/>
                </a:lnTo>
                <a:lnTo>
                  <a:pt x="1528" y="572"/>
                </a:lnTo>
                <a:lnTo>
                  <a:pt x="1544" y="602"/>
                </a:lnTo>
                <a:lnTo>
                  <a:pt x="1558" y="632"/>
                </a:lnTo>
                <a:lnTo>
                  <a:pt x="1570" y="664"/>
                </a:lnTo>
                <a:lnTo>
                  <a:pt x="1582" y="698"/>
                </a:lnTo>
                <a:lnTo>
                  <a:pt x="1592" y="732"/>
                </a:lnTo>
                <a:lnTo>
                  <a:pt x="1598" y="766"/>
                </a:lnTo>
                <a:lnTo>
                  <a:pt x="1606" y="800"/>
                </a:lnTo>
                <a:lnTo>
                  <a:pt x="1610" y="836"/>
                </a:lnTo>
                <a:lnTo>
                  <a:pt x="1612" y="872"/>
                </a:lnTo>
                <a:lnTo>
                  <a:pt x="1614" y="908"/>
                </a:lnTo>
                <a:lnTo>
                  <a:pt x="1612" y="944"/>
                </a:lnTo>
                <a:lnTo>
                  <a:pt x="1610" y="980"/>
                </a:lnTo>
                <a:lnTo>
                  <a:pt x="1606" y="1016"/>
                </a:lnTo>
                <a:lnTo>
                  <a:pt x="1598" y="1050"/>
                </a:lnTo>
                <a:lnTo>
                  <a:pt x="1592" y="1084"/>
                </a:lnTo>
                <a:lnTo>
                  <a:pt x="1582" y="1118"/>
                </a:lnTo>
                <a:lnTo>
                  <a:pt x="1570" y="1150"/>
                </a:lnTo>
                <a:lnTo>
                  <a:pt x="1558" y="1182"/>
                </a:lnTo>
                <a:lnTo>
                  <a:pt x="1544" y="1214"/>
                </a:lnTo>
                <a:lnTo>
                  <a:pt x="1528" y="1244"/>
                </a:lnTo>
                <a:lnTo>
                  <a:pt x="1512" y="1274"/>
                </a:lnTo>
                <a:lnTo>
                  <a:pt x="1492" y="1302"/>
                </a:lnTo>
                <a:lnTo>
                  <a:pt x="1474" y="1330"/>
                </a:lnTo>
                <a:lnTo>
                  <a:pt x="1452" y="1356"/>
                </a:lnTo>
                <a:lnTo>
                  <a:pt x="1430" y="1382"/>
                </a:lnTo>
                <a:lnTo>
                  <a:pt x="1406" y="1406"/>
                </a:lnTo>
                <a:lnTo>
                  <a:pt x="1382" y="1430"/>
                </a:lnTo>
                <a:lnTo>
                  <a:pt x="1356" y="1452"/>
                </a:lnTo>
                <a:lnTo>
                  <a:pt x="1330" y="1474"/>
                </a:lnTo>
                <a:lnTo>
                  <a:pt x="1302" y="1492"/>
                </a:lnTo>
                <a:lnTo>
                  <a:pt x="1274" y="1512"/>
                </a:lnTo>
                <a:lnTo>
                  <a:pt x="1244" y="1528"/>
                </a:lnTo>
                <a:lnTo>
                  <a:pt x="1214" y="1544"/>
                </a:lnTo>
                <a:lnTo>
                  <a:pt x="1182" y="1558"/>
                </a:lnTo>
                <a:lnTo>
                  <a:pt x="1150" y="1570"/>
                </a:lnTo>
                <a:lnTo>
                  <a:pt x="1118" y="1582"/>
                </a:lnTo>
                <a:lnTo>
                  <a:pt x="1084" y="1592"/>
                </a:lnTo>
                <a:lnTo>
                  <a:pt x="1050" y="1600"/>
                </a:lnTo>
                <a:lnTo>
                  <a:pt x="1014" y="1606"/>
                </a:lnTo>
                <a:lnTo>
                  <a:pt x="980" y="1610"/>
                </a:lnTo>
                <a:lnTo>
                  <a:pt x="944" y="1612"/>
                </a:lnTo>
                <a:lnTo>
                  <a:pt x="908" y="1614"/>
                </a:lnTo>
                <a:close/>
              </a:path>
            </a:pathLst>
          </a:cu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Freeform 675"/>
          <p:cNvSpPr>
            <a:spLocks noEditPoints="1"/>
          </p:cNvSpPr>
          <p:nvPr/>
        </p:nvSpPr>
        <p:spPr bwMode="auto">
          <a:xfrm rot="21275257">
            <a:off x="1198563" y="1978025"/>
            <a:ext cx="2619375" cy="2619375"/>
          </a:xfrm>
          <a:custGeom>
            <a:avLst/>
            <a:gdLst>
              <a:gd name="T0" fmla="*/ 2147483647 w 2622"/>
              <a:gd name="T1" fmla="*/ 2147483647 h 2622"/>
              <a:gd name="T2" fmla="*/ 2147483647 w 2622"/>
              <a:gd name="T3" fmla="*/ 2147483647 h 2622"/>
              <a:gd name="T4" fmla="*/ 2147483647 w 2622"/>
              <a:gd name="T5" fmla="*/ 2147483647 h 2622"/>
              <a:gd name="T6" fmla="*/ 2147483647 w 2622"/>
              <a:gd name="T7" fmla="*/ 2147483647 h 2622"/>
              <a:gd name="T8" fmla="*/ 2147483647 w 2622"/>
              <a:gd name="T9" fmla="*/ 2147483647 h 2622"/>
              <a:gd name="T10" fmla="*/ 2147483647 w 2622"/>
              <a:gd name="T11" fmla="*/ 2147483647 h 2622"/>
              <a:gd name="T12" fmla="*/ 2147483647 w 2622"/>
              <a:gd name="T13" fmla="*/ 2147483647 h 2622"/>
              <a:gd name="T14" fmla="*/ 2147483647 w 2622"/>
              <a:gd name="T15" fmla="*/ 2147483647 h 2622"/>
              <a:gd name="T16" fmla="*/ 2147483647 w 2622"/>
              <a:gd name="T17" fmla="*/ 2147483647 h 2622"/>
              <a:gd name="T18" fmla="*/ 2147483647 w 2622"/>
              <a:gd name="T19" fmla="*/ 2147483647 h 2622"/>
              <a:gd name="T20" fmla="*/ 2147483647 w 2622"/>
              <a:gd name="T21" fmla="*/ 2147483647 h 2622"/>
              <a:gd name="T22" fmla="*/ 2147483647 w 2622"/>
              <a:gd name="T23" fmla="*/ 2147483647 h 2622"/>
              <a:gd name="T24" fmla="*/ 2147483647 w 2622"/>
              <a:gd name="T25" fmla="*/ 2147483647 h 2622"/>
              <a:gd name="T26" fmla="*/ 2147483647 w 2622"/>
              <a:gd name="T27" fmla="*/ 2147483647 h 2622"/>
              <a:gd name="T28" fmla="*/ 2147483647 w 2622"/>
              <a:gd name="T29" fmla="*/ 2147483647 h 2622"/>
              <a:gd name="T30" fmla="*/ 2147483647 w 2622"/>
              <a:gd name="T31" fmla="*/ 2147483647 h 2622"/>
              <a:gd name="T32" fmla="*/ 2147483647 w 2622"/>
              <a:gd name="T33" fmla="*/ 2147483647 h 2622"/>
              <a:gd name="T34" fmla="*/ 2147483647 w 2622"/>
              <a:gd name="T35" fmla="*/ 2147483647 h 2622"/>
              <a:gd name="T36" fmla="*/ 2147483647 w 2622"/>
              <a:gd name="T37" fmla="*/ 2147483647 h 2622"/>
              <a:gd name="T38" fmla="*/ 2147483647 w 2622"/>
              <a:gd name="T39" fmla="*/ 2147483647 h 2622"/>
              <a:gd name="T40" fmla="*/ 2147483647 w 2622"/>
              <a:gd name="T41" fmla="*/ 2147483647 h 2622"/>
              <a:gd name="T42" fmla="*/ 2147483647 w 2622"/>
              <a:gd name="T43" fmla="*/ 2147483647 h 2622"/>
              <a:gd name="T44" fmla="*/ 2147483647 w 2622"/>
              <a:gd name="T45" fmla="*/ 2147483647 h 2622"/>
              <a:gd name="T46" fmla="*/ 2147483647 w 2622"/>
              <a:gd name="T47" fmla="*/ 2147483647 h 2622"/>
              <a:gd name="T48" fmla="*/ 2147483647 w 2622"/>
              <a:gd name="T49" fmla="*/ 2147483647 h 2622"/>
              <a:gd name="T50" fmla="*/ 2147483647 w 2622"/>
              <a:gd name="T51" fmla="*/ 2147483647 h 2622"/>
              <a:gd name="T52" fmla="*/ 2147483647 w 2622"/>
              <a:gd name="T53" fmla="*/ 2147483647 h 2622"/>
              <a:gd name="T54" fmla="*/ 2147483647 w 2622"/>
              <a:gd name="T55" fmla="*/ 2147483647 h 2622"/>
              <a:gd name="T56" fmla="*/ 2147483647 w 2622"/>
              <a:gd name="T57" fmla="*/ 2147483647 h 2622"/>
              <a:gd name="T58" fmla="*/ 2147483647 w 2622"/>
              <a:gd name="T59" fmla="*/ 2147483647 h 2622"/>
              <a:gd name="T60" fmla="*/ 2147483647 w 2622"/>
              <a:gd name="T61" fmla="*/ 2147483647 h 2622"/>
              <a:gd name="T62" fmla="*/ 2147483647 w 2622"/>
              <a:gd name="T63" fmla="*/ 2147483647 h 2622"/>
              <a:gd name="T64" fmla="*/ 2147483647 w 2622"/>
              <a:gd name="T65" fmla="*/ 2147483647 h 2622"/>
              <a:gd name="T66" fmla="*/ 2147483647 w 2622"/>
              <a:gd name="T67" fmla="*/ 2147483647 h 2622"/>
              <a:gd name="T68" fmla="*/ 2147483647 w 2622"/>
              <a:gd name="T69" fmla="*/ 2147483647 h 2622"/>
              <a:gd name="T70" fmla="*/ 2147483647 w 2622"/>
              <a:gd name="T71" fmla="*/ 2147483647 h 2622"/>
              <a:gd name="T72" fmla="*/ 2147483647 w 2622"/>
              <a:gd name="T73" fmla="*/ 2147483647 h 2622"/>
              <a:gd name="T74" fmla="*/ 2147483647 w 2622"/>
              <a:gd name="T75" fmla="*/ 2147483647 h 2622"/>
              <a:gd name="T76" fmla="*/ 2147483647 w 2622"/>
              <a:gd name="T77" fmla="*/ 2147483647 h 2622"/>
              <a:gd name="T78" fmla="*/ 2147483647 w 2622"/>
              <a:gd name="T79" fmla="*/ 2147483647 h 2622"/>
              <a:gd name="T80" fmla="*/ 2147483647 w 2622"/>
              <a:gd name="T81" fmla="*/ 2147483647 h 2622"/>
              <a:gd name="T82" fmla="*/ 2147483647 w 2622"/>
              <a:gd name="T83" fmla="*/ 2147483647 h 2622"/>
              <a:gd name="T84" fmla="*/ 2147483647 w 2622"/>
              <a:gd name="T85" fmla="*/ 2147483647 h 2622"/>
              <a:gd name="T86" fmla="*/ 2147483647 w 2622"/>
              <a:gd name="T87" fmla="*/ 2147483647 h 2622"/>
              <a:gd name="T88" fmla="*/ 2147483647 w 2622"/>
              <a:gd name="T89" fmla="*/ 2147483647 h 2622"/>
              <a:gd name="T90" fmla="*/ 2147483647 w 2622"/>
              <a:gd name="T91" fmla="*/ 2147483647 h 2622"/>
              <a:gd name="T92" fmla="*/ 2147483647 w 2622"/>
              <a:gd name="T93" fmla="*/ 2147483647 h 2622"/>
              <a:gd name="T94" fmla="*/ 2147483647 w 2622"/>
              <a:gd name="T95" fmla="*/ 2147483647 h 2622"/>
              <a:gd name="T96" fmla="*/ 2147483647 w 2622"/>
              <a:gd name="T97" fmla="*/ 2147483647 h 2622"/>
              <a:gd name="T98" fmla="*/ 2147483647 w 2622"/>
              <a:gd name="T99" fmla="*/ 2147483647 h 2622"/>
              <a:gd name="T100" fmla="*/ 2147483647 w 2622"/>
              <a:gd name="T101" fmla="*/ 2147483647 h 2622"/>
              <a:gd name="T102" fmla="*/ 2147483647 w 2622"/>
              <a:gd name="T103" fmla="*/ 2147483647 h 2622"/>
              <a:gd name="T104" fmla="*/ 2147483647 w 2622"/>
              <a:gd name="T105" fmla="*/ 2147483647 h 2622"/>
              <a:gd name="T106" fmla="*/ 2147483647 w 2622"/>
              <a:gd name="T107" fmla="*/ 2147483647 h 262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2622"/>
              <a:gd name="T163" fmla="*/ 0 h 2622"/>
              <a:gd name="T164" fmla="*/ 2622 w 2622"/>
              <a:gd name="T165" fmla="*/ 2622 h 262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2622" h="2622">
                <a:moveTo>
                  <a:pt x="2622" y="1382"/>
                </a:moveTo>
                <a:lnTo>
                  <a:pt x="2622" y="1240"/>
                </a:lnTo>
                <a:lnTo>
                  <a:pt x="2520" y="1240"/>
                </a:lnTo>
                <a:lnTo>
                  <a:pt x="2516" y="1196"/>
                </a:lnTo>
                <a:lnTo>
                  <a:pt x="2512" y="1152"/>
                </a:lnTo>
                <a:lnTo>
                  <a:pt x="2506" y="1110"/>
                </a:lnTo>
                <a:lnTo>
                  <a:pt x="2498" y="1068"/>
                </a:lnTo>
                <a:lnTo>
                  <a:pt x="2596" y="1040"/>
                </a:lnTo>
                <a:lnTo>
                  <a:pt x="2560" y="904"/>
                </a:lnTo>
                <a:lnTo>
                  <a:pt x="2460" y="930"/>
                </a:lnTo>
                <a:lnTo>
                  <a:pt x="2446" y="888"/>
                </a:lnTo>
                <a:lnTo>
                  <a:pt x="2430" y="848"/>
                </a:lnTo>
                <a:lnTo>
                  <a:pt x="2412" y="808"/>
                </a:lnTo>
                <a:lnTo>
                  <a:pt x="2394" y="768"/>
                </a:lnTo>
                <a:lnTo>
                  <a:pt x="2482" y="718"/>
                </a:lnTo>
                <a:lnTo>
                  <a:pt x="2412" y="594"/>
                </a:lnTo>
                <a:lnTo>
                  <a:pt x="2322" y="646"/>
                </a:lnTo>
                <a:lnTo>
                  <a:pt x="2298" y="610"/>
                </a:lnTo>
                <a:lnTo>
                  <a:pt x="2272" y="574"/>
                </a:lnTo>
                <a:lnTo>
                  <a:pt x="2244" y="540"/>
                </a:lnTo>
                <a:lnTo>
                  <a:pt x="2216" y="508"/>
                </a:lnTo>
                <a:lnTo>
                  <a:pt x="2290" y="434"/>
                </a:lnTo>
                <a:lnTo>
                  <a:pt x="2188" y="334"/>
                </a:lnTo>
                <a:lnTo>
                  <a:pt x="2116" y="406"/>
                </a:lnTo>
                <a:lnTo>
                  <a:pt x="2082" y="378"/>
                </a:lnTo>
                <a:lnTo>
                  <a:pt x="2048" y="352"/>
                </a:lnTo>
                <a:lnTo>
                  <a:pt x="2014" y="326"/>
                </a:lnTo>
                <a:lnTo>
                  <a:pt x="1978" y="300"/>
                </a:lnTo>
                <a:lnTo>
                  <a:pt x="2028" y="212"/>
                </a:lnTo>
                <a:lnTo>
                  <a:pt x="1906" y="140"/>
                </a:lnTo>
                <a:lnTo>
                  <a:pt x="1854" y="230"/>
                </a:lnTo>
                <a:lnTo>
                  <a:pt x="1816" y="210"/>
                </a:lnTo>
                <a:lnTo>
                  <a:pt x="1776" y="194"/>
                </a:lnTo>
                <a:lnTo>
                  <a:pt x="1734" y="178"/>
                </a:lnTo>
                <a:lnTo>
                  <a:pt x="1694" y="162"/>
                </a:lnTo>
                <a:lnTo>
                  <a:pt x="1720" y="64"/>
                </a:lnTo>
                <a:lnTo>
                  <a:pt x="1582" y="26"/>
                </a:lnTo>
                <a:lnTo>
                  <a:pt x="1556" y="126"/>
                </a:lnTo>
                <a:lnTo>
                  <a:pt x="1514" y="118"/>
                </a:lnTo>
                <a:lnTo>
                  <a:pt x="1470" y="112"/>
                </a:lnTo>
                <a:lnTo>
                  <a:pt x="1426" y="106"/>
                </a:lnTo>
                <a:lnTo>
                  <a:pt x="1382" y="104"/>
                </a:lnTo>
                <a:lnTo>
                  <a:pt x="1382" y="0"/>
                </a:lnTo>
                <a:lnTo>
                  <a:pt x="1240" y="0"/>
                </a:lnTo>
                <a:lnTo>
                  <a:pt x="1240" y="104"/>
                </a:lnTo>
                <a:lnTo>
                  <a:pt x="1196" y="106"/>
                </a:lnTo>
                <a:lnTo>
                  <a:pt x="1154" y="112"/>
                </a:lnTo>
                <a:lnTo>
                  <a:pt x="1110" y="118"/>
                </a:lnTo>
                <a:lnTo>
                  <a:pt x="1068" y="126"/>
                </a:lnTo>
                <a:lnTo>
                  <a:pt x="1042" y="26"/>
                </a:lnTo>
                <a:lnTo>
                  <a:pt x="904" y="64"/>
                </a:lnTo>
                <a:lnTo>
                  <a:pt x="930" y="162"/>
                </a:lnTo>
                <a:lnTo>
                  <a:pt x="890" y="178"/>
                </a:lnTo>
                <a:lnTo>
                  <a:pt x="848" y="194"/>
                </a:lnTo>
                <a:lnTo>
                  <a:pt x="808" y="210"/>
                </a:lnTo>
                <a:lnTo>
                  <a:pt x="770" y="230"/>
                </a:lnTo>
                <a:lnTo>
                  <a:pt x="718" y="140"/>
                </a:lnTo>
                <a:lnTo>
                  <a:pt x="594" y="212"/>
                </a:lnTo>
                <a:lnTo>
                  <a:pt x="646" y="300"/>
                </a:lnTo>
                <a:lnTo>
                  <a:pt x="610" y="326"/>
                </a:lnTo>
                <a:lnTo>
                  <a:pt x="576" y="352"/>
                </a:lnTo>
                <a:lnTo>
                  <a:pt x="542" y="378"/>
                </a:lnTo>
                <a:lnTo>
                  <a:pt x="508" y="406"/>
                </a:lnTo>
                <a:lnTo>
                  <a:pt x="436" y="334"/>
                </a:lnTo>
                <a:lnTo>
                  <a:pt x="334" y="434"/>
                </a:lnTo>
                <a:lnTo>
                  <a:pt x="408" y="508"/>
                </a:lnTo>
                <a:lnTo>
                  <a:pt x="378" y="540"/>
                </a:lnTo>
                <a:lnTo>
                  <a:pt x="352" y="574"/>
                </a:lnTo>
                <a:lnTo>
                  <a:pt x="326" y="610"/>
                </a:lnTo>
                <a:lnTo>
                  <a:pt x="302" y="646"/>
                </a:lnTo>
                <a:lnTo>
                  <a:pt x="212" y="594"/>
                </a:lnTo>
                <a:lnTo>
                  <a:pt x="140" y="718"/>
                </a:lnTo>
                <a:lnTo>
                  <a:pt x="230" y="768"/>
                </a:lnTo>
                <a:lnTo>
                  <a:pt x="212" y="808"/>
                </a:lnTo>
                <a:lnTo>
                  <a:pt x="194" y="848"/>
                </a:lnTo>
                <a:lnTo>
                  <a:pt x="178" y="888"/>
                </a:lnTo>
                <a:lnTo>
                  <a:pt x="164" y="930"/>
                </a:lnTo>
                <a:lnTo>
                  <a:pt x="64" y="904"/>
                </a:lnTo>
                <a:lnTo>
                  <a:pt x="26" y="1040"/>
                </a:lnTo>
                <a:lnTo>
                  <a:pt x="126" y="1068"/>
                </a:lnTo>
                <a:lnTo>
                  <a:pt x="118" y="1110"/>
                </a:lnTo>
                <a:lnTo>
                  <a:pt x="112" y="1152"/>
                </a:lnTo>
                <a:lnTo>
                  <a:pt x="108" y="1196"/>
                </a:lnTo>
                <a:lnTo>
                  <a:pt x="104" y="1240"/>
                </a:lnTo>
                <a:lnTo>
                  <a:pt x="0" y="1240"/>
                </a:lnTo>
                <a:lnTo>
                  <a:pt x="0" y="1382"/>
                </a:lnTo>
                <a:lnTo>
                  <a:pt x="104" y="1382"/>
                </a:lnTo>
                <a:lnTo>
                  <a:pt x="108" y="1426"/>
                </a:lnTo>
                <a:lnTo>
                  <a:pt x="112" y="1470"/>
                </a:lnTo>
                <a:lnTo>
                  <a:pt x="118" y="1512"/>
                </a:lnTo>
                <a:lnTo>
                  <a:pt x="126" y="1556"/>
                </a:lnTo>
                <a:lnTo>
                  <a:pt x="26" y="1582"/>
                </a:lnTo>
                <a:lnTo>
                  <a:pt x="64" y="1720"/>
                </a:lnTo>
                <a:lnTo>
                  <a:pt x="164" y="1692"/>
                </a:lnTo>
                <a:lnTo>
                  <a:pt x="178" y="1734"/>
                </a:lnTo>
                <a:lnTo>
                  <a:pt x="194" y="1774"/>
                </a:lnTo>
                <a:lnTo>
                  <a:pt x="212" y="1814"/>
                </a:lnTo>
                <a:lnTo>
                  <a:pt x="230" y="1854"/>
                </a:lnTo>
                <a:lnTo>
                  <a:pt x="140" y="1906"/>
                </a:lnTo>
                <a:lnTo>
                  <a:pt x="212" y="2028"/>
                </a:lnTo>
                <a:lnTo>
                  <a:pt x="302" y="1978"/>
                </a:lnTo>
                <a:lnTo>
                  <a:pt x="326" y="2014"/>
                </a:lnTo>
                <a:lnTo>
                  <a:pt x="352" y="2048"/>
                </a:lnTo>
                <a:lnTo>
                  <a:pt x="378" y="2082"/>
                </a:lnTo>
                <a:lnTo>
                  <a:pt x="408" y="2116"/>
                </a:lnTo>
                <a:lnTo>
                  <a:pt x="334" y="2188"/>
                </a:lnTo>
                <a:lnTo>
                  <a:pt x="436" y="2288"/>
                </a:lnTo>
                <a:lnTo>
                  <a:pt x="508" y="2216"/>
                </a:lnTo>
                <a:lnTo>
                  <a:pt x="542" y="2244"/>
                </a:lnTo>
                <a:lnTo>
                  <a:pt x="576" y="2272"/>
                </a:lnTo>
                <a:lnTo>
                  <a:pt x="610" y="2298"/>
                </a:lnTo>
                <a:lnTo>
                  <a:pt x="646" y="2322"/>
                </a:lnTo>
                <a:lnTo>
                  <a:pt x="594" y="2412"/>
                </a:lnTo>
                <a:lnTo>
                  <a:pt x="718" y="2482"/>
                </a:lnTo>
                <a:lnTo>
                  <a:pt x="770" y="2394"/>
                </a:lnTo>
                <a:lnTo>
                  <a:pt x="808" y="2412"/>
                </a:lnTo>
                <a:lnTo>
                  <a:pt x="848" y="2430"/>
                </a:lnTo>
                <a:lnTo>
                  <a:pt x="890" y="2446"/>
                </a:lnTo>
                <a:lnTo>
                  <a:pt x="930" y="2460"/>
                </a:lnTo>
                <a:lnTo>
                  <a:pt x="904" y="2560"/>
                </a:lnTo>
                <a:lnTo>
                  <a:pt x="1042" y="2596"/>
                </a:lnTo>
                <a:lnTo>
                  <a:pt x="1068" y="2498"/>
                </a:lnTo>
                <a:lnTo>
                  <a:pt x="1110" y="2504"/>
                </a:lnTo>
                <a:lnTo>
                  <a:pt x="1154" y="2512"/>
                </a:lnTo>
                <a:lnTo>
                  <a:pt x="1196" y="2516"/>
                </a:lnTo>
                <a:lnTo>
                  <a:pt x="1240" y="2520"/>
                </a:lnTo>
                <a:lnTo>
                  <a:pt x="1240" y="2622"/>
                </a:lnTo>
                <a:lnTo>
                  <a:pt x="1382" y="2622"/>
                </a:lnTo>
                <a:lnTo>
                  <a:pt x="1382" y="2520"/>
                </a:lnTo>
                <a:lnTo>
                  <a:pt x="1426" y="2516"/>
                </a:lnTo>
                <a:lnTo>
                  <a:pt x="1470" y="2512"/>
                </a:lnTo>
                <a:lnTo>
                  <a:pt x="1514" y="2504"/>
                </a:lnTo>
                <a:lnTo>
                  <a:pt x="1556" y="2498"/>
                </a:lnTo>
                <a:lnTo>
                  <a:pt x="1582" y="2596"/>
                </a:lnTo>
                <a:lnTo>
                  <a:pt x="1720" y="2560"/>
                </a:lnTo>
                <a:lnTo>
                  <a:pt x="1694" y="2460"/>
                </a:lnTo>
                <a:lnTo>
                  <a:pt x="1734" y="2446"/>
                </a:lnTo>
                <a:lnTo>
                  <a:pt x="1776" y="2430"/>
                </a:lnTo>
                <a:lnTo>
                  <a:pt x="1816" y="2412"/>
                </a:lnTo>
                <a:lnTo>
                  <a:pt x="1854" y="2394"/>
                </a:lnTo>
                <a:lnTo>
                  <a:pt x="1906" y="2482"/>
                </a:lnTo>
                <a:lnTo>
                  <a:pt x="2028" y="2412"/>
                </a:lnTo>
                <a:lnTo>
                  <a:pt x="1978" y="2322"/>
                </a:lnTo>
                <a:lnTo>
                  <a:pt x="2014" y="2298"/>
                </a:lnTo>
                <a:lnTo>
                  <a:pt x="2048" y="2272"/>
                </a:lnTo>
                <a:lnTo>
                  <a:pt x="2082" y="2244"/>
                </a:lnTo>
                <a:lnTo>
                  <a:pt x="2116" y="2216"/>
                </a:lnTo>
                <a:lnTo>
                  <a:pt x="2188" y="2288"/>
                </a:lnTo>
                <a:lnTo>
                  <a:pt x="2290" y="2188"/>
                </a:lnTo>
                <a:lnTo>
                  <a:pt x="2216" y="2116"/>
                </a:lnTo>
                <a:lnTo>
                  <a:pt x="2244" y="2082"/>
                </a:lnTo>
                <a:lnTo>
                  <a:pt x="2272" y="2048"/>
                </a:lnTo>
                <a:lnTo>
                  <a:pt x="2298" y="2014"/>
                </a:lnTo>
                <a:lnTo>
                  <a:pt x="2322" y="1978"/>
                </a:lnTo>
                <a:lnTo>
                  <a:pt x="2412" y="2028"/>
                </a:lnTo>
                <a:lnTo>
                  <a:pt x="2482" y="1906"/>
                </a:lnTo>
                <a:lnTo>
                  <a:pt x="2394" y="1854"/>
                </a:lnTo>
                <a:lnTo>
                  <a:pt x="2412" y="1814"/>
                </a:lnTo>
                <a:lnTo>
                  <a:pt x="2430" y="1774"/>
                </a:lnTo>
                <a:lnTo>
                  <a:pt x="2446" y="1734"/>
                </a:lnTo>
                <a:lnTo>
                  <a:pt x="2460" y="1692"/>
                </a:lnTo>
                <a:lnTo>
                  <a:pt x="2560" y="1720"/>
                </a:lnTo>
                <a:lnTo>
                  <a:pt x="2596" y="1582"/>
                </a:lnTo>
                <a:lnTo>
                  <a:pt x="2498" y="1556"/>
                </a:lnTo>
                <a:lnTo>
                  <a:pt x="2506" y="1512"/>
                </a:lnTo>
                <a:lnTo>
                  <a:pt x="2512" y="1470"/>
                </a:lnTo>
                <a:lnTo>
                  <a:pt x="2516" y="1426"/>
                </a:lnTo>
                <a:lnTo>
                  <a:pt x="2520" y="1382"/>
                </a:lnTo>
                <a:lnTo>
                  <a:pt x="2622" y="1382"/>
                </a:lnTo>
                <a:close/>
                <a:moveTo>
                  <a:pt x="1312" y="2420"/>
                </a:moveTo>
                <a:lnTo>
                  <a:pt x="1312" y="2420"/>
                </a:lnTo>
                <a:lnTo>
                  <a:pt x="1254" y="2420"/>
                </a:lnTo>
                <a:lnTo>
                  <a:pt x="1198" y="2416"/>
                </a:lnTo>
                <a:lnTo>
                  <a:pt x="1142" y="2408"/>
                </a:lnTo>
                <a:lnTo>
                  <a:pt x="1088" y="2398"/>
                </a:lnTo>
                <a:lnTo>
                  <a:pt x="1034" y="2386"/>
                </a:lnTo>
                <a:lnTo>
                  <a:pt x="982" y="2370"/>
                </a:lnTo>
                <a:lnTo>
                  <a:pt x="930" y="2354"/>
                </a:lnTo>
                <a:lnTo>
                  <a:pt x="880" y="2334"/>
                </a:lnTo>
                <a:lnTo>
                  <a:pt x="830" y="2312"/>
                </a:lnTo>
                <a:lnTo>
                  <a:pt x="782" y="2286"/>
                </a:lnTo>
                <a:lnTo>
                  <a:pt x="736" y="2260"/>
                </a:lnTo>
                <a:lnTo>
                  <a:pt x="692" y="2232"/>
                </a:lnTo>
                <a:lnTo>
                  <a:pt x="648" y="2200"/>
                </a:lnTo>
                <a:lnTo>
                  <a:pt x="606" y="2168"/>
                </a:lnTo>
                <a:lnTo>
                  <a:pt x="566" y="2132"/>
                </a:lnTo>
                <a:lnTo>
                  <a:pt x="528" y="2096"/>
                </a:lnTo>
                <a:lnTo>
                  <a:pt x="490" y="2058"/>
                </a:lnTo>
                <a:lnTo>
                  <a:pt x="456" y="2018"/>
                </a:lnTo>
                <a:lnTo>
                  <a:pt x="422" y="1976"/>
                </a:lnTo>
                <a:lnTo>
                  <a:pt x="392" y="1932"/>
                </a:lnTo>
                <a:lnTo>
                  <a:pt x="362" y="1886"/>
                </a:lnTo>
                <a:lnTo>
                  <a:pt x="336" y="1840"/>
                </a:lnTo>
                <a:lnTo>
                  <a:pt x="312" y="1792"/>
                </a:lnTo>
                <a:lnTo>
                  <a:pt x="290" y="1744"/>
                </a:lnTo>
                <a:lnTo>
                  <a:pt x="270" y="1692"/>
                </a:lnTo>
                <a:lnTo>
                  <a:pt x="252" y="1642"/>
                </a:lnTo>
                <a:lnTo>
                  <a:pt x="238" y="1588"/>
                </a:lnTo>
                <a:lnTo>
                  <a:pt x="224" y="1534"/>
                </a:lnTo>
                <a:lnTo>
                  <a:pt x="216" y="1480"/>
                </a:lnTo>
                <a:lnTo>
                  <a:pt x="208" y="1424"/>
                </a:lnTo>
                <a:lnTo>
                  <a:pt x="204" y="1368"/>
                </a:lnTo>
                <a:lnTo>
                  <a:pt x="202" y="1312"/>
                </a:lnTo>
                <a:lnTo>
                  <a:pt x="204" y="1254"/>
                </a:lnTo>
                <a:lnTo>
                  <a:pt x="208" y="1198"/>
                </a:lnTo>
                <a:lnTo>
                  <a:pt x="216" y="1142"/>
                </a:lnTo>
                <a:lnTo>
                  <a:pt x="224" y="1088"/>
                </a:lnTo>
                <a:lnTo>
                  <a:pt x="238" y="1034"/>
                </a:lnTo>
                <a:lnTo>
                  <a:pt x="252" y="982"/>
                </a:lnTo>
                <a:lnTo>
                  <a:pt x="270" y="930"/>
                </a:lnTo>
                <a:lnTo>
                  <a:pt x="290" y="880"/>
                </a:lnTo>
                <a:lnTo>
                  <a:pt x="312" y="830"/>
                </a:lnTo>
                <a:lnTo>
                  <a:pt x="336" y="782"/>
                </a:lnTo>
                <a:lnTo>
                  <a:pt x="362" y="736"/>
                </a:lnTo>
                <a:lnTo>
                  <a:pt x="392" y="692"/>
                </a:lnTo>
                <a:lnTo>
                  <a:pt x="422" y="648"/>
                </a:lnTo>
                <a:lnTo>
                  <a:pt x="456" y="606"/>
                </a:lnTo>
                <a:lnTo>
                  <a:pt x="490" y="566"/>
                </a:lnTo>
                <a:lnTo>
                  <a:pt x="528" y="526"/>
                </a:lnTo>
                <a:lnTo>
                  <a:pt x="566" y="490"/>
                </a:lnTo>
                <a:lnTo>
                  <a:pt x="606" y="456"/>
                </a:lnTo>
                <a:lnTo>
                  <a:pt x="648" y="422"/>
                </a:lnTo>
                <a:lnTo>
                  <a:pt x="692" y="392"/>
                </a:lnTo>
                <a:lnTo>
                  <a:pt x="736" y="362"/>
                </a:lnTo>
                <a:lnTo>
                  <a:pt x="782" y="336"/>
                </a:lnTo>
                <a:lnTo>
                  <a:pt x="830" y="312"/>
                </a:lnTo>
                <a:lnTo>
                  <a:pt x="880" y="290"/>
                </a:lnTo>
                <a:lnTo>
                  <a:pt x="930" y="270"/>
                </a:lnTo>
                <a:lnTo>
                  <a:pt x="982" y="252"/>
                </a:lnTo>
                <a:lnTo>
                  <a:pt x="1034" y="236"/>
                </a:lnTo>
                <a:lnTo>
                  <a:pt x="1088" y="224"/>
                </a:lnTo>
                <a:lnTo>
                  <a:pt x="1142" y="214"/>
                </a:lnTo>
                <a:lnTo>
                  <a:pt x="1198" y="208"/>
                </a:lnTo>
                <a:lnTo>
                  <a:pt x="1254" y="204"/>
                </a:lnTo>
                <a:lnTo>
                  <a:pt x="1312" y="202"/>
                </a:lnTo>
                <a:lnTo>
                  <a:pt x="1368" y="204"/>
                </a:lnTo>
                <a:lnTo>
                  <a:pt x="1426" y="208"/>
                </a:lnTo>
                <a:lnTo>
                  <a:pt x="1480" y="214"/>
                </a:lnTo>
                <a:lnTo>
                  <a:pt x="1536" y="224"/>
                </a:lnTo>
                <a:lnTo>
                  <a:pt x="1588" y="236"/>
                </a:lnTo>
                <a:lnTo>
                  <a:pt x="1642" y="252"/>
                </a:lnTo>
                <a:lnTo>
                  <a:pt x="1694" y="270"/>
                </a:lnTo>
                <a:lnTo>
                  <a:pt x="1744" y="290"/>
                </a:lnTo>
                <a:lnTo>
                  <a:pt x="1792" y="312"/>
                </a:lnTo>
                <a:lnTo>
                  <a:pt x="1840" y="336"/>
                </a:lnTo>
                <a:lnTo>
                  <a:pt x="1886" y="362"/>
                </a:lnTo>
                <a:lnTo>
                  <a:pt x="1932" y="392"/>
                </a:lnTo>
                <a:lnTo>
                  <a:pt x="1976" y="422"/>
                </a:lnTo>
                <a:lnTo>
                  <a:pt x="2018" y="456"/>
                </a:lnTo>
                <a:lnTo>
                  <a:pt x="2058" y="490"/>
                </a:lnTo>
                <a:lnTo>
                  <a:pt x="2096" y="526"/>
                </a:lnTo>
                <a:lnTo>
                  <a:pt x="2132" y="566"/>
                </a:lnTo>
                <a:lnTo>
                  <a:pt x="2168" y="606"/>
                </a:lnTo>
                <a:lnTo>
                  <a:pt x="2200" y="648"/>
                </a:lnTo>
                <a:lnTo>
                  <a:pt x="2232" y="692"/>
                </a:lnTo>
                <a:lnTo>
                  <a:pt x="2260" y="736"/>
                </a:lnTo>
                <a:lnTo>
                  <a:pt x="2288" y="782"/>
                </a:lnTo>
                <a:lnTo>
                  <a:pt x="2312" y="830"/>
                </a:lnTo>
                <a:lnTo>
                  <a:pt x="2334" y="880"/>
                </a:lnTo>
                <a:lnTo>
                  <a:pt x="2354" y="930"/>
                </a:lnTo>
                <a:lnTo>
                  <a:pt x="2372" y="982"/>
                </a:lnTo>
                <a:lnTo>
                  <a:pt x="2386" y="1034"/>
                </a:lnTo>
                <a:lnTo>
                  <a:pt x="2398" y="1088"/>
                </a:lnTo>
                <a:lnTo>
                  <a:pt x="2408" y="1142"/>
                </a:lnTo>
                <a:lnTo>
                  <a:pt x="2416" y="1198"/>
                </a:lnTo>
                <a:lnTo>
                  <a:pt x="2420" y="1254"/>
                </a:lnTo>
                <a:lnTo>
                  <a:pt x="2422" y="1312"/>
                </a:lnTo>
                <a:lnTo>
                  <a:pt x="2420" y="1368"/>
                </a:lnTo>
                <a:lnTo>
                  <a:pt x="2416" y="1424"/>
                </a:lnTo>
                <a:lnTo>
                  <a:pt x="2408" y="1480"/>
                </a:lnTo>
                <a:lnTo>
                  <a:pt x="2398" y="1534"/>
                </a:lnTo>
                <a:lnTo>
                  <a:pt x="2386" y="1588"/>
                </a:lnTo>
                <a:lnTo>
                  <a:pt x="2372" y="1642"/>
                </a:lnTo>
                <a:lnTo>
                  <a:pt x="2354" y="1692"/>
                </a:lnTo>
                <a:lnTo>
                  <a:pt x="2334" y="1744"/>
                </a:lnTo>
                <a:lnTo>
                  <a:pt x="2312" y="1792"/>
                </a:lnTo>
                <a:lnTo>
                  <a:pt x="2288" y="1840"/>
                </a:lnTo>
                <a:lnTo>
                  <a:pt x="2260" y="1886"/>
                </a:lnTo>
                <a:lnTo>
                  <a:pt x="2232" y="1932"/>
                </a:lnTo>
                <a:lnTo>
                  <a:pt x="2200" y="1976"/>
                </a:lnTo>
                <a:lnTo>
                  <a:pt x="2168" y="2018"/>
                </a:lnTo>
                <a:lnTo>
                  <a:pt x="2132" y="2058"/>
                </a:lnTo>
                <a:lnTo>
                  <a:pt x="2096" y="2096"/>
                </a:lnTo>
                <a:lnTo>
                  <a:pt x="2058" y="2132"/>
                </a:lnTo>
                <a:lnTo>
                  <a:pt x="2018" y="2168"/>
                </a:lnTo>
                <a:lnTo>
                  <a:pt x="1976" y="2200"/>
                </a:lnTo>
                <a:lnTo>
                  <a:pt x="1932" y="2232"/>
                </a:lnTo>
                <a:lnTo>
                  <a:pt x="1886" y="2260"/>
                </a:lnTo>
                <a:lnTo>
                  <a:pt x="1840" y="2286"/>
                </a:lnTo>
                <a:lnTo>
                  <a:pt x="1792" y="2312"/>
                </a:lnTo>
                <a:lnTo>
                  <a:pt x="1744" y="2334"/>
                </a:lnTo>
                <a:lnTo>
                  <a:pt x="1694" y="2354"/>
                </a:lnTo>
                <a:lnTo>
                  <a:pt x="1642" y="2370"/>
                </a:lnTo>
                <a:lnTo>
                  <a:pt x="1588" y="2386"/>
                </a:lnTo>
                <a:lnTo>
                  <a:pt x="1536" y="2398"/>
                </a:lnTo>
                <a:lnTo>
                  <a:pt x="1480" y="2408"/>
                </a:lnTo>
                <a:lnTo>
                  <a:pt x="1426" y="2416"/>
                </a:lnTo>
                <a:lnTo>
                  <a:pt x="1368" y="2420"/>
                </a:lnTo>
                <a:lnTo>
                  <a:pt x="1312" y="2420"/>
                </a:lnTo>
                <a:close/>
              </a:path>
            </a:pathLst>
          </a:cu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Oval 676"/>
          <p:cNvSpPr>
            <a:spLocks noChangeArrowheads="1"/>
          </p:cNvSpPr>
          <p:nvPr/>
        </p:nvSpPr>
        <p:spPr bwMode="auto">
          <a:xfrm rot="21275257">
            <a:off x="1477963" y="2259013"/>
            <a:ext cx="2058987" cy="2057400"/>
          </a:xfrm>
          <a:prstGeom prst="ellipse">
            <a:avLst/>
          </a:prstGeom>
          <a:solidFill>
            <a:srgbClr val="F0407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Oval 677"/>
          <p:cNvSpPr>
            <a:spLocks noChangeArrowheads="1"/>
          </p:cNvSpPr>
          <p:nvPr/>
        </p:nvSpPr>
        <p:spPr bwMode="auto">
          <a:xfrm rot="21275257">
            <a:off x="4036060" y="2573655"/>
            <a:ext cx="1376363" cy="1376363"/>
          </a:xfrm>
          <a:prstGeom prst="ellipse">
            <a:avLst/>
          </a:prstGeom>
          <a:solidFill>
            <a:srgbClr val="F7725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Arc 681"/>
          <p:cNvSpPr/>
          <p:nvPr/>
        </p:nvSpPr>
        <p:spPr bwMode="auto">
          <a:xfrm rot="6601685">
            <a:off x="3340894" y="3464402"/>
            <a:ext cx="1457325" cy="1182687"/>
          </a:xfrm>
          <a:custGeom>
            <a:avLst/>
            <a:gdLst>
              <a:gd name="T0" fmla="*/ 2147483647 w 21600"/>
              <a:gd name="T1" fmla="*/ 0 h 15695"/>
              <a:gd name="T2" fmla="*/ 2147483647 w 21600"/>
              <a:gd name="T3" fmla="*/ 2147483647 h 15695"/>
              <a:gd name="T4" fmla="*/ 0 w 21600"/>
              <a:gd name="T5" fmla="*/ 2147483647 h 15695"/>
              <a:gd name="T6" fmla="*/ 0 60000 65536"/>
              <a:gd name="T7" fmla="*/ 0 60000 65536"/>
              <a:gd name="T8" fmla="*/ 0 60000 65536"/>
              <a:gd name="T9" fmla="*/ 0 w 21600"/>
              <a:gd name="T10" fmla="*/ 0 h 15695"/>
              <a:gd name="T11" fmla="*/ 21600 w 21600"/>
              <a:gd name="T12" fmla="*/ 15695 h 156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695" fill="none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</a:path>
              <a:path w="21600" h="15695" stroke="0" extrusionOk="0">
                <a:moveTo>
                  <a:pt x="14840" y="-1"/>
                </a:moveTo>
                <a:cubicBezTo>
                  <a:pt x="19155" y="4079"/>
                  <a:pt x="21600" y="9756"/>
                  <a:pt x="21600" y="15695"/>
                </a:cubicBezTo>
                <a:lnTo>
                  <a:pt x="0" y="15695"/>
                </a:lnTo>
                <a:lnTo>
                  <a:pt x="14840" y="-1"/>
                </a:lnTo>
                <a:close/>
              </a:path>
            </a:pathLst>
          </a:custGeom>
          <a:noFill/>
          <a:ln w="38100">
            <a:solidFill>
              <a:srgbClr val="BF55DB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latinLnBrk="1" hangingPunct="1">
              <a:defRPr/>
            </a:pPr>
            <a:endParaRPr kumimoji="1" lang="zh-CN" altLang="en-US" kern="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4355" name="矩形 30"/>
          <p:cNvSpPr>
            <a:spLocks noChangeArrowheads="1"/>
          </p:cNvSpPr>
          <p:nvPr/>
        </p:nvSpPr>
        <p:spPr bwMode="auto">
          <a:xfrm>
            <a:off x="6701155" y="1254125"/>
            <a:ext cx="4154805" cy="108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8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      </a:t>
            </a:r>
            <a:r>
              <a:rPr sz="18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我们计划在软件中添加社区模块，将记账与社区论坛结合在一起。用户能在此社区进行分享或查看他人的动态。</a:t>
            </a:r>
            <a:endParaRPr sz="1800" dirty="0"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57" name="矩形 32"/>
          <p:cNvSpPr>
            <a:spLocks noChangeArrowheads="1"/>
          </p:cNvSpPr>
          <p:nvPr/>
        </p:nvSpPr>
        <p:spPr bwMode="auto">
          <a:xfrm>
            <a:off x="6701790" y="3348355"/>
            <a:ext cx="4154170" cy="208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8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       </a:t>
            </a:r>
            <a:r>
              <a:rPr sz="18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一方面，社区论坛为用户间提供了交流平台，在这些交流中，大大提高了用户的信息量，形成了包罗万象的互动空间。另一方面，社区给记账这一重复枯燥的事情注入了新鲜感，用户对于记账不再是被动性的。</a:t>
            </a:r>
            <a:endParaRPr sz="1800" dirty="0"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31"/>
          <p:cNvSpPr txBox="1">
            <a:spLocks noChangeArrowheads="1"/>
          </p:cNvSpPr>
          <p:nvPr/>
        </p:nvSpPr>
        <p:spPr bwMode="auto">
          <a:xfrm>
            <a:off x="1816100" y="3103245"/>
            <a:ext cx="13849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sz="2000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记账</a:t>
            </a:r>
            <a:endParaRPr lang="zh-CN" sz="2000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31"/>
          <p:cNvSpPr txBox="1">
            <a:spLocks noChangeArrowheads="1"/>
          </p:cNvSpPr>
          <p:nvPr/>
        </p:nvSpPr>
        <p:spPr bwMode="auto">
          <a:xfrm>
            <a:off x="3975100" y="3077210"/>
            <a:ext cx="149923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b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社区</a:t>
            </a:r>
            <a:endParaRPr lang="zh-CN" b="1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36" name="组合 17"/>
          <p:cNvGrpSpPr/>
          <p:nvPr/>
        </p:nvGrpSpPr>
        <p:grpSpPr bwMode="auto">
          <a:xfrm rot="0">
            <a:off x="5253612" y="2244725"/>
            <a:ext cx="6206868" cy="1776730"/>
            <a:chOff x="297950" y="2420002"/>
            <a:chExt cx="6207639" cy="1766529"/>
          </a:xfrm>
        </p:grpSpPr>
        <p:sp>
          <p:nvSpPr>
            <p:cNvPr id="5138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08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04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9" name="文本框 19"/>
            <p:cNvSpPr txBox="1">
              <a:spLocks noChangeArrowheads="1"/>
            </p:cNvSpPr>
            <p:nvPr/>
          </p:nvSpPr>
          <p:spPr bwMode="auto">
            <a:xfrm>
              <a:off x="359296" y="3269805"/>
              <a:ext cx="6146293" cy="91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主要用户要求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主要用户要求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Freeform 5"/>
          <p:cNvSpPr/>
          <p:nvPr/>
        </p:nvSpPr>
        <p:spPr bwMode="auto">
          <a:xfrm>
            <a:off x="1839278" y="4013835"/>
            <a:ext cx="795337" cy="728663"/>
          </a:xfrm>
          <a:custGeom>
            <a:avLst/>
            <a:gdLst>
              <a:gd name="T0" fmla="*/ 163 w 163"/>
              <a:gd name="T1" fmla="*/ 31 h 150"/>
              <a:gd name="T2" fmla="*/ 163 w 163"/>
              <a:gd name="T3" fmla="*/ 0 h 150"/>
              <a:gd name="T4" fmla="*/ 157 w 163"/>
              <a:gd name="T5" fmla="*/ 0 h 150"/>
              <a:gd name="T6" fmla="*/ 7 w 163"/>
              <a:gd name="T7" fmla="*/ 0 h 150"/>
              <a:gd name="T8" fmla="*/ 0 w 163"/>
              <a:gd name="T9" fmla="*/ 0 h 150"/>
              <a:gd name="T10" fmla="*/ 0 w 163"/>
              <a:gd name="T11" fmla="*/ 31 h 150"/>
              <a:gd name="T12" fmla="*/ 7 w 163"/>
              <a:gd name="T13" fmla="*/ 39 h 150"/>
              <a:gd name="T14" fmla="*/ 7 w 163"/>
              <a:gd name="T15" fmla="*/ 46 h 150"/>
              <a:gd name="T16" fmla="*/ 0 w 163"/>
              <a:gd name="T17" fmla="*/ 53 h 150"/>
              <a:gd name="T18" fmla="*/ 7 w 163"/>
              <a:gd name="T19" fmla="*/ 59 h 150"/>
              <a:gd name="T20" fmla="*/ 7 w 163"/>
              <a:gd name="T21" fmla="*/ 69 h 150"/>
              <a:gd name="T22" fmla="*/ 0 w 163"/>
              <a:gd name="T23" fmla="*/ 76 h 150"/>
              <a:gd name="T24" fmla="*/ 7 w 163"/>
              <a:gd name="T25" fmla="*/ 82 h 150"/>
              <a:gd name="T26" fmla="*/ 7 w 163"/>
              <a:gd name="T27" fmla="*/ 92 h 150"/>
              <a:gd name="T28" fmla="*/ 0 w 163"/>
              <a:gd name="T29" fmla="*/ 99 h 150"/>
              <a:gd name="T30" fmla="*/ 7 w 163"/>
              <a:gd name="T31" fmla="*/ 105 h 150"/>
              <a:gd name="T32" fmla="*/ 7 w 163"/>
              <a:gd name="T33" fmla="*/ 113 h 150"/>
              <a:gd name="T34" fmla="*/ 57 w 163"/>
              <a:gd name="T35" fmla="*/ 141 h 150"/>
              <a:gd name="T36" fmla="*/ 61 w 163"/>
              <a:gd name="T37" fmla="*/ 141 h 150"/>
              <a:gd name="T38" fmla="*/ 82 w 163"/>
              <a:gd name="T39" fmla="*/ 150 h 150"/>
              <a:gd name="T40" fmla="*/ 102 w 163"/>
              <a:gd name="T41" fmla="*/ 141 h 150"/>
              <a:gd name="T42" fmla="*/ 106 w 163"/>
              <a:gd name="T43" fmla="*/ 141 h 150"/>
              <a:gd name="T44" fmla="*/ 157 w 163"/>
              <a:gd name="T45" fmla="*/ 113 h 150"/>
              <a:gd name="T46" fmla="*/ 157 w 163"/>
              <a:gd name="T47" fmla="*/ 113 h 150"/>
              <a:gd name="T48" fmla="*/ 157 w 163"/>
              <a:gd name="T49" fmla="*/ 105 h 150"/>
              <a:gd name="T50" fmla="*/ 163 w 163"/>
              <a:gd name="T51" fmla="*/ 99 h 150"/>
              <a:gd name="T52" fmla="*/ 157 w 163"/>
              <a:gd name="T53" fmla="*/ 92 h 150"/>
              <a:gd name="T54" fmla="*/ 157 w 163"/>
              <a:gd name="T55" fmla="*/ 82 h 150"/>
              <a:gd name="T56" fmla="*/ 163 w 163"/>
              <a:gd name="T57" fmla="*/ 76 h 150"/>
              <a:gd name="T58" fmla="*/ 157 w 163"/>
              <a:gd name="T59" fmla="*/ 69 h 150"/>
              <a:gd name="T60" fmla="*/ 157 w 163"/>
              <a:gd name="T61" fmla="*/ 59 h 150"/>
              <a:gd name="T62" fmla="*/ 163 w 163"/>
              <a:gd name="T63" fmla="*/ 53 h 150"/>
              <a:gd name="T64" fmla="*/ 157 w 163"/>
              <a:gd name="T65" fmla="*/ 46 h 150"/>
              <a:gd name="T66" fmla="*/ 157 w 163"/>
              <a:gd name="T67" fmla="*/ 39 h 150"/>
              <a:gd name="T68" fmla="*/ 163 w 163"/>
              <a:gd name="T69" fmla="*/ 3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3" h="150">
                <a:moveTo>
                  <a:pt x="163" y="31"/>
                </a:moveTo>
                <a:cubicBezTo>
                  <a:pt x="163" y="0"/>
                  <a:pt x="163" y="0"/>
                  <a:pt x="163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46"/>
                  <a:pt x="7" y="46"/>
                  <a:pt x="7" y="46"/>
                </a:cubicBezTo>
                <a:cubicBezTo>
                  <a:pt x="3" y="46"/>
                  <a:pt x="0" y="49"/>
                  <a:pt x="0" y="53"/>
                </a:cubicBezTo>
                <a:cubicBezTo>
                  <a:pt x="0" y="56"/>
                  <a:pt x="3" y="59"/>
                  <a:pt x="7" y="59"/>
                </a:cubicBezTo>
                <a:cubicBezTo>
                  <a:pt x="7" y="69"/>
                  <a:pt x="7" y="69"/>
                  <a:pt x="7" y="69"/>
                </a:cubicBezTo>
                <a:cubicBezTo>
                  <a:pt x="3" y="69"/>
                  <a:pt x="0" y="72"/>
                  <a:pt x="0" y="76"/>
                </a:cubicBezTo>
                <a:cubicBezTo>
                  <a:pt x="0" y="79"/>
                  <a:pt x="3" y="82"/>
                  <a:pt x="7" y="82"/>
                </a:cubicBezTo>
                <a:cubicBezTo>
                  <a:pt x="7" y="92"/>
                  <a:pt x="7" y="92"/>
                  <a:pt x="7" y="92"/>
                </a:cubicBezTo>
                <a:cubicBezTo>
                  <a:pt x="3" y="92"/>
                  <a:pt x="0" y="95"/>
                  <a:pt x="0" y="99"/>
                </a:cubicBezTo>
                <a:cubicBezTo>
                  <a:pt x="0" y="102"/>
                  <a:pt x="3" y="105"/>
                  <a:pt x="7" y="105"/>
                </a:cubicBezTo>
                <a:cubicBezTo>
                  <a:pt x="7" y="113"/>
                  <a:pt x="7" y="113"/>
                  <a:pt x="7" y="113"/>
                </a:cubicBezTo>
                <a:cubicBezTo>
                  <a:pt x="57" y="141"/>
                  <a:pt x="57" y="141"/>
                  <a:pt x="57" y="141"/>
                </a:cubicBezTo>
                <a:cubicBezTo>
                  <a:pt x="61" y="141"/>
                  <a:pt x="61" y="141"/>
                  <a:pt x="61" y="141"/>
                </a:cubicBezTo>
                <a:cubicBezTo>
                  <a:pt x="64" y="146"/>
                  <a:pt x="72" y="150"/>
                  <a:pt x="82" y="150"/>
                </a:cubicBezTo>
                <a:cubicBezTo>
                  <a:pt x="91" y="150"/>
                  <a:pt x="99" y="146"/>
                  <a:pt x="102" y="141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7" y="113"/>
                  <a:pt x="157" y="113"/>
                  <a:pt x="157" y="113"/>
                </a:cubicBezTo>
                <a:cubicBezTo>
                  <a:pt x="157" y="105"/>
                  <a:pt x="157" y="105"/>
                  <a:pt x="157" y="105"/>
                </a:cubicBezTo>
                <a:cubicBezTo>
                  <a:pt x="160" y="105"/>
                  <a:pt x="163" y="102"/>
                  <a:pt x="163" y="99"/>
                </a:cubicBezTo>
                <a:cubicBezTo>
                  <a:pt x="163" y="95"/>
                  <a:pt x="160" y="92"/>
                  <a:pt x="157" y="92"/>
                </a:cubicBezTo>
                <a:cubicBezTo>
                  <a:pt x="157" y="82"/>
                  <a:pt x="157" y="82"/>
                  <a:pt x="157" y="82"/>
                </a:cubicBezTo>
                <a:cubicBezTo>
                  <a:pt x="160" y="82"/>
                  <a:pt x="163" y="79"/>
                  <a:pt x="163" y="76"/>
                </a:cubicBezTo>
                <a:cubicBezTo>
                  <a:pt x="163" y="72"/>
                  <a:pt x="160" y="69"/>
                  <a:pt x="157" y="69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60" y="59"/>
                  <a:pt x="163" y="56"/>
                  <a:pt x="163" y="53"/>
                </a:cubicBezTo>
                <a:cubicBezTo>
                  <a:pt x="163" y="49"/>
                  <a:pt x="160" y="46"/>
                  <a:pt x="157" y="46"/>
                </a:cubicBezTo>
                <a:cubicBezTo>
                  <a:pt x="157" y="39"/>
                  <a:pt x="157" y="39"/>
                  <a:pt x="157" y="39"/>
                </a:cubicBezTo>
                <a:lnTo>
                  <a:pt x="163" y="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d-ID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id-ID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18"/>
          <p:cNvGrpSpPr/>
          <p:nvPr/>
        </p:nvGrpSpPr>
        <p:grpSpPr>
          <a:xfrm>
            <a:off x="1323828" y="1564398"/>
            <a:ext cx="1777512" cy="597965"/>
            <a:chOff x="4333909" y="2176977"/>
            <a:chExt cx="1777512" cy="597965"/>
          </a:xfrm>
          <a:solidFill>
            <a:srgbClr val="F77258"/>
          </a:solidFill>
        </p:grpSpPr>
        <p:sp>
          <p:nvSpPr>
            <p:cNvPr id="21" name="Freeform 9"/>
            <p:cNvSpPr/>
            <p:nvPr/>
          </p:nvSpPr>
          <p:spPr bwMode="auto">
            <a:xfrm>
              <a:off x="4333909" y="2176977"/>
              <a:ext cx="1777512" cy="597965"/>
            </a:xfrm>
            <a:custGeom>
              <a:avLst/>
              <a:gdLst>
                <a:gd name="T0" fmla="*/ 0 w 365"/>
                <a:gd name="T1" fmla="*/ 123 h 123"/>
                <a:gd name="T2" fmla="*/ 365 w 365"/>
                <a:gd name="T3" fmla="*/ 123 h 123"/>
                <a:gd name="T4" fmla="*/ 183 w 365"/>
                <a:gd name="T5" fmla="*/ 0 h 123"/>
                <a:gd name="T6" fmla="*/ 0 w 365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5" h="123">
                  <a:moveTo>
                    <a:pt x="0" y="123"/>
                  </a:moveTo>
                  <a:cubicBezTo>
                    <a:pt x="365" y="123"/>
                    <a:pt x="365" y="123"/>
                    <a:pt x="365" y="123"/>
                  </a:cubicBezTo>
                  <a:cubicBezTo>
                    <a:pt x="341" y="60"/>
                    <a:pt x="282" y="0"/>
                    <a:pt x="183" y="0"/>
                  </a:cubicBezTo>
                  <a:cubicBezTo>
                    <a:pt x="83" y="0"/>
                    <a:pt x="24" y="60"/>
                    <a:pt x="0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04487" y="2353192"/>
              <a:ext cx="240450" cy="246221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Group 17"/>
          <p:cNvGrpSpPr/>
          <p:nvPr/>
        </p:nvGrpSpPr>
        <p:grpSpPr>
          <a:xfrm>
            <a:off x="1264440" y="2162363"/>
            <a:ext cx="1900382" cy="602061"/>
            <a:chOff x="4274521" y="2774942"/>
            <a:chExt cx="1900382" cy="602061"/>
          </a:xfrm>
          <a:solidFill>
            <a:srgbClr val="F04077"/>
          </a:solidFill>
        </p:grpSpPr>
        <p:sp>
          <p:nvSpPr>
            <p:cNvPr id="25" name="Freeform 8"/>
            <p:cNvSpPr/>
            <p:nvPr/>
          </p:nvSpPr>
          <p:spPr bwMode="auto">
            <a:xfrm>
              <a:off x="4274521" y="2774942"/>
              <a:ext cx="1900382" cy="602061"/>
            </a:xfrm>
            <a:custGeom>
              <a:avLst/>
              <a:gdLst>
                <a:gd name="T0" fmla="*/ 0 w 390"/>
                <a:gd name="T1" fmla="*/ 67 h 124"/>
                <a:gd name="T2" fmla="*/ 10 w 390"/>
                <a:gd name="T3" fmla="*/ 124 h 124"/>
                <a:gd name="T4" fmla="*/ 380 w 390"/>
                <a:gd name="T5" fmla="*/ 124 h 124"/>
                <a:gd name="T6" fmla="*/ 390 w 390"/>
                <a:gd name="T7" fmla="*/ 67 h 124"/>
                <a:gd name="T8" fmla="*/ 377 w 390"/>
                <a:gd name="T9" fmla="*/ 0 h 124"/>
                <a:gd name="T10" fmla="*/ 12 w 390"/>
                <a:gd name="T11" fmla="*/ 0 h 124"/>
                <a:gd name="T12" fmla="*/ 0 w 390"/>
                <a:gd name="T13" fmla="*/ 6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124">
                  <a:moveTo>
                    <a:pt x="0" y="67"/>
                  </a:moveTo>
                  <a:cubicBezTo>
                    <a:pt x="0" y="87"/>
                    <a:pt x="4" y="105"/>
                    <a:pt x="10" y="124"/>
                  </a:cubicBezTo>
                  <a:cubicBezTo>
                    <a:pt x="380" y="124"/>
                    <a:pt x="380" y="124"/>
                    <a:pt x="380" y="124"/>
                  </a:cubicBezTo>
                  <a:cubicBezTo>
                    <a:pt x="386" y="105"/>
                    <a:pt x="390" y="87"/>
                    <a:pt x="390" y="67"/>
                  </a:cubicBezTo>
                  <a:cubicBezTo>
                    <a:pt x="390" y="46"/>
                    <a:pt x="385" y="23"/>
                    <a:pt x="37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23"/>
                    <a:pt x="0" y="46"/>
                    <a:pt x="0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2"/>
            <p:cNvSpPr txBox="1"/>
            <p:nvPr/>
          </p:nvSpPr>
          <p:spPr>
            <a:xfrm>
              <a:off x="5104488" y="2940083"/>
              <a:ext cx="240450" cy="246221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Group 16"/>
          <p:cNvGrpSpPr/>
          <p:nvPr/>
        </p:nvGrpSpPr>
        <p:grpSpPr>
          <a:xfrm>
            <a:off x="1313588" y="2764424"/>
            <a:ext cx="1802086" cy="597965"/>
            <a:chOff x="4323669" y="3377003"/>
            <a:chExt cx="1802086" cy="597965"/>
          </a:xfrm>
          <a:solidFill>
            <a:srgbClr val="F8D845"/>
          </a:solidFill>
        </p:grpSpPr>
        <p:sp>
          <p:nvSpPr>
            <p:cNvPr id="31" name="Freeform 7"/>
            <p:cNvSpPr/>
            <p:nvPr/>
          </p:nvSpPr>
          <p:spPr bwMode="auto">
            <a:xfrm>
              <a:off x="4323669" y="3377003"/>
              <a:ext cx="1802086" cy="597965"/>
            </a:xfrm>
            <a:custGeom>
              <a:avLst/>
              <a:gdLst>
                <a:gd name="T0" fmla="*/ 65 w 370"/>
                <a:gd name="T1" fmla="*/ 123 h 123"/>
                <a:gd name="T2" fmla="*/ 304 w 370"/>
                <a:gd name="T3" fmla="*/ 123 h 123"/>
                <a:gd name="T4" fmla="*/ 370 w 370"/>
                <a:gd name="T5" fmla="*/ 0 h 123"/>
                <a:gd name="T6" fmla="*/ 0 w 370"/>
                <a:gd name="T7" fmla="*/ 0 h 123"/>
                <a:gd name="T8" fmla="*/ 65 w 370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123">
                  <a:moveTo>
                    <a:pt x="65" y="123"/>
                  </a:moveTo>
                  <a:cubicBezTo>
                    <a:pt x="304" y="123"/>
                    <a:pt x="304" y="123"/>
                    <a:pt x="304" y="123"/>
                  </a:cubicBezTo>
                  <a:cubicBezTo>
                    <a:pt x="324" y="87"/>
                    <a:pt x="354" y="45"/>
                    <a:pt x="3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45"/>
                    <a:pt x="45" y="87"/>
                    <a:pt x="65" y="1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23"/>
            <p:cNvSpPr txBox="1"/>
            <p:nvPr/>
          </p:nvSpPr>
          <p:spPr>
            <a:xfrm>
              <a:off x="5104488" y="3549821"/>
              <a:ext cx="240450" cy="246221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Group 8"/>
          <p:cNvGrpSpPr/>
          <p:nvPr/>
        </p:nvGrpSpPr>
        <p:grpSpPr>
          <a:xfrm>
            <a:off x="1631001" y="3362389"/>
            <a:ext cx="1163165" cy="597965"/>
            <a:chOff x="4641082" y="3974968"/>
            <a:chExt cx="1163165" cy="597965"/>
          </a:xfrm>
          <a:solidFill>
            <a:srgbClr val="BF55DB"/>
          </a:solidFill>
        </p:grpSpPr>
        <p:sp>
          <p:nvSpPr>
            <p:cNvPr id="34" name="Freeform 6"/>
            <p:cNvSpPr/>
            <p:nvPr/>
          </p:nvSpPr>
          <p:spPr bwMode="auto">
            <a:xfrm>
              <a:off x="4641082" y="3974968"/>
              <a:ext cx="1163165" cy="597965"/>
            </a:xfrm>
            <a:custGeom>
              <a:avLst/>
              <a:gdLst>
                <a:gd name="T0" fmla="*/ 221 w 239"/>
                <a:gd name="T1" fmla="*/ 52 h 123"/>
                <a:gd name="T2" fmla="*/ 239 w 239"/>
                <a:gd name="T3" fmla="*/ 0 h 123"/>
                <a:gd name="T4" fmla="*/ 0 w 239"/>
                <a:gd name="T5" fmla="*/ 0 h 123"/>
                <a:gd name="T6" fmla="*/ 19 w 239"/>
                <a:gd name="T7" fmla="*/ 52 h 123"/>
                <a:gd name="T8" fmla="*/ 51 w 239"/>
                <a:gd name="T9" fmla="*/ 123 h 123"/>
                <a:gd name="T10" fmla="*/ 120 w 239"/>
                <a:gd name="T11" fmla="*/ 123 h 123"/>
                <a:gd name="T12" fmla="*/ 188 w 239"/>
                <a:gd name="T13" fmla="*/ 123 h 123"/>
                <a:gd name="T14" fmla="*/ 221 w 239"/>
                <a:gd name="T15" fmla="*/ 5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" h="123">
                  <a:moveTo>
                    <a:pt x="221" y="52"/>
                  </a:moveTo>
                  <a:cubicBezTo>
                    <a:pt x="221" y="37"/>
                    <a:pt x="228" y="19"/>
                    <a:pt x="2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19"/>
                    <a:pt x="19" y="37"/>
                    <a:pt x="19" y="52"/>
                  </a:cubicBezTo>
                  <a:cubicBezTo>
                    <a:pt x="19" y="105"/>
                    <a:pt x="37" y="123"/>
                    <a:pt x="51" y="123"/>
                  </a:cubicBezTo>
                  <a:cubicBezTo>
                    <a:pt x="65" y="123"/>
                    <a:pt x="120" y="123"/>
                    <a:pt x="120" y="123"/>
                  </a:cubicBezTo>
                  <a:cubicBezTo>
                    <a:pt x="120" y="123"/>
                    <a:pt x="174" y="123"/>
                    <a:pt x="188" y="123"/>
                  </a:cubicBezTo>
                  <a:cubicBezTo>
                    <a:pt x="202" y="123"/>
                    <a:pt x="221" y="105"/>
                    <a:pt x="22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24"/>
            <p:cNvSpPr txBox="1"/>
            <p:nvPr/>
          </p:nvSpPr>
          <p:spPr>
            <a:xfrm>
              <a:off x="5104488" y="4136712"/>
              <a:ext cx="240450" cy="246221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AU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Oval 29"/>
          <p:cNvSpPr>
            <a:spLocks noChangeAspect="1"/>
          </p:cNvSpPr>
          <p:nvPr/>
        </p:nvSpPr>
        <p:spPr>
          <a:xfrm>
            <a:off x="4914265" y="1124585"/>
            <a:ext cx="552450" cy="550863"/>
          </a:xfrm>
          <a:prstGeom prst="ellipse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30"/>
          <p:cNvSpPr>
            <a:spLocks noChangeAspect="1"/>
          </p:cNvSpPr>
          <p:nvPr/>
        </p:nvSpPr>
        <p:spPr>
          <a:xfrm>
            <a:off x="4914265" y="2054860"/>
            <a:ext cx="552450" cy="550863"/>
          </a:xfrm>
          <a:prstGeom prst="ellipse">
            <a:avLst/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Oval 38"/>
          <p:cNvSpPr>
            <a:spLocks noChangeAspect="1"/>
          </p:cNvSpPr>
          <p:nvPr/>
        </p:nvSpPr>
        <p:spPr>
          <a:xfrm>
            <a:off x="4914265" y="3018155"/>
            <a:ext cx="552450" cy="552450"/>
          </a:xfrm>
          <a:prstGeom prst="ellipse">
            <a:avLst/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AU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Oval 42"/>
          <p:cNvSpPr>
            <a:spLocks noChangeAspect="1"/>
          </p:cNvSpPr>
          <p:nvPr/>
        </p:nvSpPr>
        <p:spPr>
          <a:xfrm>
            <a:off x="4914265" y="4053840"/>
            <a:ext cx="552450" cy="552450"/>
          </a:xfrm>
          <a:prstGeom prst="ellipse">
            <a:avLst/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AU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Elbow Connector 9"/>
          <p:cNvCxnSpPr/>
          <p:nvPr/>
        </p:nvCxnSpPr>
        <p:spPr>
          <a:xfrm flipV="1">
            <a:off x="3210878" y="1403985"/>
            <a:ext cx="1443037" cy="404813"/>
          </a:xfrm>
          <a:prstGeom prst="bentConnector3">
            <a:avLst>
              <a:gd name="adj1" fmla="val 39133"/>
            </a:avLst>
          </a:prstGeom>
          <a:ln w="12700">
            <a:solidFill>
              <a:srgbClr val="F04077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62"/>
          <p:cNvCxnSpPr/>
          <p:nvPr/>
        </p:nvCxnSpPr>
        <p:spPr>
          <a:xfrm>
            <a:off x="3004820" y="4663440"/>
            <a:ext cx="1689735" cy="649605"/>
          </a:xfrm>
          <a:prstGeom prst="bentConnector3">
            <a:avLst>
              <a:gd name="adj1" fmla="val 50019"/>
            </a:avLst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64"/>
          <p:cNvCxnSpPr/>
          <p:nvPr/>
        </p:nvCxnSpPr>
        <p:spPr>
          <a:xfrm>
            <a:off x="3235325" y="3122930"/>
            <a:ext cx="1469390" cy="3175"/>
          </a:xfrm>
          <a:prstGeom prst="bentConnector2">
            <a:avLst/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0"/>
          <p:cNvCxnSpPr/>
          <p:nvPr/>
        </p:nvCxnSpPr>
        <p:spPr>
          <a:xfrm>
            <a:off x="3425190" y="2319973"/>
            <a:ext cx="1228725" cy="0"/>
          </a:xfrm>
          <a:prstGeom prst="line">
            <a:avLst/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5466715" y="1069340"/>
            <a:ext cx="51060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262626"/>
                </a:solidFill>
                <a:latin typeface="+mn-ea"/>
                <a:ea typeface="+mn-ea"/>
                <a:cs typeface="Open Sans Light"/>
                <a:sym typeface="Gill Sans"/>
              </a:rPr>
              <a:t>实现最基本的记账功能；用户能自定义添加记账的分类</a:t>
            </a:r>
            <a:endParaRPr lang="zh-CN" altLang="en-US" sz="1800" dirty="0">
              <a:solidFill>
                <a:srgbClr val="262626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18450" name="TextBox 16"/>
          <p:cNvSpPr txBox="1">
            <a:spLocks noChangeArrowheads="1"/>
          </p:cNvSpPr>
          <p:nvPr/>
        </p:nvSpPr>
        <p:spPr bwMode="auto">
          <a:xfrm>
            <a:off x="5466715" y="1986915"/>
            <a:ext cx="51054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1800" dirty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  <a:cs typeface="Open Sans Light"/>
                <a:sym typeface="Gill Sans"/>
              </a:rPr>
              <a:t>以日历的形式显示每日总开支</a:t>
            </a:r>
            <a:r>
              <a:rPr lang="zh-CN" sz="1800" dirty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  <a:cs typeface="Open Sans Light"/>
                <a:sym typeface="Gill Sans"/>
              </a:rPr>
              <a:t>；能以比例图，柱状图，曲线图等形式查看每种类别的总支出</a:t>
            </a:r>
            <a:endParaRPr lang="zh-CN" sz="1800" dirty="0">
              <a:ln>
                <a:noFill/>
              </a:ln>
              <a:solidFill>
                <a:schemeClr val="tx1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18451" name="TextBox 16"/>
          <p:cNvSpPr txBox="1">
            <a:spLocks noChangeArrowheads="1"/>
          </p:cNvSpPr>
          <p:nvPr/>
        </p:nvSpPr>
        <p:spPr bwMode="auto">
          <a:xfrm>
            <a:off x="5466715" y="2937510"/>
            <a:ext cx="51060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1800" dirty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  <a:cs typeface="Open Sans Light"/>
                <a:sym typeface="Gill Sans"/>
              </a:rPr>
              <a:t>用户可以自行设置每月的预算，在接近预算时软件能给出提醒</a:t>
            </a:r>
            <a:r>
              <a:rPr lang="zh-CN" altLang="en-US" sz="1800" dirty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  <a:cs typeface="Open Sans Light"/>
                <a:sym typeface="Gill Sans"/>
              </a:rPr>
              <a:t>。</a:t>
            </a:r>
            <a:endParaRPr lang="zh-CN" altLang="en-US" sz="1800" dirty="0">
              <a:ln>
                <a:noFill/>
              </a:ln>
              <a:solidFill>
                <a:schemeClr val="tx1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18452" name="TextBox 16"/>
          <p:cNvSpPr txBox="1">
            <a:spLocks noChangeArrowheads="1"/>
          </p:cNvSpPr>
          <p:nvPr/>
        </p:nvSpPr>
        <p:spPr bwMode="auto">
          <a:xfrm>
            <a:off x="5466715" y="3960495"/>
            <a:ext cx="510476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添加</a:t>
            </a:r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社区功能，用户在每次记账的时候可以</a:t>
            </a:r>
            <a:r>
              <a:rPr lang="zh-CN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进行</a:t>
            </a:r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分享，并可以查看周围的人以及好友的社区动态</a:t>
            </a:r>
            <a:endParaRPr sz="1800" dirty="0">
              <a:solidFill>
                <a:schemeClr val="tx1"/>
              </a:solidFill>
              <a:latin typeface="+mn-ea"/>
              <a:ea typeface="+mn-ea"/>
              <a:cs typeface="+mn-ea"/>
              <a:sym typeface="Gill Sans"/>
            </a:endParaRPr>
          </a:p>
        </p:txBody>
      </p:sp>
      <p:sp>
        <p:nvSpPr>
          <p:cNvPr id="5" name="Oval 42"/>
          <p:cNvSpPr>
            <a:spLocks noChangeAspect="1"/>
          </p:cNvSpPr>
          <p:nvPr/>
        </p:nvSpPr>
        <p:spPr>
          <a:xfrm>
            <a:off x="4914265" y="5038090"/>
            <a:ext cx="552450" cy="552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AU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en-AU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Elbow Connector 62"/>
          <p:cNvCxnSpPr/>
          <p:nvPr/>
        </p:nvCxnSpPr>
        <p:spPr>
          <a:xfrm>
            <a:off x="3036570" y="3788410"/>
            <a:ext cx="1689100" cy="287655"/>
          </a:xfrm>
          <a:prstGeom prst="bentConnector3">
            <a:avLst>
              <a:gd name="adj1" fmla="val 50038"/>
            </a:avLst>
          </a:prstGeom>
          <a:ln w="12700">
            <a:solidFill>
              <a:srgbClr val="F040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5466715" y="4953635"/>
            <a:ext cx="494855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根据用户的定位</a:t>
            </a:r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智能分析</a:t>
            </a:r>
            <a:r>
              <a:rPr lang="zh-CN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并</a:t>
            </a:r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推荐其他用户</a:t>
            </a:r>
            <a:r>
              <a:rPr lang="zh-CN"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的</a:t>
            </a:r>
            <a:r>
              <a:rPr sz="1800" dirty="0">
                <a:solidFill>
                  <a:schemeClr val="tx1"/>
                </a:solidFill>
                <a:latin typeface="+mn-ea"/>
                <a:ea typeface="+mn-ea"/>
                <a:cs typeface="+mn-ea"/>
                <a:sym typeface="Gill Sans"/>
              </a:rPr>
              <a:t>消费，并且可以对各个商家进行点评以及查看各个商家的价格走向趋势。</a:t>
            </a:r>
            <a:endParaRPr lang="zh-CN" sz="1800" dirty="0">
              <a:solidFill>
                <a:schemeClr val="tx1"/>
              </a:solidFill>
              <a:latin typeface="+mn-ea"/>
              <a:ea typeface="+mn-ea"/>
              <a:cs typeface="+mn-ea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36" name="组合 17"/>
          <p:cNvGrpSpPr/>
          <p:nvPr/>
        </p:nvGrpSpPr>
        <p:grpSpPr bwMode="auto">
          <a:xfrm rot="0">
            <a:off x="5253612" y="2244725"/>
            <a:ext cx="6206868" cy="1776730"/>
            <a:chOff x="297950" y="2420002"/>
            <a:chExt cx="6207639" cy="1766529"/>
          </a:xfrm>
        </p:grpSpPr>
        <p:sp>
          <p:nvSpPr>
            <p:cNvPr id="5138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08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05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9" name="文本框 19"/>
            <p:cNvSpPr txBox="1">
              <a:spLocks noChangeArrowheads="1"/>
            </p:cNvSpPr>
            <p:nvPr/>
          </p:nvSpPr>
          <p:spPr bwMode="auto">
            <a:xfrm>
              <a:off x="359296" y="3269805"/>
              <a:ext cx="6146293" cy="91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3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6" name="Freeform 17"/>
          <p:cNvSpPr>
            <a:spLocks noChangeAspect="1"/>
          </p:cNvSpPr>
          <p:nvPr/>
        </p:nvSpPr>
        <p:spPr bwMode="auto">
          <a:xfrm>
            <a:off x="6529388" y="2806700"/>
            <a:ext cx="1938337" cy="19081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BF55DB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7" name="Freeform 17"/>
          <p:cNvSpPr/>
          <p:nvPr/>
        </p:nvSpPr>
        <p:spPr bwMode="auto">
          <a:xfrm>
            <a:off x="5530850" y="3046413"/>
            <a:ext cx="1481138" cy="1458912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F8D84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8" name="Freeform 18"/>
          <p:cNvSpPr/>
          <p:nvPr/>
        </p:nvSpPr>
        <p:spPr bwMode="auto">
          <a:xfrm>
            <a:off x="4611688" y="3165475"/>
            <a:ext cx="1295400" cy="1265238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F04077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9" name="Freeform 19"/>
          <p:cNvSpPr/>
          <p:nvPr/>
        </p:nvSpPr>
        <p:spPr bwMode="auto">
          <a:xfrm>
            <a:off x="3889375" y="3292475"/>
            <a:ext cx="1028700" cy="10414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F77258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10" name="任意多边形 100"/>
          <p:cNvSpPr/>
          <p:nvPr/>
        </p:nvSpPr>
        <p:spPr bwMode="auto">
          <a:xfrm>
            <a:off x="7864475" y="3209925"/>
            <a:ext cx="2549525" cy="287338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F0407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11" name="任意多边形 108"/>
          <p:cNvSpPr/>
          <p:nvPr/>
        </p:nvSpPr>
        <p:spPr bwMode="auto">
          <a:xfrm flipH="1">
            <a:off x="1617663" y="3517900"/>
            <a:ext cx="2551112" cy="287338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rgbClr val="F04077"/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>
              <a:latin typeface="Lato" panose="020F0502020204030203" pitchFamily="34" charset="0"/>
            </a:endParaRPr>
          </a:p>
        </p:txBody>
      </p:sp>
      <p:sp>
        <p:nvSpPr>
          <p:cNvPr id="10254" name="矩形 15"/>
          <p:cNvSpPr>
            <a:spLocks noChangeArrowheads="1"/>
          </p:cNvSpPr>
          <p:nvPr/>
        </p:nvSpPr>
        <p:spPr bwMode="auto">
          <a:xfrm>
            <a:off x="915035" y="2478405"/>
            <a:ext cx="364426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sz="2000" dirty="0">
                <a:latin typeface="+mn-ea"/>
                <a:ea typeface="+mn-ea"/>
              </a:rPr>
              <a:t>智能推荐这一功能实现起来较为困难，可能会导致更多的成本投入和人力投入</a:t>
            </a:r>
            <a:endParaRPr lang="zh-CN" sz="2000" dirty="0">
              <a:latin typeface="+mn-ea"/>
              <a:ea typeface="+mn-ea"/>
            </a:endParaRPr>
          </a:p>
        </p:txBody>
      </p:sp>
      <p:sp>
        <p:nvSpPr>
          <p:cNvPr id="10257" name="矩形 18"/>
          <p:cNvSpPr>
            <a:spLocks noChangeArrowheads="1"/>
          </p:cNvSpPr>
          <p:nvPr/>
        </p:nvSpPr>
        <p:spPr bwMode="auto">
          <a:xfrm>
            <a:off x="8032115" y="2032000"/>
            <a:ext cx="274383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zh-CN" sz="2000" dirty="0">
                <a:latin typeface="+mn-ea"/>
                <a:ea typeface="+mn-ea"/>
              </a:rPr>
              <a:t>社区与记账结合使得软件的简约性降低，难以吸引大量用户</a:t>
            </a:r>
            <a:endParaRPr lang="zh-CN" sz="2000" dirty="0">
              <a:latin typeface="+mn-ea"/>
              <a:ea typeface="+mn-ea"/>
            </a:endParaRPr>
          </a:p>
        </p:txBody>
      </p:sp>
      <p:sp>
        <p:nvSpPr>
          <p:cNvPr id="2" name="矩形 15"/>
          <p:cNvSpPr>
            <a:spLocks noChangeArrowheads="1"/>
          </p:cNvSpPr>
          <p:nvPr/>
        </p:nvSpPr>
        <p:spPr bwMode="auto">
          <a:xfrm>
            <a:off x="2025015" y="1571625"/>
            <a:ext cx="9385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1" hangingPunct="1"/>
            <a:r>
              <a:rPr lang="zh-CN" sz="2800" b="1" dirty="0">
                <a:latin typeface="+mn-ea"/>
                <a:ea typeface="+mn-ea"/>
              </a:rPr>
              <a:t>成本</a:t>
            </a:r>
            <a:endParaRPr lang="zh-CN" sz="2800" b="1" dirty="0">
              <a:latin typeface="+mn-ea"/>
              <a:ea typeface="+mn-ea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8669655" y="1212215"/>
            <a:ext cx="13830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1" hangingPunct="1"/>
            <a:r>
              <a:rPr lang="zh-CN" sz="2800" b="1" dirty="0">
                <a:latin typeface="+mn-ea"/>
                <a:ea typeface="+mn-ea"/>
              </a:rPr>
              <a:t>吸引力</a:t>
            </a:r>
            <a:endParaRPr lang="zh-CN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 animBg="1"/>
      <p:bldP spid="10254" grpId="0"/>
      <p:bldP spid="11" grpId="1" animBg="1"/>
      <p:bldP spid="10254" grpId="1"/>
      <p:bldP spid="3" grpId="0"/>
      <p:bldP spid="3" grpId="1"/>
      <p:bldP spid="10" grpId="0" animBg="1"/>
      <p:bldP spid="10257" grpId="0"/>
      <p:bldP spid="10" grpId="1" animBg="1"/>
      <p:bldP spid="1025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点此添加标题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5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Rectangle 1"/>
          <p:cNvSpPr/>
          <p:nvPr/>
        </p:nvSpPr>
        <p:spPr>
          <a:xfrm>
            <a:off x="0" y="0"/>
            <a:ext cx="12192000" cy="3273425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9F9F9"/>
              </a:solidFill>
            </a:endParaRPr>
          </a:p>
        </p:txBody>
      </p:sp>
      <p:sp>
        <p:nvSpPr>
          <p:cNvPr id="8198" name="Freeform 13"/>
          <p:cNvSpPr>
            <a:spLocks noEditPoints="1"/>
          </p:cNvSpPr>
          <p:nvPr/>
        </p:nvSpPr>
        <p:spPr bwMode="auto">
          <a:xfrm flipH="1">
            <a:off x="1816100" y="1327150"/>
            <a:ext cx="7627938" cy="1946275"/>
          </a:xfrm>
          <a:custGeom>
            <a:avLst/>
            <a:gdLst>
              <a:gd name="T0" fmla="*/ 2147483647 w 895"/>
              <a:gd name="T1" fmla="*/ 2147483647 h 228"/>
              <a:gd name="T2" fmla="*/ 2147483647 w 895"/>
              <a:gd name="T3" fmla="*/ 2147483647 h 228"/>
              <a:gd name="T4" fmla="*/ 2147483647 w 895"/>
              <a:gd name="T5" fmla="*/ 2147483647 h 228"/>
              <a:gd name="T6" fmla="*/ 2147483647 w 895"/>
              <a:gd name="T7" fmla="*/ 2147483647 h 228"/>
              <a:gd name="T8" fmla="*/ 2147483647 w 895"/>
              <a:gd name="T9" fmla="*/ 2147483647 h 228"/>
              <a:gd name="T10" fmla="*/ 2147483647 w 895"/>
              <a:gd name="T11" fmla="*/ 2147483647 h 228"/>
              <a:gd name="T12" fmla="*/ 2147483647 w 895"/>
              <a:gd name="T13" fmla="*/ 2147483647 h 228"/>
              <a:gd name="T14" fmla="*/ 2147483647 w 895"/>
              <a:gd name="T15" fmla="*/ 2147483647 h 228"/>
              <a:gd name="T16" fmla="*/ 2147483647 w 895"/>
              <a:gd name="T17" fmla="*/ 2147483647 h 228"/>
              <a:gd name="T18" fmla="*/ 2147483647 w 895"/>
              <a:gd name="T19" fmla="*/ 2147483647 h 228"/>
              <a:gd name="T20" fmla="*/ 2147483647 w 895"/>
              <a:gd name="T21" fmla="*/ 2147483647 h 228"/>
              <a:gd name="T22" fmla="*/ 2147483647 w 895"/>
              <a:gd name="T23" fmla="*/ 2147483647 h 228"/>
              <a:gd name="T24" fmla="*/ 2147483647 w 895"/>
              <a:gd name="T25" fmla="*/ 2147483647 h 228"/>
              <a:gd name="T26" fmla="*/ 2147483647 w 895"/>
              <a:gd name="T27" fmla="*/ 2147483647 h 228"/>
              <a:gd name="T28" fmla="*/ 2147483647 w 895"/>
              <a:gd name="T29" fmla="*/ 2147483647 h 228"/>
              <a:gd name="T30" fmla="*/ 2147483647 w 895"/>
              <a:gd name="T31" fmla="*/ 2147483647 h 228"/>
              <a:gd name="T32" fmla="*/ 2147483647 w 895"/>
              <a:gd name="T33" fmla="*/ 2147483647 h 228"/>
              <a:gd name="T34" fmla="*/ 2147483647 w 895"/>
              <a:gd name="T35" fmla="*/ 2147483647 h 228"/>
              <a:gd name="T36" fmla="*/ 2147483647 w 895"/>
              <a:gd name="T37" fmla="*/ 2147483647 h 228"/>
              <a:gd name="T38" fmla="*/ 2147483647 w 895"/>
              <a:gd name="T39" fmla="*/ 2147483647 h 228"/>
              <a:gd name="T40" fmla="*/ 2147483647 w 895"/>
              <a:gd name="T41" fmla="*/ 2147483647 h 228"/>
              <a:gd name="T42" fmla="*/ 2147483647 w 895"/>
              <a:gd name="T43" fmla="*/ 2147483647 h 228"/>
              <a:gd name="T44" fmla="*/ 2147483647 w 895"/>
              <a:gd name="T45" fmla="*/ 2147483647 h 228"/>
              <a:gd name="T46" fmla="*/ 2147483647 w 895"/>
              <a:gd name="T47" fmla="*/ 2147483647 h 228"/>
              <a:gd name="T48" fmla="*/ 2147483647 w 895"/>
              <a:gd name="T49" fmla="*/ 2147483647 h 228"/>
              <a:gd name="T50" fmla="*/ 2147483647 w 895"/>
              <a:gd name="T51" fmla="*/ 2147483647 h 228"/>
              <a:gd name="T52" fmla="*/ 2147483647 w 895"/>
              <a:gd name="T53" fmla="*/ 2147483647 h 228"/>
              <a:gd name="T54" fmla="*/ 2147483647 w 895"/>
              <a:gd name="T55" fmla="*/ 2147483647 h 228"/>
              <a:gd name="T56" fmla="*/ 2147483647 w 895"/>
              <a:gd name="T57" fmla="*/ 2147483647 h 228"/>
              <a:gd name="T58" fmla="*/ 2147483647 w 895"/>
              <a:gd name="T59" fmla="*/ 2147483647 h 228"/>
              <a:gd name="T60" fmla="*/ 2147483647 w 895"/>
              <a:gd name="T61" fmla="*/ 2147483647 h 228"/>
              <a:gd name="T62" fmla="*/ 2147483647 w 895"/>
              <a:gd name="T63" fmla="*/ 2147483647 h 228"/>
              <a:gd name="T64" fmla="*/ 2147483647 w 895"/>
              <a:gd name="T65" fmla="*/ 2147483647 h 228"/>
              <a:gd name="T66" fmla="*/ 2147483647 w 895"/>
              <a:gd name="T67" fmla="*/ 2147483647 h 228"/>
              <a:gd name="T68" fmla="*/ 2147483647 w 895"/>
              <a:gd name="T69" fmla="*/ 2147483647 h 228"/>
              <a:gd name="T70" fmla="*/ 2147483647 w 895"/>
              <a:gd name="T71" fmla="*/ 2147483647 h 228"/>
              <a:gd name="T72" fmla="*/ 2147483647 w 895"/>
              <a:gd name="T73" fmla="*/ 2147483647 h 228"/>
              <a:gd name="T74" fmla="*/ 2147483647 w 895"/>
              <a:gd name="T75" fmla="*/ 2147483647 h 228"/>
              <a:gd name="T76" fmla="*/ 2147483647 w 895"/>
              <a:gd name="T77" fmla="*/ 2147483647 h 228"/>
              <a:gd name="T78" fmla="*/ 2147483647 w 895"/>
              <a:gd name="T79" fmla="*/ 2147483647 h 228"/>
              <a:gd name="T80" fmla="*/ 2147483647 w 895"/>
              <a:gd name="T81" fmla="*/ 2147483647 h 228"/>
              <a:gd name="T82" fmla="*/ 2147483647 w 895"/>
              <a:gd name="T83" fmla="*/ 2147483647 h 228"/>
              <a:gd name="T84" fmla="*/ 2147483647 w 895"/>
              <a:gd name="T85" fmla="*/ 2147483647 h 228"/>
              <a:gd name="T86" fmla="*/ 2147483647 w 895"/>
              <a:gd name="T87" fmla="*/ 2147483647 h 228"/>
              <a:gd name="T88" fmla="*/ 2147483647 w 895"/>
              <a:gd name="T89" fmla="*/ 2147483647 h 228"/>
              <a:gd name="T90" fmla="*/ 2147483647 w 895"/>
              <a:gd name="T91" fmla="*/ 2147483647 h 228"/>
              <a:gd name="T92" fmla="*/ 2147483647 w 895"/>
              <a:gd name="T93" fmla="*/ 2147483647 h 228"/>
              <a:gd name="T94" fmla="*/ 2147483647 w 895"/>
              <a:gd name="T95" fmla="*/ 2147483647 h 228"/>
              <a:gd name="T96" fmla="*/ 2147483647 w 895"/>
              <a:gd name="T97" fmla="*/ 2147483647 h 228"/>
              <a:gd name="T98" fmla="*/ 2147483647 w 895"/>
              <a:gd name="T99" fmla="*/ 2147483647 h 228"/>
              <a:gd name="T100" fmla="*/ 2147483647 w 895"/>
              <a:gd name="T101" fmla="*/ 2147483647 h 228"/>
              <a:gd name="T102" fmla="*/ 2147483647 w 895"/>
              <a:gd name="T103" fmla="*/ 2147483647 h 228"/>
              <a:gd name="T104" fmla="*/ 2147483647 w 895"/>
              <a:gd name="T105" fmla="*/ 2147483647 h 228"/>
              <a:gd name="T106" fmla="*/ 2147483647 w 895"/>
              <a:gd name="T107" fmla="*/ 2147483647 h 228"/>
              <a:gd name="T108" fmla="*/ 2147483647 w 895"/>
              <a:gd name="T109" fmla="*/ 2147483647 h 228"/>
              <a:gd name="T110" fmla="*/ 2147483647 w 895"/>
              <a:gd name="T111" fmla="*/ 2147483647 h 228"/>
              <a:gd name="T112" fmla="*/ 2147483647 w 895"/>
              <a:gd name="T113" fmla="*/ 2147483647 h 228"/>
              <a:gd name="T114" fmla="*/ 2147483647 w 895"/>
              <a:gd name="T115" fmla="*/ 2147483647 h 228"/>
              <a:gd name="T116" fmla="*/ 2147483647 w 895"/>
              <a:gd name="T117" fmla="*/ 2147483647 h 228"/>
              <a:gd name="T118" fmla="*/ 2147483647 w 895"/>
              <a:gd name="T119" fmla="*/ 2147483647 h 228"/>
              <a:gd name="T120" fmla="*/ 2147483647 w 895"/>
              <a:gd name="T121" fmla="*/ 2147483647 h 228"/>
              <a:gd name="T122" fmla="*/ 2147483647 w 895"/>
              <a:gd name="T123" fmla="*/ 2147483647 h 22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895" h="228">
                <a:moveTo>
                  <a:pt x="868" y="189"/>
                </a:moveTo>
                <a:cubicBezTo>
                  <a:pt x="868" y="187"/>
                  <a:pt x="868" y="187"/>
                  <a:pt x="868" y="187"/>
                </a:cubicBezTo>
                <a:cubicBezTo>
                  <a:pt x="872" y="187"/>
                  <a:pt x="872" y="187"/>
                  <a:pt x="872" y="187"/>
                </a:cubicBezTo>
                <a:cubicBezTo>
                  <a:pt x="872" y="186"/>
                  <a:pt x="872" y="186"/>
                  <a:pt x="872" y="186"/>
                </a:cubicBezTo>
                <a:cubicBezTo>
                  <a:pt x="868" y="185"/>
                  <a:pt x="868" y="185"/>
                  <a:pt x="868" y="185"/>
                </a:cubicBezTo>
                <a:cubicBezTo>
                  <a:pt x="868" y="185"/>
                  <a:pt x="868" y="185"/>
                  <a:pt x="868" y="185"/>
                </a:cubicBezTo>
                <a:cubicBezTo>
                  <a:pt x="868" y="183"/>
                  <a:pt x="868" y="183"/>
                  <a:pt x="868" y="183"/>
                </a:cubicBezTo>
                <a:cubicBezTo>
                  <a:pt x="873" y="181"/>
                  <a:pt x="873" y="181"/>
                  <a:pt x="873" y="181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80"/>
                  <a:pt x="872" y="180"/>
                  <a:pt x="872" y="180"/>
                </a:cubicBezTo>
                <a:cubicBezTo>
                  <a:pt x="872" y="178"/>
                  <a:pt x="872" y="178"/>
                  <a:pt x="872" y="178"/>
                </a:cubicBezTo>
                <a:cubicBezTo>
                  <a:pt x="873" y="178"/>
                  <a:pt x="873" y="178"/>
                  <a:pt x="873" y="178"/>
                </a:cubicBezTo>
                <a:cubicBezTo>
                  <a:pt x="875" y="178"/>
                  <a:pt x="875" y="178"/>
                  <a:pt x="875" y="178"/>
                </a:cubicBezTo>
                <a:cubicBezTo>
                  <a:pt x="875" y="176"/>
                  <a:pt x="875" y="176"/>
                  <a:pt x="875" y="176"/>
                </a:cubicBezTo>
                <a:cubicBezTo>
                  <a:pt x="875" y="176"/>
                  <a:pt x="875" y="176"/>
                  <a:pt x="875" y="176"/>
                </a:cubicBezTo>
                <a:cubicBezTo>
                  <a:pt x="875" y="176"/>
                  <a:pt x="875" y="176"/>
                  <a:pt x="875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6"/>
                  <a:pt x="874" y="176"/>
                  <a:pt x="874" y="176"/>
                </a:cubicBezTo>
                <a:cubicBezTo>
                  <a:pt x="874" y="175"/>
                  <a:pt x="874" y="175"/>
                  <a:pt x="874" y="175"/>
                </a:cubicBezTo>
                <a:cubicBezTo>
                  <a:pt x="873" y="175"/>
                  <a:pt x="873" y="175"/>
                  <a:pt x="873" y="175"/>
                </a:cubicBezTo>
                <a:cubicBezTo>
                  <a:pt x="873" y="175"/>
                  <a:pt x="873" y="175"/>
                  <a:pt x="873" y="175"/>
                </a:cubicBezTo>
                <a:cubicBezTo>
                  <a:pt x="873" y="174"/>
                  <a:pt x="873" y="174"/>
                  <a:pt x="873" y="174"/>
                </a:cubicBezTo>
                <a:cubicBezTo>
                  <a:pt x="872" y="174"/>
                  <a:pt x="872" y="174"/>
                  <a:pt x="872" y="174"/>
                </a:cubicBezTo>
                <a:cubicBezTo>
                  <a:pt x="872" y="173"/>
                  <a:pt x="872" y="173"/>
                  <a:pt x="872" y="173"/>
                </a:cubicBezTo>
                <a:cubicBezTo>
                  <a:pt x="872" y="172"/>
                  <a:pt x="872" y="172"/>
                  <a:pt x="872" y="172"/>
                </a:cubicBezTo>
                <a:cubicBezTo>
                  <a:pt x="870" y="172"/>
                  <a:pt x="870" y="172"/>
                  <a:pt x="870" y="172"/>
                </a:cubicBezTo>
                <a:cubicBezTo>
                  <a:pt x="870" y="172"/>
                  <a:pt x="870" y="172"/>
                  <a:pt x="870" y="172"/>
                </a:cubicBezTo>
                <a:cubicBezTo>
                  <a:pt x="870" y="171"/>
                  <a:pt x="870" y="171"/>
                  <a:pt x="870" y="171"/>
                </a:cubicBezTo>
                <a:cubicBezTo>
                  <a:pt x="869" y="171"/>
                  <a:pt x="869" y="171"/>
                  <a:pt x="869" y="171"/>
                </a:cubicBezTo>
                <a:cubicBezTo>
                  <a:pt x="867" y="172"/>
                  <a:pt x="867" y="172"/>
                  <a:pt x="867" y="172"/>
                </a:cubicBezTo>
                <a:cubicBezTo>
                  <a:pt x="864" y="172"/>
                  <a:pt x="864" y="172"/>
                  <a:pt x="864" y="172"/>
                </a:cubicBezTo>
                <a:cubicBezTo>
                  <a:pt x="863" y="172"/>
                  <a:pt x="863" y="172"/>
                  <a:pt x="863" y="172"/>
                </a:cubicBezTo>
                <a:cubicBezTo>
                  <a:pt x="859" y="171"/>
                  <a:pt x="859" y="171"/>
                  <a:pt x="859" y="171"/>
                </a:cubicBezTo>
                <a:cubicBezTo>
                  <a:pt x="857" y="171"/>
                  <a:pt x="857" y="171"/>
                  <a:pt x="857" y="171"/>
                </a:cubicBezTo>
                <a:cubicBezTo>
                  <a:pt x="856" y="171"/>
                  <a:pt x="856" y="171"/>
                  <a:pt x="856" y="171"/>
                </a:cubicBezTo>
                <a:cubicBezTo>
                  <a:pt x="852" y="170"/>
                  <a:pt x="852" y="170"/>
                  <a:pt x="852" y="170"/>
                </a:cubicBezTo>
                <a:cubicBezTo>
                  <a:pt x="850" y="170"/>
                  <a:pt x="850" y="170"/>
                  <a:pt x="850" y="170"/>
                </a:cubicBezTo>
                <a:cubicBezTo>
                  <a:pt x="849" y="170"/>
                  <a:pt x="849" y="170"/>
                  <a:pt x="849" y="170"/>
                </a:cubicBezTo>
                <a:cubicBezTo>
                  <a:pt x="846" y="169"/>
                  <a:pt x="846" y="169"/>
                  <a:pt x="846" y="169"/>
                </a:cubicBezTo>
                <a:cubicBezTo>
                  <a:pt x="845" y="168"/>
                  <a:pt x="845" y="168"/>
                  <a:pt x="845" y="168"/>
                </a:cubicBezTo>
                <a:cubicBezTo>
                  <a:pt x="844" y="168"/>
                  <a:pt x="844" y="168"/>
                  <a:pt x="844" y="168"/>
                </a:cubicBezTo>
                <a:cubicBezTo>
                  <a:pt x="842" y="167"/>
                  <a:pt x="842" y="167"/>
                  <a:pt x="842" y="167"/>
                </a:cubicBezTo>
                <a:cubicBezTo>
                  <a:pt x="842" y="167"/>
                  <a:pt x="842" y="167"/>
                  <a:pt x="842" y="167"/>
                </a:cubicBezTo>
                <a:cubicBezTo>
                  <a:pt x="841" y="166"/>
                  <a:pt x="841" y="166"/>
                  <a:pt x="841" y="166"/>
                </a:cubicBezTo>
                <a:cubicBezTo>
                  <a:pt x="838" y="165"/>
                  <a:pt x="838" y="165"/>
                  <a:pt x="838" y="165"/>
                </a:cubicBezTo>
                <a:cubicBezTo>
                  <a:pt x="838" y="165"/>
                  <a:pt x="838" y="165"/>
                  <a:pt x="838" y="165"/>
                </a:cubicBezTo>
                <a:cubicBezTo>
                  <a:pt x="838" y="163"/>
                  <a:pt x="838" y="163"/>
                  <a:pt x="838" y="163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2"/>
                  <a:pt x="837" y="162"/>
                  <a:pt x="837" y="162"/>
                </a:cubicBezTo>
                <a:cubicBezTo>
                  <a:pt x="837" y="161"/>
                  <a:pt x="837" y="161"/>
                  <a:pt x="837" y="161"/>
                </a:cubicBezTo>
                <a:cubicBezTo>
                  <a:pt x="837" y="161"/>
                  <a:pt x="837" y="161"/>
                  <a:pt x="837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6" y="161"/>
                  <a:pt x="836" y="161"/>
                  <a:pt x="836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5" y="161"/>
                  <a:pt x="835" y="161"/>
                  <a:pt x="835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1"/>
                  <a:pt x="834" y="161"/>
                  <a:pt x="834" y="161"/>
                </a:cubicBezTo>
                <a:cubicBezTo>
                  <a:pt x="834" y="162"/>
                  <a:pt x="834" y="162"/>
                  <a:pt x="834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3" y="162"/>
                  <a:pt x="833" y="162"/>
                  <a:pt x="833" y="162"/>
                </a:cubicBezTo>
                <a:cubicBezTo>
                  <a:pt x="832" y="163"/>
                  <a:pt x="832" y="163"/>
                  <a:pt x="832" y="163"/>
                </a:cubicBezTo>
                <a:cubicBezTo>
                  <a:pt x="833" y="165"/>
                  <a:pt x="833" y="165"/>
                  <a:pt x="833" y="165"/>
                </a:cubicBezTo>
                <a:cubicBezTo>
                  <a:pt x="831" y="166"/>
                  <a:pt x="831" y="166"/>
                  <a:pt x="831" y="166"/>
                </a:cubicBezTo>
                <a:cubicBezTo>
                  <a:pt x="830" y="166"/>
                  <a:pt x="830" y="166"/>
                  <a:pt x="830" y="166"/>
                </a:cubicBezTo>
                <a:cubicBezTo>
                  <a:pt x="828" y="167"/>
                  <a:pt x="828" y="167"/>
                  <a:pt x="828" y="167"/>
                </a:cubicBezTo>
                <a:cubicBezTo>
                  <a:pt x="826" y="168"/>
                  <a:pt x="826" y="168"/>
                  <a:pt x="826" y="168"/>
                </a:cubicBezTo>
                <a:cubicBezTo>
                  <a:pt x="825" y="169"/>
                  <a:pt x="825" y="169"/>
                  <a:pt x="825" y="169"/>
                </a:cubicBezTo>
                <a:cubicBezTo>
                  <a:pt x="823" y="169"/>
                  <a:pt x="823" y="169"/>
                  <a:pt x="823" y="169"/>
                </a:cubicBezTo>
                <a:cubicBezTo>
                  <a:pt x="820" y="170"/>
                  <a:pt x="820" y="170"/>
                  <a:pt x="820" y="170"/>
                </a:cubicBezTo>
                <a:cubicBezTo>
                  <a:pt x="819" y="170"/>
                  <a:pt x="819" y="170"/>
                  <a:pt x="819" y="170"/>
                </a:cubicBezTo>
                <a:cubicBezTo>
                  <a:pt x="817" y="171"/>
                  <a:pt x="817" y="171"/>
                  <a:pt x="817" y="171"/>
                </a:cubicBezTo>
                <a:cubicBezTo>
                  <a:pt x="814" y="172"/>
                  <a:pt x="814" y="172"/>
                  <a:pt x="814" y="172"/>
                </a:cubicBezTo>
                <a:cubicBezTo>
                  <a:pt x="813" y="172"/>
                  <a:pt x="813" y="172"/>
                  <a:pt x="813" y="172"/>
                </a:cubicBezTo>
                <a:cubicBezTo>
                  <a:pt x="810" y="172"/>
                  <a:pt x="810" y="172"/>
                  <a:pt x="810" y="172"/>
                </a:cubicBezTo>
                <a:cubicBezTo>
                  <a:pt x="806" y="172"/>
                  <a:pt x="806" y="172"/>
                  <a:pt x="806" y="172"/>
                </a:cubicBezTo>
                <a:cubicBezTo>
                  <a:pt x="805" y="172"/>
                  <a:pt x="805" y="172"/>
                  <a:pt x="805" y="172"/>
                </a:cubicBezTo>
                <a:cubicBezTo>
                  <a:pt x="802" y="172"/>
                  <a:pt x="802" y="172"/>
                  <a:pt x="802" y="172"/>
                </a:cubicBezTo>
                <a:cubicBezTo>
                  <a:pt x="800" y="172"/>
                  <a:pt x="800" y="172"/>
                  <a:pt x="800" y="172"/>
                </a:cubicBezTo>
                <a:cubicBezTo>
                  <a:pt x="799" y="172"/>
                  <a:pt x="799" y="172"/>
                  <a:pt x="799" y="172"/>
                </a:cubicBezTo>
                <a:cubicBezTo>
                  <a:pt x="799" y="173"/>
                  <a:pt x="799" y="173"/>
                  <a:pt x="799" y="173"/>
                </a:cubicBezTo>
                <a:cubicBezTo>
                  <a:pt x="799" y="173"/>
                  <a:pt x="799" y="173"/>
                  <a:pt x="799" y="173"/>
                </a:cubicBezTo>
                <a:cubicBezTo>
                  <a:pt x="798" y="173"/>
                  <a:pt x="798" y="173"/>
                  <a:pt x="798" y="173"/>
                </a:cubicBezTo>
                <a:cubicBezTo>
                  <a:pt x="798" y="174"/>
                  <a:pt x="798" y="174"/>
                  <a:pt x="798" y="174"/>
                </a:cubicBezTo>
                <a:cubicBezTo>
                  <a:pt x="798" y="175"/>
                  <a:pt x="798" y="175"/>
                  <a:pt x="798" y="175"/>
                </a:cubicBezTo>
                <a:cubicBezTo>
                  <a:pt x="798" y="175"/>
                  <a:pt x="798" y="175"/>
                  <a:pt x="798" y="175"/>
                </a:cubicBezTo>
                <a:cubicBezTo>
                  <a:pt x="798" y="175"/>
                  <a:pt x="798" y="175"/>
                  <a:pt x="798" y="175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6"/>
                  <a:pt x="798" y="176"/>
                  <a:pt x="798" y="176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7"/>
                  <a:pt x="798" y="177"/>
                  <a:pt x="798" y="177"/>
                </a:cubicBezTo>
                <a:cubicBezTo>
                  <a:pt x="798" y="179"/>
                  <a:pt x="798" y="179"/>
                  <a:pt x="798" y="179"/>
                </a:cubicBezTo>
                <a:cubicBezTo>
                  <a:pt x="800" y="179"/>
                  <a:pt x="800" y="179"/>
                  <a:pt x="800" y="179"/>
                </a:cubicBezTo>
                <a:cubicBezTo>
                  <a:pt x="800" y="179"/>
                  <a:pt x="800" y="179"/>
                  <a:pt x="800" y="179"/>
                </a:cubicBezTo>
                <a:cubicBezTo>
                  <a:pt x="800" y="179"/>
                  <a:pt x="800" y="179"/>
                  <a:pt x="800" y="179"/>
                </a:cubicBezTo>
                <a:cubicBezTo>
                  <a:pt x="800" y="179"/>
                  <a:pt x="800" y="179"/>
                  <a:pt x="800" y="179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0"/>
                  <a:pt x="800" y="180"/>
                  <a:pt x="800" y="180"/>
                </a:cubicBezTo>
                <a:cubicBezTo>
                  <a:pt x="800" y="181"/>
                  <a:pt x="800" y="181"/>
                  <a:pt x="800" y="181"/>
                </a:cubicBezTo>
                <a:cubicBezTo>
                  <a:pt x="800" y="181"/>
                  <a:pt x="800" y="181"/>
                  <a:pt x="800" y="181"/>
                </a:cubicBezTo>
                <a:cubicBezTo>
                  <a:pt x="800" y="181"/>
                  <a:pt x="800" y="181"/>
                  <a:pt x="800" y="181"/>
                </a:cubicBezTo>
                <a:cubicBezTo>
                  <a:pt x="799" y="181"/>
                  <a:pt x="799" y="181"/>
                  <a:pt x="799" y="181"/>
                </a:cubicBezTo>
                <a:cubicBezTo>
                  <a:pt x="804" y="184"/>
                  <a:pt x="804" y="184"/>
                  <a:pt x="804" y="184"/>
                </a:cubicBezTo>
                <a:cubicBezTo>
                  <a:pt x="804" y="185"/>
                  <a:pt x="804" y="185"/>
                  <a:pt x="804" y="185"/>
                </a:cubicBezTo>
                <a:cubicBezTo>
                  <a:pt x="804" y="185"/>
                  <a:pt x="804" y="185"/>
                  <a:pt x="804" y="185"/>
                </a:cubicBezTo>
                <a:cubicBezTo>
                  <a:pt x="801" y="185"/>
                  <a:pt x="801" y="185"/>
                  <a:pt x="801" y="185"/>
                </a:cubicBezTo>
                <a:cubicBezTo>
                  <a:pt x="801" y="186"/>
                  <a:pt x="801" y="186"/>
                  <a:pt x="801" y="186"/>
                </a:cubicBezTo>
                <a:cubicBezTo>
                  <a:pt x="796" y="188"/>
                  <a:pt x="796" y="188"/>
                  <a:pt x="796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4" y="188"/>
                  <a:pt x="794" y="188"/>
                  <a:pt x="794" y="188"/>
                </a:cubicBezTo>
                <a:cubicBezTo>
                  <a:pt x="794" y="188"/>
                  <a:pt x="794" y="188"/>
                  <a:pt x="794" y="188"/>
                </a:cubicBezTo>
                <a:cubicBezTo>
                  <a:pt x="791" y="189"/>
                  <a:pt x="791" y="189"/>
                  <a:pt x="791" y="189"/>
                </a:cubicBezTo>
                <a:cubicBezTo>
                  <a:pt x="783" y="189"/>
                  <a:pt x="783" y="189"/>
                  <a:pt x="783" y="189"/>
                </a:cubicBezTo>
                <a:cubicBezTo>
                  <a:pt x="783" y="189"/>
                  <a:pt x="783" y="189"/>
                  <a:pt x="783" y="189"/>
                </a:cubicBezTo>
                <a:cubicBezTo>
                  <a:pt x="783" y="177"/>
                  <a:pt x="783" y="177"/>
                  <a:pt x="783" y="177"/>
                </a:cubicBezTo>
                <a:cubicBezTo>
                  <a:pt x="780" y="173"/>
                  <a:pt x="780" y="173"/>
                  <a:pt x="780" y="173"/>
                </a:cubicBezTo>
                <a:cubicBezTo>
                  <a:pt x="780" y="161"/>
                  <a:pt x="780" y="161"/>
                  <a:pt x="780" y="161"/>
                </a:cubicBezTo>
                <a:cubicBezTo>
                  <a:pt x="777" y="158"/>
                  <a:pt x="777" y="158"/>
                  <a:pt x="777" y="158"/>
                </a:cubicBezTo>
                <a:cubicBezTo>
                  <a:pt x="777" y="149"/>
                  <a:pt x="777" y="149"/>
                  <a:pt x="777" y="149"/>
                </a:cubicBezTo>
                <a:cubicBezTo>
                  <a:pt x="772" y="145"/>
                  <a:pt x="772" y="145"/>
                  <a:pt x="772" y="145"/>
                </a:cubicBezTo>
                <a:cubicBezTo>
                  <a:pt x="772" y="145"/>
                  <a:pt x="772" y="145"/>
                  <a:pt x="772" y="145"/>
                </a:cubicBezTo>
                <a:cubicBezTo>
                  <a:pt x="772" y="145"/>
                  <a:pt x="772" y="145"/>
                  <a:pt x="772" y="145"/>
                </a:cubicBezTo>
                <a:cubicBezTo>
                  <a:pt x="772" y="143"/>
                  <a:pt x="772" y="143"/>
                  <a:pt x="772" y="143"/>
                </a:cubicBezTo>
                <a:cubicBezTo>
                  <a:pt x="765" y="150"/>
                  <a:pt x="765" y="150"/>
                  <a:pt x="765" y="150"/>
                </a:cubicBezTo>
                <a:cubicBezTo>
                  <a:pt x="765" y="152"/>
                  <a:pt x="765" y="152"/>
                  <a:pt x="765" y="152"/>
                </a:cubicBezTo>
                <a:cubicBezTo>
                  <a:pt x="765" y="154"/>
                  <a:pt x="765" y="154"/>
                  <a:pt x="765" y="154"/>
                </a:cubicBezTo>
                <a:cubicBezTo>
                  <a:pt x="765" y="154"/>
                  <a:pt x="765" y="154"/>
                  <a:pt x="765" y="154"/>
                </a:cubicBezTo>
                <a:cubicBezTo>
                  <a:pt x="765" y="155"/>
                  <a:pt x="765" y="155"/>
                  <a:pt x="765" y="155"/>
                </a:cubicBezTo>
                <a:cubicBezTo>
                  <a:pt x="765" y="158"/>
                  <a:pt x="765" y="158"/>
                  <a:pt x="765" y="158"/>
                </a:cubicBezTo>
                <a:cubicBezTo>
                  <a:pt x="765" y="158"/>
                  <a:pt x="765" y="158"/>
                  <a:pt x="765" y="158"/>
                </a:cubicBezTo>
                <a:cubicBezTo>
                  <a:pt x="765" y="154"/>
                  <a:pt x="765" y="154"/>
                  <a:pt x="765" y="154"/>
                </a:cubicBezTo>
                <a:cubicBezTo>
                  <a:pt x="765" y="155"/>
                  <a:pt x="765" y="155"/>
                  <a:pt x="765" y="155"/>
                </a:cubicBezTo>
                <a:cubicBezTo>
                  <a:pt x="765" y="158"/>
                  <a:pt x="765" y="158"/>
                  <a:pt x="765" y="158"/>
                </a:cubicBezTo>
                <a:cubicBezTo>
                  <a:pt x="765" y="158"/>
                  <a:pt x="765" y="158"/>
                  <a:pt x="765" y="158"/>
                </a:cubicBezTo>
                <a:cubicBezTo>
                  <a:pt x="760" y="163"/>
                  <a:pt x="760" y="163"/>
                  <a:pt x="760" y="163"/>
                </a:cubicBezTo>
                <a:cubicBezTo>
                  <a:pt x="760" y="171"/>
                  <a:pt x="760" y="171"/>
                  <a:pt x="760" y="171"/>
                </a:cubicBezTo>
                <a:cubicBezTo>
                  <a:pt x="756" y="175"/>
                  <a:pt x="756" y="175"/>
                  <a:pt x="756" y="175"/>
                </a:cubicBezTo>
                <a:cubicBezTo>
                  <a:pt x="756" y="132"/>
                  <a:pt x="756" y="132"/>
                  <a:pt x="756" y="132"/>
                </a:cubicBezTo>
                <a:cubicBezTo>
                  <a:pt x="748" y="132"/>
                  <a:pt x="748" y="132"/>
                  <a:pt x="748" y="132"/>
                </a:cubicBezTo>
                <a:cubicBezTo>
                  <a:pt x="748" y="132"/>
                  <a:pt x="748" y="132"/>
                  <a:pt x="748" y="132"/>
                </a:cubicBezTo>
                <a:cubicBezTo>
                  <a:pt x="741" y="132"/>
                  <a:pt x="741" y="132"/>
                  <a:pt x="741" y="132"/>
                </a:cubicBezTo>
                <a:cubicBezTo>
                  <a:pt x="741" y="133"/>
                  <a:pt x="741" y="133"/>
                  <a:pt x="741" y="133"/>
                </a:cubicBezTo>
                <a:cubicBezTo>
                  <a:pt x="735" y="133"/>
                  <a:pt x="735" y="133"/>
                  <a:pt x="735" y="133"/>
                </a:cubicBezTo>
                <a:cubicBezTo>
                  <a:pt x="734" y="137"/>
                  <a:pt x="734" y="137"/>
                  <a:pt x="734" y="137"/>
                </a:cubicBezTo>
                <a:cubicBezTo>
                  <a:pt x="734" y="137"/>
                  <a:pt x="734" y="137"/>
                  <a:pt x="734" y="137"/>
                </a:cubicBezTo>
                <a:cubicBezTo>
                  <a:pt x="734" y="137"/>
                  <a:pt x="734" y="137"/>
                  <a:pt x="734" y="137"/>
                </a:cubicBezTo>
                <a:cubicBezTo>
                  <a:pt x="734" y="189"/>
                  <a:pt x="734" y="189"/>
                  <a:pt x="734" y="189"/>
                </a:cubicBezTo>
                <a:cubicBezTo>
                  <a:pt x="715" y="189"/>
                  <a:pt x="715" y="189"/>
                  <a:pt x="715" y="189"/>
                </a:cubicBezTo>
                <a:cubicBezTo>
                  <a:pt x="715" y="136"/>
                  <a:pt x="715" y="136"/>
                  <a:pt x="715" y="136"/>
                </a:cubicBezTo>
                <a:cubicBezTo>
                  <a:pt x="714" y="131"/>
                  <a:pt x="714" y="131"/>
                  <a:pt x="714" y="131"/>
                </a:cubicBezTo>
                <a:cubicBezTo>
                  <a:pt x="714" y="130"/>
                  <a:pt x="714" y="130"/>
                  <a:pt x="714" y="130"/>
                </a:cubicBezTo>
                <a:cubicBezTo>
                  <a:pt x="714" y="130"/>
                  <a:pt x="714" y="130"/>
                  <a:pt x="714" y="130"/>
                </a:cubicBezTo>
                <a:cubicBezTo>
                  <a:pt x="714" y="129"/>
                  <a:pt x="714" y="129"/>
                  <a:pt x="714" y="129"/>
                </a:cubicBezTo>
                <a:cubicBezTo>
                  <a:pt x="713" y="129"/>
                  <a:pt x="713" y="129"/>
                  <a:pt x="713" y="129"/>
                </a:cubicBezTo>
                <a:cubicBezTo>
                  <a:pt x="712" y="129"/>
                  <a:pt x="712" y="129"/>
                  <a:pt x="712" y="129"/>
                </a:cubicBezTo>
                <a:cubicBezTo>
                  <a:pt x="711" y="130"/>
                  <a:pt x="711" y="130"/>
                  <a:pt x="711" y="130"/>
                </a:cubicBezTo>
                <a:cubicBezTo>
                  <a:pt x="708" y="130"/>
                  <a:pt x="708" y="130"/>
                  <a:pt x="708" y="130"/>
                </a:cubicBezTo>
                <a:cubicBezTo>
                  <a:pt x="708" y="130"/>
                  <a:pt x="708" y="130"/>
                  <a:pt x="708" y="130"/>
                </a:cubicBezTo>
                <a:cubicBezTo>
                  <a:pt x="699" y="130"/>
                  <a:pt x="699" y="130"/>
                  <a:pt x="699" y="130"/>
                </a:cubicBezTo>
                <a:cubicBezTo>
                  <a:pt x="699" y="130"/>
                  <a:pt x="699" y="130"/>
                  <a:pt x="699" y="130"/>
                </a:cubicBezTo>
                <a:cubicBezTo>
                  <a:pt x="692" y="130"/>
                  <a:pt x="692" y="130"/>
                  <a:pt x="692" y="130"/>
                </a:cubicBezTo>
                <a:cubicBezTo>
                  <a:pt x="691" y="186"/>
                  <a:pt x="691" y="186"/>
                  <a:pt x="691" y="186"/>
                </a:cubicBezTo>
                <a:cubicBezTo>
                  <a:pt x="691" y="186"/>
                  <a:pt x="691" y="186"/>
                  <a:pt x="691" y="186"/>
                </a:cubicBezTo>
                <a:cubicBezTo>
                  <a:pt x="690" y="186"/>
                  <a:pt x="690" y="186"/>
                  <a:pt x="690" y="186"/>
                </a:cubicBezTo>
                <a:cubicBezTo>
                  <a:pt x="688" y="186"/>
                  <a:pt x="688" y="186"/>
                  <a:pt x="688" y="186"/>
                </a:cubicBezTo>
                <a:cubicBezTo>
                  <a:pt x="688" y="179"/>
                  <a:pt x="688" y="179"/>
                  <a:pt x="688" y="179"/>
                </a:cubicBezTo>
                <a:cubicBezTo>
                  <a:pt x="688" y="158"/>
                  <a:pt x="688" y="158"/>
                  <a:pt x="688" y="158"/>
                </a:cubicBezTo>
                <a:cubicBezTo>
                  <a:pt x="688" y="156"/>
                  <a:pt x="688" y="156"/>
                  <a:pt x="688" y="156"/>
                </a:cubicBezTo>
                <a:cubicBezTo>
                  <a:pt x="667" y="156"/>
                  <a:pt x="667" y="156"/>
                  <a:pt x="667" y="156"/>
                </a:cubicBezTo>
                <a:cubicBezTo>
                  <a:pt x="666" y="157"/>
                  <a:pt x="666" y="157"/>
                  <a:pt x="666" y="157"/>
                </a:cubicBezTo>
                <a:cubicBezTo>
                  <a:pt x="666" y="158"/>
                  <a:pt x="666" y="158"/>
                  <a:pt x="666" y="158"/>
                </a:cubicBezTo>
                <a:cubicBezTo>
                  <a:pt x="661" y="158"/>
                  <a:pt x="661" y="158"/>
                  <a:pt x="661" y="158"/>
                </a:cubicBezTo>
                <a:cubicBezTo>
                  <a:pt x="661" y="157"/>
                  <a:pt x="661" y="157"/>
                  <a:pt x="661" y="157"/>
                </a:cubicBezTo>
                <a:cubicBezTo>
                  <a:pt x="659" y="157"/>
                  <a:pt x="659" y="157"/>
                  <a:pt x="659" y="157"/>
                </a:cubicBezTo>
                <a:cubicBezTo>
                  <a:pt x="659" y="158"/>
                  <a:pt x="659" y="158"/>
                  <a:pt x="659" y="158"/>
                </a:cubicBezTo>
                <a:cubicBezTo>
                  <a:pt x="659" y="158"/>
                  <a:pt x="659" y="158"/>
                  <a:pt x="659" y="158"/>
                </a:cubicBezTo>
                <a:cubicBezTo>
                  <a:pt x="658" y="158"/>
                  <a:pt x="658" y="158"/>
                  <a:pt x="658" y="158"/>
                </a:cubicBezTo>
                <a:cubicBezTo>
                  <a:pt x="658" y="156"/>
                  <a:pt x="658" y="156"/>
                  <a:pt x="658" y="156"/>
                </a:cubicBezTo>
                <a:cubicBezTo>
                  <a:pt x="658" y="156"/>
                  <a:pt x="658" y="156"/>
                  <a:pt x="658" y="156"/>
                </a:cubicBezTo>
                <a:cubicBezTo>
                  <a:pt x="658" y="155"/>
                  <a:pt x="658" y="155"/>
                  <a:pt x="658" y="155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56" y="156"/>
                  <a:pt x="656" y="156"/>
                  <a:pt x="656" y="156"/>
                </a:cubicBezTo>
                <a:cubicBezTo>
                  <a:pt x="656" y="156"/>
                  <a:pt x="656" y="156"/>
                  <a:pt x="656" y="156"/>
                </a:cubicBezTo>
                <a:cubicBezTo>
                  <a:pt x="656" y="156"/>
                  <a:pt x="656" y="156"/>
                  <a:pt x="656" y="156"/>
                </a:cubicBezTo>
                <a:cubicBezTo>
                  <a:pt x="656" y="158"/>
                  <a:pt x="656" y="158"/>
                  <a:pt x="656" y="158"/>
                </a:cubicBezTo>
                <a:cubicBezTo>
                  <a:pt x="652" y="158"/>
                  <a:pt x="652" y="158"/>
                  <a:pt x="652" y="158"/>
                </a:cubicBezTo>
                <a:cubicBezTo>
                  <a:pt x="650" y="158"/>
                  <a:pt x="650" y="158"/>
                  <a:pt x="650" y="158"/>
                </a:cubicBezTo>
                <a:cubicBezTo>
                  <a:pt x="649" y="158"/>
                  <a:pt x="649" y="158"/>
                  <a:pt x="649" y="158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9" y="157"/>
                  <a:pt x="649" y="157"/>
                  <a:pt x="649" y="157"/>
                </a:cubicBezTo>
                <a:cubicBezTo>
                  <a:pt x="648" y="156"/>
                  <a:pt x="648" y="156"/>
                  <a:pt x="648" y="156"/>
                </a:cubicBezTo>
                <a:cubicBezTo>
                  <a:pt x="648" y="155"/>
                  <a:pt x="648" y="155"/>
                  <a:pt x="648" y="155"/>
                </a:cubicBezTo>
                <a:cubicBezTo>
                  <a:pt x="647" y="154"/>
                  <a:pt x="647" y="154"/>
                  <a:pt x="647" y="154"/>
                </a:cubicBezTo>
                <a:cubicBezTo>
                  <a:pt x="646" y="154"/>
                  <a:pt x="646" y="154"/>
                  <a:pt x="646" y="154"/>
                </a:cubicBezTo>
                <a:cubicBezTo>
                  <a:pt x="645" y="154"/>
                  <a:pt x="645" y="154"/>
                  <a:pt x="645" y="154"/>
                </a:cubicBezTo>
                <a:cubicBezTo>
                  <a:pt x="645" y="154"/>
                  <a:pt x="645" y="154"/>
                  <a:pt x="645" y="154"/>
                </a:cubicBezTo>
                <a:cubicBezTo>
                  <a:pt x="645" y="154"/>
                  <a:pt x="645" y="154"/>
                  <a:pt x="645" y="154"/>
                </a:cubicBezTo>
                <a:cubicBezTo>
                  <a:pt x="645" y="154"/>
                  <a:pt x="645" y="154"/>
                  <a:pt x="645" y="154"/>
                </a:cubicBezTo>
                <a:cubicBezTo>
                  <a:pt x="644" y="154"/>
                  <a:pt x="644" y="154"/>
                  <a:pt x="644" y="154"/>
                </a:cubicBezTo>
                <a:cubicBezTo>
                  <a:pt x="643" y="154"/>
                  <a:pt x="643" y="154"/>
                  <a:pt x="643" y="154"/>
                </a:cubicBezTo>
                <a:cubicBezTo>
                  <a:pt x="643" y="154"/>
                  <a:pt x="643" y="154"/>
                  <a:pt x="643" y="154"/>
                </a:cubicBezTo>
                <a:cubicBezTo>
                  <a:pt x="643" y="154"/>
                  <a:pt x="643" y="154"/>
                  <a:pt x="643" y="154"/>
                </a:cubicBezTo>
                <a:cubicBezTo>
                  <a:pt x="643" y="154"/>
                  <a:pt x="643" y="154"/>
                  <a:pt x="643" y="154"/>
                </a:cubicBezTo>
                <a:cubicBezTo>
                  <a:pt x="642" y="154"/>
                  <a:pt x="642" y="154"/>
                  <a:pt x="642" y="154"/>
                </a:cubicBezTo>
                <a:cubicBezTo>
                  <a:pt x="641" y="155"/>
                  <a:pt x="641" y="155"/>
                  <a:pt x="641" y="155"/>
                </a:cubicBezTo>
                <a:cubicBezTo>
                  <a:pt x="640" y="156"/>
                  <a:pt x="640" y="156"/>
                  <a:pt x="640" y="156"/>
                </a:cubicBezTo>
                <a:cubicBezTo>
                  <a:pt x="640" y="156"/>
                  <a:pt x="640" y="156"/>
                  <a:pt x="640" y="156"/>
                </a:cubicBezTo>
                <a:cubicBezTo>
                  <a:pt x="640" y="157"/>
                  <a:pt x="640" y="157"/>
                  <a:pt x="640" y="157"/>
                </a:cubicBezTo>
                <a:cubicBezTo>
                  <a:pt x="639" y="157"/>
                  <a:pt x="639" y="157"/>
                  <a:pt x="639" y="157"/>
                </a:cubicBezTo>
                <a:cubicBezTo>
                  <a:pt x="639" y="158"/>
                  <a:pt x="639" y="158"/>
                  <a:pt x="639" y="158"/>
                </a:cubicBezTo>
                <a:cubicBezTo>
                  <a:pt x="635" y="158"/>
                  <a:pt x="635" y="158"/>
                  <a:pt x="635" y="158"/>
                </a:cubicBezTo>
                <a:cubicBezTo>
                  <a:pt x="635" y="155"/>
                  <a:pt x="635" y="155"/>
                  <a:pt x="635" y="155"/>
                </a:cubicBezTo>
                <a:cubicBezTo>
                  <a:pt x="634" y="152"/>
                  <a:pt x="634" y="152"/>
                  <a:pt x="634" y="152"/>
                </a:cubicBezTo>
                <a:cubicBezTo>
                  <a:pt x="620" y="152"/>
                  <a:pt x="620" y="152"/>
                  <a:pt x="620" y="152"/>
                </a:cubicBezTo>
                <a:cubicBezTo>
                  <a:pt x="620" y="157"/>
                  <a:pt x="620" y="157"/>
                  <a:pt x="620" y="157"/>
                </a:cubicBezTo>
                <a:cubicBezTo>
                  <a:pt x="620" y="158"/>
                  <a:pt x="620" y="158"/>
                  <a:pt x="620" y="158"/>
                </a:cubicBezTo>
                <a:cubicBezTo>
                  <a:pt x="619" y="158"/>
                  <a:pt x="619" y="158"/>
                  <a:pt x="619" y="158"/>
                </a:cubicBezTo>
                <a:cubicBezTo>
                  <a:pt x="619" y="186"/>
                  <a:pt x="619" y="186"/>
                  <a:pt x="619" y="186"/>
                </a:cubicBezTo>
                <a:cubicBezTo>
                  <a:pt x="617" y="187"/>
                  <a:pt x="617" y="187"/>
                  <a:pt x="617" y="187"/>
                </a:cubicBezTo>
                <a:cubicBezTo>
                  <a:pt x="617" y="183"/>
                  <a:pt x="617" y="183"/>
                  <a:pt x="617" y="183"/>
                </a:cubicBezTo>
                <a:cubicBezTo>
                  <a:pt x="613" y="183"/>
                  <a:pt x="613" y="183"/>
                  <a:pt x="613" y="183"/>
                </a:cubicBezTo>
                <a:cubicBezTo>
                  <a:pt x="612" y="183"/>
                  <a:pt x="612" y="183"/>
                  <a:pt x="612" y="183"/>
                </a:cubicBezTo>
                <a:cubicBezTo>
                  <a:pt x="612" y="186"/>
                  <a:pt x="612" y="186"/>
                  <a:pt x="612" y="186"/>
                </a:cubicBezTo>
                <a:cubicBezTo>
                  <a:pt x="606" y="186"/>
                  <a:pt x="606" y="186"/>
                  <a:pt x="606" y="186"/>
                </a:cubicBezTo>
                <a:cubicBezTo>
                  <a:pt x="606" y="186"/>
                  <a:pt x="606" y="186"/>
                  <a:pt x="606" y="186"/>
                </a:cubicBezTo>
                <a:cubicBezTo>
                  <a:pt x="606" y="189"/>
                  <a:pt x="606" y="189"/>
                  <a:pt x="606" y="189"/>
                </a:cubicBezTo>
                <a:cubicBezTo>
                  <a:pt x="605" y="189"/>
                  <a:pt x="605" y="189"/>
                  <a:pt x="605" y="189"/>
                </a:cubicBezTo>
                <a:cubicBezTo>
                  <a:pt x="605" y="175"/>
                  <a:pt x="605" y="175"/>
                  <a:pt x="605" y="175"/>
                </a:cubicBezTo>
                <a:cubicBezTo>
                  <a:pt x="604" y="175"/>
                  <a:pt x="604" y="175"/>
                  <a:pt x="604" y="175"/>
                </a:cubicBezTo>
                <a:cubicBezTo>
                  <a:pt x="619" y="158"/>
                  <a:pt x="619" y="158"/>
                  <a:pt x="619" y="158"/>
                </a:cubicBezTo>
                <a:cubicBezTo>
                  <a:pt x="615" y="158"/>
                  <a:pt x="615" y="158"/>
                  <a:pt x="615" y="158"/>
                </a:cubicBezTo>
                <a:cubicBezTo>
                  <a:pt x="615" y="156"/>
                  <a:pt x="615" y="156"/>
                  <a:pt x="615" y="156"/>
                </a:cubicBezTo>
                <a:cubicBezTo>
                  <a:pt x="613" y="157"/>
                  <a:pt x="613" y="157"/>
                  <a:pt x="613" y="157"/>
                </a:cubicBezTo>
                <a:cubicBezTo>
                  <a:pt x="611" y="156"/>
                  <a:pt x="611" y="156"/>
                  <a:pt x="611" y="156"/>
                </a:cubicBezTo>
                <a:cubicBezTo>
                  <a:pt x="611" y="158"/>
                  <a:pt x="611" y="158"/>
                  <a:pt x="611" y="158"/>
                </a:cubicBezTo>
                <a:cubicBezTo>
                  <a:pt x="611" y="158"/>
                  <a:pt x="611" y="158"/>
                  <a:pt x="611" y="158"/>
                </a:cubicBezTo>
                <a:cubicBezTo>
                  <a:pt x="606" y="158"/>
                  <a:pt x="606" y="158"/>
                  <a:pt x="606" y="158"/>
                </a:cubicBezTo>
                <a:cubicBezTo>
                  <a:pt x="606" y="158"/>
                  <a:pt x="606" y="158"/>
                  <a:pt x="606" y="158"/>
                </a:cubicBezTo>
                <a:cubicBezTo>
                  <a:pt x="603" y="158"/>
                  <a:pt x="603" y="158"/>
                  <a:pt x="603" y="158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597" y="151"/>
                  <a:pt x="597" y="151"/>
                  <a:pt x="597" y="151"/>
                </a:cubicBezTo>
                <a:cubicBezTo>
                  <a:pt x="597" y="153"/>
                  <a:pt x="597" y="153"/>
                  <a:pt x="597" y="153"/>
                </a:cubicBezTo>
                <a:cubicBezTo>
                  <a:pt x="597" y="155"/>
                  <a:pt x="597" y="155"/>
                  <a:pt x="597" y="155"/>
                </a:cubicBezTo>
                <a:cubicBezTo>
                  <a:pt x="586" y="155"/>
                  <a:pt x="586" y="155"/>
                  <a:pt x="586" y="155"/>
                </a:cubicBezTo>
                <a:cubicBezTo>
                  <a:pt x="586" y="155"/>
                  <a:pt x="586" y="155"/>
                  <a:pt x="586" y="155"/>
                </a:cubicBezTo>
                <a:cubicBezTo>
                  <a:pt x="586" y="155"/>
                  <a:pt x="586" y="155"/>
                  <a:pt x="586" y="155"/>
                </a:cubicBezTo>
                <a:cubicBezTo>
                  <a:pt x="575" y="155"/>
                  <a:pt x="575" y="155"/>
                  <a:pt x="575" y="155"/>
                </a:cubicBezTo>
                <a:cubicBezTo>
                  <a:pt x="575" y="153"/>
                  <a:pt x="575" y="153"/>
                  <a:pt x="575" y="153"/>
                </a:cubicBezTo>
                <a:cubicBezTo>
                  <a:pt x="574" y="151"/>
                  <a:pt x="574" y="151"/>
                  <a:pt x="574" y="151"/>
                </a:cubicBezTo>
                <a:cubicBezTo>
                  <a:pt x="568" y="151"/>
                  <a:pt x="568" y="151"/>
                  <a:pt x="568" y="151"/>
                </a:cubicBezTo>
                <a:cubicBezTo>
                  <a:pt x="568" y="157"/>
                  <a:pt x="568" y="157"/>
                  <a:pt x="568" y="157"/>
                </a:cubicBezTo>
                <a:cubicBezTo>
                  <a:pt x="565" y="157"/>
                  <a:pt x="565" y="157"/>
                  <a:pt x="565" y="157"/>
                </a:cubicBezTo>
                <a:cubicBezTo>
                  <a:pt x="565" y="158"/>
                  <a:pt x="565" y="158"/>
                  <a:pt x="565" y="158"/>
                </a:cubicBezTo>
                <a:cubicBezTo>
                  <a:pt x="561" y="158"/>
                  <a:pt x="561" y="158"/>
                  <a:pt x="561" y="158"/>
                </a:cubicBezTo>
                <a:cubicBezTo>
                  <a:pt x="561" y="158"/>
                  <a:pt x="561" y="158"/>
                  <a:pt x="561" y="158"/>
                </a:cubicBezTo>
                <a:cubicBezTo>
                  <a:pt x="560" y="156"/>
                  <a:pt x="560" y="156"/>
                  <a:pt x="560" y="156"/>
                </a:cubicBezTo>
                <a:cubicBezTo>
                  <a:pt x="559" y="157"/>
                  <a:pt x="559" y="157"/>
                  <a:pt x="559" y="157"/>
                </a:cubicBezTo>
                <a:cubicBezTo>
                  <a:pt x="557" y="156"/>
                  <a:pt x="557" y="156"/>
                  <a:pt x="557" y="156"/>
                </a:cubicBezTo>
                <a:cubicBezTo>
                  <a:pt x="557" y="158"/>
                  <a:pt x="557" y="158"/>
                  <a:pt x="557" y="158"/>
                </a:cubicBezTo>
                <a:cubicBezTo>
                  <a:pt x="553" y="158"/>
                  <a:pt x="553" y="158"/>
                  <a:pt x="553" y="158"/>
                </a:cubicBezTo>
                <a:cubicBezTo>
                  <a:pt x="559" y="166"/>
                  <a:pt x="559" y="166"/>
                  <a:pt x="559" y="166"/>
                </a:cubicBezTo>
                <a:cubicBezTo>
                  <a:pt x="559" y="169"/>
                  <a:pt x="559" y="169"/>
                  <a:pt x="559" y="169"/>
                </a:cubicBezTo>
                <a:cubicBezTo>
                  <a:pt x="552" y="173"/>
                  <a:pt x="552" y="173"/>
                  <a:pt x="552" y="173"/>
                </a:cubicBezTo>
                <a:cubicBezTo>
                  <a:pt x="552" y="173"/>
                  <a:pt x="552" y="173"/>
                  <a:pt x="552" y="173"/>
                </a:cubicBezTo>
                <a:cubicBezTo>
                  <a:pt x="549" y="173"/>
                  <a:pt x="549" y="173"/>
                  <a:pt x="549" y="173"/>
                </a:cubicBezTo>
                <a:cubicBezTo>
                  <a:pt x="549" y="173"/>
                  <a:pt x="549" y="173"/>
                  <a:pt x="549" y="173"/>
                </a:cubicBezTo>
                <a:cubicBezTo>
                  <a:pt x="548" y="171"/>
                  <a:pt x="548" y="171"/>
                  <a:pt x="548" y="171"/>
                </a:cubicBezTo>
                <a:cubicBezTo>
                  <a:pt x="539" y="171"/>
                  <a:pt x="539" y="171"/>
                  <a:pt x="539" y="171"/>
                </a:cubicBezTo>
                <a:cubicBezTo>
                  <a:pt x="539" y="162"/>
                  <a:pt x="539" y="162"/>
                  <a:pt x="539" y="162"/>
                </a:cubicBezTo>
                <a:cubicBezTo>
                  <a:pt x="538" y="106"/>
                  <a:pt x="538" y="106"/>
                  <a:pt x="538" y="106"/>
                </a:cubicBezTo>
                <a:cubicBezTo>
                  <a:pt x="538" y="106"/>
                  <a:pt x="538" y="106"/>
                  <a:pt x="538" y="106"/>
                </a:cubicBezTo>
                <a:cubicBezTo>
                  <a:pt x="538" y="84"/>
                  <a:pt x="538" y="84"/>
                  <a:pt x="538" y="84"/>
                </a:cubicBezTo>
                <a:cubicBezTo>
                  <a:pt x="537" y="84"/>
                  <a:pt x="537" y="84"/>
                  <a:pt x="537" y="84"/>
                </a:cubicBezTo>
                <a:cubicBezTo>
                  <a:pt x="537" y="55"/>
                  <a:pt x="537" y="55"/>
                  <a:pt x="537" y="55"/>
                </a:cubicBezTo>
                <a:cubicBezTo>
                  <a:pt x="528" y="52"/>
                  <a:pt x="528" y="52"/>
                  <a:pt x="528" y="52"/>
                </a:cubicBezTo>
                <a:cubicBezTo>
                  <a:pt x="526" y="53"/>
                  <a:pt x="526" y="53"/>
                  <a:pt x="526" y="53"/>
                </a:cubicBezTo>
                <a:cubicBezTo>
                  <a:pt x="525" y="52"/>
                  <a:pt x="525" y="52"/>
                  <a:pt x="525" y="52"/>
                </a:cubicBezTo>
                <a:cubicBezTo>
                  <a:pt x="514" y="55"/>
                  <a:pt x="514" y="55"/>
                  <a:pt x="514" y="55"/>
                </a:cubicBezTo>
                <a:cubicBezTo>
                  <a:pt x="514" y="56"/>
                  <a:pt x="514" y="56"/>
                  <a:pt x="514" y="56"/>
                </a:cubicBezTo>
                <a:cubicBezTo>
                  <a:pt x="514" y="56"/>
                  <a:pt x="514" y="56"/>
                  <a:pt x="514" y="56"/>
                </a:cubicBezTo>
                <a:cubicBezTo>
                  <a:pt x="514" y="86"/>
                  <a:pt x="514" y="86"/>
                  <a:pt x="514" y="86"/>
                </a:cubicBezTo>
                <a:cubicBezTo>
                  <a:pt x="514" y="86"/>
                  <a:pt x="514" y="86"/>
                  <a:pt x="514" y="86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01" y="105"/>
                  <a:pt x="501" y="105"/>
                  <a:pt x="501" y="105"/>
                </a:cubicBezTo>
                <a:cubicBezTo>
                  <a:pt x="500" y="84"/>
                  <a:pt x="500" y="84"/>
                  <a:pt x="500" y="84"/>
                </a:cubicBezTo>
                <a:cubicBezTo>
                  <a:pt x="500" y="84"/>
                  <a:pt x="500" y="84"/>
                  <a:pt x="500" y="84"/>
                </a:cubicBezTo>
                <a:cubicBezTo>
                  <a:pt x="500" y="55"/>
                  <a:pt x="500" y="55"/>
                  <a:pt x="500" y="55"/>
                </a:cubicBezTo>
                <a:cubicBezTo>
                  <a:pt x="491" y="53"/>
                  <a:pt x="491" y="53"/>
                  <a:pt x="491" y="53"/>
                </a:cubicBezTo>
                <a:cubicBezTo>
                  <a:pt x="489" y="53"/>
                  <a:pt x="489" y="53"/>
                  <a:pt x="489" y="53"/>
                </a:cubicBezTo>
                <a:cubicBezTo>
                  <a:pt x="487" y="53"/>
                  <a:pt x="487" y="53"/>
                  <a:pt x="487" y="53"/>
                </a:cubicBezTo>
                <a:cubicBezTo>
                  <a:pt x="478" y="55"/>
                  <a:pt x="478" y="55"/>
                  <a:pt x="478" y="55"/>
                </a:cubicBezTo>
                <a:cubicBezTo>
                  <a:pt x="478" y="56"/>
                  <a:pt x="478" y="56"/>
                  <a:pt x="478" y="56"/>
                </a:cubicBezTo>
                <a:cubicBezTo>
                  <a:pt x="478" y="56"/>
                  <a:pt x="478" y="56"/>
                  <a:pt x="478" y="56"/>
                </a:cubicBezTo>
                <a:cubicBezTo>
                  <a:pt x="478" y="86"/>
                  <a:pt x="478" y="86"/>
                  <a:pt x="478" y="86"/>
                </a:cubicBezTo>
                <a:cubicBezTo>
                  <a:pt x="478" y="86"/>
                  <a:pt x="478" y="86"/>
                  <a:pt x="478" y="86"/>
                </a:cubicBezTo>
                <a:cubicBezTo>
                  <a:pt x="478" y="108"/>
                  <a:pt x="478" y="108"/>
                  <a:pt x="478" y="108"/>
                </a:cubicBezTo>
                <a:cubicBezTo>
                  <a:pt x="478" y="108"/>
                  <a:pt x="478" y="108"/>
                  <a:pt x="478" y="108"/>
                </a:cubicBezTo>
                <a:cubicBezTo>
                  <a:pt x="478" y="163"/>
                  <a:pt x="478" y="163"/>
                  <a:pt x="478" y="163"/>
                </a:cubicBezTo>
                <a:cubicBezTo>
                  <a:pt x="478" y="173"/>
                  <a:pt x="478" y="173"/>
                  <a:pt x="478" y="173"/>
                </a:cubicBezTo>
                <a:cubicBezTo>
                  <a:pt x="476" y="173"/>
                  <a:pt x="476" y="173"/>
                  <a:pt x="476" y="173"/>
                </a:cubicBezTo>
                <a:cubicBezTo>
                  <a:pt x="476" y="173"/>
                  <a:pt x="476" y="173"/>
                  <a:pt x="476" y="173"/>
                </a:cubicBezTo>
                <a:cubicBezTo>
                  <a:pt x="476" y="174"/>
                  <a:pt x="476" y="174"/>
                  <a:pt x="476" y="174"/>
                </a:cubicBezTo>
                <a:cubicBezTo>
                  <a:pt x="471" y="174"/>
                  <a:pt x="471" y="174"/>
                  <a:pt x="471" y="174"/>
                </a:cubicBezTo>
                <a:cubicBezTo>
                  <a:pt x="471" y="175"/>
                  <a:pt x="471" y="175"/>
                  <a:pt x="471" y="175"/>
                </a:cubicBezTo>
                <a:cubicBezTo>
                  <a:pt x="471" y="175"/>
                  <a:pt x="471" y="175"/>
                  <a:pt x="471" y="175"/>
                </a:cubicBezTo>
                <a:cubicBezTo>
                  <a:pt x="471" y="177"/>
                  <a:pt x="471" y="177"/>
                  <a:pt x="471" y="177"/>
                </a:cubicBezTo>
                <a:cubicBezTo>
                  <a:pt x="438" y="177"/>
                  <a:pt x="438" y="177"/>
                  <a:pt x="438" y="177"/>
                </a:cubicBezTo>
                <a:cubicBezTo>
                  <a:pt x="439" y="173"/>
                  <a:pt x="439" y="173"/>
                  <a:pt x="439" y="173"/>
                </a:cubicBezTo>
                <a:cubicBezTo>
                  <a:pt x="439" y="148"/>
                  <a:pt x="439" y="148"/>
                  <a:pt x="439" y="148"/>
                </a:cubicBezTo>
                <a:cubicBezTo>
                  <a:pt x="439" y="148"/>
                  <a:pt x="439" y="148"/>
                  <a:pt x="439" y="148"/>
                </a:cubicBezTo>
                <a:cubicBezTo>
                  <a:pt x="439" y="135"/>
                  <a:pt x="439" y="135"/>
                  <a:pt x="439" y="135"/>
                </a:cubicBezTo>
                <a:cubicBezTo>
                  <a:pt x="438" y="135"/>
                  <a:pt x="438" y="135"/>
                  <a:pt x="438" y="135"/>
                </a:cubicBezTo>
                <a:cubicBezTo>
                  <a:pt x="439" y="124"/>
                  <a:pt x="439" y="124"/>
                  <a:pt x="439" y="124"/>
                </a:cubicBezTo>
                <a:cubicBezTo>
                  <a:pt x="438" y="124"/>
                  <a:pt x="438" y="124"/>
                  <a:pt x="438" y="124"/>
                </a:cubicBezTo>
                <a:cubicBezTo>
                  <a:pt x="438" y="123"/>
                  <a:pt x="438" y="123"/>
                  <a:pt x="438" y="123"/>
                </a:cubicBezTo>
                <a:cubicBezTo>
                  <a:pt x="426" y="122"/>
                  <a:pt x="426" y="122"/>
                  <a:pt x="426" y="122"/>
                </a:cubicBezTo>
                <a:cubicBezTo>
                  <a:pt x="425" y="122"/>
                  <a:pt x="425" y="122"/>
                  <a:pt x="425" y="122"/>
                </a:cubicBezTo>
                <a:cubicBezTo>
                  <a:pt x="424" y="122"/>
                  <a:pt x="424" y="122"/>
                  <a:pt x="424" y="122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24" y="112"/>
                  <a:pt x="424" y="112"/>
                  <a:pt x="424" y="112"/>
                </a:cubicBezTo>
                <a:cubicBezTo>
                  <a:pt x="412" y="110"/>
                  <a:pt x="412" y="110"/>
                  <a:pt x="412" y="110"/>
                </a:cubicBezTo>
                <a:cubicBezTo>
                  <a:pt x="410" y="110"/>
                  <a:pt x="410" y="110"/>
                  <a:pt x="410" y="110"/>
                </a:cubicBezTo>
                <a:cubicBezTo>
                  <a:pt x="410" y="110"/>
                  <a:pt x="410" y="110"/>
                  <a:pt x="410" y="110"/>
                </a:cubicBezTo>
                <a:cubicBezTo>
                  <a:pt x="410" y="101"/>
                  <a:pt x="410" y="101"/>
                  <a:pt x="410" y="101"/>
                </a:cubicBezTo>
                <a:cubicBezTo>
                  <a:pt x="409" y="101"/>
                  <a:pt x="409" y="101"/>
                  <a:pt x="409" y="101"/>
                </a:cubicBezTo>
                <a:cubicBezTo>
                  <a:pt x="409" y="100"/>
                  <a:pt x="409" y="100"/>
                  <a:pt x="409" y="100"/>
                </a:cubicBezTo>
                <a:cubicBezTo>
                  <a:pt x="397" y="98"/>
                  <a:pt x="397" y="98"/>
                  <a:pt x="397" y="98"/>
                </a:cubicBezTo>
                <a:cubicBezTo>
                  <a:pt x="396" y="98"/>
                  <a:pt x="396" y="98"/>
                  <a:pt x="396" y="98"/>
                </a:cubicBezTo>
                <a:cubicBezTo>
                  <a:pt x="394" y="98"/>
                  <a:pt x="394" y="98"/>
                  <a:pt x="394" y="98"/>
                </a:cubicBezTo>
                <a:cubicBezTo>
                  <a:pt x="384" y="100"/>
                  <a:pt x="384" y="100"/>
                  <a:pt x="384" y="100"/>
                </a:cubicBezTo>
                <a:cubicBezTo>
                  <a:pt x="384" y="112"/>
                  <a:pt x="384" y="112"/>
                  <a:pt x="384" y="112"/>
                </a:cubicBezTo>
                <a:cubicBezTo>
                  <a:pt x="384" y="112"/>
                  <a:pt x="384" y="112"/>
                  <a:pt x="384" y="112"/>
                </a:cubicBezTo>
                <a:cubicBezTo>
                  <a:pt x="384" y="124"/>
                  <a:pt x="384" y="124"/>
                  <a:pt x="384" y="124"/>
                </a:cubicBezTo>
                <a:cubicBezTo>
                  <a:pt x="383" y="124"/>
                  <a:pt x="383" y="124"/>
                  <a:pt x="383" y="124"/>
                </a:cubicBezTo>
                <a:cubicBezTo>
                  <a:pt x="383" y="173"/>
                  <a:pt x="383" y="173"/>
                  <a:pt x="383" y="173"/>
                </a:cubicBezTo>
                <a:cubicBezTo>
                  <a:pt x="382" y="189"/>
                  <a:pt x="382" y="189"/>
                  <a:pt x="382" y="189"/>
                </a:cubicBezTo>
                <a:cubicBezTo>
                  <a:pt x="378" y="189"/>
                  <a:pt x="378" y="189"/>
                  <a:pt x="378" y="189"/>
                </a:cubicBezTo>
                <a:cubicBezTo>
                  <a:pt x="378" y="189"/>
                  <a:pt x="378" y="189"/>
                  <a:pt x="378" y="189"/>
                </a:cubicBezTo>
                <a:cubicBezTo>
                  <a:pt x="378" y="184"/>
                  <a:pt x="378" y="184"/>
                  <a:pt x="378" y="184"/>
                </a:cubicBezTo>
                <a:cubicBezTo>
                  <a:pt x="378" y="183"/>
                  <a:pt x="378" y="183"/>
                  <a:pt x="378" y="183"/>
                </a:cubicBezTo>
                <a:cubicBezTo>
                  <a:pt x="375" y="183"/>
                  <a:pt x="375" y="183"/>
                  <a:pt x="375" y="183"/>
                </a:cubicBezTo>
                <a:cubicBezTo>
                  <a:pt x="369" y="169"/>
                  <a:pt x="369" y="169"/>
                  <a:pt x="369" y="169"/>
                </a:cubicBezTo>
                <a:cubicBezTo>
                  <a:pt x="366" y="161"/>
                  <a:pt x="366" y="161"/>
                  <a:pt x="366" y="161"/>
                </a:cubicBezTo>
                <a:cubicBezTo>
                  <a:pt x="364" y="154"/>
                  <a:pt x="364" y="154"/>
                  <a:pt x="364" y="154"/>
                </a:cubicBezTo>
                <a:cubicBezTo>
                  <a:pt x="363" y="148"/>
                  <a:pt x="363" y="148"/>
                  <a:pt x="363" y="148"/>
                </a:cubicBezTo>
                <a:cubicBezTo>
                  <a:pt x="361" y="137"/>
                  <a:pt x="361" y="137"/>
                  <a:pt x="361" y="137"/>
                </a:cubicBezTo>
                <a:cubicBezTo>
                  <a:pt x="361" y="129"/>
                  <a:pt x="361" y="129"/>
                  <a:pt x="361" y="129"/>
                </a:cubicBezTo>
                <a:cubicBezTo>
                  <a:pt x="361" y="125"/>
                  <a:pt x="361" y="125"/>
                  <a:pt x="361" y="125"/>
                </a:cubicBezTo>
                <a:cubicBezTo>
                  <a:pt x="362" y="125"/>
                  <a:pt x="362" y="125"/>
                  <a:pt x="362" y="125"/>
                </a:cubicBezTo>
                <a:cubicBezTo>
                  <a:pt x="364" y="125"/>
                  <a:pt x="364" y="125"/>
                  <a:pt x="364" y="125"/>
                </a:cubicBezTo>
                <a:cubicBezTo>
                  <a:pt x="364" y="120"/>
                  <a:pt x="364" y="120"/>
                  <a:pt x="364" y="120"/>
                </a:cubicBezTo>
                <a:cubicBezTo>
                  <a:pt x="364" y="118"/>
                  <a:pt x="364" y="118"/>
                  <a:pt x="364" y="118"/>
                </a:cubicBezTo>
                <a:cubicBezTo>
                  <a:pt x="362" y="118"/>
                  <a:pt x="362" y="118"/>
                  <a:pt x="362" y="118"/>
                </a:cubicBezTo>
                <a:cubicBezTo>
                  <a:pt x="360" y="118"/>
                  <a:pt x="360" y="118"/>
                  <a:pt x="360" y="118"/>
                </a:cubicBezTo>
                <a:cubicBezTo>
                  <a:pt x="360" y="103"/>
                  <a:pt x="360" y="103"/>
                  <a:pt x="360" y="103"/>
                </a:cubicBezTo>
                <a:cubicBezTo>
                  <a:pt x="359" y="88"/>
                  <a:pt x="359" y="88"/>
                  <a:pt x="359" y="88"/>
                </a:cubicBezTo>
                <a:cubicBezTo>
                  <a:pt x="359" y="71"/>
                  <a:pt x="359" y="71"/>
                  <a:pt x="359" y="71"/>
                </a:cubicBezTo>
                <a:cubicBezTo>
                  <a:pt x="359" y="71"/>
                  <a:pt x="359" y="71"/>
                  <a:pt x="359" y="71"/>
                </a:cubicBezTo>
                <a:cubicBezTo>
                  <a:pt x="359" y="71"/>
                  <a:pt x="359" y="71"/>
                  <a:pt x="359" y="71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0" y="70"/>
                  <a:pt x="360" y="70"/>
                  <a:pt x="360" y="70"/>
                </a:cubicBezTo>
                <a:cubicBezTo>
                  <a:pt x="361" y="70"/>
                  <a:pt x="361" y="70"/>
                  <a:pt x="361" y="70"/>
                </a:cubicBezTo>
                <a:cubicBezTo>
                  <a:pt x="361" y="69"/>
                  <a:pt x="361" y="69"/>
                  <a:pt x="361" y="69"/>
                </a:cubicBezTo>
                <a:cubicBezTo>
                  <a:pt x="360" y="69"/>
                  <a:pt x="360" y="69"/>
                  <a:pt x="360" y="69"/>
                </a:cubicBezTo>
                <a:cubicBezTo>
                  <a:pt x="360" y="69"/>
                  <a:pt x="360" y="69"/>
                  <a:pt x="360" y="69"/>
                </a:cubicBezTo>
                <a:cubicBezTo>
                  <a:pt x="360" y="69"/>
                  <a:pt x="360" y="69"/>
                  <a:pt x="360" y="69"/>
                </a:cubicBezTo>
                <a:cubicBezTo>
                  <a:pt x="359" y="68"/>
                  <a:pt x="359" y="68"/>
                  <a:pt x="359" y="68"/>
                </a:cubicBezTo>
                <a:cubicBezTo>
                  <a:pt x="359" y="65"/>
                  <a:pt x="359" y="65"/>
                  <a:pt x="359" y="65"/>
                </a:cubicBezTo>
                <a:cubicBezTo>
                  <a:pt x="359" y="64"/>
                  <a:pt x="359" y="64"/>
                  <a:pt x="359" y="64"/>
                </a:cubicBezTo>
                <a:cubicBezTo>
                  <a:pt x="359" y="64"/>
                  <a:pt x="359" y="64"/>
                  <a:pt x="359" y="64"/>
                </a:cubicBezTo>
                <a:cubicBezTo>
                  <a:pt x="359" y="64"/>
                  <a:pt x="359" y="64"/>
                  <a:pt x="359" y="64"/>
                </a:cubicBezTo>
                <a:cubicBezTo>
                  <a:pt x="360" y="64"/>
                  <a:pt x="360" y="64"/>
                  <a:pt x="360" y="64"/>
                </a:cubicBezTo>
                <a:cubicBezTo>
                  <a:pt x="360" y="63"/>
                  <a:pt x="360" y="63"/>
                  <a:pt x="360" y="63"/>
                </a:cubicBezTo>
                <a:cubicBezTo>
                  <a:pt x="360" y="62"/>
                  <a:pt x="360" y="62"/>
                  <a:pt x="360" y="62"/>
                </a:cubicBezTo>
                <a:cubicBezTo>
                  <a:pt x="360" y="62"/>
                  <a:pt x="360" y="62"/>
                  <a:pt x="360" y="62"/>
                </a:cubicBezTo>
                <a:cubicBezTo>
                  <a:pt x="360" y="62"/>
                  <a:pt x="360" y="62"/>
                  <a:pt x="360" y="62"/>
                </a:cubicBezTo>
                <a:cubicBezTo>
                  <a:pt x="361" y="61"/>
                  <a:pt x="361" y="61"/>
                  <a:pt x="361" y="61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1" y="56"/>
                  <a:pt x="361" y="56"/>
                  <a:pt x="361" y="56"/>
                </a:cubicBezTo>
                <a:cubicBezTo>
                  <a:pt x="360" y="56"/>
                  <a:pt x="360" y="56"/>
                  <a:pt x="360" y="56"/>
                </a:cubicBezTo>
                <a:cubicBezTo>
                  <a:pt x="360" y="55"/>
                  <a:pt x="360" y="55"/>
                  <a:pt x="360" y="55"/>
                </a:cubicBezTo>
                <a:cubicBezTo>
                  <a:pt x="359" y="55"/>
                  <a:pt x="359" y="55"/>
                  <a:pt x="359" y="55"/>
                </a:cubicBezTo>
                <a:cubicBezTo>
                  <a:pt x="358" y="55"/>
                  <a:pt x="358" y="55"/>
                  <a:pt x="358" y="55"/>
                </a:cubicBezTo>
                <a:cubicBezTo>
                  <a:pt x="358" y="55"/>
                  <a:pt x="358" y="55"/>
                  <a:pt x="358" y="55"/>
                </a:cubicBezTo>
                <a:cubicBezTo>
                  <a:pt x="358" y="37"/>
                  <a:pt x="358" y="37"/>
                  <a:pt x="358" y="37"/>
                </a:cubicBezTo>
                <a:cubicBezTo>
                  <a:pt x="358" y="28"/>
                  <a:pt x="358" y="28"/>
                  <a:pt x="358" y="28"/>
                </a:cubicBezTo>
                <a:cubicBezTo>
                  <a:pt x="358" y="27"/>
                  <a:pt x="358" y="27"/>
                  <a:pt x="358" y="27"/>
                </a:cubicBezTo>
                <a:cubicBezTo>
                  <a:pt x="357" y="27"/>
                  <a:pt x="357" y="27"/>
                  <a:pt x="357" y="27"/>
                </a:cubicBezTo>
                <a:cubicBezTo>
                  <a:pt x="357" y="18"/>
                  <a:pt x="357" y="18"/>
                  <a:pt x="357" y="18"/>
                </a:cubicBezTo>
                <a:cubicBezTo>
                  <a:pt x="357" y="18"/>
                  <a:pt x="357" y="18"/>
                  <a:pt x="357" y="18"/>
                </a:cubicBezTo>
                <a:cubicBezTo>
                  <a:pt x="357" y="18"/>
                  <a:pt x="357" y="18"/>
                  <a:pt x="357" y="18"/>
                </a:cubicBezTo>
                <a:cubicBezTo>
                  <a:pt x="357" y="27"/>
                  <a:pt x="357" y="27"/>
                  <a:pt x="357" y="27"/>
                </a:cubicBezTo>
                <a:cubicBezTo>
                  <a:pt x="356" y="27"/>
                  <a:pt x="356" y="27"/>
                  <a:pt x="356" y="27"/>
                </a:cubicBezTo>
                <a:cubicBezTo>
                  <a:pt x="356" y="37"/>
                  <a:pt x="356" y="37"/>
                  <a:pt x="356" y="37"/>
                </a:cubicBezTo>
                <a:cubicBezTo>
                  <a:pt x="356" y="55"/>
                  <a:pt x="356" y="55"/>
                  <a:pt x="356" y="55"/>
                </a:cubicBezTo>
                <a:cubicBezTo>
                  <a:pt x="356" y="55"/>
                  <a:pt x="356" y="55"/>
                  <a:pt x="356" y="55"/>
                </a:cubicBezTo>
                <a:cubicBezTo>
                  <a:pt x="355" y="55"/>
                  <a:pt x="355" y="55"/>
                  <a:pt x="355" y="55"/>
                </a:cubicBezTo>
                <a:cubicBezTo>
                  <a:pt x="354" y="55"/>
                  <a:pt x="354" y="55"/>
                  <a:pt x="354" y="55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56"/>
                  <a:pt x="353" y="56"/>
                  <a:pt x="353" y="56"/>
                </a:cubicBezTo>
                <a:cubicBezTo>
                  <a:pt x="353" y="61"/>
                  <a:pt x="353" y="61"/>
                  <a:pt x="353" y="61"/>
                </a:cubicBezTo>
                <a:cubicBezTo>
                  <a:pt x="353" y="62"/>
                  <a:pt x="353" y="62"/>
                  <a:pt x="353" y="62"/>
                </a:cubicBezTo>
                <a:cubicBezTo>
                  <a:pt x="353" y="62"/>
                  <a:pt x="353" y="62"/>
                  <a:pt x="353" y="62"/>
                </a:cubicBezTo>
                <a:cubicBezTo>
                  <a:pt x="353" y="62"/>
                  <a:pt x="353" y="62"/>
                  <a:pt x="353" y="62"/>
                </a:cubicBezTo>
                <a:cubicBezTo>
                  <a:pt x="353" y="63"/>
                  <a:pt x="353" y="63"/>
                  <a:pt x="353" y="63"/>
                </a:cubicBezTo>
                <a:cubicBezTo>
                  <a:pt x="354" y="63"/>
                  <a:pt x="354" y="63"/>
                  <a:pt x="354" y="63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54" y="64"/>
                  <a:pt x="354" y="64"/>
                  <a:pt x="354" y="64"/>
                </a:cubicBezTo>
                <a:cubicBezTo>
                  <a:pt x="355" y="64"/>
                  <a:pt x="355" y="64"/>
                  <a:pt x="355" y="64"/>
                </a:cubicBezTo>
                <a:cubicBezTo>
                  <a:pt x="355" y="68"/>
                  <a:pt x="355" y="68"/>
                  <a:pt x="355" y="68"/>
                </a:cubicBezTo>
                <a:cubicBezTo>
                  <a:pt x="354" y="68"/>
                  <a:pt x="354" y="68"/>
                  <a:pt x="354" y="68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53" y="69"/>
                  <a:pt x="353" y="69"/>
                  <a:pt x="353" y="69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3" y="70"/>
                  <a:pt x="353" y="70"/>
                  <a:pt x="353" y="70"/>
                </a:cubicBezTo>
                <a:cubicBezTo>
                  <a:pt x="354" y="71"/>
                  <a:pt x="354" y="71"/>
                  <a:pt x="354" y="71"/>
                </a:cubicBezTo>
                <a:cubicBezTo>
                  <a:pt x="355" y="71"/>
                  <a:pt x="355" y="71"/>
                  <a:pt x="355" y="71"/>
                </a:cubicBezTo>
                <a:cubicBezTo>
                  <a:pt x="354" y="87"/>
                  <a:pt x="354" y="87"/>
                  <a:pt x="354" y="87"/>
                </a:cubicBezTo>
                <a:cubicBezTo>
                  <a:pt x="353" y="102"/>
                  <a:pt x="353" y="102"/>
                  <a:pt x="353" y="102"/>
                </a:cubicBezTo>
                <a:cubicBezTo>
                  <a:pt x="352" y="118"/>
                  <a:pt x="352" y="118"/>
                  <a:pt x="352" y="118"/>
                </a:cubicBezTo>
                <a:cubicBezTo>
                  <a:pt x="350" y="118"/>
                  <a:pt x="350" y="118"/>
                  <a:pt x="350" y="118"/>
                </a:cubicBezTo>
                <a:cubicBezTo>
                  <a:pt x="348" y="118"/>
                  <a:pt x="348" y="118"/>
                  <a:pt x="348" y="118"/>
                </a:cubicBezTo>
                <a:cubicBezTo>
                  <a:pt x="349" y="124"/>
                  <a:pt x="349" y="124"/>
                  <a:pt x="349" y="124"/>
                </a:cubicBezTo>
                <a:cubicBezTo>
                  <a:pt x="349" y="125"/>
                  <a:pt x="349" y="125"/>
                  <a:pt x="349" y="125"/>
                </a:cubicBezTo>
                <a:cubicBezTo>
                  <a:pt x="351" y="125"/>
                  <a:pt x="351" y="125"/>
                  <a:pt x="351" y="125"/>
                </a:cubicBezTo>
                <a:cubicBezTo>
                  <a:pt x="351" y="125"/>
                  <a:pt x="351" y="125"/>
                  <a:pt x="351" y="125"/>
                </a:cubicBezTo>
                <a:cubicBezTo>
                  <a:pt x="351" y="128"/>
                  <a:pt x="351" y="128"/>
                  <a:pt x="351" y="128"/>
                </a:cubicBezTo>
                <a:cubicBezTo>
                  <a:pt x="351" y="137"/>
                  <a:pt x="351" y="137"/>
                  <a:pt x="351" y="137"/>
                </a:cubicBezTo>
                <a:cubicBezTo>
                  <a:pt x="349" y="148"/>
                  <a:pt x="349" y="148"/>
                  <a:pt x="349" y="148"/>
                </a:cubicBezTo>
                <a:cubicBezTo>
                  <a:pt x="348" y="154"/>
                  <a:pt x="348" y="154"/>
                  <a:pt x="348" y="154"/>
                </a:cubicBezTo>
                <a:cubicBezTo>
                  <a:pt x="346" y="161"/>
                  <a:pt x="346" y="161"/>
                  <a:pt x="346" y="161"/>
                </a:cubicBezTo>
                <a:cubicBezTo>
                  <a:pt x="343" y="169"/>
                  <a:pt x="343" y="169"/>
                  <a:pt x="343" y="169"/>
                </a:cubicBezTo>
                <a:cubicBezTo>
                  <a:pt x="336" y="183"/>
                  <a:pt x="336" y="183"/>
                  <a:pt x="336" y="183"/>
                </a:cubicBezTo>
                <a:cubicBezTo>
                  <a:pt x="335" y="183"/>
                  <a:pt x="335" y="183"/>
                  <a:pt x="335" y="183"/>
                </a:cubicBezTo>
                <a:cubicBezTo>
                  <a:pt x="334" y="183"/>
                  <a:pt x="334" y="183"/>
                  <a:pt x="334" y="183"/>
                </a:cubicBezTo>
                <a:cubicBezTo>
                  <a:pt x="332" y="183"/>
                  <a:pt x="332" y="183"/>
                  <a:pt x="332" y="183"/>
                </a:cubicBezTo>
                <a:cubicBezTo>
                  <a:pt x="332" y="183"/>
                  <a:pt x="332" y="183"/>
                  <a:pt x="332" y="183"/>
                </a:cubicBezTo>
                <a:cubicBezTo>
                  <a:pt x="331" y="183"/>
                  <a:pt x="331" y="183"/>
                  <a:pt x="331" y="183"/>
                </a:cubicBezTo>
                <a:cubicBezTo>
                  <a:pt x="329" y="183"/>
                  <a:pt x="329" y="183"/>
                  <a:pt x="329" y="183"/>
                </a:cubicBezTo>
                <a:cubicBezTo>
                  <a:pt x="329" y="183"/>
                  <a:pt x="329" y="183"/>
                  <a:pt x="329" y="183"/>
                </a:cubicBezTo>
                <a:cubicBezTo>
                  <a:pt x="326" y="183"/>
                  <a:pt x="326" y="183"/>
                  <a:pt x="326" y="183"/>
                </a:cubicBezTo>
                <a:cubicBezTo>
                  <a:pt x="326" y="183"/>
                  <a:pt x="326" y="183"/>
                  <a:pt x="326" y="183"/>
                </a:cubicBezTo>
                <a:cubicBezTo>
                  <a:pt x="325" y="183"/>
                  <a:pt x="325" y="183"/>
                  <a:pt x="325" y="183"/>
                </a:cubicBezTo>
                <a:cubicBezTo>
                  <a:pt x="326" y="183"/>
                  <a:pt x="326" y="183"/>
                  <a:pt x="326" y="183"/>
                </a:cubicBezTo>
                <a:cubicBezTo>
                  <a:pt x="326" y="183"/>
                  <a:pt x="326" y="183"/>
                  <a:pt x="326" y="183"/>
                </a:cubicBezTo>
                <a:cubicBezTo>
                  <a:pt x="323" y="183"/>
                  <a:pt x="323" y="183"/>
                  <a:pt x="323" y="183"/>
                </a:cubicBezTo>
                <a:cubicBezTo>
                  <a:pt x="323" y="182"/>
                  <a:pt x="323" y="182"/>
                  <a:pt x="323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5" y="182"/>
                  <a:pt x="325" y="182"/>
                  <a:pt x="325" y="182"/>
                </a:cubicBezTo>
                <a:cubicBezTo>
                  <a:pt x="323" y="182"/>
                  <a:pt x="323" y="182"/>
                  <a:pt x="323" y="182"/>
                </a:cubicBezTo>
                <a:cubicBezTo>
                  <a:pt x="323" y="179"/>
                  <a:pt x="323" y="179"/>
                  <a:pt x="323" y="179"/>
                </a:cubicBezTo>
                <a:cubicBezTo>
                  <a:pt x="321" y="179"/>
                  <a:pt x="321" y="179"/>
                  <a:pt x="321" y="179"/>
                </a:cubicBezTo>
                <a:cubicBezTo>
                  <a:pt x="320" y="167"/>
                  <a:pt x="320" y="167"/>
                  <a:pt x="320" y="167"/>
                </a:cubicBezTo>
                <a:cubicBezTo>
                  <a:pt x="320" y="167"/>
                  <a:pt x="320" y="167"/>
                  <a:pt x="320" y="167"/>
                </a:cubicBezTo>
                <a:cubicBezTo>
                  <a:pt x="320" y="163"/>
                  <a:pt x="320" y="163"/>
                  <a:pt x="320" y="163"/>
                </a:cubicBezTo>
                <a:cubicBezTo>
                  <a:pt x="320" y="112"/>
                  <a:pt x="320" y="112"/>
                  <a:pt x="320" y="112"/>
                </a:cubicBezTo>
                <a:cubicBezTo>
                  <a:pt x="320" y="112"/>
                  <a:pt x="320" y="112"/>
                  <a:pt x="320" y="112"/>
                </a:cubicBezTo>
                <a:cubicBezTo>
                  <a:pt x="320" y="110"/>
                  <a:pt x="320" y="110"/>
                  <a:pt x="320" y="110"/>
                </a:cubicBezTo>
                <a:cubicBezTo>
                  <a:pt x="320" y="110"/>
                  <a:pt x="320" y="110"/>
                  <a:pt x="320" y="110"/>
                </a:cubicBezTo>
                <a:cubicBezTo>
                  <a:pt x="319" y="110"/>
                  <a:pt x="319" y="110"/>
                  <a:pt x="319" y="110"/>
                </a:cubicBezTo>
                <a:cubicBezTo>
                  <a:pt x="318" y="110"/>
                  <a:pt x="318" y="110"/>
                  <a:pt x="318" y="110"/>
                </a:cubicBezTo>
                <a:cubicBezTo>
                  <a:pt x="318" y="110"/>
                  <a:pt x="318" y="110"/>
                  <a:pt x="318" y="110"/>
                </a:cubicBezTo>
                <a:cubicBezTo>
                  <a:pt x="314" y="110"/>
                  <a:pt x="314" y="110"/>
                  <a:pt x="314" y="110"/>
                </a:cubicBezTo>
                <a:cubicBezTo>
                  <a:pt x="314" y="110"/>
                  <a:pt x="314" y="110"/>
                  <a:pt x="314" y="110"/>
                </a:cubicBezTo>
                <a:cubicBezTo>
                  <a:pt x="314" y="110"/>
                  <a:pt x="314" y="110"/>
                  <a:pt x="314" y="110"/>
                </a:cubicBezTo>
                <a:cubicBezTo>
                  <a:pt x="310" y="109"/>
                  <a:pt x="310" y="109"/>
                  <a:pt x="310" y="109"/>
                </a:cubicBezTo>
                <a:cubicBezTo>
                  <a:pt x="310" y="109"/>
                  <a:pt x="310" y="109"/>
                  <a:pt x="310" y="109"/>
                </a:cubicBezTo>
                <a:cubicBezTo>
                  <a:pt x="313" y="110"/>
                  <a:pt x="313" y="110"/>
                  <a:pt x="313" y="110"/>
                </a:cubicBezTo>
                <a:cubicBezTo>
                  <a:pt x="310" y="110"/>
                  <a:pt x="310" y="110"/>
                  <a:pt x="310" y="110"/>
                </a:cubicBezTo>
                <a:cubicBezTo>
                  <a:pt x="310" y="110"/>
                  <a:pt x="310" y="110"/>
                  <a:pt x="310" y="110"/>
                </a:cubicBezTo>
                <a:cubicBezTo>
                  <a:pt x="307" y="110"/>
                  <a:pt x="307" y="110"/>
                  <a:pt x="307" y="110"/>
                </a:cubicBezTo>
                <a:cubicBezTo>
                  <a:pt x="306" y="110"/>
                  <a:pt x="306" y="110"/>
                  <a:pt x="306" y="110"/>
                </a:cubicBezTo>
                <a:cubicBezTo>
                  <a:pt x="301" y="110"/>
                  <a:pt x="301" y="110"/>
                  <a:pt x="301" y="110"/>
                </a:cubicBezTo>
                <a:cubicBezTo>
                  <a:pt x="300" y="110"/>
                  <a:pt x="300" y="110"/>
                  <a:pt x="300" y="110"/>
                </a:cubicBezTo>
                <a:cubicBezTo>
                  <a:pt x="298" y="110"/>
                  <a:pt x="298" y="110"/>
                  <a:pt x="298" y="110"/>
                </a:cubicBezTo>
                <a:cubicBezTo>
                  <a:pt x="298" y="110"/>
                  <a:pt x="298" y="110"/>
                  <a:pt x="298" y="110"/>
                </a:cubicBezTo>
                <a:cubicBezTo>
                  <a:pt x="295" y="110"/>
                  <a:pt x="295" y="110"/>
                  <a:pt x="295" y="110"/>
                </a:cubicBezTo>
                <a:cubicBezTo>
                  <a:pt x="298" y="109"/>
                  <a:pt x="298" y="109"/>
                  <a:pt x="298" y="109"/>
                </a:cubicBezTo>
                <a:cubicBezTo>
                  <a:pt x="298" y="109"/>
                  <a:pt x="298" y="109"/>
                  <a:pt x="298" y="109"/>
                </a:cubicBezTo>
                <a:cubicBezTo>
                  <a:pt x="294" y="109"/>
                  <a:pt x="294" y="109"/>
                  <a:pt x="294" y="109"/>
                </a:cubicBezTo>
                <a:cubicBezTo>
                  <a:pt x="294" y="110"/>
                  <a:pt x="294" y="110"/>
                  <a:pt x="294" y="110"/>
                </a:cubicBezTo>
                <a:cubicBezTo>
                  <a:pt x="294" y="110"/>
                  <a:pt x="294" y="110"/>
                  <a:pt x="294" y="110"/>
                </a:cubicBezTo>
                <a:cubicBezTo>
                  <a:pt x="293" y="110"/>
                  <a:pt x="293" y="110"/>
                  <a:pt x="293" y="110"/>
                </a:cubicBezTo>
                <a:cubicBezTo>
                  <a:pt x="293" y="110"/>
                  <a:pt x="293" y="110"/>
                  <a:pt x="293" y="110"/>
                </a:cubicBezTo>
                <a:cubicBezTo>
                  <a:pt x="293" y="110"/>
                  <a:pt x="293" y="110"/>
                  <a:pt x="293" y="110"/>
                </a:cubicBezTo>
                <a:cubicBezTo>
                  <a:pt x="293" y="110"/>
                  <a:pt x="293" y="110"/>
                  <a:pt x="293" y="110"/>
                </a:cubicBezTo>
                <a:cubicBezTo>
                  <a:pt x="292" y="110"/>
                  <a:pt x="292" y="110"/>
                  <a:pt x="292" y="110"/>
                </a:cubicBezTo>
                <a:cubicBezTo>
                  <a:pt x="289" y="110"/>
                  <a:pt x="289" y="110"/>
                  <a:pt x="289" y="110"/>
                </a:cubicBezTo>
                <a:cubicBezTo>
                  <a:pt x="287" y="109"/>
                  <a:pt x="287" y="109"/>
                  <a:pt x="287" y="109"/>
                </a:cubicBezTo>
                <a:cubicBezTo>
                  <a:pt x="287" y="109"/>
                  <a:pt x="287" y="109"/>
                  <a:pt x="287" y="109"/>
                </a:cubicBezTo>
                <a:cubicBezTo>
                  <a:pt x="287" y="111"/>
                  <a:pt x="287" y="111"/>
                  <a:pt x="287" y="111"/>
                </a:cubicBezTo>
                <a:cubicBezTo>
                  <a:pt x="287" y="111"/>
                  <a:pt x="287" y="111"/>
                  <a:pt x="287" y="111"/>
                </a:cubicBezTo>
                <a:cubicBezTo>
                  <a:pt x="287" y="174"/>
                  <a:pt x="287" y="174"/>
                  <a:pt x="287" y="174"/>
                </a:cubicBezTo>
                <a:cubicBezTo>
                  <a:pt x="287" y="176"/>
                  <a:pt x="287" y="176"/>
                  <a:pt x="287" y="176"/>
                </a:cubicBezTo>
                <a:cubicBezTo>
                  <a:pt x="283" y="176"/>
                  <a:pt x="283" y="176"/>
                  <a:pt x="283" y="176"/>
                </a:cubicBezTo>
                <a:cubicBezTo>
                  <a:pt x="283" y="166"/>
                  <a:pt x="283" y="166"/>
                  <a:pt x="283" y="166"/>
                </a:cubicBezTo>
                <a:cubicBezTo>
                  <a:pt x="276" y="165"/>
                  <a:pt x="276" y="165"/>
                  <a:pt x="276" y="165"/>
                </a:cubicBezTo>
                <a:cubicBezTo>
                  <a:pt x="275" y="92"/>
                  <a:pt x="275" y="92"/>
                  <a:pt x="275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92"/>
                  <a:pt x="276" y="92"/>
                  <a:pt x="276" y="92"/>
                </a:cubicBezTo>
                <a:cubicBezTo>
                  <a:pt x="276" y="77"/>
                  <a:pt x="276" y="77"/>
                  <a:pt x="276" y="77"/>
                </a:cubicBezTo>
                <a:cubicBezTo>
                  <a:pt x="272" y="77"/>
                  <a:pt x="272" y="77"/>
                  <a:pt x="272" y="77"/>
                </a:cubicBezTo>
                <a:cubicBezTo>
                  <a:pt x="272" y="59"/>
                  <a:pt x="272" y="59"/>
                  <a:pt x="272" y="59"/>
                </a:cubicBezTo>
                <a:cubicBezTo>
                  <a:pt x="272" y="59"/>
                  <a:pt x="272" y="59"/>
                  <a:pt x="272" y="59"/>
                </a:cubicBezTo>
                <a:cubicBezTo>
                  <a:pt x="272" y="59"/>
                  <a:pt x="272" y="59"/>
                  <a:pt x="272" y="59"/>
                </a:cubicBezTo>
                <a:cubicBezTo>
                  <a:pt x="272" y="58"/>
                  <a:pt x="272" y="58"/>
                  <a:pt x="272" y="58"/>
                </a:cubicBezTo>
                <a:cubicBezTo>
                  <a:pt x="271" y="57"/>
                  <a:pt x="271" y="57"/>
                  <a:pt x="271" y="57"/>
                </a:cubicBezTo>
                <a:cubicBezTo>
                  <a:pt x="270" y="58"/>
                  <a:pt x="270" y="58"/>
                  <a:pt x="270" y="58"/>
                </a:cubicBezTo>
                <a:cubicBezTo>
                  <a:pt x="270" y="59"/>
                  <a:pt x="270" y="59"/>
                  <a:pt x="270" y="59"/>
                </a:cubicBezTo>
                <a:cubicBezTo>
                  <a:pt x="270" y="48"/>
                  <a:pt x="270" y="48"/>
                  <a:pt x="270" y="48"/>
                </a:cubicBezTo>
                <a:cubicBezTo>
                  <a:pt x="270" y="47"/>
                  <a:pt x="270" y="47"/>
                  <a:pt x="270" y="47"/>
                </a:cubicBezTo>
                <a:cubicBezTo>
                  <a:pt x="270" y="47"/>
                  <a:pt x="270" y="47"/>
                  <a:pt x="270" y="47"/>
                </a:cubicBezTo>
                <a:cubicBezTo>
                  <a:pt x="270" y="47"/>
                  <a:pt x="270" y="47"/>
                  <a:pt x="270" y="47"/>
                </a:cubicBezTo>
                <a:cubicBezTo>
                  <a:pt x="269" y="46"/>
                  <a:pt x="269" y="46"/>
                  <a:pt x="269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68" y="46"/>
                  <a:pt x="268" y="46"/>
                  <a:pt x="268" y="46"/>
                </a:cubicBezTo>
                <a:cubicBezTo>
                  <a:pt x="268" y="47"/>
                  <a:pt x="268" y="47"/>
                  <a:pt x="268" y="47"/>
                </a:cubicBezTo>
                <a:cubicBezTo>
                  <a:pt x="268" y="47"/>
                  <a:pt x="268" y="47"/>
                  <a:pt x="268" y="47"/>
                </a:cubicBezTo>
                <a:cubicBezTo>
                  <a:pt x="268" y="47"/>
                  <a:pt x="268" y="47"/>
                  <a:pt x="268" y="47"/>
                </a:cubicBezTo>
                <a:cubicBezTo>
                  <a:pt x="268" y="39"/>
                  <a:pt x="268" y="39"/>
                  <a:pt x="268" y="39"/>
                </a:cubicBezTo>
                <a:cubicBezTo>
                  <a:pt x="268" y="38"/>
                  <a:pt x="268" y="38"/>
                  <a:pt x="268" y="38"/>
                </a:cubicBezTo>
                <a:cubicBezTo>
                  <a:pt x="265" y="38"/>
                  <a:pt x="265" y="38"/>
                  <a:pt x="265" y="38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5" y="23"/>
                  <a:pt x="265" y="23"/>
                  <a:pt x="265" y="23"/>
                </a:cubicBezTo>
                <a:cubicBezTo>
                  <a:pt x="264" y="23"/>
                  <a:pt x="264" y="23"/>
                  <a:pt x="264" y="23"/>
                </a:cubicBezTo>
                <a:cubicBezTo>
                  <a:pt x="264" y="20"/>
                  <a:pt x="264" y="20"/>
                  <a:pt x="264" y="20"/>
                </a:cubicBezTo>
                <a:cubicBezTo>
                  <a:pt x="264" y="20"/>
                  <a:pt x="264" y="20"/>
                  <a:pt x="264" y="20"/>
                </a:cubicBezTo>
                <a:cubicBezTo>
                  <a:pt x="265" y="19"/>
                  <a:pt x="265" y="19"/>
                  <a:pt x="265" y="19"/>
                </a:cubicBezTo>
                <a:cubicBezTo>
                  <a:pt x="264" y="19"/>
                  <a:pt x="264" y="19"/>
                  <a:pt x="264" y="19"/>
                </a:cubicBezTo>
                <a:cubicBezTo>
                  <a:pt x="264" y="18"/>
                  <a:pt x="264" y="18"/>
                  <a:pt x="264" y="18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63" y="15"/>
                  <a:pt x="263" y="15"/>
                  <a:pt x="263" y="15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2"/>
                  <a:pt x="263" y="2"/>
                  <a:pt x="263" y="2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63" y="2"/>
                  <a:pt x="263" y="2"/>
                  <a:pt x="263" y="2"/>
                </a:cubicBezTo>
                <a:cubicBezTo>
                  <a:pt x="263" y="5"/>
                  <a:pt x="263" y="5"/>
                  <a:pt x="263" y="5"/>
                </a:cubicBezTo>
                <a:cubicBezTo>
                  <a:pt x="263" y="7"/>
                  <a:pt x="263" y="7"/>
                  <a:pt x="263" y="7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3" y="12"/>
                  <a:pt x="263" y="12"/>
                  <a:pt x="263" y="12"/>
                </a:cubicBezTo>
                <a:cubicBezTo>
                  <a:pt x="263" y="14"/>
                  <a:pt x="263" y="14"/>
                  <a:pt x="263" y="14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62" y="17"/>
                  <a:pt x="262" y="17"/>
                  <a:pt x="262" y="17"/>
                </a:cubicBezTo>
                <a:cubicBezTo>
                  <a:pt x="262" y="17"/>
                  <a:pt x="262" y="17"/>
                  <a:pt x="262" y="17"/>
                </a:cubicBezTo>
                <a:cubicBezTo>
                  <a:pt x="262" y="17"/>
                  <a:pt x="262" y="17"/>
                  <a:pt x="262" y="17"/>
                </a:cubicBezTo>
                <a:cubicBezTo>
                  <a:pt x="261" y="18"/>
                  <a:pt x="261" y="18"/>
                  <a:pt x="261" y="18"/>
                </a:cubicBezTo>
                <a:cubicBezTo>
                  <a:pt x="262" y="19"/>
                  <a:pt x="262" y="19"/>
                  <a:pt x="262" y="19"/>
                </a:cubicBezTo>
                <a:cubicBezTo>
                  <a:pt x="262" y="19"/>
                  <a:pt x="262" y="19"/>
                  <a:pt x="262" y="19"/>
                </a:cubicBezTo>
                <a:cubicBezTo>
                  <a:pt x="262" y="20"/>
                  <a:pt x="262" y="20"/>
                  <a:pt x="262" y="20"/>
                </a:cubicBezTo>
                <a:cubicBezTo>
                  <a:pt x="262" y="20"/>
                  <a:pt x="262" y="20"/>
                  <a:pt x="262" y="20"/>
                </a:cubicBezTo>
                <a:cubicBezTo>
                  <a:pt x="262" y="23"/>
                  <a:pt x="262" y="23"/>
                  <a:pt x="262" y="23"/>
                </a:cubicBezTo>
                <a:cubicBezTo>
                  <a:pt x="261" y="23"/>
                  <a:pt x="261" y="23"/>
                  <a:pt x="261" y="23"/>
                </a:cubicBezTo>
                <a:cubicBezTo>
                  <a:pt x="261" y="38"/>
                  <a:pt x="261" y="38"/>
                  <a:pt x="261" y="38"/>
                </a:cubicBezTo>
                <a:cubicBezTo>
                  <a:pt x="258" y="38"/>
                  <a:pt x="258" y="38"/>
                  <a:pt x="258" y="38"/>
                </a:cubicBezTo>
                <a:cubicBezTo>
                  <a:pt x="258" y="47"/>
                  <a:pt x="258" y="47"/>
                  <a:pt x="258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258" y="47"/>
                  <a:pt x="258" y="47"/>
                  <a:pt x="258" y="47"/>
                </a:cubicBezTo>
                <a:cubicBezTo>
                  <a:pt x="258" y="46"/>
                  <a:pt x="258" y="46"/>
                  <a:pt x="258" y="46"/>
                </a:cubicBezTo>
                <a:cubicBezTo>
                  <a:pt x="258" y="45"/>
                  <a:pt x="258" y="45"/>
                  <a:pt x="258" y="45"/>
                </a:cubicBezTo>
                <a:cubicBezTo>
                  <a:pt x="258" y="45"/>
                  <a:pt x="258" y="45"/>
                  <a:pt x="258" y="45"/>
                </a:cubicBezTo>
                <a:cubicBezTo>
                  <a:pt x="257" y="45"/>
                  <a:pt x="257" y="45"/>
                  <a:pt x="257" y="45"/>
                </a:cubicBezTo>
                <a:cubicBezTo>
                  <a:pt x="256" y="46"/>
                  <a:pt x="256" y="46"/>
                  <a:pt x="256" y="46"/>
                </a:cubicBezTo>
                <a:cubicBezTo>
                  <a:pt x="256" y="47"/>
                  <a:pt x="256" y="47"/>
                  <a:pt x="256" y="47"/>
                </a:cubicBezTo>
                <a:cubicBezTo>
                  <a:pt x="257" y="47"/>
                  <a:pt x="257" y="47"/>
                  <a:pt x="257" y="47"/>
                </a:cubicBezTo>
                <a:cubicBezTo>
                  <a:pt x="256" y="47"/>
                  <a:pt x="256" y="47"/>
                  <a:pt x="256" y="47"/>
                </a:cubicBezTo>
                <a:cubicBezTo>
                  <a:pt x="256" y="59"/>
                  <a:pt x="256" y="59"/>
                  <a:pt x="256" y="59"/>
                </a:cubicBezTo>
                <a:cubicBezTo>
                  <a:pt x="255" y="59"/>
                  <a:pt x="255" y="59"/>
                  <a:pt x="255" y="59"/>
                </a:cubicBezTo>
                <a:cubicBezTo>
                  <a:pt x="255" y="58"/>
                  <a:pt x="255" y="58"/>
                  <a:pt x="255" y="58"/>
                </a:cubicBezTo>
                <a:cubicBezTo>
                  <a:pt x="256" y="57"/>
                  <a:pt x="256" y="57"/>
                  <a:pt x="256" y="57"/>
                </a:cubicBezTo>
                <a:cubicBezTo>
                  <a:pt x="256" y="56"/>
                  <a:pt x="256" y="56"/>
                  <a:pt x="256" y="56"/>
                </a:cubicBezTo>
                <a:cubicBezTo>
                  <a:pt x="255" y="56"/>
                  <a:pt x="255" y="56"/>
                  <a:pt x="255" y="56"/>
                </a:cubicBezTo>
                <a:cubicBezTo>
                  <a:pt x="254" y="56"/>
                  <a:pt x="254" y="56"/>
                  <a:pt x="254" y="56"/>
                </a:cubicBezTo>
                <a:cubicBezTo>
                  <a:pt x="254" y="57"/>
                  <a:pt x="254" y="57"/>
                  <a:pt x="254" y="57"/>
                </a:cubicBezTo>
                <a:cubicBezTo>
                  <a:pt x="254" y="58"/>
                  <a:pt x="254" y="58"/>
                  <a:pt x="254" y="58"/>
                </a:cubicBezTo>
                <a:cubicBezTo>
                  <a:pt x="254" y="59"/>
                  <a:pt x="254" y="59"/>
                  <a:pt x="254" y="59"/>
                </a:cubicBezTo>
                <a:cubicBezTo>
                  <a:pt x="253" y="59"/>
                  <a:pt x="253" y="59"/>
                  <a:pt x="253" y="59"/>
                </a:cubicBezTo>
                <a:cubicBezTo>
                  <a:pt x="253" y="77"/>
                  <a:pt x="253" y="77"/>
                  <a:pt x="253" y="77"/>
                </a:cubicBezTo>
                <a:cubicBezTo>
                  <a:pt x="250" y="77"/>
                  <a:pt x="250" y="77"/>
                  <a:pt x="250" y="77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92"/>
                  <a:pt x="250" y="92"/>
                  <a:pt x="250" y="92"/>
                </a:cubicBezTo>
                <a:cubicBezTo>
                  <a:pt x="250" y="182"/>
                  <a:pt x="250" y="182"/>
                  <a:pt x="250" y="182"/>
                </a:cubicBezTo>
                <a:cubicBezTo>
                  <a:pt x="250" y="185"/>
                  <a:pt x="250" y="185"/>
                  <a:pt x="250" y="185"/>
                </a:cubicBezTo>
                <a:cubicBezTo>
                  <a:pt x="250" y="189"/>
                  <a:pt x="250" y="189"/>
                  <a:pt x="250" y="189"/>
                </a:cubicBezTo>
                <a:cubicBezTo>
                  <a:pt x="243" y="189"/>
                  <a:pt x="243" y="189"/>
                  <a:pt x="243" y="189"/>
                </a:cubicBezTo>
                <a:cubicBezTo>
                  <a:pt x="243" y="95"/>
                  <a:pt x="243" y="95"/>
                  <a:pt x="243" y="95"/>
                </a:cubicBezTo>
                <a:cubicBezTo>
                  <a:pt x="237" y="92"/>
                  <a:pt x="237" y="92"/>
                  <a:pt x="237" y="92"/>
                </a:cubicBezTo>
                <a:cubicBezTo>
                  <a:pt x="207" y="93"/>
                  <a:pt x="207" y="93"/>
                  <a:pt x="207" y="93"/>
                </a:cubicBezTo>
                <a:cubicBezTo>
                  <a:pt x="204" y="95"/>
                  <a:pt x="204" y="95"/>
                  <a:pt x="204" y="95"/>
                </a:cubicBezTo>
                <a:cubicBezTo>
                  <a:pt x="204" y="189"/>
                  <a:pt x="204" y="189"/>
                  <a:pt x="204" y="189"/>
                </a:cubicBezTo>
                <a:cubicBezTo>
                  <a:pt x="197" y="189"/>
                  <a:pt x="197" y="189"/>
                  <a:pt x="197" y="189"/>
                </a:cubicBezTo>
                <a:cubicBezTo>
                  <a:pt x="197" y="189"/>
                  <a:pt x="197" y="189"/>
                  <a:pt x="197" y="189"/>
                </a:cubicBezTo>
                <a:cubicBezTo>
                  <a:pt x="198" y="189"/>
                  <a:pt x="198" y="189"/>
                  <a:pt x="198" y="189"/>
                </a:cubicBezTo>
                <a:cubicBezTo>
                  <a:pt x="198" y="189"/>
                  <a:pt x="198" y="189"/>
                  <a:pt x="198" y="189"/>
                </a:cubicBezTo>
                <a:cubicBezTo>
                  <a:pt x="198" y="188"/>
                  <a:pt x="198" y="188"/>
                  <a:pt x="198" y="188"/>
                </a:cubicBezTo>
                <a:cubicBezTo>
                  <a:pt x="198" y="188"/>
                  <a:pt x="198" y="188"/>
                  <a:pt x="198" y="188"/>
                </a:cubicBezTo>
                <a:cubicBezTo>
                  <a:pt x="197" y="188"/>
                  <a:pt x="197" y="188"/>
                  <a:pt x="197" y="188"/>
                </a:cubicBezTo>
                <a:cubicBezTo>
                  <a:pt x="197" y="188"/>
                  <a:pt x="197" y="188"/>
                  <a:pt x="197" y="188"/>
                </a:cubicBezTo>
                <a:cubicBezTo>
                  <a:pt x="196" y="118"/>
                  <a:pt x="196" y="118"/>
                  <a:pt x="196" y="118"/>
                </a:cubicBezTo>
                <a:cubicBezTo>
                  <a:pt x="196" y="112"/>
                  <a:pt x="196" y="112"/>
                  <a:pt x="196" y="112"/>
                </a:cubicBezTo>
                <a:cubicBezTo>
                  <a:pt x="196" y="106"/>
                  <a:pt x="196" y="106"/>
                  <a:pt x="196" y="106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5" y="95"/>
                  <a:pt x="195" y="95"/>
                  <a:pt x="195" y="95"/>
                </a:cubicBezTo>
                <a:cubicBezTo>
                  <a:pt x="193" y="95"/>
                  <a:pt x="193" y="95"/>
                  <a:pt x="193" y="95"/>
                </a:cubicBezTo>
                <a:cubicBezTo>
                  <a:pt x="189" y="94"/>
                  <a:pt x="189" y="94"/>
                  <a:pt x="189" y="94"/>
                </a:cubicBezTo>
                <a:cubicBezTo>
                  <a:pt x="189" y="94"/>
                  <a:pt x="189" y="94"/>
                  <a:pt x="189" y="94"/>
                </a:cubicBezTo>
                <a:cubicBezTo>
                  <a:pt x="180" y="94"/>
                  <a:pt x="180" y="94"/>
                  <a:pt x="180" y="94"/>
                </a:cubicBezTo>
                <a:cubicBezTo>
                  <a:pt x="179" y="94"/>
                  <a:pt x="179" y="94"/>
                  <a:pt x="179" y="94"/>
                </a:cubicBezTo>
                <a:cubicBezTo>
                  <a:pt x="175" y="95"/>
                  <a:pt x="175" y="95"/>
                  <a:pt x="175" y="95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3" y="100"/>
                  <a:pt x="173" y="100"/>
                  <a:pt x="173" y="100"/>
                </a:cubicBezTo>
                <a:cubicBezTo>
                  <a:pt x="173" y="106"/>
                  <a:pt x="173" y="106"/>
                  <a:pt x="173" y="106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69" y="183"/>
                  <a:pt x="169" y="183"/>
                  <a:pt x="169" y="183"/>
                </a:cubicBezTo>
                <a:cubicBezTo>
                  <a:pt x="169" y="182"/>
                  <a:pt x="169" y="182"/>
                  <a:pt x="169" y="182"/>
                </a:cubicBezTo>
                <a:cubicBezTo>
                  <a:pt x="169" y="182"/>
                  <a:pt x="169" y="182"/>
                  <a:pt x="169" y="182"/>
                </a:cubicBezTo>
                <a:cubicBezTo>
                  <a:pt x="168" y="182"/>
                  <a:pt x="168" y="182"/>
                  <a:pt x="168" y="182"/>
                </a:cubicBezTo>
                <a:cubicBezTo>
                  <a:pt x="168" y="183"/>
                  <a:pt x="168" y="183"/>
                  <a:pt x="168" y="183"/>
                </a:cubicBezTo>
                <a:cubicBezTo>
                  <a:pt x="165" y="183"/>
                  <a:pt x="165" y="183"/>
                  <a:pt x="165" y="183"/>
                </a:cubicBezTo>
                <a:cubicBezTo>
                  <a:pt x="165" y="182"/>
                  <a:pt x="165" y="182"/>
                  <a:pt x="165" y="182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79"/>
                  <a:pt x="164" y="179"/>
                  <a:pt x="164" y="179"/>
                </a:cubicBezTo>
                <a:cubicBezTo>
                  <a:pt x="163" y="179"/>
                  <a:pt x="163" y="179"/>
                  <a:pt x="163" y="179"/>
                </a:cubicBezTo>
                <a:cubicBezTo>
                  <a:pt x="163" y="179"/>
                  <a:pt x="163" y="179"/>
                  <a:pt x="163" y="179"/>
                </a:cubicBezTo>
                <a:cubicBezTo>
                  <a:pt x="163" y="179"/>
                  <a:pt x="163" y="179"/>
                  <a:pt x="163" y="179"/>
                </a:cubicBezTo>
                <a:cubicBezTo>
                  <a:pt x="160" y="179"/>
                  <a:pt x="160" y="179"/>
                  <a:pt x="160" y="179"/>
                </a:cubicBezTo>
                <a:cubicBezTo>
                  <a:pt x="159" y="179"/>
                  <a:pt x="159" y="179"/>
                  <a:pt x="159" y="179"/>
                </a:cubicBezTo>
                <a:cubicBezTo>
                  <a:pt x="159" y="179"/>
                  <a:pt x="159" y="179"/>
                  <a:pt x="159" y="179"/>
                </a:cubicBezTo>
                <a:cubicBezTo>
                  <a:pt x="158" y="178"/>
                  <a:pt x="158" y="178"/>
                  <a:pt x="158" y="178"/>
                </a:cubicBezTo>
                <a:cubicBezTo>
                  <a:pt x="158" y="178"/>
                  <a:pt x="158" y="178"/>
                  <a:pt x="158" y="178"/>
                </a:cubicBezTo>
                <a:cubicBezTo>
                  <a:pt x="158" y="177"/>
                  <a:pt x="158" y="177"/>
                  <a:pt x="158" y="177"/>
                </a:cubicBezTo>
                <a:cubicBezTo>
                  <a:pt x="158" y="177"/>
                  <a:pt x="158" y="177"/>
                  <a:pt x="158" y="177"/>
                </a:cubicBezTo>
                <a:cubicBezTo>
                  <a:pt x="158" y="177"/>
                  <a:pt x="158" y="177"/>
                  <a:pt x="158" y="177"/>
                </a:cubicBezTo>
                <a:cubicBezTo>
                  <a:pt x="157" y="176"/>
                  <a:pt x="157" y="176"/>
                  <a:pt x="157" y="176"/>
                </a:cubicBezTo>
                <a:cubicBezTo>
                  <a:pt x="143" y="175"/>
                  <a:pt x="143" y="175"/>
                  <a:pt x="143" y="175"/>
                </a:cubicBezTo>
                <a:cubicBezTo>
                  <a:pt x="143" y="175"/>
                  <a:pt x="143" y="175"/>
                  <a:pt x="143" y="175"/>
                </a:cubicBezTo>
                <a:cubicBezTo>
                  <a:pt x="138" y="175"/>
                  <a:pt x="138" y="175"/>
                  <a:pt x="138" y="175"/>
                </a:cubicBezTo>
                <a:cubicBezTo>
                  <a:pt x="138" y="179"/>
                  <a:pt x="138" y="179"/>
                  <a:pt x="138" y="179"/>
                </a:cubicBezTo>
                <a:cubicBezTo>
                  <a:pt x="135" y="179"/>
                  <a:pt x="135" y="179"/>
                  <a:pt x="135" y="179"/>
                </a:cubicBezTo>
                <a:cubicBezTo>
                  <a:pt x="134" y="179"/>
                  <a:pt x="134" y="179"/>
                  <a:pt x="134" y="179"/>
                </a:cubicBezTo>
                <a:cubicBezTo>
                  <a:pt x="134" y="179"/>
                  <a:pt x="134" y="179"/>
                  <a:pt x="134" y="179"/>
                </a:cubicBezTo>
                <a:cubicBezTo>
                  <a:pt x="129" y="104"/>
                  <a:pt x="129" y="104"/>
                  <a:pt x="129" y="104"/>
                </a:cubicBezTo>
                <a:cubicBezTo>
                  <a:pt x="129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3" y="96"/>
                  <a:pt x="133" y="96"/>
                  <a:pt x="133" y="96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5"/>
                  <a:pt x="132" y="95"/>
                  <a:pt x="132" y="95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32" y="93"/>
                  <a:pt x="132" y="93"/>
                  <a:pt x="132" y="93"/>
                </a:cubicBezTo>
                <a:cubicBezTo>
                  <a:pt x="132" y="93"/>
                  <a:pt x="132" y="93"/>
                  <a:pt x="132" y="93"/>
                </a:cubicBezTo>
                <a:cubicBezTo>
                  <a:pt x="132" y="93"/>
                  <a:pt x="132" y="93"/>
                  <a:pt x="132" y="93"/>
                </a:cubicBezTo>
                <a:cubicBezTo>
                  <a:pt x="131" y="93"/>
                  <a:pt x="131" y="93"/>
                  <a:pt x="131" y="93"/>
                </a:cubicBezTo>
                <a:cubicBezTo>
                  <a:pt x="131" y="92"/>
                  <a:pt x="131" y="92"/>
                  <a:pt x="131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30" y="89"/>
                  <a:pt x="130" y="89"/>
                  <a:pt x="130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8" y="89"/>
                  <a:pt x="128" y="89"/>
                  <a:pt x="128" y="89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8" y="73"/>
                  <a:pt x="128" y="73"/>
                  <a:pt x="128" y="7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2"/>
                  <a:pt x="129" y="72"/>
                  <a:pt x="129" y="72"/>
                </a:cubicBezTo>
                <a:cubicBezTo>
                  <a:pt x="130" y="71"/>
                  <a:pt x="130" y="71"/>
                  <a:pt x="130" y="71"/>
                </a:cubicBezTo>
                <a:cubicBezTo>
                  <a:pt x="130" y="71"/>
                  <a:pt x="130" y="71"/>
                  <a:pt x="130" y="71"/>
                </a:cubicBezTo>
                <a:cubicBezTo>
                  <a:pt x="130" y="71"/>
                  <a:pt x="130" y="71"/>
                  <a:pt x="130" y="71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29" y="69"/>
                  <a:pt x="129" y="69"/>
                  <a:pt x="129" y="69"/>
                </a:cubicBezTo>
                <a:cubicBezTo>
                  <a:pt x="130" y="68"/>
                  <a:pt x="130" y="68"/>
                  <a:pt x="130" y="68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40"/>
                  <a:pt x="126" y="40"/>
                  <a:pt x="126" y="40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31"/>
                  <a:pt x="126" y="31"/>
                  <a:pt x="126" y="31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23"/>
                  <a:pt x="126" y="23"/>
                  <a:pt x="126" y="23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6" y="19"/>
                  <a:pt x="126" y="19"/>
                  <a:pt x="126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24" y="19"/>
                  <a:pt x="124" y="19"/>
                  <a:pt x="124" y="19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0"/>
                  <a:pt x="124" y="20"/>
                  <a:pt x="124" y="20"/>
                </a:cubicBezTo>
                <a:cubicBezTo>
                  <a:pt x="124" y="22"/>
                  <a:pt x="124" y="22"/>
                  <a:pt x="124" y="22"/>
                </a:cubicBezTo>
                <a:cubicBezTo>
                  <a:pt x="124" y="22"/>
                  <a:pt x="124" y="22"/>
                  <a:pt x="124" y="22"/>
                </a:cubicBezTo>
                <a:cubicBezTo>
                  <a:pt x="124" y="22"/>
                  <a:pt x="124" y="22"/>
                  <a:pt x="124" y="22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23"/>
                  <a:pt x="124" y="23"/>
                  <a:pt x="124" y="23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5"/>
                  <a:pt x="124" y="25"/>
                  <a:pt x="124" y="25"/>
                </a:cubicBezTo>
                <a:cubicBezTo>
                  <a:pt x="124" y="26"/>
                  <a:pt x="124" y="26"/>
                  <a:pt x="124" y="26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1"/>
                  <a:pt x="124" y="31"/>
                  <a:pt x="124" y="31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4"/>
                  <a:pt x="124" y="34"/>
                  <a:pt x="124" y="34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37"/>
                  <a:pt x="124" y="37"/>
                  <a:pt x="124" y="37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3" y="57"/>
                  <a:pt x="123" y="57"/>
                  <a:pt x="123" y="57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58"/>
                  <a:pt x="122" y="58"/>
                  <a:pt x="122" y="58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68"/>
                  <a:pt x="120" y="68"/>
                  <a:pt x="120" y="68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69"/>
                  <a:pt x="120" y="69"/>
                  <a:pt x="120" y="69"/>
                </a:cubicBezTo>
                <a:cubicBezTo>
                  <a:pt x="120" y="70"/>
                  <a:pt x="120" y="70"/>
                  <a:pt x="120" y="70"/>
                </a:cubicBezTo>
                <a:cubicBezTo>
                  <a:pt x="120" y="70"/>
                  <a:pt x="120" y="70"/>
                  <a:pt x="120" y="70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1" y="71"/>
                  <a:pt x="121" y="71"/>
                  <a:pt x="121" y="71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3"/>
                  <a:pt x="121" y="73"/>
                  <a:pt x="121" y="73"/>
                </a:cubicBezTo>
                <a:cubicBezTo>
                  <a:pt x="121" y="73"/>
                  <a:pt x="121" y="73"/>
                  <a:pt x="121" y="73"/>
                </a:cubicBezTo>
                <a:cubicBezTo>
                  <a:pt x="122" y="73"/>
                  <a:pt x="122" y="73"/>
                  <a:pt x="122" y="73"/>
                </a:cubicBezTo>
                <a:cubicBezTo>
                  <a:pt x="122" y="73"/>
                  <a:pt x="122" y="73"/>
                  <a:pt x="122" y="73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22" y="89"/>
                  <a:pt x="122" y="89"/>
                  <a:pt x="122" y="89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1" y="90"/>
                  <a:pt x="121" y="90"/>
                  <a:pt x="121" y="90"/>
                </a:cubicBezTo>
                <a:cubicBezTo>
                  <a:pt x="120" y="90"/>
                  <a:pt x="120" y="90"/>
                  <a:pt x="120" y="90"/>
                </a:cubicBezTo>
                <a:cubicBezTo>
                  <a:pt x="121" y="92"/>
                  <a:pt x="121" y="92"/>
                  <a:pt x="121" y="92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8" y="93"/>
                  <a:pt x="118" y="93"/>
                  <a:pt x="118" y="93"/>
                </a:cubicBezTo>
                <a:cubicBezTo>
                  <a:pt x="118" y="94"/>
                  <a:pt x="118" y="94"/>
                  <a:pt x="118" y="94"/>
                </a:cubicBezTo>
                <a:cubicBezTo>
                  <a:pt x="118" y="95"/>
                  <a:pt x="118" y="95"/>
                  <a:pt x="118" y="95"/>
                </a:cubicBezTo>
                <a:cubicBezTo>
                  <a:pt x="118" y="95"/>
                  <a:pt x="118" y="95"/>
                  <a:pt x="118" y="95"/>
                </a:cubicBezTo>
                <a:cubicBezTo>
                  <a:pt x="118" y="95"/>
                  <a:pt x="118" y="95"/>
                  <a:pt x="118" y="95"/>
                </a:cubicBezTo>
                <a:cubicBezTo>
                  <a:pt x="118" y="96"/>
                  <a:pt x="118" y="96"/>
                  <a:pt x="118" y="96"/>
                </a:cubicBezTo>
                <a:cubicBezTo>
                  <a:pt x="118" y="96"/>
                  <a:pt x="118" y="96"/>
                  <a:pt x="118" y="96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21" y="104"/>
                  <a:pt x="121" y="104"/>
                  <a:pt x="121" y="104"/>
                </a:cubicBezTo>
                <a:cubicBezTo>
                  <a:pt x="121" y="107"/>
                  <a:pt x="121" y="107"/>
                  <a:pt x="121" y="107"/>
                </a:cubicBezTo>
                <a:cubicBezTo>
                  <a:pt x="117" y="181"/>
                  <a:pt x="117" y="181"/>
                  <a:pt x="117" y="181"/>
                </a:cubicBezTo>
                <a:cubicBezTo>
                  <a:pt x="117" y="181"/>
                  <a:pt x="117" y="181"/>
                  <a:pt x="117" y="181"/>
                </a:cubicBezTo>
                <a:cubicBezTo>
                  <a:pt x="115" y="182"/>
                  <a:pt x="115" y="182"/>
                  <a:pt x="115" y="182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78"/>
                  <a:pt x="100" y="178"/>
                  <a:pt x="100" y="178"/>
                </a:cubicBezTo>
                <a:cubicBezTo>
                  <a:pt x="99" y="178"/>
                  <a:pt x="99" y="178"/>
                  <a:pt x="99" y="178"/>
                </a:cubicBezTo>
                <a:cubicBezTo>
                  <a:pt x="99" y="177"/>
                  <a:pt x="99" y="177"/>
                  <a:pt x="99" y="177"/>
                </a:cubicBezTo>
                <a:cubicBezTo>
                  <a:pt x="99" y="177"/>
                  <a:pt x="99" y="177"/>
                  <a:pt x="99" y="177"/>
                </a:cubicBezTo>
                <a:cubicBezTo>
                  <a:pt x="99" y="176"/>
                  <a:pt x="99" y="176"/>
                  <a:pt x="99" y="176"/>
                </a:cubicBezTo>
                <a:cubicBezTo>
                  <a:pt x="99" y="164"/>
                  <a:pt x="99" y="164"/>
                  <a:pt x="99" y="164"/>
                </a:cubicBezTo>
                <a:cubicBezTo>
                  <a:pt x="100" y="164"/>
                  <a:pt x="100" y="164"/>
                  <a:pt x="100" y="164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101" y="163"/>
                  <a:pt x="101" y="163"/>
                  <a:pt x="101" y="163"/>
                </a:cubicBezTo>
                <a:cubicBezTo>
                  <a:pt x="101" y="162"/>
                  <a:pt x="101" y="162"/>
                  <a:pt x="101" y="162"/>
                </a:cubicBezTo>
                <a:cubicBezTo>
                  <a:pt x="101" y="162"/>
                  <a:pt x="101" y="162"/>
                  <a:pt x="101" y="162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100" y="162"/>
                  <a:pt x="100" y="162"/>
                  <a:pt x="100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9" y="162"/>
                  <a:pt x="99" y="162"/>
                  <a:pt x="99" y="162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60"/>
                  <a:pt x="90" y="160"/>
                  <a:pt x="90" y="160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90" y="159"/>
                  <a:pt x="90" y="159"/>
                  <a:pt x="90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8"/>
                  <a:pt x="89" y="158"/>
                  <a:pt x="89" y="158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59"/>
                  <a:pt x="89" y="159"/>
                  <a:pt x="89" y="159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80" y="162"/>
                  <a:pt x="80" y="162"/>
                  <a:pt x="80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9" y="161"/>
                  <a:pt x="79" y="161"/>
                  <a:pt x="79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8" y="162"/>
                  <a:pt x="78" y="162"/>
                  <a:pt x="78" y="162"/>
                </a:cubicBezTo>
                <a:cubicBezTo>
                  <a:pt x="78" y="162"/>
                  <a:pt x="78" y="162"/>
                  <a:pt x="78" y="162"/>
                </a:cubicBezTo>
                <a:cubicBezTo>
                  <a:pt x="78" y="163"/>
                  <a:pt x="78" y="163"/>
                  <a:pt x="78" y="163"/>
                </a:cubicBezTo>
                <a:cubicBezTo>
                  <a:pt x="78" y="163"/>
                  <a:pt x="78" y="163"/>
                  <a:pt x="78" y="163"/>
                </a:cubicBezTo>
                <a:cubicBezTo>
                  <a:pt x="78" y="163"/>
                  <a:pt x="78" y="163"/>
                  <a:pt x="78" y="163"/>
                </a:cubicBezTo>
                <a:cubicBezTo>
                  <a:pt x="79" y="163"/>
                  <a:pt x="79" y="163"/>
                  <a:pt x="79" y="163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80" y="164"/>
                  <a:pt x="80" y="164"/>
                  <a:pt x="80" y="164"/>
                </a:cubicBezTo>
                <a:cubicBezTo>
                  <a:pt x="80" y="175"/>
                  <a:pt x="80" y="175"/>
                  <a:pt x="80" y="175"/>
                </a:cubicBezTo>
                <a:cubicBezTo>
                  <a:pt x="76" y="173"/>
                  <a:pt x="76" y="173"/>
                  <a:pt x="76" y="173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9"/>
                  <a:pt x="76" y="149"/>
                  <a:pt x="76" y="149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5" y="148"/>
                  <a:pt x="75" y="148"/>
                  <a:pt x="75" y="148"/>
                </a:cubicBezTo>
                <a:cubicBezTo>
                  <a:pt x="70" y="148"/>
                  <a:pt x="70" y="148"/>
                  <a:pt x="70" y="148"/>
                </a:cubicBezTo>
                <a:cubicBezTo>
                  <a:pt x="69" y="148"/>
                  <a:pt x="69" y="148"/>
                  <a:pt x="69" y="148"/>
                </a:cubicBezTo>
                <a:cubicBezTo>
                  <a:pt x="69" y="148"/>
                  <a:pt x="69" y="148"/>
                  <a:pt x="69" y="148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67" y="148"/>
                  <a:pt x="67" y="148"/>
                  <a:pt x="67" y="14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5" y="148"/>
                  <a:pt x="65" y="148"/>
                  <a:pt x="65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41" y="160"/>
                  <a:pt x="41" y="160"/>
                  <a:pt x="41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7" y="164"/>
                  <a:pt x="17" y="164"/>
                  <a:pt x="17" y="164"/>
                </a:cubicBezTo>
                <a:cubicBezTo>
                  <a:pt x="17" y="164"/>
                  <a:pt x="17" y="164"/>
                  <a:pt x="17" y="164"/>
                </a:cubicBezTo>
                <a:cubicBezTo>
                  <a:pt x="17" y="166"/>
                  <a:pt x="17" y="166"/>
                  <a:pt x="17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9" y="166"/>
                  <a:pt x="19" y="166"/>
                  <a:pt x="19" y="166"/>
                </a:cubicBezTo>
                <a:cubicBezTo>
                  <a:pt x="19" y="166"/>
                  <a:pt x="19" y="166"/>
                  <a:pt x="19" y="166"/>
                </a:cubicBezTo>
                <a:cubicBezTo>
                  <a:pt x="19" y="166"/>
                  <a:pt x="19" y="166"/>
                  <a:pt x="19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166"/>
                  <a:pt x="18" y="166"/>
                  <a:pt x="18" y="166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8" y="167"/>
                  <a:pt x="18" y="167"/>
                  <a:pt x="18" y="167"/>
                </a:cubicBezTo>
                <a:cubicBezTo>
                  <a:pt x="1" y="175"/>
                  <a:pt x="1" y="175"/>
                  <a:pt x="1" y="175"/>
                </a:cubicBezTo>
                <a:cubicBezTo>
                  <a:pt x="0" y="178"/>
                  <a:pt x="0" y="178"/>
                  <a:pt x="0" y="178"/>
                </a:cubicBezTo>
                <a:cubicBezTo>
                  <a:pt x="3" y="179"/>
                  <a:pt x="3" y="179"/>
                  <a:pt x="3" y="179"/>
                </a:cubicBezTo>
                <a:cubicBezTo>
                  <a:pt x="3" y="181"/>
                  <a:pt x="3" y="181"/>
                  <a:pt x="3" y="181"/>
                </a:cubicBezTo>
                <a:cubicBezTo>
                  <a:pt x="5" y="181"/>
                  <a:pt x="5" y="181"/>
                  <a:pt x="5" y="181"/>
                </a:cubicBezTo>
                <a:cubicBezTo>
                  <a:pt x="5" y="183"/>
                  <a:pt x="5" y="183"/>
                  <a:pt x="5" y="183"/>
                </a:cubicBezTo>
                <a:cubicBezTo>
                  <a:pt x="8" y="184"/>
                  <a:pt x="8" y="184"/>
                  <a:pt x="8" y="184"/>
                </a:cubicBezTo>
                <a:cubicBezTo>
                  <a:pt x="10" y="184"/>
                  <a:pt x="10" y="184"/>
                  <a:pt x="10" y="184"/>
                </a:cubicBezTo>
                <a:cubicBezTo>
                  <a:pt x="18" y="184"/>
                  <a:pt x="18" y="184"/>
                  <a:pt x="18" y="184"/>
                </a:cubicBezTo>
                <a:cubicBezTo>
                  <a:pt x="18" y="189"/>
                  <a:pt x="18" y="189"/>
                  <a:pt x="18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228"/>
                  <a:pt x="0" y="228"/>
                  <a:pt x="0" y="228"/>
                </a:cubicBezTo>
                <a:cubicBezTo>
                  <a:pt x="895" y="228"/>
                  <a:pt x="895" y="228"/>
                  <a:pt x="895" y="228"/>
                </a:cubicBezTo>
                <a:cubicBezTo>
                  <a:pt x="895" y="189"/>
                  <a:pt x="895" y="189"/>
                  <a:pt x="895" y="189"/>
                </a:cubicBezTo>
                <a:lnTo>
                  <a:pt x="868" y="189"/>
                </a:lnTo>
                <a:close/>
                <a:moveTo>
                  <a:pt x="29" y="189"/>
                </a:moveTo>
                <a:cubicBezTo>
                  <a:pt x="29" y="184"/>
                  <a:pt x="29" y="184"/>
                  <a:pt x="29" y="184"/>
                </a:cubicBezTo>
                <a:cubicBezTo>
                  <a:pt x="34" y="184"/>
                  <a:pt x="34" y="184"/>
                  <a:pt x="34" y="184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5" y="184"/>
                  <a:pt x="45" y="184"/>
                  <a:pt x="45" y="184"/>
                </a:cubicBezTo>
                <a:cubicBezTo>
                  <a:pt x="51" y="184"/>
                  <a:pt x="51" y="184"/>
                  <a:pt x="51" y="184"/>
                </a:cubicBezTo>
                <a:cubicBezTo>
                  <a:pt x="51" y="189"/>
                  <a:pt x="51" y="189"/>
                  <a:pt x="51" y="189"/>
                </a:cubicBezTo>
                <a:lnTo>
                  <a:pt x="29" y="189"/>
                </a:lnTo>
                <a:close/>
                <a:moveTo>
                  <a:pt x="84" y="169"/>
                </a:moveTo>
                <a:cubicBezTo>
                  <a:pt x="84" y="169"/>
                  <a:pt x="84" y="169"/>
                  <a:pt x="84" y="169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71"/>
                  <a:pt x="84" y="171"/>
                  <a:pt x="84" y="171"/>
                </a:cubicBezTo>
                <a:cubicBezTo>
                  <a:pt x="84" y="171"/>
                  <a:pt x="84" y="171"/>
                  <a:pt x="84" y="171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69"/>
                  <a:pt x="84" y="169"/>
                  <a:pt x="84" y="169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6"/>
                  <a:pt x="84" y="166"/>
                  <a:pt x="84" y="166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cubicBezTo>
                  <a:pt x="84" y="167"/>
                  <a:pt x="84" y="167"/>
                  <a:pt x="84" y="167"/>
                </a:cubicBezTo>
                <a:lnTo>
                  <a:pt x="84" y="169"/>
                </a:lnTo>
                <a:close/>
                <a:moveTo>
                  <a:pt x="94" y="171"/>
                </a:moveTo>
                <a:cubicBezTo>
                  <a:pt x="85" y="171"/>
                  <a:pt x="85" y="171"/>
                  <a:pt x="85" y="171"/>
                </a:cubicBezTo>
                <a:cubicBezTo>
                  <a:pt x="85" y="169"/>
                  <a:pt x="85" y="169"/>
                  <a:pt x="85" y="169"/>
                </a:cubicBezTo>
                <a:cubicBezTo>
                  <a:pt x="85" y="169"/>
                  <a:pt x="85" y="169"/>
                  <a:pt x="85" y="169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6"/>
                  <a:pt x="85" y="166"/>
                  <a:pt x="85" y="166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5" y="165"/>
                  <a:pt x="85" y="165"/>
                  <a:pt x="85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6" y="165"/>
                  <a:pt x="86" y="165"/>
                  <a:pt x="86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5"/>
                  <a:pt x="87" y="165"/>
                  <a:pt x="87" y="165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7" y="166"/>
                  <a:pt x="87" y="166"/>
                  <a:pt x="87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8" y="165"/>
                  <a:pt x="88" y="165"/>
                  <a:pt x="88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89" y="165"/>
                  <a:pt x="89" y="165"/>
                  <a:pt x="89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1" y="166"/>
                  <a:pt x="91" y="166"/>
                  <a:pt x="91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93" y="164"/>
                  <a:pt x="93" y="164"/>
                  <a:pt x="93" y="164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3" y="165"/>
                  <a:pt x="93" y="165"/>
                  <a:pt x="93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5"/>
                  <a:pt x="94" y="165"/>
                  <a:pt x="94" y="165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6"/>
                  <a:pt x="94" y="166"/>
                  <a:pt x="94" y="166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7"/>
                  <a:pt x="94" y="167"/>
                  <a:pt x="94" y="167"/>
                </a:cubicBezTo>
                <a:cubicBezTo>
                  <a:pt x="94" y="169"/>
                  <a:pt x="94" y="169"/>
                  <a:pt x="94" y="169"/>
                </a:cubicBezTo>
                <a:cubicBezTo>
                  <a:pt x="94" y="169"/>
                  <a:pt x="94" y="169"/>
                  <a:pt x="94" y="169"/>
                </a:cubicBezTo>
                <a:cubicBezTo>
                  <a:pt x="94" y="171"/>
                  <a:pt x="94" y="171"/>
                  <a:pt x="94" y="171"/>
                </a:cubicBezTo>
                <a:close/>
                <a:moveTo>
                  <a:pt x="95" y="171"/>
                </a:move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6"/>
                  <a:pt x="95" y="166"/>
                  <a:pt x="95" y="166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7"/>
                  <a:pt x="95" y="167"/>
                  <a:pt x="95" y="167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69"/>
                  <a:pt x="95" y="169"/>
                  <a:pt x="95" y="169"/>
                </a:cubicBezTo>
                <a:cubicBezTo>
                  <a:pt x="95" y="171"/>
                  <a:pt x="95" y="171"/>
                  <a:pt x="95" y="171"/>
                </a:cubicBezTo>
                <a:close/>
                <a:moveTo>
                  <a:pt x="253" y="87"/>
                </a:moveTo>
                <a:cubicBezTo>
                  <a:pt x="253" y="87"/>
                  <a:pt x="253" y="87"/>
                  <a:pt x="253" y="87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2" y="82"/>
                  <a:pt x="252" y="82"/>
                  <a:pt x="252" y="82"/>
                </a:cubicBezTo>
                <a:cubicBezTo>
                  <a:pt x="253" y="82"/>
                  <a:pt x="253" y="82"/>
                  <a:pt x="253" y="82"/>
                </a:cubicBezTo>
                <a:lnTo>
                  <a:pt x="253" y="87"/>
                </a:lnTo>
                <a:close/>
                <a:moveTo>
                  <a:pt x="253" y="80"/>
                </a:moveTo>
                <a:cubicBezTo>
                  <a:pt x="252" y="80"/>
                  <a:pt x="252" y="80"/>
                  <a:pt x="252" y="80"/>
                </a:cubicBezTo>
                <a:cubicBezTo>
                  <a:pt x="252" y="79"/>
                  <a:pt x="252" y="79"/>
                  <a:pt x="252" y="79"/>
                </a:cubicBezTo>
                <a:cubicBezTo>
                  <a:pt x="253" y="79"/>
                  <a:pt x="253" y="79"/>
                  <a:pt x="253" y="79"/>
                </a:cubicBezTo>
                <a:lnTo>
                  <a:pt x="253" y="80"/>
                </a:lnTo>
                <a:close/>
                <a:moveTo>
                  <a:pt x="275" y="80"/>
                </a:moveTo>
                <a:cubicBezTo>
                  <a:pt x="272" y="80"/>
                  <a:pt x="272" y="80"/>
                  <a:pt x="272" y="80"/>
                </a:cubicBezTo>
                <a:cubicBezTo>
                  <a:pt x="272" y="79"/>
                  <a:pt x="272" y="79"/>
                  <a:pt x="272" y="79"/>
                </a:cubicBezTo>
                <a:cubicBezTo>
                  <a:pt x="275" y="79"/>
                  <a:pt x="275" y="79"/>
                  <a:pt x="275" y="79"/>
                </a:cubicBezTo>
                <a:lnTo>
                  <a:pt x="275" y="80"/>
                </a:lnTo>
                <a:close/>
                <a:moveTo>
                  <a:pt x="275" y="87"/>
                </a:moveTo>
                <a:cubicBezTo>
                  <a:pt x="274" y="87"/>
                  <a:pt x="274" y="87"/>
                  <a:pt x="274" y="87"/>
                </a:cubicBezTo>
                <a:cubicBezTo>
                  <a:pt x="272" y="87"/>
                  <a:pt x="272" y="87"/>
                  <a:pt x="272" y="87"/>
                </a:cubicBezTo>
                <a:cubicBezTo>
                  <a:pt x="272" y="87"/>
                  <a:pt x="272" y="87"/>
                  <a:pt x="272" y="87"/>
                </a:cubicBezTo>
                <a:cubicBezTo>
                  <a:pt x="272" y="87"/>
                  <a:pt x="272" y="87"/>
                  <a:pt x="272" y="87"/>
                </a:cubicBezTo>
                <a:cubicBezTo>
                  <a:pt x="272" y="82"/>
                  <a:pt x="272" y="82"/>
                  <a:pt x="272" y="82"/>
                </a:cubicBezTo>
                <a:cubicBezTo>
                  <a:pt x="275" y="82"/>
                  <a:pt x="275" y="82"/>
                  <a:pt x="275" y="82"/>
                </a:cubicBezTo>
                <a:lnTo>
                  <a:pt x="275" y="87"/>
                </a:lnTo>
                <a:close/>
                <a:moveTo>
                  <a:pt x="362" y="189"/>
                </a:moveTo>
                <a:cubicBezTo>
                  <a:pt x="362" y="186"/>
                  <a:pt x="362" y="186"/>
                  <a:pt x="362" y="186"/>
                </a:cubicBezTo>
                <a:cubicBezTo>
                  <a:pt x="349" y="186"/>
                  <a:pt x="349" y="186"/>
                  <a:pt x="349" y="186"/>
                </a:cubicBezTo>
                <a:cubicBezTo>
                  <a:pt x="347" y="185"/>
                  <a:pt x="347" y="185"/>
                  <a:pt x="347" y="185"/>
                </a:cubicBezTo>
                <a:cubicBezTo>
                  <a:pt x="346" y="185"/>
                  <a:pt x="346" y="185"/>
                  <a:pt x="346" y="185"/>
                </a:cubicBezTo>
                <a:cubicBezTo>
                  <a:pt x="346" y="181"/>
                  <a:pt x="346" y="181"/>
                  <a:pt x="346" y="181"/>
                </a:cubicBezTo>
                <a:cubicBezTo>
                  <a:pt x="346" y="181"/>
                  <a:pt x="346" y="181"/>
                  <a:pt x="346" y="181"/>
                </a:cubicBezTo>
                <a:cubicBezTo>
                  <a:pt x="348" y="181"/>
                  <a:pt x="348" y="181"/>
                  <a:pt x="348" y="181"/>
                </a:cubicBezTo>
                <a:cubicBezTo>
                  <a:pt x="348" y="181"/>
                  <a:pt x="348" y="181"/>
                  <a:pt x="348" y="181"/>
                </a:cubicBezTo>
                <a:cubicBezTo>
                  <a:pt x="346" y="181"/>
                  <a:pt x="346" y="181"/>
                  <a:pt x="346" y="181"/>
                </a:cubicBezTo>
                <a:cubicBezTo>
                  <a:pt x="344" y="181"/>
                  <a:pt x="344" y="181"/>
                  <a:pt x="344" y="181"/>
                </a:cubicBezTo>
                <a:cubicBezTo>
                  <a:pt x="347" y="177"/>
                  <a:pt x="351" y="175"/>
                  <a:pt x="355" y="175"/>
                </a:cubicBezTo>
                <a:cubicBezTo>
                  <a:pt x="363" y="175"/>
                  <a:pt x="370" y="183"/>
                  <a:pt x="372" y="189"/>
                </a:cubicBezTo>
                <a:lnTo>
                  <a:pt x="362" y="189"/>
                </a:lnTo>
                <a:close/>
                <a:moveTo>
                  <a:pt x="438" y="184"/>
                </a:moveTo>
                <a:cubicBezTo>
                  <a:pt x="471" y="184"/>
                  <a:pt x="471" y="184"/>
                  <a:pt x="471" y="184"/>
                </a:cubicBezTo>
                <a:cubicBezTo>
                  <a:pt x="471" y="189"/>
                  <a:pt x="471" y="189"/>
                  <a:pt x="471" y="189"/>
                </a:cubicBezTo>
                <a:cubicBezTo>
                  <a:pt x="438" y="189"/>
                  <a:pt x="438" y="189"/>
                  <a:pt x="438" y="189"/>
                </a:cubicBezTo>
                <a:lnTo>
                  <a:pt x="438" y="184"/>
                </a:lnTo>
                <a:close/>
                <a:moveTo>
                  <a:pt x="481" y="70"/>
                </a:moveTo>
                <a:cubicBezTo>
                  <a:pt x="481" y="60"/>
                  <a:pt x="481" y="60"/>
                  <a:pt x="481" y="60"/>
                </a:cubicBezTo>
                <a:cubicBezTo>
                  <a:pt x="481" y="58"/>
                  <a:pt x="481" y="58"/>
                  <a:pt x="481" y="58"/>
                </a:cubicBezTo>
                <a:cubicBezTo>
                  <a:pt x="484" y="57"/>
                  <a:pt x="484" y="57"/>
                  <a:pt x="484" y="57"/>
                </a:cubicBezTo>
                <a:cubicBezTo>
                  <a:pt x="484" y="70"/>
                  <a:pt x="484" y="70"/>
                  <a:pt x="484" y="70"/>
                </a:cubicBezTo>
                <a:lnTo>
                  <a:pt x="481" y="70"/>
                </a:lnTo>
                <a:close/>
                <a:moveTo>
                  <a:pt x="494" y="70"/>
                </a:moveTo>
                <a:cubicBezTo>
                  <a:pt x="494" y="57"/>
                  <a:pt x="494" y="57"/>
                  <a:pt x="494" y="57"/>
                </a:cubicBezTo>
                <a:cubicBezTo>
                  <a:pt x="496" y="58"/>
                  <a:pt x="496" y="58"/>
                  <a:pt x="496" y="58"/>
                </a:cubicBezTo>
                <a:cubicBezTo>
                  <a:pt x="496" y="60"/>
                  <a:pt x="496" y="60"/>
                  <a:pt x="496" y="60"/>
                </a:cubicBezTo>
                <a:cubicBezTo>
                  <a:pt x="496" y="70"/>
                  <a:pt x="496" y="70"/>
                  <a:pt x="496" y="70"/>
                </a:cubicBezTo>
                <a:lnTo>
                  <a:pt x="494" y="70"/>
                </a:lnTo>
                <a:close/>
                <a:moveTo>
                  <a:pt x="518" y="70"/>
                </a:moveTo>
                <a:cubicBezTo>
                  <a:pt x="518" y="60"/>
                  <a:pt x="518" y="60"/>
                  <a:pt x="518" y="60"/>
                </a:cubicBezTo>
                <a:cubicBezTo>
                  <a:pt x="518" y="58"/>
                  <a:pt x="518" y="58"/>
                  <a:pt x="518" y="58"/>
                </a:cubicBezTo>
                <a:cubicBezTo>
                  <a:pt x="521" y="57"/>
                  <a:pt x="521" y="57"/>
                  <a:pt x="521" y="57"/>
                </a:cubicBezTo>
                <a:cubicBezTo>
                  <a:pt x="521" y="70"/>
                  <a:pt x="521" y="70"/>
                  <a:pt x="521" y="70"/>
                </a:cubicBezTo>
                <a:lnTo>
                  <a:pt x="518" y="70"/>
                </a:lnTo>
                <a:close/>
                <a:moveTo>
                  <a:pt x="532" y="70"/>
                </a:moveTo>
                <a:cubicBezTo>
                  <a:pt x="531" y="57"/>
                  <a:pt x="531" y="57"/>
                  <a:pt x="531" y="57"/>
                </a:cubicBezTo>
                <a:cubicBezTo>
                  <a:pt x="533" y="58"/>
                  <a:pt x="533" y="58"/>
                  <a:pt x="533" y="58"/>
                </a:cubicBezTo>
                <a:cubicBezTo>
                  <a:pt x="533" y="59"/>
                  <a:pt x="533" y="59"/>
                  <a:pt x="533" y="59"/>
                </a:cubicBezTo>
                <a:cubicBezTo>
                  <a:pt x="533" y="70"/>
                  <a:pt x="533" y="70"/>
                  <a:pt x="533" y="70"/>
                </a:cubicBezTo>
                <a:lnTo>
                  <a:pt x="532" y="70"/>
                </a:lnTo>
                <a:close/>
                <a:moveTo>
                  <a:pt x="566" y="175"/>
                </a:moveTo>
                <a:cubicBezTo>
                  <a:pt x="566" y="189"/>
                  <a:pt x="566" y="189"/>
                  <a:pt x="566" y="189"/>
                </a:cubicBezTo>
                <a:cubicBezTo>
                  <a:pt x="561" y="189"/>
                  <a:pt x="561" y="189"/>
                  <a:pt x="561" y="189"/>
                </a:cubicBezTo>
                <a:cubicBezTo>
                  <a:pt x="561" y="174"/>
                  <a:pt x="561" y="174"/>
                  <a:pt x="561" y="174"/>
                </a:cubicBezTo>
                <a:cubicBezTo>
                  <a:pt x="559" y="174"/>
                  <a:pt x="559" y="174"/>
                  <a:pt x="559" y="174"/>
                </a:cubicBezTo>
                <a:cubicBezTo>
                  <a:pt x="560" y="173"/>
                  <a:pt x="560" y="173"/>
                  <a:pt x="560" y="173"/>
                </a:cubicBezTo>
                <a:cubicBezTo>
                  <a:pt x="560" y="174"/>
                  <a:pt x="560" y="174"/>
                  <a:pt x="560" y="174"/>
                </a:cubicBezTo>
                <a:cubicBezTo>
                  <a:pt x="566" y="174"/>
                  <a:pt x="566" y="174"/>
                  <a:pt x="566" y="174"/>
                </a:cubicBezTo>
                <a:cubicBezTo>
                  <a:pt x="567" y="175"/>
                  <a:pt x="567" y="175"/>
                  <a:pt x="567" y="175"/>
                </a:cubicBezTo>
                <a:lnTo>
                  <a:pt x="566" y="175"/>
                </a:lnTo>
                <a:close/>
                <a:moveTo>
                  <a:pt x="595" y="188"/>
                </a:moveTo>
                <a:cubicBezTo>
                  <a:pt x="595" y="188"/>
                  <a:pt x="595" y="188"/>
                  <a:pt x="595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8" y="188"/>
                  <a:pt x="588" y="188"/>
                  <a:pt x="588" y="188"/>
                </a:cubicBezTo>
                <a:cubicBezTo>
                  <a:pt x="589" y="189"/>
                  <a:pt x="589" y="189"/>
                  <a:pt x="589" y="189"/>
                </a:cubicBezTo>
                <a:cubicBezTo>
                  <a:pt x="583" y="189"/>
                  <a:pt x="583" y="189"/>
                  <a:pt x="583" y="189"/>
                </a:cubicBezTo>
                <a:cubicBezTo>
                  <a:pt x="584" y="188"/>
                  <a:pt x="584" y="188"/>
                  <a:pt x="584" y="188"/>
                </a:cubicBezTo>
                <a:cubicBezTo>
                  <a:pt x="584" y="188"/>
                  <a:pt x="584" y="188"/>
                  <a:pt x="584" y="188"/>
                </a:cubicBezTo>
                <a:cubicBezTo>
                  <a:pt x="577" y="188"/>
                  <a:pt x="577" y="188"/>
                  <a:pt x="577" y="188"/>
                </a:cubicBezTo>
                <a:cubicBezTo>
                  <a:pt x="577" y="188"/>
                  <a:pt x="577" y="188"/>
                  <a:pt x="577" y="188"/>
                </a:cubicBezTo>
                <a:cubicBezTo>
                  <a:pt x="577" y="178"/>
                  <a:pt x="577" y="178"/>
                  <a:pt x="577" y="178"/>
                </a:cubicBezTo>
                <a:cubicBezTo>
                  <a:pt x="576" y="177"/>
                  <a:pt x="576" y="177"/>
                  <a:pt x="576" y="177"/>
                </a:cubicBezTo>
                <a:cubicBezTo>
                  <a:pt x="579" y="175"/>
                  <a:pt x="579" y="175"/>
                  <a:pt x="579" y="175"/>
                </a:cubicBezTo>
                <a:cubicBezTo>
                  <a:pt x="586" y="175"/>
                  <a:pt x="586" y="175"/>
                  <a:pt x="586" y="175"/>
                </a:cubicBezTo>
                <a:cubicBezTo>
                  <a:pt x="592" y="175"/>
                  <a:pt x="592" y="175"/>
                  <a:pt x="592" y="175"/>
                </a:cubicBezTo>
                <a:cubicBezTo>
                  <a:pt x="595" y="177"/>
                  <a:pt x="595" y="177"/>
                  <a:pt x="595" y="177"/>
                </a:cubicBezTo>
                <a:cubicBezTo>
                  <a:pt x="595" y="178"/>
                  <a:pt x="595" y="178"/>
                  <a:pt x="595" y="178"/>
                </a:cubicBezTo>
                <a:lnTo>
                  <a:pt x="595" y="188"/>
                </a:lnTo>
                <a:close/>
                <a:moveTo>
                  <a:pt x="642" y="181"/>
                </a:move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1" y="181"/>
                  <a:pt x="641" y="181"/>
                  <a:pt x="641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40" y="181"/>
                  <a:pt x="640" y="181"/>
                  <a:pt x="640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9" y="181"/>
                  <a:pt x="639" y="181"/>
                  <a:pt x="639" y="181"/>
                </a:cubicBezTo>
                <a:cubicBezTo>
                  <a:pt x="638" y="181"/>
                  <a:pt x="638" y="181"/>
                  <a:pt x="638" y="181"/>
                </a:cubicBezTo>
                <a:cubicBezTo>
                  <a:pt x="638" y="181"/>
                  <a:pt x="638" y="181"/>
                  <a:pt x="638" y="181"/>
                </a:cubicBezTo>
                <a:cubicBezTo>
                  <a:pt x="638" y="181"/>
                  <a:pt x="638" y="181"/>
                  <a:pt x="638" y="181"/>
                </a:cubicBezTo>
                <a:cubicBezTo>
                  <a:pt x="638" y="181"/>
                  <a:pt x="638" y="181"/>
                  <a:pt x="638" y="181"/>
                </a:cubicBezTo>
                <a:cubicBezTo>
                  <a:pt x="638" y="179"/>
                  <a:pt x="638" y="179"/>
                  <a:pt x="638" y="179"/>
                </a:cubicBezTo>
                <a:cubicBezTo>
                  <a:pt x="638" y="179"/>
                  <a:pt x="638" y="179"/>
                  <a:pt x="638" y="179"/>
                </a:cubicBezTo>
                <a:cubicBezTo>
                  <a:pt x="638" y="179"/>
                  <a:pt x="638" y="179"/>
                  <a:pt x="638" y="179"/>
                </a:cubicBezTo>
                <a:cubicBezTo>
                  <a:pt x="637" y="179"/>
                  <a:pt x="637" y="179"/>
                  <a:pt x="637" y="179"/>
                </a:cubicBezTo>
                <a:cubicBezTo>
                  <a:pt x="637" y="179"/>
                  <a:pt x="637" y="179"/>
                  <a:pt x="637" y="179"/>
                </a:cubicBezTo>
                <a:cubicBezTo>
                  <a:pt x="637" y="179"/>
                  <a:pt x="637" y="179"/>
                  <a:pt x="637" y="179"/>
                </a:cubicBezTo>
                <a:cubicBezTo>
                  <a:pt x="636" y="179"/>
                  <a:pt x="636" y="179"/>
                  <a:pt x="636" y="179"/>
                </a:cubicBezTo>
                <a:cubicBezTo>
                  <a:pt x="635" y="179"/>
                  <a:pt x="635" y="179"/>
                  <a:pt x="635" y="179"/>
                </a:cubicBezTo>
                <a:cubicBezTo>
                  <a:pt x="635" y="176"/>
                  <a:pt x="635" y="176"/>
                  <a:pt x="635" y="176"/>
                </a:cubicBezTo>
                <a:cubicBezTo>
                  <a:pt x="640" y="176"/>
                  <a:pt x="640" y="176"/>
                  <a:pt x="640" y="176"/>
                </a:cubicBezTo>
                <a:cubicBezTo>
                  <a:pt x="640" y="176"/>
                  <a:pt x="640" y="176"/>
                  <a:pt x="640" y="176"/>
                </a:cubicBezTo>
                <a:cubicBezTo>
                  <a:pt x="642" y="176"/>
                  <a:pt x="642" y="176"/>
                  <a:pt x="642" y="176"/>
                </a:cubicBezTo>
                <a:lnTo>
                  <a:pt x="642" y="181"/>
                </a:lnTo>
                <a:close/>
                <a:moveTo>
                  <a:pt x="642" y="168"/>
                </a:moveTo>
                <a:cubicBezTo>
                  <a:pt x="642" y="174"/>
                  <a:pt x="642" y="174"/>
                  <a:pt x="642" y="174"/>
                </a:cubicBezTo>
                <a:cubicBezTo>
                  <a:pt x="640" y="174"/>
                  <a:pt x="640" y="174"/>
                  <a:pt x="640" y="174"/>
                </a:cubicBezTo>
                <a:cubicBezTo>
                  <a:pt x="635" y="174"/>
                  <a:pt x="635" y="174"/>
                  <a:pt x="635" y="174"/>
                </a:cubicBezTo>
                <a:cubicBezTo>
                  <a:pt x="635" y="168"/>
                  <a:pt x="635" y="168"/>
                  <a:pt x="635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40" y="168"/>
                  <a:pt x="640" y="168"/>
                  <a:pt x="640" y="168"/>
                </a:cubicBezTo>
                <a:cubicBezTo>
                  <a:pt x="642" y="168"/>
                  <a:pt x="642" y="168"/>
                  <a:pt x="642" y="168"/>
                </a:cubicBezTo>
                <a:close/>
                <a:moveTo>
                  <a:pt x="642" y="166"/>
                </a:moveTo>
                <a:cubicBezTo>
                  <a:pt x="640" y="166"/>
                  <a:pt x="640" y="166"/>
                  <a:pt x="640" y="166"/>
                </a:cubicBezTo>
                <a:cubicBezTo>
                  <a:pt x="635" y="166"/>
                  <a:pt x="635" y="166"/>
                  <a:pt x="635" y="166"/>
                </a:cubicBezTo>
                <a:cubicBezTo>
                  <a:pt x="635" y="161"/>
                  <a:pt x="635" y="161"/>
                  <a:pt x="635" y="161"/>
                </a:cubicBezTo>
                <a:cubicBezTo>
                  <a:pt x="640" y="161"/>
                  <a:pt x="640" y="161"/>
                  <a:pt x="640" y="161"/>
                </a:cubicBezTo>
                <a:cubicBezTo>
                  <a:pt x="640" y="161"/>
                  <a:pt x="640" y="161"/>
                  <a:pt x="640" y="161"/>
                </a:cubicBezTo>
                <a:cubicBezTo>
                  <a:pt x="640" y="161"/>
                  <a:pt x="640" y="161"/>
                  <a:pt x="640" y="161"/>
                </a:cubicBezTo>
                <a:cubicBezTo>
                  <a:pt x="641" y="162"/>
                  <a:pt x="641" y="162"/>
                  <a:pt x="641" y="162"/>
                </a:cubicBezTo>
                <a:cubicBezTo>
                  <a:pt x="642" y="163"/>
                  <a:pt x="642" y="163"/>
                  <a:pt x="642" y="163"/>
                </a:cubicBezTo>
                <a:lnTo>
                  <a:pt x="642" y="166"/>
                </a:lnTo>
                <a:close/>
                <a:moveTo>
                  <a:pt x="650" y="181"/>
                </a:moveTo>
                <a:cubicBezTo>
                  <a:pt x="650" y="181"/>
                  <a:pt x="650" y="181"/>
                  <a:pt x="650" y="181"/>
                </a:cubicBezTo>
                <a:cubicBezTo>
                  <a:pt x="650" y="181"/>
                  <a:pt x="650" y="181"/>
                  <a:pt x="650" y="181"/>
                </a:cubicBezTo>
                <a:cubicBezTo>
                  <a:pt x="650" y="181"/>
                  <a:pt x="650" y="181"/>
                  <a:pt x="650" y="181"/>
                </a:cubicBezTo>
                <a:cubicBezTo>
                  <a:pt x="650" y="181"/>
                  <a:pt x="650" y="181"/>
                  <a:pt x="650" y="181"/>
                </a:cubicBezTo>
                <a:cubicBezTo>
                  <a:pt x="650" y="181"/>
                  <a:pt x="650" y="181"/>
                  <a:pt x="650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9" y="181"/>
                  <a:pt x="649" y="181"/>
                  <a:pt x="649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8" y="181"/>
                  <a:pt x="648" y="181"/>
                  <a:pt x="648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7" y="181"/>
                  <a:pt x="647" y="181"/>
                  <a:pt x="647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6" y="181"/>
                  <a:pt x="646" y="181"/>
                  <a:pt x="646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81"/>
                  <a:pt x="645" y="181"/>
                  <a:pt x="645" y="181"/>
                </a:cubicBezTo>
                <a:cubicBezTo>
                  <a:pt x="645" y="176"/>
                  <a:pt x="645" y="176"/>
                  <a:pt x="645" y="176"/>
                </a:cubicBezTo>
                <a:cubicBezTo>
                  <a:pt x="650" y="176"/>
                  <a:pt x="650" y="176"/>
                  <a:pt x="650" y="176"/>
                </a:cubicBezTo>
                <a:lnTo>
                  <a:pt x="650" y="181"/>
                </a:lnTo>
                <a:close/>
                <a:moveTo>
                  <a:pt x="650" y="174"/>
                </a:moveTo>
                <a:cubicBezTo>
                  <a:pt x="645" y="174"/>
                  <a:pt x="645" y="174"/>
                  <a:pt x="645" y="174"/>
                </a:cubicBezTo>
                <a:cubicBezTo>
                  <a:pt x="645" y="168"/>
                  <a:pt x="645" y="168"/>
                  <a:pt x="645" y="168"/>
                </a:cubicBezTo>
                <a:cubicBezTo>
                  <a:pt x="650" y="168"/>
                  <a:pt x="650" y="168"/>
                  <a:pt x="650" y="168"/>
                </a:cubicBezTo>
                <a:lnTo>
                  <a:pt x="650" y="174"/>
                </a:lnTo>
                <a:close/>
                <a:moveTo>
                  <a:pt x="650" y="166"/>
                </a:moveTo>
                <a:cubicBezTo>
                  <a:pt x="645" y="166"/>
                  <a:pt x="645" y="166"/>
                  <a:pt x="645" y="166"/>
                </a:cubicBezTo>
                <a:cubicBezTo>
                  <a:pt x="645" y="163"/>
                  <a:pt x="645" y="163"/>
                  <a:pt x="645" y="163"/>
                </a:cubicBezTo>
                <a:cubicBezTo>
                  <a:pt x="645" y="163"/>
                  <a:pt x="645" y="163"/>
                  <a:pt x="645" y="163"/>
                </a:cubicBezTo>
                <a:cubicBezTo>
                  <a:pt x="645" y="163"/>
                  <a:pt x="645" y="163"/>
                  <a:pt x="645" y="163"/>
                </a:cubicBezTo>
                <a:cubicBezTo>
                  <a:pt x="646" y="163"/>
                  <a:pt x="646" y="163"/>
                  <a:pt x="646" y="163"/>
                </a:cubicBezTo>
                <a:cubicBezTo>
                  <a:pt x="647" y="163"/>
                  <a:pt x="647" y="163"/>
                  <a:pt x="647" y="163"/>
                </a:cubicBezTo>
                <a:cubicBezTo>
                  <a:pt x="648" y="162"/>
                  <a:pt x="648" y="162"/>
                  <a:pt x="648" y="162"/>
                </a:cubicBezTo>
                <a:cubicBezTo>
                  <a:pt x="648" y="161"/>
                  <a:pt x="648" y="161"/>
                  <a:pt x="648" y="161"/>
                </a:cubicBezTo>
                <a:cubicBezTo>
                  <a:pt x="648" y="161"/>
                  <a:pt x="648" y="161"/>
                  <a:pt x="648" y="161"/>
                </a:cubicBezTo>
                <a:cubicBezTo>
                  <a:pt x="650" y="161"/>
                  <a:pt x="650" y="161"/>
                  <a:pt x="650" y="161"/>
                </a:cubicBezTo>
                <a:lnTo>
                  <a:pt x="650" y="166"/>
                </a:lnTo>
                <a:close/>
                <a:moveTo>
                  <a:pt x="652" y="161"/>
                </a:moveTo>
                <a:cubicBezTo>
                  <a:pt x="656" y="161"/>
                  <a:pt x="656" y="161"/>
                  <a:pt x="656" y="161"/>
                </a:cubicBezTo>
                <a:cubicBezTo>
                  <a:pt x="656" y="166"/>
                  <a:pt x="656" y="166"/>
                  <a:pt x="656" y="166"/>
                </a:cubicBezTo>
                <a:cubicBezTo>
                  <a:pt x="652" y="166"/>
                  <a:pt x="652" y="166"/>
                  <a:pt x="652" y="166"/>
                </a:cubicBezTo>
                <a:lnTo>
                  <a:pt x="652" y="161"/>
                </a:lnTo>
                <a:close/>
                <a:moveTo>
                  <a:pt x="652" y="168"/>
                </a:moveTo>
                <a:cubicBezTo>
                  <a:pt x="656" y="168"/>
                  <a:pt x="656" y="168"/>
                  <a:pt x="656" y="168"/>
                </a:cubicBezTo>
                <a:cubicBezTo>
                  <a:pt x="656" y="174"/>
                  <a:pt x="656" y="174"/>
                  <a:pt x="656" y="174"/>
                </a:cubicBezTo>
                <a:cubicBezTo>
                  <a:pt x="652" y="174"/>
                  <a:pt x="652" y="174"/>
                  <a:pt x="652" y="174"/>
                </a:cubicBezTo>
                <a:lnTo>
                  <a:pt x="652" y="168"/>
                </a:lnTo>
                <a:close/>
                <a:moveTo>
                  <a:pt x="656" y="181"/>
                </a:moveTo>
                <a:cubicBezTo>
                  <a:pt x="656" y="181"/>
                  <a:pt x="656" y="181"/>
                  <a:pt x="656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5" y="181"/>
                  <a:pt x="655" y="181"/>
                  <a:pt x="655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4" y="181"/>
                  <a:pt x="654" y="181"/>
                  <a:pt x="654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3" y="181"/>
                  <a:pt x="653" y="181"/>
                  <a:pt x="653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81"/>
                  <a:pt x="652" y="181"/>
                  <a:pt x="652" y="181"/>
                </a:cubicBezTo>
                <a:cubicBezTo>
                  <a:pt x="652" y="176"/>
                  <a:pt x="652" y="176"/>
                  <a:pt x="652" y="176"/>
                </a:cubicBezTo>
                <a:cubicBezTo>
                  <a:pt x="656" y="176"/>
                  <a:pt x="656" y="176"/>
                  <a:pt x="656" y="176"/>
                </a:cubicBezTo>
                <a:cubicBezTo>
                  <a:pt x="656" y="181"/>
                  <a:pt x="656" y="181"/>
                  <a:pt x="656" y="181"/>
                </a:cubicBezTo>
                <a:cubicBezTo>
                  <a:pt x="656" y="181"/>
                  <a:pt x="656" y="181"/>
                  <a:pt x="656" y="181"/>
                </a:cubicBezTo>
                <a:close/>
                <a:moveTo>
                  <a:pt x="661" y="161"/>
                </a:moveTo>
                <a:cubicBezTo>
                  <a:pt x="666" y="161"/>
                  <a:pt x="666" y="161"/>
                  <a:pt x="666" y="161"/>
                </a:cubicBezTo>
                <a:cubicBezTo>
                  <a:pt x="666" y="166"/>
                  <a:pt x="666" y="166"/>
                  <a:pt x="666" y="166"/>
                </a:cubicBezTo>
                <a:cubicBezTo>
                  <a:pt x="661" y="166"/>
                  <a:pt x="661" y="166"/>
                  <a:pt x="661" y="166"/>
                </a:cubicBezTo>
                <a:lnTo>
                  <a:pt x="661" y="161"/>
                </a:lnTo>
                <a:close/>
                <a:moveTo>
                  <a:pt x="661" y="168"/>
                </a:moveTo>
                <a:cubicBezTo>
                  <a:pt x="666" y="168"/>
                  <a:pt x="666" y="168"/>
                  <a:pt x="666" y="168"/>
                </a:cubicBezTo>
                <a:cubicBezTo>
                  <a:pt x="666" y="174"/>
                  <a:pt x="666" y="174"/>
                  <a:pt x="666" y="174"/>
                </a:cubicBezTo>
                <a:cubicBezTo>
                  <a:pt x="661" y="174"/>
                  <a:pt x="661" y="174"/>
                  <a:pt x="661" y="174"/>
                </a:cubicBezTo>
                <a:lnTo>
                  <a:pt x="661" y="168"/>
                </a:lnTo>
                <a:close/>
                <a:moveTo>
                  <a:pt x="661" y="181"/>
                </a:moveTo>
                <a:cubicBezTo>
                  <a:pt x="661" y="176"/>
                  <a:pt x="661" y="176"/>
                  <a:pt x="661" y="176"/>
                </a:cubicBezTo>
                <a:cubicBezTo>
                  <a:pt x="666" y="176"/>
                  <a:pt x="666" y="176"/>
                  <a:pt x="666" y="176"/>
                </a:cubicBezTo>
                <a:cubicBezTo>
                  <a:pt x="666" y="181"/>
                  <a:pt x="666" y="181"/>
                  <a:pt x="666" y="181"/>
                </a:cubicBezTo>
                <a:lnTo>
                  <a:pt x="661" y="181"/>
                </a:lnTo>
                <a:close/>
                <a:moveTo>
                  <a:pt x="691" y="189"/>
                </a:moveTo>
                <a:cubicBezTo>
                  <a:pt x="689" y="189"/>
                  <a:pt x="689" y="189"/>
                  <a:pt x="689" y="189"/>
                </a:cubicBezTo>
                <a:cubicBezTo>
                  <a:pt x="689" y="187"/>
                  <a:pt x="689" y="187"/>
                  <a:pt x="689" y="187"/>
                </a:cubicBezTo>
                <a:cubicBezTo>
                  <a:pt x="691" y="187"/>
                  <a:pt x="691" y="187"/>
                  <a:pt x="691" y="187"/>
                </a:cubicBezTo>
                <a:lnTo>
                  <a:pt x="691" y="189"/>
                </a:lnTo>
                <a:close/>
                <a:moveTo>
                  <a:pt x="796" y="189"/>
                </a:moveTo>
                <a:cubicBezTo>
                  <a:pt x="801" y="187"/>
                  <a:pt x="801" y="187"/>
                  <a:pt x="801" y="187"/>
                </a:cubicBezTo>
                <a:cubicBezTo>
                  <a:pt x="804" y="187"/>
                  <a:pt x="804" y="187"/>
                  <a:pt x="804" y="187"/>
                </a:cubicBezTo>
                <a:cubicBezTo>
                  <a:pt x="804" y="189"/>
                  <a:pt x="804" y="189"/>
                  <a:pt x="804" y="189"/>
                </a:cubicBezTo>
                <a:lnTo>
                  <a:pt x="796" y="1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8200" name="TextBox 13"/>
          <p:cNvSpPr txBox="1">
            <a:spLocks noChangeArrowheads="1"/>
          </p:cNvSpPr>
          <p:nvPr/>
        </p:nvSpPr>
        <p:spPr bwMode="auto">
          <a:xfrm>
            <a:off x="2701290" y="3926205"/>
            <a:ext cx="678942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谢谢观看！</a:t>
            </a:r>
            <a:endParaRPr lang="zh-CN" altLang="en-US" sz="4800" b="1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8924925" y="0"/>
            <a:ext cx="3267075" cy="6858000"/>
          </a:xfrm>
          <a:prstGeom prst="triangle">
            <a:avLst>
              <a:gd name="adj" fmla="val 100000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99" name="矩形 11"/>
          <p:cNvSpPr>
            <a:spLocks noChangeArrowheads="1"/>
          </p:cNvSpPr>
          <p:nvPr/>
        </p:nvSpPr>
        <p:spPr bwMode="auto">
          <a:xfrm>
            <a:off x="2930525" y="2252345"/>
            <a:ext cx="2484438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black">
          <a:xfrm>
            <a:off x="2930525" y="2342515"/>
            <a:ext cx="248539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00860" y="2260600"/>
            <a:ext cx="786130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02" name="文本框 10"/>
          <p:cNvSpPr txBox="1">
            <a:spLocks noChangeArrowheads="1"/>
          </p:cNvSpPr>
          <p:nvPr/>
        </p:nvSpPr>
        <p:spPr bwMode="auto">
          <a:xfrm>
            <a:off x="1977390" y="2297430"/>
            <a:ext cx="5702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2930525" y="2912745"/>
            <a:ext cx="2484438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black">
          <a:xfrm>
            <a:off x="2930525" y="2966085"/>
            <a:ext cx="24866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00860" y="2921000"/>
            <a:ext cx="786130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06" name="文本框 17"/>
          <p:cNvSpPr txBox="1">
            <a:spLocks noChangeArrowheads="1"/>
          </p:cNvSpPr>
          <p:nvPr/>
        </p:nvSpPr>
        <p:spPr bwMode="auto">
          <a:xfrm>
            <a:off x="1977390" y="2957830"/>
            <a:ext cx="5702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25"/>
          <p:cNvSpPr>
            <a:spLocks noChangeArrowheads="1"/>
          </p:cNvSpPr>
          <p:nvPr/>
        </p:nvSpPr>
        <p:spPr bwMode="auto">
          <a:xfrm>
            <a:off x="2927350" y="3573145"/>
            <a:ext cx="2487613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8" name="Rectangle 6"/>
          <p:cNvSpPr>
            <a:spLocks noChangeArrowheads="1"/>
          </p:cNvSpPr>
          <p:nvPr/>
        </p:nvSpPr>
        <p:spPr bwMode="black">
          <a:xfrm>
            <a:off x="2930525" y="3626485"/>
            <a:ext cx="24866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项目创新点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99590" y="3581400"/>
            <a:ext cx="785495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10" name="文本框 24"/>
          <p:cNvSpPr txBox="1">
            <a:spLocks noChangeArrowheads="1"/>
          </p:cNvSpPr>
          <p:nvPr/>
        </p:nvSpPr>
        <p:spPr bwMode="auto">
          <a:xfrm>
            <a:off x="1975485" y="3618230"/>
            <a:ext cx="568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矩形 32"/>
          <p:cNvSpPr>
            <a:spLocks noChangeArrowheads="1"/>
          </p:cNvSpPr>
          <p:nvPr/>
        </p:nvSpPr>
        <p:spPr bwMode="auto">
          <a:xfrm>
            <a:off x="2927350" y="4233545"/>
            <a:ext cx="2487613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12" name="Rectangle 6"/>
          <p:cNvSpPr>
            <a:spLocks noChangeArrowheads="1"/>
          </p:cNvSpPr>
          <p:nvPr/>
        </p:nvSpPr>
        <p:spPr bwMode="black">
          <a:xfrm>
            <a:off x="2927350" y="4286885"/>
            <a:ext cx="24904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主要用户要求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99590" y="4241800"/>
            <a:ext cx="785495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14" name="文本框 31"/>
          <p:cNvSpPr txBox="1">
            <a:spLocks noChangeArrowheads="1"/>
          </p:cNvSpPr>
          <p:nvPr/>
        </p:nvSpPr>
        <p:spPr bwMode="auto">
          <a:xfrm>
            <a:off x="1975485" y="4278630"/>
            <a:ext cx="568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15" name="组合 34"/>
          <p:cNvGrpSpPr/>
          <p:nvPr/>
        </p:nvGrpSpPr>
        <p:grpSpPr bwMode="auto">
          <a:xfrm>
            <a:off x="1650048" y="1029335"/>
            <a:ext cx="2701925" cy="898525"/>
            <a:chOff x="467913" y="1102550"/>
            <a:chExt cx="2702007" cy="899374"/>
          </a:xfrm>
        </p:grpSpPr>
        <p:grpSp>
          <p:nvGrpSpPr>
            <p:cNvPr id="4131" name="组合 35"/>
            <p:cNvGrpSpPr/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4133" name="文本框 37"/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  <a:endParaRPr lang="zh-CN" altLang="en-US" sz="36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32" name="文本框 36"/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等腰三角形 4"/>
          <p:cNvSpPr/>
          <p:nvPr/>
        </p:nvSpPr>
        <p:spPr>
          <a:xfrm rot="11374545">
            <a:off x="8839200" y="1468438"/>
            <a:ext cx="501650" cy="5270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等腰三角形 4"/>
          <p:cNvSpPr/>
          <p:nvPr/>
        </p:nvSpPr>
        <p:spPr>
          <a:xfrm rot="20476330">
            <a:off x="10464800" y="766763"/>
            <a:ext cx="1674813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4"/>
          <p:cNvSpPr/>
          <p:nvPr/>
        </p:nvSpPr>
        <p:spPr>
          <a:xfrm>
            <a:off x="10202863" y="1533525"/>
            <a:ext cx="1282700" cy="134620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4"/>
          <p:cNvSpPr/>
          <p:nvPr/>
        </p:nvSpPr>
        <p:spPr>
          <a:xfrm rot="3834254">
            <a:off x="9466263" y="5322888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等腰三角形 4"/>
          <p:cNvSpPr/>
          <p:nvPr/>
        </p:nvSpPr>
        <p:spPr>
          <a:xfrm rot="3834254">
            <a:off x="9100344" y="6187282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等腰三角形 4"/>
          <p:cNvSpPr/>
          <p:nvPr/>
        </p:nvSpPr>
        <p:spPr>
          <a:xfrm rot="4726618">
            <a:off x="9940925" y="3300413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等腰三角形 4"/>
          <p:cNvSpPr/>
          <p:nvPr/>
        </p:nvSpPr>
        <p:spPr>
          <a:xfrm rot="12600000">
            <a:off x="8034338" y="2139950"/>
            <a:ext cx="1187450" cy="1247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5" name="等腰三角形 4"/>
          <p:cNvSpPr/>
          <p:nvPr/>
        </p:nvSpPr>
        <p:spPr>
          <a:xfrm rot="21025852">
            <a:off x="11661775" y="754063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等腰三角形 4"/>
          <p:cNvSpPr/>
          <p:nvPr/>
        </p:nvSpPr>
        <p:spPr>
          <a:xfrm rot="3834254">
            <a:off x="8044656" y="329407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等腰三角形 4"/>
          <p:cNvSpPr/>
          <p:nvPr/>
        </p:nvSpPr>
        <p:spPr>
          <a:xfrm rot="18038681">
            <a:off x="9340056" y="-207169"/>
            <a:ext cx="344488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等腰三角形 4"/>
          <p:cNvSpPr/>
          <p:nvPr/>
        </p:nvSpPr>
        <p:spPr>
          <a:xfrm rot="19679131">
            <a:off x="7400925" y="1608138"/>
            <a:ext cx="661988" cy="6953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等腰三角形 4"/>
          <p:cNvSpPr/>
          <p:nvPr/>
        </p:nvSpPr>
        <p:spPr>
          <a:xfrm rot="15049811">
            <a:off x="8596313" y="4405313"/>
            <a:ext cx="501650" cy="5270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等腰三角形 4"/>
          <p:cNvSpPr/>
          <p:nvPr/>
        </p:nvSpPr>
        <p:spPr>
          <a:xfrm rot="11374545">
            <a:off x="10853738" y="5605463"/>
            <a:ext cx="501650" cy="525462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9152214" y="832757"/>
            <a:ext cx="3080989" cy="5591028"/>
            <a:chOff x="9152214" y="832757"/>
            <a:chExt cx="3080989" cy="5591028"/>
          </a:xfrm>
          <a:solidFill>
            <a:srgbClr val="FFFFFF"/>
          </a:solidFill>
        </p:grpSpPr>
        <p:sp>
          <p:nvSpPr>
            <p:cNvPr id="51" name="任意多边形 50"/>
            <p:cNvSpPr/>
            <p:nvPr/>
          </p:nvSpPr>
          <p:spPr>
            <a:xfrm rot="20476330">
              <a:off x="10748648" y="1409739"/>
              <a:ext cx="1484555" cy="991655"/>
            </a:xfrm>
            <a:custGeom>
              <a:avLst/>
              <a:gdLst>
                <a:gd name="connsiteX0" fmla="*/ 964253 w 1484555"/>
                <a:gd name="connsiteY0" fmla="*/ 0 h 991655"/>
                <a:gd name="connsiteX1" fmla="*/ 1484555 w 1484555"/>
                <a:gd name="connsiteY1" fmla="*/ 377030 h 991655"/>
                <a:gd name="connsiteX2" fmla="*/ 0 w 1484555"/>
                <a:gd name="connsiteY2" fmla="*/ 991655 h 99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555" h="991655">
                  <a:moveTo>
                    <a:pt x="964253" y="0"/>
                  </a:moveTo>
                  <a:lnTo>
                    <a:pt x="1484555" y="377030"/>
                  </a:lnTo>
                  <a:lnTo>
                    <a:pt x="0" y="99165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0971638" y="2127252"/>
              <a:ext cx="513649" cy="434792"/>
            </a:xfrm>
            <a:custGeom>
              <a:avLst/>
              <a:gdLst>
                <a:gd name="connsiteX0" fmla="*/ 207102 w 513649"/>
                <a:gd name="connsiteY0" fmla="*/ 0 h 434792"/>
                <a:gd name="connsiteX1" fmla="*/ 513649 w 513649"/>
                <a:gd name="connsiteY1" fmla="*/ 222135 h 434792"/>
                <a:gd name="connsiteX2" fmla="*/ 0 w 513649"/>
                <a:gd name="connsiteY2" fmla="*/ 434792 h 43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649" h="434792">
                  <a:moveTo>
                    <a:pt x="207102" y="0"/>
                  </a:moveTo>
                  <a:lnTo>
                    <a:pt x="513649" y="222135"/>
                  </a:lnTo>
                  <a:lnTo>
                    <a:pt x="0" y="43479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 rot="3834254">
              <a:off x="9520560" y="5357206"/>
              <a:ext cx="314048" cy="287533"/>
            </a:xfrm>
            <a:custGeom>
              <a:avLst/>
              <a:gdLst>
                <a:gd name="connsiteX0" fmla="*/ 11468 w 314048"/>
                <a:gd name="connsiteY0" fmla="*/ 0 h 287533"/>
                <a:gd name="connsiteX1" fmla="*/ 314048 w 314048"/>
                <a:gd name="connsiteY1" fmla="*/ 219261 h 287533"/>
                <a:gd name="connsiteX2" fmla="*/ 149143 w 314048"/>
                <a:gd name="connsiteY2" fmla="*/ 287533 h 287533"/>
                <a:gd name="connsiteX3" fmla="*/ 0 w 314048"/>
                <a:gd name="connsiteY3" fmla="*/ 99595 h 287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048" h="287533">
                  <a:moveTo>
                    <a:pt x="11468" y="0"/>
                  </a:moveTo>
                  <a:lnTo>
                    <a:pt x="314048" y="219261"/>
                  </a:lnTo>
                  <a:lnTo>
                    <a:pt x="149143" y="287533"/>
                  </a:lnTo>
                  <a:lnTo>
                    <a:pt x="0" y="995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 rot="3834254">
              <a:off x="9141845" y="6212916"/>
              <a:ext cx="221238" cy="200499"/>
            </a:xfrm>
            <a:custGeom>
              <a:avLst/>
              <a:gdLst>
                <a:gd name="connsiteX0" fmla="*/ 6794 w 221238"/>
                <a:gd name="connsiteY0" fmla="*/ 0 h 200499"/>
                <a:gd name="connsiteX1" fmla="*/ 221238 w 221238"/>
                <a:gd name="connsiteY1" fmla="*/ 155395 h 200499"/>
                <a:gd name="connsiteX2" fmla="*/ 112294 w 221238"/>
                <a:gd name="connsiteY2" fmla="*/ 200499 h 200499"/>
                <a:gd name="connsiteX3" fmla="*/ 0 w 221238"/>
                <a:gd name="connsiteY3" fmla="*/ 58996 h 20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238" h="200499">
                  <a:moveTo>
                    <a:pt x="6794" y="0"/>
                  </a:moveTo>
                  <a:lnTo>
                    <a:pt x="221238" y="155395"/>
                  </a:lnTo>
                  <a:lnTo>
                    <a:pt x="112294" y="200499"/>
                  </a:lnTo>
                  <a:lnTo>
                    <a:pt x="0" y="5899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任意多边形 68"/>
            <p:cNvSpPr/>
            <p:nvPr/>
          </p:nvSpPr>
          <p:spPr>
            <a:xfrm rot="4726618">
              <a:off x="10137641" y="3462627"/>
              <a:ext cx="1090268" cy="942332"/>
            </a:xfrm>
            <a:custGeom>
              <a:avLst/>
              <a:gdLst>
                <a:gd name="connsiteX0" fmla="*/ 54741 w 1090268"/>
                <a:gd name="connsiteY0" fmla="*/ 0 h 942332"/>
                <a:gd name="connsiteX1" fmla="*/ 1090268 w 1090268"/>
                <a:gd name="connsiteY1" fmla="*/ 750382 h 942332"/>
                <a:gd name="connsiteX2" fmla="*/ 626636 w 1090268"/>
                <a:gd name="connsiteY2" fmla="*/ 942332 h 942332"/>
                <a:gd name="connsiteX3" fmla="*/ 0 w 1090268"/>
                <a:gd name="connsiteY3" fmla="*/ 475377 h 94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268" h="942332">
                  <a:moveTo>
                    <a:pt x="54741" y="0"/>
                  </a:moveTo>
                  <a:lnTo>
                    <a:pt x="1090268" y="750382"/>
                  </a:lnTo>
                  <a:lnTo>
                    <a:pt x="626636" y="942332"/>
                  </a:lnTo>
                  <a:lnTo>
                    <a:pt x="0" y="47537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任意多边形 69"/>
            <p:cNvSpPr/>
            <p:nvPr/>
          </p:nvSpPr>
          <p:spPr>
            <a:xfrm rot="21025852">
              <a:off x="11693675" y="832757"/>
              <a:ext cx="217959" cy="164561"/>
            </a:xfrm>
            <a:custGeom>
              <a:avLst/>
              <a:gdLst>
                <a:gd name="connsiteX0" fmla="*/ 115393 w 217959"/>
                <a:gd name="connsiteY0" fmla="*/ 0 h 164561"/>
                <a:gd name="connsiteX1" fmla="*/ 217959 w 217959"/>
                <a:gd name="connsiteY1" fmla="*/ 74324 h 164561"/>
                <a:gd name="connsiteX2" fmla="*/ 0 w 217959"/>
                <a:gd name="connsiteY2" fmla="*/ 164561 h 16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59" h="164561">
                  <a:moveTo>
                    <a:pt x="115393" y="0"/>
                  </a:moveTo>
                  <a:lnTo>
                    <a:pt x="217959" y="74324"/>
                  </a:lnTo>
                  <a:lnTo>
                    <a:pt x="0" y="16456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等腰三角形 4"/>
          <p:cNvSpPr/>
          <p:nvPr/>
        </p:nvSpPr>
        <p:spPr>
          <a:xfrm rot="1555719">
            <a:off x="6561138" y="669925"/>
            <a:ext cx="242887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32"/>
          <p:cNvSpPr>
            <a:spLocks noChangeArrowheads="1"/>
          </p:cNvSpPr>
          <p:nvPr/>
        </p:nvSpPr>
        <p:spPr bwMode="auto">
          <a:xfrm>
            <a:off x="2929255" y="4887595"/>
            <a:ext cx="2487613" cy="488950"/>
          </a:xfrm>
          <a:prstGeom prst="rect">
            <a:avLst/>
          </a:prstGeom>
          <a:noFill/>
          <a:ln w="9525">
            <a:solidFill>
              <a:srgbClr val="F7725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2930525" y="4940300"/>
            <a:ext cx="24866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1495" y="4895850"/>
            <a:ext cx="785495" cy="488950"/>
          </a:xfrm>
          <a:prstGeom prst="rect">
            <a:avLst/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文本框 31"/>
          <p:cNvSpPr txBox="1">
            <a:spLocks noChangeArrowheads="1"/>
          </p:cNvSpPr>
          <p:nvPr/>
        </p:nvSpPr>
        <p:spPr bwMode="auto">
          <a:xfrm>
            <a:off x="1977390" y="4932680"/>
            <a:ext cx="56896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36" name="组合 17"/>
          <p:cNvGrpSpPr/>
          <p:nvPr/>
        </p:nvGrpSpPr>
        <p:grpSpPr bwMode="auto">
          <a:xfrm rot="0">
            <a:off x="5253612" y="2244725"/>
            <a:ext cx="6206868" cy="1776730"/>
            <a:chOff x="297950" y="2420002"/>
            <a:chExt cx="6207639" cy="1766529"/>
          </a:xfrm>
        </p:grpSpPr>
        <p:sp>
          <p:nvSpPr>
            <p:cNvPr id="5138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08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01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9" name="文本框 19"/>
            <p:cNvSpPr txBox="1">
              <a:spLocks noChangeArrowheads="1"/>
            </p:cNvSpPr>
            <p:nvPr/>
          </p:nvSpPr>
          <p:spPr bwMode="auto">
            <a:xfrm>
              <a:off x="359296" y="3269805"/>
              <a:ext cx="6146293" cy="91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3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2535" name="Group 29"/>
          <p:cNvGrpSpPr/>
          <p:nvPr/>
        </p:nvGrpSpPr>
        <p:grpSpPr bwMode="auto">
          <a:xfrm>
            <a:off x="5104130" y="790575"/>
            <a:ext cx="1807845" cy="3723640"/>
            <a:chOff x="3189614" y="1562392"/>
            <a:chExt cx="1474916" cy="3116662"/>
          </a:xfrm>
        </p:grpSpPr>
        <p:sp>
          <p:nvSpPr>
            <p:cNvPr id="10" name="Freeform 153"/>
            <p:cNvSpPr/>
            <p:nvPr/>
          </p:nvSpPr>
          <p:spPr>
            <a:xfrm>
              <a:off x="3205101" y="1580249"/>
              <a:ext cx="1459429" cy="3098805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prstClr val="white"/>
                </a:solidFill>
              </a:endParaRPr>
            </a:p>
          </p:txBody>
        </p:sp>
        <p:grpSp>
          <p:nvGrpSpPr>
            <p:cNvPr id="22554" name="Group 20"/>
            <p:cNvGrpSpPr/>
            <p:nvPr/>
          </p:nvGrpSpPr>
          <p:grpSpPr bwMode="auto">
            <a:xfrm>
              <a:off x="3189614" y="1991493"/>
              <a:ext cx="23662" cy="645898"/>
              <a:chOff x="3392428" y="1951545"/>
              <a:chExt cx="27432" cy="735419"/>
            </a:xfrm>
          </p:grpSpPr>
          <p:sp>
            <p:nvSpPr>
              <p:cNvPr id="17" name="Rectangle 160"/>
              <p:cNvSpPr/>
              <p:nvPr/>
            </p:nvSpPr>
            <p:spPr>
              <a:xfrm>
                <a:off x="3392428" y="1950941"/>
                <a:ext cx="17955" cy="173501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1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555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61"/>
              <p:cNvSpPr/>
              <p:nvPr/>
            </p:nvSpPr>
            <p:spPr>
              <a:xfrm>
                <a:off x="3402096" y="2289810"/>
                <a:ext cx="17956" cy="117927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1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555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62"/>
              <p:cNvSpPr/>
              <p:nvPr/>
            </p:nvSpPr>
            <p:spPr>
              <a:xfrm>
                <a:off x="3402096" y="2567682"/>
                <a:ext cx="17956" cy="119282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37541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555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Freeform 155"/>
            <p:cNvSpPr/>
            <p:nvPr/>
          </p:nvSpPr>
          <p:spPr>
            <a:xfrm>
              <a:off x="3806744" y="4332626"/>
              <a:ext cx="256144" cy="261904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prstClr val="white"/>
                </a:solidFill>
              </a:endParaRPr>
            </a:p>
          </p:txBody>
        </p:sp>
        <p:sp>
          <p:nvSpPr>
            <p:cNvPr id="13" name="Freeform 156"/>
            <p:cNvSpPr/>
            <p:nvPr/>
          </p:nvSpPr>
          <p:spPr>
            <a:xfrm>
              <a:off x="3306368" y="1998106"/>
              <a:ext cx="1256895" cy="2276187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 cstate="print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157"/>
            <p:cNvSpPr/>
            <p:nvPr/>
          </p:nvSpPr>
          <p:spPr>
            <a:xfrm>
              <a:off x="3797213" y="1824296"/>
              <a:ext cx="275206" cy="32143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58"/>
            <p:cNvSpPr/>
            <p:nvPr/>
          </p:nvSpPr>
          <p:spPr>
            <a:xfrm>
              <a:off x="3911584" y="1704059"/>
              <a:ext cx="46463" cy="47619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59"/>
            <p:cNvSpPr/>
            <p:nvPr/>
          </p:nvSpPr>
          <p:spPr>
            <a:xfrm>
              <a:off x="4292823" y="1562392"/>
              <a:ext cx="198958" cy="40476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3754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555" dirty="0">
                <a:solidFill>
                  <a:prstClr val="white"/>
                </a:solidFill>
              </a:endParaRPr>
            </a:p>
          </p:txBody>
        </p:sp>
      </p:grpSp>
      <p:pic>
        <p:nvPicPr>
          <p:cNvPr id="22536" name="Picture 51" descr="shadow.png"/>
          <p:cNvPicPr>
            <a:picLocks noChangeAspect="1"/>
          </p:cNvPicPr>
          <p:nvPr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5678488"/>
            <a:ext cx="30956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3" name="Text Placeholder 3"/>
          <p:cNvSpPr txBox="1"/>
          <p:nvPr/>
        </p:nvSpPr>
        <p:spPr bwMode="auto">
          <a:xfrm>
            <a:off x="2187575" y="4989195"/>
            <a:ext cx="878205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sz="2000" dirty="0">
                <a:solidFill>
                  <a:srgbClr val="000000"/>
                </a:solidFill>
                <a:latin typeface="+mn-ea"/>
                <a:ea typeface="+mn-ea"/>
                <a:cs typeface="Open Sans Light"/>
                <a:sym typeface="Gill Sans"/>
              </a:rPr>
              <a:t>我国科技的飞速发展让无现金社会成为现实</a:t>
            </a:r>
            <a:r>
              <a:rPr lang="zh-CN" sz="2000" dirty="0">
                <a:solidFill>
                  <a:srgbClr val="000000"/>
                </a:solidFill>
                <a:latin typeface="+mn-ea"/>
                <a:ea typeface="+mn-ea"/>
                <a:cs typeface="Open Sans Light"/>
                <a:sym typeface="Gill Sans"/>
              </a:rPr>
              <a:t>，</a:t>
            </a:r>
            <a:r>
              <a:rPr sz="2000" dirty="0">
                <a:solidFill>
                  <a:srgbClr val="000000"/>
                </a:solidFill>
                <a:latin typeface="+mn-ea"/>
                <a:ea typeface="+mn-ea"/>
                <a:cs typeface="Open Sans Light"/>
                <a:sym typeface="Gill Sans"/>
              </a:rPr>
              <a:t>支付宝和微信支付</a:t>
            </a:r>
            <a:r>
              <a:rPr lang="zh-CN" sz="2000" dirty="0">
                <a:solidFill>
                  <a:srgbClr val="000000"/>
                </a:solidFill>
                <a:latin typeface="+mn-ea"/>
                <a:ea typeface="+mn-ea"/>
                <a:cs typeface="Open Sans Light"/>
                <a:sym typeface="Gill Sans"/>
              </a:rPr>
              <a:t>等</a:t>
            </a:r>
            <a:r>
              <a:rPr sz="2000" dirty="0">
                <a:solidFill>
                  <a:srgbClr val="000000"/>
                </a:solidFill>
                <a:latin typeface="+mn-ea"/>
                <a:ea typeface="+mn-ea"/>
                <a:cs typeface="Open Sans Light"/>
                <a:sym typeface="Gill Sans"/>
              </a:rPr>
              <a:t>方式让我们越来越习惯于无现金支付的形式</a:t>
            </a:r>
            <a:r>
              <a:rPr lang="zh-CN" sz="2000" dirty="0">
                <a:solidFill>
                  <a:srgbClr val="000000"/>
                </a:solidFill>
                <a:latin typeface="+mn-ea"/>
                <a:ea typeface="+mn-ea"/>
                <a:cs typeface="Open Sans Light"/>
                <a:sym typeface="Gill Sans"/>
              </a:rPr>
              <a:t>。</a:t>
            </a:r>
            <a:endParaRPr lang="zh-CN" sz="2000" dirty="0">
              <a:solidFill>
                <a:srgbClr val="000000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259070" y="1370965"/>
            <a:ext cx="1542415" cy="2795905"/>
          </a:xfrm>
          <a:custGeom>
            <a:avLst/>
            <a:gdLst>
              <a:gd name="connsiteX0" fmla="*/ 0 w 1675244"/>
              <a:gd name="connsiteY0" fmla="*/ 0 h 3035680"/>
              <a:gd name="connsiteX1" fmla="*/ 1675244 w 1675244"/>
              <a:gd name="connsiteY1" fmla="*/ 0 h 3035680"/>
              <a:gd name="connsiteX2" fmla="*/ 1675244 w 1675244"/>
              <a:gd name="connsiteY2" fmla="*/ 3035680 h 3035680"/>
              <a:gd name="connsiteX3" fmla="*/ 0 w 1675244"/>
              <a:gd name="connsiteY3" fmla="*/ 3035680 h 303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5244" h="3035680">
                <a:moveTo>
                  <a:pt x="0" y="0"/>
                </a:moveTo>
                <a:lnTo>
                  <a:pt x="1675244" y="0"/>
                </a:lnTo>
                <a:lnTo>
                  <a:pt x="1675244" y="3035680"/>
                </a:lnTo>
                <a:lnTo>
                  <a:pt x="0" y="3035680"/>
                </a:lnTo>
                <a:close/>
              </a:path>
            </a:pathLst>
          </a:custGeom>
        </p:spPr>
      </p:pic>
      <p:pic>
        <p:nvPicPr>
          <p:cNvPr id="2" name="图片 1" descr="支付宝"/>
          <p:cNvPicPr>
            <a:picLocks noChangeAspect="1"/>
          </p:cNvPicPr>
          <p:nvPr/>
        </p:nvPicPr>
        <p:blipFill>
          <a:blip r:embed="rId4"/>
          <a:srcRect l="4223" t="7548" r="4122" b="6419"/>
          <a:stretch>
            <a:fillRect/>
          </a:stretch>
        </p:blipFill>
        <p:spPr>
          <a:xfrm>
            <a:off x="8082280" y="1545590"/>
            <a:ext cx="3181985" cy="2053590"/>
          </a:xfrm>
          <a:prstGeom prst="rect">
            <a:avLst/>
          </a:prstGeom>
        </p:spPr>
      </p:pic>
      <p:pic>
        <p:nvPicPr>
          <p:cNvPr id="3" name="图片 2" descr="微信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080" y="1657985"/>
            <a:ext cx="177673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1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434" name="矩形 31"/>
          <p:cNvSpPr>
            <a:spLocks noChangeArrowheads="1"/>
          </p:cNvSpPr>
          <p:nvPr/>
        </p:nvSpPr>
        <p:spPr bwMode="auto">
          <a:xfrm>
            <a:off x="662305" y="1142365"/>
            <a:ext cx="6145530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     </a:t>
            </a:r>
            <a:r>
              <a:rPr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无现金社会虽然非常方便快捷</a:t>
            </a:r>
            <a:r>
              <a:rPr lang="zh-CN"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，但是随着支付的便捷，消费的便捷，新时代的</a:t>
            </a:r>
            <a:r>
              <a:rPr lang="zh-CN" sz="2000" b="1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年轻人</a:t>
            </a:r>
            <a:r>
              <a:rPr lang="zh-CN"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，对“钱”本身的价值和概念越来越淡化，导致月光族、卡奴的群体也在不断扩大。</a:t>
            </a:r>
            <a:endParaRPr lang="zh-CN" sz="2000" dirty="0"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 descr="记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6535" y="1428750"/>
            <a:ext cx="3469005" cy="380047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959735" y="1858645"/>
            <a:ext cx="1333500" cy="1443355"/>
            <a:chOff x="4661" y="2927"/>
            <a:chExt cx="2100" cy="2273"/>
          </a:xfrm>
        </p:grpSpPr>
        <p:sp>
          <p:nvSpPr>
            <p:cNvPr id="17426" name="矩形 19"/>
            <p:cNvSpPr>
              <a:spLocks noChangeArrowheads="1"/>
            </p:cNvSpPr>
            <p:nvPr/>
          </p:nvSpPr>
          <p:spPr bwMode="auto">
            <a:xfrm>
              <a:off x="4661" y="4504"/>
              <a:ext cx="198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zh-CN" sz="24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受众群体</a:t>
              </a:r>
              <a:endParaRPr 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任意多边形 112"/>
            <p:cNvSpPr/>
            <p:nvPr/>
          </p:nvSpPr>
          <p:spPr>
            <a:xfrm>
              <a:off x="5701" y="2927"/>
              <a:ext cx="1060" cy="1577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-1" fmla="*/ 0 w 647700"/>
                <a:gd name="connsiteY0-2" fmla="*/ 965200 h 965200"/>
                <a:gd name="connsiteX1-3" fmla="*/ 101600 w 647700"/>
                <a:gd name="connsiteY1-4" fmla="*/ 520700 h 965200"/>
                <a:gd name="connsiteX2-5" fmla="*/ 647700 w 647700"/>
                <a:gd name="connsiteY2-6" fmla="*/ 0 h 965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2700" cap="flat" cmpd="sng" algn="ctr">
              <a:solidFill>
                <a:srgbClr val="F04077"/>
              </a:solidFill>
              <a:prstDash val="solid"/>
              <a:headEnd type="oval" w="med" len="med"/>
              <a:tailEnd type="stealth" w="med" len="med"/>
            </a:ln>
            <a:effectLst/>
          </p:spPr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0" kern="0">
                <a:latin typeface="Lato" panose="020F0502020204030203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3720" y="3366770"/>
            <a:ext cx="6253480" cy="1166495"/>
            <a:chOff x="872" y="5302"/>
            <a:chExt cx="9848" cy="1837"/>
          </a:xfrm>
        </p:grpSpPr>
        <p:sp>
          <p:nvSpPr>
            <p:cNvPr id="17432" name="矩形 26"/>
            <p:cNvSpPr>
              <a:spLocks noChangeArrowheads="1"/>
            </p:cNvSpPr>
            <p:nvPr/>
          </p:nvSpPr>
          <p:spPr bwMode="auto">
            <a:xfrm>
              <a:off x="1042" y="5977"/>
              <a:ext cx="9679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216025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2000" dirty="0">
                  <a:latin typeface="+mn-ea"/>
                  <a:ea typeface="+mn-ea"/>
                  <a:sym typeface="Arial" panose="020B0604020202020204" pitchFamily="34" charset="0"/>
                </a:rPr>
                <a:t>    </a:t>
              </a:r>
              <a:r>
                <a:rPr lang="zh-CN" altLang="en-US" sz="2000" dirty="0">
                  <a:latin typeface="+mn-ea"/>
                  <a:ea typeface="+mn-ea"/>
                  <a:sym typeface="Arial" panose="020B0604020202020204" pitchFamily="34" charset="0"/>
                </a:rPr>
                <a:t>这些‘月光’现象都是源于不了解自己的财务状况。那我们该如何去了解？记账就是第一步。</a:t>
              </a:r>
              <a:endParaRPr lang="zh-CN" altLang="en-US" sz="2000" dirty="0">
                <a:latin typeface="+mn-ea"/>
                <a:ea typeface="+mn-ea"/>
                <a:sym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872" y="5302"/>
              <a:ext cx="766" cy="675"/>
              <a:chOff x="8449" y="4768"/>
              <a:chExt cx="766" cy="675"/>
            </a:xfrm>
          </p:grpSpPr>
          <p:sp>
            <p:nvSpPr>
              <p:cNvPr id="4" name="Freeform 15"/>
              <p:cNvSpPr>
                <a:spLocks noEditPoints="1"/>
              </p:cNvSpPr>
              <p:nvPr/>
            </p:nvSpPr>
            <p:spPr bwMode="auto">
              <a:xfrm rot="16200000" flipV="1">
                <a:off x="8590" y="4818"/>
                <a:ext cx="670" cy="580"/>
              </a:xfrm>
              <a:custGeom>
                <a:avLst/>
                <a:gdLst/>
                <a:ahLst/>
                <a:cxnLst>
                  <a:cxn ang="0">
                    <a:pos x="703" y="973"/>
                  </a:cxn>
                  <a:cxn ang="0">
                    <a:pos x="0" y="591"/>
                  </a:cxn>
                  <a:cxn ang="0">
                    <a:pos x="443" y="0"/>
                  </a:cxn>
                  <a:cxn ang="0">
                    <a:pos x="1123" y="296"/>
                  </a:cxn>
                  <a:cxn ang="0">
                    <a:pos x="703" y="973"/>
                  </a:cxn>
                  <a:cxn ang="0">
                    <a:pos x="505" y="230"/>
                  </a:cxn>
                  <a:cxn ang="0">
                    <a:pos x="505" y="230"/>
                  </a:cxn>
                  <a:cxn ang="0">
                    <a:pos x="505" y="230"/>
                  </a:cxn>
                  <a:cxn ang="0">
                    <a:pos x="505" y="230"/>
                  </a:cxn>
                  <a:cxn ang="0">
                    <a:pos x="538" y="246"/>
                  </a:cxn>
                  <a:cxn ang="0">
                    <a:pos x="538" y="246"/>
                  </a:cxn>
                  <a:cxn ang="0">
                    <a:pos x="538" y="246"/>
                  </a:cxn>
                  <a:cxn ang="0">
                    <a:pos x="538" y="246"/>
                  </a:cxn>
                </a:cxnLst>
                <a:rect l="0" t="0" r="r" b="b"/>
                <a:pathLst>
                  <a:path w="1123" h="973">
                    <a:moveTo>
                      <a:pt x="703" y="973"/>
                    </a:moveTo>
                    <a:lnTo>
                      <a:pt x="0" y="591"/>
                    </a:lnTo>
                    <a:lnTo>
                      <a:pt x="443" y="0"/>
                    </a:lnTo>
                    <a:lnTo>
                      <a:pt x="1123" y="296"/>
                    </a:lnTo>
                    <a:lnTo>
                      <a:pt x="703" y="973"/>
                    </a:lnTo>
                    <a:close/>
                    <a:moveTo>
                      <a:pt x="505" y="230"/>
                    </a:moveTo>
                    <a:lnTo>
                      <a:pt x="505" y="230"/>
                    </a:lnTo>
                    <a:lnTo>
                      <a:pt x="505" y="230"/>
                    </a:lnTo>
                    <a:lnTo>
                      <a:pt x="505" y="230"/>
                    </a:lnTo>
                    <a:close/>
                    <a:moveTo>
                      <a:pt x="538" y="246"/>
                    </a:moveTo>
                    <a:lnTo>
                      <a:pt x="538" y="246"/>
                    </a:lnTo>
                    <a:lnTo>
                      <a:pt x="538" y="246"/>
                    </a:lnTo>
                    <a:lnTo>
                      <a:pt x="538" y="246"/>
                    </a:lnTo>
                    <a:close/>
                  </a:path>
                </a:pathLst>
              </a:custGeom>
              <a:solidFill>
                <a:srgbClr val="F7725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Freeform 16"/>
              <p:cNvSpPr/>
              <p:nvPr/>
            </p:nvSpPr>
            <p:spPr bwMode="auto">
              <a:xfrm rot="16200000" flipV="1">
                <a:off x="8615" y="4602"/>
                <a:ext cx="257" cy="588"/>
              </a:xfrm>
              <a:custGeom>
                <a:avLst/>
                <a:gdLst/>
                <a:ahLst/>
                <a:cxnLst>
                  <a:cxn ang="0">
                    <a:pos x="80" y="986"/>
                  </a:cxn>
                  <a:cxn ang="0">
                    <a:pos x="0" y="677"/>
                  </a:cxn>
                  <a:cxn ang="0">
                    <a:pos x="420" y="0"/>
                  </a:cxn>
                  <a:cxn ang="0">
                    <a:pos x="432" y="383"/>
                  </a:cxn>
                  <a:cxn ang="0">
                    <a:pos x="80" y="986"/>
                  </a:cxn>
                </a:cxnLst>
                <a:rect l="0" t="0" r="r" b="b"/>
                <a:pathLst>
                  <a:path w="432" h="986">
                    <a:moveTo>
                      <a:pt x="80" y="986"/>
                    </a:moveTo>
                    <a:lnTo>
                      <a:pt x="0" y="677"/>
                    </a:lnTo>
                    <a:lnTo>
                      <a:pt x="420" y="0"/>
                    </a:lnTo>
                    <a:lnTo>
                      <a:pt x="432" y="383"/>
                    </a:lnTo>
                    <a:lnTo>
                      <a:pt x="80" y="986"/>
                    </a:lnTo>
                    <a:close/>
                  </a:path>
                </a:pathLst>
              </a:custGeom>
              <a:solidFill>
                <a:srgbClr val="F04077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7"/>
              <p:cNvSpPr/>
              <p:nvPr/>
            </p:nvSpPr>
            <p:spPr bwMode="auto">
              <a:xfrm rot="16200000" flipV="1">
                <a:off x="8424" y="5004"/>
                <a:ext cx="465" cy="413"/>
              </a:xfrm>
              <a:custGeom>
                <a:avLst/>
                <a:gdLst/>
                <a:ahLst/>
                <a:cxnLst>
                  <a:cxn ang="0">
                    <a:pos x="783" y="691"/>
                  </a:cxn>
                  <a:cxn ang="0">
                    <a:pos x="180" y="341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703" y="382"/>
                  </a:cxn>
                  <a:cxn ang="0">
                    <a:pos x="783" y="691"/>
                  </a:cxn>
                </a:cxnLst>
                <a:rect l="0" t="0" r="r" b="b"/>
                <a:pathLst>
                  <a:path w="783" h="691">
                    <a:moveTo>
                      <a:pt x="783" y="691"/>
                    </a:moveTo>
                    <a:lnTo>
                      <a:pt x="180" y="34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03" y="382"/>
                    </a:lnTo>
                    <a:lnTo>
                      <a:pt x="783" y="691"/>
                    </a:lnTo>
                    <a:close/>
                  </a:path>
                </a:pathLst>
              </a:custGeom>
              <a:solidFill>
                <a:srgbClr val="FF6CE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b="1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" name="矩形 31"/>
          <p:cNvSpPr>
            <a:spLocks noChangeArrowheads="1"/>
          </p:cNvSpPr>
          <p:nvPr/>
        </p:nvSpPr>
        <p:spPr bwMode="auto">
          <a:xfrm>
            <a:off x="671830" y="4726940"/>
            <a:ext cx="6135370" cy="1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       </a:t>
            </a:r>
            <a:r>
              <a:rPr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通过记账，你可以全面审视自己的收支情</a:t>
            </a:r>
            <a:r>
              <a:rPr lang="zh-CN"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。</a:t>
            </a:r>
            <a:r>
              <a:rPr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当你逐渐了解了自己的财务状况，就可以开始学着做简单的收支规划</a:t>
            </a:r>
            <a:r>
              <a:rPr lang="zh-CN"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，</a:t>
            </a:r>
            <a:r>
              <a:rPr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最大限度提高你财富的使用效率。</a:t>
            </a:r>
            <a:endParaRPr sz="2000" dirty="0">
              <a:latin typeface="+mn-ea"/>
              <a:ea typeface="+mn-ea"/>
              <a:cs typeface="+mn-ea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2000" dirty="0">
                <a:latin typeface="+mn-ea"/>
                <a:ea typeface="+mn-ea"/>
                <a:cs typeface="+mn-ea"/>
                <a:sym typeface="Arial" panose="020B0604020202020204" pitchFamily="34" charset="0"/>
              </a:rPr>
              <a:t>      </a:t>
            </a:r>
            <a:endParaRPr sz="2000" dirty="0">
              <a:latin typeface="+mn-ea"/>
              <a:ea typeface="+mn-ea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36" name="组合 17"/>
          <p:cNvGrpSpPr/>
          <p:nvPr/>
        </p:nvGrpSpPr>
        <p:grpSpPr bwMode="auto">
          <a:xfrm rot="0">
            <a:off x="5253612" y="2244725"/>
            <a:ext cx="6206868" cy="1776730"/>
            <a:chOff x="297950" y="2420002"/>
            <a:chExt cx="6207639" cy="1766529"/>
          </a:xfrm>
        </p:grpSpPr>
        <p:sp>
          <p:nvSpPr>
            <p:cNvPr id="5138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08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02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9" name="文本框 19"/>
            <p:cNvSpPr txBox="1">
              <a:spLocks noChangeArrowheads="1"/>
            </p:cNvSpPr>
            <p:nvPr/>
          </p:nvSpPr>
          <p:spPr bwMode="auto">
            <a:xfrm>
              <a:off x="359296" y="3269805"/>
              <a:ext cx="6146293" cy="91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项目目标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7298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7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Block Arc 4"/>
          <p:cNvSpPr/>
          <p:nvPr/>
        </p:nvSpPr>
        <p:spPr>
          <a:xfrm>
            <a:off x="3952875" y="1198563"/>
            <a:ext cx="4286250" cy="4286250"/>
          </a:xfrm>
          <a:prstGeom prst="blockArc">
            <a:avLst>
              <a:gd name="adj1" fmla="val 21562814"/>
              <a:gd name="adj2" fmla="val 10800000"/>
              <a:gd name="adj3" fmla="val 18660"/>
            </a:avLst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Block Arc 5"/>
          <p:cNvSpPr/>
          <p:nvPr/>
        </p:nvSpPr>
        <p:spPr>
          <a:xfrm>
            <a:off x="4805363" y="2051050"/>
            <a:ext cx="2581275" cy="2581275"/>
          </a:xfrm>
          <a:prstGeom prst="blockArc">
            <a:avLst>
              <a:gd name="adj1" fmla="val 7812389"/>
              <a:gd name="adj2" fmla="val 12403941"/>
              <a:gd name="adj3" fmla="val 18008"/>
            </a:avLst>
          </a:pr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Block Arc 6"/>
          <p:cNvSpPr/>
          <p:nvPr/>
        </p:nvSpPr>
        <p:spPr>
          <a:xfrm>
            <a:off x="4932363" y="2178050"/>
            <a:ext cx="2581275" cy="2581275"/>
          </a:xfrm>
          <a:prstGeom prst="blockArc">
            <a:avLst>
              <a:gd name="adj1" fmla="val 21550130"/>
              <a:gd name="adj2" fmla="val 7665187"/>
              <a:gd name="adj3" fmla="val 17797"/>
            </a:avLst>
          </a:pr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Block Arc 7"/>
          <p:cNvSpPr/>
          <p:nvPr/>
        </p:nvSpPr>
        <p:spPr>
          <a:xfrm>
            <a:off x="5059363" y="2305050"/>
            <a:ext cx="2581275" cy="2581275"/>
          </a:xfrm>
          <a:prstGeom prst="blockArc">
            <a:avLst>
              <a:gd name="adj1" fmla="val 12551376"/>
              <a:gd name="adj2" fmla="val 14412706"/>
              <a:gd name="adj3" fmla="val 18112"/>
            </a:avLst>
          </a:pr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Block Arc 8"/>
          <p:cNvSpPr/>
          <p:nvPr/>
        </p:nvSpPr>
        <p:spPr>
          <a:xfrm>
            <a:off x="4079875" y="1325563"/>
            <a:ext cx="4286250" cy="4286250"/>
          </a:xfrm>
          <a:prstGeom prst="blockArc">
            <a:avLst>
              <a:gd name="adj1" fmla="val 10869873"/>
              <a:gd name="adj2" fmla="val 12770327"/>
              <a:gd name="adj3" fmla="val 18650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Block Arc 9"/>
          <p:cNvSpPr/>
          <p:nvPr/>
        </p:nvSpPr>
        <p:spPr>
          <a:xfrm>
            <a:off x="4206875" y="1452563"/>
            <a:ext cx="4286250" cy="4286250"/>
          </a:xfrm>
          <a:prstGeom prst="blockArc">
            <a:avLst>
              <a:gd name="adj1" fmla="val 20003512"/>
              <a:gd name="adj2" fmla="val 21502308"/>
              <a:gd name="adj3" fmla="val 18716"/>
            </a:avLst>
          </a:prstGeom>
          <a:solidFill>
            <a:srgbClr val="99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1" name="TextBox 12"/>
          <p:cNvSpPr txBox="1">
            <a:spLocks noChangeArrowheads="1"/>
          </p:cNvSpPr>
          <p:nvPr/>
        </p:nvSpPr>
        <p:spPr bwMode="auto">
          <a:xfrm>
            <a:off x="5776595" y="3081020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Block Arc 19"/>
          <p:cNvSpPr/>
          <p:nvPr/>
        </p:nvSpPr>
        <p:spPr>
          <a:xfrm>
            <a:off x="5186363" y="2432050"/>
            <a:ext cx="2581275" cy="2581275"/>
          </a:xfrm>
          <a:prstGeom prst="blockArc">
            <a:avLst>
              <a:gd name="adj1" fmla="val 14593541"/>
              <a:gd name="adj2" fmla="val 15981909"/>
              <a:gd name="adj3" fmla="val 18387"/>
            </a:avLst>
          </a:pr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33" name="Group 20"/>
          <p:cNvGrpSpPr/>
          <p:nvPr/>
        </p:nvGrpSpPr>
        <p:grpSpPr bwMode="auto">
          <a:xfrm rot="5400000" flipH="1" flipV="1">
            <a:off x="6831013" y="1812925"/>
            <a:ext cx="2012950" cy="1412875"/>
            <a:chOff x="7368519" y="2580234"/>
            <a:chExt cx="1875697" cy="1400639"/>
          </a:xfrm>
        </p:grpSpPr>
        <p:cxnSp>
          <p:nvCxnSpPr>
            <p:cNvPr id="21" name="Straight Connector 21"/>
            <p:cNvCxnSpPr/>
            <p:nvPr/>
          </p:nvCxnSpPr>
          <p:spPr>
            <a:xfrm>
              <a:off x="7368519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2"/>
            <p:cNvCxnSpPr/>
            <p:nvPr/>
          </p:nvCxnSpPr>
          <p:spPr>
            <a:xfrm>
              <a:off x="9244216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34" name="TextBox 25"/>
          <p:cNvSpPr txBox="1">
            <a:spLocks noChangeArrowheads="1"/>
          </p:cNvSpPr>
          <p:nvPr/>
        </p:nvSpPr>
        <p:spPr bwMode="auto">
          <a:xfrm>
            <a:off x="8686800" y="1250950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7" name="TextBox 39"/>
          <p:cNvSpPr txBox="1">
            <a:spLocks noChangeArrowheads="1"/>
          </p:cNvSpPr>
          <p:nvPr/>
        </p:nvSpPr>
        <p:spPr bwMode="auto">
          <a:xfrm>
            <a:off x="2455545" y="4194175"/>
            <a:ext cx="894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38" name="Group 40"/>
          <p:cNvGrpSpPr/>
          <p:nvPr/>
        </p:nvGrpSpPr>
        <p:grpSpPr bwMode="auto">
          <a:xfrm rot="-5400000" flipH="1" flipV="1">
            <a:off x="3950494" y="3320256"/>
            <a:ext cx="725488" cy="1546225"/>
            <a:chOff x="7368519" y="2580234"/>
            <a:chExt cx="1875697" cy="1400639"/>
          </a:xfrm>
        </p:grpSpPr>
        <p:cxnSp>
          <p:nvCxnSpPr>
            <p:cNvPr id="26" name="Straight Connector 41"/>
            <p:cNvCxnSpPr/>
            <p:nvPr/>
          </p:nvCxnSpPr>
          <p:spPr>
            <a:xfrm>
              <a:off x="7368520" y="2580234"/>
              <a:ext cx="1875697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oval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42"/>
            <p:cNvCxnSpPr/>
            <p:nvPr/>
          </p:nvCxnSpPr>
          <p:spPr>
            <a:xfrm>
              <a:off x="9277051" y="2580234"/>
              <a:ext cx="0" cy="1400639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40" name="TextBox 16"/>
          <p:cNvSpPr txBox="1">
            <a:spLocks noChangeArrowheads="1"/>
          </p:cNvSpPr>
          <p:nvPr/>
        </p:nvSpPr>
        <p:spPr bwMode="auto">
          <a:xfrm>
            <a:off x="8772525" y="1803400"/>
            <a:ext cx="2243138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+mn-ea"/>
                <a:ea typeface="+mn-ea"/>
                <a:cs typeface="+mn-ea"/>
                <a:sym typeface="Gill Sans"/>
              </a:rPr>
              <a:t>实现一套完整的功能。包括系统登录、记账、查询账单、修改账单、用户社区等等。</a:t>
            </a:r>
            <a:endParaRPr lang="zh-CN" altLang="en-US" sz="1800">
              <a:latin typeface="+mn-ea"/>
              <a:ea typeface="+mn-ea"/>
              <a:cs typeface="+mn-ea"/>
              <a:sym typeface="Gill Sans"/>
            </a:endParaRPr>
          </a:p>
        </p:txBody>
      </p:sp>
      <p:sp>
        <p:nvSpPr>
          <p:cNvPr id="30743" name="TextBox 16"/>
          <p:cNvSpPr txBox="1">
            <a:spLocks noChangeArrowheads="1"/>
          </p:cNvSpPr>
          <p:nvPr/>
        </p:nvSpPr>
        <p:spPr bwMode="auto">
          <a:xfrm>
            <a:off x="1226503" y="4632325"/>
            <a:ext cx="22431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latin typeface="+mn-ea"/>
                <a:ea typeface="+mn-ea"/>
                <a:cs typeface="Open Sans Light"/>
                <a:sym typeface="Gill Sans"/>
              </a:rPr>
              <a:t>界面布置合理，简洁优美，让用户有良好的体验</a:t>
            </a:r>
            <a:endParaRPr lang="zh-CN" altLang="en-US" sz="1800">
              <a:latin typeface="+mn-ea"/>
              <a:ea typeface="+mn-ea"/>
              <a:cs typeface="Open Sans Light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等腰三角形 4"/>
          <p:cNvSpPr/>
          <p:nvPr/>
        </p:nvSpPr>
        <p:spPr>
          <a:xfrm rot="11374545">
            <a:off x="2130425" y="1654175"/>
            <a:ext cx="501650" cy="525463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4"/>
          <p:cNvSpPr/>
          <p:nvPr/>
        </p:nvSpPr>
        <p:spPr>
          <a:xfrm rot="20476330">
            <a:off x="1949450" y="2011363"/>
            <a:ext cx="1676400" cy="176053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F6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1379538" y="2217738"/>
            <a:ext cx="1282700" cy="13477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BF5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等腰三角形 4"/>
          <p:cNvSpPr/>
          <p:nvPr/>
        </p:nvSpPr>
        <p:spPr>
          <a:xfrm>
            <a:off x="1252538" y="2532063"/>
            <a:ext cx="468312" cy="4921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9E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4"/>
          <p:cNvSpPr/>
          <p:nvPr/>
        </p:nvSpPr>
        <p:spPr>
          <a:xfrm rot="746830">
            <a:off x="1998663" y="3535363"/>
            <a:ext cx="344487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56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4"/>
          <p:cNvSpPr/>
          <p:nvPr/>
        </p:nvSpPr>
        <p:spPr>
          <a:xfrm rot="3834254">
            <a:off x="1611313" y="4127500"/>
            <a:ext cx="342900" cy="3619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2DC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4"/>
          <p:cNvSpPr/>
          <p:nvPr/>
        </p:nvSpPr>
        <p:spPr>
          <a:xfrm rot="3834254">
            <a:off x="1672431" y="4660107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4"/>
          <p:cNvSpPr/>
          <p:nvPr/>
        </p:nvSpPr>
        <p:spPr>
          <a:xfrm rot="20057258">
            <a:off x="2133600" y="4494213"/>
            <a:ext cx="244475" cy="255587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4"/>
          <p:cNvSpPr/>
          <p:nvPr/>
        </p:nvSpPr>
        <p:spPr>
          <a:xfrm rot="3834254">
            <a:off x="2316957" y="4094956"/>
            <a:ext cx="461962" cy="4857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4"/>
          <p:cNvSpPr/>
          <p:nvPr/>
        </p:nvSpPr>
        <p:spPr>
          <a:xfrm rot="1648580">
            <a:off x="3402013" y="3717925"/>
            <a:ext cx="1177925" cy="1238250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8D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4"/>
          <p:cNvSpPr/>
          <p:nvPr/>
        </p:nvSpPr>
        <p:spPr>
          <a:xfrm rot="12600000">
            <a:off x="2419350" y="3060700"/>
            <a:ext cx="1109663" cy="116522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04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4"/>
          <p:cNvSpPr/>
          <p:nvPr/>
        </p:nvSpPr>
        <p:spPr>
          <a:xfrm rot="21025852">
            <a:off x="4132263" y="2724150"/>
            <a:ext cx="244475" cy="255588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4"/>
          <p:cNvSpPr/>
          <p:nvPr/>
        </p:nvSpPr>
        <p:spPr>
          <a:xfrm rot="21025852">
            <a:off x="2298700" y="1577975"/>
            <a:ext cx="244475" cy="257175"/>
          </a:xfrm>
          <a:custGeom>
            <a:avLst/>
            <a:gdLst>
              <a:gd name="connsiteX0" fmla="*/ 0 w 979714"/>
              <a:gd name="connsiteY0" fmla="*/ 1281793 h 1281793"/>
              <a:gd name="connsiteX1" fmla="*/ 489857 w 979714"/>
              <a:gd name="connsiteY1" fmla="*/ 0 h 1281793"/>
              <a:gd name="connsiteX2" fmla="*/ 979714 w 979714"/>
              <a:gd name="connsiteY2" fmla="*/ 1281793 h 1281793"/>
              <a:gd name="connsiteX3" fmla="*/ 0 w 979714"/>
              <a:gd name="connsiteY3" fmla="*/ 1281793 h 1281793"/>
              <a:gd name="connsiteX0-1" fmla="*/ 16329 w 996043"/>
              <a:gd name="connsiteY0-2" fmla="*/ 1273629 h 1273629"/>
              <a:gd name="connsiteX1-3" fmla="*/ 0 w 996043"/>
              <a:gd name="connsiteY1-4" fmla="*/ 0 h 1273629"/>
              <a:gd name="connsiteX2-5" fmla="*/ 996043 w 996043"/>
              <a:gd name="connsiteY2-6" fmla="*/ 1273629 h 1273629"/>
              <a:gd name="connsiteX3-7" fmla="*/ 16329 w 996043"/>
              <a:gd name="connsiteY3-8" fmla="*/ 1273629 h 1273629"/>
              <a:gd name="connsiteX0-9" fmla="*/ 0 w 1151164"/>
              <a:gd name="connsiteY0-10" fmla="*/ 1347107 h 1347107"/>
              <a:gd name="connsiteX1-11" fmla="*/ 155121 w 1151164"/>
              <a:gd name="connsiteY1-12" fmla="*/ 0 h 1347107"/>
              <a:gd name="connsiteX2-13" fmla="*/ 1151164 w 1151164"/>
              <a:gd name="connsiteY2-14" fmla="*/ 1273629 h 1347107"/>
              <a:gd name="connsiteX3-15" fmla="*/ 0 w 1151164"/>
              <a:gd name="connsiteY3-16" fmla="*/ 1347107 h 1347107"/>
              <a:gd name="connsiteX0-17" fmla="*/ 0 w 1281793"/>
              <a:gd name="connsiteY0-18" fmla="*/ 1347107 h 1347107"/>
              <a:gd name="connsiteX1-19" fmla="*/ 155121 w 1281793"/>
              <a:gd name="connsiteY1-20" fmla="*/ 0 h 1347107"/>
              <a:gd name="connsiteX2-21" fmla="*/ 1281793 w 1281793"/>
              <a:gd name="connsiteY2-22" fmla="*/ 816429 h 1347107"/>
              <a:gd name="connsiteX3-23" fmla="*/ 0 w 1281793"/>
              <a:gd name="connsiteY3-24" fmla="*/ 1347107 h 13471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1793" h="1347107">
                <a:moveTo>
                  <a:pt x="0" y="1347107"/>
                </a:moveTo>
                <a:lnTo>
                  <a:pt x="155121" y="0"/>
                </a:lnTo>
                <a:lnTo>
                  <a:pt x="1281793" y="816429"/>
                </a:lnTo>
                <a:lnTo>
                  <a:pt x="0" y="1347107"/>
                </a:lnTo>
                <a:close/>
              </a:path>
            </a:pathLst>
          </a:custGeom>
          <a:solidFill>
            <a:srgbClr val="F77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136" name="组合 17"/>
          <p:cNvGrpSpPr/>
          <p:nvPr/>
        </p:nvGrpSpPr>
        <p:grpSpPr bwMode="auto">
          <a:xfrm rot="0">
            <a:off x="5253612" y="2244725"/>
            <a:ext cx="6206868" cy="1776730"/>
            <a:chOff x="297950" y="2420002"/>
            <a:chExt cx="6207639" cy="1766529"/>
          </a:xfrm>
        </p:grpSpPr>
        <p:sp>
          <p:nvSpPr>
            <p:cNvPr id="5138" name="文本框 18"/>
            <p:cNvSpPr txBox="1">
              <a:spLocks noChangeArrowheads="1"/>
            </p:cNvSpPr>
            <p:nvPr/>
          </p:nvSpPr>
          <p:spPr bwMode="auto">
            <a:xfrm>
              <a:off x="297950" y="2420002"/>
              <a:ext cx="4115955" cy="1008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2DCCD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 03</a:t>
              </a:r>
              <a:endParaRPr lang="zh-CN" altLang="en-US" sz="6000" b="1">
                <a:solidFill>
                  <a:srgbClr val="2DCCD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39" name="文本框 19"/>
            <p:cNvSpPr txBox="1">
              <a:spLocks noChangeArrowheads="1"/>
            </p:cNvSpPr>
            <p:nvPr/>
          </p:nvSpPr>
          <p:spPr bwMode="auto">
            <a:xfrm>
              <a:off x="359296" y="3269805"/>
              <a:ext cx="6146293" cy="916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54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项目创新点</a:t>
              </a:r>
              <a:endParaRPr lang="zh-CN" altLang="en-US" sz="54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23"/>
          <p:cNvSpPr txBox="1">
            <a:spLocks noChangeArrowheads="1"/>
          </p:cNvSpPr>
          <p:nvPr/>
        </p:nvSpPr>
        <p:spPr bwMode="auto">
          <a:xfrm>
            <a:off x="739775" y="298450"/>
            <a:ext cx="203358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项目创新点</a:t>
            </a:r>
            <a:endParaRPr lang="zh-CN" altLang="en-US" sz="2000" b="1">
              <a:solidFill>
                <a:srgbClr val="F772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03" name="组合 29"/>
          <p:cNvGrpSpPr/>
          <p:nvPr/>
        </p:nvGrpSpPr>
        <p:grpSpPr bwMode="auto">
          <a:xfrm>
            <a:off x="338138" y="293688"/>
            <a:ext cx="333375" cy="411162"/>
            <a:chOff x="10668001" y="925959"/>
            <a:chExt cx="444498" cy="545940"/>
          </a:xfrm>
        </p:grpSpPr>
        <p:sp>
          <p:nvSpPr>
            <p:cNvPr id="28" name="等腰三角形 27"/>
            <p:cNvSpPr/>
            <p:nvPr/>
          </p:nvSpPr>
          <p:spPr>
            <a:xfrm rot="5400000">
              <a:off x="10633062" y="1005163"/>
              <a:ext cx="501675" cy="431798"/>
            </a:xfrm>
            <a:prstGeom prst="triangle">
              <a:avLst/>
            </a:prstGeom>
            <a:solidFill>
              <a:srgbClr val="FF6C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5400000">
              <a:off x="10705952" y="955741"/>
              <a:ext cx="436330" cy="376765"/>
            </a:xfrm>
            <a:prstGeom prst="triangle">
              <a:avLst/>
            </a:prstGeom>
            <a:solidFill>
              <a:srgbClr val="F04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2" name="图片 1" descr="网易有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1220" y="1914525"/>
            <a:ext cx="5492750" cy="2368550"/>
          </a:xfrm>
          <a:prstGeom prst="rect">
            <a:avLst/>
          </a:prstGeom>
        </p:spPr>
      </p:pic>
      <p:sp>
        <p:nvSpPr>
          <p:cNvPr id="24603" name="Text Placeholder 3"/>
          <p:cNvSpPr txBox="1"/>
          <p:nvPr/>
        </p:nvSpPr>
        <p:spPr bwMode="auto">
          <a:xfrm>
            <a:off x="1151255" y="1207770"/>
            <a:ext cx="121094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4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  <a:sym typeface="Gill Sans"/>
              </a:rPr>
              <a:t>网易有钱</a:t>
            </a:r>
            <a:endParaRPr lang="zh-CN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  <a:sym typeface="Gill Sans"/>
            </a:endParaRPr>
          </a:p>
        </p:txBody>
      </p:sp>
      <p:sp>
        <p:nvSpPr>
          <p:cNvPr id="18449" name="TextBox 16"/>
          <p:cNvSpPr txBox="1">
            <a:spLocks noChangeArrowheads="1"/>
          </p:cNvSpPr>
          <p:nvPr/>
        </p:nvSpPr>
        <p:spPr bwMode="auto">
          <a:xfrm>
            <a:off x="844550" y="2084070"/>
            <a:ext cx="469392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262626"/>
                </a:solidFill>
                <a:latin typeface="+mn-ea"/>
                <a:ea typeface="+mn-ea"/>
                <a:cs typeface="Open Sans Light"/>
                <a:sym typeface="Gill Sans"/>
              </a:rPr>
              <a:t>优点：从支付宝微信到银行卡信用卡账单都支持同步导入消费账单，大大减少了手动输入账单的出错率。数据均由太平洋财险承保，安全性可靠。</a:t>
            </a:r>
            <a:endParaRPr lang="zh-CN" altLang="en-US" sz="1800" dirty="0">
              <a:solidFill>
                <a:srgbClr val="262626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845185" y="3903345"/>
            <a:ext cx="461518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262626"/>
                </a:solidFill>
                <a:latin typeface="+mn-ea"/>
                <a:ea typeface="+mn-ea"/>
                <a:cs typeface="Open Sans Light"/>
                <a:sym typeface="Gill Sans"/>
              </a:rPr>
              <a:t>缺点：自动导入账单有一个弊病难以解决，比如用户购买了一件衣服，但是支付宝记录的是付款给某某商贸公司，这个时候自动导入账单的分类就会错乱。</a:t>
            </a:r>
            <a:endParaRPr lang="zh-CN" altLang="en-US" sz="1800" dirty="0">
              <a:solidFill>
                <a:srgbClr val="262626"/>
              </a:solidFill>
              <a:latin typeface="+mn-ea"/>
              <a:ea typeface="+mn-ea"/>
              <a:cs typeface="Open Sans Light"/>
              <a:sym typeface="Gill Sans"/>
            </a:endParaRPr>
          </a:p>
        </p:txBody>
      </p:sp>
      <p:sp>
        <p:nvSpPr>
          <p:cNvPr id="16391" name="Oval 79"/>
          <p:cNvSpPr>
            <a:spLocks noChangeArrowheads="1"/>
          </p:cNvSpPr>
          <p:nvPr/>
        </p:nvSpPr>
        <p:spPr bwMode="auto">
          <a:xfrm>
            <a:off x="338455" y="1080135"/>
            <a:ext cx="552450" cy="561975"/>
          </a:xfrm>
          <a:prstGeom prst="ellipse">
            <a:avLst/>
          </a:prstGeom>
          <a:noFill/>
          <a:ln w="9525">
            <a:solidFill>
              <a:srgbClr val="F0407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p>
            <a:pPr algn="ctr" eaLnBrk="1" hangingPunct="1"/>
            <a:r>
              <a:rPr lang="en-US" altLang="zh-CN" sz="2000" b="1">
                <a:latin typeface="FontAwesome"/>
              </a:rPr>
              <a:t>01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清风素材 https://12sc.taobao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1343</Words>
  <Application>WPS 演示</Application>
  <PresentationFormat>自定义</PresentationFormat>
  <Paragraphs>165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Calibri</vt:lpstr>
      <vt:lpstr>Calibri Light</vt:lpstr>
      <vt:lpstr>等线</vt:lpstr>
      <vt:lpstr>微软雅黑</vt:lpstr>
      <vt:lpstr>Open Sans Light</vt:lpstr>
      <vt:lpstr>Segoe Print</vt:lpstr>
      <vt:lpstr>Gill Sans</vt:lpstr>
      <vt:lpstr>Lato</vt:lpstr>
      <vt:lpstr>FontAwesome</vt:lpstr>
      <vt:lpstr>Arial Unicode MS</vt:lpstr>
      <vt:lpstr>Gulim</vt:lpstr>
      <vt:lpstr>Roboto</vt:lpstr>
      <vt:lpstr>FontAwesome</vt:lpstr>
      <vt:lpstr>Open Sans</vt:lpstr>
      <vt:lpstr>Malgun Gothic</vt:lpstr>
      <vt:lpstr>Gill Sans MT</vt:lpstr>
      <vt:lpstr>华文仿宋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刘思逸</cp:lastModifiedBy>
  <cp:revision>32</cp:revision>
  <dcterms:created xsi:type="dcterms:W3CDTF">2015-09-12T09:18:00Z</dcterms:created>
  <dcterms:modified xsi:type="dcterms:W3CDTF">2019-10-11T15:04:08Z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13</vt:lpwstr>
  </property>
  <property fmtid="{D5CDD505-2E9C-101B-9397-08002B2CF9AE}" pid="3" name="KSOProductBuildVer">
    <vt:lpwstr>2052-11.1.0.8806</vt:lpwstr>
  </property>
</Properties>
</file>