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50" r:id="rId7"/>
    <p:sldId id="346" r:id="rId8"/>
    <p:sldId id="351" r:id="rId9"/>
    <p:sldId id="423" r:id="rId10"/>
    <p:sldId id="424" r:id="rId11"/>
    <p:sldId id="347" r:id="rId12"/>
    <p:sldId id="382" r:id="rId13"/>
    <p:sldId id="425" r:id="rId14"/>
    <p:sldId id="417" r:id="rId15"/>
    <p:sldId id="349" r:id="rId16"/>
    <p:sldId id="413" r:id="rId17"/>
    <p:sldId id="276"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4077"/>
    <a:srgbClr val="BF55DB"/>
    <a:srgbClr val="F8D845"/>
    <a:srgbClr val="F77258"/>
    <a:srgbClr val="FEFEFE"/>
    <a:srgbClr val="C6C6C6"/>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94660"/>
  </p:normalViewPr>
  <p:slideViewPr>
    <p:cSldViewPr snapToGrid="0">
      <p:cViewPr varScale="1">
        <p:scale>
          <a:sx n="99" d="100"/>
          <a:sy n="99" d="100"/>
        </p:scale>
        <p:origin x="-1128" y="-96"/>
      </p:cViewPr>
      <p:guideLst>
        <p:guide orient="horz" pos="2091"/>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B99B0B7-584C-40D5-9D7F-95FC98879DC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9125B56A-3DBC-45E4-9F8C-8EB14D10B9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7F7A2D0-6E26-42CB-A1FC-1BE3E6861CD8}" type="slidenum">
              <a:rPr lang="zh-CN" altLang="en-US" smtClean="0">
                <a:latin typeface="等线" panose="02010600030101010101" pitchFamily="2" charset="-122"/>
                <a:ea typeface="等线" panose="02010600030101010101" pitchFamily="2" charset="-122"/>
              </a:rPr>
            </a:fld>
            <a:endParaRPr lang="zh-CN" altLang="en-US" smtClean="0">
              <a:latin typeface="等线" panose="02010600030101010101" pitchFamily="2" charset="-122"/>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51113AF7-8E6F-4278-AF14-1BCE30728F8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087" name="组合 17"/>
          <p:cNvGrpSpPr/>
          <p:nvPr/>
        </p:nvGrpSpPr>
        <p:grpSpPr bwMode="auto">
          <a:xfrm>
            <a:off x="5125085" y="1795463"/>
            <a:ext cx="6234113" cy="2024771"/>
            <a:chOff x="271020" y="2397147"/>
            <a:chExt cx="6234569" cy="2024322"/>
          </a:xfrm>
        </p:grpSpPr>
        <p:sp>
          <p:nvSpPr>
            <p:cNvPr id="3089" name="文本框 18"/>
            <p:cNvSpPr txBox="1">
              <a:spLocks noChangeArrowheads="1"/>
            </p:cNvSpPr>
            <p:nvPr/>
          </p:nvSpPr>
          <p:spPr bwMode="auto">
            <a:xfrm>
              <a:off x="271278" y="2397147"/>
              <a:ext cx="4115955" cy="10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Tally</a:t>
              </a:r>
              <a:endParaRPr lang="en-US" altLang="zh-CN" sz="6000" b="1">
                <a:solidFill>
                  <a:srgbClr val="2DCCDF"/>
                </a:solidFill>
                <a:latin typeface="微软雅黑" panose="020B0503020204020204" pitchFamily="34" charset="-122"/>
                <a:ea typeface="微软雅黑" panose="020B0503020204020204" pitchFamily="34" charset="-122"/>
              </a:endParaRPr>
            </a:p>
          </p:txBody>
        </p:sp>
        <p:sp>
          <p:nvSpPr>
            <p:cNvPr id="3090" name="文本框 19"/>
            <p:cNvSpPr txBox="1">
              <a:spLocks noChangeArrowheads="1"/>
            </p:cNvSpPr>
            <p:nvPr/>
          </p:nvSpPr>
          <p:spPr bwMode="auto">
            <a:xfrm>
              <a:off x="271020" y="3499653"/>
              <a:ext cx="6234569" cy="92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b="1">
                  <a:solidFill>
                    <a:srgbClr val="353A3E"/>
                  </a:solidFill>
                  <a:latin typeface="微软雅黑" panose="020B0503020204020204" pitchFamily="34" charset="-122"/>
                  <a:ea typeface="微软雅黑" panose="020B0503020204020204" pitchFamily="34" charset="-122"/>
                </a:rPr>
                <a:t>个人总结汇报</a:t>
              </a:r>
              <a:endParaRPr lang="zh-CN" altLang="en-US" sz="5400" b="1">
                <a:solidFill>
                  <a:srgbClr val="353A3E"/>
                </a:solidFill>
                <a:latin typeface="微软雅黑" panose="020B0503020204020204" pitchFamily="34" charset="-122"/>
                <a:ea typeface="微软雅黑" panose="020B0503020204020204" pitchFamily="34" charset="-122"/>
              </a:endParaRPr>
            </a:p>
          </p:txBody>
        </p:sp>
      </p:grpSp>
      <p:sp>
        <p:nvSpPr>
          <p:cNvPr id="28689" name="文本框 20"/>
          <p:cNvSpPr txBox="1">
            <a:spLocks noChangeArrowheads="1"/>
          </p:cNvSpPr>
          <p:nvPr/>
        </p:nvSpPr>
        <p:spPr bwMode="auto">
          <a:xfrm>
            <a:off x="5217795" y="4023451"/>
            <a:ext cx="604959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600">
                <a:solidFill>
                  <a:srgbClr val="353A3E"/>
                </a:solidFill>
                <a:latin typeface="微软雅黑" panose="020B0503020204020204" pitchFamily="34" charset="-122"/>
                <a:ea typeface="微软雅黑" panose="020B0503020204020204" pitchFamily="34" charset="-122"/>
              </a:rPr>
              <a:t>---</a:t>
            </a:r>
            <a:r>
              <a:rPr lang="zh-CN" altLang="en-US" sz="1600">
                <a:solidFill>
                  <a:srgbClr val="353A3E"/>
                </a:solidFill>
                <a:latin typeface="微软雅黑" panose="020B0503020204020204" pitchFamily="34" charset="-122"/>
                <a:ea typeface="微软雅黑" panose="020B0503020204020204" pitchFamily="34" charset="-122"/>
              </a:rPr>
              <a:t>演讲人：徐月</a:t>
            </a:r>
            <a:endParaRPr lang="zh-CN" altLang="en-US" sz="1600">
              <a:solidFill>
                <a:srgbClr val="353A3E"/>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7298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自我评价</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4" name="Block Arc 6"/>
          <p:cNvSpPr/>
          <p:nvPr/>
        </p:nvSpPr>
        <p:spPr>
          <a:xfrm>
            <a:off x="4932363" y="2178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5" name="Block Arc 7"/>
          <p:cNvSpPr/>
          <p:nvPr/>
        </p:nvSpPr>
        <p:spPr>
          <a:xfrm>
            <a:off x="5059363" y="2305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8" name="Block Arc 8"/>
          <p:cNvSpPr/>
          <p:nvPr/>
        </p:nvSpPr>
        <p:spPr>
          <a:xfrm>
            <a:off x="4079875" y="1325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9" name="Block Arc 9"/>
          <p:cNvSpPr/>
          <p:nvPr/>
        </p:nvSpPr>
        <p:spPr>
          <a:xfrm>
            <a:off x="4206875" y="1452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0731" name="TextBox 12"/>
          <p:cNvSpPr txBox="1">
            <a:spLocks noChangeArrowheads="1"/>
          </p:cNvSpPr>
          <p:nvPr/>
        </p:nvSpPr>
        <p:spPr bwMode="auto">
          <a:xfrm>
            <a:off x="5776595" y="308102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latin typeface="微软雅黑" panose="020B0503020204020204" pitchFamily="34" charset="-122"/>
                <a:ea typeface="微软雅黑" panose="020B0503020204020204" pitchFamily="34" charset="-122"/>
              </a:rPr>
              <a:t>自我</a:t>
            </a:r>
            <a:endParaRPr lang="zh-CN" altLang="en-US" sz="2800" b="1">
              <a:latin typeface="微软雅黑" panose="020B0503020204020204" pitchFamily="34" charset="-122"/>
              <a:ea typeface="微软雅黑" panose="020B0503020204020204" pitchFamily="34" charset="-122"/>
            </a:endParaRPr>
          </a:p>
        </p:txBody>
      </p:sp>
      <p:sp>
        <p:nvSpPr>
          <p:cNvPr id="20" name="Block Arc 19"/>
          <p:cNvSpPr/>
          <p:nvPr/>
        </p:nvSpPr>
        <p:spPr>
          <a:xfrm>
            <a:off x="5186363" y="2432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21"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2"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latin typeface="微软雅黑" panose="020B0503020204020204" pitchFamily="34" charset="-122"/>
                <a:ea typeface="微软雅黑" panose="020B0503020204020204" pitchFamily="34" charset="-122"/>
              </a:rPr>
              <a:t>工作态度</a:t>
            </a:r>
            <a:endParaRPr lang="zh-CN" altLang="en-US" sz="2800">
              <a:latin typeface="微软雅黑" panose="020B0503020204020204" pitchFamily="34" charset="-122"/>
              <a:ea typeface="微软雅黑" panose="020B0503020204020204" pitchFamily="34" charset="-122"/>
            </a:endParaRPr>
          </a:p>
        </p:txBody>
      </p:sp>
      <p:sp>
        <p:nvSpPr>
          <p:cNvPr id="30737" name="TextBox 39"/>
          <p:cNvSpPr txBox="1">
            <a:spLocks noChangeArrowheads="1"/>
          </p:cNvSpPr>
          <p:nvPr/>
        </p:nvSpPr>
        <p:spPr bwMode="auto">
          <a:xfrm>
            <a:off x="1562735" y="339915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2800">
                <a:latin typeface="微软雅黑" panose="020B0503020204020204" pitchFamily="34" charset="-122"/>
                <a:ea typeface="微软雅黑" panose="020B0503020204020204" pitchFamily="34" charset="-122"/>
              </a:rPr>
              <a:t>团队协作</a:t>
            </a:r>
            <a:endParaRPr lang="zh-CN" altLang="en-US" sz="2800">
              <a:latin typeface="微软雅黑" panose="020B0503020204020204" pitchFamily="34" charset="-122"/>
              <a:ea typeface="微软雅黑" panose="020B0503020204020204" pitchFamily="34" charset="-122"/>
            </a:endParaRPr>
          </a:p>
        </p:txBody>
      </p:sp>
      <p:cxnSp>
        <p:nvCxnSpPr>
          <p:cNvPr id="26" name="Straight Connector 41"/>
          <p:cNvCxnSpPr/>
          <p:nvPr/>
        </p:nvCxnSpPr>
        <p:spPr>
          <a:xfrm flipH="1">
            <a:off x="3404870" y="3730625"/>
            <a:ext cx="1682115" cy="1016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flipH="1" flipV="1">
            <a:off x="3460115" y="3740785"/>
            <a:ext cx="1571625" cy="3175"/>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0740" name="TextBox 16"/>
          <p:cNvSpPr txBox="1">
            <a:spLocks noChangeArrowheads="1"/>
          </p:cNvSpPr>
          <p:nvPr/>
        </p:nvSpPr>
        <p:spPr bwMode="auto">
          <a:xfrm>
            <a:off x="8772525" y="1803400"/>
            <a:ext cx="22431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a:latin typeface="+mn-ea"/>
                <a:ea typeface="+mn-ea"/>
                <a:cs typeface="+mn-ea"/>
                <a:sym typeface="Gill Sans"/>
              </a:rPr>
              <a:t>工作态度积极认真，按时完成项目经理分配的任务，认真对待每一件事。</a:t>
            </a:r>
            <a:endParaRPr lang="zh-CN" altLang="en-US" sz="1800">
              <a:latin typeface="+mn-ea"/>
              <a:ea typeface="+mn-ea"/>
              <a:cs typeface="+mn-ea"/>
              <a:sym typeface="Gill Sans"/>
            </a:endParaRPr>
          </a:p>
        </p:txBody>
      </p:sp>
      <p:sp>
        <p:nvSpPr>
          <p:cNvPr id="30743" name="TextBox 16"/>
          <p:cNvSpPr txBox="1">
            <a:spLocks noChangeArrowheads="1"/>
          </p:cNvSpPr>
          <p:nvPr/>
        </p:nvSpPr>
        <p:spPr bwMode="auto">
          <a:xfrm>
            <a:off x="1044893" y="3837305"/>
            <a:ext cx="22431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1800">
                <a:latin typeface="+mn-ea"/>
                <a:ea typeface="+mn-ea"/>
                <a:cs typeface="Open Sans Light"/>
                <a:sym typeface="Gill Sans"/>
              </a:rPr>
              <a:t>作为小组长，组内协作良好，作为团体的一份子积极参与各项讨论与队员一起完成各项任务。</a:t>
            </a:r>
            <a:endParaRPr lang="zh-CN" altLang="en-US" sz="1800">
              <a:latin typeface="+mn-ea"/>
              <a:ea typeface="+mn-ea"/>
              <a:cs typeface="Open Sans Light"/>
              <a:sym typeface="Gill Sans"/>
            </a:endParaRPr>
          </a:p>
        </p:txBody>
      </p:sp>
      <p:grpSp>
        <p:nvGrpSpPr>
          <p:cNvPr id="12" name="组合 11"/>
          <p:cNvGrpSpPr/>
          <p:nvPr/>
        </p:nvGrpSpPr>
        <p:grpSpPr>
          <a:xfrm>
            <a:off x="6350000" y="5071745"/>
            <a:ext cx="1417320" cy="764540"/>
            <a:chOff x="11625" y="7434"/>
            <a:chExt cx="2232" cy="1204"/>
          </a:xfrm>
        </p:grpSpPr>
        <p:cxnSp>
          <p:nvCxnSpPr>
            <p:cNvPr id="10" name="Straight Connector 21"/>
            <p:cNvCxnSpPr/>
            <p:nvPr/>
          </p:nvCxnSpPr>
          <p:spPr>
            <a:xfrm>
              <a:off x="11625" y="7434"/>
              <a:ext cx="8" cy="1204"/>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1" name="Straight Connector 22"/>
            <p:cNvCxnSpPr/>
            <p:nvPr/>
          </p:nvCxnSpPr>
          <p:spPr>
            <a:xfrm rot="5400000" flipH="1" flipV="1">
              <a:off x="12745" y="7525"/>
              <a:ext cx="0" cy="2225"/>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13" name="TextBox 25"/>
          <p:cNvSpPr txBox="1">
            <a:spLocks noChangeArrowheads="1"/>
          </p:cNvSpPr>
          <p:nvPr/>
        </p:nvSpPr>
        <p:spPr bwMode="auto">
          <a:xfrm>
            <a:off x="8153400" y="4684395"/>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latin typeface="微软雅黑" panose="020B0503020204020204" pitchFamily="34" charset="-122"/>
                <a:ea typeface="微软雅黑" panose="020B0503020204020204" pitchFamily="34" charset="-122"/>
              </a:rPr>
              <a:t>团队贡献</a:t>
            </a:r>
            <a:endParaRPr lang="zh-CN" altLang="en-US" sz="2800">
              <a:latin typeface="微软雅黑" panose="020B0503020204020204" pitchFamily="34" charset="-122"/>
              <a:ea typeface="微软雅黑" panose="020B0503020204020204" pitchFamily="34" charset="-122"/>
            </a:endParaRPr>
          </a:p>
        </p:txBody>
      </p:sp>
      <p:sp>
        <p:nvSpPr>
          <p:cNvPr id="14" name="TextBox 16"/>
          <p:cNvSpPr txBox="1">
            <a:spLocks noChangeArrowheads="1"/>
          </p:cNvSpPr>
          <p:nvPr/>
        </p:nvSpPr>
        <p:spPr bwMode="auto">
          <a:xfrm>
            <a:off x="8153400" y="5236845"/>
            <a:ext cx="224313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a:latin typeface="+mn-ea"/>
                <a:ea typeface="+mn-ea"/>
                <a:cs typeface="+mn-ea"/>
                <a:sym typeface="Gill Sans"/>
              </a:rPr>
              <a:t>提出项目创意，良好完成各项任务，做出一定贡献。</a:t>
            </a:r>
            <a:endParaRPr lang="zh-CN" altLang="en-US" sz="1800">
              <a:latin typeface="+mn-ea"/>
              <a:ea typeface="+mn-ea"/>
              <a:cs typeface="+mn-ea"/>
              <a:sym typeface="Gill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04</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实践心得</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实践心得</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433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Arc 682"/>
          <p:cNvSpPr/>
          <p:nvPr/>
        </p:nvSpPr>
        <p:spPr bwMode="auto">
          <a:xfrm rot="18746405">
            <a:off x="3421539" y="1701007"/>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7" name="Freeform 673"/>
          <p:cNvSpPr>
            <a:spLocks noEditPoints="1"/>
          </p:cNvSpPr>
          <p:nvPr/>
        </p:nvSpPr>
        <p:spPr bwMode="auto">
          <a:xfrm rot="21275257">
            <a:off x="3720148" y="2257108"/>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8" name="Freeform 675"/>
          <p:cNvSpPr>
            <a:spLocks noEditPoints="1"/>
          </p:cNvSpPr>
          <p:nvPr/>
        </p:nvSpPr>
        <p:spPr bwMode="auto">
          <a:xfrm rot="21275257">
            <a:off x="1198563" y="1978025"/>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9" name="Oval 676"/>
          <p:cNvSpPr>
            <a:spLocks noChangeArrowheads="1"/>
          </p:cNvSpPr>
          <p:nvPr/>
        </p:nvSpPr>
        <p:spPr bwMode="auto">
          <a:xfrm rot="21275257">
            <a:off x="1477963" y="2259013"/>
            <a:ext cx="2058987" cy="20574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sp>
        <p:nvSpPr>
          <p:cNvPr id="10" name="Oval 677"/>
          <p:cNvSpPr>
            <a:spLocks noChangeArrowheads="1"/>
          </p:cNvSpPr>
          <p:nvPr/>
        </p:nvSpPr>
        <p:spPr bwMode="auto">
          <a:xfrm rot="21275257">
            <a:off x="4036060" y="2573655"/>
            <a:ext cx="1376363" cy="1376363"/>
          </a:xfrm>
          <a:prstGeom prst="ellipse">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solidFill>
                <a:schemeClr val="tx1"/>
              </a:solidFill>
              <a:latin typeface="Arial" panose="020B0604020202020204" pitchFamily="34" charset="0"/>
              <a:ea typeface="微软雅黑" panose="020B0503020204020204" pitchFamily="34" charset="-122"/>
            </a:endParaRPr>
          </a:p>
        </p:txBody>
      </p:sp>
      <p:sp>
        <p:nvSpPr>
          <p:cNvPr id="13" name="Arc 681"/>
          <p:cNvSpPr/>
          <p:nvPr/>
        </p:nvSpPr>
        <p:spPr bwMode="auto">
          <a:xfrm rot="6601685">
            <a:off x="3340894" y="3464402"/>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latinLnBrk="1" hangingPunct="1">
              <a:defRPr/>
            </a:pPr>
            <a:endParaRPr kumimoji="1" lang="zh-CN" altLang="en-US" kern="0">
              <a:latin typeface="Gulim" pitchFamily="34" charset="-127"/>
              <a:ea typeface="Gulim" pitchFamily="34" charset="-127"/>
            </a:endParaRPr>
          </a:p>
        </p:txBody>
      </p:sp>
      <p:sp>
        <p:nvSpPr>
          <p:cNvPr id="14355" name="矩形 30"/>
          <p:cNvSpPr>
            <a:spLocks noChangeArrowheads="1"/>
          </p:cNvSpPr>
          <p:nvPr/>
        </p:nvSpPr>
        <p:spPr bwMode="auto">
          <a:xfrm>
            <a:off x="6701155" y="1254125"/>
            <a:ext cx="415480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eaLnBrk="1" hangingPunct="1">
              <a:lnSpc>
                <a:spcPct val="120000"/>
              </a:lnSpc>
              <a:spcBef>
                <a:spcPct val="20000"/>
              </a:spcBef>
            </a:pPr>
            <a:r>
              <a:rPr lang="en-US" sz="1800" dirty="0">
                <a:latin typeface="+mn-ea"/>
                <a:ea typeface="+mn-ea"/>
                <a:cs typeface="+mn-ea"/>
                <a:sym typeface="Arial" panose="020B0604020202020204" pitchFamily="34" charset="0"/>
              </a:rPr>
              <a:t>      </a:t>
            </a:r>
            <a:r>
              <a:rPr lang="zh-CN" altLang="en-US" sz="1800" dirty="0">
                <a:latin typeface="+mn-ea"/>
                <a:ea typeface="+mn-ea"/>
                <a:cs typeface="+mn-ea"/>
                <a:sym typeface="Arial" panose="020B0604020202020204" pitchFamily="34" charset="0"/>
              </a:rPr>
              <a:t>通过这门实践课，我收获了很多，首先，我把这门实践课看作了进入社会前的</a:t>
            </a:r>
            <a:r>
              <a:rPr lang="en-US" altLang="zh-CN" sz="1800" dirty="0">
                <a:latin typeface="+mn-ea"/>
                <a:ea typeface="+mn-ea"/>
                <a:cs typeface="+mn-ea"/>
                <a:sym typeface="Arial" panose="020B0604020202020204" pitchFamily="34" charset="0"/>
              </a:rPr>
              <a:t>“</a:t>
            </a:r>
            <a:r>
              <a:rPr lang="zh-CN" altLang="en-US" sz="1800" dirty="0">
                <a:latin typeface="+mn-ea"/>
                <a:ea typeface="+mn-ea"/>
                <a:cs typeface="+mn-ea"/>
                <a:sym typeface="Arial" panose="020B0604020202020204" pitchFamily="34" charset="0"/>
              </a:rPr>
              <a:t>真实模拟</a:t>
            </a:r>
            <a:r>
              <a:rPr lang="en-US" altLang="zh-CN" sz="1800" dirty="0">
                <a:latin typeface="+mn-ea"/>
                <a:ea typeface="+mn-ea"/>
                <a:cs typeface="+mn-ea"/>
                <a:sym typeface="Arial" panose="020B0604020202020204" pitchFamily="34" charset="0"/>
              </a:rPr>
              <a:t>”</a:t>
            </a:r>
            <a:r>
              <a:rPr lang="zh-CN" altLang="en-US" sz="1800" dirty="0">
                <a:latin typeface="+mn-ea"/>
                <a:ea typeface="+mn-ea"/>
                <a:cs typeface="+mn-ea"/>
                <a:sym typeface="Arial" panose="020B0604020202020204" pitchFamily="34" charset="0"/>
              </a:rPr>
              <a:t>项目，这和以往的实验是很不一样的，我们遇到了很多问题，也有很多迷茫，但是在一次次的讨论和探索中我们自己一点一点摸索着找到了解决问题的路，这一过程是</a:t>
            </a:r>
            <a:r>
              <a:rPr lang="zh-CN" altLang="en-US" sz="1800" dirty="0">
                <a:latin typeface="+mn-ea"/>
                <a:ea typeface="+mn-ea"/>
                <a:cs typeface="+mn-ea"/>
                <a:sym typeface="Arial" panose="020B0604020202020204" pitchFamily="34" charset="0"/>
              </a:rPr>
              <a:t>我所收获到的最宝贵的东西；</a:t>
            </a:r>
            <a:endParaRPr lang="zh-CN" altLang="en-US" sz="1800" dirty="0">
              <a:latin typeface="+mn-ea"/>
              <a:ea typeface="+mn-ea"/>
              <a:cs typeface="+mn-ea"/>
              <a:sym typeface="Arial" panose="020B0604020202020204" pitchFamily="34" charset="0"/>
            </a:endParaRPr>
          </a:p>
          <a:p>
            <a:pPr defTabSz="1216025" eaLnBrk="1" hangingPunct="1">
              <a:lnSpc>
                <a:spcPct val="120000"/>
              </a:lnSpc>
              <a:spcBef>
                <a:spcPct val="20000"/>
              </a:spcBef>
            </a:pPr>
            <a:r>
              <a:rPr lang="zh-CN" altLang="en-US" sz="1800" dirty="0">
                <a:latin typeface="+mn-ea"/>
                <a:ea typeface="+mn-ea"/>
                <a:cs typeface="+mn-ea"/>
                <a:sym typeface="Arial" panose="020B0604020202020204" pitchFamily="34" charset="0"/>
              </a:rPr>
              <a:t>其次，通过这门实践课我对于一个软件项目的产生</a:t>
            </a:r>
            <a:r>
              <a:rPr lang="zh-CN" altLang="en-US" sz="1800" dirty="0">
                <a:latin typeface="+mn-ea"/>
                <a:ea typeface="+mn-ea"/>
                <a:cs typeface="+mn-ea"/>
                <a:sym typeface="Arial" panose="020B0604020202020204" pitchFamily="34" charset="0"/>
              </a:rPr>
              <a:t>开发过程有了更加直观更加切身的认识和体会；</a:t>
            </a:r>
            <a:endParaRPr lang="zh-CN" altLang="en-US" sz="1800" dirty="0">
              <a:latin typeface="+mn-ea"/>
              <a:ea typeface="+mn-ea"/>
              <a:cs typeface="+mn-ea"/>
              <a:sym typeface="Arial" panose="020B0604020202020204" pitchFamily="34" charset="0"/>
            </a:endParaRPr>
          </a:p>
          <a:p>
            <a:pPr defTabSz="1216025" eaLnBrk="1" hangingPunct="1">
              <a:lnSpc>
                <a:spcPct val="120000"/>
              </a:lnSpc>
              <a:spcBef>
                <a:spcPct val="20000"/>
              </a:spcBef>
            </a:pPr>
            <a:r>
              <a:rPr lang="zh-CN" altLang="en-US" sz="1800" dirty="0">
                <a:latin typeface="+mn-ea"/>
                <a:ea typeface="+mn-ea"/>
                <a:cs typeface="+mn-ea"/>
                <a:sym typeface="Arial" panose="020B0604020202020204" pitchFamily="34" charset="0"/>
              </a:rPr>
              <a:t>而且，通过这门实践课我也充分认识到了团队的力量，学会了与他人协同完成事情。</a:t>
            </a:r>
            <a:endParaRPr lang="zh-CN" altLang="en-US" sz="1800" dirty="0">
              <a:latin typeface="+mn-ea"/>
              <a:ea typeface="+mn-ea"/>
              <a:cs typeface="+mn-ea"/>
              <a:sym typeface="Arial" panose="020B0604020202020204" pitchFamily="34" charset="0"/>
            </a:endParaRPr>
          </a:p>
        </p:txBody>
      </p:sp>
      <p:sp>
        <p:nvSpPr>
          <p:cNvPr id="2" name="文本框 31"/>
          <p:cNvSpPr txBox="1">
            <a:spLocks noChangeArrowheads="1"/>
          </p:cNvSpPr>
          <p:nvPr/>
        </p:nvSpPr>
        <p:spPr bwMode="auto">
          <a:xfrm>
            <a:off x="1816100" y="3103245"/>
            <a:ext cx="13849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sz="2000" b="1">
                <a:latin typeface="Arial" panose="020B0604020202020204" pitchFamily="34" charset="0"/>
                <a:ea typeface="微软雅黑" panose="020B0503020204020204" pitchFamily="34" charset="-122"/>
                <a:sym typeface="Arial" panose="020B0604020202020204" pitchFamily="34" charset="0"/>
              </a:rPr>
              <a:t>做</a:t>
            </a:r>
            <a:r>
              <a:rPr lang="zh-CN" sz="2000" b="1">
                <a:latin typeface="Arial" panose="020B0604020202020204" pitchFamily="34" charset="0"/>
                <a:ea typeface="微软雅黑" panose="020B0503020204020204" pitchFamily="34" charset="-122"/>
                <a:sym typeface="Arial" panose="020B0604020202020204" pitchFamily="34" charset="0"/>
              </a:rPr>
              <a:t>项目</a:t>
            </a:r>
            <a:endParaRPr lang="zh-CN" sz="2000" b="1">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31"/>
          <p:cNvSpPr txBox="1">
            <a:spLocks noChangeArrowheads="1"/>
          </p:cNvSpPr>
          <p:nvPr/>
        </p:nvSpPr>
        <p:spPr bwMode="auto">
          <a:xfrm>
            <a:off x="3975100" y="3077210"/>
            <a:ext cx="1499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b="1">
                <a:latin typeface="Arial" panose="020B0604020202020204" pitchFamily="34" charset="0"/>
                <a:ea typeface="微软雅黑" panose="020B0503020204020204" pitchFamily="34" charset="-122"/>
                <a:sym typeface="Arial" panose="020B0604020202020204" pitchFamily="34" charset="0"/>
              </a:rPr>
              <a:t>实践课</a:t>
            </a:r>
            <a:endParaRPr lang="zh-CN" altLang="en-US" b="1">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05</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课程建议</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课程建议</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024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Freeform 17"/>
          <p:cNvSpPr>
            <a:spLocks noChangeAspect="1"/>
          </p:cNvSpPr>
          <p:nvPr/>
        </p:nvSpPr>
        <p:spPr bwMode="auto">
          <a:xfrm>
            <a:off x="7383463" y="2917825"/>
            <a:ext cx="1938337"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BF55DB"/>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1000" kern="0">
              <a:latin typeface="Lato" panose="020F0502020204030203" pitchFamily="34" charset="0"/>
            </a:endParaRPr>
          </a:p>
        </p:txBody>
      </p:sp>
      <p:sp>
        <p:nvSpPr>
          <p:cNvPr id="7" name="Freeform 17"/>
          <p:cNvSpPr/>
          <p:nvPr/>
        </p:nvSpPr>
        <p:spPr bwMode="auto">
          <a:xfrm>
            <a:off x="6384925" y="3157538"/>
            <a:ext cx="1481138" cy="1458912"/>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F8D845"/>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1000" kern="0">
              <a:latin typeface="Lato" panose="020F0502020204030203" pitchFamily="34" charset="0"/>
            </a:endParaRPr>
          </a:p>
        </p:txBody>
      </p:sp>
      <p:sp>
        <p:nvSpPr>
          <p:cNvPr id="8" name="Freeform 18"/>
          <p:cNvSpPr/>
          <p:nvPr/>
        </p:nvSpPr>
        <p:spPr bwMode="auto">
          <a:xfrm>
            <a:off x="5465763" y="3276600"/>
            <a:ext cx="1295400" cy="126523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F04077"/>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1000" kern="0">
              <a:latin typeface="Lato" panose="020F0502020204030203" pitchFamily="34" charset="0"/>
            </a:endParaRPr>
          </a:p>
        </p:txBody>
      </p:sp>
      <p:sp>
        <p:nvSpPr>
          <p:cNvPr id="9" name="Freeform 19"/>
          <p:cNvSpPr/>
          <p:nvPr/>
        </p:nvSpPr>
        <p:spPr bwMode="auto">
          <a:xfrm>
            <a:off x="4743450" y="3403600"/>
            <a:ext cx="1028700" cy="104140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F77258"/>
          </a:solidFill>
          <a:ln w="3175" cap="flat" cmpd="sng" algn="ctr">
            <a:noFill/>
            <a:prstDash val="solid"/>
          </a:ln>
          <a:effectLst/>
        </p:spPr>
        <p:txBody>
          <a:bodyPr anchor="ctr"/>
          <a:lstStyle/>
          <a:p>
            <a:pPr algn="ctr" eaLnBrk="1" fontAlgn="auto" hangingPunct="1">
              <a:spcBef>
                <a:spcPts val="0"/>
              </a:spcBef>
              <a:spcAft>
                <a:spcPts val="0"/>
              </a:spcAft>
              <a:defRPr/>
            </a:pPr>
            <a:endParaRPr lang="zh-CN" altLang="en-US" sz="1000" kern="0">
              <a:latin typeface="Lato" panose="020F0502020204030203" pitchFamily="34" charset="0"/>
            </a:endParaRPr>
          </a:p>
        </p:txBody>
      </p:sp>
      <p:sp>
        <p:nvSpPr>
          <p:cNvPr id="11" name="任意多边形 108"/>
          <p:cNvSpPr/>
          <p:nvPr/>
        </p:nvSpPr>
        <p:spPr bwMode="auto">
          <a:xfrm flipH="1">
            <a:off x="2471738" y="3629025"/>
            <a:ext cx="2551112" cy="287338"/>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rgbClr val="F04077"/>
            </a:solidFill>
            <a:prstDash val="solid"/>
            <a:headEnd type="oval" w="med" len="med"/>
            <a:tailEnd type="stealth" w="med" len="med"/>
          </a:ln>
          <a:effectLst/>
        </p:spPr>
        <p:txBody>
          <a:bodyPr anchor="ctr"/>
          <a:lstStyle/>
          <a:p>
            <a:pPr algn="ctr" eaLnBrk="1" fontAlgn="auto" hangingPunct="1">
              <a:spcBef>
                <a:spcPts val="0"/>
              </a:spcBef>
              <a:spcAft>
                <a:spcPts val="0"/>
              </a:spcAft>
              <a:defRPr/>
            </a:pPr>
            <a:endParaRPr lang="zh-CN" altLang="en-US" sz="1000" kern="0">
              <a:latin typeface="Lato" panose="020F0502020204030203" pitchFamily="34" charset="0"/>
            </a:endParaRPr>
          </a:p>
        </p:txBody>
      </p:sp>
      <p:sp>
        <p:nvSpPr>
          <p:cNvPr id="10254" name="矩形 15"/>
          <p:cNvSpPr>
            <a:spLocks noChangeArrowheads="1"/>
          </p:cNvSpPr>
          <p:nvPr/>
        </p:nvSpPr>
        <p:spPr bwMode="auto">
          <a:xfrm>
            <a:off x="1769110" y="2589530"/>
            <a:ext cx="36442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sz="2000" dirty="0">
                <a:latin typeface="+mn-ea"/>
                <a:ea typeface="+mn-ea"/>
              </a:rPr>
              <a:t>对于前期的规划时间有些偏长，以至于到了后期开发测试的时候安排十分紧迫。</a:t>
            </a:r>
            <a:endParaRPr lang="zh-CN" sz="2000" dirty="0">
              <a:latin typeface="+mn-ea"/>
              <a:ea typeface="+mn-ea"/>
            </a:endParaRPr>
          </a:p>
        </p:txBody>
      </p:sp>
      <p:sp>
        <p:nvSpPr>
          <p:cNvPr id="2" name="矩形 15"/>
          <p:cNvSpPr>
            <a:spLocks noChangeArrowheads="1"/>
          </p:cNvSpPr>
          <p:nvPr/>
        </p:nvSpPr>
        <p:spPr bwMode="auto">
          <a:xfrm>
            <a:off x="2693670" y="1957705"/>
            <a:ext cx="17951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eaLnBrk="1" hangingPunct="1"/>
            <a:r>
              <a:rPr lang="zh-CN" sz="2800" b="1" dirty="0">
                <a:latin typeface="+mn-ea"/>
                <a:ea typeface="+mn-ea"/>
              </a:rPr>
              <a:t>时间安排</a:t>
            </a:r>
            <a:endParaRPr lang="zh-CN"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54"/>
                                        </p:tgtEl>
                                        <p:attrNameLst>
                                          <p:attrName>style.visibility</p:attrName>
                                        </p:attrNameLst>
                                      </p:cBhvr>
                                      <p:to>
                                        <p:strVal val="visible"/>
                                      </p:to>
                                    </p:set>
                                    <p:animEffect transition="in" filter="blinds(horizontal)">
                                      <p:cBhvr>
                                        <p:cTn id="16"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bldLvl="0" animBg="1"/>
      <p:bldP spid="10254" grpId="0"/>
      <p:bldP spid="11" grpId="1" animBg="1"/>
      <p:bldP spid="1025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点此添加标题</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819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Rectangle 1"/>
          <p:cNvSpPr/>
          <p:nvPr/>
        </p:nvSpPr>
        <p:spPr>
          <a:xfrm>
            <a:off x="0" y="0"/>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9F9F9"/>
              </a:solidFill>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8200" name="TextBox 13"/>
          <p:cNvSpPr txBox="1">
            <a:spLocks noChangeArrowheads="1"/>
          </p:cNvSpPr>
          <p:nvPr/>
        </p:nvSpPr>
        <p:spPr bwMode="auto">
          <a:xfrm>
            <a:off x="2701290" y="3926205"/>
            <a:ext cx="678942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4800" b="1">
                <a:latin typeface="微软雅黑" panose="020B0503020204020204" pitchFamily="34" charset="-122"/>
                <a:ea typeface="微软雅黑" panose="020B0503020204020204" pitchFamily="34" charset="-122"/>
                <a:sym typeface="Arial" panose="020B0604020202020204" pitchFamily="34" charset="0"/>
              </a:rPr>
              <a:t>谢谢观看！</a:t>
            </a:r>
            <a:endParaRPr lang="zh-CN" altLang="en-US" sz="4800" b="1">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99" name="矩形 11"/>
          <p:cNvSpPr>
            <a:spLocks noChangeArrowheads="1"/>
          </p:cNvSpPr>
          <p:nvPr/>
        </p:nvSpPr>
        <p:spPr bwMode="auto">
          <a:xfrm>
            <a:off x="2930525" y="225234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0" name="Rectangle 6"/>
          <p:cNvSpPr>
            <a:spLocks noChangeArrowheads="1"/>
          </p:cNvSpPr>
          <p:nvPr/>
        </p:nvSpPr>
        <p:spPr bwMode="black">
          <a:xfrm>
            <a:off x="2930525" y="2342515"/>
            <a:ext cx="24853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a:solidFill>
                  <a:srgbClr val="F77258"/>
                </a:solidFill>
                <a:latin typeface="微软雅黑" panose="020B0503020204020204" pitchFamily="34" charset="-122"/>
                <a:ea typeface="微软雅黑" panose="020B0503020204020204" pitchFamily="34" charset="-122"/>
              </a:rPr>
              <a:t>个人角色</a:t>
            </a:r>
            <a:endParaRPr lang="zh-CN" altLang="en-US" sz="2000" b="1">
              <a:solidFill>
                <a:srgbClr val="F77258"/>
              </a:solidFill>
              <a:latin typeface="微软雅黑" panose="020B0503020204020204" pitchFamily="34" charset="-122"/>
              <a:ea typeface="微软雅黑" panose="020B0503020204020204" pitchFamily="34" charset="-122"/>
            </a:endParaRPr>
          </a:p>
        </p:txBody>
      </p:sp>
      <p:sp>
        <p:nvSpPr>
          <p:cNvPr id="10" name="矩形 9"/>
          <p:cNvSpPr/>
          <p:nvPr/>
        </p:nvSpPr>
        <p:spPr>
          <a:xfrm>
            <a:off x="1800860" y="2260600"/>
            <a:ext cx="786130"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02" name="文本框 10"/>
          <p:cNvSpPr txBox="1">
            <a:spLocks noChangeArrowheads="1"/>
          </p:cNvSpPr>
          <p:nvPr/>
        </p:nvSpPr>
        <p:spPr bwMode="auto">
          <a:xfrm>
            <a:off x="1977390" y="2297430"/>
            <a:ext cx="5702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一</a:t>
            </a:r>
            <a:endParaRPr lang="en-US" altLang="zh-CN" sz="2000" b="1">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2930525" y="291274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4" name="Rectangle 6"/>
          <p:cNvSpPr>
            <a:spLocks noChangeArrowheads="1"/>
          </p:cNvSpPr>
          <p:nvPr/>
        </p:nvSpPr>
        <p:spPr bwMode="black">
          <a:xfrm>
            <a:off x="2930525" y="2966085"/>
            <a:ext cx="24866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a:solidFill>
                  <a:srgbClr val="F77258"/>
                </a:solidFill>
                <a:latin typeface="微软雅黑" panose="020B0503020204020204" pitchFamily="34" charset="-122"/>
                <a:ea typeface="微软雅黑" panose="020B0503020204020204" pitchFamily="34" charset="-122"/>
              </a:rPr>
              <a:t>工作清单</a:t>
            </a:r>
            <a:endParaRPr lang="zh-CN" altLang="en-US" sz="2000" b="1">
              <a:solidFill>
                <a:srgbClr val="F77258"/>
              </a:solidFill>
              <a:latin typeface="微软雅黑" panose="020B0503020204020204" pitchFamily="34" charset="-122"/>
              <a:ea typeface="微软雅黑" panose="020B0503020204020204" pitchFamily="34" charset="-122"/>
            </a:endParaRPr>
          </a:p>
        </p:txBody>
      </p:sp>
      <p:sp>
        <p:nvSpPr>
          <p:cNvPr id="17" name="矩形 16"/>
          <p:cNvSpPr/>
          <p:nvPr/>
        </p:nvSpPr>
        <p:spPr>
          <a:xfrm>
            <a:off x="1800860" y="2921000"/>
            <a:ext cx="786130"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06" name="文本框 17"/>
          <p:cNvSpPr txBox="1">
            <a:spLocks noChangeArrowheads="1"/>
          </p:cNvSpPr>
          <p:nvPr/>
        </p:nvSpPr>
        <p:spPr bwMode="auto">
          <a:xfrm>
            <a:off x="1977390" y="2957830"/>
            <a:ext cx="5702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二</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2927350" y="357314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8" name="Rectangle 6"/>
          <p:cNvSpPr>
            <a:spLocks noChangeArrowheads="1"/>
          </p:cNvSpPr>
          <p:nvPr/>
        </p:nvSpPr>
        <p:spPr bwMode="black">
          <a:xfrm>
            <a:off x="2930525" y="3626485"/>
            <a:ext cx="24866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a:solidFill>
                  <a:srgbClr val="F77258"/>
                </a:solidFill>
                <a:latin typeface="微软雅黑" panose="020B0503020204020204" pitchFamily="34" charset="-122"/>
                <a:ea typeface="微软雅黑" panose="020B0503020204020204" pitchFamily="34" charset="-122"/>
              </a:rPr>
              <a:t>自我评价</a:t>
            </a:r>
            <a:endParaRPr lang="en-US" altLang="zh-CN" sz="2000" b="1">
              <a:solidFill>
                <a:srgbClr val="F77258"/>
              </a:solidFill>
              <a:latin typeface="微软雅黑" panose="020B0503020204020204" pitchFamily="34" charset="-122"/>
              <a:ea typeface="微软雅黑" panose="020B0503020204020204" pitchFamily="34" charset="-122"/>
            </a:endParaRPr>
          </a:p>
        </p:txBody>
      </p:sp>
      <p:sp>
        <p:nvSpPr>
          <p:cNvPr id="24" name="矩形 23"/>
          <p:cNvSpPr/>
          <p:nvPr/>
        </p:nvSpPr>
        <p:spPr>
          <a:xfrm>
            <a:off x="1799590" y="3581400"/>
            <a:ext cx="785495"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10" name="文本框 24"/>
          <p:cNvSpPr txBox="1">
            <a:spLocks noChangeArrowheads="1"/>
          </p:cNvSpPr>
          <p:nvPr/>
        </p:nvSpPr>
        <p:spPr bwMode="auto">
          <a:xfrm>
            <a:off x="1975485" y="3618230"/>
            <a:ext cx="568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三</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4111" name="矩形 32"/>
          <p:cNvSpPr>
            <a:spLocks noChangeArrowheads="1"/>
          </p:cNvSpPr>
          <p:nvPr/>
        </p:nvSpPr>
        <p:spPr bwMode="auto">
          <a:xfrm>
            <a:off x="2927350" y="423354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12" name="Rectangle 6"/>
          <p:cNvSpPr>
            <a:spLocks noChangeArrowheads="1"/>
          </p:cNvSpPr>
          <p:nvPr/>
        </p:nvSpPr>
        <p:spPr bwMode="black">
          <a:xfrm>
            <a:off x="2927350" y="4286885"/>
            <a:ext cx="24904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a:solidFill>
                  <a:srgbClr val="F77258"/>
                </a:solidFill>
                <a:latin typeface="微软雅黑" panose="020B0503020204020204" pitchFamily="34" charset="-122"/>
                <a:ea typeface="微软雅黑" panose="020B0503020204020204" pitchFamily="34" charset="-122"/>
              </a:rPr>
              <a:t>实践心得</a:t>
            </a:r>
            <a:endParaRPr lang="zh-CN" altLang="en-US" sz="2000" b="1">
              <a:solidFill>
                <a:srgbClr val="F77258"/>
              </a:solidFill>
              <a:latin typeface="微软雅黑" panose="020B0503020204020204" pitchFamily="34" charset="-122"/>
              <a:ea typeface="微软雅黑" panose="020B0503020204020204" pitchFamily="34" charset="-122"/>
            </a:endParaRPr>
          </a:p>
        </p:txBody>
      </p:sp>
      <p:sp>
        <p:nvSpPr>
          <p:cNvPr id="31" name="矩形 30"/>
          <p:cNvSpPr/>
          <p:nvPr/>
        </p:nvSpPr>
        <p:spPr>
          <a:xfrm>
            <a:off x="1799590" y="4241800"/>
            <a:ext cx="785495"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14" name="文本框 31"/>
          <p:cNvSpPr txBox="1">
            <a:spLocks noChangeArrowheads="1"/>
          </p:cNvSpPr>
          <p:nvPr/>
        </p:nvSpPr>
        <p:spPr bwMode="auto">
          <a:xfrm>
            <a:off x="1975485" y="4278630"/>
            <a:ext cx="568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四</a:t>
            </a:r>
            <a:endParaRPr lang="zh-CN" altLang="en-US" sz="2000" b="1">
              <a:solidFill>
                <a:srgbClr val="FFFFFF"/>
              </a:solidFill>
              <a:latin typeface="微软雅黑" panose="020B0503020204020204" pitchFamily="34" charset="-122"/>
              <a:ea typeface="微软雅黑" panose="020B0503020204020204" pitchFamily="34" charset="-122"/>
            </a:endParaRPr>
          </a:p>
        </p:txBody>
      </p:sp>
      <p:grpSp>
        <p:nvGrpSpPr>
          <p:cNvPr id="4115" name="组合 34"/>
          <p:cNvGrpSpPr/>
          <p:nvPr/>
        </p:nvGrpSpPr>
        <p:grpSpPr bwMode="auto">
          <a:xfrm>
            <a:off x="1650048" y="1029335"/>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rgbClr val="000000"/>
                    </a:solidFill>
                    <a:latin typeface="微软雅黑" panose="020B0503020204020204" pitchFamily="34" charset="-122"/>
                    <a:ea typeface="微软雅黑" panose="020B0503020204020204" pitchFamily="34" charset="-122"/>
                  </a:rPr>
                  <a:t>目</a:t>
                </a:r>
                <a:r>
                  <a:rPr lang="zh-CN" altLang="en-US" sz="3600" b="1">
                    <a:solidFill>
                      <a:srgbClr val="F77258"/>
                    </a:solidFill>
                    <a:latin typeface="微软雅黑" panose="020B0503020204020204" pitchFamily="34" charset="-122"/>
                    <a:ea typeface="微软雅黑" panose="020B0503020204020204" pitchFamily="34" charset="-122"/>
                  </a:rPr>
                  <a:t>录</a:t>
                </a:r>
                <a:endParaRPr lang="zh-CN" altLang="en-US" sz="3600" b="1">
                  <a:solidFill>
                    <a:srgbClr val="F77258"/>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F77258"/>
                  </a:solidFill>
                  <a:latin typeface="微软雅黑" panose="020B0503020204020204" pitchFamily="34" charset="-122"/>
                  <a:ea typeface="微软雅黑" panose="020B0503020204020204" pitchFamily="34" charset="-122"/>
                </a:rPr>
                <a:t>Contents</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等腰三角形 4"/>
          <p:cNvSpPr/>
          <p:nvPr/>
        </p:nvSpPr>
        <p:spPr>
          <a:xfrm rot="12600000">
            <a:off x="8034338" y="2139950"/>
            <a:ext cx="1187450" cy="1247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等腰三角形 4"/>
          <p:cNvSpPr/>
          <p:nvPr/>
        </p:nvSpPr>
        <p:spPr>
          <a:xfrm rot="19679131">
            <a:off x="7400925" y="1608138"/>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15049811">
            <a:off x="8596313" y="4405313"/>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 name="矩形 32"/>
          <p:cNvSpPr>
            <a:spLocks noChangeArrowheads="1"/>
          </p:cNvSpPr>
          <p:nvPr/>
        </p:nvSpPr>
        <p:spPr bwMode="auto">
          <a:xfrm>
            <a:off x="2929255" y="488759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 name="Rectangle 6"/>
          <p:cNvSpPr>
            <a:spLocks noChangeArrowheads="1"/>
          </p:cNvSpPr>
          <p:nvPr/>
        </p:nvSpPr>
        <p:spPr bwMode="black">
          <a:xfrm>
            <a:off x="2930525" y="4940300"/>
            <a:ext cx="24866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a:solidFill>
                  <a:srgbClr val="F77258"/>
                </a:solidFill>
                <a:latin typeface="微软雅黑" panose="020B0503020204020204" pitchFamily="34" charset="-122"/>
                <a:ea typeface="微软雅黑" panose="020B0503020204020204" pitchFamily="34" charset="-122"/>
              </a:rPr>
              <a:t>课程建议</a:t>
            </a:r>
            <a:endParaRPr lang="zh-CN" altLang="en-US" sz="2000" b="1">
              <a:solidFill>
                <a:srgbClr val="F77258"/>
              </a:solidFill>
              <a:latin typeface="微软雅黑" panose="020B0503020204020204" pitchFamily="34" charset="-122"/>
              <a:ea typeface="微软雅黑" panose="020B0503020204020204" pitchFamily="34" charset="-122"/>
            </a:endParaRPr>
          </a:p>
        </p:txBody>
      </p:sp>
      <p:sp>
        <p:nvSpPr>
          <p:cNvPr id="5" name="矩形 4"/>
          <p:cNvSpPr/>
          <p:nvPr/>
        </p:nvSpPr>
        <p:spPr>
          <a:xfrm>
            <a:off x="1801495" y="4895850"/>
            <a:ext cx="785495"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文本框 31"/>
          <p:cNvSpPr txBox="1">
            <a:spLocks noChangeArrowheads="1"/>
          </p:cNvSpPr>
          <p:nvPr/>
        </p:nvSpPr>
        <p:spPr bwMode="auto">
          <a:xfrm>
            <a:off x="1977390" y="4932680"/>
            <a:ext cx="568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五</a:t>
            </a:r>
            <a:endParaRPr lang="zh-CN" altLang="en-US" sz="20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01</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个人角色</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个人角色</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2253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4" name="图片 3"/>
          <p:cNvPicPr>
            <a:picLocks noChangeAspect="1"/>
          </p:cNvPicPr>
          <p:nvPr/>
        </p:nvPicPr>
        <p:blipFill>
          <a:blip r:embed="rId1"/>
          <a:stretch>
            <a:fillRect/>
          </a:stretch>
        </p:blipFill>
        <p:spPr>
          <a:xfrm>
            <a:off x="7582535" y="3760470"/>
            <a:ext cx="4572000" cy="2743200"/>
          </a:xfrm>
          <a:prstGeom prst="rect">
            <a:avLst/>
          </a:prstGeom>
        </p:spPr>
      </p:pic>
      <p:pic>
        <p:nvPicPr>
          <p:cNvPr id="22536" name="Picture 51" descr="shadow.png"/>
          <p:cNvPicPr>
            <a:picLocks noChangeAspect="1"/>
          </p:cNvPicPr>
          <p:nvPr/>
        </p:nvPicPr>
        <p:blipFill>
          <a:blip r:embed="rId2">
            <a:biLevel thresh="50000"/>
            <a:grayscl/>
            <a:extLst>
              <a:ext uri="{28A0092B-C50C-407E-A947-70E740481C1C}">
                <a14:useLocalDpi xmlns:a14="http://schemas.microsoft.com/office/drawing/2010/main" val="0"/>
              </a:ext>
            </a:extLst>
          </a:blip>
          <a:srcRect/>
          <a:stretch>
            <a:fillRect/>
          </a:stretch>
        </p:blipFill>
        <p:spPr bwMode="auto">
          <a:xfrm>
            <a:off x="739458" y="5320983"/>
            <a:ext cx="3095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Placeholder 3"/>
          <p:cNvSpPr txBox="1"/>
          <p:nvPr/>
        </p:nvSpPr>
        <p:spPr bwMode="auto">
          <a:xfrm>
            <a:off x="739775" y="1427480"/>
            <a:ext cx="10385425" cy="369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374775">
              <a:defRPr>
                <a:solidFill>
                  <a:schemeClr val="tx1"/>
                </a:solidFill>
                <a:latin typeface="Calibri" panose="020F0502020204030204" pitchFamily="34" charset="0"/>
                <a:ea typeface="宋体" panose="02010600030101010101" pitchFamily="2" charset="-122"/>
              </a:defRPr>
            </a:lvl1pPr>
            <a:lvl2pPr marL="742950" indent="-285750" defTabSz="1374775">
              <a:defRPr>
                <a:solidFill>
                  <a:schemeClr val="tx1"/>
                </a:solidFill>
                <a:latin typeface="Calibri" panose="020F0502020204030204" pitchFamily="34" charset="0"/>
                <a:ea typeface="宋体" panose="02010600030101010101" pitchFamily="2" charset="-122"/>
              </a:defRPr>
            </a:lvl2pPr>
            <a:lvl3pPr marL="1143000" indent="-228600" defTabSz="1374775">
              <a:defRPr>
                <a:solidFill>
                  <a:schemeClr val="tx1"/>
                </a:solidFill>
                <a:latin typeface="Calibri" panose="020F0502020204030204" pitchFamily="34" charset="0"/>
                <a:ea typeface="宋体" panose="02010600030101010101" pitchFamily="2" charset="-122"/>
              </a:defRPr>
            </a:lvl3pPr>
            <a:lvl4pPr marL="1600200" indent="-228600" defTabSz="1374775">
              <a:defRPr>
                <a:solidFill>
                  <a:schemeClr val="tx1"/>
                </a:solidFill>
                <a:latin typeface="Calibri" panose="020F0502020204030204" pitchFamily="34" charset="0"/>
                <a:ea typeface="宋体" panose="02010600030101010101" pitchFamily="2" charset="-122"/>
              </a:defRPr>
            </a:lvl4pPr>
            <a:lvl5pPr marL="2057400" indent="-228600" defTabSz="1374775">
              <a:defRPr>
                <a:solidFill>
                  <a:schemeClr val="tx1"/>
                </a:solidFill>
                <a:latin typeface="Calibri" panose="020F0502020204030204" pitchFamily="34" charset="0"/>
                <a:ea typeface="宋体" panose="02010600030101010101" pitchFamily="2" charset="-122"/>
              </a:defRPr>
            </a:lvl5pPr>
            <a:lvl6pPr marL="25146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374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sz="2000" dirty="0">
                <a:solidFill>
                  <a:srgbClr val="000000"/>
                </a:solidFill>
                <a:latin typeface="+mn-ea"/>
                <a:ea typeface="+mn-ea"/>
                <a:cs typeface="Open Sans Light"/>
                <a:sym typeface="Gill Sans"/>
              </a:rPr>
              <a:t>个人角色：用户组组长</a:t>
            </a:r>
            <a:endParaRPr lang="zh-CN" sz="2000" dirty="0">
              <a:solidFill>
                <a:srgbClr val="000000"/>
              </a:solidFill>
              <a:latin typeface="+mn-ea"/>
              <a:ea typeface="+mn-ea"/>
              <a:cs typeface="Open Sans Light"/>
              <a:sym typeface="Gill Sans"/>
            </a:endParaRPr>
          </a:p>
          <a:p>
            <a:pPr eaLnBrk="1" hangingPunct="1"/>
            <a:endParaRPr lang="zh-CN" sz="2000" dirty="0">
              <a:solidFill>
                <a:srgbClr val="000000"/>
              </a:solidFill>
              <a:latin typeface="+mn-ea"/>
              <a:ea typeface="+mn-ea"/>
              <a:cs typeface="Open Sans Light"/>
              <a:sym typeface="Gill Sans"/>
            </a:endParaRPr>
          </a:p>
          <a:p>
            <a:pPr eaLnBrk="1" hangingPunct="1"/>
            <a:r>
              <a:rPr lang="zh-CN" sz="2000" dirty="0">
                <a:solidFill>
                  <a:srgbClr val="000000"/>
                </a:solidFill>
                <a:latin typeface="+mn-ea"/>
                <a:ea typeface="+mn-ea"/>
                <a:cs typeface="Open Sans Light"/>
                <a:sym typeface="Gill Sans"/>
              </a:rPr>
              <a:t>理解体会：</a:t>
            </a:r>
            <a:endParaRPr lang="zh-CN" sz="2000" dirty="0">
              <a:solidFill>
                <a:srgbClr val="000000"/>
              </a:solidFill>
              <a:latin typeface="+mn-ea"/>
              <a:ea typeface="+mn-ea"/>
              <a:cs typeface="Open Sans Light"/>
              <a:sym typeface="Gill Sans"/>
            </a:endParaRPr>
          </a:p>
          <a:p>
            <a:pPr eaLnBrk="1" hangingPunct="1"/>
            <a:r>
              <a:rPr lang="en-US" altLang="zh-CN" sz="2000" dirty="0">
                <a:solidFill>
                  <a:srgbClr val="000000"/>
                </a:solidFill>
                <a:latin typeface="+mn-ea"/>
                <a:ea typeface="+mn-ea"/>
                <a:cs typeface="Open Sans Light"/>
                <a:sym typeface="Gill Sans"/>
              </a:rPr>
              <a:t>	</a:t>
            </a:r>
            <a:r>
              <a:rPr lang="zh-CN" altLang="en-US" sz="2000" dirty="0">
                <a:solidFill>
                  <a:srgbClr val="000000"/>
                </a:solidFill>
                <a:latin typeface="+mn-ea"/>
                <a:ea typeface="+mn-ea"/>
                <a:cs typeface="Open Sans Light"/>
                <a:sym typeface="Gill Sans"/>
              </a:rPr>
              <a:t>在整个项目开始的时候，作为用户我提出了项目的创意，围绕着这个创意，我们组对此进行了相应的市场调研，首先确立了项目的面向人群和使用场合；</a:t>
            </a:r>
            <a:endParaRPr lang="zh-CN" altLang="en-US" sz="2000" dirty="0">
              <a:solidFill>
                <a:srgbClr val="000000"/>
              </a:solidFill>
              <a:latin typeface="+mn-ea"/>
              <a:ea typeface="+mn-ea"/>
              <a:cs typeface="Open Sans Light"/>
              <a:sym typeface="Gill Sans"/>
            </a:endParaRPr>
          </a:p>
          <a:p>
            <a:pPr eaLnBrk="1" hangingPunct="1"/>
            <a:r>
              <a:rPr lang="en-US" altLang="zh-CN" sz="2000" dirty="0">
                <a:solidFill>
                  <a:srgbClr val="000000"/>
                </a:solidFill>
                <a:latin typeface="+mn-ea"/>
                <a:ea typeface="+mn-ea"/>
                <a:cs typeface="Open Sans Light"/>
                <a:sym typeface="Gill Sans"/>
              </a:rPr>
              <a:t>	</a:t>
            </a:r>
            <a:r>
              <a:rPr lang="zh-CN" altLang="en-US" sz="2000" dirty="0">
                <a:solidFill>
                  <a:srgbClr val="000000"/>
                </a:solidFill>
                <a:latin typeface="+mn-ea"/>
                <a:ea typeface="+mn-ea"/>
                <a:cs typeface="Open Sans Light"/>
                <a:sym typeface="Gill Sans"/>
              </a:rPr>
              <a:t>在确立了大方向之后，我们开始对细节进行研究，通过对社会市场发展趋势以及面向的群体的深入调查，我们确定了项目的现实意义，项目的新趋势以及通过与同类软件相比得出项目的优势；</a:t>
            </a:r>
            <a:endParaRPr lang="zh-CN" altLang="en-US" sz="2000" dirty="0">
              <a:solidFill>
                <a:srgbClr val="000000"/>
              </a:solidFill>
              <a:latin typeface="+mn-ea"/>
              <a:ea typeface="+mn-ea"/>
              <a:cs typeface="Open Sans Light"/>
              <a:sym typeface="Gill Sans"/>
            </a:endParaRPr>
          </a:p>
          <a:p>
            <a:pPr eaLnBrk="1" hangingPunct="1"/>
            <a:r>
              <a:rPr lang="en-US" altLang="zh-CN" sz="2000" dirty="0">
                <a:solidFill>
                  <a:srgbClr val="000000"/>
                </a:solidFill>
                <a:latin typeface="+mn-ea"/>
                <a:ea typeface="+mn-ea"/>
                <a:cs typeface="Open Sans Light"/>
                <a:sym typeface="Gill Sans"/>
              </a:rPr>
              <a:t>	</a:t>
            </a:r>
            <a:r>
              <a:rPr lang="zh-CN" altLang="en-US" sz="2000" dirty="0">
                <a:solidFill>
                  <a:srgbClr val="000000"/>
                </a:solidFill>
                <a:latin typeface="+mn-ea"/>
                <a:ea typeface="+mn-ea"/>
                <a:cs typeface="Open Sans Light"/>
                <a:sym typeface="Gill Sans"/>
              </a:rPr>
              <a:t>基于以上调研，我们给出了我们的需求概述；</a:t>
            </a:r>
            <a:endParaRPr lang="zh-CN" altLang="en-US" sz="2000" dirty="0">
              <a:solidFill>
                <a:srgbClr val="000000"/>
              </a:solidFill>
              <a:latin typeface="+mn-ea"/>
              <a:ea typeface="+mn-ea"/>
              <a:cs typeface="Open Sans Light"/>
              <a:sym typeface="Gill Sans"/>
            </a:endParaRPr>
          </a:p>
          <a:p>
            <a:pPr eaLnBrk="1" hangingPunct="1"/>
            <a:r>
              <a:rPr lang="en-US" altLang="zh-CN" sz="2000" dirty="0">
                <a:solidFill>
                  <a:srgbClr val="000000"/>
                </a:solidFill>
                <a:latin typeface="+mn-ea"/>
                <a:ea typeface="+mn-ea"/>
                <a:cs typeface="Open Sans Light"/>
                <a:sym typeface="Gill Sans"/>
              </a:rPr>
              <a:t>	</a:t>
            </a:r>
            <a:r>
              <a:rPr lang="zh-CN" altLang="en-US" sz="2000" dirty="0">
                <a:solidFill>
                  <a:srgbClr val="000000"/>
                </a:solidFill>
                <a:latin typeface="+mn-ea"/>
                <a:ea typeface="+mn-ea"/>
                <a:cs typeface="Open Sans Light"/>
                <a:sym typeface="Gill Sans"/>
              </a:rPr>
              <a:t>在整个过程中，我体会了一次当</a:t>
            </a:r>
            <a:r>
              <a:rPr lang="en-US" altLang="zh-CN" sz="2000" dirty="0">
                <a:solidFill>
                  <a:srgbClr val="000000"/>
                </a:solidFill>
                <a:latin typeface="+mn-ea"/>
                <a:ea typeface="+mn-ea"/>
                <a:cs typeface="Open Sans Light"/>
                <a:sym typeface="Gill Sans"/>
              </a:rPr>
              <a:t>“</a:t>
            </a:r>
            <a:r>
              <a:rPr lang="zh-CN" altLang="en-US" sz="2000" dirty="0">
                <a:solidFill>
                  <a:srgbClr val="000000"/>
                </a:solidFill>
                <a:latin typeface="+mn-ea"/>
                <a:ea typeface="+mn-ea"/>
                <a:cs typeface="Open Sans Light"/>
                <a:sym typeface="Gill Sans"/>
              </a:rPr>
              <a:t>甲方</a:t>
            </a:r>
            <a:r>
              <a:rPr lang="en-US" altLang="zh-CN" sz="2000" dirty="0">
                <a:solidFill>
                  <a:srgbClr val="000000"/>
                </a:solidFill>
                <a:latin typeface="+mn-ea"/>
                <a:ea typeface="+mn-ea"/>
                <a:cs typeface="Open Sans Light"/>
                <a:sym typeface="Gill Sans"/>
              </a:rPr>
              <a:t>”</a:t>
            </a:r>
            <a:r>
              <a:rPr lang="zh-CN" altLang="en-US" sz="2000" dirty="0">
                <a:solidFill>
                  <a:srgbClr val="000000"/>
                </a:solidFill>
                <a:latin typeface="+mn-ea"/>
                <a:ea typeface="+mn-ea"/>
                <a:cs typeface="Open Sans Light"/>
                <a:sym typeface="Gill Sans"/>
              </a:rPr>
              <a:t>的感受，我也</a:t>
            </a:r>
            <a:endParaRPr lang="zh-CN" altLang="en-US" sz="2000" dirty="0">
              <a:solidFill>
                <a:srgbClr val="000000"/>
              </a:solidFill>
              <a:latin typeface="+mn-ea"/>
              <a:ea typeface="+mn-ea"/>
              <a:cs typeface="Open Sans Light"/>
              <a:sym typeface="Gill Sans"/>
            </a:endParaRPr>
          </a:p>
          <a:p>
            <a:pPr eaLnBrk="1" hangingPunct="1"/>
            <a:r>
              <a:rPr lang="zh-CN" altLang="en-US" sz="2000" dirty="0">
                <a:solidFill>
                  <a:srgbClr val="000000"/>
                </a:solidFill>
                <a:latin typeface="+mn-ea"/>
                <a:ea typeface="+mn-ea"/>
                <a:cs typeface="Open Sans Light"/>
                <a:sym typeface="Gill Sans"/>
              </a:rPr>
              <a:t>深刻的理解了一个项目是如何从一个</a:t>
            </a:r>
            <a:r>
              <a:rPr lang="en-US" altLang="zh-CN" sz="2000" dirty="0">
                <a:solidFill>
                  <a:srgbClr val="000000"/>
                </a:solidFill>
                <a:latin typeface="+mn-ea"/>
                <a:ea typeface="+mn-ea"/>
                <a:cs typeface="Open Sans Light"/>
                <a:sym typeface="Gill Sans"/>
              </a:rPr>
              <a:t>“</a:t>
            </a:r>
            <a:r>
              <a:rPr lang="zh-CN" altLang="en-US" sz="2000" dirty="0">
                <a:solidFill>
                  <a:srgbClr val="000000"/>
                </a:solidFill>
                <a:latin typeface="+mn-ea"/>
                <a:ea typeface="+mn-ea"/>
                <a:cs typeface="Open Sans Light"/>
                <a:sym typeface="Gill Sans"/>
              </a:rPr>
              <a:t>点子</a:t>
            </a:r>
            <a:r>
              <a:rPr lang="en-US" altLang="zh-CN" sz="2000" dirty="0">
                <a:solidFill>
                  <a:srgbClr val="000000"/>
                </a:solidFill>
                <a:latin typeface="+mn-ea"/>
                <a:ea typeface="+mn-ea"/>
                <a:cs typeface="Open Sans Light"/>
                <a:sym typeface="Gill Sans"/>
              </a:rPr>
              <a:t>”</a:t>
            </a:r>
            <a:r>
              <a:rPr lang="zh-CN" altLang="en-US" sz="2000" dirty="0">
                <a:solidFill>
                  <a:srgbClr val="000000"/>
                </a:solidFill>
                <a:latin typeface="+mn-ea"/>
                <a:ea typeface="+mn-ea"/>
                <a:cs typeface="Open Sans Light"/>
                <a:sym typeface="Gill Sans"/>
              </a:rPr>
              <a:t>变成一系列需求，对于</a:t>
            </a:r>
            <a:endParaRPr lang="zh-CN" altLang="en-US" sz="2000" dirty="0">
              <a:solidFill>
                <a:srgbClr val="000000"/>
              </a:solidFill>
              <a:latin typeface="+mn-ea"/>
              <a:ea typeface="+mn-ea"/>
              <a:cs typeface="Open Sans Light"/>
              <a:sym typeface="Gill Sans"/>
            </a:endParaRPr>
          </a:p>
          <a:p>
            <a:pPr eaLnBrk="1" hangingPunct="1"/>
            <a:r>
              <a:rPr lang="zh-CN" altLang="en-US" sz="2000" dirty="0">
                <a:solidFill>
                  <a:srgbClr val="000000"/>
                </a:solidFill>
                <a:latin typeface="+mn-ea"/>
                <a:ea typeface="+mn-ea"/>
                <a:cs typeface="Open Sans Light"/>
                <a:sym typeface="Gill Sans"/>
              </a:rPr>
              <a:t>一个项目的出发点问题有了更深刻的体会。</a:t>
            </a:r>
            <a:endParaRPr lang="zh-CN" altLang="en-US" sz="2000" dirty="0">
              <a:solidFill>
                <a:srgbClr val="000000"/>
              </a:solidFill>
              <a:latin typeface="+mn-ea"/>
              <a:ea typeface="+mn-ea"/>
              <a:cs typeface="Open Sans Light"/>
              <a:sym typeface="Gill Sans"/>
            </a:endParaRPr>
          </a:p>
        </p:txBody>
      </p:sp>
      <p:grpSp>
        <p:nvGrpSpPr>
          <p:cNvPr id="6" name="组合 5"/>
          <p:cNvGrpSpPr/>
          <p:nvPr/>
        </p:nvGrpSpPr>
        <p:grpSpPr>
          <a:xfrm rot="0">
            <a:off x="3476625" y="1348105"/>
            <a:ext cx="486410" cy="428625"/>
            <a:chOff x="8449" y="4768"/>
            <a:chExt cx="766" cy="675"/>
          </a:xfrm>
        </p:grpSpPr>
        <p:sp>
          <p:nvSpPr>
            <p:cNvPr id="5" name="Freeform 15"/>
            <p:cNvSpPr>
              <a:spLocks noEditPoints="1"/>
            </p:cNvSpPr>
            <p:nvPr/>
          </p:nvSpPr>
          <p:spPr bwMode="auto">
            <a:xfrm rot="16200000" flipV="1">
              <a:off x="8590" y="4818"/>
              <a:ext cx="670" cy="58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7" name="Freeform 16"/>
            <p:cNvSpPr/>
            <p:nvPr/>
          </p:nvSpPr>
          <p:spPr bwMode="auto">
            <a:xfrm rot="16200000" flipV="1">
              <a:off x="8615" y="4602"/>
              <a:ext cx="257" cy="5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20" name="Freeform 17"/>
            <p:cNvSpPr/>
            <p:nvPr/>
          </p:nvSpPr>
          <p:spPr bwMode="auto">
            <a:xfrm rot="16200000" flipV="1">
              <a:off x="8424" y="5004"/>
              <a:ext cx="465" cy="413"/>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02</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工作清单</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工作清单</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434" name="矩形 31"/>
          <p:cNvSpPr>
            <a:spLocks noChangeArrowheads="1"/>
          </p:cNvSpPr>
          <p:nvPr/>
        </p:nvSpPr>
        <p:spPr bwMode="auto">
          <a:xfrm>
            <a:off x="739775" y="5260340"/>
            <a:ext cx="1063815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6025" eaLnBrk="1" hangingPunct="1">
              <a:lnSpc>
                <a:spcPct val="120000"/>
              </a:lnSpc>
              <a:spcBef>
                <a:spcPct val="20000"/>
              </a:spcBef>
            </a:pPr>
            <a:r>
              <a:rPr lang="en-US" altLang="zh-CN" sz="2000" dirty="0">
                <a:latin typeface="+mn-ea"/>
                <a:ea typeface="+mn-ea"/>
                <a:cs typeface="+mn-ea"/>
                <a:sym typeface="Arial" panose="020B0604020202020204" pitchFamily="34" charset="0"/>
              </a:rPr>
              <a:t>“</a:t>
            </a:r>
            <a:r>
              <a:rPr lang="zh-CN" altLang="en-US" sz="2000" dirty="0">
                <a:latin typeface="+mn-ea"/>
                <a:ea typeface="+mn-ea"/>
                <a:cs typeface="+mn-ea"/>
                <a:sym typeface="Arial" panose="020B0604020202020204" pitchFamily="34" charset="0"/>
              </a:rPr>
              <a:t>兼职</a:t>
            </a:r>
            <a:r>
              <a:rPr lang="en-US" altLang="zh-CN" sz="2000" dirty="0">
                <a:latin typeface="+mn-ea"/>
                <a:ea typeface="+mn-ea"/>
                <a:cs typeface="+mn-ea"/>
                <a:sym typeface="Arial" panose="020B0604020202020204" pitchFamily="34" charset="0"/>
              </a:rPr>
              <a:t>”</a:t>
            </a:r>
            <a:r>
              <a:rPr lang="zh-CN" altLang="en-US" sz="2000" dirty="0">
                <a:latin typeface="+mn-ea"/>
                <a:ea typeface="+mn-ea"/>
                <a:cs typeface="+mn-ea"/>
                <a:sym typeface="Arial" panose="020B0604020202020204" pitchFamily="34" charset="0"/>
              </a:rPr>
              <a:t>参与撰写软件设计规格说明书，对软件项目、文档以及设计目标原则等</a:t>
            </a:r>
            <a:r>
              <a:rPr lang="zh-CN" altLang="en-US" sz="2000" dirty="0">
                <a:latin typeface="+mn-ea"/>
                <a:ea typeface="+mn-ea"/>
                <a:cs typeface="+mn-ea"/>
                <a:sym typeface="Arial" panose="020B0604020202020204" pitchFamily="34" charset="0"/>
              </a:rPr>
              <a:t>进行了概述</a:t>
            </a:r>
            <a:endParaRPr lang="zh-CN" altLang="en-US" sz="2000" dirty="0">
              <a:latin typeface="+mn-ea"/>
              <a:ea typeface="+mn-ea"/>
              <a:cs typeface="+mn-ea"/>
              <a:sym typeface="Arial" panose="020B0604020202020204" pitchFamily="34" charset="0"/>
            </a:endParaRPr>
          </a:p>
          <a:p>
            <a:pPr defTabSz="1216025" eaLnBrk="1" hangingPunct="1">
              <a:lnSpc>
                <a:spcPct val="120000"/>
              </a:lnSpc>
              <a:spcBef>
                <a:spcPct val="20000"/>
              </a:spcBef>
            </a:pPr>
            <a:r>
              <a:rPr lang="en-US" altLang="zh-CN" sz="2000" dirty="0">
                <a:latin typeface="+mn-ea"/>
                <a:ea typeface="+mn-ea"/>
                <a:cs typeface="+mn-ea"/>
                <a:sym typeface="Arial" panose="020B0604020202020204" pitchFamily="34" charset="0"/>
              </a:rPr>
              <a:t>					   </a:t>
            </a:r>
            <a:r>
              <a:rPr lang="zh-CN" altLang="en-US" sz="2000" dirty="0">
                <a:latin typeface="+mn-ea"/>
                <a:ea typeface="+mn-ea"/>
                <a:cs typeface="+mn-ea"/>
                <a:sym typeface="Arial" panose="020B0604020202020204" pitchFamily="34" charset="0"/>
              </a:rPr>
              <a:t>（和开发组</a:t>
            </a:r>
            <a:r>
              <a:rPr lang="en-US" altLang="zh-CN" sz="2000" dirty="0">
                <a:latin typeface="+mn-ea"/>
                <a:ea typeface="+mn-ea"/>
                <a:cs typeface="+mn-ea"/>
                <a:sym typeface="Arial" panose="020B0604020202020204" pitchFamily="34" charset="0"/>
              </a:rPr>
              <a:t>4</a:t>
            </a:r>
            <a:r>
              <a:rPr lang="zh-CN" altLang="en-US" sz="2000" dirty="0">
                <a:latin typeface="+mn-ea"/>
                <a:ea typeface="+mn-ea"/>
                <a:cs typeface="+mn-ea"/>
                <a:sym typeface="Arial" panose="020B0604020202020204" pitchFamily="34" charset="0"/>
              </a:rPr>
              <a:t>位同学共同完成 </a:t>
            </a:r>
            <a:r>
              <a:rPr lang="en-US" altLang="zh-CN" sz="2000" dirty="0">
                <a:latin typeface="+mn-ea"/>
                <a:ea typeface="+mn-ea"/>
                <a:cs typeface="+mn-ea"/>
                <a:sym typeface="Arial" panose="020B0604020202020204" pitchFamily="34" charset="0"/>
              </a:rPr>
              <a:t>20%</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sp>
        <p:nvSpPr>
          <p:cNvPr id="17432" name="矩形 26"/>
          <p:cNvSpPr>
            <a:spLocks noChangeArrowheads="1"/>
          </p:cNvSpPr>
          <p:nvPr/>
        </p:nvSpPr>
        <p:spPr bwMode="auto">
          <a:xfrm>
            <a:off x="2601595" y="2908935"/>
            <a:ext cx="884555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6025" eaLnBrk="1" hangingPunct="1">
              <a:lnSpc>
                <a:spcPct val="120000"/>
              </a:lnSpc>
              <a:spcBef>
                <a:spcPct val="20000"/>
              </a:spcBef>
            </a:pPr>
            <a:r>
              <a:rPr lang="en-US" altLang="zh-CN" sz="2000" dirty="0">
                <a:latin typeface="+mn-ea"/>
                <a:ea typeface="+mn-ea"/>
                <a:sym typeface="Arial" panose="020B0604020202020204" pitchFamily="34" charset="0"/>
              </a:rPr>
              <a:t>    </a:t>
            </a:r>
            <a:r>
              <a:rPr lang="zh-CN" altLang="en-US" sz="2000" dirty="0">
                <a:latin typeface="+mn-ea"/>
                <a:ea typeface="+mn-ea"/>
                <a:sym typeface="Arial" panose="020B0604020202020204" pitchFamily="34" charset="0"/>
              </a:rPr>
              <a:t>作为用户在最开始的用户需求说明书的撰写（和刘思逸共同完成 </a:t>
            </a:r>
            <a:r>
              <a:rPr lang="en-US" altLang="zh-CN" sz="2000" dirty="0">
                <a:latin typeface="+mn-ea"/>
                <a:ea typeface="+mn-ea"/>
                <a:sym typeface="Arial" panose="020B0604020202020204" pitchFamily="34" charset="0"/>
              </a:rPr>
              <a:t>50%</a:t>
            </a:r>
            <a:r>
              <a:rPr lang="zh-CN" altLang="en-US" sz="2000" dirty="0">
                <a:latin typeface="+mn-ea"/>
                <a:ea typeface="+mn-ea"/>
                <a:sym typeface="Arial" panose="020B0604020202020204" pitchFamily="34" charset="0"/>
              </a:rPr>
              <a:t>）</a:t>
            </a:r>
            <a:endParaRPr lang="zh-CN" altLang="en-US" sz="2000" dirty="0">
              <a:latin typeface="+mn-ea"/>
              <a:ea typeface="+mn-ea"/>
              <a:sym typeface="Arial" panose="020B0604020202020204" pitchFamily="34" charset="0"/>
            </a:endParaRPr>
          </a:p>
        </p:txBody>
      </p:sp>
      <p:grpSp>
        <p:nvGrpSpPr>
          <p:cNvPr id="6" name="组合 5"/>
          <p:cNvGrpSpPr/>
          <p:nvPr/>
        </p:nvGrpSpPr>
        <p:grpSpPr>
          <a:xfrm rot="0">
            <a:off x="2483485" y="2905760"/>
            <a:ext cx="486410" cy="428625"/>
            <a:chOff x="8449" y="4768"/>
            <a:chExt cx="766" cy="675"/>
          </a:xfrm>
        </p:grpSpPr>
        <p:sp>
          <p:nvSpPr>
            <p:cNvPr id="4" name="Freeform 15"/>
            <p:cNvSpPr>
              <a:spLocks noEditPoints="1"/>
            </p:cNvSpPr>
            <p:nvPr/>
          </p:nvSpPr>
          <p:spPr bwMode="auto">
            <a:xfrm rot="16200000" flipV="1">
              <a:off x="8590" y="4818"/>
              <a:ext cx="670" cy="58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5" name="Freeform 16"/>
            <p:cNvSpPr/>
            <p:nvPr/>
          </p:nvSpPr>
          <p:spPr bwMode="auto">
            <a:xfrm rot="16200000" flipV="1">
              <a:off x="8615" y="4602"/>
              <a:ext cx="257" cy="5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20" name="Freeform 17"/>
            <p:cNvSpPr/>
            <p:nvPr/>
          </p:nvSpPr>
          <p:spPr bwMode="auto">
            <a:xfrm rot="16200000" flipV="1">
              <a:off x="8424" y="5004"/>
              <a:ext cx="465" cy="413"/>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grpSp>
      <p:pic>
        <p:nvPicPr>
          <p:cNvPr id="9" name="图片 8"/>
          <p:cNvPicPr>
            <a:picLocks noChangeAspect="1"/>
          </p:cNvPicPr>
          <p:nvPr/>
        </p:nvPicPr>
        <p:blipFill>
          <a:blip r:embed="rId1"/>
          <a:stretch>
            <a:fillRect/>
          </a:stretch>
        </p:blipFill>
        <p:spPr>
          <a:xfrm>
            <a:off x="739775" y="1183005"/>
            <a:ext cx="10707370" cy="1553845"/>
          </a:xfrm>
          <a:prstGeom prst="rect">
            <a:avLst/>
          </a:prstGeom>
        </p:spPr>
      </p:pic>
      <p:pic>
        <p:nvPicPr>
          <p:cNvPr id="10" name="图片 9"/>
          <p:cNvPicPr>
            <a:picLocks noChangeAspect="1"/>
          </p:cNvPicPr>
          <p:nvPr/>
        </p:nvPicPr>
        <p:blipFill>
          <a:blip r:embed="rId2"/>
          <a:stretch>
            <a:fillRect/>
          </a:stretch>
        </p:blipFill>
        <p:spPr>
          <a:xfrm>
            <a:off x="739775" y="3966210"/>
            <a:ext cx="10706735" cy="1059815"/>
          </a:xfrm>
          <a:prstGeom prst="rect">
            <a:avLst/>
          </a:prstGeom>
        </p:spPr>
      </p:pic>
      <p:grpSp>
        <p:nvGrpSpPr>
          <p:cNvPr id="11" name="组合 10"/>
          <p:cNvGrpSpPr/>
          <p:nvPr/>
        </p:nvGrpSpPr>
        <p:grpSpPr>
          <a:xfrm rot="0">
            <a:off x="11104245" y="5631815"/>
            <a:ext cx="486410" cy="428625"/>
            <a:chOff x="8449" y="4768"/>
            <a:chExt cx="766" cy="675"/>
          </a:xfrm>
        </p:grpSpPr>
        <p:sp>
          <p:nvSpPr>
            <p:cNvPr id="13" name="Freeform 15"/>
            <p:cNvSpPr>
              <a:spLocks noEditPoints="1"/>
            </p:cNvSpPr>
            <p:nvPr/>
          </p:nvSpPr>
          <p:spPr bwMode="auto">
            <a:xfrm rot="16200000" flipV="1">
              <a:off x="8590" y="4818"/>
              <a:ext cx="670" cy="58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4" name="Freeform 16"/>
            <p:cNvSpPr/>
            <p:nvPr/>
          </p:nvSpPr>
          <p:spPr bwMode="auto">
            <a:xfrm rot="16200000" flipV="1">
              <a:off x="8615" y="4602"/>
              <a:ext cx="257" cy="5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5" name="Freeform 17"/>
            <p:cNvSpPr/>
            <p:nvPr/>
          </p:nvSpPr>
          <p:spPr bwMode="auto">
            <a:xfrm rot="16200000" flipV="1">
              <a:off x="8424" y="5004"/>
              <a:ext cx="465" cy="413"/>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工作清单</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434" name="矩形 31"/>
          <p:cNvSpPr>
            <a:spLocks noChangeArrowheads="1"/>
          </p:cNvSpPr>
          <p:nvPr/>
        </p:nvSpPr>
        <p:spPr bwMode="auto">
          <a:xfrm>
            <a:off x="4751705" y="3568065"/>
            <a:ext cx="695007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6025" eaLnBrk="1" hangingPunct="1">
              <a:lnSpc>
                <a:spcPct val="120000"/>
              </a:lnSpc>
              <a:spcBef>
                <a:spcPct val="20000"/>
              </a:spcBef>
            </a:pPr>
            <a:r>
              <a:rPr lang="zh-CN" altLang="en-US" sz="2000" dirty="0">
                <a:latin typeface="+mn-ea"/>
                <a:ea typeface="+mn-ea"/>
                <a:cs typeface="+mn-ea"/>
                <a:sym typeface="Arial" panose="020B0604020202020204" pitchFamily="34" charset="0"/>
              </a:rPr>
              <a:t>对单元测试报告，功能测试用例进行评审 （独立完成 </a:t>
            </a:r>
            <a:r>
              <a:rPr lang="en-US" altLang="zh-CN" sz="2000" dirty="0">
                <a:latin typeface="+mn-ea"/>
                <a:ea typeface="+mn-ea"/>
                <a:cs typeface="+mn-ea"/>
                <a:sym typeface="Arial" panose="020B0604020202020204" pitchFamily="34" charset="0"/>
              </a:rPr>
              <a:t>100%</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grpSp>
        <p:nvGrpSpPr>
          <p:cNvPr id="11" name="组合 10"/>
          <p:cNvGrpSpPr/>
          <p:nvPr/>
        </p:nvGrpSpPr>
        <p:grpSpPr>
          <a:xfrm rot="0">
            <a:off x="4151630" y="3564890"/>
            <a:ext cx="486410" cy="428625"/>
            <a:chOff x="8449" y="4768"/>
            <a:chExt cx="766" cy="675"/>
          </a:xfrm>
        </p:grpSpPr>
        <p:sp>
          <p:nvSpPr>
            <p:cNvPr id="13" name="Freeform 15"/>
            <p:cNvSpPr>
              <a:spLocks noEditPoints="1"/>
            </p:cNvSpPr>
            <p:nvPr/>
          </p:nvSpPr>
          <p:spPr bwMode="auto">
            <a:xfrm rot="16200000" flipV="1">
              <a:off x="8590" y="4818"/>
              <a:ext cx="670" cy="58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4" name="Freeform 16"/>
            <p:cNvSpPr/>
            <p:nvPr/>
          </p:nvSpPr>
          <p:spPr bwMode="auto">
            <a:xfrm rot="16200000" flipV="1">
              <a:off x="8615" y="4602"/>
              <a:ext cx="257" cy="5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5" name="Freeform 17"/>
            <p:cNvSpPr/>
            <p:nvPr/>
          </p:nvSpPr>
          <p:spPr bwMode="auto">
            <a:xfrm rot="16200000" flipV="1">
              <a:off x="8424" y="5004"/>
              <a:ext cx="465" cy="413"/>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389255" y="1257300"/>
            <a:ext cx="11312525" cy="2116455"/>
          </a:xfrm>
          <a:prstGeom prst="rect">
            <a:avLst/>
          </a:prstGeom>
        </p:spPr>
      </p:pic>
      <p:sp>
        <p:nvSpPr>
          <p:cNvPr id="7" name="矩形 31"/>
          <p:cNvSpPr>
            <a:spLocks noChangeArrowheads="1"/>
          </p:cNvSpPr>
          <p:nvPr/>
        </p:nvSpPr>
        <p:spPr bwMode="auto">
          <a:xfrm>
            <a:off x="6223635" y="5514975"/>
            <a:ext cx="547814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defTabSz="1216025" eaLnBrk="1" hangingPunct="1">
              <a:lnSpc>
                <a:spcPct val="120000"/>
              </a:lnSpc>
              <a:spcBef>
                <a:spcPct val="20000"/>
              </a:spcBef>
            </a:pPr>
            <a:r>
              <a:rPr lang="zh-CN" altLang="en-US" sz="2000" dirty="0">
                <a:latin typeface="+mn-ea"/>
                <a:ea typeface="+mn-ea"/>
                <a:cs typeface="+mn-ea"/>
                <a:sym typeface="Arial" panose="020B0604020202020204" pitchFamily="34" charset="0"/>
              </a:rPr>
              <a:t>对用户手册进行评审 （与刘思逸协同完成 </a:t>
            </a:r>
            <a:r>
              <a:rPr lang="en-US" altLang="zh-CN" sz="2000" dirty="0">
                <a:latin typeface="+mn-ea"/>
                <a:ea typeface="+mn-ea"/>
                <a:cs typeface="+mn-ea"/>
                <a:sym typeface="Arial" panose="020B0604020202020204" pitchFamily="34" charset="0"/>
              </a:rPr>
              <a:t>5</a:t>
            </a:r>
            <a:r>
              <a:rPr lang="en-US" altLang="zh-CN" sz="2000" dirty="0">
                <a:latin typeface="+mn-ea"/>
                <a:ea typeface="+mn-ea"/>
                <a:cs typeface="+mn-ea"/>
                <a:sym typeface="Arial" panose="020B0604020202020204" pitchFamily="34" charset="0"/>
              </a:rPr>
              <a:t>0%</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grpSp>
        <p:nvGrpSpPr>
          <p:cNvPr id="8" name="组合 7"/>
          <p:cNvGrpSpPr/>
          <p:nvPr/>
        </p:nvGrpSpPr>
        <p:grpSpPr>
          <a:xfrm rot="0">
            <a:off x="5623560" y="5511800"/>
            <a:ext cx="486410" cy="428625"/>
            <a:chOff x="8449" y="4768"/>
            <a:chExt cx="766" cy="675"/>
          </a:xfrm>
        </p:grpSpPr>
        <p:sp>
          <p:nvSpPr>
            <p:cNvPr id="12" name="Freeform 15"/>
            <p:cNvSpPr>
              <a:spLocks noEditPoints="1"/>
            </p:cNvSpPr>
            <p:nvPr/>
          </p:nvSpPr>
          <p:spPr bwMode="auto">
            <a:xfrm rot="16200000" flipV="1">
              <a:off x="8590" y="4818"/>
              <a:ext cx="670" cy="58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6" name="Freeform 16"/>
            <p:cNvSpPr/>
            <p:nvPr/>
          </p:nvSpPr>
          <p:spPr bwMode="auto">
            <a:xfrm rot="16200000" flipV="1">
              <a:off x="8615" y="4602"/>
              <a:ext cx="257" cy="5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sp>
          <p:nvSpPr>
            <p:cNvPr id="17" name="Freeform 17"/>
            <p:cNvSpPr/>
            <p:nvPr/>
          </p:nvSpPr>
          <p:spPr bwMode="auto">
            <a:xfrm rot="16200000" flipV="1">
              <a:off x="8424" y="5004"/>
              <a:ext cx="465" cy="413"/>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sz="2000" b="1">
                <a:solidFill>
                  <a:prstClr val="white"/>
                </a:solidFill>
                <a:latin typeface="Arial" panose="020B0604020202020204" pitchFamily="34" charset="0"/>
                <a:ea typeface="微软雅黑" panose="020B0503020204020204" pitchFamily="34" charset="-122"/>
              </a:endParaRPr>
            </a:p>
          </p:txBody>
        </p:sp>
      </p:grpSp>
      <p:pic>
        <p:nvPicPr>
          <p:cNvPr id="36" name="图片 35"/>
          <p:cNvPicPr>
            <a:picLocks noChangeAspect="1"/>
          </p:cNvPicPr>
          <p:nvPr/>
        </p:nvPicPr>
        <p:blipFill>
          <a:blip r:embed="rId2"/>
          <a:stretch>
            <a:fillRect/>
          </a:stretch>
        </p:blipFill>
        <p:spPr>
          <a:xfrm>
            <a:off x="389255" y="4748530"/>
            <a:ext cx="11312525" cy="4400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0335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F77258"/>
                </a:solidFill>
                <a:latin typeface="微软雅黑" panose="020B0503020204020204" pitchFamily="34" charset="-122"/>
                <a:ea typeface="微软雅黑" panose="020B0503020204020204" pitchFamily="34" charset="-122"/>
              </a:rPr>
              <a:t>工作清单</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1" name="矩形 31"/>
          <p:cNvSpPr>
            <a:spLocks noChangeArrowheads="1"/>
          </p:cNvSpPr>
          <p:nvPr/>
        </p:nvSpPr>
        <p:spPr bwMode="auto">
          <a:xfrm>
            <a:off x="963295" y="2280285"/>
            <a:ext cx="383667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defTabSz="1216025" eaLnBrk="1" hangingPunct="1">
              <a:lnSpc>
                <a:spcPct val="120000"/>
              </a:lnSpc>
              <a:spcBef>
                <a:spcPct val="20000"/>
              </a:spcBef>
            </a:pPr>
            <a:r>
              <a:rPr lang="zh-CN" altLang="en-US" sz="2000" dirty="0">
                <a:latin typeface="+mn-ea"/>
                <a:ea typeface="+mn-ea"/>
                <a:cs typeface="+mn-ea"/>
                <a:sym typeface="Arial" panose="020B0604020202020204" pitchFamily="34" charset="0"/>
              </a:rPr>
              <a:t>制作项目海报</a:t>
            </a:r>
            <a:r>
              <a:rPr lang="zh-CN" altLang="en-US" sz="2000" dirty="0">
                <a:latin typeface="+mn-ea"/>
                <a:ea typeface="+mn-ea"/>
                <a:cs typeface="+mn-ea"/>
                <a:sym typeface="Arial" panose="020B0604020202020204" pitchFamily="34" charset="0"/>
              </a:rPr>
              <a:t> （独立完成 </a:t>
            </a:r>
            <a:r>
              <a:rPr lang="en-US" altLang="zh-CN" sz="2000" dirty="0">
                <a:latin typeface="+mn-ea"/>
                <a:ea typeface="+mn-ea"/>
                <a:cs typeface="+mn-ea"/>
                <a:sym typeface="Arial" panose="020B0604020202020204" pitchFamily="34" charset="0"/>
              </a:rPr>
              <a:t>100%</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sp>
        <p:nvSpPr>
          <p:cNvPr id="9" name="等腰三角形 4"/>
          <p:cNvSpPr/>
          <p:nvPr/>
        </p:nvSpPr>
        <p:spPr>
          <a:xfrm rot="3834254">
            <a:off x="554038" y="233299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solidFill>
                <a:prstClr val="white"/>
              </a:solidFill>
            </a:endParaRPr>
          </a:p>
        </p:txBody>
      </p:sp>
      <p:sp>
        <p:nvSpPr>
          <p:cNvPr id="7" name="矩形 31"/>
          <p:cNvSpPr>
            <a:spLocks noChangeArrowheads="1"/>
          </p:cNvSpPr>
          <p:nvPr/>
        </p:nvSpPr>
        <p:spPr bwMode="auto">
          <a:xfrm>
            <a:off x="963295" y="3035935"/>
            <a:ext cx="547814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defTabSz="1216025" eaLnBrk="1" hangingPunct="1">
              <a:lnSpc>
                <a:spcPct val="120000"/>
              </a:lnSpc>
              <a:spcBef>
                <a:spcPct val="20000"/>
              </a:spcBef>
            </a:pPr>
            <a:r>
              <a:rPr lang="zh-CN" altLang="en-US" sz="2000" dirty="0">
                <a:latin typeface="+mn-ea"/>
                <a:ea typeface="+mn-ea"/>
                <a:cs typeface="+mn-ea"/>
                <a:sym typeface="Arial" panose="020B0604020202020204" pitchFamily="34" charset="0"/>
              </a:rPr>
              <a:t>讲解用户需求</a:t>
            </a:r>
            <a:r>
              <a:rPr lang="en-US" altLang="zh-CN" sz="2000" dirty="0">
                <a:latin typeface="+mn-ea"/>
                <a:ea typeface="+mn-ea"/>
                <a:cs typeface="+mn-ea"/>
                <a:sym typeface="Arial" panose="020B0604020202020204" pitchFamily="34" charset="0"/>
              </a:rPr>
              <a:t>ppt</a:t>
            </a:r>
            <a:r>
              <a:rPr lang="zh-CN" altLang="en-US" sz="2000" dirty="0">
                <a:latin typeface="+mn-ea"/>
                <a:ea typeface="+mn-ea"/>
                <a:cs typeface="+mn-ea"/>
                <a:sym typeface="Arial" panose="020B0604020202020204" pitchFamily="34" charset="0"/>
              </a:rPr>
              <a:t>并进行</a:t>
            </a:r>
            <a:r>
              <a:rPr lang="zh-CN" altLang="en-US" sz="2000" dirty="0">
                <a:latin typeface="+mn-ea"/>
                <a:ea typeface="+mn-ea"/>
                <a:cs typeface="+mn-ea"/>
                <a:sym typeface="Arial" panose="020B0604020202020204" pitchFamily="34" charset="0"/>
              </a:rPr>
              <a:t>答辩</a:t>
            </a:r>
            <a:r>
              <a:rPr lang="zh-CN" altLang="en-US" sz="2000" dirty="0">
                <a:latin typeface="+mn-ea"/>
                <a:ea typeface="+mn-ea"/>
                <a:cs typeface="+mn-ea"/>
                <a:sym typeface="Arial" panose="020B0604020202020204" pitchFamily="34" charset="0"/>
              </a:rPr>
              <a:t> （独立完成 </a:t>
            </a:r>
            <a:r>
              <a:rPr lang="en-US" altLang="zh-CN" sz="2000" dirty="0">
                <a:latin typeface="+mn-ea"/>
                <a:ea typeface="+mn-ea"/>
                <a:cs typeface="+mn-ea"/>
                <a:sym typeface="Arial" panose="020B0604020202020204" pitchFamily="34" charset="0"/>
              </a:rPr>
              <a:t>100%</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sp>
        <p:nvSpPr>
          <p:cNvPr id="4" name="矩形 31"/>
          <p:cNvSpPr>
            <a:spLocks noChangeArrowheads="1"/>
          </p:cNvSpPr>
          <p:nvPr/>
        </p:nvSpPr>
        <p:spPr bwMode="auto">
          <a:xfrm>
            <a:off x="963295" y="3783330"/>
            <a:ext cx="319151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defTabSz="1216025" eaLnBrk="1" hangingPunct="1">
              <a:lnSpc>
                <a:spcPct val="120000"/>
              </a:lnSpc>
              <a:spcBef>
                <a:spcPct val="20000"/>
              </a:spcBef>
            </a:pPr>
            <a:r>
              <a:rPr lang="zh-CN" altLang="en-US" sz="2000" dirty="0">
                <a:latin typeface="+mn-ea"/>
                <a:ea typeface="+mn-ea"/>
                <a:cs typeface="+mn-ea"/>
                <a:sym typeface="Arial" panose="020B0604020202020204" pitchFamily="34" charset="0"/>
              </a:rPr>
              <a:t>最终验收报告 （暂</a:t>
            </a:r>
            <a:r>
              <a:rPr lang="zh-CN" altLang="en-US" sz="2000" dirty="0">
                <a:latin typeface="+mn-ea"/>
                <a:ea typeface="+mn-ea"/>
                <a:cs typeface="+mn-ea"/>
                <a:sym typeface="Arial" panose="020B0604020202020204" pitchFamily="34" charset="0"/>
              </a:rPr>
              <a:t>未完成</a:t>
            </a:r>
            <a:r>
              <a:rPr lang="zh-CN" altLang="en-US" sz="2000" dirty="0">
                <a:latin typeface="+mn-ea"/>
                <a:ea typeface="+mn-ea"/>
                <a:cs typeface="+mn-ea"/>
                <a:sym typeface="Arial" panose="020B0604020202020204" pitchFamily="34" charset="0"/>
              </a:rPr>
              <a:t>）</a:t>
            </a:r>
            <a:endParaRPr lang="zh-CN" altLang="en-US" sz="2000" dirty="0">
              <a:latin typeface="+mn-ea"/>
              <a:ea typeface="+mn-ea"/>
              <a:cs typeface="+mn-ea"/>
              <a:sym typeface="Arial" panose="020B0604020202020204" pitchFamily="34" charset="0"/>
            </a:endParaRPr>
          </a:p>
        </p:txBody>
      </p:sp>
      <p:pic>
        <p:nvPicPr>
          <p:cNvPr id="5" name="图片 4" descr="Tally 海报"/>
          <p:cNvPicPr>
            <a:picLocks noChangeAspect="1"/>
          </p:cNvPicPr>
          <p:nvPr/>
        </p:nvPicPr>
        <p:blipFill>
          <a:blip r:embed="rId1"/>
          <a:stretch>
            <a:fillRect/>
          </a:stretch>
        </p:blipFill>
        <p:spPr>
          <a:xfrm>
            <a:off x="7319010" y="24765"/>
            <a:ext cx="2669540" cy="6673850"/>
          </a:xfrm>
          <a:prstGeom prst="rect">
            <a:avLst/>
          </a:prstGeom>
        </p:spPr>
      </p:pic>
      <p:sp>
        <p:nvSpPr>
          <p:cNvPr id="18" name="等腰三角形 4"/>
          <p:cNvSpPr/>
          <p:nvPr/>
        </p:nvSpPr>
        <p:spPr>
          <a:xfrm rot="3834254">
            <a:off x="554038" y="308864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solidFill>
                <a:prstClr val="white"/>
              </a:solidFill>
            </a:endParaRPr>
          </a:p>
        </p:txBody>
      </p:sp>
      <p:sp>
        <p:nvSpPr>
          <p:cNvPr id="19" name="等腰三角形 4"/>
          <p:cNvSpPr/>
          <p:nvPr/>
        </p:nvSpPr>
        <p:spPr>
          <a:xfrm rot="3834254">
            <a:off x="554038" y="3836035"/>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rot="0">
            <a:off x="5253612" y="2244725"/>
            <a:ext cx="6206868" cy="1776730"/>
            <a:chOff x="297950" y="2420002"/>
            <a:chExt cx="6207639" cy="1766529"/>
          </a:xfrm>
        </p:grpSpPr>
        <p:sp>
          <p:nvSpPr>
            <p:cNvPr id="5138" name="文本框 18"/>
            <p:cNvSpPr txBox="1">
              <a:spLocks noChangeArrowheads="1"/>
            </p:cNvSpPr>
            <p:nvPr/>
          </p:nvSpPr>
          <p:spPr bwMode="auto">
            <a:xfrm>
              <a:off x="297950" y="2420002"/>
              <a:ext cx="4115955" cy="100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03</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359296" y="3269805"/>
              <a:ext cx="6146293" cy="91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自我评价</a:t>
              </a:r>
              <a:endParaRPr lang="zh-CN" altLang="en-US" sz="5400" b="1">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Words>
  <Application>WPS 演示</Application>
  <PresentationFormat>自定义</PresentationFormat>
  <Paragraphs>119</Paragraphs>
  <Slides>15</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宋体</vt:lpstr>
      <vt:lpstr>Wingdings</vt:lpstr>
      <vt:lpstr>Calibri</vt:lpstr>
      <vt:lpstr>Calibri</vt:lpstr>
      <vt:lpstr>Calibri Light</vt:lpstr>
      <vt:lpstr>等线</vt:lpstr>
      <vt:lpstr>微软雅黑</vt:lpstr>
      <vt:lpstr>Open Sans Light</vt:lpstr>
      <vt:lpstr>Segoe Print</vt:lpstr>
      <vt:lpstr>Gill Sans</vt:lpstr>
      <vt:lpstr>Lato</vt:lpstr>
      <vt:lpstr>Gill Sans MT</vt:lpstr>
      <vt:lpstr>FontAwesome</vt:lpstr>
      <vt:lpstr>Gulim</vt:lpstr>
      <vt:lpstr>Arial Unicode MS</vt:lpstr>
      <vt:lpstr>Malgun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峰峰封</cp:lastModifiedBy>
  <cp:revision>41</cp:revision>
  <dcterms:created xsi:type="dcterms:W3CDTF">2015-09-12T09:18:00Z</dcterms:created>
  <dcterms:modified xsi:type="dcterms:W3CDTF">2019-11-18T17:12:23Z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2052-11.1.0.9145</vt:lpwstr>
  </property>
</Properties>
</file>