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9" r:id="rId2"/>
    <p:sldId id="320" r:id="rId3"/>
    <p:sldId id="312" r:id="rId4"/>
    <p:sldId id="321" r:id="rId5"/>
    <p:sldId id="314" r:id="rId6"/>
    <p:sldId id="315" r:id="rId7"/>
    <p:sldId id="316" r:id="rId8"/>
    <p:sldId id="317" r:id="rId9"/>
    <p:sldId id="318" r:id="rId1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5833"/>
  </p:normalViewPr>
  <p:slideViewPr>
    <p:cSldViewPr snapToGrid="0">
      <p:cViewPr>
        <p:scale>
          <a:sx n="70" d="100"/>
          <a:sy n="70" d="100"/>
        </p:scale>
        <p:origin x="-126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="" xmlns:a16="http://schemas.microsoft.com/office/drawing/2014/main" id="{E56FE641-160A-CE4B-B1A8-FEB62CE242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>
            <a:extLst>
              <a:ext uri="{FF2B5EF4-FFF2-40B4-BE49-F238E27FC236}">
                <a16:creationId xmlns="" xmlns:a16="http://schemas.microsoft.com/office/drawing/2014/main" id="{1FFA3E04-5ECD-D34F-81E3-4F89DAB55F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>
            <a:extLst>
              <a:ext uri="{FF2B5EF4-FFF2-40B4-BE49-F238E27FC236}">
                <a16:creationId xmlns="" xmlns:a16="http://schemas.microsoft.com/office/drawing/2014/main" id="{CE0FD952-F886-4E4C-B1E5-27332BD7B33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>
            <a:extLst>
              <a:ext uri="{FF2B5EF4-FFF2-40B4-BE49-F238E27FC236}">
                <a16:creationId xmlns="" xmlns:a16="http://schemas.microsoft.com/office/drawing/2014/main" id="{712D5F82-CCD5-8043-B72A-EA167AB339C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06A52AF-C0CA-F640-A0F0-641EC80B89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68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7D0EB433-581F-3F40-9166-95578BFABA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14195AAF-839B-A040-95AA-BDEB7ABAF7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="" xmlns:a16="http://schemas.microsoft.com/office/drawing/2014/main" id="{4E79B550-432A-E24A-BA7F-2726CB6EB42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="" xmlns:a16="http://schemas.microsoft.com/office/drawing/2014/main" id="{C1CE93EB-92B2-2D4B-B4FB-75BE46AE860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="" xmlns:a16="http://schemas.microsoft.com/office/drawing/2014/main" id="{7F9D145A-9F3E-7F46-8F38-3E5A4B5CD3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>
            <a:extLst>
              <a:ext uri="{FF2B5EF4-FFF2-40B4-BE49-F238E27FC236}">
                <a16:creationId xmlns="" xmlns:a16="http://schemas.microsoft.com/office/drawing/2014/main" id="{971E8A39-902F-4142-A345-94AED3549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2201B3D6-56F0-FF41-9A01-EB1EDA252A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948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="" xmlns:a16="http://schemas.microsoft.com/office/drawing/2014/main" id="{31ACAF55-C966-4E4A-9BE6-4C818158E5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688BBB-2FC9-5F4D-9B15-3FD737862141}" type="slidenum">
              <a:rPr lang="zh-CN" altLang="en-US" sz="130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66562" name="Rectangle 2">
            <a:extLst>
              <a:ext uri="{FF2B5EF4-FFF2-40B4-BE49-F238E27FC236}">
                <a16:creationId xmlns="" xmlns:a16="http://schemas.microsoft.com/office/drawing/2014/main" id="{363E3862-68FE-BE48-A697-1C9C5B285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="" xmlns:a16="http://schemas.microsoft.com/office/drawing/2014/main" id="{EB3182C4-050F-FB43-9726-2E6FD06E6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xmlns="" id="{25654171-68B0-804E-9E3B-9D9BF4CD7F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1CA212-D3BF-5D4D-854F-78FE04AAE6D7}" type="slidenum">
              <a:rPr lang="zh-CN" altLang="en-US" sz="13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B5C871EA-1A36-414A-858D-58C8A7E90B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0596D2E7-7003-F14E-9657-B2A716F26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xmlns="" id="{E03E4C2B-A474-5F41-A08A-E8A68D0B5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268246-5344-1C46-8CF9-EAB22060F424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249451DD-E386-3444-B99F-610D1738A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xmlns="" id="{AF1D1C58-4A93-5D4B-92A0-859B7B526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0160" y="3475193"/>
            <a:ext cx="7040880" cy="329089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A294A1D8-9290-6C4E-9103-BC905316D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92422E-CAA6-3648-A4FD-0467040D6136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06475690-8A4C-5E44-A76B-27DCF70E84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28477BC2-4922-C149-8808-8FCD79B45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0160" y="3475193"/>
            <a:ext cx="7040880" cy="329089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BFE56DBC-852A-D440-B6A5-CA32214C1A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7DA91-313A-B844-87C8-BFB779BA35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12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C2FFF4E8-AA1C-6E43-ADD1-A679C4D356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9D84E-71AD-6147-9721-61F900CDD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88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21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21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F0C5D766-3FDB-2540-A3A2-F988F5A522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B13B3-7B62-0344-BCC4-6F6D3BD384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3820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1EE0A04F-56D5-1A4E-88C8-58DC374B29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C0BB7-10DE-8744-98CF-D51075D350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93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148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148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70C4A7FD-639E-9D41-893B-DAD7FE3E3F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46D55-0F5C-0D42-87D4-A1C3D511B5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9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386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24300"/>
            <a:ext cx="82296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EF8CB82-8B2C-504F-9AD7-7A2FFD000B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E5F3B1-EF26-0D4C-AFE8-2280A9CF44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81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742D9177-838D-0B48-B670-9B8600BAED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D3C6-87AC-3D4C-826D-9469A26A6C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67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726A8D90-7C17-1F48-AA48-AE822596F8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5A67B-8EF9-AA46-94BB-1345C8B148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61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F2DA8DDB-6DCC-CA45-B71C-49D4870662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D07C2-056D-914A-84E8-F34B4759EB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15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FCEC092-0E4D-4F43-B785-C5B05EEDA4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5708F-5AA7-4944-BD1E-FA9CE648E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3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B39E64A1-0D5A-ED40-9A17-4B35A814F7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24AB0-94B5-BC4A-9A32-07E725FBBB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57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78877C59-791D-924E-83D3-B2B91C0DD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AA640-83D8-4443-A9F8-41FD6FF7EB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45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C360CCF1-32D3-E343-824B-367E17A4DF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B171C-AD6D-DB4B-898A-5926D8470D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4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DDE29DA4-8682-7F4D-99EC-4687503085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A9AA2-081E-2348-8310-B22DDC8C4D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9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="" xmlns:a16="http://schemas.microsoft.com/office/drawing/2014/main" id="{907B848A-84E9-0D41-969C-90CC9A2F2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B1314CCF-E7AD-394A-8837-8A001C5EBE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527D9C0-53DD-C54B-AAD9-7A6D4FF649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25">
            <a:extLst>
              <a:ext uri="{FF2B5EF4-FFF2-40B4-BE49-F238E27FC236}">
                <a16:creationId xmlns="" xmlns:a16="http://schemas.microsoft.com/office/drawing/2014/main" id="{8483A966-5063-D640-9AE9-8874DE88F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8683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3">
            <a:extLst>
              <a:ext uri="{FF2B5EF4-FFF2-40B4-BE49-F238E27FC236}">
                <a16:creationId xmlns="" xmlns:a16="http://schemas.microsoft.com/office/drawing/2014/main" id="{DB49EB12-30C5-9D43-8A42-69BB1ED4F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EE5AB-39D8-3144-A26D-73952C33510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="" xmlns:a16="http://schemas.microsoft.com/office/drawing/2014/main" id="{4494FA69-0DBC-6140-A4D0-A2EDAB61C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Signed 2</a:t>
            </a:r>
            <a:r>
              <a:rPr lang="en-US" altLang="zh-CN">
                <a:latin typeface="Arial Narrow" panose="020B0604020202020204" pitchFamily="34" charset="0"/>
                <a:ea typeface="SimSun" panose="02010600030101010101" pitchFamily="2" charset="-122"/>
              </a:rPr>
              <a:t>’</a:t>
            </a:r>
            <a:r>
              <a:rPr lang="en-US" altLang="zh-CN">
                <a:ea typeface="SimSun" panose="02010600030101010101" pitchFamily="2" charset="-122"/>
              </a:rPr>
              <a:t>s Complement Number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="" xmlns:a16="http://schemas.microsoft.com/office/drawing/2014/main" id="{AD3E986C-174D-524E-B5E2-17B3FF25D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zh-CN" b="1">
                <a:ea typeface="SimSun" panose="02010600030101010101" pitchFamily="2" charset="-122"/>
              </a:rPr>
              <a:t>Signed numbers are represented as 2’s complement numbers in computers</a:t>
            </a:r>
          </a:p>
          <a:p>
            <a:pPr eaLnBrk="1" hangingPunct="1"/>
            <a:r>
              <a:rPr lang="en-US" altLang="zh-CN" b="1">
                <a:ea typeface="SimSun" panose="02010600030101010101" pitchFamily="2" charset="-122"/>
              </a:rPr>
              <a:t>Recognize a signed 2’s complement number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Sign bit = 0, positive number, recognize as a regular binary number</a:t>
            </a:r>
          </a:p>
          <a:p>
            <a:pPr lvl="2" eaLnBrk="1" hangingPunct="1"/>
            <a:r>
              <a:rPr lang="en-US" altLang="zh-CN" sz="1800" b="1">
                <a:solidFill>
                  <a:srgbClr val="0000FF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>
                <a:ea typeface="SimSun" panose="02010600030101010101" pitchFamily="2" charset="-122"/>
              </a:rPr>
              <a:t>101 =</a:t>
            </a:r>
            <a:r>
              <a:rPr lang="en-US" altLang="zh-CN" sz="1800">
                <a:ea typeface="SimSun" panose="02010600030101010101" pitchFamily="2" charset="-122"/>
                <a:sym typeface="Wingdings" pitchFamily="2" charset="2"/>
              </a:rPr>
              <a:t> +5;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Sign bit = 1, negative number, the magnitude of the number is obtained by 2’s complement operation</a:t>
            </a:r>
          </a:p>
          <a:p>
            <a:pPr lvl="2" eaLnBrk="1" hangingPunct="1"/>
            <a:r>
              <a:rPr lang="en-US" altLang="zh-CN" sz="1800" b="1">
                <a:solidFill>
                  <a:srgbClr val="0000FF"/>
                </a:solidFill>
                <a:ea typeface="SimSun" panose="02010600030101010101" pitchFamily="2" charset="-122"/>
                <a:sym typeface="Wingdings" pitchFamily="2" charset="2"/>
              </a:rPr>
              <a:t>1</a:t>
            </a:r>
            <a:r>
              <a:rPr lang="en-US" altLang="zh-CN" sz="1800">
                <a:ea typeface="SimSun" panose="02010600030101010101" pitchFamily="2" charset="-122"/>
                <a:sym typeface="Wingdings" pitchFamily="2" charset="2"/>
              </a:rPr>
              <a:t>011</a:t>
            </a:r>
          </a:p>
          <a:p>
            <a:pPr lvl="3" eaLnBrk="1" hangingPunct="1"/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Sign: negative number</a:t>
            </a:r>
          </a:p>
          <a:p>
            <a:pPr lvl="3" eaLnBrk="1" hangingPunct="1"/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Magnitude: 2’s complete operation of (1011) = 0100+1 = 0101 = 5</a:t>
            </a:r>
          </a:p>
          <a:p>
            <a:pPr lvl="3" eaLnBrk="1" hangingPunct="1"/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So 1011 = </a:t>
            </a:r>
            <a:r>
              <a:rPr lang="en-US" altLang="zh-CN" sz="1400">
                <a:ea typeface="SimSun" panose="02010600030101010101" pitchFamily="2" charset="-122"/>
                <a:sym typeface="Symbol" pitchFamily="2" charset="2"/>
              </a:rPr>
              <a:t>5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3">
            <a:extLst>
              <a:ext uri="{FF2B5EF4-FFF2-40B4-BE49-F238E27FC236}">
                <a16:creationId xmlns:a16="http://schemas.microsoft.com/office/drawing/2014/main" xmlns="" id="{AE3BB652-FEF1-F84A-B05B-1EB59256C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1FBF60-5CCC-8B4C-B15F-C725FDBBD12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515D9AE7-4DF1-5341-AB3A-525CAEDF0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Ranges of Signed 2</a:t>
            </a:r>
            <a:r>
              <a:rPr lang="en-US" altLang="zh-CN">
                <a:latin typeface="Arial Narrow" panose="020B0604020202020204" pitchFamily="34" charset="0"/>
                <a:ea typeface="SimSun" panose="02010600030101010101" pitchFamily="2" charset="-122"/>
              </a:rPr>
              <a:t>’</a:t>
            </a:r>
            <a:r>
              <a:rPr lang="en-US" altLang="zh-CN">
                <a:ea typeface="SimSun" panose="02010600030101010101" pitchFamily="2" charset="-122"/>
              </a:rPr>
              <a:t>s Complement Number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29306FD7-2687-1C41-8D48-B27FE36B1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In general the 2’s complement values range from </a:t>
            </a:r>
            <a:r>
              <a:rPr lang="en-US" altLang="zh-CN" sz="2000">
                <a:ea typeface="SimSun" panose="02010600030101010101" pitchFamily="2" charset="-122"/>
                <a:sym typeface="Symbol" pitchFamily="2" charset="2"/>
              </a:rPr>
              <a:t></a:t>
            </a:r>
            <a:r>
              <a:rPr lang="en-US" altLang="zh-CN" sz="2000">
                <a:ea typeface="SimSun" panose="02010600030101010101" pitchFamily="2" charset="-122"/>
              </a:rPr>
              <a:t>2</a:t>
            </a:r>
            <a:r>
              <a:rPr lang="en-US" altLang="zh-CN" sz="2000" baseline="30000">
                <a:ea typeface="SimSun" panose="02010600030101010101" pitchFamily="2" charset="-122"/>
              </a:rPr>
              <a:t>n-1</a:t>
            </a:r>
            <a:r>
              <a:rPr lang="en-US" altLang="zh-CN" sz="2000">
                <a:ea typeface="SimSun" panose="02010600030101010101" pitchFamily="2" charset="-122"/>
              </a:rPr>
              <a:t> to 2</a:t>
            </a:r>
            <a:r>
              <a:rPr lang="en-US" altLang="zh-CN" sz="2000" baseline="30000">
                <a:ea typeface="SimSun" panose="02010600030101010101" pitchFamily="2" charset="-122"/>
              </a:rPr>
              <a:t>n-1</a:t>
            </a:r>
            <a:r>
              <a:rPr lang="en-US" altLang="zh-CN" sz="2000">
                <a:ea typeface="SimSun" panose="02010600030101010101" pitchFamily="2" charset="-122"/>
              </a:rPr>
              <a:t>-1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For n = 4, the 2’s complement values range from </a:t>
            </a:r>
            <a:r>
              <a:rPr lang="en-US" altLang="zh-CN" sz="2000">
                <a:ea typeface="SimSun" panose="02010600030101010101" pitchFamily="2" charset="-122"/>
                <a:sym typeface="Symbol" pitchFamily="2" charset="2"/>
              </a:rPr>
              <a:t></a:t>
            </a:r>
            <a:r>
              <a:rPr lang="en-US" altLang="zh-CN" sz="2000">
                <a:ea typeface="SimSun" panose="02010600030101010101" pitchFamily="2" charset="-122"/>
              </a:rPr>
              <a:t>8 to 7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For n = 8, the 2’s complement values range from </a:t>
            </a:r>
            <a:r>
              <a:rPr lang="en-US" altLang="zh-CN" sz="2000">
                <a:ea typeface="SimSun" panose="02010600030101010101" pitchFamily="2" charset="-122"/>
                <a:sym typeface="Symbol" pitchFamily="2" charset="2"/>
              </a:rPr>
              <a:t></a:t>
            </a:r>
            <a:r>
              <a:rPr lang="en-US" altLang="zh-CN" sz="2000">
                <a:ea typeface="SimSun" panose="02010600030101010101" pitchFamily="2" charset="-122"/>
              </a:rPr>
              <a:t>128 to 127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For n = 16, the 2’s complement values range from </a:t>
            </a:r>
            <a:r>
              <a:rPr lang="en-US" altLang="zh-CN" sz="2000">
                <a:ea typeface="SimSun" panose="02010600030101010101" pitchFamily="2" charset="-122"/>
                <a:sym typeface="Symbol" pitchFamily="2" charset="2"/>
              </a:rPr>
              <a:t></a:t>
            </a:r>
            <a:r>
              <a:rPr lang="en-US" altLang="zh-CN" sz="2000">
                <a:ea typeface="SimSun" panose="02010600030101010101" pitchFamily="2" charset="-122"/>
              </a:rPr>
              <a:t>2</a:t>
            </a:r>
            <a:r>
              <a:rPr lang="en-US" altLang="zh-CN" sz="2000" baseline="30000">
                <a:ea typeface="SimSun" panose="02010600030101010101" pitchFamily="2" charset="-122"/>
              </a:rPr>
              <a:t>15</a:t>
            </a:r>
            <a:r>
              <a:rPr lang="en-US" altLang="zh-CN" sz="2000">
                <a:ea typeface="SimSun" panose="02010600030101010101" pitchFamily="2" charset="-122"/>
              </a:rPr>
              <a:t> to 2</a:t>
            </a:r>
            <a:r>
              <a:rPr lang="en-US" altLang="zh-CN" sz="2000" baseline="30000">
                <a:ea typeface="SimSun" panose="02010600030101010101" pitchFamily="2" charset="-122"/>
              </a:rPr>
              <a:t>15</a:t>
            </a:r>
            <a:r>
              <a:rPr lang="en-US" altLang="zh-CN" sz="2000">
                <a:ea typeface="SimSun" panose="02010600030101010101" pitchFamily="2" charset="-122"/>
              </a:rPr>
              <a:t>-1</a:t>
            </a: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Overflow</a:t>
            </a: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If an n-bit 2’s complement number is greater than 2</a:t>
            </a:r>
            <a:r>
              <a:rPr lang="en-US" altLang="zh-CN" sz="1800" baseline="30000">
                <a:ea typeface="SimSun" panose="02010600030101010101" pitchFamily="2" charset="-122"/>
              </a:rPr>
              <a:t>n-1</a:t>
            </a:r>
            <a:r>
              <a:rPr lang="en-US" altLang="zh-CN" sz="1800">
                <a:ea typeface="SimSun" panose="02010600030101010101" pitchFamily="2" charset="-122"/>
              </a:rPr>
              <a:t>-1 or less than </a:t>
            </a:r>
            <a:r>
              <a:rPr lang="en-US" altLang="zh-CN" sz="1400">
                <a:ea typeface="SimSun" panose="02010600030101010101" pitchFamily="2" charset="-122"/>
                <a:sym typeface="Symbol" pitchFamily="2" charset="2"/>
              </a:rPr>
              <a:t></a:t>
            </a:r>
            <a:r>
              <a:rPr lang="en-US" altLang="zh-CN" sz="1800">
                <a:ea typeface="SimSun" panose="02010600030101010101" pitchFamily="2" charset="-122"/>
              </a:rPr>
              <a:t>2</a:t>
            </a:r>
            <a:r>
              <a:rPr lang="en-US" altLang="zh-CN" sz="1800" baseline="30000">
                <a:ea typeface="SimSun" panose="02010600030101010101" pitchFamily="2" charset="-122"/>
              </a:rPr>
              <a:t>n-1</a:t>
            </a:r>
            <a:r>
              <a:rPr lang="en-US" altLang="zh-CN" sz="1800">
                <a:ea typeface="SimSun" panose="02010600030101010101" pitchFamily="2" charset="-122"/>
              </a:rPr>
              <a:t>, we say there is an overflow</a:t>
            </a:r>
            <a:endParaRPr lang="en-US" altLang="zh-CN" sz="1800" baseline="300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20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3">
            <a:extLst>
              <a:ext uri="{FF2B5EF4-FFF2-40B4-BE49-F238E27FC236}">
                <a16:creationId xmlns="" xmlns:a16="http://schemas.microsoft.com/office/drawing/2014/main" id="{09D48981-3392-0A40-A777-1DCA13763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7254D-BCFF-A14E-B1FC-396401FA234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="" xmlns:a16="http://schemas.microsoft.com/office/drawing/2014/main" id="{0CA92B4A-394D-A648-A559-34F430D88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Detecting Overflow: Method 1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="" xmlns:a16="http://schemas.microsoft.com/office/drawing/2014/main" id="{0307EC7E-A264-AB4F-B6E5-5EAC53D0C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0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Overflow detection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Two numbers’ sign bits are the same but are different from the result’s sign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If the two numbers’ sign bits are different, overflow is impossible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>
                <a:ea typeface="SimSun" panose="02010600030101010101" pitchFamily="2" charset="-122"/>
              </a:rPr>
              <a:t>Adding a positive and negative can’t exceed largest magnitude positive or negative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4-bit example</a:t>
            </a:r>
          </a:p>
        </p:txBody>
      </p:sp>
      <p:sp>
        <p:nvSpPr>
          <p:cNvPr id="65540" name="Rectangle 5">
            <a:extLst>
              <a:ext uri="{FF2B5EF4-FFF2-40B4-BE49-F238E27FC236}">
                <a16:creationId xmlns="" xmlns:a16="http://schemas.microsoft.com/office/drawing/2014/main" id="{C376FFAB-0BC4-344D-8BB7-8BD842EB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5" y="422116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41" name="Rectangle 6">
            <a:extLst>
              <a:ext uri="{FF2B5EF4-FFF2-40B4-BE49-F238E27FC236}">
                <a16:creationId xmlns="" xmlns:a16="http://schemas.microsoft.com/office/drawing/2014/main" id="{00320C7D-8786-EB48-A03C-0AE575A2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42211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42" name="Rectangle 7">
            <a:extLst>
              <a:ext uri="{FF2B5EF4-FFF2-40B4-BE49-F238E27FC236}">
                <a16:creationId xmlns="" xmlns:a16="http://schemas.microsoft.com/office/drawing/2014/main" id="{77B357E0-9CCB-D14D-92BA-E6CB155D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42211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43" name="Rectangle 8">
            <a:extLst>
              <a:ext uri="{FF2B5EF4-FFF2-40B4-BE49-F238E27FC236}">
                <a16:creationId xmlns="" xmlns:a16="http://schemas.microsoft.com/office/drawing/2014/main" id="{A33FBB72-AB36-8B4B-8EBC-EAC62833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42211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44" name="Rectangle 9">
            <a:extLst>
              <a:ext uri="{FF2B5EF4-FFF2-40B4-BE49-F238E27FC236}">
                <a16:creationId xmlns="" xmlns:a16="http://schemas.microsoft.com/office/drawing/2014/main" id="{12EB31FA-9BD7-AB4B-93AE-960B5B96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5" y="51323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45" name="Rectangle 10">
            <a:extLst>
              <a:ext uri="{FF2B5EF4-FFF2-40B4-BE49-F238E27FC236}">
                <a16:creationId xmlns="" xmlns:a16="http://schemas.microsoft.com/office/drawing/2014/main" id="{01DFB244-DBFF-0741-9597-ECCD73DEE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513238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46" name="Rectangle 11">
            <a:extLst>
              <a:ext uri="{FF2B5EF4-FFF2-40B4-BE49-F238E27FC236}">
                <a16:creationId xmlns="" xmlns:a16="http://schemas.microsoft.com/office/drawing/2014/main" id="{C7DA9D4F-99E8-5542-8F45-495DB712C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513238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47" name="Rectangle 12">
            <a:extLst>
              <a:ext uri="{FF2B5EF4-FFF2-40B4-BE49-F238E27FC236}">
                <a16:creationId xmlns="" xmlns:a16="http://schemas.microsoft.com/office/drawing/2014/main" id="{932CC02D-EDE5-7345-9A5D-D22562578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513238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48" name="Rectangle 13">
            <a:extLst>
              <a:ext uri="{FF2B5EF4-FFF2-40B4-BE49-F238E27FC236}">
                <a16:creationId xmlns="" xmlns:a16="http://schemas.microsoft.com/office/drawing/2014/main" id="{B3F12B91-9864-CC45-9FD3-900B1778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4603750"/>
            <a:ext cx="111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+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49" name="Rectangle 14">
            <a:extLst>
              <a:ext uri="{FF2B5EF4-FFF2-40B4-BE49-F238E27FC236}">
                <a16:creationId xmlns="" xmlns:a16="http://schemas.microsoft.com/office/drawing/2014/main" id="{3388A758-CAD4-CF47-9468-0874C64F5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46037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50" name="Rectangle 15">
            <a:extLst>
              <a:ext uri="{FF2B5EF4-FFF2-40B4-BE49-F238E27FC236}">
                <a16:creationId xmlns="" xmlns:a16="http://schemas.microsoft.com/office/drawing/2014/main" id="{EF1B3DBB-86DF-8240-91EC-1E7B8F2E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0375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51" name="Rectangle 16">
            <a:extLst>
              <a:ext uri="{FF2B5EF4-FFF2-40B4-BE49-F238E27FC236}">
                <a16:creationId xmlns="" xmlns:a16="http://schemas.microsoft.com/office/drawing/2014/main" id="{AF9C7AD3-E634-DC45-9BD9-1154A20D9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46037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52" name="Rectangle 17">
            <a:extLst>
              <a:ext uri="{FF2B5EF4-FFF2-40B4-BE49-F238E27FC236}">
                <a16:creationId xmlns="" xmlns:a16="http://schemas.microsoft.com/office/drawing/2014/main" id="{CD310FB2-0AC7-364C-A92A-5711CC75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46037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53" name="Freeform 18">
            <a:extLst>
              <a:ext uri="{FF2B5EF4-FFF2-40B4-BE49-F238E27FC236}">
                <a16:creationId xmlns="" xmlns:a16="http://schemas.microsoft.com/office/drawing/2014/main" id="{FCD37C1C-6CF0-864D-96FA-48CD2E1423BB}"/>
              </a:ext>
            </a:extLst>
          </p:cNvPr>
          <p:cNvSpPr>
            <a:spLocks/>
          </p:cNvSpPr>
          <p:nvPr/>
        </p:nvSpPr>
        <p:spPr bwMode="auto">
          <a:xfrm>
            <a:off x="2640013" y="4967288"/>
            <a:ext cx="1208087" cy="1587"/>
          </a:xfrm>
          <a:custGeom>
            <a:avLst/>
            <a:gdLst>
              <a:gd name="T0" fmla="*/ 0 w 657"/>
              <a:gd name="T1" fmla="*/ 0 h 1587"/>
              <a:gd name="T2" fmla="*/ 2147483646 w 657"/>
              <a:gd name="T3" fmla="*/ 0 h 1587"/>
              <a:gd name="T4" fmla="*/ 0 w 657"/>
              <a:gd name="T5" fmla="*/ 0 h 1587"/>
              <a:gd name="T6" fmla="*/ 0 60000 65536"/>
              <a:gd name="T7" fmla="*/ 0 60000 65536"/>
              <a:gd name="T8" fmla="*/ 0 60000 65536"/>
              <a:gd name="T9" fmla="*/ 0 w 657"/>
              <a:gd name="T10" fmla="*/ 0 h 1587"/>
              <a:gd name="T11" fmla="*/ 657 w 657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7" h="1587">
                <a:moveTo>
                  <a:pt x="0" y="0"/>
                </a:moveTo>
                <a:lnTo>
                  <a:pt x="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4" name="Line 19">
            <a:extLst>
              <a:ext uri="{FF2B5EF4-FFF2-40B4-BE49-F238E27FC236}">
                <a16:creationId xmlns="" xmlns:a16="http://schemas.microsoft.com/office/drawing/2014/main" id="{4F41645E-A609-4E4C-BFD3-979A0A677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4967288"/>
            <a:ext cx="1208087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5" name="Rectangle 20">
            <a:extLst>
              <a:ext uri="{FF2B5EF4-FFF2-40B4-BE49-F238E27FC236}">
                <a16:creationId xmlns="" xmlns:a16="http://schemas.microsoft.com/office/drawing/2014/main" id="{EF9ADADE-EE19-3D44-B790-8C3F753C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3802063"/>
            <a:ext cx="700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sign bits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56" name="Oval 21">
            <a:extLst>
              <a:ext uri="{FF2B5EF4-FFF2-40B4-BE49-F238E27FC236}">
                <a16:creationId xmlns="" xmlns:a16="http://schemas.microsoft.com/office/drawing/2014/main" id="{703D3A4E-5025-FA45-8DF6-B40E508E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4137025"/>
            <a:ext cx="230188" cy="784225"/>
          </a:xfrm>
          <a:prstGeom prst="ellips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57" name="Oval 22">
            <a:extLst>
              <a:ext uri="{FF2B5EF4-FFF2-40B4-BE49-F238E27FC236}">
                <a16:creationId xmlns="" xmlns:a16="http://schemas.microsoft.com/office/drawing/2014/main" id="{4BCB067C-A14C-FA42-9DFA-AEE71C7DE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5124450"/>
            <a:ext cx="223838" cy="255588"/>
          </a:xfrm>
          <a:prstGeom prst="ellips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58" name="Rectangle 23">
            <a:extLst>
              <a:ext uri="{FF2B5EF4-FFF2-40B4-BE49-F238E27FC236}">
                <a16:creationId xmlns="" xmlns:a16="http://schemas.microsoft.com/office/drawing/2014/main" id="{EE2448BF-7A50-9D46-8C39-A27209FB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63" y="5416550"/>
            <a:ext cx="711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overflow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59" name="Rectangle 24">
            <a:extLst>
              <a:ext uri="{FF2B5EF4-FFF2-40B4-BE49-F238E27FC236}">
                <a16:creationId xmlns="" xmlns:a16="http://schemas.microsoft.com/office/drawing/2014/main" id="{0B9106C7-7CB0-F040-B371-A29A0D36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5637213"/>
            <a:ext cx="635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(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60" name="Rectangle 25">
            <a:extLst>
              <a:ext uri="{FF2B5EF4-FFF2-40B4-BE49-F238E27FC236}">
                <a16:creationId xmlns="" xmlns:a16="http://schemas.microsoft.com/office/drawing/2014/main" id="{8A464B5C-1C10-664D-BF9B-003AFA68B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563721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a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61" name="Rectangle 26">
            <a:extLst>
              <a:ext uri="{FF2B5EF4-FFF2-40B4-BE49-F238E27FC236}">
                <a16:creationId xmlns="" xmlns:a16="http://schemas.microsoft.com/office/drawing/2014/main" id="{6EE3CEAD-2DE0-8E43-9328-759EB7B1B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813" y="5637213"/>
            <a:ext cx="635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62" name="Rectangle 27">
            <a:extLst>
              <a:ext uri="{FF2B5EF4-FFF2-40B4-BE49-F238E27FC236}">
                <a16:creationId xmlns="" xmlns:a16="http://schemas.microsoft.com/office/drawing/2014/main" id="{9D199DA7-64DB-1041-BECA-3F0982AE0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422116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63" name="Rectangle 28">
            <a:extLst>
              <a:ext uri="{FF2B5EF4-FFF2-40B4-BE49-F238E27FC236}">
                <a16:creationId xmlns="" xmlns:a16="http://schemas.microsoft.com/office/drawing/2014/main" id="{A11494FB-9397-EB42-AEC9-0E97408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42211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64" name="Rectangle 29">
            <a:extLst>
              <a:ext uri="{FF2B5EF4-FFF2-40B4-BE49-F238E27FC236}">
                <a16:creationId xmlns="" xmlns:a16="http://schemas.microsoft.com/office/drawing/2014/main" id="{D698CCEB-0131-2142-B289-2025F841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42211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65" name="Rectangle 30">
            <a:extLst>
              <a:ext uri="{FF2B5EF4-FFF2-40B4-BE49-F238E27FC236}">
                <a16:creationId xmlns="" xmlns:a16="http://schemas.microsoft.com/office/drawing/2014/main" id="{E202FD79-C7AB-FA4B-860E-0996EE0C5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538" y="42211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66" name="Rectangle 31">
            <a:extLst>
              <a:ext uri="{FF2B5EF4-FFF2-40B4-BE49-F238E27FC236}">
                <a16:creationId xmlns="" xmlns:a16="http://schemas.microsoft.com/office/drawing/2014/main" id="{E73D9444-6C99-1541-820B-839099236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51323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67" name="Rectangle 32">
            <a:extLst>
              <a:ext uri="{FF2B5EF4-FFF2-40B4-BE49-F238E27FC236}">
                <a16:creationId xmlns="" xmlns:a16="http://schemas.microsoft.com/office/drawing/2014/main" id="{1A4D826F-8B46-AE4F-8087-838D923B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513238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68" name="Rectangle 33">
            <a:extLst>
              <a:ext uri="{FF2B5EF4-FFF2-40B4-BE49-F238E27FC236}">
                <a16:creationId xmlns="" xmlns:a16="http://schemas.microsoft.com/office/drawing/2014/main" id="{717CCDC1-BADC-8747-A532-AD9E7299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513238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69" name="Rectangle 34">
            <a:extLst>
              <a:ext uri="{FF2B5EF4-FFF2-40B4-BE49-F238E27FC236}">
                <a16:creationId xmlns="" xmlns:a16="http://schemas.microsoft.com/office/drawing/2014/main" id="{DF2D2C56-0F88-CC42-ADF5-74E7746A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538" y="513238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70" name="Rectangle 35">
            <a:extLst>
              <a:ext uri="{FF2B5EF4-FFF2-40B4-BE49-F238E27FC236}">
                <a16:creationId xmlns="" xmlns:a16="http://schemas.microsoft.com/office/drawing/2014/main" id="{BB6E7C04-02EE-A545-83C0-20763E63A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4603750"/>
            <a:ext cx="111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+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71" name="Rectangle 36">
            <a:extLst>
              <a:ext uri="{FF2B5EF4-FFF2-40B4-BE49-F238E27FC236}">
                <a16:creationId xmlns="" xmlns:a16="http://schemas.microsoft.com/office/drawing/2014/main" id="{6816FE0E-F48D-D04C-AD8F-639321AB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46037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72" name="Rectangle 37">
            <a:extLst>
              <a:ext uri="{FF2B5EF4-FFF2-40B4-BE49-F238E27FC236}">
                <a16:creationId xmlns="" xmlns:a16="http://schemas.microsoft.com/office/drawing/2014/main" id="{E5D880E7-02A7-A541-92A4-B1A485804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46037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73" name="Rectangle 38">
            <a:extLst>
              <a:ext uri="{FF2B5EF4-FFF2-40B4-BE49-F238E27FC236}">
                <a16:creationId xmlns="" xmlns:a16="http://schemas.microsoft.com/office/drawing/2014/main" id="{32E3B9AD-872B-C343-B2FB-95933B0C0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46037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74" name="Rectangle 39">
            <a:extLst>
              <a:ext uri="{FF2B5EF4-FFF2-40B4-BE49-F238E27FC236}">
                <a16:creationId xmlns="" xmlns:a16="http://schemas.microsoft.com/office/drawing/2014/main" id="{8EA67F79-B870-1F40-B8A9-073E6D80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538" y="46037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75" name="Freeform 40">
            <a:extLst>
              <a:ext uri="{FF2B5EF4-FFF2-40B4-BE49-F238E27FC236}">
                <a16:creationId xmlns="" xmlns:a16="http://schemas.microsoft.com/office/drawing/2014/main" id="{057310A4-E8C5-2E46-894F-8C535CE0F703}"/>
              </a:ext>
            </a:extLst>
          </p:cNvPr>
          <p:cNvSpPr>
            <a:spLocks/>
          </p:cNvSpPr>
          <p:nvPr/>
        </p:nvSpPr>
        <p:spPr bwMode="auto">
          <a:xfrm>
            <a:off x="4076700" y="4967288"/>
            <a:ext cx="1206500" cy="1587"/>
          </a:xfrm>
          <a:custGeom>
            <a:avLst/>
            <a:gdLst>
              <a:gd name="T0" fmla="*/ 0 w 656"/>
              <a:gd name="T1" fmla="*/ 0 h 1587"/>
              <a:gd name="T2" fmla="*/ 2147483646 w 656"/>
              <a:gd name="T3" fmla="*/ 0 h 1587"/>
              <a:gd name="T4" fmla="*/ 0 w 656"/>
              <a:gd name="T5" fmla="*/ 0 h 1587"/>
              <a:gd name="T6" fmla="*/ 0 60000 65536"/>
              <a:gd name="T7" fmla="*/ 0 60000 65536"/>
              <a:gd name="T8" fmla="*/ 0 60000 65536"/>
              <a:gd name="T9" fmla="*/ 0 w 656"/>
              <a:gd name="T10" fmla="*/ 0 h 1587"/>
              <a:gd name="T11" fmla="*/ 656 w 65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6" h="1587">
                <a:moveTo>
                  <a:pt x="0" y="0"/>
                </a:moveTo>
                <a:lnTo>
                  <a:pt x="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6" name="Line 41">
            <a:extLst>
              <a:ext uri="{FF2B5EF4-FFF2-40B4-BE49-F238E27FC236}">
                <a16:creationId xmlns="" xmlns:a16="http://schemas.microsoft.com/office/drawing/2014/main" id="{0B1D911A-873F-3C42-BC56-A137DA17C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4967288"/>
            <a:ext cx="1206500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7" name="Oval 42">
            <a:extLst>
              <a:ext uri="{FF2B5EF4-FFF2-40B4-BE49-F238E27FC236}">
                <a16:creationId xmlns="" xmlns:a16="http://schemas.microsoft.com/office/drawing/2014/main" id="{FCB5FE3C-0332-B940-9CB1-F96A90D80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4137025"/>
            <a:ext cx="230187" cy="784225"/>
          </a:xfrm>
          <a:prstGeom prst="ellips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78" name="Oval 43">
            <a:extLst>
              <a:ext uri="{FF2B5EF4-FFF2-40B4-BE49-F238E27FC236}">
                <a16:creationId xmlns="" xmlns:a16="http://schemas.microsoft.com/office/drawing/2014/main" id="{CDCA6F48-4859-BC45-8304-6E141725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24450"/>
            <a:ext cx="225425" cy="255588"/>
          </a:xfrm>
          <a:prstGeom prst="ellips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79" name="Rectangle 44">
            <a:extLst>
              <a:ext uri="{FF2B5EF4-FFF2-40B4-BE49-F238E27FC236}">
                <a16:creationId xmlns="" xmlns:a16="http://schemas.microsoft.com/office/drawing/2014/main" id="{2B567DEB-1C55-E747-9869-6AF0FD587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5416550"/>
            <a:ext cx="711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overflow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80" name="Rectangle 45">
            <a:extLst>
              <a:ext uri="{FF2B5EF4-FFF2-40B4-BE49-F238E27FC236}">
                <a16:creationId xmlns="" xmlns:a16="http://schemas.microsoft.com/office/drawing/2014/main" id="{7CC33498-C3A4-7844-85A9-DBE3B1FD5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5637213"/>
            <a:ext cx="65087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(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81" name="Rectangle 46">
            <a:extLst>
              <a:ext uri="{FF2B5EF4-FFF2-40B4-BE49-F238E27FC236}">
                <a16:creationId xmlns="" xmlns:a16="http://schemas.microsoft.com/office/drawing/2014/main" id="{7C9BB3FA-5692-6646-81C6-BD42518D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563721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b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82" name="Rectangle 47">
            <a:extLst>
              <a:ext uri="{FF2B5EF4-FFF2-40B4-BE49-F238E27FC236}">
                <a16:creationId xmlns="" xmlns:a16="http://schemas.microsoft.com/office/drawing/2014/main" id="{CA969B1A-E19F-5648-9568-627FC2FA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5637213"/>
            <a:ext cx="61913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83" name="Rectangle 48">
            <a:extLst>
              <a:ext uri="{FF2B5EF4-FFF2-40B4-BE49-F238E27FC236}">
                <a16:creationId xmlns="" xmlns:a16="http://schemas.microsoft.com/office/drawing/2014/main" id="{6BE10056-E4D6-884B-A6C9-4D1AD522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422116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84" name="Rectangle 49">
            <a:extLst>
              <a:ext uri="{FF2B5EF4-FFF2-40B4-BE49-F238E27FC236}">
                <a16:creationId xmlns="" xmlns:a16="http://schemas.microsoft.com/office/drawing/2014/main" id="{135AC8BD-97C9-3044-A54F-296943AB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42211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85" name="Rectangle 50">
            <a:extLst>
              <a:ext uri="{FF2B5EF4-FFF2-40B4-BE49-F238E27FC236}">
                <a16:creationId xmlns="" xmlns:a16="http://schemas.microsoft.com/office/drawing/2014/main" id="{679EC701-14FD-5043-8991-B75FDD9ED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422116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86" name="Rectangle 51">
            <a:extLst>
              <a:ext uri="{FF2B5EF4-FFF2-40B4-BE49-F238E27FC236}">
                <a16:creationId xmlns="" xmlns:a16="http://schemas.microsoft.com/office/drawing/2014/main" id="{5771BCB3-9129-124B-944A-056BF8E29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422116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87" name="Rectangle 52">
            <a:extLst>
              <a:ext uri="{FF2B5EF4-FFF2-40B4-BE49-F238E27FC236}">
                <a16:creationId xmlns="" xmlns:a16="http://schemas.microsoft.com/office/drawing/2014/main" id="{1F1620B1-5BDF-004A-9177-68A1677F0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51323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88" name="Rectangle 53">
            <a:extLst>
              <a:ext uri="{FF2B5EF4-FFF2-40B4-BE49-F238E27FC236}">
                <a16:creationId xmlns="" xmlns:a16="http://schemas.microsoft.com/office/drawing/2014/main" id="{64AE9322-AC6B-3D4B-98AD-3B237ECDA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513238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89" name="Rectangle 54">
            <a:extLst>
              <a:ext uri="{FF2B5EF4-FFF2-40B4-BE49-F238E27FC236}">
                <a16:creationId xmlns="" xmlns:a16="http://schemas.microsoft.com/office/drawing/2014/main" id="{860C1D19-0EE3-4B45-83BC-4380D80E8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51323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90" name="Rectangle 55">
            <a:extLst>
              <a:ext uri="{FF2B5EF4-FFF2-40B4-BE49-F238E27FC236}">
                <a16:creationId xmlns="" xmlns:a16="http://schemas.microsoft.com/office/drawing/2014/main" id="{0FEF3E26-39AC-9043-90A4-E64CD2F8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51323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91" name="Rectangle 56">
            <a:extLst>
              <a:ext uri="{FF2B5EF4-FFF2-40B4-BE49-F238E27FC236}">
                <a16:creationId xmlns="" xmlns:a16="http://schemas.microsoft.com/office/drawing/2014/main" id="{808339E8-6E74-B24C-A95F-1A1EFC82D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4603750"/>
            <a:ext cx="111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+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92" name="Rectangle 57">
            <a:extLst>
              <a:ext uri="{FF2B5EF4-FFF2-40B4-BE49-F238E27FC236}">
                <a16:creationId xmlns="" xmlns:a16="http://schemas.microsoft.com/office/drawing/2014/main" id="{3E71BCA7-C30D-6E46-B8E7-57CAE2E57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46037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93" name="Rectangle 58">
            <a:extLst>
              <a:ext uri="{FF2B5EF4-FFF2-40B4-BE49-F238E27FC236}">
                <a16:creationId xmlns="" xmlns:a16="http://schemas.microsoft.com/office/drawing/2014/main" id="{BD0E0253-7E7D-8248-87B4-4551C9685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46037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94" name="Rectangle 59">
            <a:extLst>
              <a:ext uri="{FF2B5EF4-FFF2-40B4-BE49-F238E27FC236}">
                <a16:creationId xmlns="" xmlns:a16="http://schemas.microsoft.com/office/drawing/2014/main" id="{2B265ECA-C0C3-8244-A578-3EDE19E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460375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95" name="Rectangle 60">
            <a:extLst>
              <a:ext uri="{FF2B5EF4-FFF2-40B4-BE49-F238E27FC236}">
                <a16:creationId xmlns="" xmlns:a16="http://schemas.microsoft.com/office/drawing/2014/main" id="{9D22B3A5-0EE3-FB4D-9F1E-D51C94591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460375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96" name="Freeform 61">
            <a:extLst>
              <a:ext uri="{FF2B5EF4-FFF2-40B4-BE49-F238E27FC236}">
                <a16:creationId xmlns="" xmlns:a16="http://schemas.microsoft.com/office/drawing/2014/main" id="{E2CD3A1E-6BC4-7040-9E37-855651377301}"/>
              </a:ext>
            </a:extLst>
          </p:cNvPr>
          <p:cNvSpPr>
            <a:spLocks/>
          </p:cNvSpPr>
          <p:nvPr/>
        </p:nvSpPr>
        <p:spPr bwMode="auto">
          <a:xfrm>
            <a:off x="5507038" y="4967288"/>
            <a:ext cx="1206500" cy="1587"/>
          </a:xfrm>
          <a:custGeom>
            <a:avLst/>
            <a:gdLst>
              <a:gd name="T0" fmla="*/ 0 w 656"/>
              <a:gd name="T1" fmla="*/ 0 h 1587"/>
              <a:gd name="T2" fmla="*/ 2147483646 w 656"/>
              <a:gd name="T3" fmla="*/ 0 h 1587"/>
              <a:gd name="T4" fmla="*/ 0 w 656"/>
              <a:gd name="T5" fmla="*/ 0 h 1587"/>
              <a:gd name="T6" fmla="*/ 0 60000 65536"/>
              <a:gd name="T7" fmla="*/ 0 60000 65536"/>
              <a:gd name="T8" fmla="*/ 0 60000 65536"/>
              <a:gd name="T9" fmla="*/ 0 w 656"/>
              <a:gd name="T10" fmla="*/ 0 h 1587"/>
              <a:gd name="T11" fmla="*/ 656 w 65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6" h="1587">
                <a:moveTo>
                  <a:pt x="0" y="0"/>
                </a:moveTo>
                <a:lnTo>
                  <a:pt x="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97" name="Line 62">
            <a:extLst>
              <a:ext uri="{FF2B5EF4-FFF2-40B4-BE49-F238E27FC236}">
                <a16:creationId xmlns="" xmlns:a16="http://schemas.microsoft.com/office/drawing/2014/main" id="{57F0A518-590D-8E4F-A2FF-8D695A56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4967288"/>
            <a:ext cx="1206500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98" name="Oval 63">
            <a:extLst>
              <a:ext uri="{FF2B5EF4-FFF2-40B4-BE49-F238E27FC236}">
                <a16:creationId xmlns="" xmlns:a16="http://schemas.microsoft.com/office/drawing/2014/main" id="{75ADAED8-CD10-374C-A2D9-F8CB4C14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4137025"/>
            <a:ext cx="225425" cy="784225"/>
          </a:xfrm>
          <a:prstGeom prst="ellips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99" name="Oval 64">
            <a:extLst>
              <a:ext uri="{FF2B5EF4-FFF2-40B4-BE49-F238E27FC236}">
                <a16:creationId xmlns="" xmlns:a16="http://schemas.microsoft.com/office/drawing/2014/main" id="{5B29EA90-8095-4941-87D3-1C781B90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5124450"/>
            <a:ext cx="219075" cy="255588"/>
          </a:xfrm>
          <a:prstGeom prst="ellips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600" name="Rectangle 65">
            <a:extLst>
              <a:ext uri="{FF2B5EF4-FFF2-40B4-BE49-F238E27FC236}">
                <a16:creationId xmlns="" xmlns:a16="http://schemas.microsoft.com/office/drawing/2014/main" id="{DECD33CA-3893-CE4F-A14E-F1CA3FBB6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5416550"/>
            <a:ext cx="9763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no overflow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601" name="Rectangle 66">
            <a:extLst>
              <a:ext uri="{FF2B5EF4-FFF2-40B4-BE49-F238E27FC236}">
                <a16:creationId xmlns="" xmlns:a16="http://schemas.microsoft.com/office/drawing/2014/main" id="{611D813E-AE33-8044-BF35-1E169788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637213"/>
            <a:ext cx="635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(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602" name="Rectangle 67">
            <a:extLst>
              <a:ext uri="{FF2B5EF4-FFF2-40B4-BE49-F238E27FC236}">
                <a16:creationId xmlns="" xmlns:a16="http://schemas.microsoft.com/office/drawing/2014/main" id="{1FB7EE99-0EB2-1B4C-99FE-ED471D21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563721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c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603" name="Rectangle 68">
            <a:extLst>
              <a:ext uri="{FF2B5EF4-FFF2-40B4-BE49-F238E27FC236}">
                <a16:creationId xmlns="" xmlns:a16="http://schemas.microsoft.com/office/drawing/2014/main" id="{CAE99DE8-1511-7442-96B5-25AAEDA01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637213"/>
            <a:ext cx="65088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xmlns="" id="{9F5B0DDE-1B43-4745-B60A-89566278B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C31AD-22E2-A146-9E2F-F2F20CA26BF9}" type="slidenum">
              <a:rPr lang="zh-CN" altLang="en-US" sz="1400" b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8404ADAA-50F7-F343-B1D2-03F7FECEE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charset="0"/>
              </a:rPr>
              <a:t>Detecting Overflow: Method 2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33ABCE47-1010-984D-9ACF-CAFF69C34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0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>
                <a:ea typeface="宋体" charset="0"/>
              </a:rPr>
              <a:t>Simpler method: Detect difference between carry-in to sign bit and carry-out from sign bit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>
                <a:ea typeface="宋体" charset="0"/>
              </a:rPr>
              <a:t>overflow = c4 </a:t>
            </a:r>
            <a:r>
              <a:rPr lang="en-US" altLang="zh-CN" sz="2000">
                <a:ea typeface="宋体" charset="0"/>
                <a:sym typeface="Symbol" charset="2"/>
              </a:rPr>
              <a:t></a:t>
            </a:r>
            <a:r>
              <a:rPr lang="en-US" altLang="zh-CN" sz="2000">
                <a:ea typeface="宋体" charset="0"/>
              </a:rPr>
              <a:t> c3</a:t>
            </a:r>
          </a:p>
        </p:txBody>
      </p:sp>
      <p:grpSp>
        <p:nvGrpSpPr>
          <p:cNvPr id="57348" name="Group 4">
            <a:extLst>
              <a:ext uri="{FF2B5EF4-FFF2-40B4-BE49-F238E27FC236}">
                <a16:creationId xmlns:a16="http://schemas.microsoft.com/office/drawing/2014/main" xmlns="" id="{BD7823EB-814C-ED45-959F-954802A38037}"/>
              </a:ext>
            </a:extLst>
          </p:cNvPr>
          <p:cNvGrpSpPr>
            <a:grpSpLocks/>
          </p:cNvGrpSpPr>
          <p:nvPr/>
        </p:nvGrpSpPr>
        <p:grpSpPr bwMode="auto">
          <a:xfrm>
            <a:off x="2447925" y="2895600"/>
            <a:ext cx="4816475" cy="2640013"/>
            <a:chOff x="1542" y="1824"/>
            <a:chExt cx="3034" cy="1663"/>
          </a:xfrm>
        </p:grpSpPr>
        <p:sp>
          <p:nvSpPr>
            <p:cNvPr id="57351" name="Rectangle 5">
              <a:extLst>
                <a:ext uri="{FF2B5EF4-FFF2-40B4-BE49-F238E27FC236}">
                  <a16:creationId xmlns:a16="http://schemas.microsoft.com/office/drawing/2014/main" xmlns="" id="{7727B21C-FB66-A44E-9342-7294D51B9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52" name="Rectangle 6">
              <a:extLst>
                <a:ext uri="{FF2B5EF4-FFF2-40B4-BE49-F238E27FC236}">
                  <a16:creationId xmlns:a16="http://schemas.microsoft.com/office/drawing/2014/main" xmlns="" id="{1EC22489-F97A-834F-BD71-6E77DAE30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53" name="Rectangle 7">
              <a:extLst>
                <a:ext uri="{FF2B5EF4-FFF2-40B4-BE49-F238E27FC236}">
                  <a16:creationId xmlns:a16="http://schemas.microsoft.com/office/drawing/2014/main" xmlns="" id="{C4D168B3-BEC3-5548-B1CA-7CF2F998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54" name="Rectangle 8">
              <a:extLst>
                <a:ext uri="{FF2B5EF4-FFF2-40B4-BE49-F238E27FC236}">
                  <a16:creationId xmlns:a16="http://schemas.microsoft.com/office/drawing/2014/main" xmlns="" id="{FE6F3A25-1409-FF4E-97A2-4F0C11829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18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78C1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55" name="Rectangle 9">
              <a:extLst>
                <a:ext uri="{FF2B5EF4-FFF2-40B4-BE49-F238E27FC236}">
                  <a16:creationId xmlns:a16="http://schemas.microsoft.com/office/drawing/2014/main" xmlns="" id="{B9F13E53-7F79-694E-9778-B95C9E9F6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18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56" name="Rectangle 10">
              <a:extLst>
                <a:ext uri="{FF2B5EF4-FFF2-40B4-BE49-F238E27FC236}">
                  <a16:creationId xmlns:a16="http://schemas.microsoft.com/office/drawing/2014/main" xmlns="" id="{2BFBBE42-64C5-744A-8178-649AEF70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8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57" name="Rectangle 11">
              <a:extLst>
                <a:ext uri="{FF2B5EF4-FFF2-40B4-BE49-F238E27FC236}">
                  <a16:creationId xmlns:a16="http://schemas.microsoft.com/office/drawing/2014/main" xmlns="" id="{2724EE02-F2F1-D440-916E-399DD69F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58" name="Rectangle 12">
              <a:extLst>
                <a:ext uri="{FF2B5EF4-FFF2-40B4-BE49-F238E27FC236}">
                  <a16:creationId xmlns:a16="http://schemas.microsoft.com/office/drawing/2014/main" xmlns="" id="{73EC30F9-4519-A741-9BCF-554E8A1DB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59" name="Rectangle 13">
              <a:extLst>
                <a:ext uri="{FF2B5EF4-FFF2-40B4-BE49-F238E27FC236}">
                  <a16:creationId xmlns:a16="http://schemas.microsoft.com/office/drawing/2014/main" xmlns="" id="{B136AF3A-20EA-3C42-94AF-39A3154B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85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78C1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60" name="Rectangle 14">
              <a:extLst>
                <a:ext uri="{FF2B5EF4-FFF2-40B4-BE49-F238E27FC236}">
                  <a16:creationId xmlns:a16="http://schemas.microsoft.com/office/drawing/2014/main" xmlns="" id="{DCCA6CE7-2CF4-C446-B8A6-2A5753042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185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78C1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61" name="Rectangle 15">
              <a:extLst>
                <a:ext uri="{FF2B5EF4-FFF2-40B4-BE49-F238E27FC236}">
                  <a16:creationId xmlns:a16="http://schemas.microsoft.com/office/drawing/2014/main" xmlns="" id="{7E724547-D91B-0B44-B8B5-C0A2D5D3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182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78C1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62" name="Rectangle 16">
              <a:extLst>
                <a:ext uri="{FF2B5EF4-FFF2-40B4-BE49-F238E27FC236}">
                  <a16:creationId xmlns:a16="http://schemas.microsoft.com/office/drawing/2014/main" xmlns="" id="{FF460E2E-A08E-764F-813B-6AA903986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63" name="Rectangle 17">
              <a:extLst>
                <a:ext uri="{FF2B5EF4-FFF2-40B4-BE49-F238E27FC236}">
                  <a16:creationId xmlns:a16="http://schemas.microsoft.com/office/drawing/2014/main" xmlns="" id="{2FF77C16-F320-A144-8B15-C090E7A10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64" name="Rectangle 18">
              <a:extLst>
                <a:ext uri="{FF2B5EF4-FFF2-40B4-BE49-F238E27FC236}">
                  <a16:creationId xmlns:a16="http://schemas.microsoft.com/office/drawing/2014/main" xmlns="" id="{3D817239-7D84-214F-B12B-756C633E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65" name="Rectangle 19">
              <a:extLst>
                <a:ext uri="{FF2B5EF4-FFF2-40B4-BE49-F238E27FC236}">
                  <a16:creationId xmlns:a16="http://schemas.microsoft.com/office/drawing/2014/main" xmlns="" id="{30956F5A-9C7E-CE4E-A664-52D384D1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2259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+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66" name="Rectangle 20">
              <a:extLst>
                <a:ext uri="{FF2B5EF4-FFF2-40B4-BE49-F238E27FC236}">
                  <a16:creationId xmlns:a16="http://schemas.microsoft.com/office/drawing/2014/main" xmlns="" id="{71087AAB-B021-EA4A-A0ED-C4A26DE58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67" name="Rectangle 21">
              <a:extLst>
                <a:ext uri="{FF2B5EF4-FFF2-40B4-BE49-F238E27FC236}">
                  <a16:creationId xmlns:a16="http://schemas.microsoft.com/office/drawing/2014/main" xmlns="" id="{A7A77FAC-82DB-EB4A-8EDF-4EE13ACC7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68" name="Rectangle 22">
              <a:extLst>
                <a:ext uri="{FF2B5EF4-FFF2-40B4-BE49-F238E27FC236}">
                  <a16:creationId xmlns:a16="http://schemas.microsoft.com/office/drawing/2014/main" xmlns="" id="{4B494403-8973-F24E-B2ED-D93A3E57B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69" name="Rectangle 23">
              <a:extLst>
                <a:ext uri="{FF2B5EF4-FFF2-40B4-BE49-F238E27FC236}">
                  <a16:creationId xmlns:a16="http://schemas.microsoft.com/office/drawing/2014/main" xmlns="" id="{E7C8AFA4-2E79-3C4A-B3EB-084A5775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70" name="Freeform 24">
              <a:extLst>
                <a:ext uri="{FF2B5EF4-FFF2-40B4-BE49-F238E27FC236}">
                  <a16:creationId xmlns:a16="http://schemas.microsoft.com/office/drawing/2014/main" xmlns="" id="{787B6E47-5CF8-F941-ACCF-38D0D5CDD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2505"/>
              <a:ext cx="766" cy="2"/>
            </a:xfrm>
            <a:custGeom>
              <a:avLst/>
              <a:gdLst>
                <a:gd name="T0" fmla="*/ 0 w 657"/>
                <a:gd name="T1" fmla="*/ 0 h 2"/>
                <a:gd name="T2" fmla="*/ 7660 w 657"/>
                <a:gd name="T3" fmla="*/ 0 h 2"/>
                <a:gd name="T4" fmla="*/ 0 w 657"/>
                <a:gd name="T5" fmla="*/ 0 h 2"/>
                <a:gd name="T6" fmla="*/ 0 60000 65536"/>
                <a:gd name="T7" fmla="*/ 0 60000 65536"/>
                <a:gd name="T8" fmla="*/ 0 60000 65536"/>
                <a:gd name="T9" fmla="*/ 0 w 657"/>
                <a:gd name="T10" fmla="*/ 0 h 2"/>
                <a:gd name="T11" fmla="*/ 657 w 65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7" h="2">
                  <a:moveTo>
                    <a:pt x="0" y="0"/>
                  </a:moveTo>
                  <a:lnTo>
                    <a:pt x="6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1" name="Line 25">
              <a:extLst>
                <a:ext uri="{FF2B5EF4-FFF2-40B4-BE49-F238E27FC236}">
                  <a16:creationId xmlns:a16="http://schemas.microsoft.com/office/drawing/2014/main" xmlns="" id="{1D4B18CC-D05E-9549-A091-6003B4754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2505"/>
              <a:ext cx="76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2" name="Rectangle 26">
              <a:extLst>
                <a:ext uri="{FF2B5EF4-FFF2-40B4-BE49-F238E27FC236}">
                  <a16:creationId xmlns:a16="http://schemas.microsoft.com/office/drawing/2014/main" xmlns="" id="{78422580-801E-B744-B5FA-20FEB2350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2803"/>
              <a:ext cx="4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overflow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73" name="Rectangle 27">
              <a:extLst>
                <a:ext uri="{FF2B5EF4-FFF2-40B4-BE49-F238E27FC236}">
                  <a16:creationId xmlns:a16="http://schemas.microsoft.com/office/drawing/2014/main" xmlns="" id="{E78CD3F2-364F-E14E-9316-68724BAF7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950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(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74" name="Rectangle 28">
              <a:extLst>
                <a:ext uri="{FF2B5EF4-FFF2-40B4-BE49-F238E27FC236}">
                  <a16:creationId xmlns:a16="http://schemas.microsoft.com/office/drawing/2014/main" xmlns="" id="{EE5C4B39-F456-AA46-A1DC-AD3FE699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95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a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75" name="Rectangle 29">
              <a:extLst>
                <a:ext uri="{FF2B5EF4-FFF2-40B4-BE49-F238E27FC236}">
                  <a16:creationId xmlns:a16="http://schemas.microsoft.com/office/drawing/2014/main" xmlns="" id="{2FC3F827-1821-6743-AAA1-A78EB835A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950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)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76" name="Rectangle 30">
              <a:extLst>
                <a:ext uri="{FF2B5EF4-FFF2-40B4-BE49-F238E27FC236}">
                  <a16:creationId xmlns:a16="http://schemas.microsoft.com/office/drawing/2014/main" xmlns="" id="{EF3BB319-E671-9A42-9EAB-63D87F6B0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77" name="Rectangle 31">
              <a:extLst>
                <a:ext uri="{FF2B5EF4-FFF2-40B4-BE49-F238E27FC236}">
                  <a16:creationId xmlns:a16="http://schemas.microsoft.com/office/drawing/2014/main" xmlns="" id="{F3E01597-C1CD-1148-8C4D-5DBE8109E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78" name="Rectangle 32">
              <a:extLst>
                <a:ext uri="{FF2B5EF4-FFF2-40B4-BE49-F238E27FC236}">
                  <a16:creationId xmlns:a16="http://schemas.microsoft.com/office/drawing/2014/main" xmlns="" id="{F0817F44-7B28-F444-B230-F6B7C92C5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79" name="Rectangle 33">
              <a:extLst>
                <a:ext uri="{FF2B5EF4-FFF2-40B4-BE49-F238E27FC236}">
                  <a16:creationId xmlns:a16="http://schemas.microsoft.com/office/drawing/2014/main" xmlns="" id="{089AE9B6-2B02-204A-8FB4-A541D2B62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184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78C1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80" name="Rectangle 34">
              <a:extLst>
                <a:ext uri="{FF2B5EF4-FFF2-40B4-BE49-F238E27FC236}">
                  <a16:creationId xmlns:a16="http://schemas.microsoft.com/office/drawing/2014/main" xmlns="" id="{6AF7ABCC-0B14-6D44-AFEE-ADFD848B4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84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81" name="Rectangle 35">
              <a:extLst>
                <a:ext uri="{FF2B5EF4-FFF2-40B4-BE49-F238E27FC236}">
                  <a16:creationId xmlns:a16="http://schemas.microsoft.com/office/drawing/2014/main" xmlns="" id="{1D8358DB-38DA-EB4D-9B59-BEBD77DD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184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82" name="Rectangle 36">
              <a:extLst>
                <a:ext uri="{FF2B5EF4-FFF2-40B4-BE49-F238E27FC236}">
                  <a16:creationId xmlns:a16="http://schemas.microsoft.com/office/drawing/2014/main" xmlns="" id="{00C32E72-8613-5A44-B56A-566FEF780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83" name="Rectangle 37">
              <a:extLst>
                <a:ext uri="{FF2B5EF4-FFF2-40B4-BE49-F238E27FC236}">
                  <a16:creationId xmlns:a16="http://schemas.microsoft.com/office/drawing/2014/main" xmlns="" id="{00AE274A-86BC-1243-9A40-2C4FCF460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84" name="Rectangle 38">
              <a:extLst>
                <a:ext uri="{FF2B5EF4-FFF2-40B4-BE49-F238E27FC236}">
                  <a16:creationId xmlns:a16="http://schemas.microsoft.com/office/drawing/2014/main" xmlns="" id="{F469E2B3-5637-554B-BDB2-8E884F3C9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85" name="Rectangle 39">
              <a:extLst>
                <a:ext uri="{FF2B5EF4-FFF2-40B4-BE49-F238E27FC236}">
                  <a16:creationId xmlns:a16="http://schemas.microsoft.com/office/drawing/2014/main" xmlns="" id="{773D9564-6891-F24A-80AB-C767FDA2A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86" name="Rectangle 40">
              <a:extLst>
                <a:ext uri="{FF2B5EF4-FFF2-40B4-BE49-F238E27FC236}">
                  <a16:creationId xmlns:a16="http://schemas.microsoft.com/office/drawing/2014/main" xmlns="" id="{A16B589D-61DA-984D-9D2A-E5483389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87" name="Rectangle 41">
              <a:extLst>
                <a:ext uri="{FF2B5EF4-FFF2-40B4-BE49-F238E27FC236}">
                  <a16:creationId xmlns:a16="http://schemas.microsoft.com/office/drawing/2014/main" xmlns="" id="{224A30AA-8D7D-D94E-BFD9-F4A62C868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259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+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88" name="Rectangle 42">
              <a:extLst>
                <a:ext uri="{FF2B5EF4-FFF2-40B4-BE49-F238E27FC236}">
                  <a16:creationId xmlns:a16="http://schemas.microsoft.com/office/drawing/2014/main" xmlns="" id="{EB3D3BB1-40A8-9940-A9DE-4467B0C0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89" name="Rectangle 43">
              <a:extLst>
                <a:ext uri="{FF2B5EF4-FFF2-40B4-BE49-F238E27FC236}">
                  <a16:creationId xmlns:a16="http://schemas.microsoft.com/office/drawing/2014/main" xmlns="" id="{B0B50990-9331-8745-B9D9-63E15C509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90" name="Rectangle 44">
              <a:extLst>
                <a:ext uri="{FF2B5EF4-FFF2-40B4-BE49-F238E27FC236}">
                  <a16:creationId xmlns:a16="http://schemas.microsoft.com/office/drawing/2014/main" xmlns="" id="{EA77E754-C98B-2447-B0AE-441A387CE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91" name="Rectangle 45">
              <a:extLst>
                <a:ext uri="{FF2B5EF4-FFF2-40B4-BE49-F238E27FC236}">
                  <a16:creationId xmlns:a16="http://schemas.microsoft.com/office/drawing/2014/main" xmlns="" id="{6CBE1A6F-3643-7542-A095-81894FC42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92" name="Freeform 46">
              <a:extLst>
                <a:ext uri="{FF2B5EF4-FFF2-40B4-BE49-F238E27FC236}">
                  <a16:creationId xmlns:a16="http://schemas.microsoft.com/office/drawing/2014/main" xmlns="" id="{C30D52B1-10D2-F24B-A822-332021A37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" y="2505"/>
              <a:ext cx="765" cy="2"/>
            </a:xfrm>
            <a:custGeom>
              <a:avLst/>
              <a:gdLst>
                <a:gd name="T0" fmla="*/ 0 w 656"/>
                <a:gd name="T1" fmla="*/ 0 h 2"/>
                <a:gd name="T2" fmla="*/ 7676 w 656"/>
                <a:gd name="T3" fmla="*/ 0 h 2"/>
                <a:gd name="T4" fmla="*/ 0 w 656"/>
                <a:gd name="T5" fmla="*/ 0 h 2"/>
                <a:gd name="T6" fmla="*/ 0 60000 65536"/>
                <a:gd name="T7" fmla="*/ 0 60000 65536"/>
                <a:gd name="T8" fmla="*/ 0 60000 65536"/>
                <a:gd name="T9" fmla="*/ 0 w 656"/>
                <a:gd name="T10" fmla="*/ 0 h 2"/>
                <a:gd name="T11" fmla="*/ 656 w 656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6" h="2">
                  <a:moveTo>
                    <a:pt x="0" y="0"/>
                  </a:moveTo>
                  <a:lnTo>
                    <a:pt x="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3" name="Line 47">
              <a:extLst>
                <a:ext uri="{FF2B5EF4-FFF2-40B4-BE49-F238E27FC236}">
                  <a16:creationId xmlns:a16="http://schemas.microsoft.com/office/drawing/2014/main" xmlns="" id="{38A0E1B1-5D46-D340-B082-CEEBAEE51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7" y="2505"/>
              <a:ext cx="765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4" name="Rectangle 48">
              <a:extLst>
                <a:ext uri="{FF2B5EF4-FFF2-40B4-BE49-F238E27FC236}">
                  <a16:creationId xmlns:a16="http://schemas.microsoft.com/office/drawing/2014/main" xmlns="" id="{FFD1CFD2-EF99-1B4C-8679-965C91A1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2803"/>
              <a:ext cx="4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overflow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95" name="Rectangle 49">
              <a:extLst>
                <a:ext uri="{FF2B5EF4-FFF2-40B4-BE49-F238E27FC236}">
                  <a16:creationId xmlns:a16="http://schemas.microsoft.com/office/drawing/2014/main" xmlns="" id="{C8C5DDF0-C9C0-5344-B9E9-00EF70F8E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2950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(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96" name="Rectangle 50">
              <a:extLst>
                <a:ext uri="{FF2B5EF4-FFF2-40B4-BE49-F238E27FC236}">
                  <a16:creationId xmlns:a16="http://schemas.microsoft.com/office/drawing/2014/main" xmlns="" id="{6C29C053-E2AE-7343-94AE-059F99338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95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b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97" name="Rectangle 51">
              <a:extLst>
                <a:ext uri="{FF2B5EF4-FFF2-40B4-BE49-F238E27FC236}">
                  <a16:creationId xmlns:a16="http://schemas.microsoft.com/office/drawing/2014/main" xmlns="" id="{32E9AD28-4ACE-2547-B0F0-98E42E49B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950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)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98" name="Rectangle 52">
              <a:extLst>
                <a:ext uri="{FF2B5EF4-FFF2-40B4-BE49-F238E27FC236}">
                  <a16:creationId xmlns:a16="http://schemas.microsoft.com/office/drawing/2014/main" xmlns="" id="{484121F2-AB7D-9145-AD5A-261018D3D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399" name="Rectangle 53">
              <a:extLst>
                <a:ext uri="{FF2B5EF4-FFF2-40B4-BE49-F238E27FC236}">
                  <a16:creationId xmlns:a16="http://schemas.microsoft.com/office/drawing/2014/main" xmlns="" id="{3AE0B53A-D724-BF49-A256-F5926FF08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00" name="Rectangle 54">
              <a:extLst>
                <a:ext uri="{FF2B5EF4-FFF2-40B4-BE49-F238E27FC236}">
                  <a16:creationId xmlns:a16="http://schemas.microsoft.com/office/drawing/2014/main" xmlns="" id="{568C4BF9-A9B7-3D46-9EAE-0090334FF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01" name="Rectangle 55">
              <a:extLst>
                <a:ext uri="{FF2B5EF4-FFF2-40B4-BE49-F238E27FC236}">
                  <a16:creationId xmlns:a16="http://schemas.microsoft.com/office/drawing/2014/main" xmlns="" id="{92F5552E-51A3-624A-9413-3DCE9789B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184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78C1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02" name="Rectangle 56">
              <a:extLst>
                <a:ext uri="{FF2B5EF4-FFF2-40B4-BE49-F238E27FC236}">
                  <a16:creationId xmlns:a16="http://schemas.microsoft.com/office/drawing/2014/main" xmlns="" id="{8469770D-F464-AD4D-ABFB-908957442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84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03" name="Rectangle 57">
              <a:extLst>
                <a:ext uri="{FF2B5EF4-FFF2-40B4-BE49-F238E27FC236}">
                  <a16:creationId xmlns:a16="http://schemas.microsoft.com/office/drawing/2014/main" xmlns="" id="{F4A777C6-BABF-0C43-A402-71A0D425D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184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04" name="Rectangle 58">
              <a:extLst>
                <a:ext uri="{FF2B5EF4-FFF2-40B4-BE49-F238E27FC236}">
                  <a16:creationId xmlns:a16="http://schemas.microsoft.com/office/drawing/2014/main" xmlns="" id="{39C89D64-6A5E-1540-8062-E25772FE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00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05" name="Rectangle 59">
              <a:extLst>
                <a:ext uri="{FF2B5EF4-FFF2-40B4-BE49-F238E27FC236}">
                  <a16:creationId xmlns:a16="http://schemas.microsoft.com/office/drawing/2014/main" xmlns="" id="{2208FCA8-57FB-6046-9748-04831149E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06" name="Rectangle 60">
              <a:extLst>
                <a:ext uri="{FF2B5EF4-FFF2-40B4-BE49-F238E27FC236}">
                  <a16:creationId xmlns:a16="http://schemas.microsoft.com/office/drawing/2014/main" xmlns="" id="{52B99FDB-AB31-734D-B896-2ACAAFF0B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07" name="Rectangle 61">
              <a:extLst>
                <a:ext uri="{FF2B5EF4-FFF2-40B4-BE49-F238E27FC236}">
                  <a16:creationId xmlns:a16="http://schemas.microsoft.com/office/drawing/2014/main" xmlns="" id="{E8F273D6-8A00-2A41-AC1E-C4962A03D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08" name="Rectangle 62">
              <a:extLst>
                <a:ext uri="{FF2B5EF4-FFF2-40B4-BE49-F238E27FC236}">
                  <a16:creationId xmlns:a16="http://schemas.microsoft.com/office/drawing/2014/main" xmlns="" id="{A28FBAC4-27EF-7045-ACDB-615024C8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61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09" name="Rectangle 63">
              <a:extLst>
                <a:ext uri="{FF2B5EF4-FFF2-40B4-BE49-F238E27FC236}">
                  <a16:creationId xmlns:a16="http://schemas.microsoft.com/office/drawing/2014/main" xmlns="" id="{C7255D32-5292-5C43-A016-B6F2C9AF5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259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+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10" name="Rectangle 64">
              <a:extLst>
                <a:ext uri="{FF2B5EF4-FFF2-40B4-BE49-F238E27FC236}">
                  <a16:creationId xmlns:a16="http://schemas.microsoft.com/office/drawing/2014/main" xmlns="" id="{FEE53F9F-AC08-204A-979C-9CEB34158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11" name="Rectangle 65">
              <a:extLst>
                <a:ext uri="{FF2B5EF4-FFF2-40B4-BE49-F238E27FC236}">
                  <a16:creationId xmlns:a16="http://schemas.microsoft.com/office/drawing/2014/main" xmlns="" id="{5D2F091E-D24A-114A-BCAA-D83200FBC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12" name="Rectangle 66">
              <a:extLst>
                <a:ext uri="{FF2B5EF4-FFF2-40B4-BE49-F238E27FC236}">
                  <a16:creationId xmlns:a16="http://schemas.microsoft.com/office/drawing/2014/main" xmlns="" id="{80B6FC24-2B85-DE48-AF32-3E65549BB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13" name="Rectangle 67">
              <a:extLst>
                <a:ext uri="{FF2B5EF4-FFF2-40B4-BE49-F238E27FC236}">
                  <a16:creationId xmlns:a16="http://schemas.microsoft.com/office/drawing/2014/main" xmlns="" id="{077A4A8A-BDDE-4345-9E82-3D5E2731C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25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14" name="Freeform 68">
              <a:extLst>
                <a:ext uri="{FF2B5EF4-FFF2-40B4-BE49-F238E27FC236}">
                  <a16:creationId xmlns:a16="http://schemas.microsoft.com/office/drawing/2014/main" xmlns="" id="{12269EB3-55FC-8F4D-8430-6CCCA0F64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" y="2505"/>
              <a:ext cx="765" cy="2"/>
            </a:xfrm>
            <a:custGeom>
              <a:avLst/>
              <a:gdLst>
                <a:gd name="T0" fmla="*/ 0 w 656"/>
                <a:gd name="T1" fmla="*/ 0 h 2"/>
                <a:gd name="T2" fmla="*/ 7676 w 656"/>
                <a:gd name="T3" fmla="*/ 0 h 2"/>
                <a:gd name="T4" fmla="*/ 0 w 656"/>
                <a:gd name="T5" fmla="*/ 0 h 2"/>
                <a:gd name="T6" fmla="*/ 0 60000 65536"/>
                <a:gd name="T7" fmla="*/ 0 60000 65536"/>
                <a:gd name="T8" fmla="*/ 0 60000 65536"/>
                <a:gd name="T9" fmla="*/ 0 w 656"/>
                <a:gd name="T10" fmla="*/ 0 h 2"/>
                <a:gd name="T11" fmla="*/ 656 w 656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6" h="2">
                  <a:moveTo>
                    <a:pt x="0" y="0"/>
                  </a:moveTo>
                  <a:lnTo>
                    <a:pt x="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5" name="Line 69">
              <a:extLst>
                <a:ext uri="{FF2B5EF4-FFF2-40B4-BE49-F238E27FC236}">
                  <a16:creationId xmlns:a16="http://schemas.microsoft.com/office/drawing/2014/main" xmlns="" id="{3B4437D9-7DBD-8D4E-96B7-609C83811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4" y="2505"/>
              <a:ext cx="765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6" name="Rectangle 70">
              <a:extLst>
                <a:ext uri="{FF2B5EF4-FFF2-40B4-BE49-F238E27FC236}">
                  <a16:creationId xmlns:a16="http://schemas.microsoft.com/office/drawing/2014/main" xmlns="" id="{D501AD3E-16A0-8E41-871F-8F804E4C6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2803"/>
              <a:ext cx="61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no overflow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17" name="Rectangle 71">
              <a:extLst>
                <a:ext uri="{FF2B5EF4-FFF2-40B4-BE49-F238E27FC236}">
                  <a16:creationId xmlns:a16="http://schemas.microsoft.com/office/drawing/2014/main" xmlns="" id="{AFCED809-6B60-E044-BA24-924552AF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950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(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18" name="Rectangle 72">
              <a:extLst>
                <a:ext uri="{FF2B5EF4-FFF2-40B4-BE49-F238E27FC236}">
                  <a16:creationId xmlns:a16="http://schemas.microsoft.com/office/drawing/2014/main" xmlns="" id="{9BE71C4F-DDFF-7649-B4A8-8F5377BC8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950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c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19" name="Rectangle 73">
              <a:extLst>
                <a:ext uri="{FF2B5EF4-FFF2-40B4-BE49-F238E27FC236}">
                  <a16:creationId xmlns:a16="http://schemas.microsoft.com/office/drawing/2014/main" xmlns="" id="{860CFBF0-D51A-034A-9E6E-0E7143E74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2950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)</a:t>
              </a:r>
              <a:endParaRPr lang="en-US" altLang="zh-CN" sz="2800" b="0">
                <a:ea typeface="SimSun" panose="02010600030101010101" pitchFamily="2" charset="-122"/>
              </a:endParaRPr>
            </a:p>
          </p:txBody>
        </p:sp>
        <p:sp>
          <p:nvSpPr>
            <p:cNvPr id="57420" name="Rectangle 74">
              <a:extLst>
                <a:ext uri="{FF2B5EF4-FFF2-40B4-BE49-F238E27FC236}">
                  <a16:creationId xmlns:a16="http://schemas.microsoft.com/office/drawing/2014/main" xmlns="" id="{32F85899-E088-F548-8A72-380316BF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3199"/>
              <a:ext cx="29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2060"/>
                  </a:solidFill>
                  <a:latin typeface="Myriad Roman" charset="0"/>
                  <a:ea typeface="SimSun" panose="02010600030101010101" pitchFamily="2" charset="-122"/>
                </a:rPr>
                <a:t>If the carry into the sign bit column differs from the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2060"/>
                  </a:solidFill>
                  <a:latin typeface="Myriad Roman" charset="0"/>
                  <a:ea typeface="SimSun" panose="02010600030101010101" pitchFamily="2" charset="-122"/>
                </a:rPr>
                <a:t>carry out of that column, overflow has occurred.</a:t>
              </a:r>
              <a:endParaRPr lang="en-US" altLang="zh-CN" sz="2800">
                <a:solidFill>
                  <a:srgbClr val="002060"/>
                </a:solidFill>
                <a:ea typeface="SimSun" panose="02010600030101010101" pitchFamily="2" charset="-122"/>
              </a:endParaRPr>
            </a:p>
          </p:txBody>
        </p:sp>
      </p:grpSp>
      <p:sp>
        <p:nvSpPr>
          <p:cNvPr id="57349" name="Line 75">
            <a:extLst>
              <a:ext uri="{FF2B5EF4-FFF2-40B4-BE49-F238E27FC236}">
                <a16:creationId xmlns:a16="http://schemas.microsoft.com/office/drawing/2014/main" xmlns="" id="{C0A9D166-1CB4-5048-AB7F-B08811FAD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8425" y="2128838"/>
            <a:ext cx="117475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Line 76">
            <a:extLst>
              <a:ext uri="{FF2B5EF4-FFF2-40B4-BE49-F238E27FC236}">
                <a16:creationId xmlns:a16="http://schemas.microsoft.com/office/drawing/2014/main" xmlns="" id="{16C738ED-FAC5-BA4B-BC5B-EC8133928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2116138"/>
            <a:ext cx="409575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3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xmlns="" id="{B16E7F24-6F78-8348-8B93-159398CD5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1C19BF-55B2-8047-A67E-D3A863F17E92}" type="slidenum">
              <a:rPr lang="zh-CN" altLang="en-US" sz="10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000" b="0">
              <a:latin typeface="Arial" panose="020B0604020202020204" pitchFamily="34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DBB0EB9E-0E3B-A94C-8D50-73F651B3C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23825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CMOS – Complementary Metal-Oxide-Semiconductor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Transistors with CMOS technology</a:t>
            </a:r>
          </a:p>
          <a:p>
            <a:pPr lvl="1" eaLnBrk="1" hangingPunct="1">
              <a:buFontTx/>
              <a:buNone/>
            </a:pPr>
            <a:endParaRPr lang="zh-CN" altLang="en-US">
              <a:ea typeface="SimSun" panose="02010600030101010101" pitchFamily="2" charset="-122"/>
            </a:endParaRP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xmlns="" id="{2F481949-5406-3F44-9FC3-3DFEEF6F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4381500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3557" name="Group 5">
            <a:extLst>
              <a:ext uri="{FF2B5EF4-FFF2-40B4-BE49-F238E27FC236}">
                <a16:creationId xmlns:a16="http://schemas.microsoft.com/office/drawing/2014/main" xmlns="" id="{9D7C13EB-8C63-5E4F-B2F6-453925ADBBFD}"/>
              </a:ext>
            </a:extLst>
          </p:cNvPr>
          <p:cNvGrpSpPr>
            <a:grpSpLocks/>
          </p:cNvGrpSpPr>
          <p:nvPr/>
        </p:nvGrpSpPr>
        <p:grpSpPr bwMode="auto">
          <a:xfrm>
            <a:off x="8104188" y="2438400"/>
            <a:ext cx="482600" cy="906463"/>
            <a:chOff x="5105" y="1536"/>
            <a:chExt cx="304" cy="571"/>
          </a:xfrm>
        </p:grpSpPr>
        <p:sp>
          <p:nvSpPr>
            <p:cNvPr id="23608" name="Line 6">
              <a:extLst>
                <a:ext uri="{FF2B5EF4-FFF2-40B4-BE49-F238E27FC236}">
                  <a16:creationId xmlns:a16="http://schemas.microsoft.com/office/drawing/2014/main" xmlns="" id="{90E01E54-55BC-9948-B712-E2DA4A3EA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" y="1822"/>
              <a:ext cx="17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9" name="Freeform 7">
              <a:extLst>
                <a:ext uri="{FF2B5EF4-FFF2-40B4-BE49-F238E27FC236}">
                  <a16:creationId xmlns:a16="http://schemas.microsoft.com/office/drawing/2014/main" xmlns="" id="{B55A8313-00DD-4C4A-BE1F-1F33CACEC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" y="1536"/>
              <a:ext cx="87" cy="571"/>
            </a:xfrm>
            <a:custGeom>
              <a:avLst/>
              <a:gdLst>
                <a:gd name="T0" fmla="*/ 87 w 87"/>
                <a:gd name="T1" fmla="*/ 571 h 571"/>
                <a:gd name="T2" fmla="*/ 87 w 87"/>
                <a:gd name="T3" fmla="*/ 469 h 571"/>
                <a:gd name="T4" fmla="*/ 87 w 87"/>
                <a:gd name="T5" fmla="*/ 364 h 571"/>
                <a:gd name="T6" fmla="*/ 0 w 87"/>
                <a:gd name="T7" fmla="*/ 364 h 571"/>
                <a:gd name="T8" fmla="*/ 0 w 87"/>
                <a:gd name="T9" fmla="*/ 207 h 571"/>
                <a:gd name="T10" fmla="*/ 87 w 87"/>
                <a:gd name="T11" fmla="*/ 207 h 571"/>
                <a:gd name="T12" fmla="*/ 87 w 87"/>
                <a:gd name="T13" fmla="*/ 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571">
                  <a:moveTo>
                    <a:pt x="87" y="571"/>
                  </a:moveTo>
                  <a:lnTo>
                    <a:pt x="87" y="469"/>
                  </a:lnTo>
                  <a:lnTo>
                    <a:pt x="87" y="364"/>
                  </a:lnTo>
                  <a:lnTo>
                    <a:pt x="0" y="364"/>
                  </a:lnTo>
                  <a:lnTo>
                    <a:pt x="0" y="207"/>
                  </a:lnTo>
                  <a:lnTo>
                    <a:pt x="87" y="207"/>
                  </a:lnTo>
                  <a:lnTo>
                    <a:pt x="87" y="0"/>
                  </a:lnTo>
                </a:path>
              </a:pathLst>
            </a:custGeom>
            <a:noFill/>
            <a:ln w="19050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0" name="Line 8">
              <a:extLst>
                <a:ext uri="{FF2B5EF4-FFF2-40B4-BE49-F238E27FC236}">
                  <a16:creationId xmlns:a16="http://schemas.microsoft.com/office/drawing/2014/main" xmlns="" id="{F2F2BB90-B303-2A41-8940-097F2BA30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1740"/>
              <a:ext cx="1" cy="16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8" name="Group 9">
            <a:extLst>
              <a:ext uri="{FF2B5EF4-FFF2-40B4-BE49-F238E27FC236}">
                <a16:creationId xmlns:a16="http://schemas.microsoft.com/office/drawing/2014/main" xmlns="" id="{32B41833-6267-5345-AD92-3879EC6ADEB5}"/>
              </a:ext>
            </a:extLst>
          </p:cNvPr>
          <p:cNvGrpSpPr>
            <a:grpSpLocks/>
          </p:cNvGrpSpPr>
          <p:nvPr/>
        </p:nvGrpSpPr>
        <p:grpSpPr bwMode="auto">
          <a:xfrm>
            <a:off x="8124825" y="2343150"/>
            <a:ext cx="582613" cy="1628775"/>
            <a:chOff x="5118" y="1476"/>
            <a:chExt cx="367" cy="1026"/>
          </a:xfrm>
        </p:grpSpPr>
        <p:sp>
          <p:nvSpPr>
            <p:cNvPr id="23603" name="Rectangle 10">
              <a:extLst>
                <a:ext uri="{FF2B5EF4-FFF2-40B4-BE49-F238E27FC236}">
                  <a16:creationId xmlns:a16="http://schemas.microsoft.com/office/drawing/2014/main" xmlns="" id="{BA0E85E0-38DC-1344-B691-F7F13E78E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279"/>
              <a:ext cx="3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does not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3604" name="Rectangle 11">
              <a:extLst>
                <a:ext uri="{FF2B5EF4-FFF2-40B4-BE49-F238E27FC236}">
                  <a16:creationId xmlns:a16="http://schemas.microsoft.com/office/drawing/2014/main" xmlns="" id="{7366A493-D80A-A44B-9B29-DE50D7455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2387"/>
              <a:ext cx="3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conduct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grpSp>
          <p:nvGrpSpPr>
            <p:cNvPr id="23605" name="Group 12">
              <a:extLst>
                <a:ext uri="{FF2B5EF4-FFF2-40B4-BE49-F238E27FC236}">
                  <a16:creationId xmlns:a16="http://schemas.microsoft.com/office/drawing/2014/main" xmlns="" id="{3C620873-D622-FF49-BEEF-6D3CFDD6CA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1476"/>
              <a:ext cx="75" cy="264"/>
              <a:chOff x="5328" y="1476"/>
              <a:chExt cx="75" cy="264"/>
            </a:xfrm>
          </p:grpSpPr>
          <p:sp>
            <p:nvSpPr>
              <p:cNvPr id="23606" name="Freeform 13">
                <a:extLst>
                  <a:ext uri="{FF2B5EF4-FFF2-40B4-BE49-F238E27FC236}">
                    <a16:creationId xmlns:a16="http://schemas.microsoft.com/office/drawing/2014/main" xmlns="" id="{29120C35-AE54-F741-A19E-EC88C778C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" y="1644"/>
                <a:ext cx="66" cy="96"/>
              </a:xfrm>
              <a:custGeom>
                <a:avLst/>
                <a:gdLst>
                  <a:gd name="T0" fmla="*/ 66 w 66"/>
                  <a:gd name="T1" fmla="*/ 96 h 96"/>
                  <a:gd name="T2" fmla="*/ 42 w 66"/>
                  <a:gd name="T3" fmla="*/ 0 h 96"/>
                  <a:gd name="T4" fmla="*/ 0 w 66"/>
                  <a:gd name="T5" fmla="*/ 21 h 96"/>
                  <a:gd name="T6" fmla="*/ 66 w 6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6" h="96">
                    <a:moveTo>
                      <a:pt x="66" y="96"/>
                    </a:moveTo>
                    <a:lnTo>
                      <a:pt x="42" y="0"/>
                    </a:lnTo>
                    <a:lnTo>
                      <a:pt x="0" y="21"/>
                    </a:lnTo>
                    <a:lnTo>
                      <a:pt x="66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7" name="Freeform 14">
                <a:extLst>
                  <a:ext uri="{FF2B5EF4-FFF2-40B4-BE49-F238E27FC236}">
                    <a16:creationId xmlns:a16="http://schemas.microsoft.com/office/drawing/2014/main" xmlns="" id="{D543A3A5-C28A-1D43-A582-C9FA76A8D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" y="1476"/>
                <a:ext cx="66" cy="201"/>
              </a:xfrm>
              <a:custGeom>
                <a:avLst/>
                <a:gdLst>
                  <a:gd name="T0" fmla="*/ 3897234 w 22"/>
                  <a:gd name="T1" fmla="*/ 0 h 67"/>
                  <a:gd name="T2" fmla="*/ 2125764 w 22"/>
                  <a:gd name="T3" fmla="*/ 11868849 h 6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" h="67">
                    <a:moveTo>
                      <a:pt x="22" y="0"/>
                    </a:moveTo>
                    <a:cubicBezTo>
                      <a:pt x="22" y="0"/>
                      <a:pt x="0" y="32"/>
                      <a:pt x="12" y="6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559" name="Rectangle 15">
            <a:extLst>
              <a:ext uri="{FF2B5EF4-FFF2-40B4-BE49-F238E27FC236}">
                <a16:creationId xmlns:a16="http://schemas.microsoft.com/office/drawing/2014/main" xmlns="" id="{56DD99DB-2365-7349-AFA7-81023F5D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88" y="27035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grpSp>
        <p:nvGrpSpPr>
          <p:cNvPr id="23560" name="Group 16">
            <a:extLst>
              <a:ext uri="{FF2B5EF4-FFF2-40B4-BE49-F238E27FC236}">
                <a16:creationId xmlns:a16="http://schemas.microsoft.com/office/drawing/2014/main" xmlns="" id="{E40C74B7-F27E-DF48-98FD-C0DE1E0D3AD5}"/>
              </a:ext>
            </a:extLst>
          </p:cNvPr>
          <p:cNvGrpSpPr>
            <a:grpSpLocks/>
          </p:cNvGrpSpPr>
          <p:nvPr/>
        </p:nvGrpSpPr>
        <p:grpSpPr bwMode="auto">
          <a:xfrm>
            <a:off x="6750050" y="2438400"/>
            <a:ext cx="481013" cy="906463"/>
            <a:chOff x="4252" y="1536"/>
            <a:chExt cx="303" cy="571"/>
          </a:xfrm>
        </p:grpSpPr>
        <p:sp>
          <p:nvSpPr>
            <p:cNvPr id="23600" name="Line 17">
              <a:extLst>
                <a:ext uri="{FF2B5EF4-FFF2-40B4-BE49-F238E27FC236}">
                  <a16:creationId xmlns:a16="http://schemas.microsoft.com/office/drawing/2014/main" xmlns="" id="{8BFCD459-51B9-364E-9B1A-1D5A93930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" y="1822"/>
              <a:ext cx="17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Freeform 18">
              <a:extLst>
                <a:ext uri="{FF2B5EF4-FFF2-40B4-BE49-F238E27FC236}">
                  <a16:creationId xmlns:a16="http://schemas.microsoft.com/office/drawing/2014/main" xmlns="" id="{C4BA80A9-7640-6F46-B845-104BF216F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1536"/>
              <a:ext cx="87" cy="571"/>
            </a:xfrm>
            <a:custGeom>
              <a:avLst/>
              <a:gdLst>
                <a:gd name="T0" fmla="*/ 87 w 87"/>
                <a:gd name="T1" fmla="*/ 571 h 571"/>
                <a:gd name="T2" fmla="*/ 87 w 87"/>
                <a:gd name="T3" fmla="*/ 469 h 571"/>
                <a:gd name="T4" fmla="*/ 87 w 87"/>
                <a:gd name="T5" fmla="*/ 364 h 571"/>
                <a:gd name="T6" fmla="*/ 0 w 87"/>
                <a:gd name="T7" fmla="*/ 364 h 571"/>
                <a:gd name="T8" fmla="*/ 0 w 87"/>
                <a:gd name="T9" fmla="*/ 207 h 571"/>
                <a:gd name="T10" fmla="*/ 87 w 87"/>
                <a:gd name="T11" fmla="*/ 207 h 571"/>
                <a:gd name="T12" fmla="*/ 87 w 87"/>
                <a:gd name="T13" fmla="*/ 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571">
                  <a:moveTo>
                    <a:pt x="87" y="571"/>
                  </a:moveTo>
                  <a:lnTo>
                    <a:pt x="87" y="469"/>
                  </a:lnTo>
                  <a:lnTo>
                    <a:pt x="87" y="364"/>
                  </a:lnTo>
                  <a:lnTo>
                    <a:pt x="0" y="364"/>
                  </a:lnTo>
                  <a:lnTo>
                    <a:pt x="0" y="207"/>
                  </a:lnTo>
                  <a:lnTo>
                    <a:pt x="87" y="207"/>
                  </a:lnTo>
                  <a:lnTo>
                    <a:pt x="87" y="0"/>
                  </a:lnTo>
                </a:path>
              </a:pathLst>
            </a:custGeom>
            <a:noFill/>
            <a:ln w="19050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19">
              <a:extLst>
                <a:ext uri="{FF2B5EF4-FFF2-40B4-BE49-F238E27FC236}">
                  <a16:creationId xmlns:a16="http://schemas.microsoft.com/office/drawing/2014/main" xmlns="" id="{1FE01307-C705-0A4D-BFC9-822FE9BD7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9" y="1740"/>
              <a:ext cx="1" cy="16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1" name="Group 20">
            <a:extLst>
              <a:ext uri="{FF2B5EF4-FFF2-40B4-BE49-F238E27FC236}">
                <a16:creationId xmlns:a16="http://schemas.microsoft.com/office/drawing/2014/main" xmlns="" id="{C19A5781-C0E8-5A4C-9F81-71A71D0A55EF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2371725"/>
            <a:ext cx="608013" cy="1428750"/>
            <a:chOff x="4256" y="1494"/>
            <a:chExt cx="383" cy="900"/>
          </a:xfrm>
        </p:grpSpPr>
        <p:sp>
          <p:nvSpPr>
            <p:cNvPr id="23597" name="Freeform 21">
              <a:extLst>
                <a:ext uri="{FF2B5EF4-FFF2-40B4-BE49-F238E27FC236}">
                  <a16:creationId xmlns:a16="http://schemas.microsoft.com/office/drawing/2014/main" xmlns="" id="{0B3F0977-F120-AE4D-82BD-79E96B62D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494"/>
              <a:ext cx="153" cy="679"/>
            </a:xfrm>
            <a:custGeom>
              <a:avLst/>
              <a:gdLst>
                <a:gd name="T0" fmla="*/ 7617321 w 51"/>
                <a:gd name="T1" fmla="*/ 0 h 226"/>
                <a:gd name="T2" fmla="*/ 9034497 w 51"/>
                <a:gd name="T3" fmla="*/ 40688717 h 2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" h="226">
                  <a:moveTo>
                    <a:pt x="43" y="0"/>
                  </a:moveTo>
                  <a:cubicBezTo>
                    <a:pt x="43" y="0"/>
                    <a:pt x="0" y="114"/>
                    <a:pt x="51" y="226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8" name="Freeform 22">
              <a:extLst>
                <a:ext uri="{FF2B5EF4-FFF2-40B4-BE49-F238E27FC236}">
                  <a16:creationId xmlns:a16="http://schemas.microsoft.com/office/drawing/2014/main" xmlns="" id="{A928A549-171F-774B-8E6C-29AC2AE5A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" y="2128"/>
              <a:ext cx="66" cy="96"/>
            </a:xfrm>
            <a:custGeom>
              <a:avLst/>
              <a:gdLst>
                <a:gd name="T0" fmla="*/ 66 w 66"/>
                <a:gd name="T1" fmla="*/ 96 h 96"/>
                <a:gd name="T2" fmla="*/ 42 w 66"/>
                <a:gd name="T3" fmla="*/ 0 h 96"/>
                <a:gd name="T4" fmla="*/ 0 w 66"/>
                <a:gd name="T5" fmla="*/ 21 h 96"/>
                <a:gd name="T6" fmla="*/ 66 w 66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" h="96">
                  <a:moveTo>
                    <a:pt x="66" y="96"/>
                  </a:moveTo>
                  <a:lnTo>
                    <a:pt x="42" y="0"/>
                  </a:lnTo>
                  <a:lnTo>
                    <a:pt x="0" y="21"/>
                  </a:lnTo>
                  <a:lnTo>
                    <a:pt x="66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Rectangle 23">
              <a:extLst>
                <a:ext uri="{FF2B5EF4-FFF2-40B4-BE49-F238E27FC236}">
                  <a16:creationId xmlns:a16="http://schemas.microsoft.com/office/drawing/2014/main" xmlns="" id="{3A47FA9A-9281-B94D-9666-F0816F2FF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279"/>
              <a:ext cx="38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conducts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</p:grpSp>
      <p:sp>
        <p:nvSpPr>
          <p:cNvPr id="23562" name="Rectangle 24">
            <a:extLst>
              <a:ext uri="{FF2B5EF4-FFF2-40B4-BE49-F238E27FC236}">
                <a16:creationId xmlns:a16="http://schemas.microsoft.com/office/drawing/2014/main" xmlns="" id="{AD755F2E-99B4-9641-915C-7CA276DB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27035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grpSp>
        <p:nvGrpSpPr>
          <p:cNvPr id="23563" name="Group 25">
            <a:extLst>
              <a:ext uri="{FF2B5EF4-FFF2-40B4-BE49-F238E27FC236}">
                <a16:creationId xmlns:a16="http://schemas.microsoft.com/office/drawing/2014/main" xmlns="" id="{BE110DFA-278D-CD40-8364-64E9D167AE59}"/>
              </a:ext>
            </a:extLst>
          </p:cNvPr>
          <p:cNvGrpSpPr>
            <a:grpSpLocks/>
          </p:cNvGrpSpPr>
          <p:nvPr/>
        </p:nvGrpSpPr>
        <p:grpSpPr bwMode="auto">
          <a:xfrm>
            <a:off x="5146675" y="2438400"/>
            <a:ext cx="858838" cy="906463"/>
            <a:chOff x="3242" y="1536"/>
            <a:chExt cx="541" cy="571"/>
          </a:xfrm>
        </p:grpSpPr>
        <p:sp>
          <p:nvSpPr>
            <p:cNvPr id="23592" name="Line 26">
              <a:extLst>
                <a:ext uri="{FF2B5EF4-FFF2-40B4-BE49-F238E27FC236}">
                  <a16:creationId xmlns:a16="http://schemas.microsoft.com/office/drawing/2014/main" xmlns="" id="{84B45F0A-256A-0B43-93E0-EBF893BBE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1822"/>
              <a:ext cx="178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Freeform 27">
              <a:extLst>
                <a:ext uri="{FF2B5EF4-FFF2-40B4-BE49-F238E27FC236}">
                  <a16:creationId xmlns:a16="http://schemas.microsoft.com/office/drawing/2014/main" xmlns="" id="{2F0F59D4-9046-354B-966C-E3B726B1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536"/>
              <a:ext cx="87" cy="571"/>
            </a:xfrm>
            <a:custGeom>
              <a:avLst/>
              <a:gdLst>
                <a:gd name="T0" fmla="*/ 87 w 87"/>
                <a:gd name="T1" fmla="*/ 571 h 571"/>
                <a:gd name="T2" fmla="*/ 87 w 87"/>
                <a:gd name="T3" fmla="*/ 469 h 571"/>
                <a:gd name="T4" fmla="*/ 87 w 87"/>
                <a:gd name="T5" fmla="*/ 364 h 571"/>
                <a:gd name="T6" fmla="*/ 0 w 87"/>
                <a:gd name="T7" fmla="*/ 364 h 571"/>
                <a:gd name="T8" fmla="*/ 0 w 87"/>
                <a:gd name="T9" fmla="*/ 207 h 571"/>
                <a:gd name="T10" fmla="*/ 87 w 87"/>
                <a:gd name="T11" fmla="*/ 207 h 571"/>
                <a:gd name="T12" fmla="*/ 87 w 87"/>
                <a:gd name="T13" fmla="*/ 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571">
                  <a:moveTo>
                    <a:pt x="87" y="571"/>
                  </a:moveTo>
                  <a:lnTo>
                    <a:pt x="87" y="469"/>
                  </a:lnTo>
                  <a:lnTo>
                    <a:pt x="87" y="364"/>
                  </a:lnTo>
                  <a:lnTo>
                    <a:pt x="0" y="364"/>
                  </a:lnTo>
                  <a:lnTo>
                    <a:pt x="0" y="207"/>
                  </a:lnTo>
                  <a:lnTo>
                    <a:pt x="87" y="207"/>
                  </a:lnTo>
                  <a:lnTo>
                    <a:pt x="87" y="0"/>
                  </a:lnTo>
                </a:path>
              </a:pathLst>
            </a:custGeom>
            <a:noFill/>
            <a:ln w="19050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28">
              <a:extLst>
                <a:ext uri="{FF2B5EF4-FFF2-40B4-BE49-F238E27FC236}">
                  <a16:creationId xmlns:a16="http://schemas.microsoft.com/office/drawing/2014/main" xmlns="" id="{0824310F-3C33-EC44-98FC-3045E4FAD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1740"/>
              <a:ext cx="1" cy="16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Rectangle 29">
              <a:extLst>
                <a:ext uri="{FF2B5EF4-FFF2-40B4-BE49-F238E27FC236}">
                  <a16:creationId xmlns:a16="http://schemas.microsoft.com/office/drawing/2014/main" xmlns="" id="{23533535-78C2-2147-B136-16D0E50CF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67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gate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3596" name="Rectangle 30">
              <a:extLst>
                <a:ext uri="{FF2B5EF4-FFF2-40B4-BE49-F238E27FC236}">
                  <a16:creationId xmlns:a16="http://schemas.microsoft.com/office/drawing/2014/main" xmlns="" id="{320B7D54-A8E0-C640-B958-E584160B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1558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u="sng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nMOS</a:t>
              </a:r>
              <a:endParaRPr lang="en-US" altLang="zh-CN" u="sng">
                <a:ea typeface="SimSun" panose="02010600030101010101" pitchFamily="2" charset="-122"/>
              </a:endParaRPr>
            </a:p>
          </p:txBody>
        </p:sp>
      </p:grpSp>
      <p:grpSp>
        <p:nvGrpSpPr>
          <p:cNvPr id="23564" name="Group 31">
            <a:extLst>
              <a:ext uri="{FF2B5EF4-FFF2-40B4-BE49-F238E27FC236}">
                <a16:creationId xmlns:a16="http://schemas.microsoft.com/office/drawing/2014/main" xmlns="" id="{C00769B2-01DD-2643-9450-8B021ED641E7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4324350"/>
            <a:ext cx="3576637" cy="1573213"/>
            <a:chOff x="3289" y="2724"/>
            <a:chExt cx="2253" cy="991"/>
          </a:xfrm>
        </p:grpSpPr>
        <p:grpSp>
          <p:nvGrpSpPr>
            <p:cNvPr id="23567" name="Group 32">
              <a:extLst>
                <a:ext uri="{FF2B5EF4-FFF2-40B4-BE49-F238E27FC236}">
                  <a16:creationId xmlns:a16="http://schemas.microsoft.com/office/drawing/2014/main" xmlns="" id="{29636A72-DFE4-7343-B13B-448BA8DD5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4" y="2724"/>
              <a:ext cx="407" cy="991"/>
              <a:chOff x="4274" y="2724"/>
              <a:chExt cx="407" cy="991"/>
            </a:xfrm>
          </p:grpSpPr>
          <p:sp>
            <p:nvSpPr>
              <p:cNvPr id="23583" name="Line 33">
                <a:extLst>
                  <a:ext uri="{FF2B5EF4-FFF2-40B4-BE49-F238E27FC236}">
                    <a16:creationId xmlns:a16="http://schemas.microsoft.com/office/drawing/2014/main" xmlns="" id="{E7AFB113-16C6-BB40-AC0A-D2A464DFD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1" y="3070"/>
                <a:ext cx="177" cy="1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4" name="Freeform 34">
                <a:extLst>
                  <a:ext uri="{FF2B5EF4-FFF2-40B4-BE49-F238E27FC236}">
                    <a16:creationId xmlns:a16="http://schemas.microsoft.com/office/drawing/2014/main" xmlns="" id="{A3C0CE62-A65A-C641-9852-20E13DE1C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7" y="2784"/>
                <a:ext cx="88" cy="572"/>
              </a:xfrm>
              <a:custGeom>
                <a:avLst/>
                <a:gdLst>
                  <a:gd name="T0" fmla="*/ 88 w 88"/>
                  <a:gd name="T1" fmla="*/ 572 h 572"/>
                  <a:gd name="T2" fmla="*/ 88 w 88"/>
                  <a:gd name="T3" fmla="*/ 469 h 572"/>
                  <a:gd name="T4" fmla="*/ 88 w 88"/>
                  <a:gd name="T5" fmla="*/ 364 h 572"/>
                  <a:gd name="T6" fmla="*/ 0 w 88"/>
                  <a:gd name="T7" fmla="*/ 364 h 572"/>
                  <a:gd name="T8" fmla="*/ 0 w 88"/>
                  <a:gd name="T9" fmla="*/ 208 h 572"/>
                  <a:gd name="T10" fmla="*/ 88 w 88"/>
                  <a:gd name="T11" fmla="*/ 208 h 572"/>
                  <a:gd name="T12" fmla="*/ 88 w 88"/>
                  <a:gd name="T13" fmla="*/ 0 h 5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8" h="572">
                    <a:moveTo>
                      <a:pt x="88" y="572"/>
                    </a:moveTo>
                    <a:lnTo>
                      <a:pt x="88" y="469"/>
                    </a:lnTo>
                    <a:lnTo>
                      <a:pt x="88" y="364"/>
                    </a:lnTo>
                    <a:lnTo>
                      <a:pt x="0" y="364"/>
                    </a:lnTo>
                    <a:lnTo>
                      <a:pt x="0" y="208"/>
                    </a:lnTo>
                    <a:lnTo>
                      <a:pt x="88" y="208"/>
                    </a:lnTo>
                    <a:lnTo>
                      <a:pt x="88" y="0"/>
                    </a:lnTo>
                  </a:path>
                </a:pathLst>
              </a:custGeom>
              <a:noFill/>
              <a:ln w="19050" cap="flat">
                <a:solidFill>
                  <a:srgbClr val="0078C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5" name="Line 35">
                <a:extLst>
                  <a:ext uri="{FF2B5EF4-FFF2-40B4-BE49-F238E27FC236}">
                    <a16:creationId xmlns:a16="http://schemas.microsoft.com/office/drawing/2014/main" xmlns="" id="{365FBB82-FFFD-E04B-B87A-17F4BA17A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8" y="2989"/>
                <a:ext cx="1" cy="168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Rectangle 36">
                <a:extLst>
                  <a:ext uri="{FF2B5EF4-FFF2-40B4-BE49-F238E27FC236}">
                    <a16:creationId xmlns:a16="http://schemas.microsoft.com/office/drawing/2014/main" xmlns="" id="{4C16E15C-89E2-D34B-91DE-D87DD5639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91"/>
                <a:ext cx="36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  <a:latin typeface="Myriad Roman" charset="0"/>
                    <a:ea typeface="SimSun" panose="02010600030101010101" pitchFamily="2" charset="-122"/>
                  </a:rPr>
                  <a:t>does not</a:t>
                </a:r>
                <a:endParaRPr lang="en-US" altLang="zh-CN" b="0">
                  <a:ea typeface="SimSun" panose="02010600030101010101" pitchFamily="2" charset="-122"/>
                </a:endParaRPr>
              </a:p>
            </p:txBody>
          </p:sp>
          <p:sp>
            <p:nvSpPr>
              <p:cNvPr id="23587" name="Rectangle 37">
                <a:extLst>
                  <a:ext uri="{FF2B5EF4-FFF2-40B4-BE49-F238E27FC236}">
                    <a16:creationId xmlns:a16="http://schemas.microsoft.com/office/drawing/2014/main" xmlns="" id="{09A2E1D9-78C3-AB4F-B717-AEDB963D4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600"/>
                <a:ext cx="33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  <a:latin typeface="Myriad Roman" charset="0"/>
                    <a:ea typeface="SimSun" panose="02010600030101010101" pitchFamily="2" charset="-122"/>
                  </a:rPr>
                  <a:t>conduct</a:t>
                </a:r>
                <a:endParaRPr lang="en-US" altLang="zh-CN" b="0">
                  <a:ea typeface="SimSun" panose="02010600030101010101" pitchFamily="2" charset="-122"/>
                </a:endParaRPr>
              </a:p>
            </p:txBody>
          </p:sp>
          <p:sp>
            <p:nvSpPr>
              <p:cNvPr id="23588" name="Freeform 38">
                <a:extLst>
                  <a:ext uri="{FF2B5EF4-FFF2-40B4-BE49-F238E27FC236}">
                    <a16:creationId xmlns:a16="http://schemas.microsoft.com/office/drawing/2014/main" xmlns="" id="{0A78A9B0-90A7-9F44-8104-BB62A075F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" y="2892"/>
                <a:ext cx="70" cy="97"/>
              </a:xfrm>
              <a:custGeom>
                <a:avLst/>
                <a:gdLst>
                  <a:gd name="T0" fmla="*/ 70 w 70"/>
                  <a:gd name="T1" fmla="*/ 97 h 97"/>
                  <a:gd name="T2" fmla="*/ 45 w 70"/>
                  <a:gd name="T3" fmla="*/ 0 h 97"/>
                  <a:gd name="T4" fmla="*/ 0 w 70"/>
                  <a:gd name="T5" fmla="*/ 21 h 97"/>
                  <a:gd name="T6" fmla="*/ 70 w 70"/>
                  <a:gd name="T7" fmla="*/ 9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0" h="97">
                    <a:moveTo>
                      <a:pt x="70" y="97"/>
                    </a:moveTo>
                    <a:lnTo>
                      <a:pt x="45" y="0"/>
                    </a:lnTo>
                    <a:lnTo>
                      <a:pt x="0" y="21"/>
                    </a:lnTo>
                    <a:lnTo>
                      <a:pt x="7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9" name="Freeform 39">
                <a:extLst>
                  <a:ext uri="{FF2B5EF4-FFF2-40B4-BE49-F238E27FC236}">
                    <a16:creationId xmlns:a16="http://schemas.microsoft.com/office/drawing/2014/main" xmlns="" id="{CD60A1B4-59F8-C04D-8A95-879E6AA55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" y="2724"/>
                <a:ext cx="64" cy="201"/>
              </a:xfrm>
              <a:custGeom>
                <a:avLst/>
                <a:gdLst>
                  <a:gd name="T0" fmla="*/ 4419788 w 21"/>
                  <a:gd name="T1" fmla="*/ 0 h 67"/>
                  <a:gd name="T2" fmla="*/ 2559192 w 21"/>
                  <a:gd name="T3" fmla="*/ 11868849 h 6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" h="67">
                    <a:moveTo>
                      <a:pt x="21" y="0"/>
                    </a:moveTo>
                    <a:cubicBezTo>
                      <a:pt x="21" y="0"/>
                      <a:pt x="0" y="32"/>
                      <a:pt x="12" y="6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Rectangle 40">
                <a:extLst>
                  <a:ext uri="{FF2B5EF4-FFF2-40B4-BE49-F238E27FC236}">
                    <a16:creationId xmlns:a16="http://schemas.microsoft.com/office/drawing/2014/main" xmlns="" id="{F34379AC-BAEA-6E42-ADFD-AC727EA1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95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  <a:latin typeface="Myriad Roman" charset="0"/>
                    <a:ea typeface="SimSun" panose="02010600030101010101" pitchFamily="2" charset="-122"/>
                  </a:rPr>
                  <a:t>1</a:t>
                </a:r>
                <a:endParaRPr lang="en-US" altLang="zh-CN" b="0">
                  <a:ea typeface="SimSun" panose="02010600030101010101" pitchFamily="2" charset="-122"/>
                </a:endParaRPr>
              </a:p>
            </p:txBody>
          </p:sp>
          <p:sp>
            <p:nvSpPr>
              <p:cNvPr id="23591" name="Oval 41">
                <a:extLst>
                  <a:ext uri="{FF2B5EF4-FFF2-40B4-BE49-F238E27FC236}">
                    <a16:creationId xmlns:a16="http://schemas.microsoft.com/office/drawing/2014/main" xmlns="" id="{2BA95AC9-C3EA-6843-98BE-DAA21C8A6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" y="3049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3568" name="Group 42">
              <a:extLst>
                <a:ext uri="{FF2B5EF4-FFF2-40B4-BE49-F238E27FC236}">
                  <a16:creationId xmlns:a16="http://schemas.microsoft.com/office/drawing/2014/main" xmlns="" id="{D0C9ADF7-66E0-5D47-B68E-668B5A96D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2784"/>
              <a:ext cx="542" cy="572"/>
              <a:chOff x="3289" y="2784"/>
              <a:chExt cx="542" cy="572"/>
            </a:xfrm>
          </p:grpSpPr>
          <p:sp>
            <p:nvSpPr>
              <p:cNvPr id="23577" name="Line 43">
                <a:extLst>
                  <a:ext uri="{FF2B5EF4-FFF2-40B4-BE49-F238E27FC236}">
                    <a16:creationId xmlns:a16="http://schemas.microsoft.com/office/drawing/2014/main" xmlns="" id="{DC2A61A5-438A-3347-8A94-E04887FA9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8" y="3070"/>
                <a:ext cx="177" cy="1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8" name="Freeform 44">
                <a:extLst>
                  <a:ext uri="{FF2B5EF4-FFF2-40B4-BE49-F238E27FC236}">
                    <a16:creationId xmlns:a16="http://schemas.microsoft.com/office/drawing/2014/main" xmlns="" id="{85874DDF-F65D-094E-A3C0-6E6B26615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2784"/>
                <a:ext cx="87" cy="572"/>
              </a:xfrm>
              <a:custGeom>
                <a:avLst/>
                <a:gdLst>
                  <a:gd name="T0" fmla="*/ 87 w 87"/>
                  <a:gd name="T1" fmla="*/ 572 h 572"/>
                  <a:gd name="T2" fmla="*/ 87 w 87"/>
                  <a:gd name="T3" fmla="*/ 469 h 572"/>
                  <a:gd name="T4" fmla="*/ 87 w 87"/>
                  <a:gd name="T5" fmla="*/ 364 h 572"/>
                  <a:gd name="T6" fmla="*/ 0 w 87"/>
                  <a:gd name="T7" fmla="*/ 364 h 572"/>
                  <a:gd name="T8" fmla="*/ 0 w 87"/>
                  <a:gd name="T9" fmla="*/ 208 h 572"/>
                  <a:gd name="T10" fmla="*/ 87 w 87"/>
                  <a:gd name="T11" fmla="*/ 208 h 572"/>
                  <a:gd name="T12" fmla="*/ 87 w 87"/>
                  <a:gd name="T13" fmla="*/ 0 h 5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" h="572">
                    <a:moveTo>
                      <a:pt x="87" y="572"/>
                    </a:moveTo>
                    <a:lnTo>
                      <a:pt x="87" y="469"/>
                    </a:lnTo>
                    <a:lnTo>
                      <a:pt x="87" y="364"/>
                    </a:lnTo>
                    <a:lnTo>
                      <a:pt x="0" y="364"/>
                    </a:lnTo>
                    <a:lnTo>
                      <a:pt x="0" y="208"/>
                    </a:lnTo>
                    <a:lnTo>
                      <a:pt x="87" y="208"/>
                    </a:lnTo>
                    <a:lnTo>
                      <a:pt x="87" y="0"/>
                    </a:lnTo>
                  </a:path>
                </a:pathLst>
              </a:custGeom>
              <a:noFill/>
              <a:ln w="19050" cap="flat">
                <a:solidFill>
                  <a:srgbClr val="0078C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Line 45">
                <a:extLst>
                  <a:ext uri="{FF2B5EF4-FFF2-40B4-BE49-F238E27FC236}">
                    <a16:creationId xmlns:a16="http://schemas.microsoft.com/office/drawing/2014/main" xmlns="" id="{295EDF41-0F9E-9E44-B41A-2A8A36882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5" y="2989"/>
                <a:ext cx="1" cy="168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Rectangle 46">
                <a:extLst>
                  <a:ext uri="{FF2B5EF4-FFF2-40B4-BE49-F238E27FC236}">
                    <a16:creationId xmlns:a16="http://schemas.microsoft.com/office/drawing/2014/main" xmlns="" id="{80B8BF51-0252-FC4F-B5A9-20627B595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3015"/>
                <a:ext cx="1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  <a:latin typeface="Myriad Roman" charset="0"/>
                    <a:ea typeface="SimSun" panose="02010600030101010101" pitchFamily="2" charset="-122"/>
                  </a:rPr>
                  <a:t>gate</a:t>
                </a:r>
                <a:endParaRPr lang="en-US" altLang="zh-CN" b="0">
                  <a:ea typeface="SimSun" panose="02010600030101010101" pitchFamily="2" charset="-122"/>
                </a:endParaRPr>
              </a:p>
            </p:txBody>
          </p:sp>
          <p:sp>
            <p:nvSpPr>
              <p:cNvPr id="23581" name="Rectangle 47">
                <a:extLst>
                  <a:ext uri="{FF2B5EF4-FFF2-40B4-BE49-F238E27FC236}">
                    <a16:creationId xmlns:a16="http://schemas.microsoft.com/office/drawing/2014/main" xmlns="" id="{72F8A5E4-54CF-FD43-87EF-CB9CFDB65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" y="2805"/>
                <a:ext cx="27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u="sng">
                    <a:solidFill>
                      <a:srgbClr val="000000"/>
                    </a:solidFill>
                    <a:latin typeface="Myriad Roman" charset="0"/>
                    <a:ea typeface="SimSun" panose="02010600030101010101" pitchFamily="2" charset="-122"/>
                  </a:rPr>
                  <a:t>pMOS</a:t>
                </a:r>
                <a:endParaRPr lang="en-US" altLang="zh-CN" u="sng">
                  <a:ea typeface="SimSun" panose="02010600030101010101" pitchFamily="2" charset="-122"/>
                </a:endParaRPr>
              </a:p>
            </p:txBody>
          </p:sp>
          <p:sp>
            <p:nvSpPr>
              <p:cNvPr id="23582" name="Oval 48">
                <a:extLst>
                  <a:ext uri="{FF2B5EF4-FFF2-40B4-BE49-F238E27FC236}">
                    <a16:creationId xmlns:a16="http://schemas.microsoft.com/office/drawing/2014/main" xmlns="" id="{9FE25338-910F-7140-ADA0-10C5157AB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049"/>
                <a:ext cx="48" cy="4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3569" name="Group 49">
              <a:extLst>
                <a:ext uri="{FF2B5EF4-FFF2-40B4-BE49-F238E27FC236}">
                  <a16:creationId xmlns:a16="http://schemas.microsoft.com/office/drawing/2014/main" xmlns="" id="{5290DB40-F747-044C-BF89-7C9EF0413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1" y="2742"/>
              <a:ext cx="411" cy="864"/>
              <a:chOff x="5131" y="2742"/>
              <a:chExt cx="411" cy="864"/>
            </a:xfrm>
          </p:grpSpPr>
          <p:sp>
            <p:nvSpPr>
              <p:cNvPr id="23570" name="Line 50">
                <a:extLst>
                  <a:ext uri="{FF2B5EF4-FFF2-40B4-BE49-F238E27FC236}">
                    <a16:creationId xmlns:a16="http://schemas.microsoft.com/office/drawing/2014/main" xmlns="" id="{4F8A746F-1015-FA49-905F-203FA96BD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5" y="3070"/>
                <a:ext cx="175" cy="1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1" name="Freeform 51">
                <a:extLst>
                  <a:ext uri="{FF2B5EF4-FFF2-40B4-BE49-F238E27FC236}">
                    <a16:creationId xmlns:a16="http://schemas.microsoft.com/office/drawing/2014/main" xmlns="" id="{B44A3B16-A93D-794D-BB19-5375BAEBC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2" y="2784"/>
                <a:ext cx="87" cy="572"/>
              </a:xfrm>
              <a:custGeom>
                <a:avLst/>
                <a:gdLst>
                  <a:gd name="T0" fmla="*/ 87 w 87"/>
                  <a:gd name="T1" fmla="*/ 572 h 572"/>
                  <a:gd name="T2" fmla="*/ 87 w 87"/>
                  <a:gd name="T3" fmla="*/ 469 h 572"/>
                  <a:gd name="T4" fmla="*/ 87 w 87"/>
                  <a:gd name="T5" fmla="*/ 364 h 572"/>
                  <a:gd name="T6" fmla="*/ 0 w 87"/>
                  <a:gd name="T7" fmla="*/ 364 h 572"/>
                  <a:gd name="T8" fmla="*/ 0 w 87"/>
                  <a:gd name="T9" fmla="*/ 208 h 572"/>
                  <a:gd name="T10" fmla="*/ 87 w 87"/>
                  <a:gd name="T11" fmla="*/ 208 h 572"/>
                  <a:gd name="T12" fmla="*/ 87 w 87"/>
                  <a:gd name="T13" fmla="*/ 0 h 5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" h="572">
                    <a:moveTo>
                      <a:pt x="87" y="572"/>
                    </a:moveTo>
                    <a:lnTo>
                      <a:pt x="87" y="469"/>
                    </a:lnTo>
                    <a:lnTo>
                      <a:pt x="87" y="364"/>
                    </a:lnTo>
                    <a:lnTo>
                      <a:pt x="0" y="364"/>
                    </a:lnTo>
                    <a:lnTo>
                      <a:pt x="0" y="208"/>
                    </a:lnTo>
                    <a:lnTo>
                      <a:pt x="87" y="208"/>
                    </a:lnTo>
                    <a:lnTo>
                      <a:pt x="87" y="0"/>
                    </a:lnTo>
                  </a:path>
                </a:pathLst>
              </a:custGeom>
              <a:noFill/>
              <a:ln w="19050" cap="flat">
                <a:solidFill>
                  <a:srgbClr val="0078C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2" name="Line 52">
                <a:extLst>
                  <a:ext uri="{FF2B5EF4-FFF2-40B4-BE49-F238E27FC236}">
                    <a16:creationId xmlns:a16="http://schemas.microsoft.com/office/drawing/2014/main" xmlns="" id="{A3C6BADC-C3D0-1043-B047-54C2F0D36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0" y="2989"/>
                <a:ext cx="1" cy="168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Rectangle 53">
                <a:extLst>
                  <a:ext uri="{FF2B5EF4-FFF2-40B4-BE49-F238E27FC236}">
                    <a16:creationId xmlns:a16="http://schemas.microsoft.com/office/drawing/2014/main" xmlns="" id="{D33B761B-902C-2E43-AE7B-A8862B58F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9" y="3491"/>
                <a:ext cx="38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  <a:latin typeface="Myriad Roman" charset="0"/>
                    <a:ea typeface="SimSun" panose="02010600030101010101" pitchFamily="2" charset="-122"/>
                  </a:rPr>
                  <a:t>conducts</a:t>
                </a:r>
                <a:endParaRPr lang="en-US" altLang="zh-CN" b="0">
                  <a:ea typeface="SimSun" panose="02010600030101010101" pitchFamily="2" charset="-122"/>
                </a:endParaRPr>
              </a:p>
            </p:txBody>
          </p:sp>
          <p:sp>
            <p:nvSpPr>
              <p:cNvPr id="23574" name="Rectangle 54">
                <a:extLst>
                  <a:ext uri="{FF2B5EF4-FFF2-40B4-BE49-F238E27FC236}">
                    <a16:creationId xmlns:a16="http://schemas.microsoft.com/office/drawing/2014/main" xmlns="" id="{9FE406E0-8C00-8743-B237-DDFEC8E11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1" y="295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  <a:latin typeface="Myriad Roman" charset="0"/>
                    <a:ea typeface="SimSun" panose="02010600030101010101" pitchFamily="2" charset="-122"/>
                  </a:rPr>
                  <a:t>0</a:t>
                </a:r>
                <a:endParaRPr lang="en-US" altLang="zh-CN" b="0">
                  <a:ea typeface="SimSun" panose="02010600030101010101" pitchFamily="2" charset="-122"/>
                </a:endParaRPr>
              </a:p>
            </p:txBody>
          </p:sp>
          <p:sp>
            <p:nvSpPr>
              <p:cNvPr id="23575" name="Oval 55">
                <a:extLst>
                  <a:ext uri="{FF2B5EF4-FFF2-40B4-BE49-F238E27FC236}">
                    <a16:creationId xmlns:a16="http://schemas.microsoft.com/office/drawing/2014/main" xmlns="" id="{5ADBF4DA-4A59-9846-8072-06C3A3872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3049"/>
                <a:ext cx="49" cy="4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3576" name="Freeform 56">
                <a:extLst>
                  <a:ext uri="{FF2B5EF4-FFF2-40B4-BE49-F238E27FC236}">
                    <a16:creationId xmlns:a16="http://schemas.microsoft.com/office/drawing/2014/main" xmlns="" id="{3EFB0CC4-CE9C-3B46-8A55-91D824E2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4" y="2742"/>
                <a:ext cx="153" cy="680"/>
              </a:xfrm>
              <a:custGeom>
                <a:avLst/>
                <a:gdLst>
                  <a:gd name="T0" fmla="*/ 7617321 w 51"/>
                  <a:gd name="T1" fmla="*/ 0 h 226"/>
                  <a:gd name="T2" fmla="*/ 9034497 w 51"/>
                  <a:gd name="T3" fmla="*/ 41351519 h 22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1" h="226">
                    <a:moveTo>
                      <a:pt x="43" y="0"/>
                    </a:moveTo>
                    <a:cubicBezTo>
                      <a:pt x="43" y="0"/>
                      <a:pt x="0" y="114"/>
                      <a:pt x="51" y="22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206" name="Text Box 57">
            <a:extLst>
              <a:ext uri="{FF2B5EF4-FFF2-40B4-BE49-F238E27FC236}">
                <a16:creationId xmlns:a16="http://schemas.microsoft.com/office/drawing/2014/main" xmlns="" id="{97976067-8117-274B-B004-B47918C1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62600"/>
            <a:ext cx="5086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0">
                <a:ea typeface="宋体" charset="0"/>
              </a:rPr>
              <a:t>Silicon -- not quite a conductor or insulator: </a:t>
            </a:r>
            <a:r>
              <a:rPr lang="en-US" altLang="zh-CN" sz="1600" i="1">
                <a:ea typeface="宋体" charset="0"/>
              </a:rPr>
              <a:t>Semiconductor</a:t>
            </a:r>
          </a:p>
        </p:txBody>
      </p:sp>
      <p:sp>
        <p:nvSpPr>
          <p:cNvPr id="8207" name="Line 58">
            <a:extLst>
              <a:ext uri="{FF2B5EF4-FFF2-40B4-BE49-F238E27FC236}">
                <a16:creationId xmlns:a16="http://schemas.microsoft.com/office/drawing/2014/main" xmlns="" id="{9B094F41-3754-E947-BCFE-9FE0E90C8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76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xmlns="" id="{BAF98BE9-7E12-6D4D-8CC7-EB3F0F81F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charset="0"/>
              </a:rPr>
              <a:t>CMOS Transistor</a:t>
            </a:r>
          </a:p>
        </p:txBody>
      </p:sp>
    </p:spTree>
    <p:extLst>
      <p:ext uri="{BB962C8B-B14F-4D97-AF65-F5344CB8AC3E}">
        <p14:creationId xmlns:p14="http://schemas.microsoft.com/office/powerpoint/2010/main" val="166418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xmlns="" id="{9A13C88B-F76D-CB4C-95EB-9C3C105191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239EBE-A682-8C4D-8649-887C4FEFD9FB}" type="slidenum">
              <a:rPr lang="zh-CN" altLang="en-US" sz="10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000" b="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BAF98BE9-7E12-6D4D-8CC7-EB3F0F81F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charset="0"/>
              </a:rPr>
              <a:t>AND Logic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0074CB53-7853-784C-B74E-4735CF6687FC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533400" y="3962400"/>
            <a:ext cx="6705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>
                <a:ea typeface="宋体" charset="0"/>
              </a:rPr>
              <a:t>Definition of AND operation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>
                <a:ea typeface="宋体" charset="0"/>
              </a:rPr>
              <a:t>	</a:t>
            </a:r>
            <a:r>
              <a:rPr lang="en-US" altLang="zh-CN" b="0">
                <a:ea typeface="宋体" charset="0"/>
              </a:rPr>
              <a:t>Z = X </a:t>
            </a:r>
            <a:r>
              <a:rPr lang="en-US" altLang="zh-CN" b="0">
                <a:solidFill>
                  <a:srgbClr val="0000FF"/>
                </a:solidFill>
                <a:ea typeface="宋体" charset="0"/>
                <a:cs typeface="Times New Roman" charset="0"/>
              </a:rPr>
              <a:t>•</a:t>
            </a:r>
            <a:r>
              <a:rPr lang="en-US" altLang="zh-CN" b="0">
                <a:ea typeface="宋体" charset="0"/>
                <a:cs typeface="Times New Roman" charset="0"/>
              </a:rPr>
              <a:t> Y  </a:t>
            </a:r>
            <a:r>
              <a:rPr lang="en-US" altLang="zh-CN" sz="1800" b="0">
                <a:ea typeface="宋体" charset="0"/>
                <a:cs typeface="Times New Roman" charset="0"/>
              </a:rPr>
              <a:t> means Z = 1 if and only if both X = 1 and Y = 1;</a:t>
            </a:r>
          </a:p>
        </p:txBody>
      </p:sp>
      <p:graphicFrame>
        <p:nvGraphicFramePr>
          <p:cNvPr id="17585" name="Group 177">
            <a:extLst>
              <a:ext uri="{FF2B5EF4-FFF2-40B4-BE49-F238E27FC236}">
                <a16:creationId xmlns:a16="http://schemas.microsoft.com/office/drawing/2014/main" xmlns="" id="{8A0F48CD-7798-114C-8FD1-E06FC9EE9E3E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5486400" y="1524000"/>
          <a:ext cx="22098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Z = XY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263" name="Text Box 121">
            <a:extLst>
              <a:ext uri="{FF2B5EF4-FFF2-40B4-BE49-F238E27FC236}">
                <a16:creationId xmlns:a16="http://schemas.microsoft.com/office/drawing/2014/main" xmlns="" id="{12E363C1-3CBF-EF4B-91F9-812996C76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581400"/>
            <a:ext cx="138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0">
                <a:ea typeface="宋体" charset="0"/>
              </a:rPr>
              <a:t>Truth Table</a:t>
            </a:r>
          </a:p>
        </p:txBody>
      </p:sp>
      <p:grpSp>
        <p:nvGrpSpPr>
          <p:cNvPr id="25623" name="Group 143">
            <a:extLst>
              <a:ext uri="{FF2B5EF4-FFF2-40B4-BE49-F238E27FC236}">
                <a16:creationId xmlns:a16="http://schemas.microsoft.com/office/drawing/2014/main" xmlns="" id="{59391D12-2A2E-2D4B-8770-F3F491DD340B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953000"/>
            <a:ext cx="2327275" cy="1311275"/>
            <a:chOff x="528" y="2496"/>
            <a:chExt cx="1466" cy="826"/>
          </a:xfrm>
        </p:grpSpPr>
        <p:graphicFrame>
          <p:nvGraphicFramePr>
            <p:cNvPr id="25657" name="Object 7">
              <a:extLst>
                <a:ext uri="{FF2B5EF4-FFF2-40B4-BE49-F238E27FC236}">
                  <a16:creationId xmlns:a16="http://schemas.microsoft.com/office/drawing/2014/main" xmlns="" id="{89978E29-E016-8049-9432-98F47E3502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496"/>
            <a:ext cx="1466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Visio" r:id="rId3" imgW="4038600" imgH="1333500" progId="Visio.Drawing.6">
                    <p:embed/>
                  </p:oleObj>
                </mc:Choice>
                <mc:Fallback>
                  <p:oleObj name="Visio" r:id="rId3" imgW="4038600" imgH="13335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96"/>
                          <a:ext cx="1466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9" name="Text Box 122">
              <a:extLst>
                <a:ext uri="{FF2B5EF4-FFF2-40B4-BE49-F238E27FC236}">
                  <a16:creationId xmlns:a16="http://schemas.microsoft.com/office/drawing/2014/main" xmlns="" id="{9990946D-1F78-A942-B175-6F69848D6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3072"/>
              <a:ext cx="1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0">
                  <a:ea typeface="宋体" charset="0"/>
                </a:rPr>
                <a:t>2-input AND gate</a:t>
              </a:r>
            </a:p>
          </p:txBody>
        </p:sp>
      </p:grpSp>
      <p:sp>
        <p:nvSpPr>
          <p:cNvPr id="10265" name="AutoShape 142">
            <a:extLst>
              <a:ext uri="{FF2B5EF4-FFF2-40B4-BE49-F238E27FC236}">
                <a16:creationId xmlns:a16="http://schemas.microsoft.com/office/drawing/2014/main" xmlns="" id="{9FECB3B3-9A5D-B447-BAA3-2F5A55A6F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60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25625" name="Group 144">
            <a:extLst>
              <a:ext uri="{FF2B5EF4-FFF2-40B4-BE49-F238E27FC236}">
                <a16:creationId xmlns:a16="http://schemas.microsoft.com/office/drawing/2014/main" xmlns="" id="{9F333370-4A07-144E-A016-7FE3DBA5FD9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371600"/>
            <a:ext cx="1577975" cy="2376488"/>
            <a:chOff x="4839" y="1918"/>
            <a:chExt cx="756" cy="1082"/>
          </a:xfrm>
        </p:grpSpPr>
        <p:sp>
          <p:nvSpPr>
            <p:cNvPr id="25630" name="Line 145">
              <a:extLst>
                <a:ext uri="{FF2B5EF4-FFF2-40B4-BE49-F238E27FC236}">
                  <a16:creationId xmlns:a16="http://schemas.microsoft.com/office/drawing/2014/main" xmlns="" id="{3550810A-D61E-794B-BE7B-92972D61E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4" y="2397"/>
              <a:ext cx="273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146">
              <a:extLst>
                <a:ext uri="{FF2B5EF4-FFF2-40B4-BE49-F238E27FC236}">
                  <a16:creationId xmlns:a16="http://schemas.microsoft.com/office/drawing/2014/main" xmlns="" id="{17FFE81B-BA58-BB42-8524-1A90681A5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" y="2724"/>
              <a:ext cx="1" cy="148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147">
              <a:extLst>
                <a:ext uri="{FF2B5EF4-FFF2-40B4-BE49-F238E27FC236}">
                  <a16:creationId xmlns:a16="http://schemas.microsoft.com/office/drawing/2014/main" xmlns="" id="{83DF5D22-09DE-3247-864C-AB13A273D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2798"/>
              <a:ext cx="12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148">
              <a:extLst>
                <a:ext uri="{FF2B5EF4-FFF2-40B4-BE49-F238E27FC236}">
                  <a16:creationId xmlns:a16="http://schemas.microsoft.com/office/drawing/2014/main" xmlns="" id="{1105F9B7-AF0A-FB48-96B2-9D2D8CBBA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5" y="2525"/>
              <a:ext cx="125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Freeform 149">
              <a:extLst>
                <a:ext uri="{FF2B5EF4-FFF2-40B4-BE49-F238E27FC236}">
                  <a16:creationId xmlns:a16="http://schemas.microsoft.com/office/drawing/2014/main" xmlns="" id="{88FD8F85-445A-2C4A-A4E9-33E260E32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" y="2334"/>
              <a:ext cx="74" cy="591"/>
            </a:xfrm>
            <a:custGeom>
              <a:avLst/>
              <a:gdLst>
                <a:gd name="T0" fmla="*/ 74 w 74"/>
                <a:gd name="T1" fmla="*/ 0 h 591"/>
                <a:gd name="T2" fmla="*/ 74 w 74"/>
                <a:gd name="T3" fmla="*/ 122 h 591"/>
                <a:gd name="T4" fmla="*/ 0 w 74"/>
                <a:gd name="T5" fmla="*/ 122 h 591"/>
                <a:gd name="T6" fmla="*/ 0 w 74"/>
                <a:gd name="T7" fmla="*/ 260 h 591"/>
                <a:gd name="T8" fmla="*/ 74 w 74"/>
                <a:gd name="T9" fmla="*/ 260 h 591"/>
                <a:gd name="T10" fmla="*/ 74 w 74"/>
                <a:gd name="T11" fmla="*/ 262 h 591"/>
                <a:gd name="T12" fmla="*/ 74 w 74"/>
                <a:gd name="T13" fmla="*/ 395 h 591"/>
                <a:gd name="T14" fmla="*/ 0 w 74"/>
                <a:gd name="T15" fmla="*/ 395 h 591"/>
                <a:gd name="T16" fmla="*/ 0 w 74"/>
                <a:gd name="T17" fmla="*/ 533 h 591"/>
                <a:gd name="T18" fmla="*/ 74 w 74"/>
                <a:gd name="T19" fmla="*/ 533 h 591"/>
                <a:gd name="T20" fmla="*/ 74 w 74"/>
                <a:gd name="T21" fmla="*/ 591 h 59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4" h="591">
                  <a:moveTo>
                    <a:pt x="74" y="0"/>
                  </a:moveTo>
                  <a:lnTo>
                    <a:pt x="74" y="122"/>
                  </a:lnTo>
                  <a:lnTo>
                    <a:pt x="0" y="122"/>
                  </a:lnTo>
                  <a:lnTo>
                    <a:pt x="0" y="260"/>
                  </a:lnTo>
                  <a:lnTo>
                    <a:pt x="74" y="260"/>
                  </a:lnTo>
                  <a:lnTo>
                    <a:pt x="74" y="262"/>
                  </a:lnTo>
                  <a:lnTo>
                    <a:pt x="74" y="395"/>
                  </a:lnTo>
                  <a:lnTo>
                    <a:pt x="0" y="395"/>
                  </a:lnTo>
                  <a:lnTo>
                    <a:pt x="0" y="533"/>
                  </a:lnTo>
                  <a:lnTo>
                    <a:pt x="74" y="533"/>
                  </a:lnTo>
                  <a:lnTo>
                    <a:pt x="74" y="591"/>
                  </a:lnTo>
                </a:path>
              </a:pathLst>
            </a:custGeom>
            <a:noFill/>
            <a:ln w="17463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150">
              <a:extLst>
                <a:ext uri="{FF2B5EF4-FFF2-40B4-BE49-F238E27FC236}">
                  <a16:creationId xmlns:a16="http://schemas.microsoft.com/office/drawing/2014/main" xmlns="" id="{84FC2894-3855-F64A-9013-BC5E72E9F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4" y="1978"/>
              <a:ext cx="1" cy="88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Freeform 151">
              <a:extLst>
                <a:ext uri="{FF2B5EF4-FFF2-40B4-BE49-F238E27FC236}">
                  <a16:creationId xmlns:a16="http://schemas.microsoft.com/office/drawing/2014/main" xmlns="" id="{F9C95DC6-F377-4C47-9BD7-D249D108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" y="2063"/>
              <a:ext cx="318" cy="273"/>
            </a:xfrm>
            <a:custGeom>
              <a:avLst/>
              <a:gdLst>
                <a:gd name="T0" fmla="*/ 0 w 318"/>
                <a:gd name="T1" fmla="*/ 138 h 273"/>
                <a:gd name="T2" fmla="*/ 0 w 318"/>
                <a:gd name="T3" fmla="*/ 69 h 273"/>
                <a:gd name="T4" fmla="*/ 77 w 318"/>
                <a:gd name="T5" fmla="*/ 69 h 273"/>
                <a:gd name="T6" fmla="*/ 77 w 318"/>
                <a:gd name="T7" fmla="*/ 0 h 273"/>
                <a:gd name="T8" fmla="*/ 241 w 318"/>
                <a:gd name="T9" fmla="*/ 0 h 273"/>
                <a:gd name="T10" fmla="*/ 241 w 318"/>
                <a:gd name="T11" fmla="*/ 69 h 273"/>
                <a:gd name="T12" fmla="*/ 318 w 318"/>
                <a:gd name="T13" fmla="*/ 69 h 273"/>
                <a:gd name="T14" fmla="*/ 318 w 318"/>
                <a:gd name="T15" fmla="*/ 138 h 273"/>
                <a:gd name="T16" fmla="*/ 318 w 318"/>
                <a:gd name="T17" fmla="*/ 138 h 273"/>
                <a:gd name="T18" fmla="*/ 318 w 318"/>
                <a:gd name="T19" fmla="*/ 207 h 273"/>
                <a:gd name="T20" fmla="*/ 241 w 318"/>
                <a:gd name="T21" fmla="*/ 207 h 273"/>
                <a:gd name="T22" fmla="*/ 241 w 318"/>
                <a:gd name="T23" fmla="*/ 273 h 273"/>
                <a:gd name="T24" fmla="*/ 77 w 318"/>
                <a:gd name="T25" fmla="*/ 273 h 273"/>
                <a:gd name="T26" fmla="*/ 77 w 318"/>
                <a:gd name="T27" fmla="*/ 207 h 273"/>
                <a:gd name="T28" fmla="*/ 0 w 318"/>
                <a:gd name="T29" fmla="*/ 207 h 273"/>
                <a:gd name="T30" fmla="*/ 0 w 318"/>
                <a:gd name="T31" fmla="*/ 138 h 273"/>
                <a:gd name="T32" fmla="*/ 0 w 318"/>
                <a:gd name="T33" fmla="*/ 138 h 2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8" h="273">
                  <a:moveTo>
                    <a:pt x="0" y="138"/>
                  </a:moveTo>
                  <a:lnTo>
                    <a:pt x="0" y="69"/>
                  </a:lnTo>
                  <a:lnTo>
                    <a:pt x="77" y="69"/>
                  </a:lnTo>
                  <a:lnTo>
                    <a:pt x="77" y="0"/>
                  </a:lnTo>
                  <a:lnTo>
                    <a:pt x="241" y="0"/>
                  </a:lnTo>
                  <a:lnTo>
                    <a:pt x="241" y="69"/>
                  </a:lnTo>
                  <a:lnTo>
                    <a:pt x="318" y="69"/>
                  </a:lnTo>
                  <a:lnTo>
                    <a:pt x="318" y="138"/>
                  </a:lnTo>
                  <a:lnTo>
                    <a:pt x="318" y="207"/>
                  </a:lnTo>
                  <a:lnTo>
                    <a:pt x="241" y="207"/>
                  </a:lnTo>
                  <a:lnTo>
                    <a:pt x="241" y="273"/>
                  </a:lnTo>
                  <a:lnTo>
                    <a:pt x="77" y="273"/>
                  </a:lnTo>
                  <a:lnTo>
                    <a:pt x="77" y="207"/>
                  </a:lnTo>
                  <a:lnTo>
                    <a:pt x="0" y="207"/>
                  </a:lnTo>
                  <a:lnTo>
                    <a:pt x="0" y="138"/>
                  </a:lnTo>
                  <a:close/>
                </a:path>
              </a:pathLst>
            </a:custGeom>
            <a:noFill/>
            <a:ln w="17463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152">
              <a:extLst>
                <a:ext uri="{FF2B5EF4-FFF2-40B4-BE49-F238E27FC236}">
                  <a16:creationId xmlns:a16="http://schemas.microsoft.com/office/drawing/2014/main" xmlns="" id="{CEF00705-D392-2645-9968-95C4C78025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2" y="2450"/>
              <a:ext cx="1" cy="152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153">
              <a:extLst>
                <a:ext uri="{FF2B5EF4-FFF2-40B4-BE49-F238E27FC236}">
                  <a16:creationId xmlns:a16="http://schemas.microsoft.com/office/drawing/2014/main" xmlns="" id="{559E820F-F058-EA4E-8929-8C4490DE5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8" y="2127"/>
              <a:ext cx="1" cy="148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Line 154">
              <a:extLst>
                <a:ext uri="{FF2B5EF4-FFF2-40B4-BE49-F238E27FC236}">
                  <a16:creationId xmlns:a16="http://schemas.microsoft.com/office/drawing/2014/main" xmlns="" id="{F10682BB-9465-DE46-964F-6F36CC810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9" y="2201"/>
              <a:ext cx="10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Line 155">
              <a:extLst>
                <a:ext uri="{FF2B5EF4-FFF2-40B4-BE49-F238E27FC236}">
                  <a16:creationId xmlns:a16="http://schemas.microsoft.com/office/drawing/2014/main" xmlns="" id="{AA718486-016D-1248-B896-579E560C2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0" y="2201"/>
              <a:ext cx="98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Line 156">
              <a:extLst>
                <a:ext uri="{FF2B5EF4-FFF2-40B4-BE49-F238E27FC236}">
                  <a16:creationId xmlns:a16="http://schemas.microsoft.com/office/drawing/2014/main" xmlns="" id="{65FFCF9E-28A5-4043-AC40-052958385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" y="2127"/>
              <a:ext cx="1" cy="148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Oval 157">
              <a:extLst>
                <a:ext uri="{FF2B5EF4-FFF2-40B4-BE49-F238E27FC236}">
                  <a16:creationId xmlns:a16="http://schemas.microsoft.com/office/drawing/2014/main" xmlns="" id="{C377B662-4FF9-7E47-A8FC-BE5932BA4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2180"/>
              <a:ext cx="42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5643" name="Oval 158">
              <a:extLst>
                <a:ext uri="{FF2B5EF4-FFF2-40B4-BE49-F238E27FC236}">
                  <a16:creationId xmlns:a16="http://schemas.microsoft.com/office/drawing/2014/main" xmlns="" id="{F687BF02-A0A9-DD47-9DCE-AD62775A6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" y="2180"/>
              <a:ext cx="40" cy="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5644" name="Line 159">
              <a:extLst>
                <a:ext uri="{FF2B5EF4-FFF2-40B4-BE49-F238E27FC236}">
                  <a16:creationId xmlns:a16="http://schemas.microsoft.com/office/drawing/2014/main" xmlns="" id="{4D5CD07B-3B56-9143-AC43-932506AE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4" y="1983"/>
              <a:ext cx="1" cy="1"/>
            </a:xfrm>
            <a:prstGeom prst="line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160">
              <a:extLst>
                <a:ext uri="{FF2B5EF4-FFF2-40B4-BE49-F238E27FC236}">
                  <a16:creationId xmlns:a16="http://schemas.microsoft.com/office/drawing/2014/main" xmlns="" id="{2A370B66-6659-B144-A591-A97379B45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8" y="1983"/>
              <a:ext cx="111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161">
              <a:extLst>
                <a:ext uri="{FF2B5EF4-FFF2-40B4-BE49-F238E27FC236}">
                  <a16:creationId xmlns:a16="http://schemas.microsoft.com/office/drawing/2014/main" xmlns="" id="{AEA420BE-C715-744C-B00E-79C36EDAE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9" y="1965"/>
              <a:ext cx="69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162">
              <a:extLst>
                <a:ext uri="{FF2B5EF4-FFF2-40B4-BE49-F238E27FC236}">
                  <a16:creationId xmlns:a16="http://schemas.microsoft.com/office/drawing/2014/main" xmlns="" id="{23B66A15-14B2-9E4B-8AEB-9C7C6FEE9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1" y="1944"/>
              <a:ext cx="29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Freeform 163">
              <a:extLst>
                <a:ext uri="{FF2B5EF4-FFF2-40B4-BE49-F238E27FC236}">
                  <a16:creationId xmlns:a16="http://schemas.microsoft.com/office/drawing/2014/main" xmlns="" id="{2094A9F0-0584-C444-A272-736CFE27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" y="2923"/>
              <a:ext cx="40" cy="77"/>
            </a:xfrm>
            <a:custGeom>
              <a:avLst/>
              <a:gdLst>
                <a:gd name="T0" fmla="*/ 21 w 40"/>
                <a:gd name="T1" fmla="*/ 77 h 77"/>
                <a:gd name="T2" fmla="*/ 40 w 40"/>
                <a:gd name="T3" fmla="*/ 0 h 77"/>
                <a:gd name="T4" fmla="*/ 0 w 40"/>
                <a:gd name="T5" fmla="*/ 0 h 77"/>
                <a:gd name="T6" fmla="*/ 21 w 40"/>
                <a:gd name="T7" fmla="*/ 77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7">
                  <a:moveTo>
                    <a:pt x="21" y="77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21" y="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78C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Rectangle 164">
              <a:extLst>
                <a:ext uri="{FF2B5EF4-FFF2-40B4-BE49-F238E27FC236}">
                  <a16:creationId xmlns:a16="http://schemas.microsoft.com/office/drawing/2014/main" xmlns="" id="{7B1A64F5-DABF-2E4A-9425-CF10E954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3" y="1918"/>
              <a:ext cx="3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5650" name="Rectangle 165">
              <a:extLst>
                <a:ext uri="{FF2B5EF4-FFF2-40B4-BE49-F238E27FC236}">
                  <a16:creationId xmlns:a16="http://schemas.microsoft.com/office/drawing/2014/main" xmlns="" id="{796D7D87-4848-5F4F-8A41-3C86D6BB1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2922"/>
              <a:ext cx="37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5651" name="Rectangle 166">
              <a:extLst>
                <a:ext uri="{FF2B5EF4-FFF2-40B4-BE49-F238E27FC236}">
                  <a16:creationId xmlns:a16="http://schemas.microsoft.com/office/drawing/2014/main" xmlns="" id="{1DEF65C9-EFBF-5F4B-9C0D-B642E5E4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2145"/>
              <a:ext cx="3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x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5652" name="Rectangle 167">
              <a:extLst>
                <a:ext uri="{FF2B5EF4-FFF2-40B4-BE49-F238E27FC236}">
                  <a16:creationId xmlns:a16="http://schemas.microsoft.com/office/drawing/2014/main" xmlns="" id="{0A561C2F-04E9-B84B-A50E-F54CBBECE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" y="2142"/>
              <a:ext cx="3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y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5653" name="Rectangle 168">
              <a:extLst>
                <a:ext uri="{FF2B5EF4-FFF2-40B4-BE49-F238E27FC236}">
                  <a16:creationId xmlns:a16="http://schemas.microsoft.com/office/drawing/2014/main" xmlns="" id="{FC5A11EA-7AA6-C44E-A129-5DAC47AF8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" y="2351"/>
              <a:ext cx="4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Z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5654" name="Rectangle 169">
              <a:extLst>
                <a:ext uri="{FF2B5EF4-FFF2-40B4-BE49-F238E27FC236}">
                  <a16:creationId xmlns:a16="http://schemas.microsoft.com/office/drawing/2014/main" xmlns="" id="{20418CB8-8CB2-3E41-AA60-8FAD2CE7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" y="2473"/>
              <a:ext cx="3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y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5655" name="Rectangle 170">
              <a:extLst>
                <a:ext uri="{FF2B5EF4-FFF2-40B4-BE49-F238E27FC236}">
                  <a16:creationId xmlns:a16="http://schemas.microsoft.com/office/drawing/2014/main" xmlns="" id="{60E9957A-EC16-1E47-94D5-E7F6D0C75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" y="2738"/>
              <a:ext cx="3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x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5656" name="Oval 171">
              <a:extLst>
                <a:ext uri="{FF2B5EF4-FFF2-40B4-BE49-F238E27FC236}">
                  <a16:creationId xmlns:a16="http://schemas.microsoft.com/office/drawing/2014/main" xmlns="" id="{E6B10423-1E04-5446-9781-FD04FFFC2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" y="2376"/>
              <a:ext cx="40" cy="43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267" name="Text Box 175">
            <a:extLst>
              <a:ext uri="{FF2B5EF4-FFF2-40B4-BE49-F238E27FC236}">
                <a16:creationId xmlns:a16="http://schemas.microsoft.com/office/drawing/2014/main" xmlns="" id="{65D30A7E-82FD-214D-96D9-4B4161D2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562600"/>
            <a:ext cx="1590675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宋体" charset="0"/>
              </a:rPr>
              <a:t>AND operator</a:t>
            </a:r>
          </a:p>
        </p:txBody>
      </p:sp>
      <p:sp>
        <p:nvSpPr>
          <p:cNvPr id="10268" name="Line 176">
            <a:extLst>
              <a:ext uri="{FF2B5EF4-FFF2-40B4-BE49-F238E27FC236}">
                <a16:creationId xmlns:a16="http://schemas.microsoft.com/office/drawing/2014/main" xmlns="" id="{E89CBF50-01E2-EE49-9F7E-4A7A8A6CDF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4648200"/>
            <a:ext cx="15240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69" name="Text Box 178">
            <a:extLst>
              <a:ext uri="{FF2B5EF4-FFF2-40B4-BE49-F238E27FC236}">
                <a16:creationId xmlns:a16="http://schemas.microsoft.com/office/drawing/2014/main" xmlns="" id="{5FA155F4-DD49-E94C-BF47-73D8F4E84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1031875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宋体" charset="0"/>
              </a:rPr>
              <a:t>Variable</a:t>
            </a:r>
          </a:p>
        </p:txBody>
      </p:sp>
      <p:sp>
        <p:nvSpPr>
          <p:cNvPr id="10270" name="Line 179">
            <a:extLst>
              <a:ext uri="{FF2B5EF4-FFF2-40B4-BE49-F238E27FC236}">
                <a16:creationId xmlns:a16="http://schemas.microsoft.com/office/drawing/2014/main" xmlns="" id="{941CC462-1947-B449-9FC7-4784D24601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724400"/>
            <a:ext cx="76200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7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xmlns="" id="{1F8C4BF6-0DA7-EF42-8D43-84AA57EF1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6B2E14-E56F-1342-B57D-47BC47A3D1D0}" type="slidenum">
              <a:rPr lang="zh-CN" altLang="en-US" sz="10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000" b="0">
              <a:latin typeface="Arial" panose="020B0604020202020204" pitchFamily="34" charset="0"/>
            </a:endParaRPr>
          </a:p>
        </p:txBody>
      </p:sp>
      <p:sp>
        <p:nvSpPr>
          <p:cNvPr id="14340" name="Rectangle 81">
            <a:extLst>
              <a:ext uri="{FF2B5EF4-FFF2-40B4-BE49-F238E27FC236}">
                <a16:creationId xmlns:a16="http://schemas.microsoft.com/office/drawing/2014/main" xmlns="" id="{18438027-1411-D945-9F6F-678C5E771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>
                <a:ea typeface="宋体" charset="0"/>
              </a:rPr>
              <a:t>Definition of OR operation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>
                <a:ea typeface="宋体" charset="0"/>
              </a:rPr>
              <a:t>	</a:t>
            </a:r>
            <a:r>
              <a:rPr lang="en-US" altLang="zh-CN" sz="1800" b="0">
                <a:ea typeface="宋体" charset="0"/>
              </a:rPr>
              <a:t>Z = X </a:t>
            </a:r>
            <a:r>
              <a:rPr lang="en-US" altLang="zh-CN" sz="1800">
                <a:solidFill>
                  <a:srgbClr val="0000FF"/>
                </a:solidFill>
                <a:ea typeface="宋体" charset="0"/>
              </a:rPr>
              <a:t>+</a:t>
            </a:r>
            <a:r>
              <a:rPr lang="en-US" altLang="zh-CN" sz="1800" b="0">
                <a:ea typeface="宋体" charset="0"/>
                <a:cs typeface="Times New Roman" charset="0"/>
              </a:rPr>
              <a:t> Y means Z = 1 if either X=1 or Y=1, or both;</a:t>
            </a:r>
          </a:p>
        </p:txBody>
      </p:sp>
      <p:graphicFrame>
        <p:nvGraphicFramePr>
          <p:cNvPr id="20635" name="Group 155">
            <a:extLst>
              <a:ext uri="{FF2B5EF4-FFF2-40B4-BE49-F238E27FC236}">
                <a16:creationId xmlns:a16="http://schemas.microsoft.com/office/drawing/2014/main" xmlns="" id="{01AB6E5F-6F6F-1340-8689-53FED7C65814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1219200"/>
          <a:ext cx="2590800" cy="1981200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Z = 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+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359" name="Text Box 116">
            <a:extLst>
              <a:ext uri="{FF2B5EF4-FFF2-40B4-BE49-F238E27FC236}">
                <a16:creationId xmlns:a16="http://schemas.microsoft.com/office/drawing/2014/main" xmlns="" id="{A66B36E7-2267-F446-9892-6058E6B4A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276600"/>
            <a:ext cx="138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0">
                <a:ea typeface="宋体" charset="0"/>
              </a:rPr>
              <a:t>Truth Table</a:t>
            </a:r>
          </a:p>
        </p:txBody>
      </p:sp>
      <p:grpSp>
        <p:nvGrpSpPr>
          <p:cNvPr id="29719" name="Group 120">
            <a:extLst>
              <a:ext uri="{FF2B5EF4-FFF2-40B4-BE49-F238E27FC236}">
                <a16:creationId xmlns:a16="http://schemas.microsoft.com/office/drawing/2014/main" xmlns="" id="{3787A3C4-FA81-584E-B328-28336574512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800600"/>
            <a:ext cx="2743200" cy="1235075"/>
            <a:chOff x="816" y="2064"/>
            <a:chExt cx="1728" cy="778"/>
          </a:xfrm>
        </p:grpSpPr>
        <p:graphicFrame>
          <p:nvGraphicFramePr>
            <p:cNvPr id="29751" name="Object 80">
              <a:extLst>
                <a:ext uri="{FF2B5EF4-FFF2-40B4-BE49-F238E27FC236}">
                  <a16:creationId xmlns:a16="http://schemas.microsoft.com/office/drawing/2014/main" xmlns="" id="{DBDC783F-6C16-5C47-B132-57B65F3768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064"/>
            <a:ext cx="1728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Visio" r:id="rId3" imgW="4038600" imgH="1333500" progId="Visio.Drawing.6">
                    <p:embed/>
                  </p:oleObj>
                </mc:Choice>
                <mc:Fallback>
                  <p:oleObj name="Visio" r:id="rId3" imgW="4038600" imgH="13335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064"/>
                          <a:ext cx="1728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3" name="Text Box 117">
              <a:extLst>
                <a:ext uri="{FF2B5EF4-FFF2-40B4-BE49-F238E27FC236}">
                  <a16:creationId xmlns:a16="http://schemas.microsoft.com/office/drawing/2014/main" xmlns="" id="{A8D98D95-8635-114A-8F18-CF4033647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592"/>
              <a:ext cx="11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0">
                  <a:ea typeface="宋体" charset="0"/>
                </a:rPr>
                <a:t>2-input OR gate</a:t>
              </a:r>
            </a:p>
          </p:txBody>
        </p:sp>
      </p:grpSp>
      <p:grpSp>
        <p:nvGrpSpPr>
          <p:cNvPr id="29720" name="Group 121">
            <a:extLst>
              <a:ext uri="{FF2B5EF4-FFF2-40B4-BE49-F238E27FC236}">
                <a16:creationId xmlns:a16="http://schemas.microsoft.com/office/drawing/2014/main" xmlns="" id="{AA6E0DE4-D1AF-FC4C-A285-D9A327DE787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19200"/>
            <a:ext cx="1804988" cy="2330450"/>
            <a:chOff x="3997" y="1918"/>
            <a:chExt cx="739" cy="1083"/>
          </a:xfrm>
        </p:grpSpPr>
        <p:sp>
          <p:nvSpPr>
            <p:cNvPr id="29724" name="Line 122">
              <a:extLst>
                <a:ext uri="{FF2B5EF4-FFF2-40B4-BE49-F238E27FC236}">
                  <a16:creationId xmlns:a16="http://schemas.microsoft.com/office/drawing/2014/main" xmlns="" id="{1213436E-E24C-EA44-88D1-8F1A18C88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" y="1983"/>
              <a:ext cx="1" cy="1"/>
            </a:xfrm>
            <a:prstGeom prst="line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123">
              <a:extLst>
                <a:ext uri="{FF2B5EF4-FFF2-40B4-BE49-F238E27FC236}">
                  <a16:creationId xmlns:a16="http://schemas.microsoft.com/office/drawing/2014/main" xmlns="" id="{FE1EF2D6-C49E-CD48-8E77-A9816AA34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5" y="1983"/>
              <a:ext cx="111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124">
              <a:extLst>
                <a:ext uri="{FF2B5EF4-FFF2-40B4-BE49-F238E27FC236}">
                  <a16:creationId xmlns:a16="http://schemas.microsoft.com/office/drawing/2014/main" xmlns="" id="{C5AEE245-94C8-4C45-9AEE-60D3409AE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3" y="1965"/>
              <a:ext cx="69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125">
              <a:extLst>
                <a:ext uri="{FF2B5EF4-FFF2-40B4-BE49-F238E27FC236}">
                  <a16:creationId xmlns:a16="http://schemas.microsoft.com/office/drawing/2014/main" xmlns="" id="{86350620-F1F1-8E47-8887-A8C87A874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1944"/>
              <a:ext cx="30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Oval 126">
              <a:extLst>
                <a:ext uri="{FF2B5EF4-FFF2-40B4-BE49-F238E27FC236}">
                  <a16:creationId xmlns:a16="http://schemas.microsoft.com/office/drawing/2014/main" xmlns="" id="{EA403A2A-D31A-1744-BC4D-88127B634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2490"/>
              <a:ext cx="43" cy="40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9729" name="Line 127">
              <a:extLst>
                <a:ext uri="{FF2B5EF4-FFF2-40B4-BE49-F238E27FC236}">
                  <a16:creationId xmlns:a16="http://schemas.microsoft.com/office/drawing/2014/main" xmlns="" id="{6ACC37A2-86AF-F540-8A00-B0F1FE350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511"/>
              <a:ext cx="275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128">
              <a:extLst>
                <a:ext uri="{FF2B5EF4-FFF2-40B4-BE49-F238E27FC236}">
                  <a16:creationId xmlns:a16="http://schemas.microsoft.com/office/drawing/2014/main" xmlns="" id="{BACE07BC-4E33-8047-B8F0-EC336E99E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9" y="2036"/>
              <a:ext cx="1" cy="149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Line 129">
              <a:extLst>
                <a:ext uri="{FF2B5EF4-FFF2-40B4-BE49-F238E27FC236}">
                  <a16:creationId xmlns:a16="http://schemas.microsoft.com/office/drawing/2014/main" xmlns="" id="{6294871D-ADCD-454E-8C5A-FE67AE8FC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111"/>
              <a:ext cx="12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Line 130">
              <a:extLst>
                <a:ext uri="{FF2B5EF4-FFF2-40B4-BE49-F238E27FC236}">
                  <a16:creationId xmlns:a16="http://schemas.microsoft.com/office/drawing/2014/main" xmlns="" id="{CD2125A9-4838-994D-8289-1366BE7D7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9" y="2381"/>
              <a:ext cx="127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Freeform 131">
              <a:extLst>
                <a:ext uri="{FF2B5EF4-FFF2-40B4-BE49-F238E27FC236}">
                  <a16:creationId xmlns:a16="http://schemas.microsoft.com/office/drawing/2014/main" xmlns="" id="{CDD2EB4B-D6A9-EA45-B564-E864398DF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3" y="1983"/>
              <a:ext cx="77" cy="589"/>
            </a:xfrm>
            <a:custGeom>
              <a:avLst/>
              <a:gdLst>
                <a:gd name="T0" fmla="*/ 77 w 77"/>
                <a:gd name="T1" fmla="*/ 589 h 589"/>
                <a:gd name="T2" fmla="*/ 77 w 77"/>
                <a:gd name="T3" fmla="*/ 467 h 589"/>
                <a:gd name="T4" fmla="*/ 0 w 77"/>
                <a:gd name="T5" fmla="*/ 467 h 589"/>
                <a:gd name="T6" fmla="*/ 0 w 77"/>
                <a:gd name="T7" fmla="*/ 329 h 589"/>
                <a:gd name="T8" fmla="*/ 77 w 77"/>
                <a:gd name="T9" fmla="*/ 329 h 589"/>
                <a:gd name="T10" fmla="*/ 77 w 77"/>
                <a:gd name="T11" fmla="*/ 329 h 589"/>
                <a:gd name="T12" fmla="*/ 77 w 77"/>
                <a:gd name="T13" fmla="*/ 197 h 589"/>
                <a:gd name="T14" fmla="*/ 0 w 77"/>
                <a:gd name="T15" fmla="*/ 197 h 589"/>
                <a:gd name="T16" fmla="*/ 0 w 77"/>
                <a:gd name="T17" fmla="*/ 59 h 589"/>
                <a:gd name="T18" fmla="*/ 77 w 77"/>
                <a:gd name="T19" fmla="*/ 59 h 589"/>
                <a:gd name="T20" fmla="*/ 77 w 77"/>
                <a:gd name="T21" fmla="*/ 0 h 5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7" h="589">
                  <a:moveTo>
                    <a:pt x="77" y="589"/>
                  </a:moveTo>
                  <a:lnTo>
                    <a:pt x="77" y="467"/>
                  </a:lnTo>
                  <a:lnTo>
                    <a:pt x="0" y="467"/>
                  </a:lnTo>
                  <a:lnTo>
                    <a:pt x="0" y="329"/>
                  </a:lnTo>
                  <a:lnTo>
                    <a:pt x="77" y="329"/>
                  </a:lnTo>
                  <a:lnTo>
                    <a:pt x="77" y="197"/>
                  </a:lnTo>
                  <a:lnTo>
                    <a:pt x="0" y="197"/>
                  </a:lnTo>
                  <a:lnTo>
                    <a:pt x="0" y="59"/>
                  </a:lnTo>
                  <a:lnTo>
                    <a:pt x="77" y="59"/>
                  </a:lnTo>
                  <a:lnTo>
                    <a:pt x="77" y="0"/>
                  </a:lnTo>
                </a:path>
              </a:pathLst>
            </a:custGeom>
            <a:noFill/>
            <a:ln w="17463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Line 132">
              <a:extLst>
                <a:ext uri="{FF2B5EF4-FFF2-40B4-BE49-F238E27FC236}">
                  <a16:creationId xmlns:a16="http://schemas.microsoft.com/office/drawing/2014/main" xmlns="" id="{27B85FEA-7033-6B40-9848-9FD313BDA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" y="2843"/>
              <a:ext cx="1" cy="88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Freeform 133">
              <a:extLst>
                <a:ext uri="{FF2B5EF4-FFF2-40B4-BE49-F238E27FC236}">
                  <a16:creationId xmlns:a16="http://schemas.microsoft.com/office/drawing/2014/main" xmlns="" id="{57BEEF00-E804-CE4F-8152-2A67A6F36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572"/>
              <a:ext cx="318" cy="271"/>
            </a:xfrm>
            <a:custGeom>
              <a:avLst/>
              <a:gdLst>
                <a:gd name="T0" fmla="*/ 0 w 318"/>
                <a:gd name="T1" fmla="*/ 136 h 271"/>
                <a:gd name="T2" fmla="*/ 0 w 318"/>
                <a:gd name="T3" fmla="*/ 205 h 271"/>
                <a:gd name="T4" fmla="*/ 74 w 318"/>
                <a:gd name="T5" fmla="*/ 205 h 271"/>
                <a:gd name="T6" fmla="*/ 74 w 318"/>
                <a:gd name="T7" fmla="*/ 271 h 271"/>
                <a:gd name="T8" fmla="*/ 242 w 318"/>
                <a:gd name="T9" fmla="*/ 271 h 271"/>
                <a:gd name="T10" fmla="*/ 242 w 318"/>
                <a:gd name="T11" fmla="*/ 205 h 271"/>
                <a:gd name="T12" fmla="*/ 318 w 318"/>
                <a:gd name="T13" fmla="*/ 205 h 271"/>
                <a:gd name="T14" fmla="*/ 318 w 318"/>
                <a:gd name="T15" fmla="*/ 136 h 271"/>
                <a:gd name="T16" fmla="*/ 318 w 318"/>
                <a:gd name="T17" fmla="*/ 136 h 271"/>
                <a:gd name="T18" fmla="*/ 318 w 318"/>
                <a:gd name="T19" fmla="*/ 67 h 271"/>
                <a:gd name="T20" fmla="*/ 242 w 318"/>
                <a:gd name="T21" fmla="*/ 67 h 271"/>
                <a:gd name="T22" fmla="*/ 242 w 318"/>
                <a:gd name="T23" fmla="*/ 0 h 271"/>
                <a:gd name="T24" fmla="*/ 74 w 318"/>
                <a:gd name="T25" fmla="*/ 0 h 271"/>
                <a:gd name="T26" fmla="*/ 74 w 318"/>
                <a:gd name="T27" fmla="*/ 67 h 271"/>
                <a:gd name="T28" fmla="*/ 0 w 318"/>
                <a:gd name="T29" fmla="*/ 67 h 271"/>
                <a:gd name="T30" fmla="*/ 0 w 318"/>
                <a:gd name="T31" fmla="*/ 136 h 271"/>
                <a:gd name="T32" fmla="*/ 0 w 318"/>
                <a:gd name="T33" fmla="*/ 136 h 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8" h="271">
                  <a:moveTo>
                    <a:pt x="0" y="136"/>
                  </a:moveTo>
                  <a:lnTo>
                    <a:pt x="0" y="205"/>
                  </a:lnTo>
                  <a:lnTo>
                    <a:pt x="74" y="205"/>
                  </a:lnTo>
                  <a:lnTo>
                    <a:pt x="74" y="271"/>
                  </a:lnTo>
                  <a:lnTo>
                    <a:pt x="242" y="271"/>
                  </a:lnTo>
                  <a:lnTo>
                    <a:pt x="242" y="205"/>
                  </a:lnTo>
                  <a:lnTo>
                    <a:pt x="318" y="205"/>
                  </a:lnTo>
                  <a:lnTo>
                    <a:pt x="318" y="136"/>
                  </a:lnTo>
                  <a:lnTo>
                    <a:pt x="318" y="67"/>
                  </a:lnTo>
                  <a:lnTo>
                    <a:pt x="242" y="67"/>
                  </a:lnTo>
                  <a:lnTo>
                    <a:pt x="242" y="0"/>
                  </a:lnTo>
                  <a:lnTo>
                    <a:pt x="74" y="0"/>
                  </a:lnTo>
                  <a:lnTo>
                    <a:pt x="74" y="67"/>
                  </a:lnTo>
                  <a:lnTo>
                    <a:pt x="0" y="67"/>
                  </a:lnTo>
                  <a:lnTo>
                    <a:pt x="0" y="136"/>
                  </a:lnTo>
                  <a:close/>
                </a:path>
              </a:pathLst>
            </a:custGeom>
            <a:noFill/>
            <a:ln w="17463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134">
              <a:extLst>
                <a:ext uri="{FF2B5EF4-FFF2-40B4-BE49-F238E27FC236}">
                  <a16:creationId xmlns:a16="http://schemas.microsoft.com/office/drawing/2014/main" xmlns="" id="{2A6ACFD5-BFFA-C24D-BD2C-D22F2D35F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" y="2307"/>
              <a:ext cx="1" cy="15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135">
              <a:extLst>
                <a:ext uri="{FF2B5EF4-FFF2-40B4-BE49-F238E27FC236}">
                  <a16:creationId xmlns:a16="http://schemas.microsoft.com/office/drawing/2014/main" xmlns="" id="{107B42DA-0B62-3546-983E-A0FC9E43B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" y="2923"/>
              <a:ext cx="37" cy="77"/>
            </a:xfrm>
            <a:custGeom>
              <a:avLst/>
              <a:gdLst>
                <a:gd name="T0" fmla="*/ 18 w 37"/>
                <a:gd name="T1" fmla="*/ 77 h 77"/>
                <a:gd name="T2" fmla="*/ 37 w 37"/>
                <a:gd name="T3" fmla="*/ 0 h 77"/>
                <a:gd name="T4" fmla="*/ 0 w 37"/>
                <a:gd name="T5" fmla="*/ 0 h 77"/>
                <a:gd name="T6" fmla="*/ 18 w 37"/>
                <a:gd name="T7" fmla="*/ 77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7">
                  <a:moveTo>
                    <a:pt x="18" y="77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18" y="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78C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136">
              <a:extLst>
                <a:ext uri="{FF2B5EF4-FFF2-40B4-BE49-F238E27FC236}">
                  <a16:creationId xmlns:a16="http://schemas.microsoft.com/office/drawing/2014/main" xmlns="" id="{CCA98322-CBCD-0640-9C8D-702C90645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2633"/>
              <a:ext cx="1" cy="149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Line 137">
              <a:extLst>
                <a:ext uri="{FF2B5EF4-FFF2-40B4-BE49-F238E27FC236}">
                  <a16:creationId xmlns:a16="http://schemas.microsoft.com/office/drawing/2014/main" xmlns="" id="{D590375B-F043-7346-8BA9-64FF49B44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7" y="2708"/>
              <a:ext cx="12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Line 138">
              <a:extLst>
                <a:ext uri="{FF2B5EF4-FFF2-40B4-BE49-F238E27FC236}">
                  <a16:creationId xmlns:a16="http://schemas.microsoft.com/office/drawing/2014/main" xmlns="" id="{A225666C-DCAF-2842-AF4A-947EAD64B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2708"/>
              <a:ext cx="12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Line 139">
              <a:extLst>
                <a:ext uri="{FF2B5EF4-FFF2-40B4-BE49-F238E27FC236}">
                  <a16:creationId xmlns:a16="http://schemas.microsoft.com/office/drawing/2014/main" xmlns="" id="{13BB5EA5-0324-624E-9AB5-B79D32148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7" y="2633"/>
              <a:ext cx="1" cy="149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Rectangle 140">
              <a:extLst>
                <a:ext uri="{FF2B5EF4-FFF2-40B4-BE49-F238E27FC236}">
                  <a16:creationId xmlns:a16="http://schemas.microsoft.com/office/drawing/2014/main" xmlns="" id="{9C7C58B7-BA82-7E4B-9781-DCF68FD93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1918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9743" name="Rectangle 141">
              <a:extLst>
                <a:ext uri="{FF2B5EF4-FFF2-40B4-BE49-F238E27FC236}">
                  <a16:creationId xmlns:a16="http://schemas.microsoft.com/office/drawing/2014/main" xmlns="" id="{6816F5EB-E4AD-1148-B644-4BAE5EBAF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922"/>
              <a:ext cx="3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9744" name="Rectangle 142">
              <a:extLst>
                <a:ext uri="{FF2B5EF4-FFF2-40B4-BE49-F238E27FC236}">
                  <a16:creationId xmlns:a16="http://schemas.microsoft.com/office/drawing/2014/main" xmlns="" id="{9522298D-F7FE-5143-B234-198D8E1E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058"/>
              <a:ext cx="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y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9745" name="Rectangle 143">
              <a:extLst>
                <a:ext uri="{FF2B5EF4-FFF2-40B4-BE49-F238E27FC236}">
                  <a16:creationId xmlns:a16="http://schemas.microsoft.com/office/drawing/2014/main" xmlns="" id="{9D6132C4-7566-B54D-AA58-5A8379954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2652"/>
              <a:ext cx="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x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9746" name="Rectangle 144">
              <a:extLst>
                <a:ext uri="{FF2B5EF4-FFF2-40B4-BE49-F238E27FC236}">
                  <a16:creationId xmlns:a16="http://schemas.microsoft.com/office/drawing/2014/main" xmlns="" id="{3024B08F-06EC-344E-A743-A0B04D1BF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330"/>
              <a:ext cx="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x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9747" name="Rectangle 145">
              <a:extLst>
                <a:ext uri="{FF2B5EF4-FFF2-40B4-BE49-F238E27FC236}">
                  <a16:creationId xmlns:a16="http://schemas.microsoft.com/office/drawing/2014/main" xmlns="" id="{C0A1171F-6A95-BB4A-8650-CAC825B24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646"/>
              <a:ext cx="29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y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9748" name="Rectangle 146">
              <a:extLst>
                <a:ext uri="{FF2B5EF4-FFF2-40B4-BE49-F238E27FC236}">
                  <a16:creationId xmlns:a16="http://schemas.microsoft.com/office/drawing/2014/main" xmlns="" id="{D47B3ED4-69EA-1B4A-88E0-4F5A3E4D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467"/>
              <a:ext cx="35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Z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29749" name="Oval 147">
              <a:extLst>
                <a:ext uri="{FF2B5EF4-FFF2-40B4-BE49-F238E27FC236}">
                  <a16:creationId xmlns:a16="http://schemas.microsoft.com/office/drawing/2014/main" xmlns="" id="{85E6C578-8A18-9243-A6CB-C40FA34F7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089"/>
              <a:ext cx="43" cy="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9750" name="Oval 148">
              <a:extLst>
                <a:ext uri="{FF2B5EF4-FFF2-40B4-BE49-F238E27FC236}">
                  <a16:creationId xmlns:a16="http://schemas.microsoft.com/office/drawing/2014/main" xmlns="" id="{1E231D1C-ECCC-434D-B7DA-4E0CF8BE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360"/>
              <a:ext cx="43" cy="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4362" name="AutoShape 149">
            <a:extLst>
              <a:ext uri="{FF2B5EF4-FFF2-40B4-BE49-F238E27FC236}">
                <a16:creationId xmlns:a16="http://schemas.microsoft.com/office/drawing/2014/main" xmlns="" id="{F987FAA3-A0A5-F644-A06A-F6E4469C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57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363" name="Text Box 153">
            <a:extLst>
              <a:ext uri="{FF2B5EF4-FFF2-40B4-BE49-F238E27FC236}">
                <a16:creationId xmlns:a16="http://schemas.microsoft.com/office/drawing/2014/main" xmlns="" id="{87788C17-0542-9E4B-815C-61381A95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1450975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宋体" charset="0"/>
              </a:rPr>
              <a:t>OR operator</a:t>
            </a:r>
          </a:p>
        </p:txBody>
      </p:sp>
      <p:sp>
        <p:nvSpPr>
          <p:cNvPr id="14364" name="Line 154">
            <a:extLst>
              <a:ext uri="{FF2B5EF4-FFF2-40B4-BE49-F238E27FC236}">
                <a16:creationId xmlns:a16="http://schemas.microsoft.com/office/drawing/2014/main" xmlns="" id="{46A780B1-998D-F741-AC4F-35D9267F71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343400"/>
            <a:ext cx="381000" cy="609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xmlns="" id="{BAF98BE9-7E12-6D4D-8CC7-EB3F0F81F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charset="0"/>
              </a:rPr>
              <a:t>OR</a:t>
            </a:r>
            <a:r>
              <a:rPr lang="en-US" altLang="zh-CN" dirty="0" smtClean="0">
                <a:ea typeface="宋体" charset="0"/>
              </a:rPr>
              <a:t> </a:t>
            </a:r>
            <a:r>
              <a:rPr lang="en-US" altLang="zh-CN" dirty="0">
                <a:ea typeface="宋体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30629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xmlns="" id="{46641D0B-9FB8-4746-AC45-8FF25913DB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8B1AF-2DB6-9145-A688-E31D83A13199}" type="slidenum">
              <a:rPr lang="zh-CN" altLang="en-US" sz="10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000" b="0">
              <a:latin typeface="Arial" panose="020B0604020202020204" pitchFamily="34" charset="0"/>
            </a:endParaRP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xmlns="" id="{44C6A852-77C2-9A4C-BA36-073A756F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>
                <a:ea typeface="宋体" charset="0"/>
              </a:rPr>
              <a:t>Definition of NOT operation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>
                <a:ea typeface="宋体" charset="0"/>
              </a:rPr>
              <a:t>	</a:t>
            </a:r>
            <a:r>
              <a:rPr lang="en-US" altLang="zh-CN" sz="1800" b="0">
                <a:ea typeface="宋体" charset="0"/>
              </a:rPr>
              <a:t>Z = X</a:t>
            </a:r>
            <a:r>
              <a:rPr lang="en-US" altLang="zh-CN" sz="1800" b="0">
                <a:solidFill>
                  <a:srgbClr val="0000FF"/>
                </a:solidFill>
                <a:ea typeface="宋体" charset="0"/>
              </a:rPr>
              <a:t>’</a:t>
            </a:r>
            <a:r>
              <a:rPr lang="en-US" altLang="zh-CN" sz="1800" b="0">
                <a:ea typeface="宋体" charset="0"/>
              </a:rPr>
              <a:t> or Z = X</a:t>
            </a:r>
            <a:r>
              <a:rPr lang="en-US" altLang="zh-CN" sz="1800" b="0">
                <a:ea typeface="宋体" charset="0"/>
                <a:cs typeface="Times New Roman" charset="0"/>
              </a:rPr>
              <a:t> means Z = 0 if X = 1; Z = 1 if X = 0; Z is the complement of 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b="0">
                <a:ea typeface="宋体" charset="0"/>
                <a:cs typeface="Times New Roman" charset="0"/>
              </a:rPr>
              <a:t>	</a:t>
            </a:r>
          </a:p>
        </p:txBody>
      </p:sp>
      <p:graphicFrame>
        <p:nvGraphicFramePr>
          <p:cNvPr id="21557" name="Group 53">
            <a:extLst>
              <a:ext uri="{FF2B5EF4-FFF2-40B4-BE49-F238E27FC236}">
                <a16:creationId xmlns:a16="http://schemas.microsoft.com/office/drawing/2014/main" xmlns="" id="{55E5B4A8-B47B-9240-9443-67BA6AC0F5E0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1371600"/>
          <a:ext cx="1662113" cy="1190625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xmlns="" val="79138777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xmlns="" val="1840879644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 = X’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893292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167250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357724"/>
                  </a:ext>
                </a:extLst>
              </a:tr>
            </a:tbl>
          </a:graphicData>
        </a:graphic>
      </p:graphicFrame>
      <p:sp>
        <p:nvSpPr>
          <p:cNvPr id="15374" name="Text Box 40">
            <a:extLst>
              <a:ext uri="{FF2B5EF4-FFF2-40B4-BE49-F238E27FC236}">
                <a16:creationId xmlns:a16="http://schemas.microsoft.com/office/drawing/2014/main" xmlns="" id="{84739036-D3B3-994C-9FE6-54DE92F49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19400"/>
            <a:ext cx="138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0">
                <a:ea typeface="宋体" charset="0"/>
              </a:rPr>
              <a:t>Truth Table</a:t>
            </a:r>
          </a:p>
        </p:txBody>
      </p:sp>
      <p:sp>
        <p:nvSpPr>
          <p:cNvPr id="15375" name="Line 45">
            <a:extLst>
              <a:ext uri="{FF2B5EF4-FFF2-40B4-BE49-F238E27FC236}">
                <a16:creationId xmlns:a16="http://schemas.microsoft.com/office/drawing/2014/main" xmlns="" id="{D46903AD-2A09-B243-B7F2-93C9B1869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733800"/>
            <a:ext cx="152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30735" name="Group 56">
            <a:extLst>
              <a:ext uri="{FF2B5EF4-FFF2-40B4-BE49-F238E27FC236}">
                <a16:creationId xmlns:a16="http://schemas.microsoft.com/office/drawing/2014/main" xmlns="" id="{E7999A1E-A068-484E-A005-F6CB6F6EE53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724400"/>
            <a:ext cx="2493963" cy="1235075"/>
            <a:chOff x="912" y="2064"/>
            <a:chExt cx="1571" cy="778"/>
          </a:xfrm>
        </p:grpSpPr>
        <p:sp>
          <p:nvSpPr>
            <p:cNvPr id="15400" name="Text Box 41">
              <a:extLst>
                <a:ext uri="{FF2B5EF4-FFF2-40B4-BE49-F238E27FC236}">
                  <a16:creationId xmlns:a16="http://schemas.microsoft.com/office/drawing/2014/main" xmlns="" id="{124F664D-D5FE-804D-ABE7-F695CFE55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592"/>
              <a:ext cx="13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0">
                  <a:ea typeface="宋体" charset="0"/>
                </a:rPr>
                <a:t>NOT gate/Inverter</a:t>
              </a:r>
            </a:p>
          </p:txBody>
        </p:sp>
        <p:graphicFrame>
          <p:nvGraphicFramePr>
            <p:cNvPr id="30760" name="Object 54">
              <a:extLst>
                <a:ext uri="{FF2B5EF4-FFF2-40B4-BE49-F238E27FC236}">
                  <a16:creationId xmlns:a16="http://schemas.microsoft.com/office/drawing/2014/main" xmlns="" id="{1EEC5E16-34BD-8644-B55D-00EEB13535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064"/>
            <a:ext cx="1571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Visio" r:id="rId3" imgW="2959100" imgH="1028700" progId="Visio.Drawing.6">
                    <p:embed/>
                  </p:oleObj>
                </mc:Choice>
                <mc:Fallback>
                  <p:oleObj name="Visio" r:id="rId3" imgW="2959100" imgH="10287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064"/>
                          <a:ext cx="1571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36" name="Group 57">
            <a:extLst>
              <a:ext uri="{FF2B5EF4-FFF2-40B4-BE49-F238E27FC236}">
                <a16:creationId xmlns:a16="http://schemas.microsoft.com/office/drawing/2014/main" xmlns="" id="{395F77E3-3D0C-914F-895F-62E765AFCE5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295400"/>
            <a:ext cx="1350963" cy="1797050"/>
            <a:chOff x="1675" y="2480"/>
            <a:chExt cx="690" cy="942"/>
          </a:xfrm>
        </p:grpSpPr>
        <p:sp>
          <p:nvSpPr>
            <p:cNvPr id="30741" name="Oval 58">
              <a:extLst>
                <a:ext uri="{FF2B5EF4-FFF2-40B4-BE49-F238E27FC236}">
                  <a16:creationId xmlns:a16="http://schemas.microsoft.com/office/drawing/2014/main" xmlns="" id="{7BBE1D84-5022-EC45-B663-84BB4C21C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2968"/>
              <a:ext cx="40" cy="40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0742" name="Line 59">
              <a:extLst>
                <a:ext uri="{FF2B5EF4-FFF2-40B4-BE49-F238E27FC236}">
                  <a16:creationId xmlns:a16="http://schemas.microsoft.com/office/drawing/2014/main" xmlns="" id="{A0FC0C1C-01F6-BD47-BA9A-D15B237F1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2989"/>
              <a:ext cx="143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60">
              <a:extLst>
                <a:ext uri="{FF2B5EF4-FFF2-40B4-BE49-F238E27FC236}">
                  <a16:creationId xmlns:a16="http://schemas.microsoft.com/office/drawing/2014/main" xmlns="" id="{2B83C909-09A8-7F46-994E-7181603FB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" y="3339"/>
              <a:ext cx="1" cy="35"/>
            </a:xfrm>
            <a:prstGeom prst="line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61">
              <a:extLst>
                <a:ext uri="{FF2B5EF4-FFF2-40B4-BE49-F238E27FC236}">
                  <a16:creationId xmlns:a16="http://schemas.microsoft.com/office/drawing/2014/main" xmlns="" id="{66CCC46F-9A31-7B4F-98FE-4D875CD96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3374"/>
              <a:ext cx="111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62">
              <a:extLst>
                <a:ext uri="{FF2B5EF4-FFF2-40B4-BE49-F238E27FC236}">
                  <a16:creationId xmlns:a16="http://schemas.microsoft.com/office/drawing/2014/main" xmlns="" id="{80D79167-E49F-C24F-BEED-EDA9752FE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3395"/>
              <a:ext cx="69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63">
              <a:extLst>
                <a:ext uri="{FF2B5EF4-FFF2-40B4-BE49-F238E27FC236}">
                  <a16:creationId xmlns:a16="http://schemas.microsoft.com/office/drawing/2014/main" xmlns="" id="{0A3F5981-7D73-CA4B-8FA1-B5B595CBF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" y="3414"/>
              <a:ext cx="31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64">
              <a:extLst>
                <a:ext uri="{FF2B5EF4-FFF2-40B4-BE49-F238E27FC236}">
                  <a16:creationId xmlns:a16="http://schemas.microsoft.com/office/drawing/2014/main" xmlns="" id="{A3EA4FF1-B942-2E47-83D7-D84BDB953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0" y="2986"/>
              <a:ext cx="159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65">
              <a:extLst>
                <a:ext uri="{FF2B5EF4-FFF2-40B4-BE49-F238E27FC236}">
                  <a16:creationId xmlns:a16="http://schemas.microsoft.com/office/drawing/2014/main" xmlns="" id="{E67CB592-6A42-E242-B324-8421C67C3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8" y="2716"/>
              <a:ext cx="1" cy="148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Freeform 66">
              <a:extLst>
                <a:ext uri="{FF2B5EF4-FFF2-40B4-BE49-F238E27FC236}">
                  <a16:creationId xmlns:a16="http://schemas.microsoft.com/office/drawing/2014/main" xmlns="" id="{070B3C7D-2D1A-A248-ADA7-D6E3D257E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790"/>
              <a:ext cx="124" cy="395"/>
            </a:xfrm>
            <a:custGeom>
              <a:avLst/>
              <a:gdLst>
                <a:gd name="T0" fmla="*/ 122 w 124"/>
                <a:gd name="T1" fmla="*/ 395 h 395"/>
                <a:gd name="T2" fmla="*/ 0 w 124"/>
                <a:gd name="T3" fmla="*/ 395 h 395"/>
                <a:gd name="T4" fmla="*/ 0 w 124"/>
                <a:gd name="T5" fmla="*/ 0 h 395"/>
                <a:gd name="T6" fmla="*/ 124 w 124"/>
                <a:gd name="T7" fmla="*/ 0 h 3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4" h="395">
                  <a:moveTo>
                    <a:pt x="122" y="395"/>
                  </a:moveTo>
                  <a:lnTo>
                    <a:pt x="0" y="395"/>
                  </a:lnTo>
                  <a:lnTo>
                    <a:pt x="0" y="0"/>
                  </a:lnTo>
                  <a:lnTo>
                    <a:pt x="124" y="0"/>
                  </a:lnTo>
                </a:path>
              </a:pathLst>
            </a:custGeom>
            <a:noFill/>
            <a:ln w="17463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Freeform 67">
              <a:extLst>
                <a:ext uri="{FF2B5EF4-FFF2-40B4-BE49-F238E27FC236}">
                  <a16:creationId xmlns:a16="http://schemas.microsoft.com/office/drawing/2014/main" xmlns="" id="{C97CAABB-81C4-1A4E-9437-A719C06A9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" y="2520"/>
              <a:ext cx="76" cy="835"/>
            </a:xfrm>
            <a:custGeom>
              <a:avLst/>
              <a:gdLst>
                <a:gd name="T0" fmla="*/ 76 w 76"/>
                <a:gd name="T1" fmla="*/ 835 h 835"/>
                <a:gd name="T2" fmla="*/ 76 w 76"/>
                <a:gd name="T3" fmla="*/ 713 h 835"/>
                <a:gd name="T4" fmla="*/ 0 w 76"/>
                <a:gd name="T5" fmla="*/ 713 h 835"/>
                <a:gd name="T6" fmla="*/ 0 w 76"/>
                <a:gd name="T7" fmla="*/ 575 h 835"/>
                <a:gd name="T8" fmla="*/ 76 w 76"/>
                <a:gd name="T9" fmla="*/ 575 h 835"/>
                <a:gd name="T10" fmla="*/ 76 w 76"/>
                <a:gd name="T11" fmla="*/ 575 h 835"/>
                <a:gd name="T12" fmla="*/ 76 w 76"/>
                <a:gd name="T13" fmla="*/ 318 h 835"/>
                <a:gd name="T14" fmla="*/ 0 w 76"/>
                <a:gd name="T15" fmla="*/ 318 h 835"/>
                <a:gd name="T16" fmla="*/ 0 w 76"/>
                <a:gd name="T17" fmla="*/ 180 h 835"/>
                <a:gd name="T18" fmla="*/ 76 w 76"/>
                <a:gd name="T19" fmla="*/ 180 h 835"/>
                <a:gd name="T20" fmla="*/ 76 w 76"/>
                <a:gd name="T21" fmla="*/ 0 h 8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835">
                  <a:moveTo>
                    <a:pt x="76" y="835"/>
                  </a:moveTo>
                  <a:lnTo>
                    <a:pt x="76" y="713"/>
                  </a:lnTo>
                  <a:lnTo>
                    <a:pt x="0" y="713"/>
                  </a:lnTo>
                  <a:lnTo>
                    <a:pt x="0" y="575"/>
                  </a:lnTo>
                  <a:lnTo>
                    <a:pt x="76" y="575"/>
                  </a:lnTo>
                  <a:lnTo>
                    <a:pt x="76" y="318"/>
                  </a:lnTo>
                  <a:lnTo>
                    <a:pt x="0" y="318"/>
                  </a:lnTo>
                  <a:lnTo>
                    <a:pt x="0" y="180"/>
                  </a:lnTo>
                  <a:lnTo>
                    <a:pt x="76" y="180"/>
                  </a:lnTo>
                  <a:lnTo>
                    <a:pt x="76" y="0"/>
                  </a:lnTo>
                </a:path>
              </a:pathLst>
            </a:custGeom>
            <a:noFill/>
            <a:ln w="17463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68">
              <a:extLst>
                <a:ext uri="{FF2B5EF4-FFF2-40B4-BE49-F238E27FC236}">
                  <a16:creationId xmlns:a16="http://schemas.microsoft.com/office/drawing/2014/main" xmlns="" id="{9638073A-C6F7-BC43-B88C-2C28E2C62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8" y="3111"/>
              <a:ext cx="1" cy="149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Freeform 69">
              <a:extLst>
                <a:ext uri="{FF2B5EF4-FFF2-40B4-BE49-F238E27FC236}">
                  <a16:creationId xmlns:a16="http://schemas.microsoft.com/office/drawing/2014/main" xmlns="" id="{F4F0D507-1988-3441-86A4-B7E574090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2498"/>
              <a:ext cx="40" cy="43"/>
            </a:xfrm>
            <a:custGeom>
              <a:avLst/>
              <a:gdLst>
                <a:gd name="T0" fmla="*/ 21 w 40"/>
                <a:gd name="T1" fmla="*/ 0 h 43"/>
                <a:gd name="T2" fmla="*/ 40 w 40"/>
                <a:gd name="T3" fmla="*/ 43 h 43"/>
                <a:gd name="T4" fmla="*/ 0 w 40"/>
                <a:gd name="T5" fmla="*/ 43 h 43"/>
                <a:gd name="T6" fmla="*/ 21 w 40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43">
                  <a:moveTo>
                    <a:pt x="21" y="0"/>
                  </a:moveTo>
                  <a:lnTo>
                    <a:pt x="40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78C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Rectangle 70">
              <a:extLst>
                <a:ext uri="{FF2B5EF4-FFF2-40B4-BE49-F238E27FC236}">
                  <a16:creationId xmlns:a16="http://schemas.microsoft.com/office/drawing/2014/main" xmlns="" id="{09D14472-FEE1-1146-A59D-EF571597B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2480"/>
              <a:ext cx="3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30754" name="Rectangle 71">
              <a:extLst>
                <a:ext uri="{FF2B5EF4-FFF2-40B4-BE49-F238E27FC236}">
                  <a16:creationId xmlns:a16="http://schemas.microsoft.com/office/drawing/2014/main" xmlns="" id="{3CD8BF67-E939-274D-B037-5BACE285F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33"/>
              <a:ext cx="4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30755" name="Rectangle 72">
              <a:extLst>
                <a:ext uri="{FF2B5EF4-FFF2-40B4-BE49-F238E27FC236}">
                  <a16:creationId xmlns:a16="http://schemas.microsoft.com/office/drawing/2014/main" xmlns="" id="{ADA82E90-CBDB-9042-9D02-6E06BE37B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2944"/>
              <a:ext cx="4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Z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30756" name="Rectangle 73">
              <a:extLst>
                <a:ext uri="{FF2B5EF4-FFF2-40B4-BE49-F238E27FC236}">
                  <a16:creationId xmlns:a16="http://schemas.microsoft.com/office/drawing/2014/main" xmlns="" id="{0E9BCF77-5197-D245-83CB-9426957A8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2937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x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30757" name="Oval 74">
              <a:extLst>
                <a:ext uri="{FF2B5EF4-FFF2-40B4-BE49-F238E27FC236}">
                  <a16:creationId xmlns:a16="http://schemas.microsoft.com/office/drawing/2014/main" xmlns="" id="{89E125E9-1084-8C42-9907-E45E604E9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2769"/>
              <a:ext cx="40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0758" name="Oval 75">
              <a:extLst>
                <a:ext uri="{FF2B5EF4-FFF2-40B4-BE49-F238E27FC236}">
                  <a16:creationId xmlns:a16="http://schemas.microsoft.com/office/drawing/2014/main" xmlns="" id="{D0ADC757-16B3-1242-827A-D00F28149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959"/>
              <a:ext cx="40" cy="39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5378" name="AutoShape 76">
            <a:extLst>
              <a:ext uri="{FF2B5EF4-FFF2-40B4-BE49-F238E27FC236}">
                <a16:creationId xmlns:a16="http://schemas.microsoft.com/office/drawing/2014/main" xmlns="" id="{84F69952-D818-7D48-AA0B-380B97E0F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79" name="Text Box 77">
            <a:extLst>
              <a:ext uri="{FF2B5EF4-FFF2-40B4-BE49-F238E27FC236}">
                <a16:creationId xmlns:a16="http://schemas.microsoft.com/office/drawing/2014/main" xmlns="" id="{285E0DF2-1BDF-0E41-BC2A-E3DC5C595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1590675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宋体" charset="0"/>
              </a:rPr>
              <a:t>NOT operator</a:t>
            </a:r>
          </a:p>
        </p:txBody>
      </p:sp>
      <p:sp>
        <p:nvSpPr>
          <p:cNvPr id="15380" name="Line 78">
            <a:extLst>
              <a:ext uri="{FF2B5EF4-FFF2-40B4-BE49-F238E27FC236}">
                <a16:creationId xmlns:a16="http://schemas.microsoft.com/office/drawing/2014/main" xmlns="" id="{3E865D7D-9BDD-E64E-B3B2-595580AAC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886200"/>
            <a:ext cx="228600" cy="1066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5381" name="Line 79">
            <a:extLst>
              <a:ext uri="{FF2B5EF4-FFF2-40B4-BE49-F238E27FC236}">
                <a16:creationId xmlns:a16="http://schemas.microsoft.com/office/drawing/2014/main" xmlns="" id="{05FBF46E-E89E-3C43-B2E3-6C4986436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810000"/>
            <a:ext cx="990600" cy="1143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xmlns="" id="{BAF98BE9-7E12-6D4D-8CC7-EB3F0F81F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charset="0"/>
              </a:rPr>
              <a:t>NOT </a:t>
            </a:r>
            <a:r>
              <a:rPr lang="en-US" altLang="zh-CN" dirty="0">
                <a:ea typeface="宋体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11221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xmlns="" id="{940FEBA3-1049-2E4E-9BDE-36A22BEA8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AEB6C0-E447-1B49-8EC7-0077D6E56B1F}" type="slidenum">
              <a:rPr lang="zh-CN" altLang="en-US" sz="10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000" b="0"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2B3FD6ED-4475-6A45-915D-4E13F3676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429000"/>
            <a:ext cx="44958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b="0">
                <a:ea typeface="SimSun" panose="02010600030101010101" pitchFamily="2" charset="-122"/>
              </a:rPr>
              <a:t>NAND: Opposite of AND (“NOT AND”)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0">
                <a:ea typeface="SimSun" panose="02010600030101010101" pitchFamily="2" charset="-122"/>
              </a:rPr>
              <a:t>NOR: Opposite of OR (“NOT OR”)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0">
                <a:ea typeface="SimSun" panose="02010600030101010101" pitchFamily="2" charset="-122"/>
              </a:rPr>
              <a:t>XOR: outputs 1 when inputs have odd number of 1’s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0">
                <a:ea typeface="SimSun" panose="02010600030101010101" pitchFamily="2" charset="-122"/>
              </a:rPr>
              <a:t>XNOR: Opposite of XOR (“NOT XOR”)</a:t>
            </a: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xmlns="" id="{BEB0CB49-88DE-0443-85D3-DFC405C63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2152650"/>
            <a:ext cx="641350" cy="1141413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5301" name="Rectangle 6">
            <a:extLst>
              <a:ext uri="{FF2B5EF4-FFF2-40B4-BE49-F238E27FC236}">
                <a16:creationId xmlns:a16="http://schemas.microsoft.com/office/drawing/2014/main" xmlns="" id="{DA5D3F37-F066-9044-9609-401CA3191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2152650"/>
            <a:ext cx="642937" cy="1141413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5302" name="Rectangle 7">
            <a:extLst>
              <a:ext uri="{FF2B5EF4-FFF2-40B4-BE49-F238E27FC236}">
                <a16:creationId xmlns:a16="http://schemas.microsoft.com/office/drawing/2014/main" xmlns="" id="{393C1A17-E2AB-0140-B281-D7007681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2152650"/>
            <a:ext cx="641350" cy="1141413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xmlns="" id="{E21F6803-0CCC-7C46-8CC3-E0DEA926B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2152650"/>
            <a:ext cx="641350" cy="1141413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5304" name="Freeform 9">
            <a:extLst>
              <a:ext uri="{FF2B5EF4-FFF2-40B4-BE49-F238E27FC236}">
                <a16:creationId xmlns:a16="http://schemas.microsoft.com/office/drawing/2014/main" xmlns="" id="{B04E4CF0-04FD-EB44-B80F-2977D34822AE}"/>
              </a:ext>
            </a:extLst>
          </p:cNvPr>
          <p:cNvSpPr>
            <a:spLocks/>
          </p:cNvSpPr>
          <p:nvPr/>
        </p:nvSpPr>
        <p:spPr bwMode="auto">
          <a:xfrm>
            <a:off x="1830388" y="1452563"/>
            <a:ext cx="434975" cy="531812"/>
          </a:xfrm>
          <a:custGeom>
            <a:avLst/>
            <a:gdLst>
              <a:gd name="T0" fmla="*/ 2147483646 w 108"/>
              <a:gd name="T1" fmla="*/ 2147483646 h 107"/>
              <a:gd name="T2" fmla="*/ 0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0 w 108"/>
              <a:gd name="T9" fmla="*/ 0 h 107"/>
              <a:gd name="T10" fmla="*/ 2147483646 w 108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" h="107">
                <a:moveTo>
                  <a:pt x="108" y="53"/>
                </a:moveTo>
                <a:cubicBezTo>
                  <a:pt x="108" y="53"/>
                  <a:pt x="83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3" y="0"/>
                  <a:pt x="108" y="53"/>
                  <a:pt x="108" y="53"/>
                </a:cubicBezTo>
                <a:close/>
              </a:path>
            </a:pathLst>
          </a:custGeom>
          <a:noFill/>
          <a:ln w="14288" cap="flat">
            <a:solidFill>
              <a:srgbClr val="0078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Line 10">
            <a:extLst>
              <a:ext uri="{FF2B5EF4-FFF2-40B4-BE49-F238E27FC236}">
                <a16:creationId xmlns:a16="http://schemas.microsoft.com/office/drawing/2014/main" xmlns="" id="{731868BC-42A7-C647-A436-D2BDD188F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1581150"/>
            <a:ext cx="1571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Line 11">
            <a:extLst>
              <a:ext uri="{FF2B5EF4-FFF2-40B4-BE49-F238E27FC236}">
                <a16:creationId xmlns:a16="http://schemas.microsoft.com/office/drawing/2014/main" xmlns="" id="{2369B2C7-B58F-CD4A-9938-D817C6238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1849438"/>
            <a:ext cx="1571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Line 12">
            <a:extLst>
              <a:ext uri="{FF2B5EF4-FFF2-40B4-BE49-F238E27FC236}">
                <a16:creationId xmlns:a16="http://schemas.microsoft.com/office/drawing/2014/main" xmlns="" id="{5C405517-9B3D-934A-8405-1C24EF45B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363" y="1716088"/>
            <a:ext cx="1825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Freeform 13">
            <a:extLst>
              <a:ext uri="{FF2B5EF4-FFF2-40B4-BE49-F238E27FC236}">
                <a16:creationId xmlns:a16="http://schemas.microsoft.com/office/drawing/2014/main" xmlns="" id="{90AA47FD-9C27-7A41-8687-27920C6AF1F4}"/>
              </a:ext>
            </a:extLst>
          </p:cNvPr>
          <p:cNvSpPr>
            <a:spLocks/>
          </p:cNvSpPr>
          <p:nvPr/>
        </p:nvSpPr>
        <p:spPr bwMode="auto">
          <a:xfrm>
            <a:off x="682625" y="1447800"/>
            <a:ext cx="496888" cy="536575"/>
          </a:xfrm>
          <a:custGeom>
            <a:avLst/>
            <a:gdLst>
              <a:gd name="T0" fmla="*/ 0 w 123"/>
              <a:gd name="T1" fmla="*/ 2147483646 h 108"/>
              <a:gd name="T2" fmla="*/ 2147483646 w 123"/>
              <a:gd name="T3" fmla="*/ 2147483646 h 108"/>
              <a:gd name="T4" fmla="*/ 2147483646 w 123"/>
              <a:gd name="T5" fmla="*/ 2147483646 h 108"/>
              <a:gd name="T6" fmla="*/ 2147483646 w 123"/>
              <a:gd name="T7" fmla="*/ 0 h 108"/>
              <a:gd name="T8" fmla="*/ 0 w 123"/>
              <a:gd name="T9" fmla="*/ 0 h 108"/>
              <a:gd name="T10" fmla="*/ 0 w 123"/>
              <a:gd name="T11" fmla="*/ 2147483646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9" y="108"/>
                  <a:pt x="123" y="84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noFill/>
          <a:ln w="14288" cap="flat">
            <a:solidFill>
              <a:srgbClr val="0078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14">
            <a:extLst>
              <a:ext uri="{FF2B5EF4-FFF2-40B4-BE49-F238E27FC236}">
                <a16:creationId xmlns:a16="http://schemas.microsoft.com/office/drawing/2014/main" xmlns="" id="{59F2EDCF-DAAC-2B42-85E7-46F4F830F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338" y="1581150"/>
            <a:ext cx="1365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5">
            <a:extLst>
              <a:ext uri="{FF2B5EF4-FFF2-40B4-BE49-F238E27FC236}">
                <a16:creationId xmlns:a16="http://schemas.microsoft.com/office/drawing/2014/main" xmlns="" id="{13ECDC47-4CE7-244E-A8DA-279DD7327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600" y="171608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16">
            <a:extLst>
              <a:ext uri="{FF2B5EF4-FFF2-40B4-BE49-F238E27FC236}">
                <a16:creationId xmlns:a16="http://schemas.microsoft.com/office/drawing/2014/main" xmlns="" id="{60DD1E37-32AE-5A4E-930B-A3BC38952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338" y="184943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Oval 17">
            <a:extLst>
              <a:ext uri="{FF2B5EF4-FFF2-40B4-BE49-F238E27FC236}">
                <a16:creationId xmlns:a16="http://schemas.microsoft.com/office/drawing/2014/main" xmlns="" id="{841EC830-38AC-6D4D-95B4-17C096E7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1681163"/>
            <a:ext cx="65087" cy="74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5313" name="Freeform 18">
            <a:extLst>
              <a:ext uri="{FF2B5EF4-FFF2-40B4-BE49-F238E27FC236}">
                <a16:creationId xmlns:a16="http://schemas.microsoft.com/office/drawing/2014/main" xmlns="" id="{343EA9D0-FDB7-6F4F-9A1D-2EA674A12152}"/>
              </a:ext>
            </a:extLst>
          </p:cNvPr>
          <p:cNvSpPr>
            <a:spLocks/>
          </p:cNvSpPr>
          <p:nvPr/>
        </p:nvSpPr>
        <p:spPr bwMode="auto">
          <a:xfrm>
            <a:off x="3933825" y="1452563"/>
            <a:ext cx="436563" cy="531812"/>
          </a:xfrm>
          <a:custGeom>
            <a:avLst/>
            <a:gdLst>
              <a:gd name="T0" fmla="*/ 2147483646 w 108"/>
              <a:gd name="T1" fmla="*/ 2147483646 h 107"/>
              <a:gd name="T2" fmla="*/ 0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0 w 108"/>
              <a:gd name="T9" fmla="*/ 0 h 107"/>
              <a:gd name="T10" fmla="*/ 2147483646 w 108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" h="107">
                <a:moveTo>
                  <a:pt x="108" y="53"/>
                </a:moveTo>
                <a:cubicBezTo>
                  <a:pt x="108" y="53"/>
                  <a:pt x="82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2" y="0"/>
                  <a:pt x="108" y="53"/>
                  <a:pt x="108" y="53"/>
                </a:cubicBezTo>
                <a:close/>
              </a:path>
            </a:pathLst>
          </a:custGeom>
          <a:noFill/>
          <a:ln w="14288" cap="flat">
            <a:solidFill>
              <a:srgbClr val="0078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4" name="Freeform 19">
            <a:extLst>
              <a:ext uri="{FF2B5EF4-FFF2-40B4-BE49-F238E27FC236}">
                <a16:creationId xmlns:a16="http://schemas.microsoft.com/office/drawing/2014/main" xmlns="" id="{6ED1FE06-71AF-EC44-A37A-23F7F43F1B49}"/>
              </a:ext>
            </a:extLst>
          </p:cNvPr>
          <p:cNvSpPr>
            <a:spLocks/>
          </p:cNvSpPr>
          <p:nvPr/>
        </p:nvSpPr>
        <p:spPr bwMode="auto">
          <a:xfrm>
            <a:off x="3894138" y="1452563"/>
            <a:ext cx="68262" cy="531812"/>
          </a:xfrm>
          <a:custGeom>
            <a:avLst/>
            <a:gdLst>
              <a:gd name="T0" fmla="*/ 0 w 17"/>
              <a:gd name="T1" fmla="*/ 2147483646 h 107"/>
              <a:gd name="T2" fmla="*/ 2147483646 w 17"/>
              <a:gd name="T3" fmla="*/ 2147483646 h 107"/>
              <a:gd name="T4" fmla="*/ 2147483646 w 17"/>
              <a:gd name="T5" fmla="*/ 2147483646 h 107"/>
              <a:gd name="T6" fmla="*/ 0 w 17"/>
              <a:gd name="T7" fmla="*/ 0 h 1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" h="107">
                <a:moveTo>
                  <a:pt x="0" y="107"/>
                </a:moveTo>
                <a:cubicBezTo>
                  <a:pt x="0" y="107"/>
                  <a:pt x="17" y="101"/>
                  <a:pt x="17" y="54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6"/>
                  <a:pt x="0" y="0"/>
                  <a:pt x="0" y="0"/>
                </a:cubicBezTo>
              </a:path>
            </a:pathLst>
          </a:custGeom>
          <a:noFill/>
          <a:ln w="14288" cap="flat">
            <a:solidFill>
              <a:srgbClr val="0078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5" name="Line 20">
            <a:extLst>
              <a:ext uri="{FF2B5EF4-FFF2-40B4-BE49-F238E27FC236}">
                <a16:creationId xmlns:a16="http://schemas.microsoft.com/office/drawing/2014/main" xmlns="" id="{835D4790-DC0B-3843-9353-6CCF1269A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363" y="1606550"/>
            <a:ext cx="1651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6" name="Line 21">
            <a:extLst>
              <a:ext uri="{FF2B5EF4-FFF2-40B4-BE49-F238E27FC236}">
                <a16:creationId xmlns:a16="http://schemas.microsoft.com/office/drawing/2014/main" xmlns="" id="{5A63C186-7C38-2D44-B044-2D0367B05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013" y="1825625"/>
            <a:ext cx="171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7" name="Line 22">
            <a:extLst>
              <a:ext uri="{FF2B5EF4-FFF2-40B4-BE49-F238E27FC236}">
                <a16:creationId xmlns:a16="http://schemas.microsoft.com/office/drawing/2014/main" xmlns="" id="{5955BA14-A6AF-094C-9C3F-DD01EB57E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171608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8" name="Oval 23">
            <a:extLst>
              <a:ext uri="{FF2B5EF4-FFF2-40B4-BE49-F238E27FC236}">
                <a16:creationId xmlns:a16="http://schemas.microsoft.com/office/drawing/2014/main" xmlns="" id="{7F60BCD7-E6B4-E041-AAF6-2ADF46D5A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1676400"/>
            <a:ext cx="65087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5319" name="Rectangle 24">
            <a:extLst>
              <a:ext uri="{FF2B5EF4-FFF2-40B4-BE49-F238E27FC236}">
                <a16:creationId xmlns:a16="http://schemas.microsoft.com/office/drawing/2014/main" xmlns="" id="{FCD4BB33-5F12-7E49-92C4-2CE516661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219075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x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20" name="Rectangle 25">
            <a:extLst>
              <a:ext uri="{FF2B5EF4-FFF2-40B4-BE49-F238E27FC236}">
                <a16:creationId xmlns:a16="http://schemas.microsoft.com/office/drawing/2014/main" xmlns="" id="{7A3021EE-CF69-DA44-9514-BD8D5303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4098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21" name="Rectangle 26">
            <a:extLst>
              <a:ext uri="{FF2B5EF4-FFF2-40B4-BE49-F238E27FC236}">
                <a16:creationId xmlns:a16="http://schemas.microsoft.com/office/drawing/2014/main" xmlns="" id="{B9BA2A59-64B9-EA44-97AC-5F1ED8FA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6273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22" name="Rectangle 27">
            <a:extLst>
              <a:ext uri="{FF2B5EF4-FFF2-40B4-BE49-F238E27FC236}">
                <a16:creationId xmlns:a16="http://schemas.microsoft.com/office/drawing/2014/main" xmlns="" id="{C2DA19B1-6E74-4543-B2F5-B2D677BEE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8463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23" name="Rectangle 28">
            <a:extLst>
              <a:ext uri="{FF2B5EF4-FFF2-40B4-BE49-F238E27FC236}">
                <a16:creationId xmlns:a16="http://schemas.microsoft.com/office/drawing/2014/main" xmlns="" id="{20FF2A1E-7D41-0148-BAE2-3DE662BE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0638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24" name="Rectangle 29">
            <a:extLst>
              <a:ext uri="{FF2B5EF4-FFF2-40B4-BE49-F238E27FC236}">
                <a16:creationId xmlns:a16="http://schemas.microsoft.com/office/drawing/2014/main" xmlns="" id="{D30A1BDD-A70D-1145-BDD3-F523E5252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219075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y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25" name="Rectangle 30">
            <a:extLst>
              <a:ext uri="{FF2B5EF4-FFF2-40B4-BE49-F238E27FC236}">
                <a16:creationId xmlns:a16="http://schemas.microsoft.com/office/drawing/2014/main" xmlns="" id="{3FEDAC21-D078-A042-AE86-9B7575229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4098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26" name="Rectangle 31">
            <a:extLst>
              <a:ext uri="{FF2B5EF4-FFF2-40B4-BE49-F238E27FC236}">
                <a16:creationId xmlns:a16="http://schemas.microsoft.com/office/drawing/2014/main" xmlns="" id="{26530C43-1180-3A4C-ADBB-C7127317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6273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27" name="Rectangle 32">
            <a:extLst>
              <a:ext uri="{FF2B5EF4-FFF2-40B4-BE49-F238E27FC236}">
                <a16:creationId xmlns:a16="http://schemas.microsoft.com/office/drawing/2014/main" xmlns="" id="{CC788F25-A8C9-0546-8B13-3592C785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8463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28" name="Rectangle 33">
            <a:extLst>
              <a:ext uri="{FF2B5EF4-FFF2-40B4-BE49-F238E27FC236}">
                <a16:creationId xmlns:a16="http://schemas.microsoft.com/office/drawing/2014/main" xmlns="" id="{7D40D404-353B-7C46-9BDD-6805A632F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30638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29" name="Rectangle 34">
            <a:extLst>
              <a:ext uri="{FF2B5EF4-FFF2-40B4-BE49-F238E27FC236}">
                <a16:creationId xmlns:a16="http://schemas.microsoft.com/office/drawing/2014/main" xmlns="" id="{D2C500A1-4678-F54E-AA96-B6AFD85DB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2190750"/>
            <a:ext cx="101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F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30" name="Rectangle 35">
            <a:extLst>
              <a:ext uri="{FF2B5EF4-FFF2-40B4-BE49-F238E27FC236}">
                <a16:creationId xmlns:a16="http://schemas.microsoft.com/office/drawing/2014/main" xmlns="" id="{4C96AD0A-AEAB-B84B-847E-A8C55799B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24098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31" name="Rectangle 36">
            <a:extLst>
              <a:ext uri="{FF2B5EF4-FFF2-40B4-BE49-F238E27FC236}">
                <a16:creationId xmlns:a16="http://schemas.microsoft.com/office/drawing/2014/main" xmlns="" id="{8F6126E4-D0A1-8141-AD8E-E0B610F3B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26273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32" name="Rectangle 37">
            <a:extLst>
              <a:ext uri="{FF2B5EF4-FFF2-40B4-BE49-F238E27FC236}">
                <a16:creationId xmlns:a16="http://schemas.microsoft.com/office/drawing/2014/main" xmlns="" id="{BDAA8326-9D81-7B40-8915-31BCE60E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28463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33" name="Rectangle 38">
            <a:extLst>
              <a:ext uri="{FF2B5EF4-FFF2-40B4-BE49-F238E27FC236}">
                <a16:creationId xmlns:a16="http://schemas.microsoft.com/office/drawing/2014/main" xmlns="" id="{F6B2A11C-3E2F-3C4F-B9F0-91D6466C9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30638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34" name="Line 39">
            <a:extLst>
              <a:ext uri="{FF2B5EF4-FFF2-40B4-BE49-F238E27FC236}">
                <a16:creationId xmlns:a16="http://schemas.microsoft.com/office/drawing/2014/main" xmlns="" id="{C59F8C21-8DC3-AD45-B8CD-15B97BBF8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4975" y="2152650"/>
            <a:ext cx="1588" cy="1141413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5" name="Line 40">
            <a:extLst>
              <a:ext uri="{FF2B5EF4-FFF2-40B4-BE49-F238E27FC236}">
                <a16:creationId xmlns:a16="http://schemas.microsoft.com/office/drawing/2014/main" xmlns="" id="{3E499BBA-7E30-CF4C-8CB3-919C1CD18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925" y="2400300"/>
            <a:ext cx="641350" cy="1588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6" name="Rectangle 41">
            <a:extLst>
              <a:ext uri="{FF2B5EF4-FFF2-40B4-BE49-F238E27FC236}">
                <a16:creationId xmlns:a16="http://schemas.microsoft.com/office/drawing/2014/main" xmlns="" id="{E7B0FD27-47C2-BB4D-B3D8-459F54CD4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218916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x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37" name="Rectangle 42">
            <a:extLst>
              <a:ext uri="{FF2B5EF4-FFF2-40B4-BE49-F238E27FC236}">
                <a16:creationId xmlns:a16="http://schemas.microsoft.com/office/drawing/2014/main" xmlns="" id="{4D5EE7AF-118F-234D-9841-D602DC7BE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38" name="Rectangle 43">
            <a:extLst>
              <a:ext uri="{FF2B5EF4-FFF2-40B4-BE49-F238E27FC236}">
                <a16:creationId xmlns:a16="http://schemas.microsoft.com/office/drawing/2014/main" xmlns="" id="{6C911BB4-7A73-054A-B80F-A4E6A44B7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39" name="Rectangle 44">
            <a:extLst>
              <a:ext uri="{FF2B5EF4-FFF2-40B4-BE49-F238E27FC236}">
                <a16:creationId xmlns:a16="http://schemas.microsoft.com/office/drawing/2014/main" xmlns="" id="{FB01C763-2839-0843-944D-888FE8B0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40" name="Rectangle 45">
            <a:extLst>
              <a:ext uri="{FF2B5EF4-FFF2-40B4-BE49-F238E27FC236}">
                <a16:creationId xmlns:a16="http://schemas.microsoft.com/office/drawing/2014/main" xmlns="" id="{F4E2FC72-F8F3-AF48-B4D7-1F3A0FC4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41" name="Rectangle 46">
            <a:extLst>
              <a:ext uri="{FF2B5EF4-FFF2-40B4-BE49-F238E27FC236}">
                <a16:creationId xmlns:a16="http://schemas.microsoft.com/office/drawing/2014/main" xmlns="" id="{6A5D9F77-B94E-7D47-AEA1-BDFDBF275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218916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y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42" name="Rectangle 47">
            <a:extLst>
              <a:ext uri="{FF2B5EF4-FFF2-40B4-BE49-F238E27FC236}">
                <a16:creationId xmlns:a16="http://schemas.microsoft.com/office/drawing/2014/main" xmlns="" id="{C3C4A8F9-B16E-6E40-818A-317221BFB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43" name="Rectangle 48">
            <a:extLst>
              <a:ext uri="{FF2B5EF4-FFF2-40B4-BE49-F238E27FC236}">
                <a16:creationId xmlns:a16="http://schemas.microsoft.com/office/drawing/2014/main" xmlns="" id="{7BBC2703-0B5B-D94B-9927-F3AEA59E0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44" name="Rectangle 49">
            <a:extLst>
              <a:ext uri="{FF2B5EF4-FFF2-40B4-BE49-F238E27FC236}">
                <a16:creationId xmlns:a16="http://schemas.microsoft.com/office/drawing/2014/main" xmlns="" id="{277E5A4F-30E5-7B40-8DDD-517204548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45" name="Rectangle 50">
            <a:extLst>
              <a:ext uri="{FF2B5EF4-FFF2-40B4-BE49-F238E27FC236}">
                <a16:creationId xmlns:a16="http://schemas.microsoft.com/office/drawing/2014/main" xmlns="" id="{DE5C21D8-A7DE-764B-B610-10E4FC04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46" name="Rectangle 51">
            <a:extLst>
              <a:ext uri="{FF2B5EF4-FFF2-40B4-BE49-F238E27FC236}">
                <a16:creationId xmlns:a16="http://schemas.microsoft.com/office/drawing/2014/main" xmlns="" id="{CF5C2DE8-BD8D-9349-B186-86FDDD25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2189163"/>
            <a:ext cx="101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F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47" name="Rectangle 52">
            <a:extLst>
              <a:ext uri="{FF2B5EF4-FFF2-40B4-BE49-F238E27FC236}">
                <a16:creationId xmlns:a16="http://schemas.microsoft.com/office/drawing/2014/main" xmlns="" id="{5E4E293B-54BA-5341-B9A2-38E9E39E4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48" name="Rectangle 53">
            <a:extLst>
              <a:ext uri="{FF2B5EF4-FFF2-40B4-BE49-F238E27FC236}">
                <a16:creationId xmlns:a16="http://schemas.microsoft.com/office/drawing/2014/main" xmlns="" id="{2612E226-E43C-A143-8716-BCC9120D9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49" name="Rectangle 54">
            <a:extLst>
              <a:ext uri="{FF2B5EF4-FFF2-40B4-BE49-F238E27FC236}">
                <a16:creationId xmlns:a16="http://schemas.microsoft.com/office/drawing/2014/main" xmlns="" id="{849EA02E-AB05-0147-9401-1A9ED9DDA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50" name="Rectangle 55">
            <a:extLst>
              <a:ext uri="{FF2B5EF4-FFF2-40B4-BE49-F238E27FC236}">
                <a16:creationId xmlns:a16="http://schemas.microsoft.com/office/drawing/2014/main" xmlns="" id="{5867BD26-5644-BF48-BDB8-7F12F9D05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51" name="Line 56">
            <a:extLst>
              <a:ext uri="{FF2B5EF4-FFF2-40B4-BE49-F238E27FC236}">
                <a16:creationId xmlns:a16="http://schemas.microsoft.com/office/drawing/2014/main" xmlns="" id="{AB6880DA-E275-B349-8A24-439E08CB5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4050" y="2152650"/>
            <a:ext cx="1588" cy="1141413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2" name="Line 57">
            <a:extLst>
              <a:ext uri="{FF2B5EF4-FFF2-40B4-BE49-F238E27FC236}">
                <a16:creationId xmlns:a16="http://schemas.microsoft.com/office/drawing/2014/main" xmlns="" id="{D3F864A9-A1B5-B544-BC28-3AB77782A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3525" y="2400300"/>
            <a:ext cx="641350" cy="1588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3" name="Rectangle 58">
            <a:extLst>
              <a:ext uri="{FF2B5EF4-FFF2-40B4-BE49-F238E27FC236}">
                <a16:creationId xmlns:a16="http://schemas.microsoft.com/office/drawing/2014/main" xmlns="" id="{02978275-D7EF-C14A-B6C1-127240FC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218916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x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54" name="Rectangle 59">
            <a:extLst>
              <a:ext uri="{FF2B5EF4-FFF2-40B4-BE49-F238E27FC236}">
                <a16:creationId xmlns:a16="http://schemas.microsoft.com/office/drawing/2014/main" xmlns="" id="{07C7A24E-1FB3-0449-8885-2ADEFAEED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55" name="Rectangle 60">
            <a:extLst>
              <a:ext uri="{FF2B5EF4-FFF2-40B4-BE49-F238E27FC236}">
                <a16:creationId xmlns:a16="http://schemas.microsoft.com/office/drawing/2014/main" xmlns="" id="{97709F07-5638-9047-8EC8-A95F18E49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56" name="Rectangle 61">
            <a:extLst>
              <a:ext uri="{FF2B5EF4-FFF2-40B4-BE49-F238E27FC236}">
                <a16:creationId xmlns:a16="http://schemas.microsoft.com/office/drawing/2014/main" xmlns="" id="{0BFEC57D-B4B4-E143-A211-D0A6AC25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57" name="Rectangle 62">
            <a:extLst>
              <a:ext uri="{FF2B5EF4-FFF2-40B4-BE49-F238E27FC236}">
                <a16:creationId xmlns:a16="http://schemas.microsoft.com/office/drawing/2014/main" xmlns="" id="{2B9DF3EF-850A-B742-8D57-98A5479B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58" name="Rectangle 63">
            <a:extLst>
              <a:ext uri="{FF2B5EF4-FFF2-40B4-BE49-F238E27FC236}">
                <a16:creationId xmlns:a16="http://schemas.microsoft.com/office/drawing/2014/main" xmlns="" id="{148CD5B6-9D64-D949-9D0E-0E1FD0B67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8" y="218916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y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59" name="Rectangle 64">
            <a:extLst>
              <a:ext uri="{FF2B5EF4-FFF2-40B4-BE49-F238E27FC236}">
                <a16:creationId xmlns:a16="http://schemas.microsoft.com/office/drawing/2014/main" xmlns="" id="{29B1C4CA-4D5F-3447-8872-2A8F54C5C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60" name="Rectangle 65">
            <a:extLst>
              <a:ext uri="{FF2B5EF4-FFF2-40B4-BE49-F238E27FC236}">
                <a16:creationId xmlns:a16="http://schemas.microsoft.com/office/drawing/2014/main" xmlns="" id="{5D214094-EFC4-3445-AB2B-7A883EB2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61" name="Rectangle 66">
            <a:extLst>
              <a:ext uri="{FF2B5EF4-FFF2-40B4-BE49-F238E27FC236}">
                <a16:creationId xmlns:a16="http://schemas.microsoft.com/office/drawing/2014/main" xmlns="" id="{C70CBEAD-43ED-6A40-BB4D-27493DBE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62" name="Rectangle 67">
            <a:extLst>
              <a:ext uri="{FF2B5EF4-FFF2-40B4-BE49-F238E27FC236}">
                <a16:creationId xmlns:a16="http://schemas.microsoft.com/office/drawing/2014/main" xmlns="" id="{D0E05025-5385-774B-9EC5-1C494A91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63" name="Rectangle 68">
            <a:extLst>
              <a:ext uri="{FF2B5EF4-FFF2-40B4-BE49-F238E27FC236}">
                <a16:creationId xmlns:a16="http://schemas.microsoft.com/office/drawing/2014/main" xmlns="" id="{CD833759-760E-D34C-8269-E30B39A5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189163"/>
            <a:ext cx="101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F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64" name="Rectangle 69">
            <a:extLst>
              <a:ext uri="{FF2B5EF4-FFF2-40B4-BE49-F238E27FC236}">
                <a16:creationId xmlns:a16="http://schemas.microsoft.com/office/drawing/2014/main" xmlns="" id="{3B3E4754-81E3-AF4A-8028-8BA25FD7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65" name="Rectangle 70">
            <a:extLst>
              <a:ext uri="{FF2B5EF4-FFF2-40B4-BE49-F238E27FC236}">
                <a16:creationId xmlns:a16="http://schemas.microsoft.com/office/drawing/2014/main" xmlns="" id="{A58BC203-A49D-9E4B-B3B4-D6E7169C9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66" name="Rectangle 71">
            <a:extLst>
              <a:ext uri="{FF2B5EF4-FFF2-40B4-BE49-F238E27FC236}">
                <a16:creationId xmlns:a16="http://schemas.microsoft.com/office/drawing/2014/main" xmlns="" id="{55F54F68-0B85-754E-8DE6-98D1EBC02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67" name="Rectangle 72">
            <a:extLst>
              <a:ext uri="{FF2B5EF4-FFF2-40B4-BE49-F238E27FC236}">
                <a16:creationId xmlns:a16="http://schemas.microsoft.com/office/drawing/2014/main" xmlns="" id="{6A5B4D56-E0FB-BE43-A533-46D628ADD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68" name="Line 73">
            <a:extLst>
              <a:ext uri="{FF2B5EF4-FFF2-40B4-BE49-F238E27FC236}">
                <a16:creationId xmlns:a16="http://schemas.microsoft.com/office/drawing/2014/main" xmlns="" id="{886DA9C1-81C0-E94D-A163-B621CA871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900" y="2152650"/>
            <a:ext cx="1588" cy="1141413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9" name="Line 74">
            <a:extLst>
              <a:ext uri="{FF2B5EF4-FFF2-40B4-BE49-F238E27FC236}">
                <a16:creationId xmlns:a16="http://schemas.microsoft.com/office/drawing/2014/main" xmlns="" id="{DA335A2B-F934-9C48-95DC-813AC3910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2400300"/>
            <a:ext cx="642937" cy="1588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0" name="Rectangle 75">
            <a:extLst>
              <a:ext uri="{FF2B5EF4-FFF2-40B4-BE49-F238E27FC236}">
                <a16:creationId xmlns:a16="http://schemas.microsoft.com/office/drawing/2014/main" xmlns="" id="{89E0F37F-199B-764D-9DEF-259188B0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2189163"/>
            <a:ext cx="841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x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71" name="Rectangle 76">
            <a:extLst>
              <a:ext uri="{FF2B5EF4-FFF2-40B4-BE49-F238E27FC236}">
                <a16:creationId xmlns:a16="http://schemas.microsoft.com/office/drawing/2014/main" xmlns="" id="{FE120EC4-9900-8343-9088-6DDF5BEA1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72" name="Rectangle 77">
            <a:extLst>
              <a:ext uri="{FF2B5EF4-FFF2-40B4-BE49-F238E27FC236}">
                <a16:creationId xmlns:a16="http://schemas.microsoft.com/office/drawing/2014/main" xmlns="" id="{A806A511-6293-EA4F-B773-C3037D638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73" name="Rectangle 78">
            <a:extLst>
              <a:ext uri="{FF2B5EF4-FFF2-40B4-BE49-F238E27FC236}">
                <a16:creationId xmlns:a16="http://schemas.microsoft.com/office/drawing/2014/main" xmlns="" id="{B493D944-812C-F04D-8949-721563E4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74" name="Rectangle 79">
            <a:extLst>
              <a:ext uri="{FF2B5EF4-FFF2-40B4-BE49-F238E27FC236}">
                <a16:creationId xmlns:a16="http://schemas.microsoft.com/office/drawing/2014/main" xmlns="" id="{E0918154-C27C-D14C-AC2C-54F36CF3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75" name="Rectangle 80">
            <a:extLst>
              <a:ext uri="{FF2B5EF4-FFF2-40B4-BE49-F238E27FC236}">
                <a16:creationId xmlns:a16="http://schemas.microsoft.com/office/drawing/2014/main" xmlns="" id="{68BA8DA5-57D6-B847-BCF8-75B38F25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18916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y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76" name="Rectangle 81">
            <a:extLst>
              <a:ext uri="{FF2B5EF4-FFF2-40B4-BE49-F238E27FC236}">
                <a16:creationId xmlns:a16="http://schemas.microsoft.com/office/drawing/2014/main" xmlns="" id="{38750DAA-4528-4549-BDD9-AC4BA1E7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77" name="Rectangle 82">
            <a:extLst>
              <a:ext uri="{FF2B5EF4-FFF2-40B4-BE49-F238E27FC236}">
                <a16:creationId xmlns:a16="http://schemas.microsoft.com/office/drawing/2014/main" xmlns="" id="{C8F0A052-C5B5-574C-B0B6-77D6CCDC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78" name="Rectangle 83">
            <a:extLst>
              <a:ext uri="{FF2B5EF4-FFF2-40B4-BE49-F238E27FC236}">
                <a16:creationId xmlns:a16="http://schemas.microsoft.com/office/drawing/2014/main" xmlns="" id="{049E9F5B-69D1-8944-A18A-2089248A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79" name="Rectangle 84">
            <a:extLst>
              <a:ext uri="{FF2B5EF4-FFF2-40B4-BE49-F238E27FC236}">
                <a16:creationId xmlns:a16="http://schemas.microsoft.com/office/drawing/2014/main" xmlns="" id="{43529D48-1B2E-BD41-AC5E-D48401F2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80" name="Rectangle 85">
            <a:extLst>
              <a:ext uri="{FF2B5EF4-FFF2-40B4-BE49-F238E27FC236}">
                <a16:creationId xmlns:a16="http://schemas.microsoft.com/office/drawing/2014/main" xmlns="" id="{EF44E506-8427-5B41-8359-BD14F756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2189163"/>
            <a:ext cx="101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F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81" name="Rectangle 86">
            <a:extLst>
              <a:ext uri="{FF2B5EF4-FFF2-40B4-BE49-F238E27FC236}">
                <a16:creationId xmlns:a16="http://schemas.microsoft.com/office/drawing/2014/main" xmlns="" id="{0C04BE98-4DDE-3141-A43E-43CCC03B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82" name="Rectangle 87">
            <a:extLst>
              <a:ext uri="{FF2B5EF4-FFF2-40B4-BE49-F238E27FC236}">
                <a16:creationId xmlns:a16="http://schemas.microsoft.com/office/drawing/2014/main" xmlns="" id="{64E7BCCC-B903-994A-A489-4CFBEC2A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83" name="Rectangle 88">
            <a:extLst>
              <a:ext uri="{FF2B5EF4-FFF2-40B4-BE49-F238E27FC236}">
                <a16:creationId xmlns:a16="http://schemas.microsoft.com/office/drawing/2014/main" xmlns="" id="{4D866677-D0CC-C84B-8994-3C970B4A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1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84" name="Rectangle 89">
            <a:extLst>
              <a:ext uri="{FF2B5EF4-FFF2-40B4-BE49-F238E27FC236}">
                <a16:creationId xmlns:a16="http://schemas.microsoft.com/office/drawing/2014/main" xmlns="" id="{96DA1A43-1933-FC4E-8D47-5BB0A5D27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0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85" name="Line 90">
            <a:extLst>
              <a:ext uri="{FF2B5EF4-FFF2-40B4-BE49-F238E27FC236}">
                <a16:creationId xmlns:a16="http://schemas.microsoft.com/office/drawing/2014/main" xmlns="" id="{2F3740A8-B552-1642-8699-BF9E8EDAC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713" y="2152650"/>
            <a:ext cx="1587" cy="1141413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86" name="Line 91">
            <a:extLst>
              <a:ext uri="{FF2B5EF4-FFF2-40B4-BE49-F238E27FC236}">
                <a16:creationId xmlns:a16="http://schemas.microsoft.com/office/drawing/2014/main" xmlns="" id="{6942190E-8F5E-0A42-9AC5-D4BE2A3B3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3" y="2400300"/>
            <a:ext cx="641350" cy="1588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87" name="Rectangle 92">
            <a:extLst>
              <a:ext uri="{FF2B5EF4-FFF2-40B4-BE49-F238E27FC236}">
                <a16:creationId xmlns:a16="http://schemas.microsoft.com/office/drawing/2014/main" xmlns="" id="{EBED9F9B-0703-E34E-8B31-3A0CCA2C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8272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x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88" name="Rectangle 93">
            <a:extLst>
              <a:ext uri="{FF2B5EF4-FFF2-40B4-BE49-F238E27FC236}">
                <a16:creationId xmlns:a16="http://schemas.microsoft.com/office/drawing/2014/main" xmlns="" id="{878994BB-7490-E74A-A142-02FE86EA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47838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y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89" name="Freeform 94">
            <a:extLst>
              <a:ext uri="{FF2B5EF4-FFF2-40B4-BE49-F238E27FC236}">
                <a16:creationId xmlns:a16="http://schemas.microsoft.com/office/drawing/2014/main" xmlns="" id="{5542158C-FB27-374F-AD69-AABAF172CA2B}"/>
              </a:ext>
            </a:extLst>
          </p:cNvPr>
          <p:cNvSpPr>
            <a:spLocks/>
          </p:cNvSpPr>
          <p:nvPr/>
        </p:nvSpPr>
        <p:spPr bwMode="auto">
          <a:xfrm>
            <a:off x="2900363" y="1452563"/>
            <a:ext cx="436562" cy="531812"/>
          </a:xfrm>
          <a:custGeom>
            <a:avLst/>
            <a:gdLst>
              <a:gd name="T0" fmla="*/ 2147483646 w 108"/>
              <a:gd name="T1" fmla="*/ 2147483646 h 107"/>
              <a:gd name="T2" fmla="*/ 0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0 w 108"/>
              <a:gd name="T9" fmla="*/ 0 h 107"/>
              <a:gd name="T10" fmla="*/ 2147483646 w 108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" h="107">
                <a:moveTo>
                  <a:pt x="108" y="54"/>
                </a:moveTo>
                <a:cubicBezTo>
                  <a:pt x="108" y="54"/>
                  <a:pt x="83" y="107"/>
                  <a:pt x="0" y="107"/>
                </a:cubicBezTo>
                <a:cubicBezTo>
                  <a:pt x="0" y="107"/>
                  <a:pt x="17" y="101"/>
                  <a:pt x="17" y="54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6"/>
                  <a:pt x="0" y="0"/>
                  <a:pt x="0" y="0"/>
                </a:cubicBezTo>
                <a:cubicBezTo>
                  <a:pt x="83" y="0"/>
                  <a:pt x="108" y="54"/>
                  <a:pt x="108" y="54"/>
                </a:cubicBezTo>
                <a:close/>
              </a:path>
            </a:pathLst>
          </a:custGeom>
          <a:noFill/>
          <a:ln w="14288" cap="flat">
            <a:solidFill>
              <a:srgbClr val="0078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90" name="Freeform 95">
            <a:extLst>
              <a:ext uri="{FF2B5EF4-FFF2-40B4-BE49-F238E27FC236}">
                <a16:creationId xmlns:a16="http://schemas.microsoft.com/office/drawing/2014/main" xmlns="" id="{BF308204-1C44-5545-926D-E35DDA340883}"/>
              </a:ext>
            </a:extLst>
          </p:cNvPr>
          <p:cNvSpPr>
            <a:spLocks/>
          </p:cNvSpPr>
          <p:nvPr/>
        </p:nvSpPr>
        <p:spPr bwMode="auto">
          <a:xfrm>
            <a:off x="2863850" y="1452563"/>
            <a:ext cx="65088" cy="531812"/>
          </a:xfrm>
          <a:custGeom>
            <a:avLst/>
            <a:gdLst>
              <a:gd name="T0" fmla="*/ 0 w 16"/>
              <a:gd name="T1" fmla="*/ 2147483646 h 107"/>
              <a:gd name="T2" fmla="*/ 2147483646 w 16"/>
              <a:gd name="T3" fmla="*/ 2147483646 h 107"/>
              <a:gd name="T4" fmla="*/ 2147483646 w 16"/>
              <a:gd name="T5" fmla="*/ 2147483646 h 107"/>
              <a:gd name="T6" fmla="*/ 0 w 16"/>
              <a:gd name="T7" fmla="*/ 0 h 1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" h="107">
                <a:moveTo>
                  <a:pt x="0" y="107"/>
                </a:move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</a:path>
            </a:pathLst>
          </a:custGeom>
          <a:noFill/>
          <a:ln w="14288" cap="flat">
            <a:solidFill>
              <a:srgbClr val="0078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91" name="Line 96">
            <a:extLst>
              <a:ext uri="{FF2B5EF4-FFF2-40B4-BE49-F238E27FC236}">
                <a16:creationId xmlns:a16="http://schemas.microsoft.com/office/drawing/2014/main" xmlns="" id="{6D694941-961A-374A-95B2-4061B6039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9075" y="1606550"/>
            <a:ext cx="1651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92" name="Line 97">
            <a:extLst>
              <a:ext uri="{FF2B5EF4-FFF2-40B4-BE49-F238E27FC236}">
                <a16:creationId xmlns:a16="http://schemas.microsoft.com/office/drawing/2014/main" xmlns="" id="{66621A4C-C59E-6A4B-966E-806248943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313" y="1830388"/>
            <a:ext cx="1698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93" name="Line 98">
            <a:extLst>
              <a:ext uri="{FF2B5EF4-FFF2-40B4-BE49-F238E27FC236}">
                <a16:creationId xmlns:a16="http://schemas.microsoft.com/office/drawing/2014/main" xmlns="" id="{FA6B8410-8121-2C4D-BB3E-6AB856CBE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100" y="171608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94" name="Oval 99">
            <a:extLst>
              <a:ext uri="{FF2B5EF4-FFF2-40B4-BE49-F238E27FC236}">
                <a16:creationId xmlns:a16="http://schemas.microsoft.com/office/drawing/2014/main" xmlns="" id="{F71657F6-8207-0744-8B02-D5EDAC768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1681163"/>
            <a:ext cx="61913" cy="74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5395" name="Rectangle 100">
            <a:extLst>
              <a:ext uri="{FF2B5EF4-FFF2-40B4-BE49-F238E27FC236}">
                <a16:creationId xmlns:a16="http://schemas.microsoft.com/office/drawing/2014/main" xmlns="" id="{27C317C9-A237-4B4E-B5DF-59BE23F9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1477963"/>
            <a:ext cx="841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x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96" name="Rectangle 101">
            <a:extLst>
              <a:ext uri="{FF2B5EF4-FFF2-40B4-BE49-F238E27FC236}">
                <a16:creationId xmlns:a16="http://schemas.microsoft.com/office/drawing/2014/main" xmlns="" id="{49AED5BE-5114-904F-811D-5CB16308D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174625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y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97" name="Rectangle 102">
            <a:extLst>
              <a:ext uri="{FF2B5EF4-FFF2-40B4-BE49-F238E27FC236}">
                <a16:creationId xmlns:a16="http://schemas.microsoft.com/office/drawing/2014/main" xmlns="" id="{C44E020D-A3DE-F047-A5C7-EC393511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643063"/>
            <a:ext cx="101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F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98" name="Rectangle 103">
            <a:extLst>
              <a:ext uri="{FF2B5EF4-FFF2-40B4-BE49-F238E27FC236}">
                <a16:creationId xmlns:a16="http://schemas.microsoft.com/office/drawing/2014/main" xmlns="" id="{C8D325FF-71BE-B345-B19C-2FFE8789A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1643063"/>
            <a:ext cx="101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F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399" name="Rectangle 104">
            <a:extLst>
              <a:ext uri="{FF2B5EF4-FFF2-40B4-BE49-F238E27FC236}">
                <a16:creationId xmlns:a16="http://schemas.microsoft.com/office/drawing/2014/main" xmlns="" id="{93368926-C363-2847-ABFC-1AEAC1EF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25" y="1219200"/>
            <a:ext cx="3667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NOR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400" name="Rectangle 105">
            <a:extLst>
              <a:ext uri="{FF2B5EF4-FFF2-40B4-BE49-F238E27FC236}">
                <a16:creationId xmlns:a16="http://schemas.microsoft.com/office/drawing/2014/main" xmlns="" id="{87039446-2F3C-894C-B234-A95CEA42F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1219200"/>
            <a:ext cx="4667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NAND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401" name="Rectangle 106">
            <a:extLst>
              <a:ext uri="{FF2B5EF4-FFF2-40B4-BE49-F238E27FC236}">
                <a16:creationId xmlns:a16="http://schemas.microsoft.com/office/drawing/2014/main" xmlns="" id="{86A7666D-8E29-A04F-B959-CB957B7F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1219200"/>
            <a:ext cx="357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XOR</a:t>
            </a:r>
            <a:endParaRPr lang="en-US" altLang="zh-CN" b="0">
              <a:ea typeface="SimSun" panose="02010600030101010101" pitchFamily="2" charset="-122"/>
            </a:endParaRPr>
          </a:p>
        </p:txBody>
      </p:sp>
      <p:sp>
        <p:nvSpPr>
          <p:cNvPr id="55402" name="Rectangle 107">
            <a:extLst>
              <a:ext uri="{FF2B5EF4-FFF2-40B4-BE49-F238E27FC236}">
                <a16:creationId xmlns:a16="http://schemas.microsoft.com/office/drawing/2014/main" xmlns="" id="{7A50ABDA-E2B7-6748-8DF0-ED856776F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1219200"/>
            <a:ext cx="4762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0">
                <a:solidFill>
                  <a:srgbClr val="000000"/>
                </a:solidFill>
                <a:latin typeface="Myriad Roman" charset="0"/>
                <a:ea typeface="SimSun" panose="02010600030101010101" pitchFamily="2" charset="-122"/>
              </a:rPr>
              <a:t>XNOR</a:t>
            </a:r>
            <a:endParaRPr lang="en-US" altLang="zh-CN" b="0">
              <a:ea typeface="SimSun" panose="02010600030101010101" pitchFamily="2" charset="-122"/>
            </a:endParaRPr>
          </a:p>
        </p:txBody>
      </p:sp>
      <p:grpSp>
        <p:nvGrpSpPr>
          <p:cNvPr id="55403" name="Group 108">
            <a:extLst>
              <a:ext uri="{FF2B5EF4-FFF2-40B4-BE49-F238E27FC236}">
                <a16:creationId xmlns:a16="http://schemas.microsoft.com/office/drawing/2014/main" xmlns="" id="{5A4231C2-391D-9447-AC6F-C4D4EFAB074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66800"/>
            <a:ext cx="1433513" cy="2193925"/>
            <a:chOff x="3744" y="819"/>
            <a:chExt cx="903" cy="1382"/>
          </a:xfrm>
        </p:grpSpPr>
        <p:sp>
          <p:nvSpPr>
            <p:cNvPr id="55435" name="Line 109">
              <a:extLst>
                <a:ext uri="{FF2B5EF4-FFF2-40B4-BE49-F238E27FC236}">
                  <a16:creationId xmlns:a16="http://schemas.microsoft.com/office/drawing/2014/main" xmlns="" id="{3B89225E-E46D-7845-8272-4EC88E40F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7" y="2084"/>
              <a:ext cx="1" cy="37"/>
            </a:xfrm>
            <a:prstGeom prst="line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6" name="Line 110">
              <a:extLst>
                <a:ext uri="{FF2B5EF4-FFF2-40B4-BE49-F238E27FC236}">
                  <a16:creationId xmlns:a16="http://schemas.microsoft.com/office/drawing/2014/main" xmlns="" id="{60AA36CE-7F3B-FB43-94B6-8FEBA88CD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1" y="2121"/>
              <a:ext cx="132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7" name="Line 111">
              <a:extLst>
                <a:ext uri="{FF2B5EF4-FFF2-40B4-BE49-F238E27FC236}">
                  <a16:creationId xmlns:a16="http://schemas.microsoft.com/office/drawing/2014/main" xmlns="" id="{A307C2A9-9D82-AE4A-8621-9A1DA9E70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2146"/>
              <a:ext cx="81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8" name="Line 112">
              <a:extLst>
                <a:ext uri="{FF2B5EF4-FFF2-40B4-BE49-F238E27FC236}">
                  <a16:creationId xmlns:a16="http://schemas.microsoft.com/office/drawing/2014/main" xmlns="" id="{0C4556A4-2014-0949-B04A-AC7C201CE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8" y="2168"/>
              <a:ext cx="3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9" name="Oval 113">
              <a:extLst>
                <a:ext uri="{FF2B5EF4-FFF2-40B4-BE49-F238E27FC236}">
                  <a16:creationId xmlns:a16="http://schemas.microsoft.com/office/drawing/2014/main" xmlns="" id="{FAD653CF-A9BC-9B43-9770-59F313E7E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34"/>
              <a:ext cx="47" cy="50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5440" name="Line 114">
              <a:extLst>
                <a:ext uri="{FF2B5EF4-FFF2-40B4-BE49-F238E27FC236}">
                  <a16:creationId xmlns:a16="http://schemas.microsoft.com/office/drawing/2014/main" xmlns="" id="{5FDFCA68-2566-2C49-91CA-0EE470F1C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1459"/>
              <a:ext cx="32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1" name="Line 115">
              <a:extLst>
                <a:ext uri="{FF2B5EF4-FFF2-40B4-BE49-F238E27FC236}">
                  <a16:creationId xmlns:a16="http://schemas.microsoft.com/office/drawing/2014/main" xmlns="" id="{C32041D6-B4E0-1C4E-BA1E-5E2A549B5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3" y="1843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2" name="Line 116">
              <a:extLst>
                <a:ext uri="{FF2B5EF4-FFF2-40B4-BE49-F238E27FC236}">
                  <a16:creationId xmlns:a16="http://schemas.microsoft.com/office/drawing/2014/main" xmlns="" id="{916C9CB3-4F25-1245-9790-27B51140F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1930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3" name="Line 117">
              <a:extLst>
                <a:ext uri="{FF2B5EF4-FFF2-40B4-BE49-F238E27FC236}">
                  <a16:creationId xmlns:a16="http://schemas.microsoft.com/office/drawing/2014/main" xmlns="" id="{C10E4A12-05DD-334F-88BB-6332A7A1B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2" y="1609"/>
              <a:ext cx="151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4" name="Freeform 118">
              <a:extLst>
                <a:ext uri="{FF2B5EF4-FFF2-40B4-BE49-F238E27FC236}">
                  <a16:creationId xmlns:a16="http://schemas.microsoft.com/office/drawing/2014/main" xmlns="" id="{B68DC2A5-8FA3-3344-B57D-4FF5CF1BC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6" y="1384"/>
              <a:ext cx="91" cy="737"/>
            </a:xfrm>
            <a:custGeom>
              <a:avLst/>
              <a:gdLst>
                <a:gd name="T0" fmla="*/ 91 w 91"/>
                <a:gd name="T1" fmla="*/ 0 h 737"/>
                <a:gd name="T2" fmla="*/ 91 w 91"/>
                <a:gd name="T3" fmla="*/ 143 h 737"/>
                <a:gd name="T4" fmla="*/ 0 w 91"/>
                <a:gd name="T5" fmla="*/ 143 h 737"/>
                <a:gd name="T6" fmla="*/ 0 w 91"/>
                <a:gd name="T7" fmla="*/ 306 h 737"/>
                <a:gd name="T8" fmla="*/ 91 w 91"/>
                <a:gd name="T9" fmla="*/ 306 h 737"/>
                <a:gd name="T10" fmla="*/ 91 w 91"/>
                <a:gd name="T11" fmla="*/ 309 h 737"/>
                <a:gd name="T12" fmla="*/ 91 w 91"/>
                <a:gd name="T13" fmla="*/ 465 h 737"/>
                <a:gd name="T14" fmla="*/ 0 w 91"/>
                <a:gd name="T15" fmla="*/ 465 h 737"/>
                <a:gd name="T16" fmla="*/ 0 w 91"/>
                <a:gd name="T17" fmla="*/ 628 h 737"/>
                <a:gd name="T18" fmla="*/ 91 w 91"/>
                <a:gd name="T19" fmla="*/ 628 h 737"/>
                <a:gd name="T20" fmla="*/ 91 w 91"/>
                <a:gd name="T21" fmla="*/ 737 h 7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1" h="737">
                  <a:moveTo>
                    <a:pt x="91" y="0"/>
                  </a:moveTo>
                  <a:lnTo>
                    <a:pt x="91" y="143"/>
                  </a:lnTo>
                  <a:lnTo>
                    <a:pt x="0" y="143"/>
                  </a:lnTo>
                  <a:lnTo>
                    <a:pt x="0" y="306"/>
                  </a:lnTo>
                  <a:lnTo>
                    <a:pt x="91" y="306"/>
                  </a:lnTo>
                  <a:lnTo>
                    <a:pt x="91" y="309"/>
                  </a:lnTo>
                  <a:lnTo>
                    <a:pt x="91" y="465"/>
                  </a:lnTo>
                  <a:lnTo>
                    <a:pt x="0" y="465"/>
                  </a:lnTo>
                  <a:lnTo>
                    <a:pt x="0" y="628"/>
                  </a:lnTo>
                  <a:lnTo>
                    <a:pt x="91" y="628"/>
                  </a:lnTo>
                  <a:lnTo>
                    <a:pt x="91" y="737"/>
                  </a:lnTo>
                </a:path>
              </a:pathLst>
            </a:custGeom>
            <a:noFill/>
            <a:ln w="19050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5" name="Line 119">
              <a:extLst>
                <a:ext uri="{FF2B5EF4-FFF2-40B4-BE49-F238E27FC236}">
                  <a16:creationId xmlns:a16="http://schemas.microsoft.com/office/drawing/2014/main" xmlns="" id="{7D5562A2-0C52-7242-A8C8-339BA7D66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7" y="924"/>
              <a:ext cx="1" cy="144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6" name="Freeform 120">
              <a:extLst>
                <a:ext uri="{FF2B5EF4-FFF2-40B4-BE49-F238E27FC236}">
                  <a16:creationId xmlns:a16="http://schemas.microsoft.com/office/drawing/2014/main" xmlns="" id="{D71BB3E1-09EE-EB49-AC1B-16E149C7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" y="1065"/>
              <a:ext cx="378" cy="322"/>
            </a:xfrm>
            <a:custGeom>
              <a:avLst/>
              <a:gdLst>
                <a:gd name="T0" fmla="*/ 0 w 378"/>
                <a:gd name="T1" fmla="*/ 162 h 322"/>
                <a:gd name="T2" fmla="*/ 0 w 378"/>
                <a:gd name="T3" fmla="*/ 81 h 322"/>
                <a:gd name="T4" fmla="*/ 91 w 378"/>
                <a:gd name="T5" fmla="*/ 81 h 322"/>
                <a:gd name="T6" fmla="*/ 91 w 378"/>
                <a:gd name="T7" fmla="*/ 0 h 322"/>
                <a:gd name="T8" fmla="*/ 288 w 378"/>
                <a:gd name="T9" fmla="*/ 0 h 322"/>
                <a:gd name="T10" fmla="*/ 288 w 378"/>
                <a:gd name="T11" fmla="*/ 81 h 322"/>
                <a:gd name="T12" fmla="*/ 378 w 378"/>
                <a:gd name="T13" fmla="*/ 81 h 322"/>
                <a:gd name="T14" fmla="*/ 378 w 378"/>
                <a:gd name="T15" fmla="*/ 162 h 322"/>
                <a:gd name="T16" fmla="*/ 378 w 378"/>
                <a:gd name="T17" fmla="*/ 162 h 322"/>
                <a:gd name="T18" fmla="*/ 378 w 378"/>
                <a:gd name="T19" fmla="*/ 244 h 322"/>
                <a:gd name="T20" fmla="*/ 288 w 378"/>
                <a:gd name="T21" fmla="*/ 244 h 322"/>
                <a:gd name="T22" fmla="*/ 288 w 378"/>
                <a:gd name="T23" fmla="*/ 322 h 322"/>
                <a:gd name="T24" fmla="*/ 91 w 378"/>
                <a:gd name="T25" fmla="*/ 322 h 322"/>
                <a:gd name="T26" fmla="*/ 91 w 378"/>
                <a:gd name="T27" fmla="*/ 244 h 322"/>
                <a:gd name="T28" fmla="*/ 0 w 378"/>
                <a:gd name="T29" fmla="*/ 244 h 322"/>
                <a:gd name="T30" fmla="*/ 0 w 378"/>
                <a:gd name="T31" fmla="*/ 162 h 322"/>
                <a:gd name="T32" fmla="*/ 0 w 378"/>
                <a:gd name="T33" fmla="*/ 162 h 3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8" h="322">
                  <a:moveTo>
                    <a:pt x="0" y="162"/>
                  </a:moveTo>
                  <a:lnTo>
                    <a:pt x="0" y="81"/>
                  </a:lnTo>
                  <a:lnTo>
                    <a:pt x="91" y="81"/>
                  </a:lnTo>
                  <a:lnTo>
                    <a:pt x="91" y="0"/>
                  </a:lnTo>
                  <a:lnTo>
                    <a:pt x="288" y="0"/>
                  </a:lnTo>
                  <a:lnTo>
                    <a:pt x="288" y="81"/>
                  </a:lnTo>
                  <a:lnTo>
                    <a:pt x="378" y="81"/>
                  </a:lnTo>
                  <a:lnTo>
                    <a:pt x="378" y="162"/>
                  </a:lnTo>
                  <a:lnTo>
                    <a:pt x="378" y="244"/>
                  </a:lnTo>
                  <a:lnTo>
                    <a:pt x="288" y="244"/>
                  </a:lnTo>
                  <a:lnTo>
                    <a:pt x="288" y="322"/>
                  </a:lnTo>
                  <a:lnTo>
                    <a:pt x="91" y="322"/>
                  </a:lnTo>
                  <a:lnTo>
                    <a:pt x="91" y="244"/>
                  </a:lnTo>
                  <a:lnTo>
                    <a:pt x="0" y="244"/>
                  </a:lnTo>
                  <a:lnTo>
                    <a:pt x="0" y="162"/>
                  </a:lnTo>
                  <a:close/>
                </a:path>
              </a:pathLst>
            </a:custGeom>
            <a:noFill/>
            <a:ln w="19050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7" name="Line 121">
              <a:extLst>
                <a:ext uri="{FF2B5EF4-FFF2-40B4-BE49-F238E27FC236}">
                  <a16:creationId xmlns:a16="http://schemas.microsoft.com/office/drawing/2014/main" xmlns="" id="{F313E26B-0EF4-F342-A7A0-FB401FB94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3" y="1521"/>
              <a:ext cx="1" cy="178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8" name="Freeform 122">
              <a:extLst>
                <a:ext uri="{FF2B5EF4-FFF2-40B4-BE49-F238E27FC236}">
                  <a16:creationId xmlns:a16="http://schemas.microsoft.com/office/drawing/2014/main" xmlns="" id="{B68C2789-3B63-7E4F-BDEF-3294E4F7E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" y="840"/>
              <a:ext cx="44" cy="87"/>
            </a:xfrm>
            <a:custGeom>
              <a:avLst/>
              <a:gdLst>
                <a:gd name="T0" fmla="*/ 22 w 44"/>
                <a:gd name="T1" fmla="*/ 0 h 87"/>
                <a:gd name="T2" fmla="*/ 44 w 44"/>
                <a:gd name="T3" fmla="*/ 87 h 87"/>
                <a:gd name="T4" fmla="*/ 0 w 44"/>
                <a:gd name="T5" fmla="*/ 87 h 87"/>
                <a:gd name="T6" fmla="*/ 22 w 44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87">
                  <a:moveTo>
                    <a:pt x="22" y="0"/>
                  </a:moveTo>
                  <a:lnTo>
                    <a:pt x="44" y="87"/>
                  </a:lnTo>
                  <a:lnTo>
                    <a:pt x="0" y="8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78C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9" name="Line 123">
              <a:extLst>
                <a:ext uri="{FF2B5EF4-FFF2-40B4-BE49-F238E27FC236}">
                  <a16:creationId xmlns:a16="http://schemas.microsoft.com/office/drawing/2014/main" xmlns="" id="{FEE0B33A-B57A-E24C-BB2A-5932E8F40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2" y="1140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0" name="Line 124">
              <a:extLst>
                <a:ext uri="{FF2B5EF4-FFF2-40B4-BE49-F238E27FC236}">
                  <a16:creationId xmlns:a16="http://schemas.microsoft.com/office/drawing/2014/main" xmlns="" id="{C4BEE1C3-84BB-1242-90FD-A657D4EAA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227"/>
              <a:ext cx="12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1" name="Line 125">
              <a:extLst>
                <a:ext uri="{FF2B5EF4-FFF2-40B4-BE49-F238E27FC236}">
                  <a16:creationId xmlns:a16="http://schemas.microsoft.com/office/drawing/2014/main" xmlns="" id="{BAF5CEC3-D5BE-3541-912B-7E804D617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2" y="1227"/>
              <a:ext cx="119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2" name="Line 126">
              <a:extLst>
                <a:ext uri="{FF2B5EF4-FFF2-40B4-BE49-F238E27FC236}">
                  <a16:creationId xmlns:a16="http://schemas.microsoft.com/office/drawing/2014/main" xmlns="" id="{B4967250-EB97-BB47-8306-CD3F685BE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8" y="1140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3" name="Oval 127">
              <a:extLst>
                <a:ext uri="{FF2B5EF4-FFF2-40B4-BE49-F238E27FC236}">
                  <a16:creationId xmlns:a16="http://schemas.microsoft.com/office/drawing/2014/main" xmlns="" id="{1EC52603-CF52-AB4E-BDBB-242F9DFEE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202"/>
              <a:ext cx="47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5454" name="Oval 128">
              <a:extLst>
                <a:ext uri="{FF2B5EF4-FFF2-40B4-BE49-F238E27FC236}">
                  <a16:creationId xmlns:a16="http://schemas.microsoft.com/office/drawing/2014/main" xmlns="" id="{24E073BF-BA01-E843-A61D-ABA7A0AF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202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5455" name="Rectangle 129">
              <a:extLst>
                <a:ext uri="{FF2B5EF4-FFF2-40B4-BE49-F238E27FC236}">
                  <a16:creationId xmlns:a16="http://schemas.microsoft.com/office/drawing/2014/main" xmlns="" id="{630EF952-0DA8-E148-A90D-83F48FEC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81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56" name="Rectangle 130">
              <a:extLst>
                <a:ext uri="{FF2B5EF4-FFF2-40B4-BE49-F238E27FC236}">
                  <a16:creationId xmlns:a16="http://schemas.microsoft.com/office/drawing/2014/main" xmlns="" id="{1F5A0C10-54DB-8C42-B5CF-B6C0E1912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20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57" name="Rectangle 131">
              <a:extLst>
                <a:ext uri="{FF2B5EF4-FFF2-40B4-BE49-F238E27FC236}">
                  <a16:creationId xmlns:a16="http://schemas.microsoft.com/office/drawing/2014/main" xmlns="" id="{F79CBDE7-1A7A-3445-8A3D-972C9818A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16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x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58" name="Rectangle 132">
              <a:extLst>
                <a:ext uri="{FF2B5EF4-FFF2-40B4-BE49-F238E27FC236}">
                  <a16:creationId xmlns:a16="http://schemas.microsoft.com/office/drawing/2014/main" xmlns="" id="{88B18AA2-624B-304C-82CB-9C8C93F36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115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y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59" name="Rectangle 133">
              <a:extLst>
                <a:ext uri="{FF2B5EF4-FFF2-40B4-BE49-F238E27FC236}">
                  <a16:creationId xmlns:a16="http://schemas.microsoft.com/office/drawing/2014/main" xmlns="" id="{4C48390E-39A9-1D4C-88D6-2118A2035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140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F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60" name="Rectangle 134">
              <a:extLst>
                <a:ext uri="{FF2B5EF4-FFF2-40B4-BE49-F238E27FC236}">
                  <a16:creationId xmlns:a16="http://schemas.microsoft.com/office/drawing/2014/main" xmlns="" id="{48EB4761-2558-584B-A867-F46E6F052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154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x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61" name="Rectangle 135">
              <a:extLst>
                <a:ext uri="{FF2B5EF4-FFF2-40B4-BE49-F238E27FC236}">
                  <a16:creationId xmlns:a16="http://schemas.microsoft.com/office/drawing/2014/main" xmlns="" id="{676A2EED-502F-AB41-9AE9-D406ADCBD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186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y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</p:grpSp>
      <p:grpSp>
        <p:nvGrpSpPr>
          <p:cNvPr id="55404" name="Group 136">
            <a:extLst>
              <a:ext uri="{FF2B5EF4-FFF2-40B4-BE49-F238E27FC236}">
                <a16:creationId xmlns:a16="http://schemas.microsoft.com/office/drawing/2014/main" xmlns="" id="{82178E7E-055D-EE48-951C-2605A34FF1F6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066800"/>
            <a:ext cx="1411288" cy="2198688"/>
            <a:chOff x="4669" y="816"/>
            <a:chExt cx="889" cy="1385"/>
          </a:xfrm>
        </p:grpSpPr>
        <p:sp>
          <p:nvSpPr>
            <p:cNvPr id="55408" name="Line 137">
              <a:extLst>
                <a:ext uri="{FF2B5EF4-FFF2-40B4-BE49-F238E27FC236}">
                  <a16:creationId xmlns:a16="http://schemas.microsoft.com/office/drawing/2014/main" xmlns="" id="{525A1A03-3ED7-A04E-960C-8E7EFD0F4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9" y="2087"/>
              <a:ext cx="1" cy="37"/>
            </a:xfrm>
            <a:prstGeom prst="line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9" name="Line 138">
              <a:extLst>
                <a:ext uri="{FF2B5EF4-FFF2-40B4-BE49-F238E27FC236}">
                  <a16:creationId xmlns:a16="http://schemas.microsoft.com/office/drawing/2014/main" xmlns="" id="{E694B0BD-5BEB-0A40-99D8-C441051A4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3" y="2124"/>
              <a:ext cx="132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0" name="Line 139">
              <a:extLst>
                <a:ext uri="{FF2B5EF4-FFF2-40B4-BE49-F238E27FC236}">
                  <a16:creationId xmlns:a16="http://schemas.microsoft.com/office/drawing/2014/main" xmlns="" id="{0AA9BF43-586F-124D-B5C1-889FD5E96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8" y="2149"/>
              <a:ext cx="78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1" name="Line 140">
              <a:extLst>
                <a:ext uri="{FF2B5EF4-FFF2-40B4-BE49-F238E27FC236}">
                  <a16:creationId xmlns:a16="http://schemas.microsoft.com/office/drawing/2014/main" xmlns="" id="{B39773AB-7C92-984E-946F-D4E317FDB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0" y="2171"/>
              <a:ext cx="3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2" name="Oval 141">
              <a:extLst>
                <a:ext uri="{FF2B5EF4-FFF2-40B4-BE49-F238E27FC236}">
                  <a16:creationId xmlns:a16="http://schemas.microsoft.com/office/drawing/2014/main" xmlns="" id="{EE64ABBB-847C-7546-83A3-FEABDE5C8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1568"/>
              <a:ext cx="50" cy="47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5413" name="Line 142">
              <a:extLst>
                <a:ext uri="{FF2B5EF4-FFF2-40B4-BE49-F238E27FC236}">
                  <a16:creationId xmlns:a16="http://schemas.microsoft.com/office/drawing/2014/main" xmlns="" id="{A48EEF80-6703-364E-882F-F148D0D6B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6" y="1593"/>
              <a:ext cx="32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4" name="Line 143">
              <a:extLst>
                <a:ext uri="{FF2B5EF4-FFF2-40B4-BE49-F238E27FC236}">
                  <a16:creationId xmlns:a16="http://schemas.microsoft.com/office/drawing/2014/main" xmlns="" id="{831424F4-D2FD-3C43-BF1C-63A904B69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034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5" name="Line 144">
              <a:extLst>
                <a:ext uri="{FF2B5EF4-FFF2-40B4-BE49-F238E27FC236}">
                  <a16:creationId xmlns:a16="http://schemas.microsoft.com/office/drawing/2014/main" xmlns="" id="{63C40FD5-188D-FF4E-A629-69CD8DF46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121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6" name="Line 145">
              <a:extLst>
                <a:ext uri="{FF2B5EF4-FFF2-40B4-BE49-F238E27FC236}">
                  <a16:creationId xmlns:a16="http://schemas.microsoft.com/office/drawing/2014/main" xmlns="" id="{0FB954A2-F4B9-024C-96ED-9592108CD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8" y="1440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7" name="Freeform 146">
              <a:extLst>
                <a:ext uri="{FF2B5EF4-FFF2-40B4-BE49-F238E27FC236}">
                  <a16:creationId xmlns:a16="http://schemas.microsoft.com/office/drawing/2014/main" xmlns="" id="{3407D741-8F18-3647-92EB-568C77052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" y="930"/>
              <a:ext cx="91" cy="735"/>
            </a:xfrm>
            <a:custGeom>
              <a:avLst/>
              <a:gdLst>
                <a:gd name="T0" fmla="*/ 91 w 91"/>
                <a:gd name="T1" fmla="*/ 735 h 735"/>
                <a:gd name="T2" fmla="*/ 91 w 91"/>
                <a:gd name="T3" fmla="*/ 591 h 735"/>
                <a:gd name="T4" fmla="*/ 0 w 91"/>
                <a:gd name="T5" fmla="*/ 591 h 735"/>
                <a:gd name="T6" fmla="*/ 0 w 91"/>
                <a:gd name="T7" fmla="*/ 429 h 735"/>
                <a:gd name="T8" fmla="*/ 91 w 91"/>
                <a:gd name="T9" fmla="*/ 429 h 735"/>
                <a:gd name="T10" fmla="*/ 91 w 91"/>
                <a:gd name="T11" fmla="*/ 429 h 735"/>
                <a:gd name="T12" fmla="*/ 91 w 91"/>
                <a:gd name="T13" fmla="*/ 272 h 735"/>
                <a:gd name="T14" fmla="*/ 0 w 91"/>
                <a:gd name="T15" fmla="*/ 272 h 735"/>
                <a:gd name="T16" fmla="*/ 0 w 91"/>
                <a:gd name="T17" fmla="*/ 110 h 735"/>
                <a:gd name="T18" fmla="*/ 91 w 91"/>
                <a:gd name="T19" fmla="*/ 110 h 735"/>
                <a:gd name="T20" fmla="*/ 91 w 91"/>
                <a:gd name="T21" fmla="*/ 0 h 7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1" h="735">
                  <a:moveTo>
                    <a:pt x="91" y="735"/>
                  </a:moveTo>
                  <a:lnTo>
                    <a:pt x="91" y="591"/>
                  </a:lnTo>
                  <a:lnTo>
                    <a:pt x="0" y="591"/>
                  </a:lnTo>
                  <a:lnTo>
                    <a:pt x="0" y="429"/>
                  </a:lnTo>
                  <a:lnTo>
                    <a:pt x="91" y="429"/>
                  </a:lnTo>
                  <a:lnTo>
                    <a:pt x="91" y="272"/>
                  </a:lnTo>
                  <a:lnTo>
                    <a:pt x="0" y="272"/>
                  </a:lnTo>
                  <a:lnTo>
                    <a:pt x="0" y="110"/>
                  </a:lnTo>
                  <a:lnTo>
                    <a:pt x="91" y="110"/>
                  </a:lnTo>
                  <a:lnTo>
                    <a:pt x="91" y="0"/>
                  </a:lnTo>
                </a:path>
              </a:pathLst>
            </a:custGeom>
            <a:noFill/>
            <a:ln w="19050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8" name="Line 147">
              <a:extLst>
                <a:ext uri="{FF2B5EF4-FFF2-40B4-BE49-F238E27FC236}">
                  <a16:creationId xmlns:a16="http://schemas.microsoft.com/office/drawing/2014/main" xmlns="" id="{C2FD96DF-785B-2644-91A2-1C04F7D2C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9" y="1984"/>
              <a:ext cx="1" cy="143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9" name="Freeform 148">
              <a:extLst>
                <a:ext uri="{FF2B5EF4-FFF2-40B4-BE49-F238E27FC236}">
                  <a16:creationId xmlns:a16="http://schemas.microsoft.com/office/drawing/2014/main" xmlns="" id="{19DB576B-134D-474A-9D59-8DB260C7A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1665"/>
              <a:ext cx="375" cy="319"/>
            </a:xfrm>
            <a:custGeom>
              <a:avLst/>
              <a:gdLst>
                <a:gd name="T0" fmla="*/ 0 w 375"/>
                <a:gd name="T1" fmla="*/ 159 h 319"/>
                <a:gd name="T2" fmla="*/ 0 w 375"/>
                <a:gd name="T3" fmla="*/ 240 h 319"/>
                <a:gd name="T4" fmla="*/ 88 w 375"/>
                <a:gd name="T5" fmla="*/ 240 h 319"/>
                <a:gd name="T6" fmla="*/ 88 w 375"/>
                <a:gd name="T7" fmla="*/ 319 h 319"/>
                <a:gd name="T8" fmla="*/ 285 w 375"/>
                <a:gd name="T9" fmla="*/ 319 h 319"/>
                <a:gd name="T10" fmla="*/ 285 w 375"/>
                <a:gd name="T11" fmla="*/ 240 h 319"/>
                <a:gd name="T12" fmla="*/ 375 w 375"/>
                <a:gd name="T13" fmla="*/ 240 h 319"/>
                <a:gd name="T14" fmla="*/ 375 w 375"/>
                <a:gd name="T15" fmla="*/ 159 h 319"/>
                <a:gd name="T16" fmla="*/ 375 w 375"/>
                <a:gd name="T17" fmla="*/ 159 h 319"/>
                <a:gd name="T18" fmla="*/ 375 w 375"/>
                <a:gd name="T19" fmla="*/ 78 h 319"/>
                <a:gd name="T20" fmla="*/ 285 w 375"/>
                <a:gd name="T21" fmla="*/ 78 h 319"/>
                <a:gd name="T22" fmla="*/ 285 w 375"/>
                <a:gd name="T23" fmla="*/ 0 h 319"/>
                <a:gd name="T24" fmla="*/ 88 w 375"/>
                <a:gd name="T25" fmla="*/ 0 h 319"/>
                <a:gd name="T26" fmla="*/ 88 w 375"/>
                <a:gd name="T27" fmla="*/ 78 h 319"/>
                <a:gd name="T28" fmla="*/ 0 w 375"/>
                <a:gd name="T29" fmla="*/ 78 h 319"/>
                <a:gd name="T30" fmla="*/ 0 w 375"/>
                <a:gd name="T31" fmla="*/ 159 h 319"/>
                <a:gd name="T32" fmla="*/ 0 w 375"/>
                <a:gd name="T33" fmla="*/ 159 h 3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5" h="319">
                  <a:moveTo>
                    <a:pt x="0" y="159"/>
                  </a:moveTo>
                  <a:lnTo>
                    <a:pt x="0" y="240"/>
                  </a:lnTo>
                  <a:lnTo>
                    <a:pt x="88" y="240"/>
                  </a:lnTo>
                  <a:lnTo>
                    <a:pt x="88" y="319"/>
                  </a:lnTo>
                  <a:lnTo>
                    <a:pt x="285" y="319"/>
                  </a:lnTo>
                  <a:lnTo>
                    <a:pt x="285" y="240"/>
                  </a:lnTo>
                  <a:lnTo>
                    <a:pt x="375" y="240"/>
                  </a:lnTo>
                  <a:lnTo>
                    <a:pt x="375" y="159"/>
                  </a:lnTo>
                  <a:lnTo>
                    <a:pt x="375" y="78"/>
                  </a:lnTo>
                  <a:lnTo>
                    <a:pt x="285" y="78"/>
                  </a:lnTo>
                  <a:lnTo>
                    <a:pt x="285" y="0"/>
                  </a:lnTo>
                  <a:lnTo>
                    <a:pt x="88" y="0"/>
                  </a:lnTo>
                  <a:lnTo>
                    <a:pt x="88" y="78"/>
                  </a:lnTo>
                  <a:lnTo>
                    <a:pt x="0" y="78"/>
                  </a:lnTo>
                  <a:lnTo>
                    <a:pt x="0" y="159"/>
                  </a:lnTo>
                  <a:close/>
                </a:path>
              </a:pathLst>
            </a:custGeom>
            <a:noFill/>
            <a:ln w="19050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0" name="Line 149">
              <a:extLst>
                <a:ext uri="{FF2B5EF4-FFF2-40B4-BE49-F238E27FC236}">
                  <a16:creationId xmlns:a16="http://schemas.microsoft.com/office/drawing/2014/main" xmlns="" id="{2CD65DA5-BE39-BC4B-B952-4E4720711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1352"/>
              <a:ext cx="1" cy="178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1" name="Freeform 150">
              <a:extLst>
                <a:ext uri="{FF2B5EF4-FFF2-40B4-BE49-F238E27FC236}">
                  <a16:creationId xmlns:a16="http://schemas.microsoft.com/office/drawing/2014/main" xmlns="" id="{C3AB1671-4162-FC46-9D40-B36D0F14A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" y="840"/>
              <a:ext cx="44" cy="90"/>
            </a:xfrm>
            <a:custGeom>
              <a:avLst/>
              <a:gdLst>
                <a:gd name="T0" fmla="*/ 22 w 44"/>
                <a:gd name="T1" fmla="*/ 0 h 90"/>
                <a:gd name="T2" fmla="*/ 44 w 44"/>
                <a:gd name="T3" fmla="*/ 90 h 90"/>
                <a:gd name="T4" fmla="*/ 0 w 44"/>
                <a:gd name="T5" fmla="*/ 90 h 90"/>
                <a:gd name="T6" fmla="*/ 22 w 44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90">
                  <a:moveTo>
                    <a:pt x="22" y="0"/>
                  </a:moveTo>
                  <a:lnTo>
                    <a:pt x="44" y="90"/>
                  </a:lnTo>
                  <a:lnTo>
                    <a:pt x="0" y="90"/>
                  </a:lnTo>
                  <a:lnTo>
                    <a:pt x="22" y="0"/>
                  </a:lnTo>
                  <a:close/>
                </a:path>
              </a:pathLst>
            </a:custGeom>
            <a:noFill/>
            <a:ln w="9525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2" name="Line 151">
              <a:extLst>
                <a:ext uri="{FF2B5EF4-FFF2-40B4-BE49-F238E27FC236}">
                  <a16:creationId xmlns:a16="http://schemas.microsoft.com/office/drawing/2014/main" xmlns="" id="{883E2F8E-3EFA-4B41-93CF-C712C1FDB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1737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3" name="Line 152">
              <a:extLst>
                <a:ext uri="{FF2B5EF4-FFF2-40B4-BE49-F238E27FC236}">
                  <a16:creationId xmlns:a16="http://schemas.microsoft.com/office/drawing/2014/main" xmlns="" id="{E18DDC84-7A03-EF48-8DA0-CD25B9B15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" y="1824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4" name="Line 153">
              <a:extLst>
                <a:ext uri="{FF2B5EF4-FFF2-40B4-BE49-F238E27FC236}">
                  <a16:creationId xmlns:a16="http://schemas.microsoft.com/office/drawing/2014/main" xmlns="" id="{000AD93E-3EE5-7D41-8D37-2291C6C2D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8" y="1824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5" name="Line 154">
              <a:extLst>
                <a:ext uri="{FF2B5EF4-FFF2-40B4-BE49-F238E27FC236}">
                  <a16:creationId xmlns:a16="http://schemas.microsoft.com/office/drawing/2014/main" xmlns="" id="{95F5F459-26C0-8547-ABB5-DB04ACD85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" y="1737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6" name="Rectangle 155">
              <a:extLst>
                <a:ext uri="{FF2B5EF4-FFF2-40B4-BE49-F238E27FC236}">
                  <a16:creationId xmlns:a16="http://schemas.microsoft.com/office/drawing/2014/main" xmlns="" id="{2EF6DEA6-B3E7-3248-9D44-210EC1460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" y="81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1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27" name="Rectangle 156">
              <a:extLst>
                <a:ext uri="{FF2B5EF4-FFF2-40B4-BE49-F238E27FC236}">
                  <a16:creationId xmlns:a16="http://schemas.microsoft.com/office/drawing/2014/main" xmlns="" id="{06AEDBEA-EDED-4C48-8603-159FE7696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" y="20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0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28" name="Rectangle 157">
              <a:extLst>
                <a:ext uri="{FF2B5EF4-FFF2-40B4-BE49-F238E27FC236}">
                  <a16:creationId xmlns:a16="http://schemas.microsoft.com/office/drawing/2014/main" xmlns="" id="{37C07327-B06A-5149-86CD-E3145CFD3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05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x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29" name="Rectangle 158">
              <a:extLst>
                <a:ext uri="{FF2B5EF4-FFF2-40B4-BE49-F238E27FC236}">
                  <a16:creationId xmlns:a16="http://schemas.microsoft.com/office/drawing/2014/main" xmlns="" id="{BB93419B-9F76-5A41-A7E3-5EAE159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" y="175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x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30" name="Rectangle 159">
              <a:extLst>
                <a:ext uri="{FF2B5EF4-FFF2-40B4-BE49-F238E27FC236}">
                  <a16:creationId xmlns:a16="http://schemas.microsoft.com/office/drawing/2014/main" xmlns="" id="{9EC0BF63-CFED-1F41-B57A-3CC4BBFE6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3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y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31" name="Rectangle 160">
              <a:extLst>
                <a:ext uri="{FF2B5EF4-FFF2-40B4-BE49-F238E27FC236}">
                  <a16:creationId xmlns:a16="http://schemas.microsoft.com/office/drawing/2014/main" xmlns="" id="{5713B2E0-4835-1A40-897A-2C8B6C810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75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y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32" name="Rectangle 161">
              <a:extLst>
                <a:ext uri="{FF2B5EF4-FFF2-40B4-BE49-F238E27FC236}">
                  <a16:creationId xmlns:a16="http://schemas.microsoft.com/office/drawing/2014/main" xmlns="" id="{B853EDDD-E6AA-AA4E-9BA3-88F1F969F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" y="154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F</a:t>
              </a:r>
              <a:endParaRPr lang="en-US" altLang="zh-CN" b="0">
                <a:ea typeface="SimSun" panose="02010600030101010101" pitchFamily="2" charset="-122"/>
              </a:endParaRPr>
            </a:p>
          </p:txBody>
        </p:sp>
        <p:sp>
          <p:nvSpPr>
            <p:cNvPr id="55433" name="Oval 162">
              <a:extLst>
                <a:ext uri="{FF2B5EF4-FFF2-40B4-BE49-F238E27FC236}">
                  <a16:creationId xmlns:a16="http://schemas.microsoft.com/office/drawing/2014/main" xmlns="" id="{0D2DDD72-CECE-814F-93AC-75946CCA9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" y="1096"/>
              <a:ext cx="46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5434" name="Oval 163">
              <a:extLst>
                <a:ext uri="{FF2B5EF4-FFF2-40B4-BE49-F238E27FC236}">
                  <a16:creationId xmlns:a16="http://schemas.microsoft.com/office/drawing/2014/main" xmlns="" id="{8C6E2C73-E54A-764D-AF41-B2476E3C5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" y="1415"/>
              <a:ext cx="46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40046" name="Text Box 164">
            <a:extLst>
              <a:ext uri="{FF2B5EF4-FFF2-40B4-BE49-F238E27FC236}">
                <a16:creationId xmlns:a16="http://schemas.microsoft.com/office/drawing/2014/main" xmlns="" id="{83401B14-7C0B-1245-9197-6AF58BC9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684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400" b="0">
                <a:latin typeface="Arial" charset="0"/>
                <a:ea typeface="宋体" charset="0"/>
              </a:rPr>
              <a:t>NAND</a:t>
            </a:r>
          </a:p>
        </p:txBody>
      </p:sp>
      <p:sp>
        <p:nvSpPr>
          <p:cNvPr id="40047" name="Text Box 165">
            <a:extLst>
              <a:ext uri="{FF2B5EF4-FFF2-40B4-BE49-F238E27FC236}">
                <a16:creationId xmlns:a16="http://schemas.microsoft.com/office/drawing/2014/main" xmlns="" id="{3F9604A2-C05C-3640-A596-2E5A93D66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168400"/>
            <a:ext cx="579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400" b="0">
                <a:latin typeface="Arial" charset="0"/>
                <a:ea typeface="宋体" charset="0"/>
              </a:rPr>
              <a:t>NOR</a:t>
            </a:r>
          </a:p>
        </p:txBody>
      </p:sp>
      <p:sp>
        <p:nvSpPr>
          <p:cNvPr id="40048" name="Rectangle 166">
            <a:extLst>
              <a:ext uri="{FF2B5EF4-FFF2-40B4-BE49-F238E27FC236}">
                <a16:creationId xmlns:a16="http://schemas.microsoft.com/office/drawing/2014/main" xmlns="" id="{74D9945A-CAB5-5D49-A640-2059E3BA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05200"/>
            <a:ext cx="3810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latin typeface="Arial" charset="0"/>
                <a:ea typeface="宋体" charset="0"/>
              </a:rPr>
              <a:t>AND in CMOS: NAND with NOT</a:t>
            </a:r>
          </a:p>
          <a:p>
            <a:pPr eaLnBrk="1" hangingPunct="1">
              <a:defRPr/>
            </a:pPr>
            <a:r>
              <a:rPr lang="en-US" altLang="zh-CN" sz="1800" b="0">
                <a:latin typeface="Arial" charset="0"/>
                <a:ea typeface="宋体" charset="0"/>
              </a:rPr>
              <a:t>OR in CMOS: NOR with NOT</a:t>
            </a:r>
          </a:p>
          <a:p>
            <a:pPr eaLnBrk="1" hangingPunct="1">
              <a:defRPr/>
            </a:pPr>
            <a:r>
              <a:rPr lang="en-US" altLang="zh-CN" sz="1800" b="0">
                <a:latin typeface="Arial" charset="0"/>
                <a:ea typeface="宋体" charset="0"/>
              </a:rPr>
              <a:t>So NAND/NOR more common</a:t>
            </a:r>
          </a:p>
        </p:txBody>
      </p:sp>
      <p:sp>
        <p:nvSpPr>
          <p:cNvPr id="168" name="Rectangle 2">
            <a:extLst>
              <a:ext uri="{FF2B5EF4-FFF2-40B4-BE49-F238E27FC236}">
                <a16:creationId xmlns:a16="http://schemas.microsoft.com/office/drawing/2014/main" xmlns="" id="{BAF98BE9-7E12-6D4D-8CC7-EB3F0F81F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charset="0"/>
              </a:rPr>
              <a:t>More Gates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22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AAFF"/>
      </a:accent5>
      <a:accent6>
        <a:srgbClr val="E70000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679</Words>
  <Application>Microsoft Office PowerPoint</Application>
  <PresentationFormat>全屏显示(4:3)</PresentationFormat>
  <Paragraphs>343</Paragraphs>
  <Slides>9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Default Design</vt:lpstr>
      <vt:lpstr>Visio</vt:lpstr>
      <vt:lpstr>Signed 2’s Complement Number</vt:lpstr>
      <vt:lpstr>Ranges of Signed 2’s Complement Number</vt:lpstr>
      <vt:lpstr>Detecting Overflow: Method 1</vt:lpstr>
      <vt:lpstr>Detecting Overflow: Method 2</vt:lpstr>
      <vt:lpstr>CMOS Transistor</vt:lpstr>
      <vt:lpstr>AND Logic</vt:lpstr>
      <vt:lpstr>OR Logic</vt:lpstr>
      <vt:lpstr>NOT Logic</vt:lpstr>
      <vt:lpstr>More Gates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sunyw</cp:lastModifiedBy>
  <cp:revision>18</cp:revision>
  <dcterms:created xsi:type="dcterms:W3CDTF">2017-09-11T09:44:59Z</dcterms:created>
  <dcterms:modified xsi:type="dcterms:W3CDTF">2019-10-20T12:24:12Z</dcterms:modified>
</cp:coreProperties>
</file>