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7" r:id="rId2"/>
    <p:sldId id="515" r:id="rId3"/>
    <p:sldId id="459" r:id="rId4"/>
    <p:sldId id="490" r:id="rId5"/>
    <p:sldId id="516" r:id="rId6"/>
    <p:sldId id="517" r:id="rId7"/>
    <p:sldId id="518" r:id="rId8"/>
    <p:sldId id="519" r:id="rId9"/>
    <p:sldId id="491" r:id="rId10"/>
    <p:sldId id="263" r:id="rId11"/>
    <p:sldId id="520" r:id="rId12"/>
    <p:sldId id="521" r:id="rId13"/>
    <p:sldId id="522" r:id="rId14"/>
    <p:sldId id="523" r:id="rId15"/>
    <p:sldId id="509" r:id="rId16"/>
    <p:sldId id="524" r:id="rId17"/>
    <p:sldId id="26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492" r:id="rId28"/>
    <p:sldId id="493" r:id="rId29"/>
    <p:sldId id="494" r:id="rId30"/>
    <p:sldId id="495" r:id="rId31"/>
    <p:sldId id="496" r:id="rId32"/>
    <p:sldId id="497" r:id="rId33"/>
    <p:sldId id="499" r:id="rId34"/>
    <p:sldId id="500" r:id="rId35"/>
    <p:sldId id="501" r:id="rId36"/>
    <p:sldId id="534" r:id="rId37"/>
    <p:sldId id="503" r:id="rId38"/>
    <p:sldId id="504" r:id="rId39"/>
    <p:sldId id="505" r:id="rId40"/>
    <p:sldId id="506" r:id="rId41"/>
    <p:sldId id="507" r:id="rId42"/>
    <p:sldId id="265" r:id="rId43"/>
    <p:sldId id="288" r:id="rId44"/>
    <p:sldId id="289" r:id="rId45"/>
    <p:sldId id="290" r:id="rId46"/>
    <p:sldId id="460" r:id="rId47"/>
    <p:sldId id="294" r:id="rId48"/>
    <p:sldId id="295" r:id="rId49"/>
    <p:sldId id="535" r:id="rId50"/>
    <p:sldId id="296" r:id="rId51"/>
    <p:sldId id="536" r:id="rId52"/>
    <p:sldId id="297" r:id="rId53"/>
    <p:sldId id="299" r:id="rId54"/>
    <p:sldId id="537" r:id="rId55"/>
    <p:sldId id="538" r:id="rId56"/>
    <p:sldId id="539" r:id="rId57"/>
    <p:sldId id="300" r:id="rId58"/>
    <p:sldId id="301" r:id="rId59"/>
    <p:sldId id="302" r:id="rId60"/>
    <p:sldId id="474" r:id="rId61"/>
    <p:sldId id="475" r:id="rId62"/>
    <p:sldId id="476" r:id="rId63"/>
    <p:sldId id="477" r:id="rId64"/>
    <p:sldId id="305" r:id="rId65"/>
    <p:sldId id="479" r:id="rId66"/>
    <p:sldId id="480" r:id="rId67"/>
    <p:sldId id="481" r:id="rId68"/>
    <p:sldId id="486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96" y="2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92E15-CDB8-4655-B96E-31C6C836CC32}" type="datetimeFigureOut">
              <a:rPr lang="ru-RU" smtClean="0"/>
              <a:t>29.08.2020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919B3-60C2-4DD0-9FFB-2BEBC43B3F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34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D5D2B2-EC82-4B9B-91F4-436E390EBCB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4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1EFB0-2103-43A0-9628-4C32D2BABDC1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BD51F-2E8E-46EB-A006-1C615CA967D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7501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256C4-C592-467A-A602-7018BA3936B4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8274F-A8F2-4A04-97F3-CAF5D535A90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658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C1E08-0CF8-4A3E-B07C-473EE1BC9F51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6E700-D0CA-4577-B641-69E6CA5503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0116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B757C-3701-48A1-B34A-96E7C549DEE0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92E6D-4D73-4980-919B-D3A7C439D98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3269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812507"/>
      </p:ext>
    </p:extLst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2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 baseline="0"/>
            </a:lvl1pPr>
          </a:lstStyle>
          <a:p>
            <a:pPr>
              <a:defRPr/>
            </a:pPr>
            <a:fld id="{70DB0770-22FC-475D-BB2A-17BC0D87DB4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431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68124"/>
      </p:ext>
    </p:extLst>
  </p:cSld>
  <p:clrMapOvr>
    <a:masterClrMapping/>
  </p:clrMapOvr>
  <p:transition/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40198-E63A-42B1-8BDE-B4D6BEC17168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EF971-4010-4197-8790-E33A36920D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084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16526-FD19-4866-BD7C-85DB040148C6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329D-B103-414E-BC88-B2409B6734E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9120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067ED-B26C-400D-98A1-A0642698DBCF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E224-ECF2-4A7C-9AF3-A8756DA41EB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4245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7611-F094-4A05-A21B-F14FC460F7AA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4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42C7-A82A-41A5-9F8F-E2253C175A8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052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7A624-11AE-40A7-AF68-68A2E2AD6576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E54F-F715-4D57-9291-0D874A41390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477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B0DED-A2F9-40C3-929E-49D191F2DE2D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63E3C-B443-4647-8EC0-98289B6B207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598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921076-48DD-4BB3-A4C7-C192F88C7A39}" type="datetime1">
              <a:rPr lang="ru-RU" smtClean="0"/>
              <a:pPr>
                <a:defRPr/>
              </a:pPr>
              <a:t>29.08.2020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24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AF02E3-F42B-4B16-95F2-2DEC4D70F49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53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accent1">
              <a:lumMod val="75000"/>
            </a:schemeClr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Arial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Безопасность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Брюхомицкий 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Юрий Анатольевич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составляющие 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35215"/>
            <a:ext cx="8300265" cy="4529100"/>
          </a:xfrm>
        </p:spPr>
        <p:txBody>
          <a:bodyPr/>
          <a:lstStyle/>
          <a:p>
            <a:r>
              <a:rPr lang="ru-RU" dirty="0"/>
              <a:t>Нормативные документы по ИБ определяют в качестве состав­ных элементов понятия безопасности информации</a:t>
            </a:r>
            <a:r>
              <a:rPr lang="ru-RU" i="1" dirty="0"/>
              <a:t> </a:t>
            </a:r>
            <a:r>
              <a:rPr lang="ru-RU" dirty="0"/>
              <a:t>три компо­нента:</a:t>
            </a:r>
          </a:p>
          <a:p>
            <a:pPr marL="895350" indent="-352425">
              <a:buFont typeface="Wingdings" panose="05000000000000000000" pitchFamily="2" charset="2"/>
              <a:buChar char="q"/>
            </a:pPr>
            <a:r>
              <a:rPr lang="ru-RU" b="1" i="1" dirty="0"/>
              <a:t>конфиденциальность</a:t>
            </a:r>
            <a:r>
              <a:rPr lang="ru-RU" dirty="0"/>
              <a:t> (</a:t>
            </a:r>
            <a:r>
              <a:rPr lang="ru-RU" dirty="0" err="1"/>
              <a:t>confidentiality</a:t>
            </a:r>
            <a:r>
              <a:rPr lang="ru-RU" dirty="0"/>
              <a:t> </a:t>
            </a:r>
            <a:r>
              <a:rPr lang="ru-RU" dirty="0">
                <a:sym typeface="Symbol"/>
              </a:rPr>
              <a:t></a:t>
            </a:r>
            <a:r>
              <a:rPr lang="ru-RU" dirty="0"/>
              <a:t> защита от несанкционирован­ного доступа к информации (НСД));</a:t>
            </a:r>
          </a:p>
          <a:p>
            <a:pPr marL="895350" indent="-352425">
              <a:buFont typeface="Wingdings" panose="05000000000000000000" pitchFamily="2" charset="2"/>
              <a:buChar char="q"/>
            </a:pPr>
            <a:r>
              <a:rPr lang="ru-RU" b="1" i="1" dirty="0"/>
              <a:t>целостность</a:t>
            </a:r>
            <a:r>
              <a:rPr lang="ru-RU" dirty="0"/>
              <a:t> (</a:t>
            </a:r>
            <a:r>
              <a:rPr lang="ru-RU" dirty="0" err="1"/>
              <a:t>integrity</a:t>
            </a:r>
            <a:r>
              <a:rPr lang="ru-RU" dirty="0"/>
              <a:t> </a:t>
            </a:r>
            <a:r>
              <a:rPr lang="ru-RU" dirty="0">
                <a:sym typeface="Symbol"/>
              </a:rPr>
              <a:t></a:t>
            </a:r>
            <a:r>
              <a:rPr lang="ru-RU" dirty="0"/>
              <a:t> защита от несанкционированного изме­нения информации);</a:t>
            </a:r>
          </a:p>
          <a:p>
            <a:pPr marL="895350" indent="-352425">
              <a:buFont typeface="Wingdings" panose="05000000000000000000" pitchFamily="2" charset="2"/>
              <a:buChar char="q"/>
            </a:pPr>
            <a:r>
              <a:rPr lang="ru-RU" b="1" i="1" dirty="0"/>
              <a:t>доступность </a:t>
            </a:r>
            <a:r>
              <a:rPr lang="ru-RU" dirty="0"/>
              <a:t>(</a:t>
            </a:r>
            <a:r>
              <a:rPr lang="ru-RU" dirty="0" err="1"/>
              <a:t>availability</a:t>
            </a:r>
            <a:r>
              <a:rPr lang="ru-RU" dirty="0"/>
              <a:t> </a:t>
            </a:r>
            <a:r>
              <a:rPr lang="ru-RU" dirty="0">
                <a:sym typeface="Symbol"/>
              </a:rPr>
              <a:t></a:t>
            </a:r>
            <a:r>
              <a:rPr lang="ru-RU" dirty="0"/>
              <a:t> защита от несанкционированного удер­жания информации и ресурсов, защита от разрушения, защита работоспособности).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1787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ED278-8884-4FDF-9FD3-AEF935B3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обеспечения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6167A-3EF5-4247-94B2-5E7483C0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правовой точки зрения при обеспечении ИБ можно выделить три основных принципа.</a:t>
            </a:r>
          </a:p>
          <a:p>
            <a:pPr marL="444500" indent="-258763">
              <a:buNone/>
            </a:pPr>
            <a:r>
              <a:rPr lang="ru-RU" b="1" dirty="0"/>
              <a:t>1. </a:t>
            </a:r>
            <a:r>
              <a:rPr lang="ru-RU" b="1" i="1" dirty="0"/>
              <a:t>Принцип обоснованности </a:t>
            </a:r>
            <a:r>
              <a:rPr lang="ru-RU" dirty="0"/>
              <a:t>заключается в установлении необходимости ограничения доступа к какой-либо информации с учетом вероятных последствий такого ограничения, исходя из баланса жизненно важных интересов личности, общества и государства.</a:t>
            </a:r>
          </a:p>
          <a:p>
            <a:pPr marL="444500" indent="-307975">
              <a:buNone/>
            </a:pPr>
            <a:r>
              <a:rPr lang="ru-RU" b="1" dirty="0"/>
              <a:t>2. </a:t>
            </a:r>
            <a:r>
              <a:rPr lang="ru-RU" b="1" i="1" dirty="0"/>
              <a:t>Принцип своевременности </a:t>
            </a:r>
            <a:r>
              <a:rPr lang="ru-RU" dirty="0"/>
              <a:t>защиты информации заключается в правильной временной раскладке процедур ограничения доступа к защищаемой информации с момента ее разработки, получения или заблаговременно.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95D101-EF1E-470E-8920-685B99FD4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75372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6D74D-77F6-4027-8D56-F319C7A0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обеспечения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BEC69-8451-4798-BB83-49FC1F539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438891"/>
            <a:ext cx="8229600" cy="3869835"/>
          </a:xfrm>
        </p:spPr>
        <p:txBody>
          <a:bodyPr/>
          <a:lstStyle/>
          <a:p>
            <a:pPr marL="444500" indent="-307975">
              <a:buNone/>
            </a:pPr>
            <a:r>
              <a:rPr lang="ru-RU" b="1" dirty="0"/>
              <a:t>3. </a:t>
            </a:r>
            <a:r>
              <a:rPr lang="ru-RU" b="1" i="1" dirty="0"/>
              <a:t>Принцип прогноза </a:t>
            </a:r>
            <a:r>
              <a:rPr lang="ru-RU" dirty="0"/>
              <a:t>ИБ</a:t>
            </a:r>
            <a:r>
              <a:rPr lang="ru-RU" b="1" i="1" dirty="0"/>
              <a:t> </a:t>
            </a:r>
            <a:r>
              <a:rPr lang="ru-RU" dirty="0"/>
              <a:t>заключается в анализе угроз охраняемой информации, объективной оценке степени ее необходимой защиты, оценке всей инфраструктуры, участвующей в обработке охраняемой информации, моделировании возможной противоправной деятельности по отношению к охраняемой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AF234D-E59C-4ECA-A243-D36656107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32893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BF9C0-8966-414E-8EE2-01426A4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информации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9F53B-034B-42D1-A5CE-6A210AE2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Защита информации </a:t>
            </a:r>
            <a:r>
              <a:rPr lang="ru-RU" dirty="0"/>
              <a:t>представляет собой принятие правовых, организационных и технических мер, направленных на:</a:t>
            </a:r>
          </a:p>
          <a:p>
            <a:pPr marL="901700" indent="-358775">
              <a:buNone/>
            </a:pPr>
            <a:r>
              <a:rPr lang="ru-RU" dirty="0"/>
              <a:t>‒	соблюдение конфиденциальности информации ограниченного доступа;</a:t>
            </a:r>
          </a:p>
          <a:p>
            <a:pPr marL="901700" indent="-358775">
              <a:buNone/>
            </a:pPr>
            <a:r>
              <a:rPr lang="ru-RU" dirty="0"/>
              <a:t>‒	обеспечение защиты информации от НСД, ее уничтожения, модифицирования, блокирования, несанкционированного копирования, предоставления и распространения и прочих неправо-мерных действий в отношении защищаемой информации;</a:t>
            </a:r>
          </a:p>
          <a:p>
            <a:pPr marL="901700" indent="-358775">
              <a:buNone/>
            </a:pPr>
            <a:r>
              <a:rPr lang="ru-RU" dirty="0"/>
              <a:t>‒	реализацию права на правомерный доступ к информации.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83738A-34F4-4B25-A33D-70469E663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56329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080F2-D3C9-431D-AFA7-CCB693AA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Политика ИБ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65078-B644-4AEA-B3A8-F9CD34FA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Обеспечение безопасности приема, обработки, хранения и передачи информации в ИС достигается проведением определенной политики ИБ.</a:t>
            </a:r>
          </a:p>
          <a:p>
            <a:r>
              <a:rPr lang="ru-RU" dirty="0"/>
              <a:t>Под </a:t>
            </a:r>
            <a:r>
              <a:rPr lang="ru-RU" b="1" i="1" dirty="0"/>
              <a:t>политикой информационной безопасности </a:t>
            </a:r>
            <a:r>
              <a:rPr lang="ru-RU" dirty="0"/>
              <a:t>понимают совокупность требований, норм, правил, рекомендаций, регламентирующих работу средств защиты ИС от заданного множества угроз безопасности.</a:t>
            </a:r>
          </a:p>
          <a:p>
            <a:r>
              <a:rPr lang="ru-RU" b="1" i="1" dirty="0"/>
              <a:t>Система защиты информации </a:t>
            </a:r>
            <a:r>
              <a:rPr lang="ru-RU" dirty="0"/>
              <a:t>– совокупность применяемых требований, норм, мер, мероприятий, обеспечивающих реальную защищенность информации в ИС согласно принятой политики безопасности.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1ED5B9-8A26-4D60-87C8-26F0FD3A0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02785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030" y="2078850"/>
            <a:ext cx="8229600" cy="1828800"/>
          </a:xfrm>
        </p:spPr>
        <p:txBody>
          <a:bodyPr>
            <a:normAutofit/>
          </a:bodyPr>
          <a:lstStyle/>
          <a:p>
            <a:r>
              <a:rPr lang="ru-RU" sz="4000" cap="none" dirty="0">
                <a:solidFill>
                  <a:schemeClr val="accent6">
                    <a:lumMod val="75000"/>
                  </a:schemeClr>
                </a:solidFill>
              </a:rPr>
              <a:t>2. Угрозы и уязвимости информационных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48872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4EFCF-3835-4A35-8309-6143EF63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Методология обеспечения ИБ ИС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E254F6-679F-4A81-9AC4-04F1A7C77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AA67C32-3D8E-401A-ABB5-3C48FE219290}"/>
              </a:ext>
            </a:extLst>
          </p:cNvPr>
          <p:cNvGrpSpPr/>
          <p:nvPr/>
        </p:nvGrpSpPr>
        <p:grpSpPr>
          <a:xfrm>
            <a:off x="2090555" y="1600200"/>
            <a:ext cx="8036544" cy="4529100"/>
            <a:chOff x="77969" y="0"/>
            <a:chExt cx="5729760" cy="2289811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BE94A40-1480-4916-A153-C807873B3A30}"/>
                </a:ext>
              </a:extLst>
            </p:cNvPr>
            <p:cNvSpPr/>
            <p:nvPr/>
          </p:nvSpPr>
          <p:spPr>
            <a:xfrm>
              <a:off x="815968" y="0"/>
              <a:ext cx="4203385" cy="11620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ru-RU" kern="0">
                <a:solidFill>
                  <a:sysClr val="window" lastClr="FFFFFF"/>
                </a:solidFill>
                <a:latin typeface="Calibri" panose="020F0502020204030204"/>
                <a:cs typeface="Arial" charset="0"/>
              </a:endParaRP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8B091F8D-CE8B-44CA-A2EF-058C80073E39}"/>
                </a:ext>
              </a:extLst>
            </p:cNvPr>
            <p:cNvGrpSpPr/>
            <p:nvPr/>
          </p:nvGrpSpPr>
          <p:grpSpPr>
            <a:xfrm>
              <a:off x="77969" y="161925"/>
              <a:ext cx="5729760" cy="2127886"/>
              <a:chOff x="-207808" y="-2437"/>
              <a:chExt cx="5730728" cy="1485572"/>
            </a:xfrm>
          </p:grpSpPr>
          <p:sp>
            <p:nvSpPr>
              <p:cNvPr id="8" name="Надпись 2">
                <a:extLst>
                  <a:ext uri="{FF2B5EF4-FFF2-40B4-BE49-F238E27FC236}">
                    <a16:creationId xmlns:a16="http://schemas.microsoft.com/office/drawing/2014/main" id="{F43F968F-4305-46D3-AAB6-AB27A8171B43}"/>
                  </a:ext>
                </a:extLst>
              </p:cNvPr>
              <p:cNvSpPr txBox="1"/>
              <p:nvPr/>
            </p:nvSpPr>
            <p:spPr>
              <a:xfrm>
                <a:off x="774397" y="-1"/>
                <a:ext cx="1617274" cy="577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1. Анализ возможных источников угроз</a:t>
                </a:r>
              </a:p>
            </p:txBody>
          </p:sp>
          <p:sp>
            <p:nvSpPr>
              <p:cNvPr id="9" name="Надпись 3">
                <a:extLst>
                  <a:ext uri="{FF2B5EF4-FFF2-40B4-BE49-F238E27FC236}">
                    <a16:creationId xmlns:a16="http://schemas.microsoft.com/office/drawing/2014/main" id="{A0BB883C-0696-4EA7-8D3F-2F786192A30C}"/>
                  </a:ext>
                </a:extLst>
              </p:cNvPr>
              <p:cNvSpPr txBox="1"/>
              <p:nvPr/>
            </p:nvSpPr>
            <p:spPr>
              <a:xfrm>
                <a:off x="1685639" y="905470"/>
                <a:ext cx="1617274" cy="577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4. Выделение актуального перечень угроз</a:t>
                </a:r>
              </a:p>
            </p:txBody>
          </p:sp>
          <p:sp>
            <p:nvSpPr>
              <p:cNvPr id="10" name="Надпись 4">
                <a:extLst>
                  <a:ext uri="{FF2B5EF4-FFF2-40B4-BE49-F238E27FC236}">
                    <a16:creationId xmlns:a16="http://schemas.microsoft.com/office/drawing/2014/main" id="{B459C7D1-1D38-4B6F-8525-0C692FAF40B9}"/>
                  </a:ext>
                </a:extLst>
              </p:cNvPr>
              <p:cNvSpPr txBox="1"/>
              <p:nvPr/>
            </p:nvSpPr>
            <p:spPr>
              <a:xfrm>
                <a:off x="-207808" y="905467"/>
                <a:ext cx="1617274" cy="577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3. Анализ последствий реализации угроз</a:t>
                </a:r>
              </a:p>
            </p:txBody>
          </p:sp>
          <p:sp>
            <p:nvSpPr>
              <p:cNvPr id="11" name="Надпись 5">
                <a:extLst>
                  <a:ext uri="{FF2B5EF4-FFF2-40B4-BE49-F238E27FC236}">
                    <a16:creationId xmlns:a16="http://schemas.microsoft.com/office/drawing/2014/main" id="{B1FC973A-2DA6-42B0-8615-F1CE9B4CB4AB}"/>
                  </a:ext>
                </a:extLst>
              </p:cNvPr>
              <p:cNvSpPr txBox="1"/>
              <p:nvPr/>
            </p:nvSpPr>
            <p:spPr>
              <a:xfrm>
                <a:off x="2873056" y="-2437"/>
                <a:ext cx="1617274" cy="577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45000"/>
                      <a:lumOff val="55000"/>
                    </a:schemeClr>
                  </a:gs>
                  <a:gs pos="99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2. Анализ уязвимостей ИС</a:t>
                </a:r>
              </a:p>
            </p:txBody>
          </p:sp>
          <p:sp>
            <p:nvSpPr>
              <p:cNvPr id="12" name="Стрелка: вправо 11">
                <a:extLst>
                  <a:ext uri="{FF2B5EF4-FFF2-40B4-BE49-F238E27FC236}">
                    <a16:creationId xmlns:a16="http://schemas.microsoft.com/office/drawing/2014/main" id="{3C209A57-43A1-4EC3-945D-018F46783B47}"/>
                  </a:ext>
                </a:extLst>
              </p:cNvPr>
              <p:cNvSpPr/>
              <p:nvPr/>
            </p:nvSpPr>
            <p:spPr>
              <a:xfrm>
                <a:off x="2391671" y="219076"/>
                <a:ext cx="481386" cy="142875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kern="0">
                  <a:solidFill>
                    <a:sysClr val="window" lastClr="FFFFFF"/>
                  </a:solidFill>
                  <a:latin typeface="Calibri" panose="020F0502020204030204"/>
                  <a:cs typeface="Arial" charset="0"/>
                </a:endParaRPr>
              </a:p>
            </p:txBody>
          </p:sp>
          <p:sp>
            <p:nvSpPr>
              <p:cNvPr id="13" name="Стрелка: вправо 12">
                <a:extLst>
                  <a:ext uri="{FF2B5EF4-FFF2-40B4-BE49-F238E27FC236}">
                    <a16:creationId xmlns:a16="http://schemas.microsoft.com/office/drawing/2014/main" id="{750D9713-9260-4F1B-B4FF-817B89A679E0}"/>
                  </a:ext>
                </a:extLst>
              </p:cNvPr>
              <p:cNvSpPr/>
              <p:nvPr/>
            </p:nvSpPr>
            <p:spPr>
              <a:xfrm rot="5400000">
                <a:off x="951280" y="648758"/>
                <a:ext cx="204949" cy="300999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kern="0" dirty="0">
                  <a:solidFill>
                    <a:sysClr val="window" lastClr="FFFFFF"/>
                  </a:solidFill>
                  <a:latin typeface="Calibri" panose="020F0502020204030204"/>
                  <a:cs typeface="Arial" charset="0"/>
                </a:endParaRPr>
              </a:p>
            </p:txBody>
          </p:sp>
          <p:sp>
            <p:nvSpPr>
              <p:cNvPr id="14" name="Надпись 3">
                <a:extLst>
                  <a:ext uri="{FF2B5EF4-FFF2-40B4-BE49-F238E27FC236}">
                    <a16:creationId xmlns:a16="http://schemas.microsoft.com/office/drawing/2014/main" id="{CE239C1B-7422-4C24-B7BF-03BA88BD2AF5}"/>
                  </a:ext>
                </a:extLst>
              </p:cNvPr>
              <p:cNvSpPr txBox="1"/>
              <p:nvPr/>
            </p:nvSpPr>
            <p:spPr>
              <a:xfrm>
                <a:off x="3565287" y="905470"/>
                <a:ext cx="1957633" cy="577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ru-RU" sz="2400" kern="0" dirty="0">
                    <a:solidFill>
                      <a:sysClr val="windowText" lastClr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Arial" charset="0"/>
                  </a:rPr>
                  <a:t>5. Формулирование политики безопасности ИС</a:t>
                </a:r>
              </a:p>
            </p:txBody>
          </p:sp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08D95E00-9B95-4BB3-8BF2-D6CD3E603E35}"/>
                  </a:ext>
                </a:extLst>
              </p:cNvPr>
              <p:cNvSpPr/>
              <p:nvPr/>
            </p:nvSpPr>
            <p:spPr>
              <a:xfrm>
                <a:off x="1423264" y="1117461"/>
                <a:ext cx="260321" cy="142875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kern="0">
                  <a:solidFill>
                    <a:sysClr val="window" lastClr="FFFFFF"/>
                  </a:solidFill>
                  <a:latin typeface="Calibri" panose="020F0502020204030204"/>
                  <a:cs typeface="Arial" charset="0"/>
                </a:endParaRPr>
              </a:p>
            </p:txBody>
          </p:sp>
          <p:sp>
            <p:nvSpPr>
              <p:cNvPr id="16" name="Стрелка: вправо 15">
                <a:extLst>
                  <a:ext uri="{FF2B5EF4-FFF2-40B4-BE49-F238E27FC236}">
                    <a16:creationId xmlns:a16="http://schemas.microsoft.com/office/drawing/2014/main" id="{FC94449C-6D96-4D86-8705-9A6D0D63C7CE}"/>
                  </a:ext>
                </a:extLst>
              </p:cNvPr>
              <p:cNvSpPr/>
              <p:nvPr/>
            </p:nvSpPr>
            <p:spPr>
              <a:xfrm>
                <a:off x="3302912" y="1124109"/>
                <a:ext cx="262374" cy="142875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ru-RU" kern="0" dirty="0">
                  <a:solidFill>
                    <a:sysClr val="window" lastClr="FFFFFF"/>
                  </a:solidFill>
                  <a:latin typeface="Calibri" panose="020F0502020204030204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67014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Угрозы и уязвимости 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168860"/>
            <a:ext cx="8229600" cy="3358970"/>
          </a:xfrm>
        </p:spPr>
        <p:txBody>
          <a:bodyPr/>
          <a:lstStyle/>
          <a:p>
            <a:r>
              <a:rPr lang="ru-RU" dirty="0"/>
              <a:t>Основными понятиями, фигурирующими в процессе обеспечения безопасности ИС, являются: угрозы, уязвимости, последствия и политика безопасности. </a:t>
            </a:r>
          </a:p>
          <a:p>
            <a:r>
              <a:rPr lang="ru-RU" dirty="0"/>
              <a:t>Под </a:t>
            </a:r>
            <a:r>
              <a:rPr lang="ru-RU" b="1" i="1" dirty="0"/>
              <a:t>угрозой</a:t>
            </a:r>
            <a:r>
              <a:rPr lang="ru-RU" dirty="0"/>
              <a:t> понимают потенциально возможное событие, процесс или явление, которое посредством воздействия на информацию или другие компоненты ИС может прямо или косвенно привести к нанесению ущерба интересам владельца ИС.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10453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A70BB-55E4-4716-B6FA-8856EB80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Угрозы и уязвимости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333D9-6AA4-412F-A41D-97EE9135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Уязвимость</a:t>
            </a:r>
            <a:r>
              <a:rPr lang="ru-RU" dirty="0"/>
              <a:t> – это наличие в ИС потенциально возможных способов нарушения безопасности информации, обусловленные недостатками архитектуры, программного обеспечения, аппаратных средств, интерфейса, протоколов обмена, условий эксплуатации, ошибками обслуживающего персонала.</a:t>
            </a:r>
          </a:p>
          <a:p>
            <a:r>
              <a:rPr lang="ru-RU" b="1" i="1" dirty="0"/>
              <a:t>Последствия</a:t>
            </a:r>
            <a:r>
              <a:rPr lang="ru-RU" dirty="0"/>
              <a:t> – это возможный негативный результат реализации угроз через имеющиеся в ИС уязвимости, приводящий к нарушению ИБ.</a:t>
            </a:r>
          </a:p>
          <a:p>
            <a:r>
              <a:rPr lang="ru-RU" b="1" i="1" dirty="0"/>
              <a:t>Источники угроз </a:t>
            </a:r>
            <a:r>
              <a:rPr lang="ru-RU" dirty="0"/>
              <a:t>– это потенциальные объективные явления или действия субъектов-злоумышленников, приводящие к нарушению ИБ.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8C0C1-1605-4A57-B759-3532365EB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15491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1A2E9-62A1-4F7A-A24C-FF23BD78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источников угроз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689D6-DBFA-480D-A3BB-4AFD3A21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Источники угроз ИБ по происхождению делятся на три основные группы: антропогенные, техногенные и стихийные.</a:t>
            </a:r>
          </a:p>
          <a:p>
            <a:r>
              <a:rPr lang="ru-RU" b="1" i="1" dirty="0"/>
              <a:t> Антропогенные источники </a:t>
            </a:r>
            <a:r>
              <a:rPr lang="ru-RU" dirty="0"/>
              <a:t>обусловлены человеческим фактором. Это действия</a:t>
            </a:r>
            <a:r>
              <a:rPr lang="ru-RU" b="1" i="1" dirty="0"/>
              <a:t> </a:t>
            </a:r>
            <a:r>
              <a:rPr lang="ru-RU" dirty="0"/>
              <a:t>субъектов, которые могут привести к нарушению ИБ. Эти действия могут быть как умышленными, так и случайными, могут исходить как извне (из сетевой среды), так и из внутренней среды организации. Действия этой категории источников поддаются прогнозированию, что позволяет в большинстве случаев своевременно принять адекватные меры защиты.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ABE986-E1D5-4B04-947F-4B8F0B4A6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19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0567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84918-1FCB-4BE1-AB0D-7D4D12DF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chemeClr val="accent6">
                    <a:lumMod val="75000"/>
                  </a:schemeClr>
                </a:solidFill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980FB-FB4A-4848-B2BA-A4B34ECD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Стремительное развитие информационных технологий и проникновение их во все сферы человеческой деятельности порождает сопутствующие этим технологиям проблемы обеспечения информационной без-опасности, которые со временем становятся все более актуальными и одновременно более сложными.</a:t>
            </a:r>
          </a:p>
          <a:p>
            <a:r>
              <a:rPr lang="ru-RU" dirty="0"/>
              <a:t>Все более широкое распространение получают методы, средства, системы и технологии негласного добывания конфиденциальной информации как со стороны государственных структур, так и различных преступных группировок.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6DBBA5-27EA-4FF4-A571-A26B01E7A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34407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E98C5-90C7-4BCE-8D9C-A59521F9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Антропогенные источники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58D58E-E81A-4F02-9663-40D857CA3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BAC1763-02DE-4043-A1AF-6BA54EA485D5}"/>
              </a:ext>
            </a:extLst>
          </p:cNvPr>
          <p:cNvGrpSpPr/>
          <p:nvPr/>
        </p:nvGrpSpPr>
        <p:grpSpPr>
          <a:xfrm>
            <a:off x="1865531" y="1394779"/>
            <a:ext cx="8415934" cy="4869536"/>
            <a:chOff x="0" y="0"/>
            <a:chExt cx="5781675" cy="4069035"/>
          </a:xfrm>
        </p:grpSpPr>
        <p:sp>
          <p:nvSpPr>
            <p:cNvPr id="6" name="Надпись 2">
              <a:extLst>
                <a:ext uri="{FF2B5EF4-FFF2-40B4-BE49-F238E27FC236}">
                  <a16:creationId xmlns:a16="http://schemas.microsoft.com/office/drawing/2014/main" id="{982C5D5E-CDA2-477C-915F-5CB9FF8E8B78}"/>
                </a:ext>
              </a:extLst>
            </p:cNvPr>
            <p:cNvSpPr txBox="1"/>
            <p:nvPr/>
          </p:nvSpPr>
          <p:spPr>
            <a:xfrm>
              <a:off x="170475" y="1343025"/>
              <a:ext cx="2810850" cy="32986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Криминальные структуры</a:t>
              </a:r>
            </a:p>
          </p:txBody>
        </p:sp>
        <p:sp>
          <p:nvSpPr>
            <p:cNvPr id="7" name="Надпись 2">
              <a:extLst>
                <a:ext uri="{FF2B5EF4-FFF2-40B4-BE49-F238E27FC236}">
                  <a16:creationId xmlns:a16="http://schemas.microsoft.com/office/drawing/2014/main" id="{AF125102-98B0-441F-B6AF-166890ABA902}"/>
                </a:ext>
              </a:extLst>
            </p:cNvPr>
            <p:cNvSpPr txBox="1"/>
            <p:nvPr/>
          </p:nvSpPr>
          <p:spPr>
            <a:xfrm>
              <a:off x="942000" y="770550"/>
              <a:ext cx="121065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Внешние</a:t>
              </a:r>
            </a:p>
          </p:txBody>
        </p:sp>
        <p:sp>
          <p:nvSpPr>
            <p:cNvPr id="8" name="Надпись 2">
              <a:extLst>
                <a:ext uri="{FF2B5EF4-FFF2-40B4-BE49-F238E27FC236}">
                  <a16:creationId xmlns:a16="http://schemas.microsoft.com/office/drawing/2014/main" id="{BE271609-DF23-4370-94BB-328B3C3375D2}"/>
                </a:ext>
              </a:extLst>
            </p:cNvPr>
            <p:cNvSpPr txBox="1"/>
            <p:nvPr/>
          </p:nvSpPr>
          <p:spPr>
            <a:xfrm>
              <a:off x="3866175" y="770550"/>
              <a:ext cx="121065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Внутренние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193331B-CB83-407E-97D4-8135037F26E7}"/>
                </a:ext>
              </a:extLst>
            </p:cNvPr>
            <p:cNvCxnSpPr/>
            <p:nvPr/>
          </p:nvCxnSpPr>
          <p:spPr>
            <a:xfrm>
              <a:off x="0" y="962025"/>
              <a:ext cx="0" cy="294704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62F9EA8E-C4DC-4785-9029-755FE57E2194}"/>
                </a:ext>
              </a:extLst>
            </p:cNvPr>
            <p:cNvCxnSpPr/>
            <p:nvPr/>
          </p:nvCxnSpPr>
          <p:spPr>
            <a:xfrm flipH="1">
              <a:off x="1" y="952500"/>
              <a:ext cx="941999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1" name="Надпись 2">
              <a:extLst>
                <a:ext uri="{FF2B5EF4-FFF2-40B4-BE49-F238E27FC236}">
                  <a16:creationId xmlns:a16="http://schemas.microsoft.com/office/drawing/2014/main" id="{7EB40660-C99E-49C9-8D16-411A23F7D6DD}"/>
                </a:ext>
              </a:extLst>
            </p:cNvPr>
            <p:cNvSpPr txBox="1"/>
            <p:nvPr/>
          </p:nvSpPr>
          <p:spPr>
            <a:xfrm>
              <a:off x="170475" y="1704975"/>
              <a:ext cx="2810850" cy="32986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Хакеры</a:t>
              </a:r>
            </a:p>
          </p:txBody>
        </p:sp>
        <p:sp>
          <p:nvSpPr>
            <p:cNvPr id="12" name="Надпись 2">
              <a:extLst>
                <a:ext uri="{FF2B5EF4-FFF2-40B4-BE49-F238E27FC236}">
                  <a16:creationId xmlns:a16="http://schemas.microsoft.com/office/drawing/2014/main" id="{66E123A3-B7EF-4468-ADE7-A02305FB8AF5}"/>
                </a:ext>
              </a:extLst>
            </p:cNvPr>
            <p:cNvSpPr txBox="1"/>
            <p:nvPr/>
          </p:nvSpPr>
          <p:spPr>
            <a:xfrm>
              <a:off x="170475" y="2066925"/>
              <a:ext cx="2810850" cy="32986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  Недобросовестные партнеры</a:t>
              </a:r>
            </a:p>
          </p:txBody>
        </p:sp>
        <p:sp>
          <p:nvSpPr>
            <p:cNvPr id="13" name="Надпись 2">
              <a:extLst>
                <a:ext uri="{FF2B5EF4-FFF2-40B4-BE49-F238E27FC236}">
                  <a16:creationId xmlns:a16="http://schemas.microsoft.com/office/drawing/2014/main" id="{3BFBF510-B8A0-41FA-A6DE-805B04F5C68B}"/>
                </a:ext>
              </a:extLst>
            </p:cNvPr>
            <p:cNvSpPr txBox="1"/>
            <p:nvPr/>
          </p:nvSpPr>
          <p:spPr>
            <a:xfrm>
              <a:off x="170475" y="2426334"/>
              <a:ext cx="2810850" cy="72644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Технический персонал поставщиков       телекоммуникационных услуг</a:t>
              </a:r>
            </a:p>
          </p:txBody>
        </p:sp>
        <p:sp>
          <p:nvSpPr>
            <p:cNvPr id="14" name="Надпись 2">
              <a:extLst>
                <a:ext uri="{FF2B5EF4-FFF2-40B4-BE49-F238E27FC236}">
                  <a16:creationId xmlns:a16="http://schemas.microsoft.com/office/drawing/2014/main" id="{83CC70AD-02B8-4027-8F82-6006377E22DA}"/>
                </a:ext>
              </a:extLst>
            </p:cNvPr>
            <p:cNvSpPr txBox="1"/>
            <p:nvPr/>
          </p:nvSpPr>
          <p:spPr>
            <a:xfrm>
              <a:off x="170475" y="3179739"/>
              <a:ext cx="2810850" cy="52548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Представители надзорных</a:t>
              </a:r>
            </a:p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     организаций и аварийных служб</a:t>
              </a:r>
            </a:p>
          </p:txBody>
        </p:sp>
        <p:sp>
          <p:nvSpPr>
            <p:cNvPr id="15" name="Надпись 2">
              <a:extLst>
                <a:ext uri="{FF2B5EF4-FFF2-40B4-BE49-F238E27FC236}">
                  <a16:creationId xmlns:a16="http://schemas.microsoft.com/office/drawing/2014/main" id="{4CBF0374-BF3C-4447-AE67-7E2441642307}"/>
                </a:ext>
              </a:extLst>
            </p:cNvPr>
            <p:cNvSpPr txBox="1"/>
            <p:nvPr/>
          </p:nvSpPr>
          <p:spPr>
            <a:xfrm>
              <a:off x="170475" y="3739175"/>
              <a:ext cx="2810850" cy="32986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    Представители силовых структур</a:t>
              </a:r>
            </a:p>
          </p:txBody>
        </p:sp>
        <p:sp>
          <p:nvSpPr>
            <p:cNvPr id="16" name="Надпись 2">
              <a:extLst>
                <a:ext uri="{FF2B5EF4-FFF2-40B4-BE49-F238E27FC236}">
                  <a16:creationId xmlns:a16="http://schemas.microsoft.com/office/drawing/2014/main" id="{83CE9EDF-D8F8-439E-BB4A-081CC5033DBD}"/>
                </a:ext>
              </a:extLst>
            </p:cNvPr>
            <p:cNvSpPr txBox="1"/>
            <p:nvPr/>
          </p:nvSpPr>
          <p:spPr>
            <a:xfrm>
              <a:off x="1913550" y="0"/>
              <a:ext cx="237270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Антропогенные источники</a:t>
              </a:r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D363E7B-9D60-49CF-8F7B-EDF7E1CBB65D}"/>
                </a:ext>
              </a:extLst>
            </p:cNvPr>
            <p:cNvCxnSpPr/>
            <p:nvPr/>
          </p:nvCxnSpPr>
          <p:spPr>
            <a:xfrm>
              <a:off x="1556850" y="552450"/>
              <a:ext cx="291037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151D1E70-AAB5-4FD2-B5EF-E131891C9493}"/>
                </a:ext>
              </a:extLst>
            </p:cNvPr>
            <p:cNvCxnSpPr/>
            <p:nvPr/>
          </p:nvCxnSpPr>
          <p:spPr>
            <a:xfrm flipH="1">
              <a:off x="1556850" y="561975"/>
              <a:ext cx="0" cy="2085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C8880C0A-F475-4DF5-AEE0-D915DB977947}"/>
                </a:ext>
              </a:extLst>
            </p:cNvPr>
            <p:cNvCxnSpPr/>
            <p:nvPr/>
          </p:nvCxnSpPr>
          <p:spPr>
            <a:xfrm flipH="1">
              <a:off x="4467225" y="561975"/>
              <a:ext cx="0" cy="2085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CBB3FE24-EB56-429A-98CD-B8FD5619B40F}"/>
                </a:ext>
              </a:extLst>
            </p:cNvPr>
            <p:cNvCxnSpPr/>
            <p:nvPr/>
          </p:nvCxnSpPr>
          <p:spPr>
            <a:xfrm>
              <a:off x="3095625" y="368935"/>
              <a:ext cx="0" cy="1809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" name="Надпись 2">
              <a:extLst>
                <a:ext uri="{FF2B5EF4-FFF2-40B4-BE49-F238E27FC236}">
                  <a16:creationId xmlns:a16="http://schemas.microsoft.com/office/drawing/2014/main" id="{52E326C1-CF95-49C8-AC95-3197129C0DA7}"/>
                </a:ext>
              </a:extLst>
            </p:cNvPr>
            <p:cNvSpPr txBox="1"/>
            <p:nvPr/>
          </p:nvSpPr>
          <p:spPr>
            <a:xfrm>
              <a:off x="3408975" y="1313475"/>
              <a:ext cx="2372700" cy="75344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  Основной персонал</a:t>
              </a:r>
            </a:p>
          </p:txBody>
        </p:sp>
        <p:sp>
          <p:nvSpPr>
            <p:cNvPr id="22" name="Надпись 2">
              <a:extLst>
                <a:ext uri="{FF2B5EF4-FFF2-40B4-BE49-F238E27FC236}">
                  <a16:creationId xmlns:a16="http://schemas.microsoft.com/office/drawing/2014/main" id="{7A34949C-9C76-4C54-88FE-5B223AA0B3C4}"/>
                </a:ext>
              </a:extLst>
            </p:cNvPr>
            <p:cNvSpPr txBox="1"/>
            <p:nvPr/>
          </p:nvSpPr>
          <p:spPr>
            <a:xfrm>
              <a:off x="3408975" y="2104107"/>
              <a:ext cx="2372700" cy="52485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  Представители служб защиты информации</a:t>
              </a:r>
            </a:p>
          </p:txBody>
        </p:sp>
        <p:sp>
          <p:nvSpPr>
            <p:cNvPr id="23" name="Надпись 2">
              <a:extLst>
                <a:ext uri="{FF2B5EF4-FFF2-40B4-BE49-F238E27FC236}">
                  <a16:creationId xmlns:a16="http://schemas.microsoft.com/office/drawing/2014/main" id="{6B3EF49D-8B26-4BCE-804F-464E69AEE34D}"/>
                </a:ext>
              </a:extLst>
            </p:cNvPr>
            <p:cNvSpPr txBox="1"/>
            <p:nvPr/>
          </p:nvSpPr>
          <p:spPr>
            <a:xfrm>
              <a:off x="3408975" y="2666083"/>
              <a:ext cx="2372700" cy="5256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    Вспомогательный персонал      </a:t>
              </a:r>
            </a:p>
          </p:txBody>
        </p:sp>
        <p:sp>
          <p:nvSpPr>
            <p:cNvPr id="24" name="Надпись 2">
              <a:extLst>
                <a:ext uri="{FF2B5EF4-FFF2-40B4-BE49-F238E27FC236}">
                  <a16:creationId xmlns:a16="http://schemas.microsoft.com/office/drawing/2014/main" id="{085BD621-0FEC-49BF-BE29-A819C3B2FB62}"/>
                </a:ext>
              </a:extLst>
            </p:cNvPr>
            <p:cNvSpPr txBox="1"/>
            <p:nvPr/>
          </p:nvSpPr>
          <p:spPr>
            <a:xfrm>
              <a:off x="3408975" y="3225520"/>
              <a:ext cx="2372700" cy="72741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Технический персонал </a:t>
              </a:r>
            </a:p>
          </p:txBody>
        </p: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3E857342-D467-45A5-B4B5-73EC3ACE5E13}"/>
                </a:ext>
              </a:extLst>
            </p:cNvPr>
            <p:cNvCxnSpPr/>
            <p:nvPr/>
          </p:nvCxnSpPr>
          <p:spPr>
            <a:xfrm flipH="1">
              <a:off x="3228975" y="962025"/>
              <a:ext cx="627676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2D791578-1BAB-4446-9065-8A0649CFB2BA}"/>
                </a:ext>
              </a:extLst>
            </p:cNvPr>
            <p:cNvCxnSpPr/>
            <p:nvPr/>
          </p:nvCxnSpPr>
          <p:spPr>
            <a:xfrm>
              <a:off x="3238500" y="971550"/>
              <a:ext cx="1" cy="26319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AD95923A-E087-48D9-B05E-06780B36206F}"/>
                </a:ext>
              </a:extLst>
            </p:cNvPr>
            <p:cNvCxnSpPr/>
            <p:nvPr/>
          </p:nvCxnSpPr>
          <p:spPr>
            <a:xfrm flipV="1">
              <a:off x="1" y="1527005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1AFC99C-FE43-489A-8AAC-CC18F13EA42E}"/>
                </a:ext>
              </a:extLst>
            </p:cNvPr>
            <p:cNvCxnSpPr/>
            <p:nvPr/>
          </p:nvCxnSpPr>
          <p:spPr>
            <a:xfrm flipV="1">
              <a:off x="1" y="1879430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5310AB5-FA78-4D0F-B34D-74DCE1E3D1B8}"/>
                </a:ext>
              </a:extLst>
            </p:cNvPr>
            <p:cNvCxnSpPr/>
            <p:nvPr/>
          </p:nvCxnSpPr>
          <p:spPr>
            <a:xfrm flipV="1">
              <a:off x="1" y="2230878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B53C13E3-2F4A-4101-863C-C40C76890168}"/>
                </a:ext>
              </a:extLst>
            </p:cNvPr>
            <p:cNvCxnSpPr/>
            <p:nvPr/>
          </p:nvCxnSpPr>
          <p:spPr>
            <a:xfrm flipV="1">
              <a:off x="1" y="2766003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7FD6B2DD-CDB3-4350-9DF2-8A6EC8D8E5AF}"/>
                </a:ext>
              </a:extLst>
            </p:cNvPr>
            <p:cNvCxnSpPr/>
            <p:nvPr/>
          </p:nvCxnSpPr>
          <p:spPr>
            <a:xfrm flipV="1">
              <a:off x="1" y="3451803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03118E1-7F04-48EF-A1FA-8B390274EA9C}"/>
                </a:ext>
              </a:extLst>
            </p:cNvPr>
            <p:cNvCxnSpPr/>
            <p:nvPr/>
          </p:nvCxnSpPr>
          <p:spPr>
            <a:xfrm flipV="1">
              <a:off x="3238501" y="1688955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4F0E9FD6-5DB3-40E1-B45A-01E82AD2EC39}"/>
                </a:ext>
              </a:extLst>
            </p:cNvPr>
            <p:cNvCxnSpPr/>
            <p:nvPr/>
          </p:nvCxnSpPr>
          <p:spPr>
            <a:xfrm flipV="1">
              <a:off x="3238500" y="2365263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0DB2AE60-DE24-42C8-A71A-3AF01C8D4EE6}"/>
                </a:ext>
              </a:extLst>
            </p:cNvPr>
            <p:cNvCxnSpPr/>
            <p:nvPr/>
          </p:nvCxnSpPr>
          <p:spPr>
            <a:xfrm flipV="1">
              <a:off x="3238501" y="2927239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18D8D7CF-9FCC-4549-A4E4-C389F4C7B308}"/>
                </a:ext>
              </a:extLst>
            </p:cNvPr>
            <p:cNvCxnSpPr/>
            <p:nvPr/>
          </p:nvCxnSpPr>
          <p:spPr>
            <a:xfrm flipV="1">
              <a:off x="3238501" y="3603515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15D835BA-EA95-4744-9D85-5C38D11BEE33}"/>
                </a:ext>
              </a:extLst>
            </p:cNvPr>
            <p:cNvCxnSpPr/>
            <p:nvPr/>
          </p:nvCxnSpPr>
          <p:spPr>
            <a:xfrm flipV="1">
              <a:off x="8579" y="3909069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12406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2AFAB-BEBC-443B-B51D-ED0846C4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источников угроз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6ED5-E978-47DE-9DE5-C6F9CC92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Техногенные источники</a:t>
            </a:r>
            <a:r>
              <a:rPr lang="ru-RU" dirty="0"/>
              <a:t> обусловлены некачественным функционированием основных технических средств, имеющих непосредственное отношение к обработке информации, а также различных вспомогательных технических средств, обеспечивающих необходимые условия для нормального функционирования основных средств, персонала и пользователей. Эти источники угроз лишь частично прогнозируемы в рамках сертификации основных и вспомогательных средств и уровня квалификации основного и вспомогательного персонала. Техногенные источники угроз ИБ также могут быть как внутренними, так и внешними.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82C449-600C-4C91-83B2-6C15DAD13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9648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95D97-FA00-44CE-9A62-928D2193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Техногенные источники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35B0A-5DB8-41D6-B3BB-EA1DACAD5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A699D54-ECA6-4D8E-855D-534870FBDD25}"/>
              </a:ext>
            </a:extLst>
          </p:cNvPr>
          <p:cNvGrpSpPr/>
          <p:nvPr/>
        </p:nvGrpSpPr>
        <p:grpSpPr>
          <a:xfrm>
            <a:off x="1981198" y="1323975"/>
            <a:ext cx="8229602" cy="4985345"/>
            <a:chOff x="0" y="0"/>
            <a:chExt cx="5781675" cy="4210050"/>
          </a:xfrm>
        </p:grpSpPr>
        <p:sp>
          <p:nvSpPr>
            <p:cNvPr id="6" name="Надпись 2">
              <a:extLst>
                <a:ext uri="{FF2B5EF4-FFF2-40B4-BE49-F238E27FC236}">
                  <a16:creationId xmlns:a16="http://schemas.microsoft.com/office/drawing/2014/main" id="{7A1236D7-F1AD-44A3-9A32-E484731322C0}"/>
                </a:ext>
              </a:extLst>
            </p:cNvPr>
            <p:cNvSpPr txBox="1"/>
            <p:nvPr/>
          </p:nvSpPr>
          <p:spPr>
            <a:xfrm>
              <a:off x="170474" y="1343025"/>
              <a:ext cx="2829901" cy="32986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Средства связи</a:t>
              </a:r>
            </a:p>
          </p:txBody>
        </p:sp>
        <p:sp>
          <p:nvSpPr>
            <p:cNvPr id="7" name="Надпись 2">
              <a:extLst>
                <a:ext uri="{FF2B5EF4-FFF2-40B4-BE49-F238E27FC236}">
                  <a16:creationId xmlns:a16="http://schemas.microsoft.com/office/drawing/2014/main" id="{1251967E-5A6D-40E4-A043-DF5B0AD10477}"/>
                </a:ext>
              </a:extLst>
            </p:cNvPr>
            <p:cNvSpPr txBox="1"/>
            <p:nvPr/>
          </p:nvSpPr>
          <p:spPr>
            <a:xfrm>
              <a:off x="942000" y="770550"/>
              <a:ext cx="121065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Внешние</a:t>
              </a:r>
            </a:p>
          </p:txBody>
        </p:sp>
        <p:sp>
          <p:nvSpPr>
            <p:cNvPr id="8" name="Надпись 2">
              <a:extLst>
                <a:ext uri="{FF2B5EF4-FFF2-40B4-BE49-F238E27FC236}">
                  <a16:creationId xmlns:a16="http://schemas.microsoft.com/office/drawing/2014/main" id="{F15CCFA9-80BC-4700-A053-DB250D31AF31}"/>
                </a:ext>
              </a:extLst>
            </p:cNvPr>
            <p:cNvSpPr txBox="1"/>
            <p:nvPr/>
          </p:nvSpPr>
          <p:spPr>
            <a:xfrm>
              <a:off x="3866175" y="770550"/>
              <a:ext cx="121065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Внутренние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2C9E3B59-25B7-4049-8B5F-475A17C9AD95}"/>
                </a:ext>
              </a:extLst>
            </p:cNvPr>
            <p:cNvCxnSpPr/>
            <p:nvPr/>
          </p:nvCxnSpPr>
          <p:spPr>
            <a:xfrm>
              <a:off x="0" y="962025"/>
              <a:ext cx="0" cy="1697478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11E60078-64B9-499C-A0BD-210800C03E15}"/>
                </a:ext>
              </a:extLst>
            </p:cNvPr>
            <p:cNvCxnSpPr/>
            <p:nvPr/>
          </p:nvCxnSpPr>
          <p:spPr>
            <a:xfrm flipH="1">
              <a:off x="1" y="952500"/>
              <a:ext cx="941999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1" name="Надпись 2">
              <a:extLst>
                <a:ext uri="{FF2B5EF4-FFF2-40B4-BE49-F238E27FC236}">
                  <a16:creationId xmlns:a16="http://schemas.microsoft.com/office/drawing/2014/main" id="{89526A15-C7F0-44D9-AEF7-F0EB0C2B04F7}"/>
                </a:ext>
              </a:extLst>
            </p:cNvPr>
            <p:cNvSpPr txBox="1"/>
            <p:nvPr/>
          </p:nvSpPr>
          <p:spPr>
            <a:xfrm>
              <a:off x="170475" y="2495550"/>
              <a:ext cx="2829900" cy="32986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Транспорт</a:t>
              </a:r>
            </a:p>
          </p:txBody>
        </p:sp>
        <p:sp>
          <p:nvSpPr>
            <p:cNvPr id="12" name="Надпись 2">
              <a:extLst>
                <a:ext uri="{FF2B5EF4-FFF2-40B4-BE49-F238E27FC236}">
                  <a16:creationId xmlns:a16="http://schemas.microsoft.com/office/drawing/2014/main" id="{28E1B337-A19A-4E1E-ACC7-F2609CC4579D}"/>
                </a:ext>
              </a:extLst>
            </p:cNvPr>
            <p:cNvSpPr txBox="1"/>
            <p:nvPr/>
          </p:nvSpPr>
          <p:spPr>
            <a:xfrm>
              <a:off x="170475" y="1718015"/>
              <a:ext cx="2829900" cy="739436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Сети инженерных коммуникаций (тепло- и водоснабжение, канализация и др.)</a:t>
              </a:r>
            </a:p>
          </p:txBody>
        </p:sp>
        <p:sp>
          <p:nvSpPr>
            <p:cNvPr id="13" name="Надпись 2">
              <a:extLst>
                <a:ext uri="{FF2B5EF4-FFF2-40B4-BE49-F238E27FC236}">
                  <a16:creationId xmlns:a16="http://schemas.microsoft.com/office/drawing/2014/main" id="{9EA1DA04-D609-4FA9-A368-1D2F79073EB0}"/>
                </a:ext>
              </a:extLst>
            </p:cNvPr>
            <p:cNvSpPr txBox="1"/>
            <p:nvPr/>
          </p:nvSpPr>
          <p:spPr>
            <a:xfrm>
              <a:off x="1913550" y="0"/>
              <a:ext cx="237270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Техногенные источники</a:t>
              </a:r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1DACAC9-6A60-4111-BA79-658D4D20E8A9}"/>
                </a:ext>
              </a:extLst>
            </p:cNvPr>
            <p:cNvCxnSpPr/>
            <p:nvPr/>
          </p:nvCxnSpPr>
          <p:spPr>
            <a:xfrm>
              <a:off x="1556850" y="552450"/>
              <a:ext cx="291037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B617EBB5-96AB-4DB7-A8E4-A1738B77D1D9}"/>
                </a:ext>
              </a:extLst>
            </p:cNvPr>
            <p:cNvCxnSpPr/>
            <p:nvPr/>
          </p:nvCxnSpPr>
          <p:spPr>
            <a:xfrm flipH="1">
              <a:off x="1556850" y="561975"/>
              <a:ext cx="0" cy="2085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60AFEEA-8F4D-4BA8-9494-4E227F1E5283}"/>
                </a:ext>
              </a:extLst>
            </p:cNvPr>
            <p:cNvCxnSpPr/>
            <p:nvPr/>
          </p:nvCxnSpPr>
          <p:spPr>
            <a:xfrm flipH="1">
              <a:off x="4467225" y="561975"/>
              <a:ext cx="0" cy="2085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232639EB-5E8A-4345-8C6A-2F4AB73E11E4}"/>
                </a:ext>
              </a:extLst>
            </p:cNvPr>
            <p:cNvCxnSpPr/>
            <p:nvPr/>
          </p:nvCxnSpPr>
          <p:spPr>
            <a:xfrm>
              <a:off x="3095625" y="368935"/>
              <a:ext cx="0" cy="1809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" name="Надпись 2">
              <a:extLst>
                <a:ext uri="{FF2B5EF4-FFF2-40B4-BE49-F238E27FC236}">
                  <a16:creationId xmlns:a16="http://schemas.microsoft.com/office/drawing/2014/main" id="{9E81427B-1CFF-4B1D-ADCF-2459B81554AC}"/>
                </a:ext>
              </a:extLst>
            </p:cNvPr>
            <p:cNvSpPr txBox="1"/>
            <p:nvPr/>
          </p:nvSpPr>
          <p:spPr>
            <a:xfrm>
              <a:off x="3408975" y="1313474"/>
              <a:ext cx="2372700" cy="715351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Некачественные    </a:t>
              </a:r>
            </a:p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технические средства</a:t>
              </a:r>
            </a:p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обработки информации </a:t>
              </a:r>
            </a:p>
          </p:txBody>
        </p:sp>
        <p:sp>
          <p:nvSpPr>
            <p:cNvPr id="19" name="Надпись 2">
              <a:extLst>
                <a:ext uri="{FF2B5EF4-FFF2-40B4-BE49-F238E27FC236}">
                  <a16:creationId xmlns:a16="http://schemas.microsoft.com/office/drawing/2014/main" id="{AA5CAC8F-D175-4FEB-800D-C00857652A92}"/>
                </a:ext>
              </a:extLst>
            </p:cNvPr>
            <p:cNvSpPr txBox="1"/>
            <p:nvPr/>
          </p:nvSpPr>
          <p:spPr>
            <a:xfrm>
              <a:off x="3408975" y="2065947"/>
              <a:ext cx="2372700" cy="774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Некачественные           </a:t>
              </a:r>
            </a:p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программные средства     обработки информации</a:t>
              </a:r>
            </a:p>
          </p:txBody>
        </p:sp>
        <p:sp>
          <p:nvSpPr>
            <p:cNvPr id="20" name="Надпись 2">
              <a:extLst>
                <a:ext uri="{FF2B5EF4-FFF2-40B4-BE49-F238E27FC236}">
                  <a16:creationId xmlns:a16="http://schemas.microsoft.com/office/drawing/2014/main" id="{48056378-E70A-49A4-98C9-65085B260848}"/>
                </a:ext>
              </a:extLst>
            </p:cNvPr>
            <p:cNvSpPr txBox="1"/>
            <p:nvPr/>
          </p:nvSpPr>
          <p:spPr>
            <a:xfrm>
              <a:off x="3408975" y="2876040"/>
              <a:ext cx="2372700" cy="774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Вспомогательные средства</a:t>
              </a:r>
            </a:p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(охрана, сигнализация, </a:t>
              </a:r>
            </a:p>
            <a:p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телефония)</a:t>
              </a:r>
            </a:p>
          </p:txBody>
        </p:sp>
        <p:sp>
          <p:nvSpPr>
            <p:cNvPr id="21" name="Надпись 2">
              <a:extLst>
                <a:ext uri="{FF2B5EF4-FFF2-40B4-BE49-F238E27FC236}">
                  <a16:creationId xmlns:a16="http://schemas.microsoft.com/office/drawing/2014/main" id="{3B7C800D-53DA-4654-9BAA-C7757453E5E6}"/>
                </a:ext>
              </a:extLst>
            </p:cNvPr>
            <p:cNvSpPr txBox="1"/>
            <p:nvPr/>
          </p:nvSpPr>
          <p:spPr>
            <a:xfrm>
              <a:off x="3408975" y="3684450"/>
              <a:ext cx="2372700" cy="5256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Другие технические</a:t>
              </a:r>
            </a:p>
            <a:p>
              <a:pPr>
                <a:lnSpc>
                  <a:spcPct val="75000"/>
                </a:lnSpc>
              </a:pPr>
              <a:r>
                <a:rPr 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средства</a:t>
              </a:r>
            </a:p>
          </p:txBody>
        </p: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21DD6F01-BBF9-4B97-A0E6-0212810A1D79}"/>
                </a:ext>
              </a:extLst>
            </p:cNvPr>
            <p:cNvCxnSpPr/>
            <p:nvPr/>
          </p:nvCxnSpPr>
          <p:spPr>
            <a:xfrm flipH="1">
              <a:off x="3228975" y="962025"/>
              <a:ext cx="627676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0A70076-33EB-4060-90E3-63A437EEF9E0}"/>
                </a:ext>
              </a:extLst>
            </p:cNvPr>
            <p:cNvCxnSpPr/>
            <p:nvPr/>
          </p:nvCxnSpPr>
          <p:spPr>
            <a:xfrm>
              <a:off x="3228975" y="971550"/>
              <a:ext cx="0" cy="29527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9CE5B1DC-091D-4BBC-BB22-82DCCB0A9C9F}"/>
                </a:ext>
              </a:extLst>
            </p:cNvPr>
            <p:cNvCxnSpPr/>
            <p:nvPr/>
          </p:nvCxnSpPr>
          <p:spPr>
            <a:xfrm flipV="1">
              <a:off x="1" y="1527005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09FCF7D-1262-4B3E-AD9E-D278D1325299}"/>
                </a:ext>
              </a:extLst>
            </p:cNvPr>
            <p:cNvCxnSpPr/>
            <p:nvPr/>
          </p:nvCxnSpPr>
          <p:spPr>
            <a:xfrm flipV="1">
              <a:off x="1" y="2079455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CEEDEC0B-D3FC-46DB-B397-04BB3FDFDF93}"/>
                </a:ext>
              </a:extLst>
            </p:cNvPr>
            <p:cNvCxnSpPr/>
            <p:nvPr/>
          </p:nvCxnSpPr>
          <p:spPr>
            <a:xfrm flipV="1">
              <a:off x="1" y="2659503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FE5273A0-6146-48B4-856D-2DBBEC5FE657}"/>
                </a:ext>
              </a:extLst>
            </p:cNvPr>
            <p:cNvCxnSpPr/>
            <p:nvPr/>
          </p:nvCxnSpPr>
          <p:spPr>
            <a:xfrm flipV="1">
              <a:off x="3238501" y="1688930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CBE19B4-A4E5-4A3F-8CCF-0431323302A2}"/>
                </a:ext>
              </a:extLst>
            </p:cNvPr>
            <p:cNvCxnSpPr/>
            <p:nvPr/>
          </p:nvCxnSpPr>
          <p:spPr>
            <a:xfrm flipV="1">
              <a:off x="3238500" y="2450930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B1C524D5-17C5-4AF2-9C8F-24A39824E314}"/>
                </a:ext>
              </a:extLst>
            </p:cNvPr>
            <p:cNvCxnSpPr/>
            <p:nvPr/>
          </p:nvCxnSpPr>
          <p:spPr>
            <a:xfrm flipV="1">
              <a:off x="3238501" y="3260555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0352D95-3A47-4C5E-BBED-DA653A1E26B9}"/>
                </a:ext>
              </a:extLst>
            </p:cNvPr>
            <p:cNvCxnSpPr/>
            <p:nvPr/>
          </p:nvCxnSpPr>
          <p:spPr>
            <a:xfrm flipV="1">
              <a:off x="3238501" y="3936830"/>
              <a:ext cx="170474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1468499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38B2E-E217-45B1-8D55-FB99519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источников угроз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A3B95-FAAF-44AB-8AD0-84F4F155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10786"/>
            <a:ext cx="8229600" cy="4708525"/>
          </a:xfrm>
        </p:spPr>
        <p:txBody>
          <a:bodyPr/>
          <a:lstStyle/>
          <a:p>
            <a:r>
              <a:rPr lang="ru-RU" b="1" i="1" dirty="0"/>
              <a:t>Стихийные источники</a:t>
            </a:r>
            <a:r>
              <a:rPr lang="ru-RU" dirty="0"/>
              <a:t>. Данную группу обычно составляют различные природные катаклизмы и форс-мажорные обстоятельства. Эти источники носят объективный и абсолютный характер, составляющий непреодолимую силу. Стихийные источники невозможно предусмотреть и предотвратить или возможно предусмотреть, но невозможно предотвратить. В большинстве случаев такие источники угроз не поддаются прогнозированию. Это приводит к тому, что меры против их возможного проявления должны предусматриваться всегда. Стихийные источники, как правило, являются внешними по отношению к защищаемому объекту.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B0BF3C-A155-44FC-8194-204AC4AC5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830547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4B432-C256-4C6D-83C9-D26E75D5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Стихийные источники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66E721-2744-49C9-B0EA-18690307C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274C9E1-97AD-4F73-8661-6FA6635709D9}"/>
              </a:ext>
            </a:extLst>
          </p:cNvPr>
          <p:cNvGrpSpPr/>
          <p:nvPr/>
        </p:nvGrpSpPr>
        <p:grpSpPr>
          <a:xfrm>
            <a:off x="3485710" y="2168861"/>
            <a:ext cx="5220580" cy="3308475"/>
            <a:chOff x="0" y="0"/>
            <a:chExt cx="2980690" cy="1756220"/>
          </a:xfrm>
        </p:grpSpPr>
        <p:sp>
          <p:nvSpPr>
            <p:cNvPr id="6" name="Надпись 2">
              <a:extLst>
                <a:ext uri="{FF2B5EF4-FFF2-40B4-BE49-F238E27FC236}">
                  <a16:creationId xmlns:a16="http://schemas.microsoft.com/office/drawing/2014/main" id="{1240211C-0D6F-455A-BCC7-59146C9AF021}"/>
                </a:ext>
              </a:extLst>
            </p:cNvPr>
            <p:cNvSpPr txBox="1"/>
            <p:nvPr/>
          </p:nvSpPr>
          <p:spPr>
            <a:xfrm>
              <a:off x="170180" y="572769"/>
              <a:ext cx="2810510" cy="504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Пожары, землетрясения,</a:t>
              </a:r>
            </a:p>
            <a:p>
              <a:r>
                <a:rPr lang="ru-RU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наводнения, ураганы</a:t>
              </a:r>
            </a:p>
          </p:txBody>
        </p:sp>
        <p:sp>
          <p:nvSpPr>
            <p:cNvPr id="7" name="Надпись 2">
              <a:extLst>
                <a:ext uri="{FF2B5EF4-FFF2-40B4-BE49-F238E27FC236}">
                  <a16:creationId xmlns:a16="http://schemas.microsoft.com/office/drawing/2014/main" id="{4530316D-7280-409A-B1DE-F58312168DE5}"/>
                </a:ext>
              </a:extLst>
            </p:cNvPr>
            <p:cNvSpPr txBox="1"/>
            <p:nvPr/>
          </p:nvSpPr>
          <p:spPr>
            <a:xfrm>
              <a:off x="503554" y="0"/>
              <a:ext cx="2086951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Стихийные источники</a:t>
              </a:r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59AF50F2-02D5-440B-8A69-FFB81520C6E3}"/>
                </a:ext>
              </a:extLst>
            </p:cNvPr>
            <p:cNvCxnSpPr/>
            <p:nvPr/>
          </p:nvCxnSpPr>
          <p:spPr>
            <a:xfrm>
              <a:off x="0" y="191770"/>
              <a:ext cx="0" cy="1326515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C88ADD7-0FE4-423C-B8C5-95B47DEF6B2C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1" y="179705"/>
              <a:ext cx="503553" cy="2540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</p:cxnSp>
        <p:sp>
          <p:nvSpPr>
            <p:cNvPr id="10" name="Надпись 2">
              <a:extLst>
                <a:ext uri="{FF2B5EF4-FFF2-40B4-BE49-F238E27FC236}">
                  <a16:creationId xmlns:a16="http://schemas.microsoft.com/office/drawing/2014/main" id="{39E15493-69AB-49AF-914D-40FFE5477C6D}"/>
                </a:ext>
              </a:extLst>
            </p:cNvPr>
            <p:cNvSpPr txBox="1"/>
            <p:nvPr/>
          </p:nvSpPr>
          <p:spPr>
            <a:xfrm>
              <a:off x="170180" y="1252220"/>
              <a:ext cx="2810510" cy="504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Другие форс-мажорные</a:t>
              </a:r>
            </a:p>
            <a:p>
              <a:r>
                <a:rPr lang="ru-RU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обстоятельства</a:t>
              </a: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B11BC92-9825-43F3-9CD7-0CE576D7E4D7}"/>
                </a:ext>
              </a:extLst>
            </p:cNvPr>
            <p:cNvCxnSpPr/>
            <p:nvPr/>
          </p:nvCxnSpPr>
          <p:spPr>
            <a:xfrm flipV="1">
              <a:off x="0" y="842010"/>
              <a:ext cx="170180" cy="0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C15FD6D-C34C-4B1B-ADBD-6B4C07CCB118}"/>
                </a:ext>
              </a:extLst>
            </p:cNvPr>
            <p:cNvCxnSpPr/>
            <p:nvPr/>
          </p:nvCxnSpPr>
          <p:spPr>
            <a:xfrm flipV="1">
              <a:off x="0" y="1518285"/>
              <a:ext cx="170180" cy="0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</p:cxnSp>
      </p:grpSp>
    </p:spTree>
    <p:extLst>
      <p:ext uri="{BB962C8B-B14F-4D97-AF65-F5344CB8AC3E}">
        <p14:creationId xmlns:p14="http://schemas.microsoft.com/office/powerpoint/2010/main" val="22939933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929CE-2461-41F0-A45B-36D01301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536" y="274638"/>
            <a:ext cx="8390275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21AE4-B1C4-467F-931A-E07FD903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545" y="1600201"/>
            <a:ext cx="8280920" cy="4708525"/>
          </a:xfrm>
        </p:spPr>
        <p:txBody>
          <a:bodyPr/>
          <a:lstStyle/>
          <a:p>
            <a:r>
              <a:rPr lang="ru-RU" b="1" i="1" dirty="0"/>
              <a:t>Под угрозами ИБ </a:t>
            </a:r>
            <a:r>
              <a:rPr lang="ru-RU" dirty="0"/>
              <a:t>понимаются потенциальные или реально возможные действия по отношению к информационной сфере, приводящие к несанкционированным нарушению основных свойств информации: конфиденциальности, целостности и доступности.</a:t>
            </a:r>
          </a:p>
          <a:p>
            <a:r>
              <a:rPr lang="ru-RU" dirty="0"/>
              <a:t>По механизму реализации и конечному проявлению можно выделить следующие угрозы безопасности информации: </a:t>
            </a:r>
            <a:r>
              <a:rPr lang="ru-RU" b="1" i="1" dirty="0"/>
              <a:t>ознакомление</a:t>
            </a:r>
            <a:r>
              <a:rPr lang="ru-RU" dirty="0"/>
              <a:t>; </a:t>
            </a:r>
            <a:r>
              <a:rPr lang="ru-RU" b="1" i="1" dirty="0"/>
              <a:t>модификация</a:t>
            </a:r>
            <a:r>
              <a:rPr lang="ru-RU" dirty="0"/>
              <a:t>; </a:t>
            </a:r>
            <a:r>
              <a:rPr lang="ru-RU" b="1" i="1" dirty="0"/>
              <a:t>уничтожение</a:t>
            </a:r>
            <a:r>
              <a:rPr lang="ru-RU" dirty="0"/>
              <a:t>; </a:t>
            </a:r>
            <a:r>
              <a:rPr lang="ru-RU" b="1" i="1" dirty="0"/>
              <a:t>блокирование</a:t>
            </a:r>
            <a:r>
              <a:rPr lang="ru-RU" dirty="0"/>
              <a:t>.</a:t>
            </a:r>
          </a:p>
          <a:p>
            <a:r>
              <a:rPr lang="ru-RU" dirty="0"/>
              <a:t>Конкретные реализации угроз безопасности информации называют </a:t>
            </a:r>
            <a:r>
              <a:rPr lang="ru-RU" b="1" i="1" dirty="0"/>
              <a:t>сценариями угроз информации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A6FF28-0C57-4419-8B6A-8A38CDA86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2507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2DDAD-CE1C-447E-A15B-915519F3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511" y="274638"/>
            <a:ext cx="8840325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Соответствие свойств информации и угроз ее безопасности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399876-A7FF-464A-B30E-D025A643BE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364EB6A-4A06-4617-B8EF-9A2CDE2C5B89}"/>
              </a:ext>
            </a:extLst>
          </p:cNvPr>
          <p:cNvGrpSpPr/>
          <p:nvPr/>
        </p:nvGrpSpPr>
        <p:grpSpPr>
          <a:xfrm>
            <a:off x="1675838" y="2078851"/>
            <a:ext cx="8840324" cy="3553189"/>
            <a:chOff x="170476" y="151425"/>
            <a:chExt cx="5972175" cy="2156086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8AC8A165-609B-4BB4-8CB1-DC155E9C7A03}"/>
                </a:ext>
              </a:extLst>
            </p:cNvPr>
            <p:cNvCxnSpPr>
              <a:cxnSpLocks/>
            </p:cNvCxnSpPr>
            <p:nvPr/>
          </p:nvCxnSpPr>
          <p:spPr>
            <a:xfrm>
              <a:off x="937100" y="1720510"/>
              <a:ext cx="0" cy="22158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lg" len="lg"/>
              <a:tailEnd type="non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40411569-0772-4379-9A0E-FB11F52C8FC8}"/>
                </a:ext>
              </a:extLst>
            </p:cNvPr>
            <p:cNvCxnSpPr/>
            <p:nvPr/>
          </p:nvCxnSpPr>
          <p:spPr>
            <a:xfrm flipH="1" flipV="1">
              <a:off x="1970701" y="1730035"/>
              <a:ext cx="1" cy="48831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512AF067-2898-49B0-A93E-76FDA57F055F}"/>
                </a:ext>
              </a:extLst>
            </p:cNvPr>
            <p:cNvCxnSpPr/>
            <p:nvPr/>
          </p:nvCxnSpPr>
          <p:spPr>
            <a:xfrm flipV="1">
              <a:off x="2927963" y="1743075"/>
              <a:ext cx="0" cy="48128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F20782BA-7ABB-414E-91DC-8653B15895F6}"/>
                </a:ext>
              </a:extLst>
            </p:cNvPr>
            <p:cNvCxnSpPr/>
            <p:nvPr/>
          </p:nvCxnSpPr>
          <p:spPr>
            <a:xfrm flipV="1">
              <a:off x="3561376" y="1730035"/>
              <a:ext cx="1" cy="47878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27950CD-D7A4-4D7C-88B4-9C7B1864C123}"/>
                </a:ext>
              </a:extLst>
            </p:cNvPr>
            <p:cNvCxnSpPr/>
            <p:nvPr/>
          </p:nvCxnSpPr>
          <p:spPr>
            <a:xfrm flipV="1">
              <a:off x="5413988" y="1730035"/>
              <a:ext cx="0" cy="47878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0CC2238A-B46B-4AE7-9FCE-9CA77798DE8C}"/>
                </a:ext>
              </a:extLst>
            </p:cNvPr>
            <p:cNvCxnSpPr/>
            <p:nvPr/>
          </p:nvCxnSpPr>
          <p:spPr>
            <a:xfrm flipV="1">
              <a:off x="4371001" y="1730036"/>
              <a:ext cx="0" cy="47878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Надпись 1">
              <a:extLst>
                <a:ext uri="{FF2B5EF4-FFF2-40B4-BE49-F238E27FC236}">
                  <a16:creationId xmlns:a16="http://schemas.microsoft.com/office/drawing/2014/main" id="{268774D0-E17A-48BD-AE41-06A8218AC22C}"/>
                </a:ext>
              </a:extLst>
            </p:cNvPr>
            <p:cNvSpPr txBox="1"/>
            <p:nvPr/>
          </p:nvSpPr>
          <p:spPr>
            <a:xfrm>
              <a:off x="2361225" y="151425"/>
              <a:ext cx="1762125" cy="44767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3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Информация</a:t>
              </a:r>
            </a:p>
          </p:txBody>
        </p:sp>
        <p:sp>
          <p:nvSpPr>
            <p:cNvPr id="13" name="Надпись 2">
              <a:extLst>
                <a:ext uri="{FF2B5EF4-FFF2-40B4-BE49-F238E27FC236}">
                  <a16:creationId xmlns:a16="http://schemas.microsoft.com/office/drawing/2014/main" id="{10B811A9-870D-4F2F-BAFC-76D7CB3AD0C3}"/>
                </a:ext>
              </a:extLst>
            </p:cNvPr>
            <p:cNvSpPr txBox="1"/>
            <p:nvPr/>
          </p:nvSpPr>
          <p:spPr>
            <a:xfrm>
              <a:off x="2162175" y="799125"/>
              <a:ext cx="2132625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3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Свойства информации</a:t>
              </a:r>
            </a:p>
          </p:txBody>
        </p:sp>
        <p:sp>
          <p:nvSpPr>
            <p:cNvPr id="14" name="Надпись 3">
              <a:extLst>
                <a:ext uri="{FF2B5EF4-FFF2-40B4-BE49-F238E27FC236}">
                  <a16:creationId xmlns:a16="http://schemas.microsoft.com/office/drawing/2014/main" id="{AB3E343F-E5C3-498E-9CE9-9D9669D5B8CA}"/>
                </a:ext>
              </a:extLst>
            </p:cNvPr>
            <p:cNvSpPr txBox="1"/>
            <p:nvPr/>
          </p:nvSpPr>
          <p:spPr>
            <a:xfrm>
              <a:off x="275250" y="1361100"/>
              <a:ext cx="196215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3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Конфиденциальность</a:t>
              </a:r>
            </a:p>
          </p:txBody>
        </p:sp>
        <p:sp>
          <p:nvSpPr>
            <p:cNvPr id="15" name="Надпись 4">
              <a:extLst>
                <a:ext uri="{FF2B5EF4-FFF2-40B4-BE49-F238E27FC236}">
                  <a16:creationId xmlns:a16="http://schemas.microsoft.com/office/drawing/2014/main" id="{830BA2D3-29BA-421B-8320-5F5A724BD2A9}"/>
                </a:ext>
              </a:extLst>
            </p:cNvPr>
            <p:cNvSpPr txBox="1"/>
            <p:nvPr/>
          </p:nvSpPr>
          <p:spPr>
            <a:xfrm>
              <a:off x="2437425" y="1370625"/>
              <a:ext cx="161925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3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Целостность</a:t>
              </a:r>
            </a:p>
          </p:txBody>
        </p:sp>
        <p:sp>
          <p:nvSpPr>
            <p:cNvPr id="16" name="Надпись 5">
              <a:extLst>
                <a:ext uri="{FF2B5EF4-FFF2-40B4-BE49-F238E27FC236}">
                  <a16:creationId xmlns:a16="http://schemas.microsoft.com/office/drawing/2014/main" id="{91E2FE5B-5F76-4AB1-ABBE-B5A99AAE0956}"/>
                </a:ext>
              </a:extLst>
            </p:cNvPr>
            <p:cNvSpPr txBox="1"/>
            <p:nvPr/>
          </p:nvSpPr>
          <p:spPr>
            <a:xfrm>
              <a:off x="4256700" y="1370625"/>
              <a:ext cx="161925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3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Доступность</a:t>
              </a:r>
            </a:p>
          </p:txBody>
        </p:sp>
        <p:sp>
          <p:nvSpPr>
            <p:cNvPr id="17" name="Надпись 9">
              <a:extLst>
                <a:ext uri="{FF2B5EF4-FFF2-40B4-BE49-F238E27FC236}">
                  <a16:creationId xmlns:a16="http://schemas.microsoft.com/office/drawing/2014/main" id="{4A974FCE-2FA2-42BB-B0B1-9E8C20BE2996}"/>
                </a:ext>
              </a:extLst>
            </p:cNvPr>
            <p:cNvSpPr txBox="1"/>
            <p:nvPr/>
          </p:nvSpPr>
          <p:spPr>
            <a:xfrm>
              <a:off x="170476" y="1942096"/>
              <a:ext cx="1447800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3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Ознакомление</a:t>
              </a:r>
            </a:p>
          </p:txBody>
        </p:sp>
        <p:sp>
          <p:nvSpPr>
            <p:cNvPr id="18" name="Надпись 9">
              <a:extLst>
                <a:ext uri="{FF2B5EF4-FFF2-40B4-BE49-F238E27FC236}">
                  <a16:creationId xmlns:a16="http://schemas.microsoft.com/office/drawing/2014/main" id="{D44282E5-31B8-481D-933B-39D11B8B5BCE}"/>
                </a:ext>
              </a:extLst>
            </p:cNvPr>
            <p:cNvSpPr txBox="1"/>
            <p:nvPr/>
          </p:nvSpPr>
          <p:spPr>
            <a:xfrm>
              <a:off x="1770503" y="1948101"/>
              <a:ext cx="1381298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3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Модификация</a:t>
              </a:r>
            </a:p>
          </p:txBody>
        </p:sp>
        <p:sp>
          <p:nvSpPr>
            <p:cNvPr id="19" name="Надпись 10">
              <a:extLst>
                <a:ext uri="{FF2B5EF4-FFF2-40B4-BE49-F238E27FC236}">
                  <a16:creationId xmlns:a16="http://schemas.microsoft.com/office/drawing/2014/main" id="{728D2186-AFE4-4B05-95C4-DF7030949E15}"/>
                </a:ext>
              </a:extLst>
            </p:cNvPr>
            <p:cNvSpPr txBox="1"/>
            <p:nvPr/>
          </p:nvSpPr>
          <p:spPr>
            <a:xfrm>
              <a:off x="3294675" y="1942093"/>
              <a:ext cx="1323975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3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Уничтожение</a:t>
              </a:r>
            </a:p>
          </p:txBody>
        </p:sp>
        <p:sp>
          <p:nvSpPr>
            <p:cNvPr id="20" name="Надпись 11">
              <a:extLst>
                <a:ext uri="{FF2B5EF4-FFF2-40B4-BE49-F238E27FC236}">
                  <a16:creationId xmlns:a16="http://schemas.microsoft.com/office/drawing/2014/main" id="{C7003E5A-3904-4FC1-BBE0-277A602F5197}"/>
                </a:ext>
              </a:extLst>
            </p:cNvPr>
            <p:cNvSpPr txBox="1"/>
            <p:nvPr/>
          </p:nvSpPr>
          <p:spPr>
            <a:xfrm>
              <a:off x="4751508" y="1942093"/>
              <a:ext cx="1391143" cy="35941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</a:defRPr>
              </a:lvl1pPr>
            </a:lstStyle>
            <a:p>
              <a:r>
                <a:rPr lang="ru-RU" sz="23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Блокирование</a:t>
              </a: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C7EBE696-7AA6-473C-AEEC-2EF93920A6FA}"/>
                </a:ext>
              </a:extLst>
            </p:cNvPr>
            <p:cNvCxnSpPr/>
            <p:nvPr/>
          </p:nvCxnSpPr>
          <p:spPr>
            <a:xfrm flipH="1">
              <a:off x="3224213" y="599100"/>
              <a:ext cx="0" cy="200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D8F0AC84-5D7B-4C2C-9331-CA085B5FBF21}"/>
                </a:ext>
              </a:extLst>
            </p:cNvPr>
            <p:cNvCxnSpPr/>
            <p:nvPr/>
          </p:nvCxnSpPr>
          <p:spPr>
            <a:xfrm flipH="1">
              <a:off x="3224213" y="1170600"/>
              <a:ext cx="0" cy="200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D5E3E13F-91F2-4C3D-8A33-A6E0E4FE1D09}"/>
                </a:ext>
              </a:extLst>
            </p:cNvPr>
            <p:cNvCxnSpPr/>
            <p:nvPr/>
          </p:nvCxnSpPr>
          <p:spPr>
            <a:xfrm>
              <a:off x="5053013" y="981075"/>
              <a:ext cx="0" cy="38955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B72B1B85-34ED-4413-AFFC-A77C5A3CFF96}"/>
                </a:ext>
              </a:extLst>
            </p:cNvPr>
            <p:cNvCxnSpPr/>
            <p:nvPr/>
          </p:nvCxnSpPr>
          <p:spPr>
            <a:xfrm>
              <a:off x="1252538" y="981075"/>
              <a:ext cx="0" cy="3780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7093CC9D-9475-4265-8E1F-5E8489CBA36C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4294800" y="971550"/>
              <a:ext cx="758213" cy="0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3D614B06-7CC8-4B13-A90B-0F8880FE4608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1257300" y="978830"/>
              <a:ext cx="904875" cy="0"/>
            </a:xfrm>
            <a:prstGeom prst="lin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ln w="6350">
              <a:solidFill>
                <a:prstClr val="black"/>
              </a:solidFill>
            </a:ln>
          </p:spPr>
        </p:cxnSp>
      </p:grpSp>
    </p:spTree>
    <p:extLst>
      <p:ext uri="{BB962C8B-B14F-4D97-AF65-F5344CB8AC3E}">
        <p14:creationId xmlns:p14="http://schemas.microsoft.com/office/powerpoint/2010/main" val="192012071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Угроза нарушения конфиденциальности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соответствии с тремя аспектами (компонентами) защиты информации можно рассматривать и три основных разновидности угроз.</a:t>
            </a:r>
          </a:p>
          <a:p>
            <a:r>
              <a:rPr lang="ru-RU" dirty="0"/>
              <a:t>1. </a:t>
            </a:r>
            <a:r>
              <a:rPr lang="ru-RU" b="1" i="1" dirty="0"/>
              <a:t>Угроза нарушения конфиденциальности </a:t>
            </a:r>
            <a:r>
              <a:rPr lang="ru-RU" dirty="0"/>
              <a:t>заключается в том, что информация становится известной тому, кто не располагает полномочиями доступа к ней. Она имеет место всякий раз, когда получен доступ к некоторой секретной информации, хранящейся в ИС или передаваемой от одной системы к другой. Иногда, в связи с угрозой нарушения конфиденциальности, используется термин «утечка».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8831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Угроза нарушения целостности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2. </a:t>
            </a:r>
            <a:r>
              <a:rPr lang="ru-RU" b="1" i="1" dirty="0"/>
              <a:t>Угроза нарушения целостности </a:t>
            </a:r>
            <a:r>
              <a:rPr lang="ru-RU" dirty="0"/>
              <a:t>включает в себя любое умышленное изменение информации, хранящейся в ИС или передаваемой из одной системы в другую. </a:t>
            </a:r>
          </a:p>
          <a:p>
            <a:r>
              <a:rPr lang="ru-RU" dirty="0"/>
              <a:t>Когда злоумышленники преднамеренно изменяют информацию, говорится, что целостность информации нарушена. Целостность также будет нарушена, если к несанкционированному изменению приводит случайная ошибка программного или аппаратного обеспечения. </a:t>
            </a:r>
          </a:p>
          <a:p>
            <a:r>
              <a:rPr lang="ru-RU" dirty="0"/>
              <a:t>Санкционированными изменениями являются те, которые сделаны уполномоченными лицами с обоснованной целью.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50172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Угроза нарушения доступности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3. </a:t>
            </a:r>
            <a:r>
              <a:rPr lang="ru-RU" b="1" i="1" dirty="0"/>
              <a:t>Угроза нарушения доступности </a:t>
            </a:r>
            <a:r>
              <a:rPr lang="ru-RU" dirty="0"/>
              <a:t>возникает всякий раз, когда в результате преднамеренных действий, предпринимаемых другим пользователем или злоумышленником, блокируется доступ к некоторому ресурсу ИС. </a:t>
            </a:r>
          </a:p>
          <a:p>
            <a:r>
              <a:rPr lang="ru-RU" dirty="0"/>
              <a:t>Реально блокирование может быть постоянным – запрашиваемый ресурс никогда не будет получен, или оно может вызывать только задержку запрашиваемого ресурса, достаточно долгую для того чтобы он стал бесполезным. В этих случаях говорят, что ресурс исчерпан.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29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10580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030" y="1808820"/>
            <a:ext cx="8229600" cy="1828800"/>
          </a:xfrm>
        </p:spPr>
        <p:txBody>
          <a:bodyPr>
            <a:normAutofit fontScale="90000"/>
          </a:bodyPr>
          <a:lstStyle/>
          <a:p>
            <a:br>
              <a:rPr lang="ru-RU" cap="none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cap="none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cap="non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cap="none" dirty="0">
                <a:solidFill>
                  <a:schemeClr val="accent6">
                    <a:lumMod val="75000"/>
                  </a:schemeClr>
                </a:solidFill>
              </a:rPr>
              <a:t>1. Основные понятия и определения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40655286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0">
              <a:buNone/>
            </a:pPr>
            <a:r>
              <a:rPr lang="ru-RU" b="1" dirty="0"/>
              <a:t>1.</a:t>
            </a:r>
            <a:r>
              <a:rPr lang="ru-RU" dirty="0"/>
              <a:t> </a:t>
            </a:r>
            <a:r>
              <a:rPr lang="ru-RU" b="1" dirty="0"/>
              <a:t>По природе происхождения</a:t>
            </a:r>
          </a:p>
          <a:p>
            <a:r>
              <a:rPr lang="ru-RU" i="1" dirty="0"/>
              <a:t>Естественные угрозы </a:t>
            </a:r>
            <a:r>
              <a:rPr lang="ru-RU" dirty="0"/>
              <a:t>– это угрозы, вызванные воздействиями на ИС и ее элементы объективных физических процессов или стихийных природных явлений, независящих от человека. По своей природе эти угрозы всегда носят случайный характер.</a:t>
            </a:r>
          </a:p>
          <a:p>
            <a:r>
              <a:rPr lang="ru-RU" i="1" dirty="0"/>
              <a:t>Искусственные угрозы </a:t>
            </a:r>
            <a:r>
              <a:rPr lang="ru-RU" dirty="0"/>
              <a:t>– это угрозы ИС, вызванные деятельностью человека. Среди них, исходя из мотивации действий человека, можно выделить: </a:t>
            </a:r>
          </a:p>
          <a:p>
            <a:pPr marL="136525" indent="398463">
              <a:buNone/>
            </a:pPr>
            <a:r>
              <a:rPr lang="ru-RU" dirty="0"/>
              <a:t>•	непреднамеренные (неумышленные, случайные); </a:t>
            </a:r>
          </a:p>
          <a:p>
            <a:pPr marL="136525" indent="398463">
              <a:buNone/>
            </a:pPr>
            <a:r>
              <a:rPr lang="ru-RU" dirty="0"/>
              <a:t>•	преднамеренные (умышленные) угрозы.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4202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Случайные или непреднамеренные угрозы </a:t>
            </a:r>
            <a:r>
              <a:rPr lang="ru-RU" dirty="0"/>
              <a:t>возникают, в основном, из-за ошибок или халатности персонала. Они не связаны с преднамеренными действиями злоумышленников и реализуются в случайные моменты. </a:t>
            </a:r>
          </a:p>
          <a:p>
            <a:r>
              <a:rPr lang="ru-RU" dirty="0"/>
              <a:t>Реализация угроз этого класса приводит к наибольшим потерям информации (до 80% ущерба). При этом может происходить уничтожение, нарушение целостности, доступности и конфиденциальности информации.</a:t>
            </a:r>
          </a:p>
          <a:p>
            <a:r>
              <a:rPr lang="ru-RU" i="1" dirty="0"/>
              <a:t>Преднамеренные угрозы </a:t>
            </a:r>
            <a:r>
              <a:rPr lang="ru-RU" dirty="0"/>
              <a:t>связаны с преднамеренными действиями злоумышленников могут быть направлены на любые три составляющие безопасности информации: конфиденциальность, целостность и доступность.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277945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0">
              <a:buNone/>
            </a:pPr>
            <a:r>
              <a:rPr lang="ru-RU" b="1" dirty="0"/>
              <a:t>2.</a:t>
            </a:r>
            <a:r>
              <a:rPr lang="ru-RU" b="1" i="1" dirty="0"/>
              <a:t> </a:t>
            </a:r>
            <a:r>
              <a:rPr lang="ru-RU" b="1" dirty="0"/>
              <a:t>По направлению осуществления</a:t>
            </a:r>
            <a:r>
              <a:rPr lang="ru-RU" dirty="0"/>
              <a:t> </a:t>
            </a:r>
          </a:p>
          <a:p>
            <a:r>
              <a:rPr lang="ru-RU" i="1" dirty="0"/>
              <a:t>Внешние угрозы</a:t>
            </a:r>
            <a:r>
              <a:rPr lang="ru-RU" dirty="0"/>
              <a:t>, источник которых расположен вне контролируемой зоны территории (помещения), на которой находится ИС.</a:t>
            </a:r>
          </a:p>
          <a:p>
            <a:r>
              <a:rPr lang="ru-RU" i="1" dirty="0"/>
              <a:t>Внутренние угрозы</a:t>
            </a:r>
            <a:r>
              <a:rPr lang="ru-RU" dirty="0"/>
              <a:t>, источник которых расположен в пределах контролируемой зоны территории (помещения), на которой находится ИС.</a:t>
            </a:r>
          </a:p>
          <a:p>
            <a:r>
              <a:rPr lang="ru-RU" i="1" dirty="0"/>
              <a:t>Внутренние грозы</a:t>
            </a:r>
            <a:r>
              <a:rPr lang="ru-RU" dirty="0"/>
              <a:t>, источник которых имеет доступ к периферийным устройства ИС (терминалам).</a:t>
            </a:r>
          </a:p>
          <a:p>
            <a:r>
              <a:rPr lang="ru-RU" i="1" dirty="0"/>
              <a:t>Внутренние грозы</a:t>
            </a:r>
            <a:r>
              <a:rPr lang="ru-RU" dirty="0"/>
              <a:t>, источник которых расположен в ИС.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50428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0">
              <a:buNone/>
            </a:pPr>
            <a:r>
              <a:rPr lang="ru-RU" b="1" dirty="0"/>
              <a:t>3. По объекту воздействия</a:t>
            </a:r>
          </a:p>
          <a:p>
            <a:r>
              <a:rPr lang="ru-RU" dirty="0"/>
              <a:t>Угрозы различаются по направленности на определенные аппаратно-программные средства ИС:</a:t>
            </a:r>
          </a:p>
          <a:p>
            <a:pPr marL="1350963" indent="-366713">
              <a:buFont typeface="Wingdings" panose="05000000000000000000" pitchFamily="2" charset="2"/>
              <a:buChar char="Ø"/>
            </a:pPr>
            <a:r>
              <a:rPr lang="ru-RU" dirty="0"/>
              <a:t>АРМ пользователей;</a:t>
            </a:r>
          </a:p>
          <a:p>
            <a:pPr marL="1350963" indent="-366713">
              <a:buFont typeface="Wingdings" panose="05000000000000000000" pitchFamily="2" charset="2"/>
              <a:buChar char="Ø"/>
            </a:pPr>
            <a:r>
              <a:rPr lang="ru-RU" dirty="0"/>
              <a:t>АРМ администраторов;</a:t>
            </a:r>
          </a:p>
          <a:p>
            <a:pPr marL="1350963" indent="-366713">
              <a:buFont typeface="Wingdings" panose="05000000000000000000" pitchFamily="2" charset="2"/>
              <a:buChar char="Ø"/>
            </a:pPr>
            <a:r>
              <a:rPr lang="ru-RU" dirty="0"/>
              <a:t>системное ПО;</a:t>
            </a:r>
          </a:p>
          <a:p>
            <a:pPr marL="1350963" indent="-366713">
              <a:buFont typeface="Wingdings" panose="05000000000000000000" pitchFamily="2" charset="2"/>
              <a:buChar char="Ø"/>
            </a:pPr>
            <a:r>
              <a:rPr lang="ru-RU" dirty="0"/>
              <a:t>загрузочное ПО; </a:t>
            </a:r>
          </a:p>
          <a:p>
            <a:pPr marL="1350963" indent="-366713">
              <a:buFont typeface="Wingdings" panose="05000000000000000000" pitchFamily="2" charset="2"/>
              <a:buChar char="Ø"/>
            </a:pPr>
            <a:r>
              <a:rPr lang="ru-RU" dirty="0"/>
              <a:t>средства отображения и документирования;</a:t>
            </a:r>
          </a:p>
          <a:p>
            <a:pPr marL="1350963" indent="-366713">
              <a:buFont typeface="Wingdings" panose="05000000000000000000" pitchFamily="2" charset="2"/>
              <a:buChar char="Ø"/>
            </a:pPr>
            <a:r>
              <a:rPr lang="ru-RU" dirty="0"/>
              <a:t>каналы связи и др.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62678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0">
              <a:buNone/>
            </a:pPr>
            <a:r>
              <a:rPr lang="ru-RU" b="1" dirty="0"/>
              <a:t>4. По способу осуществления</a:t>
            </a:r>
            <a:endParaRPr lang="ru-RU" dirty="0"/>
          </a:p>
          <a:p>
            <a:r>
              <a:rPr lang="ru-RU" dirty="0"/>
              <a:t>Угрозы различаются по тому как (или посредством чего) они реализуются:</a:t>
            </a:r>
          </a:p>
          <a:p>
            <a:pPr marL="1168400" indent="-366713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информационные;</a:t>
            </a:r>
          </a:p>
          <a:p>
            <a:pPr marL="1168400" indent="-366713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программно-аппаратные;</a:t>
            </a:r>
          </a:p>
          <a:p>
            <a:pPr marL="1168400" indent="-366713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физические;</a:t>
            </a:r>
          </a:p>
          <a:p>
            <a:pPr marL="1168400" indent="-366713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радиоэлектронные;</a:t>
            </a:r>
          </a:p>
          <a:p>
            <a:pPr marL="1168400" indent="-366713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организационно-правовые.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8124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угроз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6525" indent="0">
              <a:buNone/>
            </a:pPr>
            <a:r>
              <a:rPr lang="ru-RU" b="1" dirty="0"/>
              <a:t>5. По жизненному циклу ИС </a:t>
            </a:r>
            <a:endParaRPr lang="ru-RU" dirty="0"/>
          </a:p>
          <a:p>
            <a:r>
              <a:rPr lang="ru-RU" dirty="0"/>
              <a:t>Угрозы классифицируются по тому, на каком этапе жизненного цикла ИС они используются. Различают следующие основные этапы:</a:t>
            </a:r>
          </a:p>
          <a:p>
            <a:pPr marL="1168400" indent="-268288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разработка аппаратно-программных средств;</a:t>
            </a:r>
          </a:p>
          <a:p>
            <a:pPr marL="1168400" indent="-268288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проектирование и ввод ИС  в эксплуатацию; </a:t>
            </a:r>
          </a:p>
          <a:p>
            <a:pPr marL="1168400" indent="-268288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эксплуатация ИС;</a:t>
            </a:r>
          </a:p>
          <a:p>
            <a:pPr marL="1168400" indent="-268288">
              <a:buSzPct val="100000"/>
              <a:buFont typeface="Arial" panose="020B0604020202020204" pitchFamily="34" charset="0"/>
              <a:buChar char="•"/>
            </a:pPr>
            <a:r>
              <a:rPr lang="ru-RU" dirty="0"/>
              <a:t>вывод ИС из эксплуатации.</a:t>
            </a:r>
          </a:p>
          <a:p>
            <a:pPr marL="136525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209000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AF4C3-470B-441C-946E-B10E48FA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Обеспечение безопасности </a:t>
            </a:r>
            <a:br>
              <a:rPr lang="ru-RU" dirty="0"/>
            </a:br>
            <a:r>
              <a:rPr lang="ru-RU" dirty="0"/>
              <a:t>инфраструктуры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723E9-148B-4F64-8112-E4B3082B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50250"/>
            <a:ext cx="8229600" cy="3358970"/>
          </a:xfrm>
        </p:spPr>
        <p:txBody>
          <a:bodyPr/>
          <a:lstStyle/>
          <a:p>
            <a:r>
              <a:rPr lang="ru-RU" dirty="0"/>
              <a:t>Такое обеспечение должно строиться по принципу минимизации рассмотренных выше угроз. </a:t>
            </a:r>
          </a:p>
          <a:p>
            <a:r>
              <a:rPr lang="ru-RU" dirty="0"/>
              <a:t>Мероприятия по минимизации угроз безопасности инфраструктуры ИС можно рассматривать на двух уровнях: </a:t>
            </a:r>
          </a:p>
          <a:p>
            <a:pPr marL="1162050" indent="-260350">
              <a:buFont typeface="Wingdings" panose="05000000000000000000" pitchFamily="2" charset="2"/>
              <a:buChar char="Ø"/>
            </a:pPr>
            <a:r>
              <a:rPr lang="ru-RU" dirty="0"/>
              <a:t>на уровне физического доступа к данным; </a:t>
            </a:r>
          </a:p>
          <a:p>
            <a:pPr marL="1162050" indent="-260350">
              <a:buFont typeface="Wingdings" panose="05000000000000000000" pitchFamily="2" charset="2"/>
              <a:buChar char="Ø"/>
            </a:pPr>
            <a:r>
              <a:rPr lang="ru-RU" dirty="0"/>
              <a:t>на уровне логического доступа к данным.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F27FB0-0DAF-4796-91F4-9A3A960696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37081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оценивания угроз безопасности 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Важное значение имеет оценка угроз с точки зрения возможности их реализации и наносимого ущерба в случае реализации. Поэтому для оценки угроз используются два соответствующих параметра: </a:t>
            </a:r>
          </a:p>
          <a:p>
            <a:pPr marL="1346200" indent="-357188">
              <a:buFont typeface="Wingdings" panose="05000000000000000000" pitchFamily="2" charset="2"/>
              <a:buChar char="q"/>
            </a:pPr>
            <a:r>
              <a:rPr lang="ru-RU" dirty="0"/>
              <a:t>возможность реализации угрозы; </a:t>
            </a:r>
          </a:p>
          <a:p>
            <a:pPr marL="1346200" indent="-357188">
              <a:buFont typeface="Wingdings" panose="05000000000000000000" pitchFamily="2" charset="2"/>
              <a:buChar char="q"/>
            </a:pPr>
            <a:r>
              <a:rPr lang="ru-RU" dirty="0"/>
              <a:t>возможный ущерб от реализации угрозы. </a:t>
            </a:r>
          </a:p>
          <a:p>
            <a:r>
              <a:rPr lang="ru-RU" dirty="0"/>
              <a:t>Важным также является выбор способов и шкал оценки. На практике используются три подхода к оценке угроз: </a:t>
            </a:r>
          </a:p>
          <a:p>
            <a:pPr marL="1346200" indent="-357188">
              <a:buFont typeface="Wingdings" panose="05000000000000000000" pitchFamily="2" charset="2"/>
              <a:buChar char="q"/>
            </a:pPr>
            <a:r>
              <a:rPr lang="ru-RU" dirty="0"/>
              <a:t>априорный;</a:t>
            </a:r>
          </a:p>
          <a:p>
            <a:pPr marL="1346200" indent="-357188">
              <a:buFont typeface="Wingdings" panose="05000000000000000000" pitchFamily="2" charset="2"/>
              <a:buChar char="q"/>
            </a:pPr>
            <a:r>
              <a:rPr lang="ru-RU" dirty="0"/>
              <a:t>апостериорный;</a:t>
            </a:r>
          </a:p>
          <a:p>
            <a:pPr marL="1346200" indent="-357188">
              <a:buFont typeface="Wingdings" panose="05000000000000000000" pitchFamily="2" charset="2"/>
              <a:buChar char="q"/>
            </a:pPr>
            <a:r>
              <a:rPr lang="ru-RU" dirty="0"/>
              <a:t>экспертный.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790778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оценивания угроз безопасности КС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493786"/>
            <a:ext cx="8229601" cy="4708525"/>
          </a:xfrm>
        </p:spPr>
        <p:txBody>
          <a:bodyPr/>
          <a:lstStyle/>
          <a:p>
            <a:r>
              <a:rPr lang="ru-RU" b="1" i="1" dirty="0"/>
              <a:t>Априорный подход </a:t>
            </a:r>
            <a:r>
              <a:rPr lang="ru-RU" dirty="0"/>
              <a:t>заключается в получении аналитической оценки вероятности реализации угроз. Однако для большинства приложений ИТ априорный подход оказывается неприменимым.</a:t>
            </a:r>
          </a:p>
          <a:p>
            <a:r>
              <a:rPr lang="ru-RU" b="1" i="1" dirty="0"/>
              <a:t>Апостериорный подход </a:t>
            </a:r>
            <a:r>
              <a:rPr lang="ru-RU" dirty="0"/>
              <a:t>заключается в получении статистических оценок вероятностей реализации угроз на основе ранее накопленной статистики их проявления в соответствующих приложениях ИТ. </a:t>
            </a:r>
          </a:p>
          <a:p>
            <a:r>
              <a:rPr lang="ru-RU" b="1" i="1" dirty="0"/>
              <a:t>Экспертный подход </a:t>
            </a:r>
            <a:r>
              <a:rPr lang="ru-RU" dirty="0"/>
              <a:t>основан на использовании экспертных оценок вероятностей реализации угроз, путем привлечения к оценкам специалистов обладающих необходимым опытом и знаниями.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00947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злоумышленников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943835"/>
            <a:ext cx="8229600" cy="4439090"/>
          </a:xfrm>
        </p:spPr>
        <p:txBody>
          <a:bodyPr/>
          <a:lstStyle/>
          <a:p>
            <a:r>
              <a:rPr lang="ru-RU" dirty="0"/>
              <a:t>Угрозы информационной безопасности реализуют или пытаются реализовать </a:t>
            </a:r>
            <a:r>
              <a:rPr lang="ru-RU" i="1" dirty="0"/>
              <a:t>нарушители</a:t>
            </a:r>
            <a:r>
              <a:rPr lang="ru-RU" dirty="0"/>
              <a:t> (</a:t>
            </a:r>
            <a:r>
              <a:rPr lang="ru-RU" i="1" dirty="0"/>
              <a:t>злоумышленники</a:t>
            </a:r>
            <a:r>
              <a:rPr lang="ru-RU" dirty="0"/>
              <a:t>). </a:t>
            </a:r>
          </a:p>
          <a:p>
            <a:r>
              <a:rPr lang="ru-RU" dirty="0"/>
              <a:t>Возможности осуществления вредительских воздействий в большой степени зависят от статуса злоумышленника по отношению к ИС. </a:t>
            </a:r>
          </a:p>
          <a:p>
            <a:r>
              <a:rPr lang="ru-RU" dirty="0"/>
              <a:t>Злоумышленником может быть:</a:t>
            </a:r>
          </a:p>
          <a:p>
            <a:pPr marL="1168400" indent="-366713">
              <a:buFont typeface="Wingdings" panose="05000000000000000000" pitchFamily="2" charset="2"/>
              <a:buChar char="Ø"/>
            </a:pPr>
            <a:r>
              <a:rPr lang="ru-RU" dirty="0"/>
              <a:t>разработчик ИС;</a:t>
            </a:r>
          </a:p>
          <a:p>
            <a:pPr marL="1168400" indent="-366713">
              <a:buFont typeface="Wingdings" panose="05000000000000000000" pitchFamily="2" charset="2"/>
              <a:buChar char="Ø"/>
            </a:pPr>
            <a:r>
              <a:rPr lang="ru-RU" dirty="0"/>
              <a:t>работник из числа обслуживающего персонала;</a:t>
            </a:r>
          </a:p>
          <a:p>
            <a:pPr marL="1168400" indent="-366713">
              <a:buFont typeface="Wingdings" panose="05000000000000000000" pitchFamily="2" charset="2"/>
              <a:buChar char="Ø"/>
            </a:pPr>
            <a:r>
              <a:rPr lang="ru-RU" dirty="0"/>
              <a:t>пользователь ИС;</a:t>
            </a:r>
          </a:p>
          <a:p>
            <a:pPr marL="1168400" indent="-366713">
              <a:buFont typeface="Wingdings" panose="05000000000000000000" pitchFamily="2" charset="2"/>
              <a:buChar char="Ø"/>
            </a:pPr>
            <a:r>
              <a:rPr lang="ru-RU" dirty="0"/>
              <a:t>постороннее по отношению к ИС лицо.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39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72041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и безопасность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5530" y="1600201"/>
            <a:ext cx="8319610" cy="4708525"/>
          </a:xfrm>
        </p:spPr>
        <p:txBody>
          <a:bodyPr/>
          <a:lstStyle/>
          <a:p>
            <a:r>
              <a:rPr lang="ru-RU" dirty="0"/>
              <a:t>Ключевыми терминами в понятии информационная безопасность (ИБ) являются информация и безопасность. </a:t>
            </a:r>
          </a:p>
          <a:p>
            <a:r>
              <a:rPr lang="ru-RU" dirty="0"/>
              <a:t>Термин </a:t>
            </a:r>
            <a:r>
              <a:rPr lang="ru-RU" b="1" i="1" dirty="0"/>
              <a:t>информация</a:t>
            </a:r>
            <a:r>
              <a:rPr lang="ru-RU" dirty="0"/>
              <a:t> разные науки определяют по разному. В этом курсе под информацией будем понимать все то, что может быть представлено в символах конечного алфавита.</a:t>
            </a:r>
          </a:p>
          <a:p>
            <a:r>
              <a:rPr lang="ru-RU" dirty="0"/>
              <a:t>Понятие </a:t>
            </a:r>
            <a:r>
              <a:rPr lang="ru-RU" b="1" i="1" dirty="0"/>
              <a:t>безопасность </a:t>
            </a:r>
            <a:r>
              <a:rPr lang="ru-RU" dirty="0"/>
              <a:t>определено в федеральном законе «О безопасности»: Безопасность – это состояние защищенности жизненно важных интересов личности, общества, государства от внутренних и внешних угроз.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194013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нарушителя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538791"/>
            <a:ext cx="8229600" cy="4708525"/>
          </a:xfrm>
        </p:spPr>
        <p:txBody>
          <a:bodyPr/>
          <a:lstStyle/>
          <a:p>
            <a:r>
              <a:rPr lang="ru-RU" dirty="0"/>
              <a:t>Это</a:t>
            </a:r>
            <a:r>
              <a:rPr lang="ru-RU" b="1" dirty="0"/>
              <a:t> </a:t>
            </a:r>
            <a:r>
              <a:rPr lang="ru-RU" dirty="0"/>
              <a:t>абстрактное (формализованное или неформализованное) описание нарушителя ИБ. </a:t>
            </a:r>
          </a:p>
          <a:p>
            <a:r>
              <a:rPr lang="ru-RU" b="1" i="1" dirty="0"/>
              <a:t>Модель нарушителя </a:t>
            </a:r>
            <a:r>
              <a:rPr lang="ru-RU" dirty="0"/>
              <a:t>может строиться на основе классификации угроз, а также другими способами. </a:t>
            </a:r>
          </a:p>
          <a:p>
            <a:r>
              <a:rPr lang="ru-RU" dirty="0"/>
              <a:t>Модель нарушителя определяет:</a:t>
            </a:r>
          </a:p>
          <a:p>
            <a:pPr marL="900113" indent="-365125">
              <a:buSzPct val="100000"/>
              <a:buFont typeface="Wingdings" panose="05000000000000000000" pitchFamily="2" charset="2"/>
              <a:buChar char="§"/>
            </a:pPr>
            <a:r>
              <a:rPr lang="ru-RU" i="1" dirty="0"/>
              <a:t>категории</a:t>
            </a:r>
            <a:r>
              <a:rPr lang="ru-RU" dirty="0"/>
              <a:t> потенциальных нарушителей;</a:t>
            </a:r>
          </a:p>
          <a:p>
            <a:pPr marL="900113" indent="-365125">
              <a:buSzPct val="100000"/>
              <a:buFont typeface="Wingdings" panose="05000000000000000000" pitchFamily="2" charset="2"/>
              <a:buChar char="§"/>
            </a:pPr>
            <a:r>
              <a:rPr lang="ru-RU" i="1" dirty="0"/>
              <a:t>цели</a:t>
            </a:r>
            <a:r>
              <a:rPr lang="ru-RU" dirty="0"/>
              <a:t>, которые могут преследовать нарушители каждой категории, возможный количественный состав, используемые инструменты, оснащение и проч.;</a:t>
            </a:r>
          </a:p>
          <a:p>
            <a:pPr marL="900113" indent="-365125">
              <a:buSzPct val="100000"/>
              <a:buFont typeface="Wingdings" panose="05000000000000000000" pitchFamily="2" charset="2"/>
              <a:buChar char="§"/>
            </a:pPr>
            <a:r>
              <a:rPr lang="ru-RU" i="1" dirty="0"/>
              <a:t>типовые сценарии возможных действий,</a:t>
            </a:r>
            <a:r>
              <a:rPr lang="ru-RU" dirty="0"/>
              <a:t> описывающие сетевое расположение нарушителей, последовательность их действий на каждом этапе.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989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Представление моделей нарушителя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i="1" dirty="0"/>
              <a:t>Содержательная модель</a:t>
            </a:r>
            <a:r>
              <a:rPr lang="ru-RU" dirty="0"/>
              <a:t> – отражает систему взглядов руководства на состав возможных нарушителей, преследуемые ими цели, мотивацию действий, общий принцип подготовки и совершения нарушений.</a:t>
            </a:r>
          </a:p>
          <a:p>
            <a:pPr lvl="0"/>
            <a:r>
              <a:rPr lang="ru-RU" i="1" dirty="0"/>
              <a:t>Сценарии воздействия</a:t>
            </a:r>
            <a:r>
              <a:rPr lang="ru-RU" dirty="0"/>
              <a:t> – определяют типы возможных нарушений, способы и последовательность их реализации.</a:t>
            </a:r>
          </a:p>
          <a:p>
            <a:pPr lvl="0"/>
            <a:r>
              <a:rPr lang="ru-RU" i="1" dirty="0"/>
              <a:t>Математическая модель </a:t>
            </a:r>
            <a:r>
              <a:rPr lang="ru-RU" dirty="0"/>
              <a:t>– представляет собой формализованное описание сценариев, количественные характеристики результатов действий, последовательности протекающих процессов взаимодействия нарушителей с системой защиты.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436753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Действия нарушителей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35215"/>
            <a:ext cx="8229600" cy="4259070"/>
          </a:xfrm>
        </p:spPr>
        <p:txBody>
          <a:bodyPr/>
          <a:lstStyle/>
          <a:p>
            <a:r>
              <a:rPr lang="ru-RU" dirty="0"/>
              <a:t>По отношению к ИС нарушители ИБ могут совершать атаки и злоупотребления.  </a:t>
            </a:r>
          </a:p>
          <a:p>
            <a:r>
              <a:rPr lang="ru-RU" i="1" dirty="0"/>
              <a:t>Атака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attack</a:t>
            </a:r>
            <a:r>
              <a:rPr lang="ru-RU" dirty="0"/>
              <a:t>) (</a:t>
            </a:r>
            <a:r>
              <a:rPr lang="ru-RU" i="1" dirty="0"/>
              <a:t>вторжение</a:t>
            </a:r>
            <a:r>
              <a:rPr lang="ru-RU" dirty="0"/>
              <a:t>) – это действие, которым нарушитель ставит под угрозу нарушения основных составляющих безопасности информации в ИС – конфиденциальность, целостность, доступность. </a:t>
            </a:r>
          </a:p>
          <a:p>
            <a:r>
              <a:rPr lang="ru-RU" dirty="0"/>
              <a:t>Атака приводит к реализации угрозы, путем использования уязвимостей в системе защиты ИС.</a:t>
            </a:r>
          </a:p>
          <a:p>
            <a:r>
              <a:rPr lang="ru-RU" i="1" dirty="0"/>
              <a:t>Злоупотребление – </a:t>
            </a:r>
            <a:r>
              <a:rPr lang="ru-RU" dirty="0"/>
              <a:t>это действие, нарушающее установленные правила и порядок использования ИС.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175249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реализации угроз ИБ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735215"/>
            <a:ext cx="8229600" cy="4259070"/>
          </a:xfrm>
        </p:spPr>
        <p:txBody>
          <a:bodyPr/>
          <a:lstStyle/>
          <a:p>
            <a:pPr marL="715963" indent="-357188">
              <a:buFont typeface="Wingdings" panose="05000000000000000000" pitchFamily="2" charset="2"/>
              <a:buChar char="q"/>
            </a:pPr>
            <a:r>
              <a:rPr lang="ru-RU" dirty="0"/>
              <a:t>Непосредственное обращение к информационным объектам в обход системы защиты ИС;</a:t>
            </a:r>
          </a:p>
          <a:p>
            <a:pPr marL="715963" indent="-357188">
              <a:buFont typeface="Wingdings" panose="05000000000000000000" pitchFamily="2" charset="2"/>
              <a:buChar char="q"/>
            </a:pPr>
            <a:r>
              <a:rPr lang="ru-RU" dirty="0"/>
              <a:t>Создание программных и аппаратных технических средств, выполняющих обращение к информационным объектам в обход системы защиты ИС;</a:t>
            </a:r>
          </a:p>
          <a:p>
            <a:pPr marL="715963" indent="-357188">
              <a:buFont typeface="Wingdings" panose="05000000000000000000" pitchFamily="2" charset="2"/>
              <a:buChar char="q"/>
            </a:pPr>
            <a:r>
              <a:rPr lang="ru-RU" dirty="0"/>
              <a:t>Модификация средств защиты ИС, позволяющая реализовать угрозы информационной безопасности ИС;</a:t>
            </a:r>
          </a:p>
          <a:p>
            <a:pPr marL="715963" indent="-357188">
              <a:buFont typeface="Wingdings" panose="05000000000000000000" pitchFamily="2" charset="2"/>
              <a:buChar char="q"/>
            </a:pPr>
            <a:r>
              <a:rPr lang="ru-RU" dirty="0"/>
              <a:t>Внедрение программных и аппаратных средств и механизмов, нарушающих предполагаемую структуру и функции ИС.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2347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Каналы проникновения в ИС 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каналы утечки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81199" y="1645801"/>
            <a:ext cx="8390276" cy="4708525"/>
          </a:xfrm>
        </p:spPr>
        <p:txBody>
          <a:bodyPr/>
          <a:lstStyle/>
          <a:p>
            <a:r>
              <a:rPr lang="ru-RU" sz="2300" dirty="0"/>
              <a:t>Каналы проникновения в ИС и утечки информации:</a:t>
            </a:r>
          </a:p>
          <a:p>
            <a:pPr marL="803275" indent="-260350">
              <a:buFont typeface="Wingdings" panose="05000000000000000000" pitchFamily="2" charset="2"/>
              <a:buChar char="Ø"/>
            </a:pPr>
            <a:r>
              <a:rPr lang="ru-RU" sz="2300" i="1" dirty="0"/>
              <a:t>прямые</a:t>
            </a:r>
            <a:r>
              <a:rPr lang="ru-RU" sz="2300" dirty="0"/>
              <a:t>, предполагающие проникновение в контролируемую зону (помещения, где расположены ИС); </a:t>
            </a:r>
          </a:p>
          <a:p>
            <a:pPr marL="803275" indent="-260350">
              <a:buFont typeface="Wingdings" panose="05000000000000000000" pitchFamily="2" charset="2"/>
              <a:buChar char="Ø"/>
            </a:pPr>
            <a:r>
              <a:rPr lang="ru-RU" sz="2300" i="1" dirty="0"/>
              <a:t>косвенные</a:t>
            </a:r>
            <a:r>
              <a:rPr lang="ru-RU" sz="2300" dirty="0"/>
              <a:t>, использование которых не требует проникновения в контролируемую зону (помещения, где расположены ИС). </a:t>
            </a:r>
          </a:p>
          <a:p>
            <a:r>
              <a:rPr lang="ru-RU" sz="2300" dirty="0"/>
              <a:t>Основными причинами утечки информации являются:</a:t>
            </a:r>
          </a:p>
          <a:p>
            <a:pPr marL="885825" indent="-342900">
              <a:buSzPct val="100000"/>
              <a:buFont typeface="Wingdings" panose="05000000000000000000" pitchFamily="2" charset="2"/>
              <a:buChar char="§"/>
            </a:pPr>
            <a:r>
              <a:rPr lang="ru-RU" sz="2300" dirty="0"/>
              <a:t>ошибки в проектировании ИС и систем защиты ИС;</a:t>
            </a:r>
          </a:p>
          <a:p>
            <a:pPr marL="885825" indent="-342900">
              <a:buSzPct val="100000"/>
              <a:buFont typeface="Wingdings" panose="05000000000000000000" pitchFamily="2" charset="2"/>
              <a:buChar char="§"/>
            </a:pPr>
            <a:r>
              <a:rPr lang="ru-RU" sz="2300" dirty="0"/>
              <a:t>несоблюдение персоналом норм и требований безопасной работы с ИС;</a:t>
            </a:r>
          </a:p>
          <a:p>
            <a:pPr marL="885825" indent="-342900">
              <a:buSzPct val="100000"/>
              <a:buFont typeface="Wingdings" panose="05000000000000000000" pitchFamily="2" charset="2"/>
              <a:buChar char="§"/>
            </a:pPr>
            <a:r>
              <a:rPr lang="ru-RU" sz="2300" dirty="0"/>
              <a:t>	использование противостоящей стороной средств технической и агентурной разведок.</a:t>
            </a:r>
          </a:p>
        </p:txBody>
      </p:sp>
    </p:spTree>
    <p:extLst>
      <p:ext uri="{BB962C8B-B14F-4D97-AF65-F5344CB8AC3E}">
        <p14:creationId xmlns:p14="http://schemas.microsoft.com/office/powerpoint/2010/main" val="23175170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350785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Виды утечки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0535" y="2050846"/>
            <a:ext cx="8345270" cy="3628405"/>
          </a:xfrm>
        </p:spPr>
        <p:txBody>
          <a:bodyPr/>
          <a:lstStyle/>
          <a:p>
            <a:r>
              <a:rPr lang="ru-RU" sz="2500" dirty="0"/>
              <a:t>Причины утечки информации тесно связаны с видами утечки информации. В соответствии с ГОСТ Р 50922–2006 возможны следующие виды утечки информации:</a:t>
            </a:r>
          </a:p>
          <a:p>
            <a:pPr marL="1077913" indent="-450850">
              <a:buFont typeface="Wingdings" pitchFamily="2" charset="2"/>
              <a:buChar char="Ø"/>
            </a:pPr>
            <a:r>
              <a:rPr lang="ru-RU" sz="2500" dirty="0"/>
              <a:t>разглашение информации;</a:t>
            </a:r>
          </a:p>
          <a:p>
            <a:pPr marL="1077913" indent="-450850">
              <a:buFont typeface="Wingdings" pitchFamily="2" charset="2"/>
              <a:buChar char="Ø"/>
            </a:pPr>
            <a:r>
              <a:rPr lang="ru-RU" sz="2500" dirty="0"/>
              <a:t>несанкционированный доступ к информации (НСД);</a:t>
            </a:r>
          </a:p>
          <a:p>
            <a:pPr marL="1077913" indent="-450850">
              <a:buFont typeface="Wingdings" pitchFamily="2" charset="2"/>
              <a:buChar char="Ø"/>
            </a:pPr>
            <a:r>
              <a:rPr lang="ru-RU" sz="2500" dirty="0"/>
              <a:t>получение защищаемой информации средствами технической или агентурной разведок.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233757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030" y="1853825"/>
            <a:ext cx="8229600" cy="1828800"/>
          </a:xfrm>
        </p:spPr>
        <p:txBody>
          <a:bodyPr>
            <a:normAutofit/>
          </a:bodyPr>
          <a:lstStyle/>
          <a:p>
            <a:r>
              <a:rPr lang="ru-RU" sz="4000" cap="none" dirty="0">
                <a:solidFill>
                  <a:schemeClr val="accent6">
                    <a:lumMod val="75000"/>
                  </a:schemeClr>
                </a:solidFill>
              </a:rPr>
              <a:t>3. Критерии и стандарты защиты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6286234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5308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Критерии и стандарты защиты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410886"/>
            <a:ext cx="8229600" cy="2998335"/>
          </a:xfrm>
        </p:spPr>
        <p:txBody>
          <a:bodyPr/>
          <a:lstStyle/>
          <a:p>
            <a:r>
              <a:rPr lang="ru-RU" dirty="0"/>
              <a:t>При обеспечении ИБ ИС возможны два подхода: </a:t>
            </a:r>
          </a:p>
          <a:p>
            <a:pPr marL="1350963" indent="-450850">
              <a:buFont typeface="Wingdings" pitchFamily="2" charset="2"/>
              <a:buChar char="Ø"/>
            </a:pPr>
            <a:r>
              <a:rPr lang="ru-RU" i="1" dirty="0"/>
              <a:t>формальный </a:t>
            </a:r>
            <a:r>
              <a:rPr lang="ru-RU" dirty="0"/>
              <a:t>– определение критериев, по которым должна строиться защита ИС; </a:t>
            </a:r>
          </a:p>
          <a:p>
            <a:pPr marL="1350963" indent="-450850">
              <a:buFont typeface="Wingdings" pitchFamily="2" charset="2"/>
              <a:buChar char="Ø"/>
            </a:pPr>
            <a:r>
              <a:rPr lang="ru-RU" i="1" dirty="0"/>
              <a:t>практический </a:t>
            </a:r>
            <a:r>
              <a:rPr lang="ru-RU" dirty="0"/>
              <a:t>– определение конкретного комплекса мер и средств защиты ИС.</a:t>
            </a:r>
          </a:p>
          <a:p>
            <a:pPr marL="542925" indent="-457200"/>
            <a:r>
              <a:rPr lang="ru-RU" dirty="0"/>
              <a:t>Исторически первым был реализован первый подход.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4755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1143000"/>
          </a:xfrm>
        </p:spPr>
        <p:txBody>
          <a:bodyPr/>
          <a:lstStyle/>
          <a:p>
            <a:r>
              <a:rPr lang="ru-RU" dirty="0"/>
              <a:t>История стандартизации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448781"/>
            <a:ext cx="8345270" cy="4708525"/>
          </a:xfrm>
        </p:spPr>
        <p:txBody>
          <a:bodyPr/>
          <a:lstStyle/>
          <a:p>
            <a:r>
              <a:rPr lang="ru-RU" sz="2300" dirty="0"/>
              <a:t>В 1983 г. национальный центр компьютер­ной безопасности (</a:t>
            </a:r>
            <a:r>
              <a:rPr lang="en-US" sz="2300" dirty="0"/>
              <a:t>NCSC</a:t>
            </a:r>
            <a:r>
              <a:rPr lang="ru-RU" sz="2300" dirty="0"/>
              <a:t> – </a:t>
            </a:r>
            <a:r>
              <a:rPr lang="en-US" sz="2300" dirty="0"/>
              <a:t>National Computer Security Center</a:t>
            </a:r>
            <a:r>
              <a:rPr lang="ru-RU" sz="2300" dirty="0"/>
              <a:t>) Министерства обороны США выпустил в свет первый стандарт по защите ИС «</a:t>
            </a:r>
            <a:r>
              <a:rPr lang="ru-RU" sz="2300" i="1" dirty="0"/>
              <a:t>Критерии оценки безопасности компьютерных систем</a:t>
            </a:r>
            <a:r>
              <a:rPr lang="ru-RU" sz="2300" dirty="0"/>
              <a:t>» (TCSEC), впоследствии по цвету облож­ки получившего название «</a:t>
            </a:r>
            <a:r>
              <a:rPr lang="ru-RU" sz="2300" i="1" dirty="0"/>
              <a:t>Оранжевой книги</a:t>
            </a:r>
            <a:r>
              <a:rPr lang="ru-RU" sz="2300" dirty="0"/>
              <a:t>» (</a:t>
            </a:r>
            <a:r>
              <a:rPr lang="ru-RU" sz="2300" dirty="0" err="1"/>
              <a:t>Orange</a:t>
            </a:r>
            <a:r>
              <a:rPr lang="ru-RU" sz="2300" dirty="0"/>
              <a:t> </a:t>
            </a:r>
            <a:r>
              <a:rPr lang="ru-RU" sz="2300" dirty="0" err="1"/>
              <a:t>Book</a:t>
            </a:r>
            <a:r>
              <a:rPr lang="ru-RU" sz="2300" dirty="0"/>
              <a:t>). </a:t>
            </a:r>
          </a:p>
          <a:p>
            <a:r>
              <a:rPr lang="ru-RU" sz="2300" dirty="0"/>
              <a:t>Представленные в оранжевой книге критерии оценки защищенных ИС, стали методологической базой для дальнейшего развития сферы стандартизации защищенных ИС. В последующие годы до 1995 г. NCSC выпустил 37 книг по различным аспектам стандартизации в области информационной безопасности ИС с различными цветами обложек, названных «Радужной серией».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97466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E2D4F-E1AD-4DC2-960F-ED7BC3F0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стандартизации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42026-EE64-49D2-A454-BBDFE1A3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600201"/>
            <a:ext cx="8229601" cy="4708525"/>
          </a:xfrm>
        </p:spPr>
        <p:txBody>
          <a:bodyPr/>
          <a:lstStyle/>
          <a:p>
            <a:r>
              <a:rPr lang="ru-RU" dirty="0"/>
              <a:t>В России ГТК при Президенте РФ (ныне ФСТЭК России) был разработан и опубликован в 1992 г. первый стандарт по защите ИС – Руководящий документ «</a:t>
            </a:r>
            <a:r>
              <a:rPr lang="ru-RU" i="1" dirty="0"/>
              <a:t>Концепция защиты средств вычислительной техники и автоматизированных систем от НСД к информации</a:t>
            </a:r>
            <a:r>
              <a:rPr lang="ru-RU" dirty="0"/>
              <a:t>». </a:t>
            </a:r>
          </a:p>
          <a:p>
            <a:r>
              <a:rPr lang="ru-RU" dirty="0"/>
              <a:t>В нем определялись требования, методики и стандарты построения защищенных СВТ и АС. </a:t>
            </a:r>
          </a:p>
          <a:p>
            <a:r>
              <a:rPr lang="ru-RU" dirty="0"/>
              <a:t>В 1995 г. «Руководящий документ» был преобразован в государственный стандарт ГОСТ Р 50739-95 «</a:t>
            </a:r>
            <a:r>
              <a:rPr lang="ru-RU" i="1" dirty="0"/>
              <a:t>Средства вычислительной техники. Защита от НСД к информации. Общие технические требов</a:t>
            </a:r>
            <a:r>
              <a:rPr lang="ru-RU" dirty="0"/>
              <a:t>ания».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489EAE-889D-486C-9385-5EB7B8614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49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34095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DB928-10FC-476A-838A-10E546B5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Информационная безопасность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22FFB-150D-43FD-837C-05AC1E63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</a:t>
            </a:r>
            <a:r>
              <a:rPr lang="ru-RU" b="1" i="1" dirty="0"/>
              <a:t>информационная безопасность </a:t>
            </a:r>
            <a:r>
              <a:rPr lang="ru-RU" dirty="0"/>
              <a:t>в разных контекстах может иметь различный смысл. В Доктрине информационной безопасности РФ этот термин имеет широкий смысл: Состояние защищенности национальных интересов в информационной сфере, определяемых совокупностью сбалансированных интересов личности, общества и государства. </a:t>
            </a:r>
          </a:p>
          <a:p>
            <a:r>
              <a:rPr lang="ru-RU" dirty="0"/>
              <a:t>Под </a:t>
            </a:r>
            <a:r>
              <a:rPr lang="ru-RU" b="1" i="1" dirty="0"/>
              <a:t>защищенностью</a:t>
            </a:r>
            <a:r>
              <a:rPr lang="ru-RU" dirty="0"/>
              <a:t> здесь понимается совокупность правовых, научно-технических, организационных мер, направленных на своевременное выявление, предупреждение и пресечение неправомерного получения и распространения защищаемой информации.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896082-27F6-482F-B2FB-9223F3CD9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536641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стандартизации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1190" y="1583796"/>
            <a:ext cx="8435280" cy="4708525"/>
          </a:xfrm>
        </p:spPr>
        <p:txBody>
          <a:bodyPr/>
          <a:lstStyle/>
          <a:p>
            <a:r>
              <a:rPr lang="ru-RU" dirty="0"/>
              <a:t>Международная организация по стандартизации (ИСО), состоящая из специалистов Канады, США, Великобритании, Германии, Нидерландов и Франции в 1990 г. начала разработку международного стандарта «</a:t>
            </a:r>
            <a:r>
              <a:rPr lang="ru-RU" i="1" dirty="0"/>
              <a:t>Критерии оценки безопасности информационных технологий</a:t>
            </a:r>
            <a:r>
              <a:rPr lang="ru-RU" dirty="0"/>
              <a:t>» (англ. </a:t>
            </a:r>
            <a:r>
              <a:rPr lang="ru-RU" dirty="0" err="1"/>
              <a:t>Evaluation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IT </a:t>
            </a:r>
            <a:r>
              <a:rPr lang="ru-RU" dirty="0" err="1"/>
              <a:t>Security</a:t>
            </a:r>
            <a:r>
              <a:rPr lang="ru-RU" dirty="0"/>
              <a:t>, ECITS). </a:t>
            </a:r>
          </a:p>
          <a:p>
            <a:r>
              <a:rPr lang="ru-RU" dirty="0"/>
              <a:t>В июне 1993 г. в рамках ИСО была начата разработка нового проекта, который получил название «</a:t>
            </a:r>
            <a:r>
              <a:rPr lang="ru-RU" i="1" dirty="0"/>
              <a:t>Общие критерии оценки безопасности информационных технологий</a:t>
            </a:r>
            <a:r>
              <a:rPr lang="ru-RU" dirty="0"/>
              <a:t>», (англ.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Technology</a:t>
            </a:r>
            <a:r>
              <a:rPr lang="ru-RU" dirty="0"/>
              <a:t> </a:t>
            </a:r>
            <a:r>
              <a:rPr lang="ru-RU" dirty="0" err="1"/>
              <a:t>Security</a:t>
            </a:r>
            <a:r>
              <a:rPr lang="ru-RU" dirty="0"/>
              <a:t> </a:t>
            </a:r>
            <a:r>
              <a:rPr lang="ru-RU" dirty="0" err="1"/>
              <a:t>Evaluation</a:t>
            </a:r>
            <a:r>
              <a:rPr lang="ru-RU" dirty="0"/>
              <a:t>,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, CC).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357334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DCD29-076C-4B85-BDE4-51301695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критерии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16658-EE55-4C43-B707-C7790D3D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35216"/>
            <a:ext cx="8229600" cy="4304075"/>
          </a:xfrm>
        </p:spPr>
        <p:txBody>
          <a:bodyPr/>
          <a:lstStyle/>
          <a:p>
            <a:r>
              <a:rPr lang="ru-RU" dirty="0"/>
              <a:t>В январе 1996 г. была выпущена версия 1.0 «</a:t>
            </a:r>
            <a:r>
              <a:rPr lang="ru-RU" i="1" dirty="0"/>
              <a:t>Общих критериев</a:t>
            </a:r>
            <a:r>
              <a:rPr lang="ru-RU" dirty="0"/>
              <a:t>». В декабре 1999 г. осуществлен выпуск версии 2.0 «</a:t>
            </a:r>
            <a:r>
              <a:rPr lang="ru-RU" i="1" dirty="0"/>
              <a:t>Общих критериев</a:t>
            </a:r>
            <a:r>
              <a:rPr lang="ru-RU" dirty="0"/>
              <a:t>», ставшей уже первым международным стандартом ISO/IEC 15408-1999.</a:t>
            </a:r>
          </a:p>
          <a:p>
            <a:r>
              <a:rPr lang="ru-RU" dirty="0"/>
              <a:t>Развитие стандарта непрерывно продолжается. В 2005 г. начала действовать версия 2.3 этого стандарта, состоящая из трех частей ISO/IEC 15408-1-2005, 15408-2-2005, 15408-3-2005. Исторически за стандартом за-крепилось краткое разговорное название «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Criteria</a:t>
            </a:r>
            <a:r>
              <a:rPr lang="ru-RU" dirty="0"/>
              <a:t>» – «</a:t>
            </a:r>
            <a:r>
              <a:rPr lang="ru-RU" i="1" dirty="0"/>
              <a:t>Общие критерии</a:t>
            </a:r>
            <a:r>
              <a:rPr lang="ru-RU" dirty="0"/>
              <a:t>».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BEA90F-81E3-4D2C-90AC-507D9BCB0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127120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Общие критерии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708525"/>
          </a:xfrm>
        </p:spPr>
        <p:txBody>
          <a:bodyPr/>
          <a:lstStyle/>
          <a:p>
            <a:r>
              <a:rPr lang="ru-RU" dirty="0"/>
              <a:t>На версии 2.3 международного стандарта «</a:t>
            </a:r>
            <a:r>
              <a:rPr lang="ru-RU" i="1" dirty="0"/>
              <a:t>Общих критериев</a:t>
            </a:r>
            <a:r>
              <a:rPr lang="ru-RU" dirty="0"/>
              <a:t>» был основан отечественный стандарт выпуска 2008 г. </a:t>
            </a:r>
          </a:p>
          <a:p>
            <a:r>
              <a:rPr lang="ru-RU" dirty="0"/>
              <a:t>Впоследствии были выпущены версии 2012 и 2013 гг. </a:t>
            </a:r>
          </a:p>
          <a:p>
            <a:endParaRPr lang="ru-RU" dirty="0"/>
          </a:p>
          <a:p>
            <a:pPr marL="136525" indent="0" algn="ctr">
              <a:buNone/>
            </a:pPr>
            <a:r>
              <a:rPr lang="ru-RU" dirty="0"/>
              <a:t>Отечественные стандарты</a:t>
            </a:r>
          </a:p>
          <a:p>
            <a:r>
              <a:rPr lang="ru-RU" dirty="0"/>
              <a:t>ГОСТ Р ИСО/МЭК 15408-1-2008, 2012. Часть 1</a:t>
            </a:r>
          </a:p>
          <a:p>
            <a:r>
              <a:rPr lang="ru-RU" dirty="0"/>
              <a:t>ГОСТ Р ИСО/МЭК 15408-2-2008, 2013. Часть 2</a:t>
            </a:r>
          </a:p>
          <a:p>
            <a:r>
              <a:rPr lang="ru-RU" dirty="0"/>
              <a:t>ГОСТ Р ИСО/МЭК 15408-3-2008, 2013. Часть 3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576862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критерии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международного и отечественного стандартов действует общее название: </a:t>
            </a:r>
            <a:r>
              <a:rPr lang="ru-RU" i="1" dirty="0"/>
              <a:t>Информационные технологии. Методы и средства обеспечения информационной безопасности. Критерии оценки безопасности информационных технологий</a:t>
            </a:r>
            <a:r>
              <a:rPr lang="ru-RU" b="1" i="1" dirty="0"/>
              <a:t>. </a:t>
            </a:r>
          </a:p>
          <a:p>
            <a:pPr marL="1077913" indent="-354013">
              <a:buFont typeface="Wingdings" pitchFamily="2" charset="2"/>
              <a:buChar char="Ø"/>
            </a:pPr>
            <a:r>
              <a:rPr lang="ru-RU" dirty="0"/>
              <a:t>Часть 1. Введение и общая модель.</a:t>
            </a:r>
          </a:p>
          <a:p>
            <a:pPr marL="1077913" indent="-354013">
              <a:buFont typeface="Wingdings" pitchFamily="2" charset="2"/>
              <a:buChar char="Ø"/>
            </a:pPr>
            <a:r>
              <a:rPr lang="ru-RU" dirty="0"/>
              <a:t>Часть 2. Функциональные требования безопасности.</a:t>
            </a:r>
          </a:p>
          <a:p>
            <a:pPr marL="1077913" indent="-354013">
              <a:buFont typeface="Wingdings" pitchFamily="2" charset="2"/>
              <a:buChar char="Ø"/>
            </a:pPr>
            <a:r>
              <a:rPr lang="ru-RU" dirty="0"/>
              <a:t>Часть 3. Требования доверия к безопасности.</a:t>
            </a:r>
          </a:p>
          <a:p>
            <a:r>
              <a:rPr lang="ru-RU" dirty="0"/>
              <a:t>Если имеют ввиду все три части обоих стандартов, то используют обозначения:  ISO/IEC 15408 и ГОСТ Р ИСО/МЭК 15408 соответственно.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622174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0D20C-6FEF-455C-9C0E-DE887754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 1. Введение и общая модель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5A90F-1B96-49D9-A9CE-9AC370ED5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Основными понятиями в ОК являются: </a:t>
            </a:r>
          </a:p>
          <a:p>
            <a:pPr marL="715963" indent="-271463">
              <a:buNone/>
            </a:pPr>
            <a:r>
              <a:rPr lang="ru-RU" dirty="0"/>
              <a:t>•	</a:t>
            </a:r>
            <a:r>
              <a:rPr lang="ru-RU" i="1" dirty="0"/>
              <a:t>Объект оценки </a:t>
            </a:r>
            <a:r>
              <a:rPr lang="ru-RU" dirty="0"/>
              <a:t>(ОО) – это конкретная разработка, имеющая определенное назначение и условия эксплуатации.</a:t>
            </a:r>
          </a:p>
          <a:p>
            <a:pPr marL="715963" indent="-271463">
              <a:buNone/>
            </a:pPr>
            <a:r>
              <a:rPr lang="ru-RU" dirty="0"/>
              <a:t>•	</a:t>
            </a:r>
            <a:r>
              <a:rPr lang="ru-RU" i="1" dirty="0"/>
              <a:t>Продукт</a:t>
            </a:r>
            <a:r>
              <a:rPr lang="ru-RU" dirty="0"/>
              <a:t> рассматривается как совокупность программных, программно-аппаратных или аппаратных средств ИТ с определенными функциональными возможностями, предназначенная для самостоятельного использования или в составе различных систем. </a:t>
            </a:r>
          </a:p>
          <a:p>
            <a:pPr marL="715963" indent="-271463">
              <a:buNone/>
            </a:pPr>
            <a:r>
              <a:rPr lang="ru-RU" dirty="0"/>
              <a:t>•	</a:t>
            </a:r>
            <a:r>
              <a:rPr lang="ru-RU" i="1" dirty="0"/>
              <a:t>Система</a:t>
            </a:r>
            <a:r>
              <a:rPr lang="ru-RU" dirty="0"/>
              <a:t> – это специфическое воплощение продукта ИТ, имеющее конкретное назначение и конкретные условия эксплуатации.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BF2D7-129D-4263-B703-56E86E827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110253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1F03F-AD88-42C8-933C-01CB3D4E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 1. Введение и общая модель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C245A-29B7-489C-B3D4-C93E052B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535" y="1735811"/>
            <a:ext cx="8345270" cy="4708525"/>
          </a:xfrm>
        </p:spPr>
        <p:txBody>
          <a:bodyPr/>
          <a:lstStyle/>
          <a:p>
            <a:r>
              <a:rPr lang="ru-RU" dirty="0"/>
              <a:t>ОК ориентированы на использование следующими категориями пользователей:</a:t>
            </a:r>
          </a:p>
          <a:p>
            <a:r>
              <a:rPr lang="ru-RU" i="1" dirty="0"/>
              <a:t>Потребители</a:t>
            </a:r>
            <a:r>
              <a:rPr lang="ru-RU" dirty="0"/>
              <a:t>. Для этой категории пользователей ОК позволяют определить, вполне ли оцениваемый продукт или система удовлетворяют их потребностям в ИБ. </a:t>
            </a:r>
            <a:r>
              <a:rPr lang="ru-RU" i="1" dirty="0"/>
              <a:t>Разработчики</a:t>
            </a:r>
            <a:r>
              <a:rPr lang="ru-RU" dirty="0"/>
              <a:t>. Этой категорией пользователей ОК могут быть использованы для подтверждения соответствия объекта оценки установленным требованиям ИБ. </a:t>
            </a:r>
          </a:p>
          <a:p>
            <a:r>
              <a:rPr lang="ru-RU" i="1" dirty="0"/>
              <a:t>Оценщики</a:t>
            </a:r>
            <a:r>
              <a:rPr lang="ru-RU" dirty="0"/>
              <a:t>. Этой категорией пользователей стандарт может быть использован при формировании заключения о соответствии ОО предъявляемым к ним требованиям ИБ.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E3963-B882-4E25-A801-FE963807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584745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7BB16-46EF-452B-BAB8-0D2685BD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 1. Введение и общая модель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41430-EF20-482C-AACE-DCF96560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ОО рассматривается в среде безопасности, в которую включается: </a:t>
            </a:r>
          </a:p>
          <a:p>
            <a:pPr marL="1260475" indent="-358775">
              <a:buNone/>
            </a:pPr>
            <a:r>
              <a:rPr lang="ru-RU" dirty="0"/>
              <a:t>•	</a:t>
            </a:r>
            <a:r>
              <a:rPr lang="ru-RU" i="1" dirty="0"/>
              <a:t>законодательная среда;</a:t>
            </a:r>
          </a:p>
          <a:p>
            <a:pPr marL="1260475" indent="-358775">
              <a:buNone/>
            </a:pPr>
            <a:r>
              <a:rPr lang="ru-RU" i="1" dirty="0"/>
              <a:t>•	административная среда;</a:t>
            </a:r>
          </a:p>
          <a:p>
            <a:pPr marL="1260475" indent="-358775">
              <a:buNone/>
            </a:pPr>
            <a:r>
              <a:rPr lang="ru-RU" i="1" dirty="0"/>
              <a:t>•	процедурная среда;</a:t>
            </a:r>
          </a:p>
          <a:p>
            <a:pPr marL="1260475" indent="-358775">
              <a:buNone/>
            </a:pPr>
            <a:r>
              <a:rPr lang="ru-RU" i="1" dirty="0"/>
              <a:t>•	программно-техническая среда;</a:t>
            </a:r>
          </a:p>
          <a:p>
            <a:pPr marL="1260475" indent="-358775">
              <a:buNone/>
            </a:pPr>
            <a:r>
              <a:rPr lang="ru-RU" i="1" dirty="0"/>
              <a:t>•	угрозы безопасности ОО;</a:t>
            </a:r>
          </a:p>
          <a:p>
            <a:pPr marL="1260475" indent="-358775">
              <a:buNone/>
            </a:pPr>
            <a:r>
              <a:rPr lang="ru-RU" i="1" dirty="0"/>
              <a:t>•	предположения безопасности;</a:t>
            </a:r>
          </a:p>
          <a:p>
            <a:pPr marL="1260475" indent="-358775">
              <a:buNone/>
            </a:pPr>
            <a:r>
              <a:rPr lang="ru-RU" i="1" dirty="0"/>
              <a:t>•	цели безопасности;</a:t>
            </a:r>
          </a:p>
          <a:p>
            <a:pPr marL="1260475" indent="-358775">
              <a:buNone/>
            </a:pPr>
            <a:r>
              <a:rPr lang="ru-RU" i="1" dirty="0"/>
              <a:t>•	требования безопасности.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0724F0-0D04-4F98-84F1-061EDCE32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54298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 1. Введение и общая модель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ОК содержат два основных вида требований безопасности:</a:t>
            </a:r>
          </a:p>
          <a:p>
            <a:pPr marL="1077913" indent="-450850">
              <a:buFont typeface="Wingdings" pitchFamily="2" charset="2"/>
              <a:buChar char="Ø"/>
            </a:pPr>
            <a:r>
              <a:rPr lang="ru-RU" i="1" dirty="0"/>
              <a:t>функциональные</a:t>
            </a:r>
            <a:r>
              <a:rPr lang="ru-RU" b="1" dirty="0"/>
              <a:t>,</a:t>
            </a:r>
            <a:r>
              <a:rPr lang="ru-RU" dirty="0"/>
              <a:t> предъявляемые к функциям (сервисам) безопасности и реализующим их механизмам (идентификация, аутентификация, управление доступом, аудит и т.д.);</a:t>
            </a:r>
          </a:p>
          <a:p>
            <a:pPr marL="1077913" indent="-450850">
              <a:buFont typeface="Wingdings" pitchFamily="2" charset="2"/>
              <a:buChar char="Ø"/>
            </a:pPr>
            <a:r>
              <a:rPr lang="ru-RU" i="1" dirty="0"/>
              <a:t>требования доверия</a:t>
            </a:r>
            <a:r>
              <a:rPr lang="ru-RU" dirty="0"/>
              <a:t>, предъявляемые к технологии разработки, тестированию, анализу уязвимостей, поставке, сопровождению, эксплуатационной документации, ко всем этапам жизненного цикла изделий информационных технологий.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438963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достоинства 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ru-RU" sz="2300" dirty="0"/>
              <a:t>1.	Достаточно полная совокупность требований безопасности информационных технологий;</a:t>
            </a:r>
          </a:p>
          <a:p>
            <a:pPr marL="355600" indent="-355600">
              <a:buNone/>
            </a:pPr>
            <a:r>
              <a:rPr lang="ru-RU" sz="2300" dirty="0"/>
              <a:t>2.	Разделение требований безопасности на функциональные и требования доверия к безопасности; </a:t>
            </a:r>
          </a:p>
          <a:p>
            <a:pPr marL="355600" indent="-355600">
              <a:buNone/>
            </a:pPr>
            <a:r>
              <a:rPr lang="ru-RU" sz="2300" dirty="0"/>
              <a:t>3.	Систематизация и классификация требований;</a:t>
            </a:r>
          </a:p>
          <a:p>
            <a:pPr marL="355600" indent="-355600">
              <a:buNone/>
            </a:pPr>
            <a:r>
              <a:rPr lang="ru-RU" sz="2300" dirty="0"/>
              <a:t>4.	Ранжирование компонентов требований в семействах и классах, а также группирование в пакеты функциональных требований и оценочные уровни доверия;</a:t>
            </a:r>
          </a:p>
          <a:p>
            <a:pPr marL="355600" indent="-355600">
              <a:buNone/>
            </a:pPr>
            <a:r>
              <a:rPr lang="ru-RU" sz="2300" dirty="0"/>
              <a:t>5.	</a:t>
            </a:r>
            <a:r>
              <a:rPr lang="ru-RU" sz="2300" dirty="0" err="1"/>
              <a:t>Метастандартность</a:t>
            </a:r>
            <a:r>
              <a:rPr lang="ru-RU" sz="2300" dirty="0"/>
              <a:t> – ОК помогают формировать наборы требований в виде определенных в ОК структур;</a:t>
            </a:r>
          </a:p>
          <a:p>
            <a:pPr marL="355600" indent="-355600">
              <a:buNone/>
            </a:pPr>
            <a:r>
              <a:rPr lang="ru-RU" sz="2300" dirty="0"/>
              <a:t>6.	Открытость для последующего наращивания совокупности требований.</a:t>
            </a:r>
          </a:p>
          <a:p>
            <a:pPr marL="136525" indent="395288">
              <a:buNone/>
            </a:pPr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54033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 1. Введение и общая модель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0516" y="1600201"/>
            <a:ext cx="8821815" cy="4708525"/>
          </a:xfrm>
        </p:spPr>
        <p:txBody>
          <a:bodyPr/>
          <a:lstStyle/>
          <a:p>
            <a:r>
              <a:rPr lang="ru-RU" dirty="0"/>
              <a:t>ОК включают в себя обширную библиотеку требований безопасности, которая помогает в разработке конкретных требований, необходимых для достижения целей безопасности </a:t>
            </a:r>
            <a:r>
              <a:rPr lang="ru-RU" i="1" dirty="0"/>
              <a:t>объекта оценки </a:t>
            </a:r>
            <a:r>
              <a:rPr lang="ru-RU" dirty="0"/>
              <a:t>(ОО). Структура библиотеки:</a:t>
            </a:r>
          </a:p>
          <a:p>
            <a:pPr marL="1255713" indent="-450850">
              <a:buFont typeface="Wingdings" pitchFamily="2" charset="2"/>
              <a:buChar char="Ø"/>
            </a:pPr>
            <a:r>
              <a:rPr lang="ru-RU" i="1" dirty="0"/>
              <a:t>Классы</a:t>
            </a:r>
            <a:r>
              <a:rPr lang="ru-RU" b="1" dirty="0"/>
              <a:t> </a:t>
            </a:r>
            <a:r>
              <a:rPr lang="ru-RU" dirty="0"/>
              <a:t>– группируют требования в отношении применяемых средств обеспечения безопасности;</a:t>
            </a:r>
          </a:p>
          <a:p>
            <a:pPr marL="1255713" indent="-450850">
              <a:buFont typeface="Wingdings" pitchFamily="2" charset="2"/>
              <a:buChar char="Ø"/>
            </a:pPr>
            <a:r>
              <a:rPr lang="ru-RU" i="1" dirty="0"/>
              <a:t>Семейства</a:t>
            </a:r>
            <a:r>
              <a:rPr lang="ru-RU" dirty="0"/>
              <a:t> в пределах класса различают требования по строгости и другим характеристикам;</a:t>
            </a:r>
          </a:p>
          <a:p>
            <a:pPr marL="1255713" indent="-450850">
              <a:buFont typeface="Wingdings" pitchFamily="2" charset="2"/>
              <a:buChar char="Ø"/>
            </a:pPr>
            <a:r>
              <a:rPr lang="ru-RU" i="1" dirty="0"/>
              <a:t>Компоненты</a:t>
            </a:r>
            <a:r>
              <a:rPr lang="ru-RU" b="1" dirty="0"/>
              <a:t> </a:t>
            </a:r>
            <a:r>
              <a:rPr lang="ru-RU" dirty="0"/>
              <a:t>– минимальные наборы требований, фигурирующие как единое целое при разработке и эксплуатации;</a:t>
            </a:r>
          </a:p>
          <a:p>
            <a:pPr marL="1255713" indent="-450850">
              <a:buFont typeface="Wingdings" pitchFamily="2" charset="2"/>
              <a:buChar char="Ø"/>
            </a:pPr>
            <a:r>
              <a:rPr lang="ru-RU" i="1" dirty="0"/>
              <a:t>Элементы</a:t>
            </a:r>
            <a:r>
              <a:rPr lang="ru-RU" dirty="0"/>
              <a:t> – неделимые требования.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59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9792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8277D-9D60-4C59-B3E0-68568BD6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Информационная безопасность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4244F-BF41-4185-9639-7EC60FDD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более узком плане под ИБ следует понимать защиту интересов субъектов информационных отношений. </a:t>
            </a:r>
          </a:p>
          <a:p>
            <a:r>
              <a:rPr lang="ru-RU" b="1" i="1" dirty="0"/>
              <a:t>Субъект</a:t>
            </a:r>
            <a:r>
              <a:rPr lang="ru-RU" dirty="0"/>
              <a:t> – это активный компонент ИС.</a:t>
            </a:r>
          </a:p>
          <a:p>
            <a:r>
              <a:rPr lang="ru-RU" b="1" i="1" dirty="0"/>
              <a:t>Объект</a:t>
            </a:r>
            <a:r>
              <a:rPr lang="ru-RU" dirty="0"/>
              <a:t> – это пассивный компонент ИС.</a:t>
            </a:r>
          </a:p>
          <a:p>
            <a:r>
              <a:rPr lang="ru-RU" dirty="0"/>
              <a:t>В этом контексте под ИБ понимается защищенность информации и поддерживающей инфраструктуры от случайных или преднамеренных воздействий естественного или искусственного характера, которые могут нанести неприемлемый ущерб субъектам информационных отношений, в том числе владельцам и пользователям информации и поддерживающей инфраструктуры.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79FE91-A15D-4A00-921D-47E6810ED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82040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ОК 2. Функциональные требования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Политика безопасности ОО (ПБО) определяет правила, по которым ОО управляет доступом к своим ресурсам. </a:t>
            </a:r>
          </a:p>
          <a:p>
            <a:r>
              <a:rPr lang="ru-RU" dirty="0"/>
              <a:t>ПБО, в свою очередь, состоит из различных политик функций безопасности (ПФБ), каждая из которых ориентирована на свои субъекты, объекты и операции. </a:t>
            </a:r>
          </a:p>
          <a:p>
            <a:r>
              <a:rPr lang="ru-RU" dirty="0"/>
              <a:t>ПФБ содержит набор функций безопасности (ФБ), реализующих ПБО. Функции безопасности ОО (ФБО) объединяют функциональные возможности всех средств ОО, на которые возложено обеспечение безопасности. </a:t>
            </a:r>
          </a:p>
          <a:p>
            <a:r>
              <a:rPr lang="ru-RU" dirty="0"/>
              <a:t>Совокупность интерфейсов, через которые могут быть получены доступы к ресурсам называется интерфейсом ФБО (ИФБО).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60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131232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ОК 2. Функциональные требования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0525" y="1600201"/>
            <a:ext cx="8435280" cy="4708525"/>
          </a:xfrm>
        </p:spPr>
        <p:txBody>
          <a:bodyPr/>
          <a:lstStyle/>
          <a:p>
            <a:r>
              <a:rPr lang="ru-RU" dirty="0"/>
              <a:t>В ОК активные сущности названы субъектами. В пределах ОО могут существовать несколько типов субъектов:</a:t>
            </a:r>
          </a:p>
          <a:p>
            <a:pPr marL="877888" indent="-342900">
              <a:buFont typeface="Wingdings" panose="05000000000000000000" pitchFamily="2" charset="2"/>
              <a:buChar char="Ø"/>
            </a:pPr>
            <a:r>
              <a:rPr lang="ru-RU" dirty="0"/>
              <a:t>действующих от имени уполномоченного пользователя и подчиненные всем правилам ПБО;</a:t>
            </a:r>
          </a:p>
          <a:p>
            <a:pPr marL="877888" indent="-342900">
              <a:buFont typeface="Wingdings" panose="05000000000000000000" pitchFamily="2" charset="2"/>
              <a:buChar char="Ø"/>
            </a:pPr>
            <a:r>
              <a:rPr lang="ru-RU" dirty="0"/>
              <a:t>действующих как особый функциональный процесс, представленных многими пользователями;</a:t>
            </a:r>
          </a:p>
          <a:p>
            <a:pPr marL="877888" indent="-342900">
              <a:buFont typeface="Wingdings" panose="05000000000000000000" pitchFamily="2" charset="2"/>
              <a:buChar char="Ø"/>
            </a:pPr>
            <a:r>
              <a:rPr lang="ru-RU" dirty="0"/>
              <a:t>действующих как часть собственно ОО.</a:t>
            </a:r>
          </a:p>
          <a:p>
            <a:r>
              <a:rPr lang="ru-RU" dirty="0"/>
              <a:t>Пассивные сущности в ОО представлены объектами. Объекты являются предметом операций, выполняемых субъектами. Субъект сам может являться предметом операции, как и операции над объектом.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61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811687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ОК 2. Функциональные требования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079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FAU – аудит/протоколирование;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FIA – идентификация/аутентификация;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FRU – использование ресурсов.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FCO – связь (неотказуемость отправителя/получателя);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FPR – приватность;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FDP – защита данных пользователя;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FPT – защита функций безопасности объекта оценки;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FCS – криптографическая поддержка;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FMT – управление безопасностью;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FTA – управление сеансами работы пользователей;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FTP – доверенный маршрут/канал.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62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631153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 3. Требования доверия безопасности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1"/>
            <a:ext cx="8480285" cy="4708525"/>
          </a:xfrm>
        </p:spPr>
        <p:txBody>
          <a:bodyPr/>
          <a:lstStyle/>
          <a:p>
            <a:r>
              <a:rPr lang="ru-RU" dirty="0"/>
              <a:t>Доверие в ОК трактуется как уверенность в том, что изделие отвечает целям безопасности. </a:t>
            </a:r>
          </a:p>
          <a:p>
            <a:r>
              <a:rPr lang="ru-RU" dirty="0"/>
              <a:t>Требования доверия безопасности охватывают весь жизненный цикл изделия. Они разделены на 7 классов, 26 семейств и 135 компонентов. Основные классы:</a:t>
            </a:r>
          </a:p>
          <a:p>
            <a:pPr marL="1433513" indent="-358775">
              <a:buFont typeface="Wingdings" panose="05000000000000000000" pitchFamily="2" charset="2"/>
              <a:buChar char="q"/>
            </a:pPr>
            <a:r>
              <a:rPr lang="ru-RU" dirty="0"/>
              <a:t>ACM – управление конфигурацией;</a:t>
            </a:r>
          </a:p>
          <a:p>
            <a:pPr marL="1433513" indent="-358775">
              <a:buFont typeface="Wingdings" panose="05000000000000000000" pitchFamily="2" charset="2"/>
              <a:buChar char="q"/>
            </a:pPr>
            <a:r>
              <a:rPr lang="ru-RU" dirty="0"/>
              <a:t>ADO – поставка и эксплуатация;</a:t>
            </a:r>
          </a:p>
          <a:p>
            <a:pPr marL="1433513" indent="-358775">
              <a:buFont typeface="Wingdings" panose="05000000000000000000" pitchFamily="2" charset="2"/>
              <a:buChar char="q"/>
            </a:pPr>
            <a:r>
              <a:rPr lang="ru-RU" dirty="0"/>
              <a:t>ADV – разработка;</a:t>
            </a:r>
          </a:p>
          <a:p>
            <a:pPr marL="1433513" indent="-358775">
              <a:buFont typeface="Wingdings" panose="05000000000000000000" pitchFamily="2" charset="2"/>
              <a:buChar char="q"/>
            </a:pPr>
            <a:r>
              <a:rPr lang="ru-RU" dirty="0"/>
              <a:t>AGD – руководства;</a:t>
            </a:r>
          </a:p>
          <a:p>
            <a:pPr marL="1433513" indent="-358775">
              <a:buFont typeface="Wingdings" panose="05000000000000000000" pitchFamily="2" charset="2"/>
              <a:buChar char="q"/>
            </a:pPr>
            <a:r>
              <a:rPr lang="ru-RU" dirty="0"/>
              <a:t>ALC – поддержка жизненного цикла;</a:t>
            </a:r>
          </a:p>
          <a:p>
            <a:pPr marL="1433513" indent="-358775">
              <a:buFont typeface="Wingdings" panose="05000000000000000000" pitchFamily="2" charset="2"/>
              <a:buChar char="q"/>
            </a:pPr>
            <a:r>
              <a:rPr lang="ru-RU" dirty="0"/>
              <a:t>ATE – тестирование;</a:t>
            </a:r>
          </a:p>
          <a:p>
            <a:pPr marL="1433513" indent="-358775">
              <a:buFont typeface="Wingdings" panose="05000000000000000000" pitchFamily="2" charset="2"/>
              <a:buChar char="q"/>
            </a:pPr>
            <a:r>
              <a:rPr lang="ru-RU" dirty="0"/>
              <a:t>AVA – оценка уязвимостей.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63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707100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ОК 3. Требования доверия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Требования доверия в стандарте ISO/IEC 15408 разделены на 7 классов, 26 семейств и 135 компонентов.  Основные классы:</a:t>
            </a:r>
          </a:p>
          <a:p>
            <a:pPr marL="982663" indent="-355600">
              <a:buFont typeface="Wingdings" pitchFamily="2" charset="2"/>
              <a:buChar char="Ø"/>
            </a:pPr>
            <a:r>
              <a:rPr lang="ru-RU" dirty="0"/>
              <a:t>ACM – управление конфигурацией;</a:t>
            </a:r>
          </a:p>
          <a:p>
            <a:pPr marL="982663" indent="-355600">
              <a:buFont typeface="Wingdings" pitchFamily="2" charset="2"/>
              <a:buChar char="Ø"/>
            </a:pPr>
            <a:r>
              <a:rPr lang="ru-RU" dirty="0"/>
              <a:t>ADO – поставка и эксплуатация;</a:t>
            </a:r>
          </a:p>
          <a:p>
            <a:pPr marL="982663" indent="-355600">
              <a:buFont typeface="Wingdings" pitchFamily="2" charset="2"/>
              <a:buChar char="Ø"/>
            </a:pPr>
            <a:r>
              <a:rPr lang="ru-RU" dirty="0"/>
              <a:t>A</a:t>
            </a:r>
            <a:r>
              <a:rPr lang="en-US" dirty="0"/>
              <a:t>DV </a:t>
            </a:r>
            <a:r>
              <a:rPr lang="ru-RU" dirty="0"/>
              <a:t>– разработка;</a:t>
            </a:r>
          </a:p>
          <a:p>
            <a:pPr marL="982663" indent="-355600">
              <a:buFont typeface="Wingdings" pitchFamily="2" charset="2"/>
              <a:buChar char="Ø"/>
            </a:pPr>
            <a:r>
              <a:rPr lang="en-US" dirty="0"/>
              <a:t>AGD – </a:t>
            </a:r>
            <a:r>
              <a:rPr lang="ru-RU" dirty="0"/>
              <a:t>руководства;</a:t>
            </a:r>
          </a:p>
          <a:p>
            <a:pPr marL="982663" indent="-355600">
              <a:buFont typeface="Wingdings" pitchFamily="2" charset="2"/>
              <a:buChar char="Ø"/>
            </a:pPr>
            <a:r>
              <a:rPr lang="en-US" dirty="0"/>
              <a:t>ALC – </a:t>
            </a:r>
            <a:r>
              <a:rPr lang="ru-RU" dirty="0"/>
              <a:t>поддержка жизненного цикла;</a:t>
            </a:r>
          </a:p>
          <a:p>
            <a:pPr marL="982663" indent="-355600">
              <a:buFont typeface="Wingdings" pitchFamily="2" charset="2"/>
              <a:buChar char="Ø"/>
            </a:pPr>
            <a:r>
              <a:rPr lang="en-US" dirty="0"/>
              <a:t>ATE – </a:t>
            </a:r>
            <a:r>
              <a:rPr lang="ru-RU" dirty="0"/>
              <a:t>тестирование;</a:t>
            </a:r>
          </a:p>
          <a:p>
            <a:pPr marL="982663" indent="-355600">
              <a:buFont typeface="Wingdings" pitchFamily="2" charset="2"/>
              <a:buChar char="Ø"/>
            </a:pPr>
            <a:r>
              <a:rPr lang="en-US" dirty="0"/>
              <a:t>AVA –</a:t>
            </a:r>
            <a:r>
              <a:rPr lang="ru-RU" dirty="0"/>
              <a:t> оценка уязвимостей.</a:t>
            </a:r>
          </a:p>
          <a:p>
            <a:r>
              <a:rPr lang="ru-RU" dirty="0"/>
              <a:t>Введено семь оценочных уровней доверия (ОУД).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64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89759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по защите ГИС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005247"/>
            <a:ext cx="8229600" cy="3538989"/>
          </a:xfrm>
        </p:spPr>
        <p:txBody>
          <a:bodyPr/>
          <a:lstStyle/>
          <a:p>
            <a:r>
              <a:rPr lang="ru-RU" dirty="0"/>
              <a:t>1. «</a:t>
            </a:r>
            <a:r>
              <a:rPr lang="ru-RU" i="1" dirty="0"/>
              <a:t>Требования о защите информации, не составляющей государственную тайну, содержащейся в государственных информационных системах</a:t>
            </a:r>
            <a:r>
              <a:rPr lang="ru-RU" dirty="0"/>
              <a:t>», утверждены приказом ФСТЭК России от 11 февраля 2013 г. №17; </a:t>
            </a:r>
          </a:p>
          <a:p>
            <a:r>
              <a:rPr lang="ru-RU" dirty="0"/>
              <a:t>2. «</a:t>
            </a:r>
            <a:r>
              <a:rPr lang="ru-RU" i="1" dirty="0"/>
              <a:t>Методический документ. Меры защиты информации в государственных информационных системах</a:t>
            </a:r>
            <a:r>
              <a:rPr lang="ru-RU" dirty="0"/>
              <a:t>», утвержден ФСТЭК России от 11 февраля 2014 г.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65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29158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по защите ГИС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808821"/>
            <a:ext cx="8229600" cy="4455495"/>
          </a:xfrm>
        </p:spPr>
        <p:txBody>
          <a:bodyPr/>
          <a:lstStyle/>
          <a:p>
            <a:r>
              <a:rPr lang="ru-RU" dirty="0"/>
              <a:t>В этих стандартах установлены четыре класса защищенности ГИС – К1, К2, К3, К4, определяющие уровни защищенности содержащейся в них информации в порядке возрастания. Класс защищенности ГИС определяется в зависимости от уровня значимости обрабатываемой в ГИС информации и масштаба ГИС (федеральный, региональный, объектовый).</a:t>
            </a:r>
          </a:p>
          <a:p>
            <a:r>
              <a:rPr lang="ru-RU" i="1" dirty="0"/>
              <a:t>Уровень значимости </a:t>
            </a:r>
            <a:r>
              <a:rPr lang="ru-RU" dirty="0"/>
              <a:t>информации определяется степенью возможного ущерба для обладателя информации в случае нарушения конфиденциальности, целостности или доступности информации.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66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135480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по защите ГИС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Уровень значимости информации определяется ее обладателем и (или) оператором самостоятельно экспертным или иными методами и может быть:</a:t>
            </a:r>
          </a:p>
          <a:p>
            <a:pPr marL="1162050" indent="-358775">
              <a:buFont typeface="Wingdings" panose="05000000000000000000" pitchFamily="2" charset="2"/>
              <a:buChar char="q"/>
            </a:pPr>
            <a:r>
              <a:rPr lang="ru-RU" dirty="0"/>
              <a:t>ВЫСОКИМ, если в результате нарушения одного из свойств безопасности информации возможны существенные негативные последствия; </a:t>
            </a:r>
          </a:p>
          <a:p>
            <a:pPr marL="1162050" indent="-358775">
              <a:buFont typeface="Wingdings" panose="05000000000000000000" pitchFamily="2" charset="2"/>
              <a:buChar char="q"/>
            </a:pPr>
            <a:r>
              <a:rPr lang="ru-RU" dirty="0"/>
              <a:t>СРЕДНИМ, если в результате нарушения одного из свойств безопасности информации возможны умеренные негативные последствия;</a:t>
            </a:r>
          </a:p>
          <a:p>
            <a:pPr marL="1162050" indent="-358775">
              <a:buFont typeface="Wingdings" panose="05000000000000000000" pitchFamily="2" charset="2"/>
              <a:buChar char="q"/>
            </a:pPr>
            <a:r>
              <a:rPr lang="ru-RU" dirty="0"/>
              <a:t>НИЗКИМ, если в результате нарушения одного из свойств безопасности информации возможны незначительные негативные последствия.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67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646571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Классы защищенности ГИС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90806"/>
            <a:ext cx="8229600" cy="4708525"/>
          </a:xfrm>
        </p:spPr>
        <p:txBody>
          <a:bodyPr/>
          <a:lstStyle/>
          <a:p>
            <a:pPr marL="136525" indent="0">
              <a:buNone/>
            </a:pPr>
            <a:r>
              <a:rPr lang="ru-RU" dirty="0"/>
              <a:t>В зависимости от уровня значимости обрабатываемой в ГИС информации определяется классы защищенности ГИС: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68</a:t>
            </a:fld>
            <a:endParaRPr lang="ru-RU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4EF0C27-43B8-4A9A-89BC-EB8AEE3A73CB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843935"/>
          <a:ext cx="8229600" cy="32401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646728624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133767988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657481437"/>
                    </a:ext>
                  </a:extLst>
                </a:gridCol>
                <a:gridCol w="1864550">
                  <a:extLst>
                    <a:ext uri="{9D8B030D-6E8A-4147-A177-3AD203B41FA5}">
                      <a16:colId xmlns:a16="http://schemas.microsoft.com/office/drawing/2014/main" val="2953214321"/>
                    </a:ext>
                  </a:extLst>
                </a:gridCol>
              </a:tblGrid>
              <a:tr h="612068"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Уровень значимости информации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Масштаб информационной системы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66862"/>
                  </a:ext>
                </a:extLst>
              </a:tr>
              <a:tr h="612068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Федеральный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Региональный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Объектовый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82173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УЗ 1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К1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К1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К1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5676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УЗ 2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К1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К2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К2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31302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УЗ 3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К2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К3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К3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7665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УЗ 4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К3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К3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К4</a:t>
                      </a:r>
                    </a:p>
                  </a:txBody>
                  <a:tcPr marL="9525" marR="9525" marT="36195" marB="361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16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8297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Информационные ресурсы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5530" y="1600201"/>
            <a:ext cx="8550950" cy="4708525"/>
          </a:xfrm>
        </p:spPr>
        <p:txBody>
          <a:bodyPr/>
          <a:lstStyle/>
          <a:p>
            <a:r>
              <a:rPr lang="ru-RU" sz="2500" dirty="0"/>
              <a:t>Деятельность, направленную на обеспечение ИБ, принято называть </a:t>
            </a:r>
            <a:r>
              <a:rPr lang="ru-RU" sz="2500" b="1" i="1" dirty="0"/>
              <a:t>защитой информации.</a:t>
            </a:r>
          </a:p>
          <a:p>
            <a:r>
              <a:rPr lang="ru-RU" sz="2500" b="1" i="1" dirty="0"/>
              <a:t>Информационные ресурсы </a:t>
            </a:r>
            <a:r>
              <a:rPr lang="ru-RU" sz="2500" dirty="0"/>
              <a:t>определяются как отдельные документы и массивы документов, представленные самостоятельно или в различных информационных системах (библиотеках, архивах, фондах, БД, и др.).</a:t>
            </a:r>
          </a:p>
          <a:p>
            <a:r>
              <a:rPr lang="ru-RU" sz="2500" b="1" i="1" dirty="0"/>
              <a:t>Носителями информации </a:t>
            </a:r>
            <a:r>
              <a:rPr lang="ru-RU" sz="2500" dirty="0"/>
              <a:t>могут также являться отдельные знающие люди, которые бесспорно владеют важной информацией (эксперты), а также специально завербованные, внедренные или даже случайные ин-форматоры – осведомители.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7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102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9497-414E-4A33-9F7E-06F665E1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Угрозы безопасности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5156C-82BB-49F9-9E0C-1A34651D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глобальном смысле </a:t>
            </a:r>
            <a:r>
              <a:rPr lang="ru-RU" b="1" i="1" dirty="0"/>
              <a:t>угрозы безопасности </a:t>
            </a:r>
            <a:r>
              <a:rPr lang="ru-RU" dirty="0"/>
              <a:t>– это совокупность условий и факторов, создающих опасность жизненно важным интересам личности, общества и государства. </a:t>
            </a:r>
          </a:p>
          <a:p>
            <a:r>
              <a:rPr lang="ru-RU" dirty="0"/>
              <a:t>В сфере ИБ угрозы – это потенциальные или реально существующие возможности негативного влияния на процесс использования информационных технологий. </a:t>
            </a:r>
          </a:p>
          <a:p>
            <a:r>
              <a:rPr lang="ru-RU" dirty="0"/>
              <a:t>В контексте угроз ИБ под </a:t>
            </a:r>
            <a:r>
              <a:rPr lang="ru-RU" b="1" i="1" dirty="0"/>
              <a:t>информационной безопасностью</a:t>
            </a:r>
            <a:r>
              <a:rPr lang="ru-RU" dirty="0"/>
              <a:t> понимается состояние защищенности всей информационной сферы (предприятия, организации, общества, государства) от внутренних и внешних угроз.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7212F8-704C-4935-BE33-EF19AB730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8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65130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и компьютерная безопасность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1190" y="1600201"/>
            <a:ext cx="8480285" cy="4708525"/>
          </a:xfrm>
        </p:spPr>
        <p:txBody>
          <a:bodyPr/>
          <a:lstStyle/>
          <a:p>
            <a:r>
              <a:rPr lang="ru-RU" dirty="0"/>
              <a:t>Понятия ИБ и </a:t>
            </a:r>
            <a:r>
              <a:rPr lang="ru-RU" b="1" i="1" dirty="0"/>
              <a:t>компьютерная безопасность </a:t>
            </a:r>
            <a:r>
              <a:rPr lang="ru-RU" dirty="0"/>
              <a:t>(КБ) не эквивалентны. Понятие КБ уже чем ИБ. </a:t>
            </a:r>
          </a:p>
          <a:p>
            <a:r>
              <a:rPr lang="ru-RU" dirty="0"/>
              <a:t>КБ обозначает состояние безопасности самих компьютеров, т. е. технической базы, предназначенной для приема, обработки, хранения и передачи информации.</a:t>
            </a:r>
          </a:p>
          <a:p>
            <a:r>
              <a:rPr lang="ru-RU" dirty="0"/>
              <a:t>Согласно определению ИБ, она зависит не только от компьютеров, но и от </a:t>
            </a:r>
            <a:r>
              <a:rPr lang="ru-RU" b="1" i="1" dirty="0"/>
              <a:t>поддерживающей инфраструктуры</a:t>
            </a:r>
            <a:r>
              <a:rPr lang="ru-RU" dirty="0"/>
              <a:t>, к которой относятся средства коммуникации, системы электро-, водо- и теплоснабжения, вентиляции, кондиционирования, охранной и пожарной сигнализации, радиофикации, и др. и, что очень важно, – обслуживающий персонал.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DB0770-22FC-475D-BB2A-17BC0D87DB46}" type="slidenum">
              <a:rPr lang="ru-RU">
                <a:solidFill>
                  <a:prstClr val="black">
                    <a:shade val="50000"/>
                  </a:prstClr>
                </a:solidFill>
                <a:latin typeface="Times New Roman"/>
              </a:rPr>
              <a:pPr>
                <a:defRPr/>
              </a:pPr>
              <a:t>9</a:t>
            </a:fld>
            <a:endParaRPr lang="ru-RU" dirty="0">
              <a:solidFill>
                <a:prstClr val="black">
                  <a:shade val="50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07907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>
            <a:alpha val="0"/>
          </a:schemeClr>
        </a:solidFill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4361</Words>
  <Application>Microsoft Office PowerPoint</Application>
  <PresentationFormat>Широкоэкранный</PresentationFormat>
  <Paragraphs>445</Paragraphs>
  <Slides>68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6" baseType="lpstr">
      <vt:lpstr>Arial</vt:lpstr>
      <vt:lpstr>Arial Narrow</vt:lpstr>
      <vt:lpstr>Calibri</vt:lpstr>
      <vt:lpstr>Times New Roman</vt:lpstr>
      <vt:lpstr>Wingdings</vt:lpstr>
      <vt:lpstr>Wingdings 2</vt:lpstr>
      <vt:lpstr>Wingdings 3</vt:lpstr>
      <vt:lpstr>Тема1</vt:lpstr>
      <vt:lpstr>Безопасность информационных технологий</vt:lpstr>
      <vt:lpstr>Введение</vt:lpstr>
      <vt:lpstr>   1. Основные понятия и определения</vt:lpstr>
      <vt:lpstr>Информация и безопасность</vt:lpstr>
      <vt:lpstr>Информационная безопасность </vt:lpstr>
      <vt:lpstr>Информационная безопасность </vt:lpstr>
      <vt:lpstr>Информационные ресурсы</vt:lpstr>
      <vt:lpstr>Угрозы безопасности </vt:lpstr>
      <vt:lpstr>Информационная и компьютерная безопасность</vt:lpstr>
      <vt:lpstr>Основные составляющие ИБ</vt:lpstr>
      <vt:lpstr>Принципы обеспечения ИБ</vt:lpstr>
      <vt:lpstr>Принципы обеспечения ИБ</vt:lpstr>
      <vt:lpstr>Защита информации </vt:lpstr>
      <vt:lpstr>Политика ИБ </vt:lpstr>
      <vt:lpstr>2. Угрозы и уязвимости информационных систем</vt:lpstr>
      <vt:lpstr>Методология обеспечения ИБ ИС</vt:lpstr>
      <vt:lpstr>Угрозы и уязвимости ИС</vt:lpstr>
      <vt:lpstr>Угрозы и уязвимости ИС</vt:lpstr>
      <vt:lpstr>Классификация источников угроз </vt:lpstr>
      <vt:lpstr>Антропогенные источники</vt:lpstr>
      <vt:lpstr>Классификация источников угроз </vt:lpstr>
      <vt:lpstr>Техногенные источники</vt:lpstr>
      <vt:lpstr>Классификация источников угроз </vt:lpstr>
      <vt:lpstr>Стихийные источники</vt:lpstr>
      <vt:lpstr>Угрозы безопасности информации</vt:lpstr>
      <vt:lpstr>Соответствие свойств информации и угроз ее безопасности </vt:lpstr>
      <vt:lpstr>Угроза нарушения конфиденциальности </vt:lpstr>
      <vt:lpstr>Угроза нарушения целостности </vt:lpstr>
      <vt:lpstr>Угроза нарушения доступности </vt:lpstr>
      <vt:lpstr>Классификация угроз</vt:lpstr>
      <vt:lpstr>Классификация угроз</vt:lpstr>
      <vt:lpstr>Классификация угроз</vt:lpstr>
      <vt:lpstr>Классификация угроз</vt:lpstr>
      <vt:lpstr>Классификация угроз</vt:lpstr>
      <vt:lpstr>Классификация угроз</vt:lpstr>
      <vt:lpstr>Обеспечение безопасности  инфраструктуры ИС</vt:lpstr>
      <vt:lpstr>Методы оценивания угроз безопасности ИС</vt:lpstr>
      <vt:lpstr>Методы оценивания угроз безопасности КС</vt:lpstr>
      <vt:lpstr>Классификация злоумышленников</vt:lpstr>
      <vt:lpstr>Модель нарушителя </vt:lpstr>
      <vt:lpstr>Представление моделей нарушителя </vt:lpstr>
      <vt:lpstr>Действия нарушителей</vt:lpstr>
      <vt:lpstr>Способы реализации угроз ИБ</vt:lpstr>
      <vt:lpstr>Каналы проникновения в ИС  и каналы утечки информации</vt:lpstr>
      <vt:lpstr>Виды утечки информации</vt:lpstr>
      <vt:lpstr>3. Критерии и стандарты защиты данных</vt:lpstr>
      <vt:lpstr>Критерии и стандарты защиты данных</vt:lpstr>
      <vt:lpstr>История стандартизации</vt:lpstr>
      <vt:lpstr>История стандартизации</vt:lpstr>
      <vt:lpstr>История стандартизации</vt:lpstr>
      <vt:lpstr>Общие критерии</vt:lpstr>
      <vt:lpstr>Общие критерии</vt:lpstr>
      <vt:lpstr>Общие критерии</vt:lpstr>
      <vt:lpstr>ОК 1. Введение и общая модель </vt:lpstr>
      <vt:lpstr>ОК 1. Введение и общая модель </vt:lpstr>
      <vt:lpstr>ОК 1. Введение и общая модель </vt:lpstr>
      <vt:lpstr>ОК 1. Введение и общая модель </vt:lpstr>
      <vt:lpstr>Основные достоинства ОК</vt:lpstr>
      <vt:lpstr>ОК 1. Введение и общая модель </vt:lpstr>
      <vt:lpstr>ОК 2. Функциональные требования безопасности</vt:lpstr>
      <vt:lpstr>ОК 2. Функциональные требования безопасности</vt:lpstr>
      <vt:lpstr>ОК 2. Функциональные требования безопасности</vt:lpstr>
      <vt:lpstr>ОК 3. Требования доверия безопасности </vt:lpstr>
      <vt:lpstr>ОК 3. Требования доверия безопасности</vt:lpstr>
      <vt:lpstr>Стандарты по защите ГИС</vt:lpstr>
      <vt:lpstr>Стандарты по защите ГИС</vt:lpstr>
      <vt:lpstr>Стандарты по защите ГИС</vt:lpstr>
      <vt:lpstr>Классы защищенности ГИС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Безопасность информационных технологий</dc:title>
  <dc:creator>Iurii Briukhomitskii</dc:creator>
  <cp:lastModifiedBy>Iurii Briukhomitskii</cp:lastModifiedBy>
  <cp:revision>1</cp:revision>
  <dcterms:created xsi:type="dcterms:W3CDTF">2020-08-29T11:09:25Z</dcterms:created>
  <dcterms:modified xsi:type="dcterms:W3CDTF">2020-08-29T11:12:14Z</dcterms:modified>
</cp:coreProperties>
</file>