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559" r:id="rId2"/>
    <p:sldId id="539" r:id="rId3"/>
    <p:sldId id="540" r:id="rId4"/>
    <p:sldId id="541" r:id="rId5"/>
    <p:sldId id="542" r:id="rId6"/>
    <p:sldId id="543" r:id="rId7"/>
    <p:sldId id="544" r:id="rId8"/>
    <p:sldId id="545" r:id="rId9"/>
    <p:sldId id="546" r:id="rId10"/>
    <p:sldId id="547" r:id="rId11"/>
    <p:sldId id="548" r:id="rId12"/>
    <p:sldId id="549" r:id="rId13"/>
    <p:sldId id="560" r:id="rId14"/>
    <p:sldId id="550" r:id="rId15"/>
    <p:sldId id="551" r:id="rId16"/>
    <p:sldId id="561" r:id="rId17"/>
    <p:sldId id="552" r:id="rId18"/>
    <p:sldId id="553" r:id="rId19"/>
    <p:sldId id="554" r:id="rId20"/>
    <p:sldId id="562" r:id="rId21"/>
    <p:sldId id="555" r:id="rId22"/>
    <p:sldId id="563" r:id="rId23"/>
    <p:sldId id="556" r:id="rId24"/>
    <p:sldId id="557" r:id="rId25"/>
    <p:sldId id="558" r:id="rId26"/>
    <p:sldId id="564" r:id="rId27"/>
    <p:sldId id="565"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79" r:id="rId42"/>
    <p:sldId id="581" r:id="rId43"/>
    <p:sldId id="582" r:id="rId44"/>
    <p:sldId id="583" r:id="rId45"/>
    <p:sldId id="604" r:id="rId46"/>
    <p:sldId id="605" r:id="rId47"/>
    <p:sldId id="584" r:id="rId48"/>
    <p:sldId id="606" r:id="rId49"/>
    <p:sldId id="607" r:id="rId50"/>
    <p:sldId id="608" r:id="rId51"/>
    <p:sldId id="585" r:id="rId52"/>
    <p:sldId id="609" r:id="rId53"/>
    <p:sldId id="589" r:id="rId54"/>
    <p:sldId id="610" r:id="rId55"/>
    <p:sldId id="611" r:id="rId56"/>
    <p:sldId id="612" r:id="rId57"/>
    <p:sldId id="590" r:id="rId58"/>
    <p:sldId id="592" r:id="rId59"/>
    <p:sldId id="593" r:id="rId60"/>
    <p:sldId id="594" r:id="rId61"/>
    <p:sldId id="596" r:id="rId62"/>
    <p:sldId id="613" r:id="rId63"/>
    <p:sldId id="597" r:id="rId64"/>
    <p:sldId id="598" r:id="rId65"/>
    <p:sldId id="599" r:id="rId66"/>
    <p:sldId id="600" r:id="rId67"/>
    <p:sldId id="601" r:id="rId68"/>
    <p:sldId id="603" r:id="rId6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showGuides="1">
      <p:cViewPr varScale="1">
        <p:scale>
          <a:sx n="54" d="100"/>
          <a:sy n="54" d="100"/>
        </p:scale>
        <p:origin x="96" y="23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330FB-2B43-4B8C-9986-2DB4BECB5FD2}" type="datetimeFigureOut">
              <a:rPr lang="ru-RU" smtClean="0"/>
              <a:t>29.08.2020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0E851-975F-495E-A89C-7F70A9056FD0}" type="slidenum">
              <a:rPr lang="ru-RU" smtClean="0"/>
              <a:t>‹#›</a:t>
            </a:fld>
            <a:endParaRPr lang="ru-RU"/>
          </a:p>
        </p:txBody>
      </p:sp>
    </p:spTree>
    <p:extLst>
      <p:ext uri="{BB962C8B-B14F-4D97-AF65-F5344CB8AC3E}">
        <p14:creationId xmlns:p14="http://schemas.microsoft.com/office/powerpoint/2010/main" val="78205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5D2B2-EC82-4B9B-91F4-436E390EBCB8}" type="slidenum">
              <a:rPr kumimoji="0" lang="ru-RU"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ru-RU"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75227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562707" y="1371600"/>
            <a:ext cx="109728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ru-RU"/>
              <a:t>Образец заголовка</a:t>
            </a:r>
            <a:endParaRPr lang="en-US"/>
          </a:p>
        </p:txBody>
      </p:sp>
      <p:sp>
        <p:nvSpPr>
          <p:cNvPr id="9" name="Подзаголовок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a:t>Образец подзаголовка</a:t>
            </a:r>
            <a:endParaRPr lang="en-US"/>
          </a:p>
        </p:txBody>
      </p:sp>
      <p:sp>
        <p:nvSpPr>
          <p:cNvPr id="4" name="Дата 13"/>
          <p:cNvSpPr>
            <a:spLocks noGrp="1"/>
          </p:cNvSpPr>
          <p:nvPr>
            <p:ph type="dt" sz="half" idx="10"/>
          </p:nvPr>
        </p:nvSpPr>
        <p:spPr/>
        <p:txBody>
          <a:bodyPr/>
          <a:lstStyle>
            <a:lvl1pPr>
              <a:defRPr/>
            </a:lvl1pPr>
          </a:lstStyle>
          <a:p>
            <a:pPr>
              <a:defRPr/>
            </a:pPr>
            <a:fld id="{7E91EFB0-2103-43A0-9628-4C32D2BABDC1}" type="datetime1">
              <a:rPr lang="ru-RU" smtClean="0"/>
              <a:pPr>
                <a:defRPr/>
              </a:pPr>
              <a:t>29.08.2020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FFCBD51F-2E8E-46EB-A006-1C615CA967D1}" type="slidenum">
              <a:rPr lang="ru-RU" smtClean="0"/>
              <a:pPr>
                <a:defRPr/>
              </a:pPr>
              <a:t>‹#›</a:t>
            </a:fld>
            <a:endParaRPr lang="ru-RU"/>
          </a:p>
        </p:txBody>
      </p:sp>
    </p:spTree>
    <p:extLst>
      <p:ext uri="{BB962C8B-B14F-4D97-AF65-F5344CB8AC3E}">
        <p14:creationId xmlns:p14="http://schemas.microsoft.com/office/powerpoint/2010/main" val="37226767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lang="ru-RU"/>
              <a:t>Образец заголовка</a:t>
            </a:r>
            <a:endParaRPr lang="en-US"/>
          </a:p>
        </p:txBody>
      </p:sp>
      <p:sp>
        <p:nvSpPr>
          <p:cNvPr id="3" name="Рисунок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ru-RU" noProof="0"/>
              <a:t>Вставка рисунка</a:t>
            </a:r>
            <a:endParaRPr lang="en-US" noProof="0" dirty="0"/>
          </a:p>
        </p:txBody>
      </p:sp>
      <p:sp>
        <p:nvSpPr>
          <p:cNvPr id="4" name="Текст 3"/>
          <p:cNvSpPr>
            <a:spLocks noGrp="1"/>
          </p:cNvSpPr>
          <p:nvPr>
            <p:ph type="body" sz="half" idx="2"/>
          </p:nvPr>
        </p:nvSpPr>
        <p:spPr>
          <a:xfrm>
            <a:off x="2438400" y="1166787"/>
            <a:ext cx="73152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ru-RU"/>
              <a:t>Образец текста</a:t>
            </a:r>
          </a:p>
        </p:txBody>
      </p:sp>
      <p:sp>
        <p:nvSpPr>
          <p:cNvPr id="5" name="Дата 13"/>
          <p:cNvSpPr>
            <a:spLocks noGrp="1"/>
          </p:cNvSpPr>
          <p:nvPr>
            <p:ph type="dt" sz="half" idx="10"/>
          </p:nvPr>
        </p:nvSpPr>
        <p:spPr/>
        <p:txBody>
          <a:bodyPr/>
          <a:lstStyle>
            <a:lvl1pPr>
              <a:defRPr/>
            </a:lvl1pPr>
          </a:lstStyle>
          <a:p>
            <a:pPr>
              <a:defRPr/>
            </a:pPr>
            <a:fld id="{A01256C4-C592-467A-A602-7018BA3936B4}" type="datetime1">
              <a:rPr lang="ru-RU" smtClean="0"/>
              <a:pPr>
                <a:defRPr/>
              </a:pPr>
              <a:t>29.08.2020</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058274F-A8F2-4A04-97F3-CAF5D535A901}" type="slidenum">
              <a:rPr lang="ru-RU" smtClean="0"/>
              <a:pPr>
                <a:defRPr/>
              </a:pPr>
              <a:t>‹#›</a:t>
            </a:fld>
            <a:endParaRPr lang="ru-RU"/>
          </a:p>
        </p:txBody>
      </p:sp>
    </p:spTree>
    <p:extLst>
      <p:ext uri="{BB962C8B-B14F-4D97-AF65-F5344CB8AC3E}">
        <p14:creationId xmlns:p14="http://schemas.microsoft.com/office/powerpoint/2010/main" val="19027024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B3EC1E08-0CF8-4A3E-B07C-473EE1BC9F51}" type="datetime1">
              <a:rPr lang="ru-RU" smtClean="0"/>
              <a:pPr>
                <a:defRPr/>
              </a:pPr>
              <a:t>29.08.2020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3926E700-D0CA-4577-B641-69E6CA550348}" type="slidenum">
              <a:rPr lang="ru-RU" smtClean="0"/>
              <a:pPr>
                <a:defRPr/>
              </a:pPr>
              <a:t>‹#›</a:t>
            </a:fld>
            <a:endParaRPr lang="ru-RU"/>
          </a:p>
        </p:txBody>
      </p:sp>
    </p:spTree>
    <p:extLst>
      <p:ext uri="{BB962C8B-B14F-4D97-AF65-F5344CB8AC3E}">
        <p14:creationId xmlns:p14="http://schemas.microsoft.com/office/powerpoint/2010/main" val="218946990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308B757C-3701-48A1-B34A-96E7C549DEE0}" type="datetime1">
              <a:rPr lang="ru-RU" smtClean="0"/>
              <a:pPr>
                <a:defRPr/>
              </a:pPr>
              <a:t>29.08.2020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0D592E6D-4D73-4980-919B-D3A7C439D98E}" type="slidenum">
              <a:rPr lang="ru-RU" smtClean="0"/>
              <a:pPr>
                <a:defRPr/>
              </a:pPr>
              <a:t>‹#›</a:t>
            </a:fld>
            <a:endParaRPr lang="ru-RU"/>
          </a:p>
        </p:txBody>
      </p:sp>
    </p:spTree>
    <p:extLst>
      <p:ext uri="{BB962C8B-B14F-4D97-AF65-F5344CB8AC3E}">
        <p14:creationId xmlns:p14="http://schemas.microsoft.com/office/powerpoint/2010/main" val="21853015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a:defRPr/>
            </a:pPr>
            <a:fld id="{75921076-48DD-4BB3-A4C7-C192F88C7A39}" type="datetime1">
              <a:rPr lang="ru-RU" smtClean="0"/>
              <a:pPr>
                <a:defRPr/>
              </a:pPr>
              <a:t>29.08.2020</a:t>
            </a:fld>
            <a:endParaRPr lang="ru-RU"/>
          </a:p>
        </p:txBody>
      </p:sp>
      <p:sp>
        <p:nvSpPr>
          <p:cNvPr id="4" name="Нижний колонтитул 3"/>
          <p:cNvSpPr>
            <a:spLocks noGrp="1"/>
          </p:cNvSpPr>
          <p:nvPr>
            <p:ph type="ftr" sz="quarter" idx="11"/>
          </p:nvPr>
        </p:nvSpPr>
        <p:spPr/>
        <p:txBody>
          <a:bodyPr/>
          <a:lstStyle/>
          <a:p>
            <a:pPr>
              <a:defRPr/>
            </a:pPr>
            <a:endParaRPr lang="ru-RU"/>
          </a:p>
        </p:txBody>
      </p:sp>
      <p:sp>
        <p:nvSpPr>
          <p:cNvPr id="5" name="Номер слайда 4"/>
          <p:cNvSpPr>
            <a:spLocks noGrp="1"/>
          </p:cNvSpPr>
          <p:nvPr>
            <p:ph type="sldNum" sz="quarter" idx="12"/>
          </p:nvPr>
        </p:nvSpPr>
        <p:spPr/>
        <p:txBody>
          <a:bodyPr/>
          <a:lstStyle/>
          <a:p>
            <a:pPr>
              <a:defRPr/>
            </a:pPr>
            <a:fld id="{A2AF02E3-F42B-4B16-95F2-2DEC4D70F494}" type="slidenum">
              <a:rPr lang="ru-RU" smtClean="0"/>
              <a:pPr>
                <a:defRPr/>
              </a:pPr>
              <a:t>‹#›</a:t>
            </a:fld>
            <a:endParaRPr lang="ru-RU"/>
          </a:p>
        </p:txBody>
      </p:sp>
    </p:spTree>
    <p:extLst>
      <p:ext uri="{BB962C8B-B14F-4D97-AF65-F5344CB8AC3E}">
        <p14:creationId xmlns:p14="http://schemas.microsoft.com/office/powerpoint/2010/main" val="2085370659"/>
      </p:ext>
    </p:extLst>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75000"/>
                  </a:schemeClr>
                </a:solidFill>
              </a:defRPr>
            </a:lvl1pPr>
          </a:lstStyle>
          <a:p>
            <a:r>
              <a:rPr lang="ru-RU" dirty="0"/>
              <a:t>Образец заголовка</a:t>
            </a:r>
            <a:endParaRPr lang="en-US" dirty="0"/>
          </a:p>
        </p:txBody>
      </p:sp>
      <p:sp>
        <p:nvSpPr>
          <p:cNvPr id="3" name="Содержимое 2"/>
          <p:cNvSpPr>
            <a:spLocks noGrp="1"/>
          </p:cNvSpPr>
          <p:nvPr>
            <p:ph idx="1"/>
          </p:nvPr>
        </p:nvSpPr>
        <p:spPr/>
        <p:txBody>
          <a:bodyPr/>
          <a:lstStyle>
            <a:lvl1pPr>
              <a:buClrTx/>
              <a:defRPr sz="2400" baseline="0">
                <a:effectLst>
                  <a:outerShdw blurRad="38100" dist="38100" dir="2700000" algn="tl">
                    <a:srgbClr val="000000">
                      <a:alpha val="43137"/>
                    </a:srgbClr>
                  </a:outerShdw>
                </a:effectLst>
              </a:defRPr>
            </a:lvl1pPr>
            <a:lvl2pPr>
              <a:defRPr sz="2200" baseline="0">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Номер слайда 7"/>
          <p:cNvSpPr>
            <a:spLocks noGrp="1"/>
          </p:cNvSpPr>
          <p:nvPr>
            <p:ph type="sldNum" sz="quarter" idx="11"/>
          </p:nvPr>
        </p:nvSpPr>
        <p:spPr/>
        <p:txBody>
          <a:bodyPr/>
          <a:lstStyle>
            <a:lvl1pPr>
              <a:defRPr sz="2400" baseline="0"/>
            </a:lvl1pPr>
          </a:lstStyle>
          <a:p>
            <a:pPr>
              <a:defRPr/>
            </a:pPr>
            <a:fld id="{70DB0770-22FC-475D-BB2A-17BC0D87DB46}" type="slidenum">
              <a:rPr lang="ru-RU" smtClean="0"/>
              <a:pPr>
                <a:defRPr/>
              </a:pPr>
              <a:t>‹#›</a:t>
            </a:fld>
            <a:endParaRPr lang="ru-RU"/>
          </a:p>
        </p:txBody>
      </p:sp>
    </p:spTree>
    <p:extLst>
      <p:ext uri="{BB962C8B-B14F-4D97-AF65-F5344CB8AC3E}">
        <p14:creationId xmlns:p14="http://schemas.microsoft.com/office/powerpoint/2010/main" val="33275856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a:defRPr/>
            </a:pPr>
            <a:fld id="{75921076-48DD-4BB3-A4C7-C192F88C7A39}" type="datetime1">
              <a:rPr lang="ru-RU" smtClean="0"/>
              <a:pPr>
                <a:defRPr/>
              </a:pPr>
              <a:t>29.08.2020</a:t>
            </a:fld>
            <a:endParaRPr lang="ru-RU"/>
          </a:p>
        </p:txBody>
      </p:sp>
      <p:sp>
        <p:nvSpPr>
          <p:cNvPr id="4" name="Нижний колонтитул 3"/>
          <p:cNvSpPr>
            <a:spLocks noGrp="1"/>
          </p:cNvSpPr>
          <p:nvPr>
            <p:ph type="ftr" sz="quarter" idx="11"/>
          </p:nvPr>
        </p:nvSpPr>
        <p:spPr/>
        <p:txBody>
          <a:bodyPr/>
          <a:lstStyle/>
          <a:p>
            <a:pPr>
              <a:defRPr/>
            </a:pPr>
            <a:endParaRPr lang="ru-RU"/>
          </a:p>
        </p:txBody>
      </p:sp>
      <p:sp>
        <p:nvSpPr>
          <p:cNvPr id="5" name="Номер слайда 4"/>
          <p:cNvSpPr>
            <a:spLocks noGrp="1"/>
          </p:cNvSpPr>
          <p:nvPr>
            <p:ph type="sldNum" sz="quarter" idx="12"/>
          </p:nvPr>
        </p:nvSpPr>
        <p:spPr/>
        <p:txBody>
          <a:bodyPr/>
          <a:lstStyle/>
          <a:p>
            <a:pPr>
              <a:defRPr/>
            </a:pPr>
            <a:fld id="{A2AF02E3-F42B-4B16-95F2-2DEC4D70F494}" type="slidenum">
              <a:rPr lang="ru-RU" smtClean="0"/>
              <a:pPr>
                <a:defRPr/>
              </a:pPr>
              <a:t>‹#›</a:t>
            </a:fld>
            <a:endParaRPr lang="ru-RU"/>
          </a:p>
        </p:txBody>
      </p:sp>
    </p:spTree>
    <p:extLst>
      <p:ext uri="{BB962C8B-B14F-4D97-AF65-F5344CB8AC3E}">
        <p14:creationId xmlns:p14="http://schemas.microsoft.com/office/powerpoint/2010/main" val="220301499"/>
      </p:ext>
    </p:extLst>
  </p:cSld>
  <p:clrMapOvr>
    <a:masterClrMapping/>
  </p:clrMapOvr>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33600" y="609600"/>
            <a:ext cx="94488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ru-RU"/>
              <a:t>Образец заголовка</a:t>
            </a:r>
            <a:endParaRPr lang="en-US"/>
          </a:p>
        </p:txBody>
      </p:sp>
      <p:sp>
        <p:nvSpPr>
          <p:cNvPr id="3" name="Текст 2"/>
          <p:cNvSpPr>
            <a:spLocks noGrp="1"/>
          </p:cNvSpPr>
          <p:nvPr>
            <p:ph type="body" idx="1"/>
          </p:nvPr>
        </p:nvSpPr>
        <p:spPr>
          <a:xfrm>
            <a:off x="2133600" y="2507786"/>
            <a:ext cx="94488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a:t>Образец текста</a:t>
            </a:r>
          </a:p>
        </p:txBody>
      </p:sp>
      <p:sp>
        <p:nvSpPr>
          <p:cNvPr id="4" name="Дата 13"/>
          <p:cNvSpPr>
            <a:spLocks noGrp="1"/>
          </p:cNvSpPr>
          <p:nvPr>
            <p:ph type="dt" sz="half" idx="10"/>
          </p:nvPr>
        </p:nvSpPr>
        <p:spPr/>
        <p:txBody>
          <a:bodyPr/>
          <a:lstStyle>
            <a:lvl1pPr>
              <a:defRPr/>
            </a:lvl1pPr>
          </a:lstStyle>
          <a:p>
            <a:pPr>
              <a:defRPr/>
            </a:pPr>
            <a:fld id="{19A40198-E63A-42B1-8BDE-B4D6BEC17168}" type="datetime1">
              <a:rPr lang="ru-RU" smtClean="0"/>
              <a:pPr>
                <a:defRPr/>
              </a:pPr>
              <a:t>29.08.2020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F26EF971-4010-4197-8790-E33A36920DDB}" type="slidenum">
              <a:rPr lang="ru-RU" smtClean="0"/>
              <a:pPr>
                <a:defRPr/>
              </a:pPr>
              <a:t>‹#›</a:t>
            </a:fld>
            <a:endParaRPr lang="ru-RU"/>
          </a:p>
        </p:txBody>
      </p:sp>
    </p:spTree>
    <p:extLst>
      <p:ext uri="{BB962C8B-B14F-4D97-AF65-F5344CB8AC3E}">
        <p14:creationId xmlns:p14="http://schemas.microsoft.com/office/powerpoint/2010/main" val="7119683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AF716526-FD19-4866-BD7C-85DB040148C6}" type="datetime1">
              <a:rPr lang="ru-RU" smtClean="0"/>
              <a:pPr>
                <a:defRPr/>
              </a:pPr>
              <a:t>29.08.2020</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5EF7329D-B103-414E-BC88-B2409B6734E1}" type="slidenum">
              <a:rPr lang="ru-RU" smtClean="0"/>
              <a:pPr>
                <a:defRPr/>
              </a:pPr>
              <a:t>‹#›</a:t>
            </a:fld>
            <a:endParaRPr lang="ru-RU"/>
          </a:p>
        </p:txBody>
      </p:sp>
    </p:spTree>
    <p:extLst>
      <p:ext uri="{BB962C8B-B14F-4D97-AF65-F5344CB8AC3E}">
        <p14:creationId xmlns:p14="http://schemas.microsoft.com/office/powerpoint/2010/main" val="28183994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10972800" cy="1143000"/>
          </a:xfrm>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ru-RU"/>
              <a:t>Образец текста</a:t>
            </a:r>
          </a:p>
        </p:txBody>
      </p:sp>
      <p:sp>
        <p:nvSpPr>
          <p:cNvPr id="4" name="Текст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ru-RU"/>
              <a:t>Образец текста</a:t>
            </a:r>
          </a:p>
        </p:txBody>
      </p:sp>
      <p:sp>
        <p:nvSpPr>
          <p:cNvPr id="5" name="Содержимое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Содержимое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13"/>
          <p:cNvSpPr>
            <a:spLocks noGrp="1"/>
          </p:cNvSpPr>
          <p:nvPr>
            <p:ph type="dt" sz="half" idx="10"/>
          </p:nvPr>
        </p:nvSpPr>
        <p:spPr/>
        <p:txBody>
          <a:bodyPr/>
          <a:lstStyle>
            <a:lvl1pPr>
              <a:defRPr/>
            </a:lvl1pPr>
          </a:lstStyle>
          <a:p>
            <a:pPr>
              <a:defRPr/>
            </a:pPr>
            <a:fld id="{DD6067ED-B26C-400D-98A1-A0642698DBCF}" type="datetime1">
              <a:rPr lang="ru-RU" smtClean="0"/>
              <a:pPr>
                <a:defRPr/>
              </a:pPr>
              <a:t>29.08.2020</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E792E224-ECF2-4A7C-9AF3-A8756DA41EB2}" type="slidenum">
              <a:rPr lang="ru-RU" smtClean="0"/>
              <a:pPr>
                <a:defRPr/>
              </a:pPr>
              <a:t>‹#›</a:t>
            </a:fld>
            <a:endParaRPr lang="ru-RU"/>
          </a:p>
        </p:txBody>
      </p:sp>
    </p:spTree>
    <p:extLst>
      <p:ext uri="{BB962C8B-B14F-4D97-AF65-F5344CB8AC3E}">
        <p14:creationId xmlns:p14="http://schemas.microsoft.com/office/powerpoint/2010/main" val="8269993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13"/>
          <p:cNvSpPr>
            <a:spLocks noGrp="1"/>
          </p:cNvSpPr>
          <p:nvPr>
            <p:ph type="dt" sz="half" idx="10"/>
          </p:nvPr>
        </p:nvSpPr>
        <p:spPr/>
        <p:txBody>
          <a:bodyPr/>
          <a:lstStyle>
            <a:lvl1pPr>
              <a:defRPr/>
            </a:lvl1pPr>
          </a:lstStyle>
          <a:p>
            <a:pPr>
              <a:defRPr/>
            </a:pPr>
            <a:fld id="{26CF7611-F094-4A05-A21B-F14FC460F7AA}" type="datetime1">
              <a:rPr lang="ru-RU" smtClean="0"/>
              <a:pPr>
                <a:defRPr/>
              </a:pPr>
              <a:t>29.08.2020</a:t>
            </a:fld>
            <a:endParaRPr lang="ru-RU"/>
          </a:p>
        </p:txBody>
      </p:sp>
      <p:sp>
        <p:nvSpPr>
          <p:cNvPr id="4" name="Нижний колонтитул 2"/>
          <p:cNvSpPr>
            <a:spLocks noGrp="1"/>
          </p:cNvSpPr>
          <p:nvPr>
            <p:ph type="ftr" sz="quarter" idx="11"/>
          </p:nvPr>
        </p:nvSpPr>
        <p:spPr/>
        <p:txBody>
          <a:bodyPr/>
          <a:lstStyle>
            <a:lvl1pPr>
              <a:defRPr/>
            </a:lvl1pPr>
          </a:lstStyle>
          <a:p>
            <a:pPr>
              <a:defRPr/>
            </a:pPr>
            <a:endParaRPr lang="ru-RU"/>
          </a:p>
        </p:txBody>
      </p:sp>
      <p:sp>
        <p:nvSpPr>
          <p:cNvPr id="5" name="Номер слайда 22"/>
          <p:cNvSpPr>
            <a:spLocks noGrp="1"/>
          </p:cNvSpPr>
          <p:nvPr>
            <p:ph type="sldNum" sz="quarter" idx="12"/>
          </p:nvPr>
        </p:nvSpPr>
        <p:spPr/>
        <p:txBody>
          <a:bodyPr/>
          <a:lstStyle>
            <a:lvl1pPr>
              <a:defRPr/>
            </a:lvl1pPr>
          </a:lstStyle>
          <a:p>
            <a:pPr>
              <a:defRPr/>
            </a:pPr>
            <a:fld id="{BD2C42C7-A82A-41A5-9F8F-E2253C175A8C}" type="slidenum">
              <a:rPr lang="ru-RU" smtClean="0"/>
              <a:pPr>
                <a:defRPr/>
              </a:pPr>
              <a:t>‹#›</a:t>
            </a:fld>
            <a:endParaRPr lang="ru-RU"/>
          </a:p>
        </p:txBody>
      </p:sp>
    </p:spTree>
    <p:extLst>
      <p:ext uri="{BB962C8B-B14F-4D97-AF65-F5344CB8AC3E}">
        <p14:creationId xmlns:p14="http://schemas.microsoft.com/office/powerpoint/2010/main" val="34708247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1037A624-11AE-40A7-AF68-68A2E2AD6576}" type="datetime1">
              <a:rPr lang="ru-RU" smtClean="0"/>
              <a:pPr>
                <a:defRPr/>
              </a:pPr>
              <a:t>29.08.2020</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2B4DE54F-F715-4D57-9291-0D874A413902}" type="slidenum">
              <a:rPr lang="ru-RU" smtClean="0"/>
              <a:pPr>
                <a:defRPr/>
              </a:pPr>
              <a:t>‹#›</a:t>
            </a:fld>
            <a:endParaRPr lang="ru-RU"/>
          </a:p>
        </p:txBody>
      </p:sp>
    </p:spTree>
    <p:extLst>
      <p:ext uri="{BB962C8B-B14F-4D97-AF65-F5344CB8AC3E}">
        <p14:creationId xmlns:p14="http://schemas.microsoft.com/office/powerpoint/2010/main" val="35681768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ru-RU"/>
              <a:t>Образец заголовка</a:t>
            </a:r>
            <a:endParaRPr lang="en-US"/>
          </a:p>
        </p:txBody>
      </p:sp>
      <p:sp>
        <p:nvSpPr>
          <p:cNvPr id="3" name="Текст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ru-RU"/>
              <a:t>Образец текста</a:t>
            </a:r>
          </a:p>
        </p:txBody>
      </p:sp>
      <p:sp>
        <p:nvSpPr>
          <p:cNvPr id="4" name="Содержимое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A5CB0DED-A2F9-40C3-929E-49D191F2DE2D}" type="datetime1">
              <a:rPr lang="ru-RU" smtClean="0"/>
              <a:pPr>
                <a:defRPr/>
              </a:pPr>
              <a:t>29.08.2020</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19063E3C-B443-4647-8EC0-98289B6B2075}" type="slidenum">
              <a:rPr lang="ru-RU" smtClean="0"/>
              <a:pPr>
                <a:defRPr/>
              </a:pPr>
              <a:t>‹#›</a:t>
            </a:fld>
            <a:endParaRPr lang="ru-RU"/>
          </a:p>
        </p:txBody>
      </p:sp>
    </p:spTree>
    <p:extLst>
      <p:ext uri="{BB962C8B-B14F-4D97-AF65-F5344CB8AC3E}">
        <p14:creationId xmlns:p14="http://schemas.microsoft.com/office/powerpoint/2010/main" val="2100571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ru-RU" dirty="0"/>
              <a:t>Образец заголовка</a:t>
            </a:r>
            <a:endParaRPr lang="en-US" dirty="0"/>
          </a:p>
        </p:txBody>
      </p:sp>
      <p:sp>
        <p:nvSpPr>
          <p:cNvPr id="1027" name="Текст 12"/>
          <p:cNvSpPr>
            <a:spLocks noGrp="1"/>
          </p:cNvSpPr>
          <p:nvPr>
            <p:ph type="body" idx="1"/>
          </p:nvPr>
        </p:nvSpPr>
        <p:spPr bwMode="auto">
          <a:xfrm>
            <a:off x="609600" y="1600201"/>
            <a:ext cx="109728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4" name="Дата 13"/>
          <p:cNvSpPr>
            <a:spLocks noGrp="1"/>
          </p:cNvSpPr>
          <p:nvPr>
            <p:ph type="dt" sz="half" idx="2"/>
          </p:nvPr>
        </p:nvSpPr>
        <p:spPr>
          <a:xfrm>
            <a:off x="609600" y="6416676"/>
            <a:ext cx="28448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1">
                    <a:shade val="50000"/>
                  </a:schemeClr>
                </a:solidFill>
                <a:latin typeface="+mn-lt"/>
                <a:cs typeface="+mn-cs"/>
              </a:defRPr>
            </a:lvl1pPr>
          </a:lstStyle>
          <a:p>
            <a:pPr>
              <a:defRPr/>
            </a:pPr>
            <a:fld id="{75921076-48DD-4BB3-A4C7-C192F88C7A39}" type="datetime1">
              <a:rPr lang="ru-RU" smtClean="0"/>
              <a:pPr>
                <a:defRPr/>
              </a:pPr>
              <a:t>29.08.2020</a:t>
            </a:fld>
            <a:endParaRPr lang="ru-RU"/>
          </a:p>
        </p:txBody>
      </p:sp>
      <p:sp>
        <p:nvSpPr>
          <p:cNvPr id="3" name="Нижний колонтитул 2"/>
          <p:cNvSpPr>
            <a:spLocks noGrp="1"/>
          </p:cNvSpPr>
          <p:nvPr>
            <p:ph type="ftr" sz="quarter" idx="3"/>
          </p:nvPr>
        </p:nvSpPr>
        <p:spPr>
          <a:xfrm>
            <a:off x="4165600" y="6416676"/>
            <a:ext cx="38608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a:defRPr/>
            </a:pPr>
            <a:endParaRPr lang="ru-RU"/>
          </a:p>
        </p:txBody>
      </p:sp>
      <p:sp>
        <p:nvSpPr>
          <p:cNvPr id="23" name="Номер слайда 22"/>
          <p:cNvSpPr>
            <a:spLocks noGrp="1"/>
          </p:cNvSpPr>
          <p:nvPr>
            <p:ph type="sldNum" sz="quarter" idx="4"/>
          </p:nvPr>
        </p:nvSpPr>
        <p:spPr>
          <a:xfrm>
            <a:off x="10566400" y="6416676"/>
            <a:ext cx="1016000" cy="365125"/>
          </a:xfrm>
          <a:prstGeom prst="rect">
            <a:avLst/>
          </a:prstGeom>
        </p:spPr>
        <p:txBody>
          <a:bodyPr vert="horz" lIns="0" rIns="0" anchor="b"/>
          <a:lstStyle>
            <a:lvl1pPr algn="r" eaLnBrk="1" fontAlgn="auto" latinLnBrk="0" hangingPunct="1">
              <a:spcBef>
                <a:spcPts val="0"/>
              </a:spcBef>
              <a:spcAft>
                <a:spcPts val="0"/>
              </a:spcAft>
              <a:defRPr kumimoji="0" sz="2400">
                <a:solidFill>
                  <a:schemeClr val="tx1">
                    <a:shade val="50000"/>
                  </a:schemeClr>
                </a:solidFill>
                <a:latin typeface="+mn-lt"/>
                <a:cs typeface="+mn-cs"/>
              </a:defRPr>
            </a:lvl1pPr>
          </a:lstStyle>
          <a:p>
            <a:pPr>
              <a:defRPr/>
            </a:pPr>
            <a:fld id="{A2AF02E3-F42B-4B16-95F2-2DEC4D70F494}" type="slidenum">
              <a:rPr lang="ru-RU" smtClean="0"/>
              <a:pPr>
                <a:defRPr/>
              </a:pPr>
              <a:t>‹#›</a:t>
            </a:fld>
            <a:endParaRPr lang="ru-RU" dirty="0"/>
          </a:p>
        </p:txBody>
      </p:sp>
    </p:spTree>
    <p:extLst>
      <p:ext uri="{BB962C8B-B14F-4D97-AF65-F5344CB8AC3E}">
        <p14:creationId xmlns:p14="http://schemas.microsoft.com/office/powerpoint/2010/main" val="4110173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hf hdr="0" dt="0"/>
  <p:txStyles>
    <p:titleStyle>
      <a:lvl1pPr algn="ctr" rtl="0" eaLnBrk="1" fontAlgn="base" hangingPunct="1">
        <a:spcBef>
          <a:spcPct val="0"/>
        </a:spcBef>
        <a:spcAft>
          <a:spcPct val="0"/>
        </a:spcAft>
        <a:defRPr sz="4100" b="1" kern="1200">
          <a:ln w="6350">
            <a:noFill/>
          </a:ln>
          <a:solidFill>
            <a:schemeClr val="accent1">
              <a:lumMod val="75000"/>
            </a:schemeClr>
          </a:solidFill>
          <a:effectLst>
            <a:outerShdw blurRad="114300" dist="101600" dir="2700000" algn="tl" rotWithShape="0">
              <a:srgbClr val="000000">
                <a:alpha val="40000"/>
              </a:srgbClr>
            </a:outerShdw>
          </a:effectLst>
          <a:latin typeface="+mj-lt"/>
          <a:ea typeface="+mj-ea"/>
          <a:cs typeface="+mj-cs"/>
        </a:defRPr>
      </a:lvl1pPr>
      <a:lvl2pPr algn="ctr" rtl="0" eaLnBrk="1" fontAlgn="base" hangingPunct="1">
        <a:spcBef>
          <a:spcPct val="0"/>
        </a:spcBef>
        <a:spcAft>
          <a:spcPct val="0"/>
        </a:spcAft>
        <a:defRPr sz="4100" b="1">
          <a:solidFill>
            <a:schemeClr val="tx1"/>
          </a:solidFill>
          <a:latin typeface="Arial" charset="0"/>
        </a:defRPr>
      </a:lvl2pPr>
      <a:lvl3pPr algn="ctr" rtl="0" eaLnBrk="1" fontAlgn="base" hangingPunct="1">
        <a:spcBef>
          <a:spcPct val="0"/>
        </a:spcBef>
        <a:spcAft>
          <a:spcPct val="0"/>
        </a:spcAft>
        <a:defRPr sz="4100" b="1">
          <a:solidFill>
            <a:schemeClr val="tx1"/>
          </a:solidFill>
          <a:latin typeface="Arial" charset="0"/>
        </a:defRPr>
      </a:lvl3pPr>
      <a:lvl4pPr algn="ctr" rtl="0" eaLnBrk="1" fontAlgn="base" hangingPunct="1">
        <a:spcBef>
          <a:spcPct val="0"/>
        </a:spcBef>
        <a:spcAft>
          <a:spcPct val="0"/>
        </a:spcAft>
        <a:defRPr sz="4100" b="1">
          <a:solidFill>
            <a:schemeClr val="tx1"/>
          </a:solidFill>
          <a:latin typeface="Arial" charset="0"/>
        </a:defRPr>
      </a:lvl4pPr>
      <a:lvl5pPr algn="ctr" rtl="0" eaLnBrk="1" fontAlgn="base" hangingPunct="1">
        <a:spcBef>
          <a:spcPct val="0"/>
        </a:spcBef>
        <a:spcAft>
          <a:spcPct val="0"/>
        </a:spcAft>
        <a:defRPr sz="4100" b="1">
          <a:solidFill>
            <a:schemeClr val="tx1"/>
          </a:solidFill>
          <a:latin typeface="Arial" charset="0"/>
        </a:defRPr>
      </a:lvl5pPr>
      <a:lvl6pPr marL="457200" algn="ctr" rtl="0" eaLnBrk="1" fontAlgn="base" hangingPunct="1">
        <a:spcBef>
          <a:spcPct val="0"/>
        </a:spcBef>
        <a:spcAft>
          <a:spcPct val="0"/>
        </a:spcAft>
        <a:defRPr sz="4100" b="1">
          <a:solidFill>
            <a:schemeClr val="tx1"/>
          </a:solidFill>
          <a:latin typeface="Arial" charset="0"/>
        </a:defRPr>
      </a:lvl6pPr>
      <a:lvl7pPr marL="914400" algn="ctr" rtl="0" eaLnBrk="1" fontAlgn="base" hangingPunct="1">
        <a:spcBef>
          <a:spcPct val="0"/>
        </a:spcBef>
        <a:spcAft>
          <a:spcPct val="0"/>
        </a:spcAft>
        <a:defRPr sz="4100" b="1">
          <a:solidFill>
            <a:schemeClr val="tx1"/>
          </a:solidFill>
          <a:latin typeface="Arial" charset="0"/>
        </a:defRPr>
      </a:lvl7pPr>
      <a:lvl8pPr marL="1371600" algn="ctr" rtl="0" eaLnBrk="1" fontAlgn="base" hangingPunct="1">
        <a:spcBef>
          <a:spcPct val="0"/>
        </a:spcBef>
        <a:spcAft>
          <a:spcPct val="0"/>
        </a:spcAft>
        <a:defRPr sz="4100" b="1">
          <a:solidFill>
            <a:schemeClr val="tx1"/>
          </a:solidFill>
          <a:latin typeface="Arial" charset="0"/>
        </a:defRPr>
      </a:lvl8pPr>
      <a:lvl9pPr marL="1828800" algn="ctr" rtl="0" eaLnBrk="1" fontAlgn="base" hangingPunct="1">
        <a:spcBef>
          <a:spcPct val="0"/>
        </a:spcBef>
        <a:spcAft>
          <a:spcPct val="0"/>
        </a:spcAft>
        <a:defRPr sz="4100" b="1">
          <a:solidFill>
            <a:schemeClr val="tx1"/>
          </a:solidFill>
          <a:latin typeface="Arial"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400" kern="1200">
          <a:solidFill>
            <a:schemeClr val="tx1"/>
          </a:solidFill>
          <a:latin typeface="+mn-lt"/>
          <a:ea typeface="+mn-ea"/>
          <a:cs typeface="+mn-cs"/>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6030" y="1853825"/>
            <a:ext cx="8229600" cy="1828800"/>
          </a:xfrm>
        </p:spPr>
        <p:txBody>
          <a:bodyPr>
            <a:normAutofit/>
          </a:bodyPr>
          <a:lstStyle/>
          <a:p>
            <a:r>
              <a:rPr lang="ru-RU" sz="4000" cap="none" dirty="0">
                <a:solidFill>
                  <a:schemeClr val="accent6">
                    <a:lumMod val="75000"/>
                  </a:schemeClr>
                </a:solidFill>
              </a:rPr>
              <a:t>4. Методы и средства аутентификации </a:t>
            </a:r>
          </a:p>
        </p:txBody>
      </p:sp>
    </p:spTree>
    <p:extLst>
      <p:ext uri="{BB962C8B-B14F-4D97-AF65-F5344CB8AC3E}">
        <p14:creationId xmlns:p14="http://schemas.microsoft.com/office/powerpoint/2010/main" val="13183756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Парольная аутентификация</a:t>
            </a:r>
          </a:p>
        </p:txBody>
      </p:sp>
      <p:sp>
        <p:nvSpPr>
          <p:cNvPr id="3" name="Объект 2"/>
          <p:cNvSpPr>
            <a:spLocks noGrp="1"/>
          </p:cNvSpPr>
          <p:nvPr>
            <p:ph idx="1"/>
          </p:nvPr>
        </p:nvSpPr>
        <p:spPr/>
        <p:txBody>
          <a:bodyPr/>
          <a:lstStyle/>
          <a:p>
            <a:r>
              <a:rPr lang="ru-RU" dirty="0"/>
              <a:t>Для защищенного хранения паролей БД учетных записей ИС применяется их </a:t>
            </a:r>
            <a:r>
              <a:rPr lang="ru-RU" i="1" dirty="0"/>
              <a:t>шифровани</a:t>
            </a:r>
            <a:r>
              <a:rPr lang="ru-RU" dirty="0"/>
              <a:t>е или </a:t>
            </a:r>
            <a:r>
              <a:rPr lang="ru-RU" i="1" dirty="0"/>
              <a:t>хеширование</a:t>
            </a:r>
            <a:r>
              <a:rPr lang="ru-RU" dirty="0"/>
              <a:t>.</a:t>
            </a:r>
          </a:p>
          <a:p>
            <a:r>
              <a:rPr lang="ru-RU" dirty="0"/>
              <a:t>Шифрование паролей имеет два недостатка:</a:t>
            </a:r>
          </a:p>
          <a:p>
            <a:pPr marL="804863" indent="-273050">
              <a:buNone/>
            </a:pPr>
            <a:r>
              <a:rPr lang="ru-RU" dirty="0"/>
              <a:t>•	требуется обеспечить защищенное хранение в ИС  ключа шифрования;</a:t>
            </a:r>
          </a:p>
          <a:p>
            <a:pPr marL="804863" indent="-273050">
              <a:buNone/>
            </a:pPr>
            <a:r>
              <a:rPr lang="ru-RU" dirty="0"/>
              <a:t>•	существует опасность дешифрования пароля и получения его в открытом виде.</a:t>
            </a:r>
          </a:p>
          <a:p>
            <a:r>
              <a:rPr lang="ru-RU" dirty="0"/>
              <a:t>Более безопасным является хеширование паролей. Однако при этом не существует даже теоретической возможности восстановить забытый пользователем пароль.</a:t>
            </a:r>
          </a:p>
          <a:p>
            <a:endParaRPr lang="ru-RU" dirty="0"/>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2998384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Одноразовые пароли</a:t>
            </a:r>
          </a:p>
        </p:txBody>
      </p:sp>
      <p:sp>
        <p:nvSpPr>
          <p:cNvPr id="3" name="Объект 2"/>
          <p:cNvSpPr>
            <a:spLocks noGrp="1"/>
          </p:cNvSpPr>
          <p:nvPr>
            <p:ph idx="1"/>
          </p:nvPr>
        </p:nvSpPr>
        <p:spPr/>
        <p:txBody>
          <a:bodyPr/>
          <a:lstStyle/>
          <a:p>
            <a:r>
              <a:rPr lang="ru-RU" dirty="0"/>
              <a:t>Парольная аутентификация является весьма уязвимой. </a:t>
            </a:r>
          </a:p>
          <a:p>
            <a:r>
              <a:rPr lang="ru-RU" dirty="0"/>
              <a:t>Существенно меньшей уязвимостью и большей надежностью обладают парольные системы аутентификации, использующие так называемые одноразовые (динамично изменяющиеся) пароли. </a:t>
            </a:r>
          </a:p>
          <a:p>
            <a:r>
              <a:rPr lang="ru-RU" dirty="0"/>
              <a:t>Пользователь ИС получает список паролей Р1, Р2, …, </a:t>
            </a:r>
            <a:r>
              <a:rPr lang="ru-RU" dirty="0" err="1"/>
              <a:t>Р</a:t>
            </a:r>
            <a:r>
              <a:rPr lang="ru-RU" i="1" dirty="0" err="1"/>
              <a:t>i</a:t>
            </a:r>
            <a:r>
              <a:rPr lang="ru-RU" dirty="0"/>
              <a:t>, …, </a:t>
            </a:r>
            <a:r>
              <a:rPr lang="ru-RU" dirty="0" err="1"/>
              <a:t>Р</a:t>
            </a:r>
            <a:r>
              <a:rPr lang="ru-RU" i="1" dirty="0" err="1"/>
              <a:t>n</a:t>
            </a:r>
            <a:r>
              <a:rPr lang="ru-RU" dirty="0"/>
              <a:t>. Каждый из паролей действует только на один сеанс входа (Р1, – на первый, Р2 – на второй и т.д.). </a:t>
            </a:r>
          </a:p>
          <a:p>
            <a:r>
              <a:rPr lang="ru-RU" dirty="0"/>
              <a:t>В этом случае знание уже использовавшегося пароля ничего не даст нарушителю, поскольку в последующих сеансах легальный пользователь будет использовать уже новые пароли из списка.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11</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7307447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Одноразовые пароли</a:t>
            </a:r>
          </a:p>
        </p:txBody>
      </p:sp>
      <p:sp>
        <p:nvSpPr>
          <p:cNvPr id="3" name="Объект 2"/>
          <p:cNvSpPr>
            <a:spLocks noGrp="1"/>
          </p:cNvSpPr>
          <p:nvPr>
            <p:ph idx="1"/>
          </p:nvPr>
        </p:nvSpPr>
        <p:spPr/>
        <p:txBody>
          <a:bodyPr/>
          <a:lstStyle/>
          <a:p>
            <a:r>
              <a:rPr lang="ru-RU" dirty="0"/>
              <a:t>Недостатки списочной схемы одноразовых паролей:</a:t>
            </a:r>
          </a:p>
          <a:p>
            <a:pPr marL="812800" indent="-284163">
              <a:buNone/>
            </a:pPr>
            <a:r>
              <a:rPr lang="ru-RU" dirty="0"/>
              <a:t>•	организация защищенного хранения длинного списка паролей;</a:t>
            </a:r>
          </a:p>
          <a:p>
            <a:pPr marL="812800" indent="-284163">
              <a:buNone/>
            </a:pPr>
            <a:r>
              <a:rPr lang="ru-RU" dirty="0"/>
              <a:t>•	неясность с номером следующего пароля, если после ввода предыдущего вход в систему не был осуществлен из-за сбоя в работе ИС.</a:t>
            </a:r>
          </a:p>
          <a:p>
            <a:r>
              <a:rPr lang="ru-RU" dirty="0"/>
              <a:t>Эти недостатки устраняются, если список паролей генерировать на основе необратимой функции. Пусть Р – начальный пароль, a F – необратимая функция. Список одноразовых паролей создается следующим образом: </a:t>
            </a:r>
          </a:p>
          <a:p>
            <a:pPr marL="136525" indent="0">
              <a:buNone/>
            </a:pPr>
            <a:r>
              <a:rPr lang="ru-RU" dirty="0"/>
              <a:t>        Р</a:t>
            </a:r>
            <a:r>
              <a:rPr lang="ru-RU" baseline="-25000" dirty="0"/>
              <a:t>1</a:t>
            </a:r>
            <a:r>
              <a:rPr lang="ru-RU" dirty="0"/>
              <a:t> = F</a:t>
            </a:r>
            <a:r>
              <a:rPr lang="en-US" i="1" baseline="30000" dirty="0"/>
              <a:t>n</a:t>
            </a:r>
            <a:r>
              <a:rPr lang="ru-RU" dirty="0"/>
              <a:t>(P), Р</a:t>
            </a:r>
            <a:r>
              <a:rPr lang="ru-RU" baseline="-25000" dirty="0"/>
              <a:t>2</a:t>
            </a:r>
            <a:r>
              <a:rPr lang="ru-RU" dirty="0"/>
              <a:t> = F</a:t>
            </a:r>
            <a:r>
              <a:rPr lang="en-US" i="1" baseline="30000" dirty="0"/>
              <a:t>n</a:t>
            </a:r>
            <a:r>
              <a:rPr lang="ru-RU" i="1" baseline="30000" dirty="0"/>
              <a:t>-</a:t>
            </a:r>
            <a:r>
              <a:rPr lang="ru-RU" baseline="30000" dirty="0"/>
              <a:t>1</a:t>
            </a:r>
            <a:r>
              <a:rPr lang="ru-RU" dirty="0"/>
              <a:t>(P), …, Р</a:t>
            </a:r>
            <a:r>
              <a:rPr lang="en-US" i="1" baseline="-25000" dirty="0"/>
              <a:t>n</a:t>
            </a:r>
            <a:r>
              <a:rPr lang="ru-RU" baseline="-25000" dirty="0"/>
              <a:t>-1</a:t>
            </a:r>
            <a:r>
              <a:rPr lang="ru-RU" dirty="0"/>
              <a:t> = F(F(P)), Р</a:t>
            </a:r>
            <a:r>
              <a:rPr lang="en-US" i="1" baseline="-25000" dirty="0"/>
              <a:t>n </a:t>
            </a:r>
            <a:r>
              <a:rPr lang="ru-RU" dirty="0"/>
              <a:t>= F(P).</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6560153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C71448-5BFA-47E2-960D-1A61384313D7}"/>
              </a:ext>
            </a:extLst>
          </p:cNvPr>
          <p:cNvSpPr>
            <a:spLocks noGrp="1"/>
          </p:cNvSpPr>
          <p:nvPr>
            <p:ph type="title"/>
          </p:nvPr>
        </p:nvSpPr>
        <p:spPr/>
        <p:txBody>
          <a:bodyPr>
            <a:normAutofit fontScale="90000"/>
          </a:bodyPr>
          <a:lstStyle/>
          <a:p>
            <a:r>
              <a:rPr lang="ru-RU" dirty="0"/>
              <a:t>Функциональные методы аутентификации</a:t>
            </a:r>
          </a:p>
        </p:txBody>
      </p:sp>
      <p:sp>
        <p:nvSpPr>
          <p:cNvPr id="3" name="Объект 2">
            <a:extLst>
              <a:ext uri="{FF2B5EF4-FFF2-40B4-BE49-F238E27FC236}">
                <a16:creationId xmlns:a16="http://schemas.microsoft.com/office/drawing/2014/main" id="{C86AF753-C36B-4E98-ABF2-D997EB282270}"/>
              </a:ext>
            </a:extLst>
          </p:cNvPr>
          <p:cNvSpPr>
            <a:spLocks noGrp="1"/>
          </p:cNvSpPr>
          <p:nvPr>
            <p:ph idx="1"/>
          </p:nvPr>
        </p:nvSpPr>
        <p:spPr>
          <a:xfrm>
            <a:off x="1955540" y="1600201"/>
            <a:ext cx="8255260" cy="4708525"/>
          </a:xfrm>
        </p:spPr>
        <p:txBody>
          <a:bodyPr/>
          <a:lstStyle/>
          <a:p>
            <a:r>
              <a:rPr lang="ru-RU" dirty="0"/>
              <a:t>Как многоразовые, так и одноразовые парольные системы аутентификации предполагают передачу от пользователя в ИС конфиденциальной информации – пароля. </a:t>
            </a:r>
          </a:p>
          <a:p>
            <a:r>
              <a:rPr lang="ru-RU" dirty="0"/>
              <a:t>Это создает потенциальную опасность перехвата и последующего использования этой информации злоумышленником для нелегального доступа в ИС. </a:t>
            </a:r>
          </a:p>
          <a:p>
            <a:r>
              <a:rPr lang="ru-RU" dirty="0"/>
              <a:t>Для устранения опасности перехвата паролей используются </a:t>
            </a:r>
            <a:r>
              <a:rPr lang="ru-RU" i="1" dirty="0"/>
              <a:t>функциональные методы аутентификации</a:t>
            </a:r>
            <a:r>
              <a:rPr lang="ru-RU" dirty="0"/>
              <a:t>.</a:t>
            </a:r>
          </a:p>
          <a:p>
            <a:r>
              <a:rPr lang="ru-RU" dirty="0"/>
              <a:t>Наиболее используемым из них является метод «рукопожатия», основанный на модели «рукопожатия». </a:t>
            </a:r>
          </a:p>
          <a:p>
            <a:endParaRPr lang="ru-RU" dirty="0"/>
          </a:p>
        </p:txBody>
      </p:sp>
      <p:sp>
        <p:nvSpPr>
          <p:cNvPr id="4" name="Номер слайда 3">
            <a:extLst>
              <a:ext uri="{FF2B5EF4-FFF2-40B4-BE49-F238E27FC236}">
                <a16:creationId xmlns:a16="http://schemas.microsoft.com/office/drawing/2014/main" id="{33D64E76-04A7-4B96-9E8D-F7C956D008FE}"/>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0701161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9680" y="274638"/>
            <a:ext cx="8686801" cy="1143000"/>
          </a:xfrm>
        </p:spPr>
        <p:txBody>
          <a:bodyPr>
            <a:noAutofit/>
          </a:bodyPr>
          <a:lstStyle/>
          <a:p>
            <a:r>
              <a:rPr lang="ru-RU" sz="3800" dirty="0">
                <a:effectLst>
                  <a:outerShdw blurRad="38100" dist="38100" dir="2700000" algn="tl">
                    <a:srgbClr val="000000">
                      <a:alpha val="43137"/>
                    </a:srgbClr>
                  </a:outerShdw>
                </a:effectLst>
              </a:rPr>
              <a:t>Модель «рукопожатия» </a:t>
            </a:r>
          </a:p>
        </p:txBody>
      </p:sp>
      <p:sp>
        <p:nvSpPr>
          <p:cNvPr id="3" name="Объект 2"/>
          <p:cNvSpPr>
            <a:spLocks noGrp="1"/>
          </p:cNvSpPr>
          <p:nvPr>
            <p:ph idx="1"/>
          </p:nvPr>
        </p:nvSpPr>
        <p:spPr>
          <a:xfrm>
            <a:off x="1981200" y="1420776"/>
            <a:ext cx="8229600" cy="4708525"/>
          </a:xfrm>
        </p:spPr>
        <p:txBody>
          <a:bodyPr/>
          <a:lstStyle/>
          <a:p>
            <a:r>
              <a:rPr lang="ru-RU" dirty="0"/>
              <a:t>Пользователь П и система С согласовывают при регистрации пользователя в ИС функцию </a:t>
            </a:r>
            <a:r>
              <a:rPr lang="en-US" i="1" dirty="0"/>
              <a:t>f</a:t>
            </a:r>
            <a:r>
              <a:rPr lang="ru-RU" dirty="0"/>
              <a:t>, известную только им. Протокол аутентификации пользователя в этом случае выглядит следующим образом:</a:t>
            </a:r>
          </a:p>
          <a:p>
            <a:pPr marL="1255713" indent="-355600">
              <a:buNone/>
            </a:pPr>
            <a:r>
              <a:rPr lang="ru-RU" dirty="0"/>
              <a:t>1.	С: генерация случайного значения </a:t>
            </a:r>
            <a:r>
              <a:rPr lang="en-US" i="1" dirty="0"/>
              <a:t>x</a:t>
            </a:r>
            <a:r>
              <a:rPr lang="ru-RU" dirty="0"/>
              <a:t>, вычисление                </a:t>
            </a:r>
          </a:p>
          <a:p>
            <a:pPr marL="1255713" indent="0">
              <a:buNone/>
            </a:pPr>
            <a:r>
              <a:rPr lang="en-US" i="1" dirty="0"/>
              <a:t>y</a:t>
            </a:r>
            <a:r>
              <a:rPr lang="ru-RU" dirty="0"/>
              <a:t> = </a:t>
            </a:r>
            <a:r>
              <a:rPr lang="en-US" i="1" dirty="0"/>
              <a:t>f</a:t>
            </a:r>
            <a:r>
              <a:rPr lang="ru-RU" dirty="0"/>
              <a:t>(</a:t>
            </a:r>
            <a:r>
              <a:rPr lang="en-US" i="1" dirty="0"/>
              <a:t>x</a:t>
            </a:r>
            <a:r>
              <a:rPr lang="ru-RU" dirty="0"/>
              <a:t>); вывод </a:t>
            </a:r>
            <a:r>
              <a:rPr lang="ru-RU" i="1" dirty="0"/>
              <a:t>х </a:t>
            </a:r>
            <a:r>
              <a:rPr lang="ru-RU" dirty="0"/>
              <a:t>пользователю.</a:t>
            </a:r>
          </a:p>
          <a:p>
            <a:pPr marL="1255713" indent="-355600">
              <a:buNone/>
            </a:pPr>
            <a:r>
              <a:rPr lang="ru-RU" dirty="0"/>
              <a:t>2.	П: вычисление </a:t>
            </a:r>
            <a:r>
              <a:rPr lang="ru-RU" i="1" dirty="0"/>
              <a:t>у'</a:t>
            </a:r>
            <a:r>
              <a:rPr lang="ru-RU" dirty="0"/>
              <a:t> =</a:t>
            </a:r>
            <a:r>
              <a:rPr lang="ru-RU" i="1" dirty="0"/>
              <a:t> </a:t>
            </a:r>
            <a:r>
              <a:rPr lang="en-US" i="1" dirty="0"/>
              <a:t>f</a:t>
            </a:r>
            <a:r>
              <a:rPr lang="ru-RU" dirty="0"/>
              <a:t> (</a:t>
            </a:r>
            <a:r>
              <a:rPr lang="en-US" i="1" dirty="0"/>
              <a:t>x</a:t>
            </a:r>
            <a:r>
              <a:rPr lang="ru-RU" dirty="0"/>
              <a:t>), возврат </a:t>
            </a:r>
            <a:r>
              <a:rPr lang="ru-RU" i="1" dirty="0"/>
              <a:t>у’ </a:t>
            </a:r>
            <a:r>
              <a:rPr lang="ru-RU" dirty="0"/>
              <a:t>в систему.</a:t>
            </a:r>
          </a:p>
          <a:p>
            <a:pPr marL="1255713" indent="-355600">
              <a:buNone/>
            </a:pPr>
            <a:r>
              <a:rPr lang="ru-RU" dirty="0"/>
              <a:t>3.	С: если </a:t>
            </a:r>
            <a:r>
              <a:rPr lang="ru-RU" i="1" dirty="0"/>
              <a:t>у</a:t>
            </a:r>
            <a:r>
              <a:rPr lang="ru-RU" dirty="0"/>
              <a:t> и </a:t>
            </a:r>
            <a:r>
              <a:rPr lang="ru-RU" i="1" dirty="0"/>
              <a:t>у'</a:t>
            </a:r>
            <a:r>
              <a:rPr lang="ru-RU" dirty="0"/>
              <a:t> совпадают, то пользователь допускается к работе в системе, иначе попытка входа в систему отклоняется.</a:t>
            </a:r>
          </a:p>
          <a:p>
            <a:r>
              <a:rPr lang="ru-RU" dirty="0"/>
              <a:t>К функции </a:t>
            </a:r>
            <a:r>
              <a:rPr lang="en-US" i="1" dirty="0"/>
              <a:t>f</a:t>
            </a:r>
            <a:r>
              <a:rPr lang="ru-RU" dirty="0"/>
              <a:t> предъявляется требование, чтобы по известным</a:t>
            </a:r>
            <a:r>
              <a:rPr lang="ru-RU" i="1" dirty="0"/>
              <a:t> </a:t>
            </a:r>
            <a:r>
              <a:rPr lang="en-US" i="1" dirty="0"/>
              <a:t>x</a:t>
            </a:r>
            <a:r>
              <a:rPr lang="ru-RU" dirty="0"/>
              <a:t> и </a:t>
            </a:r>
            <a:r>
              <a:rPr lang="en-US" i="1" dirty="0"/>
              <a:t>f</a:t>
            </a:r>
            <a:r>
              <a:rPr lang="ru-RU" dirty="0"/>
              <a:t>(</a:t>
            </a:r>
            <a:r>
              <a:rPr lang="en-US" i="1" dirty="0"/>
              <a:t>x</a:t>
            </a:r>
            <a:r>
              <a:rPr lang="ru-RU" dirty="0"/>
              <a:t>) нельзя было угадать </a:t>
            </a:r>
            <a:r>
              <a:rPr lang="en-US" i="1" dirty="0"/>
              <a:t>f</a:t>
            </a:r>
            <a:r>
              <a:rPr lang="ru-RU" i="1" dirty="0"/>
              <a:t>.</a:t>
            </a: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14</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9277655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effectLst>
                  <a:outerShdw blurRad="38100" dist="38100" dir="2700000" algn="tl">
                    <a:srgbClr val="000000">
                      <a:alpha val="43137"/>
                    </a:srgbClr>
                  </a:outerShdw>
                </a:effectLst>
              </a:rPr>
              <a:t>Модель «рукопожатия» </a:t>
            </a:r>
            <a:endParaRPr lang="ru-RU" sz="4000" dirty="0"/>
          </a:p>
        </p:txBody>
      </p:sp>
      <p:sp>
        <p:nvSpPr>
          <p:cNvPr id="3" name="Объект 2"/>
          <p:cNvSpPr>
            <a:spLocks noGrp="1"/>
          </p:cNvSpPr>
          <p:nvPr>
            <p:ph idx="1"/>
          </p:nvPr>
        </p:nvSpPr>
        <p:spPr/>
        <p:txBody>
          <a:bodyPr/>
          <a:lstStyle/>
          <a:p>
            <a:r>
              <a:rPr lang="ru-RU" dirty="0"/>
              <a:t>Преимущества аутентификации на основе </a:t>
            </a:r>
            <a:r>
              <a:rPr lang="ru-RU" i="1" dirty="0"/>
              <a:t>модели «рукопожатия»</a:t>
            </a:r>
            <a:r>
              <a:rPr lang="ru-RU" dirty="0"/>
              <a:t> перед парольной аутентификацией:</a:t>
            </a:r>
          </a:p>
          <a:p>
            <a:pPr marL="1255713" indent="-355600">
              <a:buFont typeface="Wingdings" pitchFamily="2" charset="2"/>
              <a:buChar char="§"/>
            </a:pPr>
            <a:r>
              <a:rPr lang="ru-RU" dirty="0"/>
              <a:t>между пользователем и системой не передастся никакой конфиденциальной информации, которую нужно сохранять в тайне;</a:t>
            </a:r>
          </a:p>
          <a:p>
            <a:pPr marL="1255713" indent="-355600">
              <a:buFont typeface="Wingdings" pitchFamily="2" charset="2"/>
              <a:buChar char="§"/>
            </a:pPr>
            <a:r>
              <a:rPr lang="ru-RU" dirty="0"/>
              <a:t>каждый следующий сеанс входа пользователя в систему отличен от предыдущего, поэтому даже длительное наблюдение за этими сеансами обмена не дает нарушителю необходимой информации.</a:t>
            </a:r>
          </a:p>
          <a:p>
            <a:r>
              <a:rPr lang="ru-RU" dirty="0"/>
              <a:t>Модель «рукопожатия» приемлема для взаимной проверки подлинности двух удаленных пользователей или удаленного пользователя и ИС.</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5061420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DB0A7-B712-4886-B407-427A8544DE8A}"/>
              </a:ext>
            </a:extLst>
          </p:cNvPr>
          <p:cNvSpPr>
            <a:spLocks noGrp="1"/>
          </p:cNvSpPr>
          <p:nvPr>
            <p:ph type="title"/>
          </p:nvPr>
        </p:nvSpPr>
        <p:spPr/>
        <p:txBody>
          <a:bodyPr/>
          <a:lstStyle/>
          <a:p>
            <a:r>
              <a:rPr lang="ru-RU" dirty="0"/>
              <a:t>Модель «рукопожатия» </a:t>
            </a:r>
          </a:p>
        </p:txBody>
      </p:sp>
      <p:sp>
        <p:nvSpPr>
          <p:cNvPr id="3" name="Объект 2">
            <a:extLst>
              <a:ext uri="{FF2B5EF4-FFF2-40B4-BE49-F238E27FC236}">
                <a16:creationId xmlns:a16="http://schemas.microsoft.com/office/drawing/2014/main" id="{5D0AB057-7ED0-44BE-B85F-5511CCF06C7E}"/>
              </a:ext>
            </a:extLst>
          </p:cNvPr>
          <p:cNvSpPr>
            <a:spLocks noGrp="1"/>
          </p:cNvSpPr>
          <p:nvPr>
            <p:ph idx="1"/>
          </p:nvPr>
        </p:nvSpPr>
        <p:spPr>
          <a:xfrm>
            <a:off x="1981200" y="1628801"/>
            <a:ext cx="8229600" cy="4545505"/>
          </a:xfrm>
        </p:spPr>
        <p:txBody>
          <a:bodyPr/>
          <a:lstStyle/>
          <a:p>
            <a:r>
              <a:rPr lang="ru-RU" dirty="0"/>
              <a:t>Недостатком аутентификации на основе модели «рукопожатия» является </a:t>
            </a:r>
            <a:r>
              <a:rPr lang="ru-RU" dirty="0" err="1"/>
              <a:t>бо́льшая</a:t>
            </a:r>
            <a:r>
              <a:rPr lang="ru-RU" dirty="0"/>
              <a:t> длительность этой процедуры по сравнению с обычной парольной аутентификацией, особенно в случае взаимной проверки подлинности двух удаленных пользователей или удаленного пользователя и ИС.</a:t>
            </a:r>
          </a:p>
          <a:p>
            <a:r>
              <a:rPr lang="ru-RU" dirty="0"/>
              <a:t>В целом, методы аутентификации, основанные на одно-разовых паролях, все же не обеспечивают абсолютной защиты. Например, если злоумышленник имеет возможность подключения к сети и перехватывать передаваемые по сети пакеты, то он может посылать их как собственные.</a:t>
            </a:r>
          </a:p>
        </p:txBody>
      </p:sp>
      <p:sp>
        <p:nvSpPr>
          <p:cNvPr id="4" name="Номер слайда 3">
            <a:extLst>
              <a:ext uri="{FF2B5EF4-FFF2-40B4-BE49-F238E27FC236}">
                <a16:creationId xmlns:a16="http://schemas.microsoft.com/office/drawing/2014/main" id="{8D1C41BC-63B9-4910-8B28-85A52730995D}"/>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9896812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458670"/>
            <a:ext cx="8229600" cy="1143000"/>
          </a:xfrm>
        </p:spPr>
        <p:txBody>
          <a:bodyPr>
            <a:noAutofit/>
          </a:bodyPr>
          <a:lstStyle/>
          <a:p>
            <a:r>
              <a:rPr lang="ru-RU" sz="4000" dirty="0">
                <a:effectLst>
                  <a:outerShdw blurRad="38100" dist="38100" dir="2700000" algn="tl">
                    <a:srgbClr val="000000">
                      <a:alpha val="43137"/>
                    </a:srgbClr>
                  </a:outerShdw>
                </a:effectLst>
              </a:rPr>
              <a:t>Персональные средства аутентификации</a:t>
            </a:r>
          </a:p>
        </p:txBody>
      </p:sp>
      <p:sp>
        <p:nvSpPr>
          <p:cNvPr id="3" name="Объект 2"/>
          <p:cNvSpPr>
            <a:spLocks noGrp="1"/>
          </p:cNvSpPr>
          <p:nvPr>
            <p:ph idx="1"/>
          </p:nvPr>
        </p:nvSpPr>
        <p:spPr>
          <a:xfrm>
            <a:off x="1910535" y="1915831"/>
            <a:ext cx="8345270" cy="4168465"/>
          </a:xfrm>
        </p:spPr>
        <p:txBody>
          <a:bodyPr/>
          <a:lstStyle/>
          <a:p>
            <a:r>
              <a:rPr lang="ru-RU" dirty="0"/>
              <a:t>Это интеллектуальные замково-ключевые устройства. В них, по существу, совмещаются два тапа идентификатора: парольного и персонального. </a:t>
            </a:r>
          </a:p>
          <a:p>
            <a:r>
              <a:rPr lang="ru-RU" dirty="0"/>
              <a:t>Основные типы персональных идентификаторов, применяемых в настоящее время для доступа в ИС: </a:t>
            </a:r>
          </a:p>
          <a:p>
            <a:pPr marL="1255713" indent="-355600">
              <a:buFont typeface="Wingdings" pitchFamily="2" charset="2"/>
              <a:buChar char="Ø"/>
            </a:pPr>
            <a:r>
              <a:rPr lang="ru-RU" dirty="0"/>
              <a:t>смарт-карты, </a:t>
            </a:r>
          </a:p>
          <a:p>
            <a:pPr marL="1255713" indent="-355600">
              <a:buFont typeface="Wingdings" pitchFamily="2" charset="2"/>
              <a:buChar char="Ø"/>
            </a:pPr>
            <a:r>
              <a:rPr lang="ru-RU" dirty="0"/>
              <a:t>USB-токены, </a:t>
            </a:r>
          </a:p>
          <a:p>
            <a:pPr marL="1255713" indent="-355600">
              <a:buFont typeface="Wingdings" pitchFamily="2" charset="2"/>
              <a:buChar char="Ø"/>
            </a:pPr>
            <a:r>
              <a:rPr lang="en-US" dirty="0"/>
              <a:t>OTP-</a:t>
            </a:r>
            <a:r>
              <a:rPr lang="ru-RU" dirty="0" err="1"/>
              <a:t>токены</a:t>
            </a:r>
            <a:r>
              <a:rPr lang="en-US" dirty="0"/>
              <a:t> (One-Time Password),</a:t>
            </a:r>
            <a:endParaRPr lang="ru-RU" dirty="0"/>
          </a:p>
          <a:p>
            <a:pPr marL="1255713" indent="-355600">
              <a:buFont typeface="Wingdings" pitchFamily="2" charset="2"/>
              <a:buChar char="Ø"/>
            </a:pPr>
            <a:r>
              <a:rPr lang="ru-RU" dirty="0"/>
              <a:t>гибридные </a:t>
            </a:r>
            <a:r>
              <a:rPr lang="ru-RU" dirty="0" err="1"/>
              <a:t>токены</a:t>
            </a:r>
            <a:r>
              <a:rPr lang="ru-RU" dirty="0"/>
              <a:t>,</a:t>
            </a:r>
          </a:p>
          <a:p>
            <a:pPr marL="1255713" indent="-355600">
              <a:buFont typeface="Wingdings" pitchFamily="2" charset="2"/>
              <a:buChar char="Ø"/>
            </a:pPr>
            <a:r>
              <a:rPr lang="en-US" dirty="0" err="1"/>
              <a:t>bluetooth</a:t>
            </a:r>
            <a:r>
              <a:rPr lang="en-US" dirty="0"/>
              <a:t> </a:t>
            </a:r>
            <a:r>
              <a:rPr lang="ru-RU" dirty="0"/>
              <a:t>токены.</a:t>
            </a:r>
          </a:p>
          <a:p>
            <a:pPr marL="136525" indent="0">
              <a:buNone/>
            </a:pPr>
            <a:endParaRPr lang="ru-RU" dirty="0"/>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4888147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effectLst>
                  <a:outerShdw blurRad="38100" dist="38100" dir="2700000" algn="tl">
                    <a:srgbClr val="000000">
                      <a:alpha val="43137"/>
                    </a:srgbClr>
                  </a:outerShdw>
                </a:effectLst>
              </a:rPr>
              <a:t>Биометрические средства аутентификации </a:t>
            </a:r>
          </a:p>
        </p:txBody>
      </p:sp>
      <p:sp>
        <p:nvSpPr>
          <p:cNvPr id="3" name="Объект 2"/>
          <p:cNvSpPr>
            <a:spLocks noGrp="1"/>
          </p:cNvSpPr>
          <p:nvPr>
            <p:ph idx="1"/>
          </p:nvPr>
        </p:nvSpPr>
        <p:spPr>
          <a:xfrm>
            <a:off x="1910535" y="1600201"/>
            <a:ext cx="8435280" cy="4708525"/>
          </a:xfrm>
        </p:spPr>
        <p:txBody>
          <a:bodyPr/>
          <a:lstStyle/>
          <a:p>
            <a:r>
              <a:rPr lang="ru-RU" dirty="0"/>
              <a:t>БСА по сравнению с традиционными средствами аутентификации имеют ряд неоспоримых преимуществ:</a:t>
            </a:r>
          </a:p>
          <a:p>
            <a:pPr marL="1077913" indent="-354013">
              <a:buFont typeface="Wingdings" pitchFamily="2" charset="2"/>
              <a:buChar char="Ø"/>
            </a:pPr>
            <a:r>
              <a:rPr lang="ru-RU" dirty="0"/>
              <a:t>биометрические признаки очень трудно фальсифицировать;</a:t>
            </a:r>
          </a:p>
          <a:p>
            <a:pPr marL="1077913" indent="-354013">
              <a:buFont typeface="Wingdings" pitchFamily="2" charset="2"/>
              <a:buChar char="Ø"/>
            </a:pPr>
            <a:r>
              <a:rPr lang="ru-RU" dirty="0"/>
              <a:t>уникальность биометрических признаков обеспечивает очень высокую достоверность аутентификации;</a:t>
            </a:r>
          </a:p>
          <a:p>
            <a:pPr marL="1077913" indent="-354013">
              <a:buFont typeface="Wingdings" pitchFamily="2" charset="2"/>
              <a:buChar char="Ø"/>
            </a:pPr>
            <a:r>
              <a:rPr lang="ru-RU" dirty="0"/>
              <a:t>биометрический идентификатор нельзя забыть или потерять, он является неотъемлемой частью личности.</a:t>
            </a:r>
          </a:p>
          <a:p>
            <a:r>
              <a:rPr lang="ru-RU" dirty="0"/>
              <a:t>В соответствии с типом используемых биометрических признаков БСА делятся на </a:t>
            </a:r>
            <a:r>
              <a:rPr lang="ru-RU" i="1" dirty="0"/>
              <a:t>статические</a:t>
            </a:r>
            <a:r>
              <a:rPr lang="ru-RU" dirty="0"/>
              <a:t> и </a:t>
            </a:r>
            <a:r>
              <a:rPr lang="ru-RU" i="1" dirty="0"/>
              <a:t>динамические</a:t>
            </a:r>
            <a:r>
              <a:rPr lang="ru-RU" dirty="0"/>
              <a:t>.</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42707175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350785"/>
            <a:ext cx="8229600" cy="1143000"/>
          </a:xfrm>
        </p:spPr>
        <p:txBody>
          <a:bodyPr/>
          <a:lstStyle/>
          <a:p>
            <a:r>
              <a:rPr lang="ru-RU" dirty="0"/>
              <a:t>Статические БСА</a:t>
            </a:r>
          </a:p>
        </p:txBody>
      </p:sp>
      <p:sp>
        <p:nvSpPr>
          <p:cNvPr id="3" name="Объект 2"/>
          <p:cNvSpPr>
            <a:spLocks noGrp="1"/>
          </p:cNvSpPr>
          <p:nvPr>
            <p:ph idx="1"/>
          </p:nvPr>
        </p:nvSpPr>
        <p:spPr>
          <a:xfrm>
            <a:off x="1981200" y="2230865"/>
            <a:ext cx="8229600" cy="3313370"/>
          </a:xfrm>
        </p:spPr>
        <p:txBody>
          <a:bodyPr/>
          <a:lstStyle/>
          <a:p>
            <a:r>
              <a:rPr lang="ru-RU" dirty="0"/>
              <a:t>Статические БСА используют определенные анатомические (статические) параметры личности, являющиеся ее уникальным свойством, данным от рождения и неотъемлемым от нее в течение всей жизни. </a:t>
            </a:r>
          </a:p>
          <a:p>
            <a:r>
              <a:rPr lang="ru-RU" dirty="0"/>
              <a:t>В классе статической биометрии в настоящее время практическое применение получили БСА, использующие следующие анатомические параметры личности: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19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9242567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Идентификация и аутентификация</a:t>
            </a:r>
          </a:p>
        </p:txBody>
      </p:sp>
      <p:sp>
        <p:nvSpPr>
          <p:cNvPr id="3" name="Объект 2"/>
          <p:cNvSpPr>
            <a:spLocks noGrp="1"/>
          </p:cNvSpPr>
          <p:nvPr>
            <p:ph idx="1"/>
          </p:nvPr>
        </p:nvSpPr>
        <p:spPr/>
        <p:txBody>
          <a:bodyPr/>
          <a:lstStyle/>
          <a:p>
            <a:r>
              <a:rPr lang="ru-RU" dirty="0"/>
              <a:t>Аксиоматическим условием работы субъектов в защищенных ИС является обязательная </a:t>
            </a:r>
            <a:r>
              <a:rPr lang="ru-RU" i="1" dirty="0"/>
              <a:t>персонификация</a:t>
            </a:r>
            <a:r>
              <a:rPr lang="ru-RU" dirty="0"/>
              <a:t> всех субъектов, претендующих на доступ к объектам ИС, идентификация объектов доступа и порождаемых субъектами процессов над объектами. Это исключает возможности нарушения ИБ в ИС.</a:t>
            </a:r>
          </a:p>
          <a:p>
            <a:r>
              <a:rPr lang="ru-RU" b="1" i="1" dirty="0"/>
              <a:t>Персонификация</a:t>
            </a:r>
            <a:r>
              <a:rPr lang="ru-RU" dirty="0"/>
              <a:t> субъектов, объектов и процессов, реализуются в ИС процедурами </a:t>
            </a:r>
            <a:r>
              <a:rPr lang="ru-RU" i="1" dirty="0"/>
              <a:t>идентификации</a:t>
            </a:r>
            <a:r>
              <a:rPr lang="ru-RU" dirty="0"/>
              <a:t> и </a:t>
            </a:r>
            <a:r>
              <a:rPr lang="ru-RU" i="1" dirty="0"/>
              <a:t>аутентификации</a:t>
            </a:r>
            <a:r>
              <a:rPr lang="ru-RU" dirty="0"/>
              <a:t>, которые являются обязательными элементами защищенных ИС и, тем самым, реализуют первый (исходный) программно-технический рубеж защиты информации в ИС.</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44945434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C17756-1459-46A0-AFB4-4CB4E4E59C3E}"/>
              </a:ext>
            </a:extLst>
          </p:cNvPr>
          <p:cNvSpPr>
            <a:spLocks noGrp="1"/>
          </p:cNvSpPr>
          <p:nvPr>
            <p:ph type="title"/>
          </p:nvPr>
        </p:nvSpPr>
        <p:spPr/>
        <p:txBody>
          <a:bodyPr/>
          <a:lstStyle/>
          <a:p>
            <a:r>
              <a:rPr lang="ru-RU" dirty="0"/>
              <a:t>Статические БСА</a:t>
            </a:r>
          </a:p>
        </p:txBody>
      </p:sp>
      <p:sp>
        <p:nvSpPr>
          <p:cNvPr id="3" name="Объект 2">
            <a:extLst>
              <a:ext uri="{FF2B5EF4-FFF2-40B4-BE49-F238E27FC236}">
                <a16:creationId xmlns:a16="http://schemas.microsoft.com/office/drawing/2014/main" id="{52C7B74E-F117-4118-934F-2004D304DA27}"/>
              </a:ext>
            </a:extLst>
          </p:cNvPr>
          <p:cNvSpPr>
            <a:spLocks noGrp="1"/>
          </p:cNvSpPr>
          <p:nvPr>
            <p:ph idx="1"/>
          </p:nvPr>
        </p:nvSpPr>
        <p:spPr>
          <a:xfrm>
            <a:off x="1981200" y="2050251"/>
            <a:ext cx="8229600" cy="3403975"/>
          </a:xfrm>
        </p:spPr>
        <p:txBody>
          <a:bodyPr/>
          <a:lstStyle/>
          <a:p>
            <a:r>
              <a:rPr lang="ru-RU" dirty="0"/>
              <a:t>Папиллярный рисунок пальцев рук;</a:t>
            </a:r>
          </a:p>
          <a:p>
            <a:r>
              <a:rPr lang="ru-RU" dirty="0"/>
              <a:t>рисунок кровеносных сосудов глазного дна (сетчатка); </a:t>
            </a:r>
          </a:p>
          <a:p>
            <a:r>
              <a:rPr lang="ru-RU" dirty="0"/>
              <a:t>рисунок радужной оболочки глаза (радужка);</a:t>
            </a:r>
          </a:p>
          <a:p>
            <a:r>
              <a:rPr lang="ru-RU" dirty="0"/>
              <a:t>геометрия кисти руки; </a:t>
            </a:r>
          </a:p>
          <a:p>
            <a:r>
              <a:rPr lang="ru-RU" dirty="0"/>
              <a:t>рисунок вен кисти руки; </a:t>
            </a:r>
          </a:p>
          <a:p>
            <a:r>
              <a:rPr lang="ru-RU" dirty="0"/>
              <a:t>геометрия лица; </a:t>
            </a:r>
          </a:p>
          <a:p>
            <a:r>
              <a:rPr lang="ru-RU" dirty="0"/>
              <a:t>рисунок лицевых артерий и вен. </a:t>
            </a:r>
          </a:p>
          <a:p>
            <a:endParaRPr lang="ru-RU" dirty="0"/>
          </a:p>
        </p:txBody>
      </p:sp>
      <p:sp>
        <p:nvSpPr>
          <p:cNvPr id="4" name="Номер слайда 3">
            <a:extLst>
              <a:ext uri="{FF2B5EF4-FFF2-40B4-BE49-F238E27FC236}">
                <a16:creationId xmlns:a16="http://schemas.microsoft.com/office/drawing/2014/main" id="{6FA22F3E-DD9E-4479-9566-5553E346C1AF}"/>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3913139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Статические БСА</a:t>
            </a:r>
          </a:p>
        </p:txBody>
      </p:sp>
      <p:sp>
        <p:nvSpPr>
          <p:cNvPr id="3" name="Объект 2"/>
          <p:cNvSpPr>
            <a:spLocks noGrp="1"/>
          </p:cNvSpPr>
          <p:nvPr>
            <p:ph idx="1"/>
          </p:nvPr>
        </p:nvSpPr>
        <p:spPr>
          <a:xfrm>
            <a:off x="1981200" y="1763816"/>
            <a:ext cx="8229600" cy="4275475"/>
          </a:xfrm>
        </p:spPr>
        <p:txBody>
          <a:bodyPr/>
          <a:lstStyle/>
          <a:p>
            <a:r>
              <a:rPr lang="ru-RU" dirty="0"/>
              <a:t>Основным преимуществом статической биометрии является ее относительная независимость от психологического состояния пользователей, малые затраты усилий пользователей и, как следствие, – возможность организации биометрической идентификации больших потоков людей. </a:t>
            </a:r>
          </a:p>
          <a:p>
            <a:r>
              <a:rPr lang="ru-RU" dirty="0"/>
              <a:t>Недостатком статической биометрии является открытость биометрических признаков, что создает потенциальную возможность их фальсификации            (хотя и весьма трудоемкую).</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21</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861817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90BAF-CBF2-4424-B547-5301D627719C}"/>
              </a:ext>
            </a:extLst>
          </p:cNvPr>
          <p:cNvSpPr>
            <a:spLocks noGrp="1"/>
          </p:cNvSpPr>
          <p:nvPr>
            <p:ph type="title"/>
          </p:nvPr>
        </p:nvSpPr>
        <p:spPr/>
        <p:txBody>
          <a:bodyPr/>
          <a:lstStyle/>
          <a:p>
            <a:r>
              <a:rPr lang="ru-RU" dirty="0"/>
              <a:t>Динамические БСА</a:t>
            </a:r>
          </a:p>
        </p:txBody>
      </p:sp>
      <p:sp>
        <p:nvSpPr>
          <p:cNvPr id="3" name="Объект 2">
            <a:extLst>
              <a:ext uri="{FF2B5EF4-FFF2-40B4-BE49-F238E27FC236}">
                <a16:creationId xmlns:a16="http://schemas.microsoft.com/office/drawing/2014/main" id="{F7CBD718-F5F4-4669-A5C8-7F4D7922B6AC}"/>
              </a:ext>
            </a:extLst>
          </p:cNvPr>
          <p:cNvSpPr>
            <a:spLocks noGrp="1"/>
          </p:cNvSpPr>
          <p:nvPr>
            <p:ph idx="1"/>
          </p:nvPr>
        </p:nvSpPr>
        <p:spPr>
          <a:xfrm>
            <a:off x="1981200" y="2095255"/>
            <a:ext cx="8229600" cy="3358970"/>
          </a:xfrm>
        </p:spPr>
        <p:txBody>
          <a:bodyPr/>
          <a:lstStyle/>
          <a:p>
            <a:r>
              <a:rPr lang="ru-RU" dirty="0"/>
              <a:t>В классе динамической биометрии в настоящее время практическое применение получили БСА, использующие в качестве образа личности динамические параметры процесса заученного воспроизведения некоторой фразы (обычно парольной), реализуемой с помощью: </a:t>
            </a:r>
          </a:p>
          <a:p>
            <a:pPr marL="1341438" indent="-268288">
              <a:buNone/>
            </a:pPr>
            <a:r>
              <a:rPr lang="ru-RU" dirty="0"/>
              <a:t>•	голоса;</a:t>
            </a:r>
          </a:p>
          <a:p>
            <a:pPr marL="1341438" indent="-268288">
              <a:buNone/>
            </a:pPr>
            <a:r>
              <a:rPr lang="ru-RU" dirty="0"/>
              <a:t>•	рукописи;</a:t>
            </a:r>
          </a:p>
          <a:p>
            <a:pPr marL="1341438" indent="-268288">
              <a:buNone/>
            </a:pPr>
            <a:r>
              <a:rPr lang="ru-RU" dirty="0"/>
              <a:t>•	клавиатурного набора.</a:t>
            </a:r>
          </a:p>
          <a:p>
            <a:pPr marL="136525" indent="0">
              <a:buNone/>
            </a:pPr>
            <a:endParaRPr lang="ru-RU" dirty="0"/>
          </a:p>
        </p:txBody>
      </p:sp>
      <p:sp>
        <p:nvSpPr>
          <p:cNvPr id="4" name="Номер слайда 3">
            <a:extLst>
              <a:ext uri="{FF2B5EF4-FFF2-40B4-BE49-F238E27FC236}">
                <a16:creationId xmlns:a16="http://schemas.microsoft.com/office/drawing/2014/main" id="{01F1101E-FDBA-486B-8D1D-BC7FFA2F335C}"/>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96668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Динамические БСА</a:t>
            </a:r>
          </a:p>
        </p:txBody>
      </p:sp>
      <p:sp>
        <p:nvSpPr>
          <p:cNvPr id="3" name="Объект 2"/>
          <p:cNvSpPr>
            <a:spLocks noGrp="1"/>
          </p:cNvSpPr>
          <p:nvPr>
            <p:ph idx="1"/>
          </p:nvPr>
        </p:nvSpPr>
        <p:spPr>
          <a:xfrm>
            <a:off x="1981200" y="1330766"/>
            <a:ext cx="8229600" cy="4708525"/>
          </a:xfrm>
        </p:spPr>
        <p:txBody>
          <a:bodyPr/>
          <a:lstStyle/>
          <a:p>
            <a:r>
              <a:rPr lang="ru-RU" dirty="0"/>
              <a:t>Главным достоинством динамических БСА является их относительно низкая стоимость. Это обусловлено, тем, что они могут быть построены или исключительно программными средствами, или с использованием стандартных, имеющихся на компьютере средств мультимедиа. Поэтому стоимость динамических БСА фактически определяется только стоимостью дополнительного программного обеспечения. </a:t>
            </a:r>
          </a:p>
          <a:p>
            <a:r>
              <a:rPr lang="ru-RU" dirty="0"/>
              <a:t>Второе достоинство динамических БСА </a:t>
            </a:r>
            <a:r>
              <a:rPr lang="ru-RU" dirty="0">
                <a:sym typeface="Symbol"/>
              </a:rPr>
              <a:t> </a:t>
            </a:r>
            <a:r>
              <a:rPr lang="ru-RU" dirty="0"/>
              <a:t>возможность сохранения образа личности в тайне и быстрой смены этого образа за счет смены парольной фразы. </a:t>
            </a:r>
          </a:p>
          <a:p>
            <a:r>
              <a:rPr lang="ru-RU" dirty="0"/>
              <a:t>Недостаток динамических БСА </a:t>
            </a:r>
            <a:r>
              <a:rPr lang="ru-RU" dirty="0">
                <a:sym typeface="Symbol"/>
              </a:rPr>
              <a:t> </a:t>
            </a:r>
            <a:r>
              <a:rPr lang="ru-RU" dirty="0"/>
              <a:t>влияние на результат  психофизического состояния личности. </a:t>
            </a:r>
          </a:p>
          <a:p>
            <a:pPr marL="136525" indent="0">
              <a:buNone/>
            </a:pP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1870074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effectLst>
                  <a:outerShdw blurRad="38100" dist="38100" dir="2700000" algn="tl">
                    <a:srgbClr val="000000">
                      <a:alpha val="43137"/>
                    </a:srgbClr>
                  </a:outerShdw>
                </a:effectLst>
              </a:rPr>
              <a:t>Биометрические методы аутентификации </a:t>
            </a:r>
            <a:endParaRPr lang="ru-RU" sz="4000" dirty="0"/>
          </a:p>
        </p:txBody>
      </p:sp>
      <p:sp>
        <p:nvSpPr>
          <p:cNvPr id="3" name="Объект 2"/>
          <p:cNvSpPr>
            <a:spLocks noGrp="1"/>
          </p:cNvSpPr>
          <p:nvPr>
            <p:ph idx="1"/>
          </p:nvPr>
        </p:nvSpPr>
        <p:spPr/>
        <p:txBody>
          <a:bodyPr/>
          <a:lstStyle/>
          <a:p>
            <a:r>
              <a:rPr lang="ru-RU" dirty="0"/>
              <a:t>В БСА применяют два метода аутентификации:</a:t>
            </a:r>
          </a:p>
          <a:p>
            <a:pPr marL="450850" indent="-314325">
              <a:buSzPct val="100000"/>
              <a:buNone/>
            </a:pPr>
            <a:r>
              <a:rPr lang="ru-RU" dirty="0"/>
              <a:t>1.</a:t>
            </a:r>
            <a:r>
              <a:rPr lang="ru-RU" i="1" dirty="0"/>
              <a:t> Верификация ˗</a:t>
            </a:r>
            <a:r>
              <a:rPr lang="ru-RU" b="1" i="1" dirty="0"/>
              <a:t> </a:t>
            </a:r>
            <a:r>
              <a:rPr lang="ru-RU" dirty="0"/>
              <a:t>это процедура аутентификации личности, предъявившей БСА свои биометрические параметры и некоторый дополнительный уникальный идентификатор, по которому из биометрической БД извлекается биометрический эталон этой личности, который сравнивается с предъявленными личностью биометрическими параметрами по принципу  1</a:t>
            </a:r>
            <a:r>
              <a:rPr lang="en-US" dirty="0"/>
              <a:t> </a:t>
            </a:r>
            <a:r>
              <a:rPr lang="ru-RU" dirty="0"/>
              <a:t>:</a:t>
            </a:r>
            <a:r>
              <a:rPr lang="en-US" dirty="0"/>
              <a:t> </a:t>
            </a:r>
            <a:r>
              <a:rPr lang="ru-RU" dirty="0"/>
              <a:t>1. </a:t>
            </a:r>
          </a:p>
          <a:p>
            <a:pPr marL="450850" indent="-314325">
              <a:buSzPct val="100000"/>
              <a:buNone/>
            </a:pPr>
            <a:r>
              <a:rPr lang="ru-RU" dirty="0"/>
              <a:t>2.</a:t>
            </a:r>
            <a:r>
              <a:rPr lang="ru-RU" i="1" dirty="0"/>
              <a:t> Идентификация</a:t>
            </a:r>
            <a:r>
              <a:rPr lang="ru-RU" b="1" dirty="0"/>
              <a:t> </a:t>
            </a:r>
            <a:r>
              <a:rPr lang="ru-RU" dirty="0"/>
              <a:t>использует только биометрические параметры. БСА сравнивает предъявленные личностью  биометрические параметры со всеми записями БД по принципу 1</a:t>
            </a:r>
            <a:r>
              <a:rPr lang="en-US" dirty="0"/>
              <a:t> </a:t>
            </a:r>
            <a:r>
              <a:rPr lang="ru-RU" dirty="0"/>
              <a:t>:</a:t>
            </a:r>
            <a:r>
              <a:rPr lang="en-US" dirty="0"/>
              <a:t> </a:t>
            </a:r>
            <a:r>
              <a:rPr lang="en-US" i="1" dirty="0"/>
              <a:t>N</a:t>
            </a:r>
            <a:r>
              <a:rPr lang="ru-RU" dirty="0"/>
              <a:t>.</a:t>
            </a:r>
            <a:r>
              <a:rPr lang="en-US" dirty="0"/>
              <a:t> </a:t>
            </a: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24</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6767595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1190" y="274638"/>
            <a:ext cx="8435280" cy="1143000"/>
          </a:xfrm>
        </p:spPr>
        <p:txBody>
          <a:bodyPr>
            <a:noAutofit/>
          </a:bodyPr>
          <a:lstStyle/>
          <a:p>
            <a:r>
              <a:rPr lang="ru-RU" sz="3800" dirty="0"/>
              <a:t>Аутентификация по информации, ассоциированной с субъектом</a:t>
            </a:r>
          </a:p>
        </p:txBody>
      </p:sp>
      <p:sp>
        <p:nvSpPr>
          <p:cNvPr id="3" name="Объект 2"/>
          <p:cNvSpPr>
            <a:spLocks noGrp="1"/>
          </p:cNvSpPr>
          <p:nvPr>
            <p:ph idx="1"/>
          </p:nvPr>
        </p:nvSpPr>
        <p:spPr>
          <a:xfrm>
            <a:off x="1820525" y="1600201"/>
            <a:ext cx="8550950" cy="4708525"/>
          </a:xfrm>
        </p:spPr>
        <p:txBody>
          <a:bodyPr/>
          <a:lstStyle/>
          <a:p>
            <a:r>
              <a:rPr lang="ru-RU" dirty="0"/>
              <a:t>Аутентификацию удаленного пользователя можно осуществить путем определения его местонахождения. </a:t>
            </a:r>
          </a:p>
          <a:p>
            <a:r>
              <a:rPr lang="ru-RU" dirty="0"/>
              <a:t>Подход основан на использовании системы космической навигации, типа GPS. Пользователь, имеющий аппаратуру GPS, многократно посылает координаты заданных спутников, находящихся в зоне прямой видимости. Подсистема аутентификации, зная орбиты спутников, может с высокой точностью определить месторасположение пользователя. </a:t>
            </a:r>
          </a:p>
          <a:p>
            <a:r>
              <a:rPr lang="ru-RU" dirty="0"/>
              <a:t>Высокая надежность аутентификации определяется непредсказуемыми колебаниями орбит спутников и постоянными изменениями  координат пользователя. </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6562913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213F0D-A4C1-4A66-B9BC-DBF542F08A57}"/>
              </a:ext>
            </a:extLst>
          </p:cNvPr>
          <p:cNvSpPr>
            <a:spLocks noGrp="1"/>
          </p:cNvSpPr>
          <p:nvPr>
            <p:ph type="title"/>
          </p:nvPr>
        </p:nvSpPr>
        <p:spPr/>
        <p:txBody>
          <a:bodyPr>
            <a:normAutofit/>
          </a:bodyPr>
          <a:lstStyle/>
          <a:p>
            <a:r>
              <a:rPr lang="ru-RU" dirty="0"/>
              <a:t>Многоканальная аутентификация</a:t>
            </a:r>
          </a:p>
        </p:txBody>
      </p:sp>
      <p:sp>
        <p:nvSpPr>
          <p:cNvPr id="3" name="Объект 2">
            <a:extLst>
              <a:ext uri="{FF2B5EF4-FFF2-40B4-BE49-F238E27FC236}">
                <a16:creationId xmlns:a16="http://schemas.microsoft.com/office/drawing/2014/main" id="{E8AA02DB-2C13-4794-A91A-99DBD7022EE5}"/>
              </a:ext>
            </a:extLst>
          </p:cNvPr>
          <p:cNvSpPr>
            <a:spLocks noGrp="1"/>
          </p:cNvSpPr>
          <p:nvPr>
            <p:ph idx="1"/>
          </p:nvPr>
        </p:nvSpPr>
        <p:spPr>
          <a:xfrm>
            <a:off x="1981200" y="1493786"/>
            <a:ext cx="8229600" cy="4708525"/>
          </a:xfrm>
        </p:spPr>
        <p:txBody>
          <a:bodyPr/>
          <a:lstStyle/>
          <a:p>
            <a:r>
              <a:rPr lang="ru-RU" dirty="0"/>
              <a:t>Основана на одновременном использовании нескольких (обычно двух) видов каналов связи. </a:t>
            </a:r>
          </a:p>
          <a:p>
            <a:r>
              <a:rPr lang="ru-RU" dirty="0"/>
              <a:t>На первом этапе пользователь по сетевому каналу связи осуществляет аутентификацию на сервере, предоставляющем какие-либо услуги. На втором этапе сервер по отправляет пользователю одноразовый пароль по другому каналу связи (например, – телефонному). Пользователь по сетевому каналу отправляет полученный одноразовый пароль. </a:t>
            </a:r>
          </a:p>
          <a:p>
            <a:r>
              <a:rPr lang="ru-RU" dirty="0"/>
              <a:t>Многоканальный режим аутентификации обладает более высокой степенью надежности и потому наиболее широко применяется в банковской сфере онлайн-услуг. </a:t>
            </a:r>
          </a:p>
        </p:txBody>
      </p:sp>
      <p:sp>
        <p:nvSpPr>
          <p:cNvPr id="4" name="Номер слайда 3">
            <a:extLst>
              <a:ext uri="{FF2B5EF4-FFF2-40B4-BE49-F238E27FC236}">
                <a16:creationId xmlns:a16="http://schemas.microsoft.com/office/drawing/2014/main" id="{92B741E6-FB58-4B7D-8619-7D307FF274C2}"/>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958089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6030" y="1853825"/>
            <a:ext cx="8229600" cy="1828800"/>
          </a:xfrm>
        </p:spPr>
        <p:txBody>
          <a:bodyPr>
            <a:normAutofit/>
          </a:bodyPr>
          <a:lstStyle/>
          <a:p>
            <a:r>
              <a:rPr lang="ru-RU" sz="4000" cap="none" dirty="0">
                <a:solidFill>
                  <a:schemeClr val="accent6">
                    <a:lumMod val="75000"/>
                  </a:schemeClr>
                </a:solidFill>
              </a:rPr>
              <a:t>5. Методы и средства авторизации </a:t>
            </a:r>
          </a:p>
        </p:txBody>
      </p:sp>
    </p:spTree>
    <p:extLst>
      <p:ext uri="{BB962C8B-B14F-4D97-AF65-F5344CB8AC3E}">
        <p14:creationId xmlns:p14="http://schemas.microsoft.com/office/powerpoint/2010/main" val="12941793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Контроль доступа</a:t>
            </a:r>
          </a:p>
        </p:txBody>
      </p:sp>
      <p:sp>
        <p:nvSpPr>
          <p:cNvPr id="3" name="Объект 2"/>
          <p:cNvSpPr>
            <a:spLocks noGrp="1"/>
          </p:cNvSpPr>
          <p:nvPr>
            <p:ph idx="1"/>
          </p:nvPr>
        </p:nvSpPr>
        <p:spPr/>
        <p:txBody>
          <a:bodyPr/>
          <a:lstStyle/>
          <a:p>
            <a:r>
              <a:rPr lang="ru-RU" dirty="0"/>
              <a:t>Процедуры идентификации/аутентификации выполняют функцию глобального контроля прав пользователя по доступу в ИС в целом. Однако, использование даже самых надежных процедур идентификации / аутентификации в большинстве случаев оказывается недостаточным для решения вопроса о допустимости выполнения в ИС различными пользователями любых операций с любыми данными. </a:t>
            </a:r>
          </a:p>
          <a:p>
            <a:r>
              <a:rPr lang="ru-RU" dirty="0"/>
              <a:t>Конкретные права пользователей по работе с данными в ИС определяют процедуры </a:t>
            </a:r>
            <a:r>
              <a:rPr lang="ru-RU" i="1" dirty="0"/>
              <a:t>контроля и управления доступом</a:t>
            </a:r>
            <a:r>
              <a:rPr lang="ru-RU" dirty="0"/>
              <a:t>, называемые также </a:t>
            </a:r>
            <a:r>
              <a:rPr lang="ru-RU" i="1" dirty="0"/>
              <a:t>авторизацией</a:t>
            </a:r>
            <a:r>
              <a:rPr lang="ru-RU" dirty="0"/>
              <a:t> (от англ. </a:t>
            </a:r>
            <a:r>
              <a:rPr lang="ru-RU" dirty="0" err="1"/>
              <a:t>authorization</a:t>
            </a:r>
            <a:r>
              <a:rPr lang="ru-RU" dirty="0"/>
              <a:t> – разрешение, уполномочивание).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1358838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Контроль доступа</a:t>
            </a:r>
          </a:p>
        </p:txBody>
      </p:sp>
      <p:sp>
        <p:nvSpPr>
          <p:cNvPr id="3" name="Объект 2"/>
          <p:cNvSpPr>
            <a:spLocks noGrp="1"/>
          </p:cNvSpPr>
          <p:nvPr>
            <p:ph idx="1"/>
          </p:nvPr>
        </p:nvSpPr>
        <p:spPr/>
        <p:txBody>
          <a:bodyPr/>
          <a:lstStyle/>
          <a:p>
            <a:r>
              <a:rPr lang="ru-RU" dirty="0"/>
              <a:t>Авторизация является вторым после идентификации / аутентификации рубежом обеспечения безопасности данных в многопользовательских ИС. </a:t>
            </a:r>
          </a:p>
          <a:p>
            <a:r>
              <a:rPr lang="ru-RU" dirty="0"/>
              <a:t>Выбор конкретных механизмов управления доступом в многопользовательских ИС определяется установленной для данной ИС </a:t>
            </a:r>
            <a:r>
              <a:rPr lang="ru-RU" i="1" dirty="0"/>
              <a:t>политикой безопасности </a:t>
            </a:r>
            <a:r>
              <a:rPr lang="ru-RU" dirty="0"/>
              <a:t>и реализуются на основе определенных </a:t>
            </a:r>
            <a:r>
              <a:rPr lang="ru-RU" i="1" dirty="0"/>
              <a:t>моделей безопасности</a:t>
            </a:r>
            <a:r>
              <a:rPr lang="ru-RU" dirty="0"/>
              <a:t>, соответствующих выбранным политикам безопасности.</a:t>
            </a:r>
          </a:p>
          <a:p>
            <a:r>
              <a:rPr lang="ru-RU" dirty="0"/>
              <a:t>В концептуальном плане все модели безопасности ИС строятся на основе </a:t>
            </a:r>
            <a:r>
              <a:rPr lang="ru-RU" i="1" dirty="0"/>
              <a:t>субъектно-объектной модели доступа.</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29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567315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390275" cy="1143000"/>
          </a:xfrm>
        </p:spPr>
        <p:txBody>
          <a:bodyPr>
            <a:noAutofit/>
          </a:bodyPr>
          <a:lstStyle/>
          <a:p>
            <a:r>
              <a:rPr lang="ru-RU" sz="4000" dirty="0">
                <a:effectLst>
                  <a:outerShdw blurRad="38100" dist="38100" dir="2700000" algn="tl">
                    <a:srgbClr val="000000">
                      <a:alpha val="43137"/>
                    </a:srgbClr>
                  </a:outerShdw>
                </a:effectLst>
              </a:rPr>
              <a:t>Идентификация и аутентификация</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a:t>
            </a:fld>
            <a:endParaRPr lang="ru-RU">
              <a:solidFill>
                <a:prstClr val="black">
                  <a:shade val="50000"/>
                </a:prstClr>
              </a:solidFill>
              <a:latin typeface="Times New Roman"/>
            </a:endParaRPr>
          </a:p>
        </p:txBody>
      </p:sp>
      <p:sp>
        <p:nvSpPr>
          <p:cNvPr id="3" name="Объект 2"/>
          <p:cNvSpPr>
            <a:spLocks noGrp="1"/>
          </p:cNvSpPr>
          <p:nvPr>
            <p:ph idx="1"/>
          </p:nvPr>
        </p:nvSpPr>
        <p:spPr>
          <a:xfrm>
            <a:off x="1981200" y="1735811"/>
            <a:ext cx="8229600" cy="4528505"/>
          </a:xfrm>
        </p:spPr>
        <p:txBody>
          <a:bodyPr/>
          <a:lstStyle/>
          <a:p>
            <a:r>
              <a:rPr lang="ru-RU" dirty="0"/>
              <a:t>Под </a:t>
            </a:r>
            <a:r>
              <a:rPr lang="ru-RU" b="1" i="1" dirty="0"/>
              <a:t>идентификацией</a:t>
            </a:r>
            <a:r>
              <a:rPr lang="ru-RU" dirty="0"/>
              <a:t> понимается различение субъектов, объектов, процессов по их образам, выражаемым именами. Общепринятыми для обозначения имени пользователя являются термины логин (идентификатор) или ID (от англ. </a:t>
            </a:r>
            <a:r>
              <a:rPr lang="ru-RU" dirty="0" err="1"/>
              <a:t>identity</a:t>
            </a:r>
            <a:r>
              <a:rPr lang="ru-RU" dirty="0"/>
              <a:t> – тождественность).</a:t>
            </a:r>
          </a:p>
          <a:p>
            <a:r>
              <a:rPr lang="ru-RU" dirty="0"/>
              <a:t>Под </a:t>
            </a:r>
            <a:r>
              <a:rPr lang="ru-RU" b="1" i="1" dirty="0"/>
              <a:t>аутентификацией</a:t>
            </a:r>
            <a:r>
              <a:rPr lang="ru-RU" dirty="0"/>
              <a:t> понимается проверка и подтверждение подлинности образа идентифицировавшего себя субъекта, объекта, процесса. В качестве синонима термина «аутентификация» используют также термин «проверка подлинности». </a:t>
            </a:r>
          </a:p>
        </p:txBody>
      </p:sp>
    </p:spTree>
    <p:extLst>
      <p:ext uri="{BB962C8B-B14F-4D97-AF65-F5344CB8AC3E}">
        <p14:creationId xmlns:p14="http://schemas.microsoft.com/office/powerpoint/2010/main" val="272228835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B0853C-EFAA-40B3-960A-0BF411103746}"/>
              </a:ext>
            </a:extLst>
          </p:cNvPr>
          <p:cNvSpPr>
            <a:spLocks noGrp="1"/>
          </p:cNvSpPr>
          <p:nvPr>
            <p:ph type="title"/>
          </p:nvPr>
        </p:nvSpPr>
        <p:spPr/>
        <p:txBody>
          <a:bodyPr>
            <a:normAutofit fontScale="90000"/>
          </a:bodyPr>
          <a:lstStyle/>
          <a:p>
            <a:r>
              <a:rPr lang="ru-RU" dirty="0"/>
              <a:t>Субъектно-объектная </a:t>
            </a:r>
            <a:br>
              <a:rPr lang="ru-RU" dirty="0"/>
            </a:br>
            <a:r>
              <a:rPr lang="ru-RU" dirty="0"/>
              <a:t>модель доступа</a:t>
            </a:r>
          </a:p>
        </p:txBody>
      </p:sp>
      <p:sp>
        <p:nvSpPr>
          <p:cNvPr id="3" name="Объект 2">
            <a:extLst>
              <a:ext uri="{FF2B5EF4-FFF2-40B4-BE49-F238E27FC236}">
                <a16:creationId xmlns:a16="http://schemas.microsoft.com/office/drawing/2014/main" id="{A2DB8FF9-EAE2-4E5B-A678-776B167D2E81}"/>
              </a:ext>
            </a:extLst>
          </p:cNvPr>
          <p:cNvSpPr>
            <a:spLocks noGrp="1"/>
          </p:cNvSpPr>
          <p:nvPr>
            <p:ph idx="1"/>
          </p:nvPr>
        </p:nvSpPr>
        <p:spPr/>
        <p:txBody>
          <a:bodyPr/>
          <a:lstStyle/>
          <a:p>
            <a:r>
              <a:rPr lang="ru-RU" i="1" dirty="0"/>
              <a:t>Объект</a:t>
            </a:r>
            <a:r>
              <a:rPr lang="ru-RU" dirty="0"/>
              <a:t> – это пассивная сущность в ИС, которая представлена конечным множеством информации (данных) на определенном языке;</a:t>
            </a:r>
          </a:p>
          <a:p>
            <a:r>
              <a:rPr lang="ru-RU" i="1" dirty="0"/>
              <a:t>Субъект</a:t>
            </a:r>
            <a:r>
              <a:rPr lang="ru-RU" dirty="0"/>
              <a:t> – это активная сущность, которая производит преобразование информации в ИС;</a:t>
            </a:r>
          </a:p>
          <a:p>
            <a:r>
              <a:rPr lang="ru-RU" dirty="0"/>
              <a:t>Для выполнения преобразования информации, содержащейся в объектах ИС, субъект осуществляет </a:t>
            </a:r>
            <a:r>
              <a:rPr lang="ru-RU" i="1" dirty="0"/>
              <a:t>доступ</a:t>
            </a:r>
            <a:r>
              <a:rPr lang="ru-RU" dirty="0"/>
              <a:t> к ним;</a:t>
            </a:r>
          </a:p>
          <a:p>
            <a:r>
              <a:rPr lang="ru-RU" dirty="0"/>
              <a:t>Субъекты при доступе к объектам ИС порождают </a:t>
            </a:r>
            <a:r>
              <a:rPr lang="ru-RU" i="1" dirty="0"/>
              <a:t>процессы</a:t>
            </a:r>
            <a:r>
              <a:rPr lang="ru-RU" dirty="0"/>
              <a:t> над объектами; </a:t>
            </a:r>
          </a:p>
          <a:p>
            <a:r>
              <a:rPr lang="ru-RU" b="1" dirty="0"/>
              <a:t>Безопасность информации в ИС определяется доступами субъектов к объектам.</a:t>
            </a:r>
          </a:p>
          <a:p>
            <a:endParaRPr lang="ru-RU" dirty="0"/>
          </a:p>
        </p:txBody>
      </p:sp>
      <p:sp>
        <p:nvSpPr>
          <p:cNvPr id="4" name="Номер слайда 3">
            <a:extLst>
              <a:ext uri="{FF2B5EF4-FFF2-40B4-BE49-F238E27FC236}">
                <a16:creationId xmlns:a16="http://schemas.microsoft.com/office/drawing/2014/main" id="{F01C3CBC-B6F4-4C0A-AC12-349F97207E42}"/>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5776593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effectLst>
                  <a:outerShdw blurRad="38100" dist="38100" dir="2700000" algn="tl">
                    <a:srgbClr val="000000">
                      <a:alpha val="43137"/>
                    </a:srgbClr>
                  </a:outerShdw>
                </a:effectLst>
              </a:rPr>
              <a:t>Субъектно-объектная </a:t>
            </a:r>
            <a:br>
              <a:rPr lang="ru-RU" dirty="0">
                <a:effectLst>
                  <a:outerShdw blurRad="38100" dist="38100" dir="2700000" algn="tl">
                    <a:srgbClr val="000000">
                      <a:alpha val="43137"/>
                    </a:srgbClr>
                  </a:outerShdw>
                </a:effectLst>
              </a:rPr>
            </a:br>
            <a:r>
              <a:rPr lang="ru-RU" dirty="0">
                <a:effectLst>
                  <a:outerShdw blurRad="38100" dist="38100" dir="2700000" algn="tl">
                    <a:srgbClr val="000000">
                      <a:alpha val="43137"/>
                    </a:srgbClr>
                  </a:outerShdw>
                </a:effectLst>
              </a:rPr>
              <a:t>модель доступа</a:t>
            </a: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31</a:t>
            </a:fld>
            <a:endParaRPr lang="ru-RU">
              <a:solidFill>
                <a:prstClr val="black">
                  <a:shade val="50000"/>
                </a:prstClr>
              </a:solidFill>
              <a:latin typeface="Times New Roman"/>
            </a:endParaRPr>
          </a:p>
        </p:txBody>
      </p:sp>
      <p:grpSp>
        <p:nvGrpSpPr>
          <p:cNvPr id="5" name="Group 38"/>
          <p:cNvGrpSpPr>
            <a:grpSpLocks/>
          </p:cNvGrpSpPr>
          <p:nvPr/>
        </p:nvGrpSpPr>
        <p:grpSpPr bwMode="auto">
          <a:xfrm>
            <a:off x="2135560" y="2033845"/>
            <a:ext cx="7955774" cy="3960440"/>
            <a:chOff x="2545" y="11269"/>
            <a:chExt cx="7665" cy="3576"/>
          </a:xfrm>
        </p:grpSpPr>
        <p:sp>
          <p:nvSpPr>
            <p:cNvPr id="6" name="Rectangle 22"/>
            <p:cNvSpPr>
              <a:spLocks noChangeAspect="1" noChangeArrowheads="1"/>
            </p:cNvSpPr>
            <p:nvPr/>
          </p:nvSpPr>
          <p:spPr bwMode="auto">
            <a:xfrm>
              <a:off x="2545" y="11269"/>
              <a:ext cx="7665" cy="3576"/>
            </a:xfrm>
            <a:prstGeom prst="rect">
              <a:avLst/>
            </a:prstGeom>
            <a:solidFill>
              <a:srgbClr val="EAEAEA"/>
            </a:solidFill>
            <a:ln w="9525">
              <a:solidFill>
                <a:srgbClr val="000000"/>
              </a:solidFill>
              <a:miter lim="800000"/>
              <a:headEnd/>
              <a:tailEnd/>
            </a:ln>
          </p:spPr>
          <p:txBody>
            <a:bodyPr rot="0" vert="horz" wrap="square" lIns="91440" tIns="45720" rIns="91440" bIns="45720" anchor="t" anchorCtr="0" upright="1">
              <a:noAutofit/>
            </a:bodyPr>
            <a:lstStyle/>
            <a:p>
              <a:pPr fontAlgn="base">
                <a:spcBef>
                  <a:spcPct val="0"/>
                </a:spcBef>
                <a:spcAft>
                  <a:spcPct val="0"/>
                </a:spcAft>
              </a:pPr>
              <a:endParaRPr lang="ru-RU" sz="2000" dirty="0">
                <a:solidFill>
                  <a:prstClr val="black"/>
                </a:solidFill>
                <a:latin typeface="Times New Roman"/>
                <a:cs typeface="Arial" charset="0"/>
              </a:endParaRPr>
            </a:p>
          </p:txBody>
        </p:sp>
        <p:sp>
          <p:nvSpPr>
            <p:cNvPr id="7" name="Rectangle 23"/>
            <p:cNvSpPr>
              <a:spLocks noChangeAspect="1" noChangeArrowheads="1"/>
            </p:cNvSpPr>
            <p:nvPr/>
          </p:nvSpPr>
          <p:spPr bwMode="auto">
            <a:xfrm>
              <a:off x="2728" y="11770"/>
              <a:ext cx="2281" cy="255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Times New Roman"/>
              </a:endParaRPr>
            </a:p>
          </p:txBody>
        </p:sp>
        <p:sp>
          <p:nvSpPr>
            <p:cNvPr id="8" name="Text Box 24"/>
            <p:cNvSpPr txBox="1">
              <a:spLocks noChangeAspect="1" noChangeArrowheads="1"/>
            </p:cNvSpPr>
            <p:nvPr/>
          </p:nvSpPr>
          <p:spPr bwMode="auto">
            <a:xfrm>
              <a:off x="2910" y="12227"/>
              <a:ext cx="1916" cy="50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fontAlgn="base">
                <a:spcBef>
                  <a:spcPct val="0"/>
                </a:spcBef>
              </a:pPr>
              <a:r>
                <a:rPr lang="ru-RU" sz="2000" b="1" kern="0" dirty="0">
                  <a:solidFill>
                    <a:prstClr val="white"/>
                  </a:solidFill>
                  <a:effectLst>
                    <a:outerShdw blurRad="38100" dist="38100" dir="2700000" algn="tl">
                      <a:srgbClr val="000000">
                        <a:alpha val="43137"/>
                      </a:srgbClr>
                    </a:outerShdw>
                  </a:effectLst>
                  <a:latin typeface="Times New Roman"/>
                  <a:ea typeface="Times New Roman"/>
                  <a:cs typeface="Times New Roman"/>
                </a:rPr>
                <a:t>Пользователи</a:t>
              </a:r>
            </a:p>
          </p:txBody>
        </p:sp>
        <p:sp>
          <p:nvSpPr>
            <p:cNvPr id="9" name="Text Box 27"/>
            <p:cNvSpPr txBox="1">
              <a:spLocks noChangeAspect="1" noChangeArrowheads="1"/>
            </p:cNvSpPr>
            <p:nvPr/>
          </p:nvSpPr>
          <p:spPr bwMode="auto">
            <a:xfrm>
              <a:off x="2910" y="11800"/>
              <a:ext cx="1916" cy="4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fontAlgn="base">
                <a:spcBef>
                  <a:spcPct val="0"/>
                </a:spcBef>
              </a:pPr>
              <a:r>
                <a:rPr lang="ru-RU" sz="2000" kern="0" dirty="0">
                  <a:solidFill>
                    <a:prstClr val="black"/>
                  </a:solidFill>
                  <a:effectLst>
                    <a:outerShdw blurRad="38100" dist="38100" dir="2700000" algn="tl">
                      <a:srgbClr val="000000">
                        <a:alpha val="43137"/>
                      </a:srgbClr>
                    </a:outerShdw>
                  </a:effectLst>
                  <a:latin typeface="Times New Roman"/>
                  <a:ea typeface="Times New Roman"/>
                  <a:cs typeface="Times New Roman"/>
                </a:rPr>
                <a:t>Субъекты ИС</a:t>
              </a:r>
              <a:endParaRPr lang="ru-RU" sz="2000" b="1" kern="0" dirty="0">
                <a:solidFill>
                  <a:prstClr val="black"/>
                </a:solidFill>
                <a:effectLst>
                  <a:outerShdw blurRad="38100" dist="38100" dir="2700000" algn="tl">
                    <a:srgbClr val="000000">
                      <a:alpha val="43137"/>
                    </a:srgbClr>
                  </a:outerShdw>
                </a:effectLst>
                <a:latin typeface="Times New Roman"/>
                <a:ea typeface="Times New Roman"/>
                <a:cs typeface="Times New Roman"/>
              </a:endParaRPr>
            </a:p>
          </p:txBody>
        </p:sp>
        <p:sp>
          <p:nvSpPr>
            <p:cNvPr id="10" name="Text Box 25"/>
            <p:cNvSpPr txBox="1">
              <a:spLocks noChangeAspect="1" noChangeArrowheads="1"/>
            </p:cNvSpPr>
            <p:nvPr/>
          </p:nvSpPr>
          <p:spPr bwMode="auto">
            <a:xfrm>
              <a:off x="2910" y="12773"/>
              <a:ext cx="1916" cy="45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fontAlgn="base">
                <a:spcBef>
                  <a:spcPct val="0"/>
                </a:spcBef>
              </a:pPr>
              <a:r>
                <a:rPr lang="ru-RU" sz="2000" b="1" kern="0" dirty="0">
                  <a:solidFill>
                    <a:prstClr val="white"/>
                  </a:solidFill>
                  <a:effectLst>
                    <a:outerShdw blurRad="38100" dist="38100" dir="2700000" algn="tl">
                      <a:srgbClr val="000000">
                        <a:alpha val="43137"/>
                      </a:srgbClr>
                    </a:outerShdw>
                  </a:effectLst>
                  <a:latin typeface="Times New Roman"/>
                  <a:ea typeface="Times New Roman"/>
                  <a:cs typeface="Times New Roman"/>
                </a:rPr>
                <a:t>Приложения</a:t>
              </a:r>
            </a:p>
          </p:txBody>
        </p:sp>
        <p:sp>
          <p:nvSpPr>
            <p:cNvPr id="11" name="Text Box 26"/>
            <p:cNvSpPr txBox="1">
              <a:spLocks noChangeAspect="1" noChangeArrowheads="1"/>
            </p:cNvSpPr>
            <p:nvPr/>
          </p:nvSpPr>
          <p:spPr bwMode="auto">
            <a:xfrm>
              <a:off x="2910" y="13274"/>
              <a:ext cx="1916" cy="81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fontAlgn="base">
                <a:spcBef>
                  <a:spcPct val="0"/>
                </a:spcBef>
              </a:pPr>
              <a:r>
                <a:rPr lang="ru-RU" sz="2000" b="1" dirty="0">
                  <a:solidFill>
                    <a:prstClr val="white"/>
                  </a:solidFill>
                  <a:effectLst>
                    <a:outerShdw blurRad="38100" dist="38100" dir="2700000" algn="tl">
                      <a:srgbClr val="000000">
                        <a:alpha val="43137"/>
                      </a:srgbClr>
                    </a:outerShdw>
                  </a:effectLst>
                  <a:latin typeface="Times New Roman"/>
                  <a:ea typeface="Times New Roman"/>
                </a:rPr>
                <a:t>Внешние</a:t>
              </a:r>
              <a:r>
                <a:rPr lang="ru-RU" sz="2000" dirty="0">
                  <a:solidFill>
                    <a:prstClr val="white"/>
                  </a:solidFill>
                  <a:latin typeface="Times New Roman"/>
                  <a:ea typeface="Times New Roman"/>
                </a:rPr>
                <a:t> </a:t>
              </a:r>
              <a:r>
                <a:rPr lang="ru-RU" sz="2000" b="1" dirty="0">
                  <a:solidFill>
                    <a:prstClr val="white"/>
                  </a:solidFill>
                  <a:latin typeface="Times New Roman"/>
                  <a:ea typeface="Times New Roman"/>
                </a:rPr>
                <a:t>коммуникации</a:t>
              </a:r>
            </a:p>
          </p:txBody>
        </p:sp>
        <p:sp>
          <p:nvSpPr>
            <p:cNvPr id="12" name="Rectangle 28"/>
            <p:cNvSpPr>
              <a:spLocks noChangeAspect="1" noChangeArrowheads="1"/>
            </p:cNvSpPr>
            <p:nvPr/>
          </p:nvSpPr>
          <p:spPr bwMode="auto">
            <a:xfrm>
              <a:off x="7746" y="11782"/>
              <a:ext cx="2282" cy="250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Times New Roman"/>
              </a:endParaRPr>
            </a:p>
          </p:txBody>
        </p:sp>
        <p:sp>
          <p:nvSpPr>
            <p:cNvPr id="13" name="Text Box 29"/>
            <p:cNvSpPr txBox="1">
              <a:spLocks noChangeAspect="1" noChangeArrowheads="1"/>
            </p:cNvSpPr>
            <p:nvPr/>
          </p:nvSpPr>
          <p:spPr bwMode="auto">
            <a:xfrm>
              <a:off x="7929" y="12210"/>
              <a:ext cx="1916" cy="473"/>
            </a:xfrm>
            <a:prstGeom prst="rect">
              <a:avLst/>
            </a:prstGeom>
            <a:solidFill>
              <a:schemeClr val="accent1">
                <a:lumMod val="75000"/>
              </a:schemeClr>
            </a:solidFill>
            <a:ln>
              <a:headEnd/>
              <a:tailEnd/>
            </a:ln>
          </p:spPr>
          <p:style>
            <a:lnRef idx="0">
              <a:schemeClr val="accent1"/>
            </a:lnRef>
            <a:fillRef idx="1003">
              <a:schemeClr val="dk1"/>
            </a:fillRef>
            <a:effectRef idx="3">
              <a:schemeClr val="accent1"/>
            </a:effectRef>
            <a:fontRef idx="minor">
              <a:schemeClr val="lt1"/>
            </a:fontRef>
          </p:style>
          <p:txBody>
            <a:bodyPr rot="0" vert="horz" wrap="square" lIns="91440" tIns="45720" rIns="91440" bIns="45720" anchor="ctr" anchorCtr="0" upright="1">
              <a:noAutofit/>
            </a:bodyPr>
            <a:lstStyle/>
            <a:p>
              <a:pPr algn="ctr" fontAlgn="base">
                <a:spcBef>
                  <a:spcPct val="0"/>
                </a:spcBef>
              </a:pPr>
              <a:r>
                <a:rPr lang="ru-RU" sz="2000" b="1" kern="0" dirty="0">
                  <a:solidFill>
                    <a:prstClr val="white"/>
                  </a:solidFill>
                  <a:effectLst>
                    <a:outerShdw blurRad="38100" dist="38100" dir="2700000" algn="tl">
                      <a:srgbClr val="000000">
                        <a:alpha val="43137"/>
                      </a:srgbClr>
                    </a:outerShdw>
                  </a:effectLst>
                  <a:latin typeface="Times New Roman"/>
                  <a:ea typeface="Times New Roman"/>
                  <a:cs typeface="Times New Roman"/>
                </a:rPr>
                <a:t>Программы</a:t>
              </a:r>
            </a:p>
          </p:txBody>
        </p:sp>
        <p:sp>
          <p:nvSpPr>
            <p:cNvPr id="14" name="Text Box 30"/>
            <p:cNvSpPr txBox="1">
              <a:spLocks noChangeAspect="1" noChangeArrowheads="1"/>
            </p:cNvSpPr>
            <p:nvPr/>
          </p:nvSpPr>
          <p:spPr bwMode="auto">
            <a:xfrm>
              <a:off x="7929" y="12727"/>
              <a:ext cx="1916" cy="456"/>
            </a:xfrm>
            <a:prstGeom prst="rect">
              <a:avLst/>
            </a:prstGeom>
            <a:solidFill>
              <a:schemeClr val="accent1">
                <a:lumMod val="75000"/>
              </a:schemeClr>
            </a:solidFill>
            <a:ln>
              <a:headEnd/>
              <a:tailEnd/>
            </a:ln>
          </p:spPr>
          <p:style>
            <a:lnRef idx="0">
              <a:schemeClr val="accent1"/>
            </a:lnRef>
            <a:fillRef idx="1003">
              <a:schemeClr val="dk1"/>
            </a:fillRef>
            <a:effectRef idx="3">
              <a:schemeClr val="accent1"/>
            </a:effectRef>
            <a:fontRef idx="minor">
              <a:schemeClr val="lt1"/>
            </a:fontRef>
          </p:style>
          <p:txBody>
            <a:bodyPr rot="0" vert="horz" wrap="square" lIns="91440" tIns="45720" rIns="91440" bIns="45720" anchor="t" anchorCtr="0" upright="1">
              <a:noAutofit/>
            </a:bodyPr>
            <a:lstStyle/>
            <a:p>
              <a:pPr algn="ctr" fontAlgn="base">
                <a:spcBef>
                  <a:spcPct val="0"/>
                </a:spcBef>
              </a:pPr>
              <a:r>
                <a:rPr lang="ru-RU" sz="2000" b="1" kern="0" dirty="0">
                  <a:solidFill>
                    <a:prstClr val="white"/>
                  </a:solidFill>
                  <a:effectLst>
                    <a:outerShdw blurRad="38100" dist="38100" dir="2700000" algn="tl">
                      <a:srgbClr val="000000">
                        <a:alpha val="43137"/>
                      </a:srgbClr>
                    </a:outerShdw>
                  </a:effectLst>
                  <a:latin typeface="Times New Roman"/>
                  <a:ea typeface="Times New Roman"/>
                  <a:cs typeface="Times New Roman"/>
                </a:rPr>
                <a:t>Файлы</a:t>
              </a:r>
            </a:p>
          </p:txBody>
        </p:sp>
        <p:sp>
          <p:nvSpPr>
            <p:cNvPr id="15" name="Text Box 31"/>
            <p:cNvSpPr txBox="1">
              <a:spLocks noChangeAspect="1" noChangeArrowheads="1"/>
            </p:cNvSpPr>
            <p:nvPr/>
          </p:nvSpPr>
          <p:spPr bwMode="auto">
            <a:xfrm>
              <a:off x="7929" y="13228"/>
              <a:ext cx="1916" cy="516"/>
            </a:xfrm>
            <a:prstGeom prst="rect">
              <a:avLst/>
            </a:prstGeom>
            <a:solidFill>
              <a:schemeClr val="accent1">
                <a:lumMod val="75000"/>
              </a:schemeClr>
            </a:solidFill>
            <a:ln>
              <a:headEnd/>
              <a:tailEnd/>
            </a:ln>
          </p:spPr>
          <p:style>
            <a:lnRef idx="0">
              <a:schemeClr val="accent1"/>
            </a:lnRef>
            <a:fillRef idx="1003">
              <a:schemeClr val="dk1"/>
            </a:fillRef>
            <a:effectRef idx="3">
              <a:schemeClr val="accent1"/>
            </a:effectRef>
            <a:fontRef idx="minor">
              <a:schemeClr val="lt1"/>
            </a:fontRef>
          </p:style>
          <p:txBody>
            <a:bodyPr rot="0" vert="horz" wrap="square" lIns="91440" tIns="45720" rIns="91440" bIns="45720" anchor="t" anchorCtr="0" upright="1">
              <a:noAutofit/>
            </a:bodyPr>
            <a:lstStyle/>
            <a:p>
              <a:pPr algn="ctr" fontAlgn="base">
                <a:spcBef>
                  <a:spcPct val="0"/>
                </a:spcBef>
              </a:pPr>
              <a:r>
                <a:rPr lang="ru-RU" sz="2000" b="1" dirty="0">
                  <a:solidFill>
                    <a:prstClr val="white"/>
                  </a:solidFill>
                  <a:effectLst>
                    <a:outerShdw blurRad="38100" dist="38100" dir="2700000" algn="tl">
                      <a:srgbClr val="000000">
                        <a:alpha val="43137"/>
                      </a:srgbClr>
                    </a:outerShdw>
                  </a:effectLst>
                  <a:latin typeface="Times New Roman"/>
                  <a:ea typeface="Times New Roman"/>
                </a:rPr>
                <a:t>Данные БД</a:t>
              </a:r>
            </a:p>
          </p:txBody>
        </p:sp>
        <p:sp>
          <p:nvSpPr>
            <p:cNvPr id="16" name="Text Box 32"/>
            <p:cNvSpPr txBox="1">
              <a:spLocks noChangeAspect="1" noChangeArrowheads="1"/>
            </p:cNvSpPr>
            <p:nvPr/>
          </p:nvSpPr>
          <p:spPr bwMode="auto">
            <a:xfrm>
              <a:off x="7929" y="11814"/>
              <a:ext cx="1916" cy="3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fontAlgn="base">
                <a:spcBef>
                  <a:spcPct val="0"/>
                </a:spcBef>
              </a:pPr>
              <a:r>
                <a:rPr lang="ru-RU" sz="2000" kern="0" dirty="0">
                  <a:solidFill>
                    <a:prstClr val="black"/>
                  </a:solidFill>
                  <a:effectLst>
                    <a:outerShdw blurRad="38100" dist="38100" dir="2700000" algn="tl">
                      <a:srgbClr val="000000">
                        <a:alpha val="43137"/>
                      </a:srgbClr>
                    </a:outerShdw>
                  </a:effectLst>
                  <a:latin typeface="Times New Roman"/>
                  <a:ea typeface="Times New Roman"/>
                  <a:cs typeface="Times New Roman"/>
                </a:rPr>
                <a:t>Объекты</a:t>
              </a:r>
              <a:r>
                <a:rPr lang="ru-RU" sz="2000" b="1" kern="0" dirty="0">
                  <a:solidFill>
                    <a:prstClr val="black"/>
                  </a:solidFill>
                  <a:effectLst>
                    <a:outerShdw blurRad="38100" dist="38100" dir="2700000" algn="tl">
                      <a:srgbClr val="000000">
                        <a:alpha val="43137"/>
                      </a:srgbClr>
                    </a:outerShdw>
                  </a:effectLst>
                  <a:latin typeface="Times New Roman"/>
                  <a:ea typeface="Times New Roman"/>
                  <a:cs typeface="Times New Roman"/>
                </a:rPr>
                <a:t> </a:t>
              </a:r>
              <a:r>
                <a:rPr lang="ru-RU" sz="2000" kern="0" dirty="0">
                  <a:solidFill>
                    <a:prstClr val="black"/>
                  </a:solidFill>
                  <a:effectLst>
                    <a:outerShdw blurRad="38100" dist="38100" dir="2700000" algn="tl">
                      <a:srgbClr val="000000">
                        <a:alpha val="43137"/>
                      </a:srgbClr>
                    </a:outerShdw>
                  </a:effectLst>
                  <a:latin typeface="Times New Roman"/>
                  <a:ea typeface="Times New Roman"/>
                  <a:cs typeface="Times New Roman"/>
                </a:rPr>
                <a:t>ИС</a:t>
              </a:r>
              <a:endParaRPr lang="ru-RU" sz="2000" b="1" kern="0" dirty="0">
                <a:solidFill>
                  <a:prstClr val="black"/>
                </a:solidFill>
                <a:effectLst>
                  <a:outerShdw blurRad="38100" dist="38100" dir="2700000" algn="tl">
                    <a:srgbClr val="000000">
                      <a:alpha val="43137"/>
                    </a:srgbClr>
                  </a:outerShdw>
                </a:effectLst>
                <a:latin typeface="Times New Roman"/>
                <a:ea typeface="Times New Roman"/>
                <a:cs typeface="Times New Roman"/>
              </a:endParaRPr>
            </a:p>
          </p:txBody>
        </p:sp>
        <p:sp>
          <p:nvSpPr>
            <p:cNvPr id="17" name="AutoShape 34"/>
            <p:cNvSpPr>
              <a:spLocks noChangeAspect="1" noChangeArrowheads="1"/>
            </p:cNvSpPr>
            <p:nvPr/>
          </p:nvSpPr>
          <p:spPr bwMode="auto">
            <a:xfrm>
              <a:off x="5191" y="11816"/>
              <a:ext cx="2327" cy="2509"/>
            </a:xfrm>
            <a:prstGeom prst="hexagon">
              <a:avLst>
                <a:gd name="adj" fmla="val 25000"/>
                <a:gd name="vf" fmla="val 115470"/>
              </a:avLst>
            </a:prstGeom>
            <a:ln>
              <a:headEnd/>
              <a:tailEnd/>
            </a:ln>
          </p:spPr>
          <p:style>
            <a:lnRef idx="1">
              <a:schemeClr val="accent2"/>
            </a:lnRef>
            <a:fillRef idx="2">
              <a:schemeClr val="accent2"/>
            </a:fillRef>
            <a:effectRef idx="1">
              <a:schemeClr val="accent2"/>
            </a:effectRef>
            <a:fontRef idx="minor">
              <a:schemeClr val="dk1"/>
            </a:fontRef>
          </p:style>
          <p:txBody>
            <a:bodyPr rot="0" vert="horz" wrap="square" lIns="18000" tIns="36000" rIns="18000" bIns="36000" anchor="t" anchorCtr="0" upright="1">
              <a:noAutofit/>
            </a:bodyPr>
            <a:lstStyle/>
            <a:p>
              <a:pPr algn="ctr" fontAlgn="base">
                <a:spcBef>
                  <a:spcPct val="0"/>
                </a:spcBef>
              </a:pPr>
              <a:r>
                <a:rPr lang="ru-RU" sz="2000" dirty="0">
                  <a:solidFill>
                    <a:prstClr val="black"/>
                  </a:solidFill>
                  <a:effectLst>
                    <a:outerShdw blurRad="38100" dist="38100" dir="2700000" algn="tl">
                      <a:srgbClr val="000000">
                        <a:alpha val="43137"/>
                      </a:srgbClr>
                    </a:outerShdw>
                  </a:effectLst>
                  <a:latin typeface="Times New Roman"/>
                  <a:ea typeface="Times New Roman"/>
                </a:rPr>
                <a:t>Процессы субъектов</a:t>
              </a:r>
            </a:p>
            <a:p>
              <a:pPr algn="ctr" fontAlgn="base">
                <a:spcBef>
                  <a:spcPct val="0"/>
                </a:spcBef>
              </a:pPr>
              <a:r>
                <a:rPr lang="ru-RU" sz="2000" b="1" dirty="0">
                  <a:solidFill>
                    <a:prstClr val="black"/>
                  </a:solidFill>
                  <a:effectLst>
                    <a:outerShdw blurRad="38100" dist="38100" dir="2700000" algn="tl">
                      <a:srgbClr val="000000">
                        <a:alpha val="43137"/>
                      </a:srgbClr>
                    </a:outerShdw>
                  </a:effectLst>
                  <a:latin typeface="Times New Roman"/>
                  <a:ea typeface="Times New Roman"/>
                </a:rPr>
                <a:t> </a:t>
              </a:r>
            </a:p>
            <a:p>
              <a:pPr algn="ctr" fontAlgn="base">
                <a:spcBef>
                  <a:spcPct val="0"/>
                </a:spcBef>
              </a:pPr>
              <a:r>
                <a:rPr lang="ru-RU" sz="2000" b="1" dirty="0">
                  <a:solidFill>
                    <a:prstClr val="black"/>
                  </a:solidFill>
                  <a:effectLst>
                    <a:outerShdw blurRad="38100" dist="38100" dir="2700000" algn="tl">
                      <a:srgbClr val="000000">
                        <a:alpha val="43137"/>
                      </a:srgbClr>
                    </a:outerShdw>
                  </a:effectLst>
                  <a:latin typeface="Times New Roman"/>
                  <a:ea typeface="Times New Roman"/>
                </a:rPr>
                <a:t> </a:t>
              </a:r>
              <a:r>
                <a:rPr lang="ru-RU" sz="2000" dirty="0">
                  <a:solidFill>
                    <a:prstClr val="black"/>
                  </a:solidFill>
                  <a:effectLst>
                    <a:outerShdw blurRad="38100" dist="38100" dir="2700000" algn="tl">
                      <a:srgbClr val="000000">
                        <a:alpha val="43137"/>
                      </a:srgbClr>
                    </a:outerShdw>
                  </a:effectLst>
                  <a:latin typeface="Times New Roman"/>
                </a:rPr>
                <a:t>над объектами</a:t>
              </a:r>
              <a:endParaRPr lang="ru-RU" sz="2000" b="1" dirty="0">
                <a:solidFill>
                  <a:prstClr val="black"/>
                </a:solidFill>
                <a:effectLst>
                  <a:outerShdw blurRad="38100" dist="38100" dir="2700000" algn="tl">
                    <a:srgbClr val="000000">
                      <a:alpha val="43137"/>
                    </a:srgbClr>
                  </a:outerShdw>
                </a:effectLst>
                <a:latin typeface="Times New Roman"/>
                <a:ea typeface="Times New Roman"/>
              </a:endParaRPr>
            </a:p>
            <a:p>
              <a:pPr algn="ctr" fontAlgn="base">
                <a:spcBef>
                  <a:spcPct val="0"/>
                </a:spcBef>
              </a:pPr>
              <a:r>
                <a:rPr lang="ru-RU" sz="2000" b="1" dirty="0">
                  <a:solidFill>
                    <a:prstClr val="black"/>
                  </a:solidFill>
                  <a:effectLst>
                    <a:outerShdw blurRad="38100" dist="38100" dir="2700000" algn="tl">
                      <a:srgbClr val="000000">
                        <a:alpha val="43137"/>
                      </a:srgbClr>
                    </a:outerShdw>
                  </a:effectLst>
                  <a:latin typeface="Times New Roman"/>
                  <a:ea typeface="Times New Roman"/>
                </a:rPr>
                <a:t> </a:t>
              </a:r>
            </a:p>
          </p:txBody>
        </p:sp>
        <p:sp>
          <p:nvSpPr>
            <p:cNvPr id="18" name="Text Box 35"/>
            <p:cNvSpPr txBox="1">
              <a:spLocks noChangeAspect="1" noChangeArrowheads="1"/>
            </p:cNvSpPr>
            <p:nvPr/>
          </p:nvSpPr>
          <p:spPr bwMode="auto">
            <a:xfrm>
              <a:off x="2636" y="11300"/>
              <a:ext cx="1917" cy="37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fontAlgn="base">
                <a:spcBef>
                  <a:spcPct val="0"/>
                </a:spcBef>
              </a:pPr>
              <a:r>
                <a:rPr lang="ru-RU" sz="2000" kern="0" dirty="0">
                  <a:solidFill>
                    <a:prstClr val="black"/>
                  </a:solidFill>
                  <a:effectLst>
                    <a:outerShdw blurRad="38100" dist="38100" dir="2700000" algn="tl">
                      <a:srgbClr val="000000">
                        <a:alpha val="43137"/>
                      </a:srgbClr>
                    </a:outerShdw>
                  </a:effectLst>
                  <a:latin typeface="Times New Roman"/>
                  <a:ea typeface="Times New Roman"/>
                  <a:cs typeface="Times New Roman"/>
                </a:rPr>
                <a:t>ИС</a:t>
              </a:r>
              <a:endParaRPr lang="ru-RU" sz="2000" b="1" kern="0" dirty="0">
                <a:solidFill>
                  <a:prstClr val="black"/>
                </a:solidFill>
                <a:effectLst>
                  <a:outerShdw blurRad="38100" dist="38100" dir="2700000" algn="tl">
                    <a:srgbClr val="000000">
                      <a:alpha val="43137"/>
                    </a:srgbClr>
                  </a:outerShdw>
                </a:effectLst>
                <a:latin typeface="Times New Roman"/>
                <a:ea typeface="Times New Roman"/>
                <a:cs typeface="Times New Roman"/>
              </a:endParaRPr>
            </a:p>
          </p:txBody>
        </p:sp>
        <p:sp>
          <p:nvSpPr>
            <p:cNvPr id="19" name="AutoShape 36"/>
            <p:cNvSpPr>
              <a:spLocks noChangeArrowheads="1"/>
            </p:cNvSpPr>
            <p:nvPr/>
          </p:nvSpPr>
          <p:spPr bwMode="auto">
            <a:xfrm>
              <a:off x="5840" y="12952"/>
              <a:ext cx="990" cy="285"/>
            </a:xfrm>
            <a:prstGeom prst="leftRightArrow">
              <a:avLst>
                <a:gd name="adj1" fmla="val 50000"/>
                <a:gd name="adj2" fmla="val 69474"/>
              </a:avLst>
            </a:prstGeom>
            <a:ln>
              <a:headEnd/>
              <a:tailEnd/>
            </a:ln>
          </p:spPr>
          <p:style>
            <a:lnRef idx="0">
              <a:schemeClr val="accent2"/>
            </a:lnRef>
            <a:fillRef idx="3">
              <a:schemeClr val="accent2"/>
            </a:fillRef>
            <a:effectRef idx="3">
              <a:schemeClr val="accent2"/>
            </a:effectRef>
            <a:fontRef idx="minor">
              <a:schemeClr val="lt1"/>
            </a:fontRef>
          </p:style>
          <p:txBody>
            <a:bodyPr rot="0" vert="horz" wrap="square" lIns="91440" tIns="45720" rIns="91440" bIns="45720" anchor="t" anchorCtr="0" upright="1">
              <a:noAutofit/>
            </a:bodyPr>
            <a:lstStyle/>
            <a:p>
              <a:pPr fontAlgn="base">
                <a:spcBef>
                  <a:spcPct val="0"/>
                </a:spcBef>
                <a:spcAft>
                  <a:spcPct val="0"/>
                </a:spcAft>
              </a:pPr>
              <a:endParaRPr lang="ru-RU">
                <a:solidFill>
                  <a:prstClr val="white"/>
                </a:solidFill>
                <a:latin typeface="Times New Roman"/>
              </a:endParaRPr>
            </a:p>
          </p:txBody>
        </p:sp>
      </p:grpSp>
    </p:spTree>
    <p:extLst>
      <p:ext uri="{BB962C8B-B14F-4D97-AF65-F5344CB8AC3E}">
        <p14:creationId xmlns:p14="http://schemas.microsoft.com/office/powerpoint/2010/main" val="10041468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outerShdw blurRad="38100" dist="38100" dir="2700000" algn="tl">
                    <a:srgbClr val="000000">
                      <a:alpha val="43137"/>
                    </a:srgbClr>
                  </a:outerShdw>
                </a:effectLst>
              </a:rPr>
              <a:t>Модель безопасности</a:t>
            </a:r>
            <a:endParaRPr lang="ru-RU" dirty="0"/>
          </a:p>
        </p:txBody>
      </p:sp>
      <p:sp>
        <p:nvSpPr>
          <p:cNvPr id="3" name="Объект 2"/>
          <p:cNvSpPr>
            <a:spLocks noGrp="1"/>
          </p:cNvSpPr>
          <p:nvPr>
            <p:ph idx="1"/>
          </p:nvPr>
        </p:nvSpPr>
        <p:spPr>
          <a:xfrm>
            <a:off x="1981200" y="1417639"/>
            <a:ext cx="8229600" cy="4576647"/>
          </a:xfrm>
        </p:spPr>
        <p:txBody>
          <a:bodyPr/>
          <a:lstStyle/>
          <a:p>
            <a:r>
              <a:rPr lang="ru-RU" dirty="0"/>
              <a:t>В конкретных ИС субъектно-объектная модель доступа реализуется в виде определенной </a:t>
            </a:r>
            <a:r>
              <a:rPr lang="ru-RU" i="1" dirty="0"/>
              <a:t>модели безопасности</a:t>
            </a:r>
            <a:r>
              <a:rPr lang="ru-RU" dirty="0"/>
              <a:t>, которая в свою очередь представляет собой формальное выражение </a:t>
            </a:r>
            <a:r>
              <a:rPr lang="ru-RU" i="1" dirty="0"/>
              <a:t>политики безопасности</a:t>
            </a:r>
            <a:r>
              <a:rPr lang="ru-RU" dirty="0"/>
              <a:t>. </a:t>
            </a:r>
          </a:p>
          <a:p>
            <a:r>
              <a:rPr lang="ru-RU" dirty="0"/>
              <a:t>Модель безопасности включает в себя:</a:t>
            </a:r>
          </a:p>
          <a:p>
            <a:pPr marL="987425" indent="-268288">
              <a:buNone/>
            </a:pPr>
            <a:r>
              <a:rPr lang="ru-RU" dirty="0"/>
              <a:t>•	модель ИС;</a:t>
            </a:r>
          </a:p>
          <a:p>
            <a:pPr marL="987425" indent="-268288">
              <a:buNone/>
            </a:pPr>
            <a:r>
              <a:rPr lang="ru-RU" dirty="0"/>
              <a:t>•	критерии, принципы, ограничения, целевые функции защиты информации в ИС от заданного перечня угроз;</a:t>
            </a:r>
          </a:p>
          <a:p>
            <a:pPr marL="987425" indent="-268288">
              <a:buNone/>
            </a:pPr>
            <a:r>
              <a:rPr lang="ru-RU" dirty="0"/>
              <a:t>•	формализованные схемы, механизмы, правила, обеспечивающие безопасное функционирование ИС.</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95824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effectLst>
                  <a:outerShdw blurRad="38100" dist="38100" dir="2700000" algn="tl">
                    <a:srgbClr val="000000">
                      <a:alpha val="43137"/>
                    </a:srgbClr>
                  </a:outerShdw>
                </a:effectLst>
              </a:rPr>
              <a:t>Принципы безопасности </a:t>
            </a:r>
            <a:r>
              <a:rPr lang="ru-RU" dirty="0"/>
              <a:t>функционирования ИС</a:t>
            </a:r>
            <a:r>
              <a:rPr lang="ru-RU" dirty="0">
                <a:effectLst>
                  <a:outerShdw blurRad="38100" dist="38100" dir="2700000" algn="tl">
                    <a:srgbClr val="000000">
                      <a:alpha val="43137"/>
                    </a:srgbClr>
                  </a:outerShdw>
                </a:effectLst>
              </a:rPr>
              <a:t> </a:t>
            </a:r>
            <a:endParaRPr lang="ru-RU" dirty="0"/>
          </a:p>
        </p:txBody>
      </p:sp>
      <p:sp>
        <p:nvSpPr>
          <p:cNvPr id="3" name="Объект 2"/>
          <p:cNvSpPr>
            <a:spLocks noGrp="1"/>
          </p:cNvSpPr>
          <p:nvPr>
            <p:ph idx="1"/>
          </p:nvPr>
        </p:nvSpPr>
        <p:spPr/>
        <p:txBody>
          <a:bodyPr/>
          <a:lstStyle/>
          <a:p>
            <a:r>
              <a:rPr lang="ru-RU" dirty="0"/>
              <a:t>Таким образом, определяются два основополагающих принципа безопасности функционирования ИС:</a:t>
            </a:r>
          </a:p>
          <a:p>
            <a:pPr marL="1077913" indent="-273050">
              <a:buFont typeface="Wingdings" pitchFamily="2" charset="2"/>
              <a:buChar char="§"/>
            </a:pPr>
            <a:r>
              <a:rPr lang="ru-RU" b="1" i="1" dirty="0"/>
              <a:t>персонализация</a:t>
            </a:r>
            <a:r>
              <a:rPr lang="ru-RU" dirty="0"/>
              <a:t> – идентификация и аутентификация  всех субъектов и их процессов по отношению к объектам;</a:t>
            </a:r>
          </a:p>
          <a:p>
            <a:pPr marL="1077913" indent="-273050">
              <a:buFont typeface="Wingdings" pitchFamily="2" charset="2"/>
              <a:buChar char="§"/>
            </a:pPr>
            <a:r>
              <a:rPr lang="ru-RU" b="1" i="1" dirty="0"/>
              <a:t>авторизация </a:t>
            </a:r>
            <a:r>
              <a:rPr lang="ru-RU" i="1" dirty="0"/>
              <a:t>- </a:t>
            </a:r>
            <a:r>
              <a:rPr lang="ru-RU" dirty="0"/>
              <a:t>разграничение полномочий субъектов по отношению к объектам и обязательная проверка полномочий любых процессов над данными.</a:t>
            </a:r>
          </a:p>
          <a:p>
            <a:r>
              <a:rPr lang="ru-RU" dirty="0"/>
              <a:t>Для реализации этих принципов в структуре ИС выделяется специальный компонент, называемый </a:t>
            </a:r>
            <a:r>
              <a:rPr lang="ru-RU" b="1" i="1" dirty="0"/>
              <a:t>монитором</a:t>
            </a:r>
            <a:r>
              <a:rPr lang="ru-RU" i="1" dirty="0">
                <a:solidFill>
                  <a:schemeClr val="accent1">
                    <a:lumMod val="75000"/>
                  </a:schemeClr>
                </a:solidFill>
              </a:rPr>
              <a:t> </a:t>
            </a:r>
            <a:r>
              <a:rPr lang="ru-RU" i="1" dirty="0"/>
              <a:t>(сервером, менеджером, ядром) </a:t>
            </a:r>
            <a:r>
              <a:rPr lang="ru-RU" b="1" i="1" dirty="0"/>
              <a:t>безопасности</a:t>
            </a:r>
            <a:r>
              <a:rPr lang="ru-RU" i="1" dirty="0">
                <a:solidFill>
                  <a:schemeClr val="accent1">
                    <a:lumMod val="75000"/>
                  </a:schemeClr>
                </a:solidFill>
              </a:rPr>
              <a:t> </a:t>
            </a:r>
            <a:r>
              <a:rPr lang="ru-RU" dirty="0"/>
              <a:t>(</a:t>
            </a:r>
            <a:r>
              <a:rPr lang="ru-RU" dirty="0" err="1"/>
              <a:t>Trusted</a:t>
            </a:r>
            <a:r>
              <a:rPr lang="ru-RU" dirty="0"/>
              <a:t> </a:t>
            </a:r>
            <a:r>
              <a:rPr lang="ru-RU" dirty="0" err="1"/>
              <a:t>Computing</a:t>
            </a:r>
            <a:r>
              <a:rPr lang="ru-RU" dirty="0"/>
              <a:t> </a:t>
            </a:r>
            <a:r>
              <a:rPr lang="ru-RU" dirty="0" err="1"/>
              <a:t>Base</a:t>
            </a:r>
            <a:r>
              <a:rPr lang="ru-RU" dirty="0"/>
              <a:t> – ТСВ).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3020481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effectLst>
                  <a:outerShdw blurRad="38100" dist="38100" dir="2700000" algn="tl">
                    <a:srgbClr val="000000">
                      <a:alpha val="43137"/>
                    </a:srgbClr>
                  </a:outerShdw>
                </a:effectLst>
              </a:rPr>
              <a:t>Роль и место монитора безопасности в структуре ИС</a:t>
            </a: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34</a:t>
            </a:fld>
            <a:endParaRPr lang="ru-RU">
              <a:solidFill>
                <a:prstClr val="black">
                  <a:shade val="50000"/>
                </a:prstClr>
              </a:solidFill>
              <a:latin typeface="Times New Roman"/>
            </a:endParaRPr>
          </a:p>
        </p:txBody>
      </p:sp>
      <p:grpSp>
        <p:nvGrpSpPr>
          <p:cNvPr id="4178" name="Группа 4177"/>
          <p:cNvGrpSpPr/>
          <p:nvPr/>
        </p:nvGrpSpPr>
        <p:grpSpPr>
          <a:xfrm>
            <a:off x="1891191" y="2393885"/>
            <a:ext cx="8390275" cy="3232416"/>
            <a:chOff x="457200" y="2452145"/>
            <a:chExt cx="8273937" cy="3232416"/>
          </a:xfrm>
        </p:grpSpPr>
        <p:sp>
          <p:nvSpPr>
            <p:cNvPr id="6" name="AutoShape 4"/>
            <p:cNvSpPr>
              <a:spLocks noChangeAspect="1" noChangeArrowheads="1" noTextEdit="1"/>
            </p:cNvSpPr>
            <p:nvPr/>
          </p:nvSpPr>
          <p:spPr bwMode="auto">
            <a:xfrm>
              <a:off x="457200" y="2452145"/>
              <a:ext cx="8255260" cy="309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8" name="Rectangle 7"/>
            <p:cNvSpPr>
              <a:spLocks noChangeArrowheads="1"/>
            </p:cNvSpPr>
            <p:nvPr/>
          </p:nvSpPr>
          <p:spPr bwMode="auto">
            <a:xfrm>
              <a:off x="475877" y="2456296"/>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0" name="Rectangle 9"/>
            <p:cNvSpPr>
              <a:spLocks noChangeArrowheads="1"/>
            </p:cNvSpPr>
            <p:nvPr/>
          </p:nvSpPr>
          <p:spPr bwMode="auto">
            <a:xfrm>
              <a:off x="1065242" y="2724000"/>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p:cNvSpPr>
              <a:spLocks noChangeArrowheads="1"/>
            </p:cNvSpPr>
            <p:nvPr/>
          </p:nvSpPr>
          <p:spPr bwMode="auto">
            <a:xfrm>
              <a:off x="457200" y="2987554"/>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12" name="Rectangle 11"/>
            <p:cNvSpPr>
              <a:spLocks noChangeArrowheads="1"/>
            </p:cNvSpPr>
            <p:nvPr/>
          </p:nvSpPr>
          <p:spPr bwMode="auto">
            <a:xfrm>
              <a:off x="1065242" y="2991704"/>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3" name="Rectangle 12"/>
            <p:cNvSpPr>
              <a:spLocks noChangeArrowheads="1"/>
            </p:cNvSpPr>
            <p:nvPr/>
          </p:nvSpPr>
          <p:spPr bwMode="auto">
            <a:xfrm>
              <a:off x="457200" y="3255258"/>
              <a:ext cx="8273937" cy="2656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14" name="Rectangle 13"/>
            <p:cNvSpPr>
              <a:spLocks noChangeArrowheads="1"/>
            </p:cNvSpPr>
            <p:nvPr/>
          </p:nvSpPr>
          <p:spPr bwMode="auto">
            <a:xfrm>
              <a:off x="1065242" y="3259409"/>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5" name="Rectangle 14"/>
            <p:cNvSpPr>
              <a:spLocks noChangeArrowheads="1"/>
            </p:cNvSpPr>
            <p:nvPr/>
          </p:nvSpPr>
          <p:spPr bwMode="auto">
            <a:xfrm>
              <a:off x="457200" y="3520888"/>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16" name="Rectangle 15"/>
            <p:cNvSpPr>
              <a:spLocks noChangeArrowheads="1"/>
            </p:cNvSpPr>
            <p:nvPr/>
          </p:nvSpPr>
          <p:spPr bwMode="auto">
            <a:xfrm>
              <a:off x="1065242" y="3525038"/>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7" name="Rectangle 16"/>
            <p:cNvSpPr>
              <a:spLocks noChangeArrowheads="1"/>
            </p:cNvSpPr>
            <p:nvPr/>
          </p:nvSpPr>
          <p:spPr bwMode="auto">
            <a:xfrm>
              <a:off x="457200" y="3788592"/>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18" name="Rectangle 17"/>
            <p:cNvSpPr>
              <a:spLocks noChangeArrowheads="1"/>
            </p:cNvSpPr>
            <p:nvPr/>
          </p:nvSpPr>
          <p:spPr bwMode="auto">
            <a:xfrm>
              <a:off x="1065242" y="3792742"/>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Rectangle 18"/>
            <p:cNvSpPr>
              <a:spLocks noChangeArrowheads="1"/>
            </p:cNvSpPr>
            <p:nvPr/>
          </p:nvSpPr>
          <p:spPr bwMode="auto">
            <a:xfrm>
              <a:off x="457200" y="4056296"/>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20" name="Rectangle 19"/>
            <p:cNvSpPr>
              <a:spLocks noChangeArrowheads="1"/>
            </p:cNvSpPr>
            <p:nvPr/>
          </p:nvSpPr>
          <p:spPr bwMode="auto">
            <a:xfrm>
              <a:off x="1065242" y="4058372"/>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21" name="Rectangle 20"/>
            <p:cNvSpPr>
              <a:spLocks noChangeArrowheads="1"/>
            </p:cNvSpPr>
            <p:nvPr/>
          </p:nvSpPr>
          <p:spPr bwMode="auto">
            <a:xfrm>
              <a:off x="457200" y="4324001"/>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22" name="Rectangle 21"/>
            <p:cNvSpPr>
              <a:spLocks noChangeArrowheads="1"/>
            </p:cNvSpPr>
            <p:nvPr/>
          </p:nvSpPr>
          <p:spPr bwMode="auto">
            <a:xfrm>
              <a:off x="1065242" y="4328151"/>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23" name="Rectangle 22"/>
            <p:cNvSpPr>
              <a:spLocks noChangeArrowheads="1"/>
            </p:cNvSpPr>
            <p:nvPr/>
          </p:nvSpPr>
          <p:spPr bwMode="auto">
            <a:xfrm>
              <a:off x="457200" y="4591705"/>
              <a:ext cx="8273937" cy="2677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24" name="Rectangle 23"/>
            <p:cNvSpPr>
              <a:spLocks noChangeArrowheads="1"/>
            </p:cNvSpPr>
            <p:nvPr/>
          </p:nvSpPr>
          <p:spPr bwMode="auto">
            <a:xfrm>
              <a:off x="1065242" y="4595856"/>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25" name="Rectangle 24"/>
            <p:cNvSpPr>
              <a:spLocks noChangeArrowheads="1"/>
            </p:cNvSpPr>
            <p:nvPr/>
          </p:nvSpPr>
          <p:spPr bwMode="auto">
            <a:xfrm>
              <a:off x="457200" y="4859410"/>
              <a:ext cx="8273937" cy="2656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dirty="0">
                <a:solidFill>
                  <a:prstClr val="black"/>
                </a:solidFill>
                <a:effectLst>
                  <a:outerShdw blurRad="38100" dist="38100" dir="2700000" algn="tl">
                    <a:srgbClr val="000000">
                      <a:alpha val="43137"/>
                    </a:srgbClr>
                  </a:outerShdw>
                </a:effectLst>
                <a:latin typeface="Arial" charset="0"/>
                <a:cs typeface="Arial" charset="0"/>
              </a:endParaRPr>
            </a:p>
          </p:txBody>
        </p:sp>
        <p:sp>
          <p:nvSpPr>
            <p:cNvPr id="26" name="Rectangle 25"/>
            <p:cNvSpPr>
              <a:spLocks noChangeArrowheads="1"/>
            </p:cNvSpPr>
            <p:nvPr/>
          </p:nvSpPr>
          <p:spPr bwMode="auto">
            <a:xfrm>
              <a:off x="1065242" y="4861485"/>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27" name="Group 28"/>
            <p:cNvGrpSpPr>
              <a:grpSpLocks/>
            </p:cNvGrpSpPr>
            <p:nvPr/>
          </p:nvGrpSpPr>
          <p:grpSpPr bwMode="auto">
            <a:xfrm>
              <a:off x="3358370" y="3045660"/>
              <a:ext cx="2075229" cy="2069002"/>
              <a:chOff x="2289" y="2032"/>
              <a:chExt cx="1000" cy="997"/>
            </a:xfrm>
            <a:noFill/>
          </p:grpSpPr>
          <p:sp>
            <p:nvSpPr>
              <p:cNvPr id="4174" name="Oval 26"/>
              <p:cNvSpPr>
                <a:spLocks noChangeArrowheads="1"/>
              </p:cNvSpPr>
              <p:nvPr/>
            </p:nvSpPr>
            <p:spPr bwMode="auto">
              <a:xfrm>
                <a:off x="2289" y="2032"/>
                <a:ext cx="1000" cy="99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75" name="Oval 27"/>
              <p:cNvSpPr>
                <a:spLocks noChangeArrowheads="1"/>
              </p:cNvSpPr>
              <p:nvPr/>
            </p:nvSpPr>
            <p:spPr bwMode="auto">
              <a:xfrm>
                <a:off x="2289" y="2032"/>
                <a:ext cx="1000" cy="99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28" name="Group 31"/>
            <p:cNvGrpSpPr>
              <a:grpSpLocks/>
            </p:cNvGrpSpPr>
            <p:nvPr/>
          </p:nvGrpSpPr>
          <p:grpSpPr bwMode="auto">
            <a:xfrm>
              <a:off x="3632300" y="3288462"/>
              <a:ext cx="1556422" cy="1552271"/>
              <a:chOff x="2421" y="2149"/>
              <a:chExt cx="750" cy="748"/>
            </a:xfrm>
            <a:noFill/>
          </p:grpSpPr>
          <p:sp>
            <p:nvSpPr>
              <p:cNvPr id="4172" name="Oval 29"/>
              <p:cNvSpPr>
                <a:spLocks noChangeArrowheads="1"/>
              </p:cNvSpPr>
              <p:nvPr/>
            </p:nvSpPr>
            <p:spPr bwMode="auto">
              <a:xfrm>
                <a:off x="2421" y="2149"/>
                <a:ext cx="750" cy="74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73" name="Oval 30"/>
              <p:cNvSpPr>
                <a:spLocks noChangeArrowheads="1"/>
              </p:cNvSpPr>
              <p:nvPr/>
            </p:nvSpPr>
            <p:spPr bwMode="auto">
              <a:xfrm>
                <a:off x="2421" y="2149"/>
                <a:ext cx="750" cy="74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29" name="Group 34"/>
            <p:cNvGrpSpPr>
              <a:grpSpLocks/>
            </p:cNvGrpSpPr>
            <p:nvPr/>
          </p:nvGrpSpPr>
          <p:grpSpPr bwMode="auto">
            <a:xfrm>
              <a:off x="457200" y="3217904"/>
              <a:ext cx="1516992" cy="1656032"/>
              <a:chOff x="891" y="2115"/>
              <a:chExt cx="731" cy="798"/>
            </a:xfrm>
            <a:noFill/>
          </p:grpSpPr>
          <p:sp>
            <p:nvSpPr>
              <p:cNvPr id="4170" name="Rectangle 32"/>
              <p:cNvSpPr>
                <a:spLocks noChangeArrowheads="1"/>
              </p:cNvSpPr>
              <p:nvPr/>
            </p:nvSpPr>
            <p:spPr bwMode="auto">
              <a:xfrm>
                <a:off x="891" y="2115"/>
                <a:ext cx="731" cy="798"/>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71" name="Rectangle 33"/>
              <p:cNvSpPr>
                <a:spLocks noChangeArrowheads="1"/>
              </p:cNvSpPr>
              <p:nvPr/>
            </p:nvSpPr>
            <p:spPr bwMode="auto">
              <a:xfrm>
                <a:off x="891" y="2115"/>
                <a:ext cx="731" cy="79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sp>
          <p:nvSpPr>
            <p:cNvPr id="30" name="Rectangle 35"/>
            <p:cNvSpPr>
              <a:spLocks noChangeArrowheads="1"/>
            </p:cNvSpPr>
            <p:nvPr/>
          </p:nvSpPr>
          <p:spPr bwMode="auto">
            <a:xfrm>
              <a:off x="698182" y="3286387"/>
              <a:ext cx="10524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Субъекты</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31" name="Rectangle 36"/>
            <p:cNvSpPr>
              <a:spLocks noChangeArrowheads="1"/>
            </p:cNvSpPr>
            <p:nvPr/>
          </p:nvSpPr>
          <p:spPr bwMode="auto">
            <a:xfrm>
              <a:off x="1638005" y="3286387"/>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096" name="Rectangle 37"/>
            <p:cNvSpPr>
              <a:spLocks noChangeArrowheads="1"/>
            </p:cNvSpPr>
            <p:nvPr/>
          </p:nvSpPr>
          <p:spPr bwMode="auto">
            <a:xfrm>
              <a:off x="583789" y="3520888"/>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097" name="Group 40"/>
            <p:cNvGrpSpPr>
              <a:grpSpLocks/>
            </p:cNvGrpSpPr>
            <p:nvPr/>
          </p:nvGrpSpPr>
          <p:grpSpPr bwMode="auto">
            <a:xfrm>
              <a:off x="598316" y="3691056"/>
              <a:ext cx="1232686" cy="282231"/>
              <a:chOff x="959" y="2343"/>
              <a:chExt cx="594" cy="136"/>
            </a:xfrm>
            <a:noFill/>
          </p:grpSpPr>
          <p:sp>
            <p:nvSpPr>
              <p:cNvPr id="4168" name="Rectangle 38"/>
              <p:cNvSpPr>
                <a:spLocks noChangeArrowheads="1"/>
              </p:cNvSpPr>
              <p:nvPr/>
            </p:nvSpPr>
            <p:spPr bwMode="auto">
              <a:xfrm>
                <a:off x="959" y="2343"/>
                <a:ext cx="594" cy="136"/>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69" name="Rectangle 39"/>
              <p:cNvSpPr>
                <a:spLocks noChangeArrowheads="1"/>
              </p:cNvSpPr>
              <p:nvPr/>
            </p:nvSpPr>
            <p:spPr bwMode="auto">
              <a:xfrm>
                <a:off x="959" y="2343"/>
                <a:ext cx="594" cy="13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099" name="Group 43"/>
            <p:cNvGrpSpPr>
              <a:grpSpLocks/>
            </p:cNvGrpSpPr>
            <p:nvPr/>
          </p:nvGrpSpPr>
          <p:grpSpPr bwMode="auto">
            <a:xfrm>
              <a:off x="598316" y="4068748"/>
              <a:ext cx="1232686" cy="284306"/>
              <a:chOff x="959" y="2525"/>
              <a:chExt cx="594" cy="137"/>
            </a:xfrm>
            <a:noFill/>
          </p:grpSpPr>
          <p:sp>
            <p:nvSpPr>
              <p:cNvPr id="4166" name="Rectangle 41"/>
              <p:cNvSpPr>
                <a:spLocks noChangeArrowheads="1"/>
              </p:cNvSpPr>
              <p:nvPr/>
            </p:nvSpPr>
            <p:spPr bwMode="auto">
              <a:xfrm>
                <a:off x="959" y="2525"/>
                <a:ext cx="594" cy="137"/>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67" name="Rectangle 42"/>
              <p:cNvSpPr>
                <a:spLocks noChangeArrowheads="1"/>
              </p:cNvSpPr>
              <p:nvPr/>
            </p:nvSpPr>
            <p:spPr bwMode="auto">
              <a:xfrm>
                <a:off x="959" y="2525"/>
                <a:ext cx="594" cy="1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00" name="Group 46"/>
            <p:cNvGrpSpPr>
              <a:grpSpLocks/>
            </p:cNvGrpSpPr>
            <p:nvPr/>
          </p:nvGrpSpPr>
          <p:grpSpPr bwMode="auto">
            <a:xfrm>
              <a:off x="598316" y="4504292"/>
              <a:ext cx="1232686" cy="284306"/>
              <a:chOff x="959" y="2707"/>
              <a:chExt cx="594" cy="137"/>
            </a:xfrm>
            <a:noFill/>
          </p:grpSpPr>
          <p:sp>
            <p:nvSpPr>
              <p:cNvPr id="4164" name="Rectangle 44"/>
              <p:cNvSpPr>
                <a:spLocks noChangeArrowheads="1"/>
              </p:cNvSpPr>
              <p:nvPr/>
            </p:nvSpPr>
            <p:spPr bwMode="auto">
              <a:xfrm>
                <a:off x="959" y="2707"/>
                <a:ext cx="594" cy="137"/>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65" name="Rectangle 45"/>
              <p:cNvSpPr>
                <a:spLocks noChangeArrowheads="1"/>
              </p:cNvSpPr>
              <p:nvPr/>
            </p:nvSpPr>
            <p:spPr bwMode="auto">
              <a:xfrm>
                <a:off x="959" y="2707"/>
                <a:ext cx="594" cy="1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01" name="Group 49"/>
            <p:cNvGrpSpPr>
              <a:grpSpLocks/>
            </p:cNvGrpSpPr>
            <p:nvPr/>
          </p:nvGrpSpPr>
          <p:grpSpPr bwMode="auto">
            <a:xfrm>
              <a:off x="6761745" y="3197152"/>
              <a:ext cx="1519067" cy="1656032"/>
              <a:chOff x="3929" y="2105"/>
              <a:chExt cx="732" cy="798"/>
            </a:xfrm>
            <a:noFill/>
          </p:grpSpPr>
          <p:sp>
            <p:nvSpPr>
              <p:cNvPr id="4162" name="Rectangle 47"/>
              <p:cNvSpPr>
                <a:spLocks noChangeArrowheads="1"/>
              </p:cNvSpPr>
              <p:nvPr/>
            </p:nvSpPr>
            <p:spPr bwMode="auto">
              <a:xfrm>
                <a:off x="3929" y="2105"/>
                <a:ext cx="732" cy="798"/>
              </a:xfrm>
              <a:prstGeom prst="rect">
                <a:avLst/>
              </a:prstGeom>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63" name="Rectangle 48"/>
              <p:cNvSpPr>
                <a:spLocks noChangeArrowheads="1"/>
              </p:cNvSpPr>
              <p:nvPr/>
            </p:nvSpPr>
            <p:spPr bwMode="auto">
              <a:xfrm>
                <a:off x="3929" y="2105"/>
                <a:ext cx="732" cy="79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sp>
          <p:nvSpPr>
            <p:cNvPr id="4102" name="Rectangle 50"/>
            <p:cNvSpPr>
              <a:spLocks noChangeArrowheads="1"/>
            </p:cNvSpPr>
            <p:nvPr/>
          </p:nvSpPr>
          <p:spPr bwMode="auto">
            <a:xfrm>
              <a:off x="7044660" y="3265635"/>
              <a:ext cx="949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Объекты</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03" name="Rectangle 51"/>
            <p:cNvSpPr>
              <a:spLocks noChangeArrowheads="1"/>
            </p:cNvSpPr>
            <p:nvPr/>
          </p:nvSpPr>
          <p:spPr bwMode="auto">
            <a:xfrm>
              <a:off x="7901046" y="3265635"/>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04" name="Rectangle 52"/>
            <p:cNvSpPr>
              <a:spLocks noChangeArrowheads="1"/>
            </p:cNvSpPr>
            <p:nvPr/>
          </p:nvSpPr>
          <p:spPr bwMode="auto">
            <a:xfrm>
              <a:off x="6890409" y="3502211"/>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05" name="Group 55"/>
            <p:cNvGrpSpPr>
              <a:grpSpLocks/>
            </p:cNvGrpSpPr>
            <p:nvPr/>
          </p:nvGrpSpPr>
          <p:grpSpPr bwMode="auto">
            <a:xfrm>
              <a:off x="6904936" y="3670304"/>
              <a:ext cx="1232686" cy="284306"/>
              <a:chOff x="3998" y="2333"/>
              <a:chExt cx="594" cy="137"/>
            </a:xfrm>
            <a:noFill/>
          </p:grpSpPr>
          <p:sp>
            <p:nvSpPr>
              <p:cNvPr id="4160" name="Rectangle 53"/>
              <p:cNvSpPr>
                <a:spLocks noChangeArrowheads="1"/>
              </p:cNvSpPr>
              <p:nvPr/>
            </p:nvSpPr>
            <p:spPr bwMode="auto">
              <a:xfrm>
                <a:off x="3998" y="2333"/>
                <a:ext cx="594" cy="137"/>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61" name="Rectangle 54"/>
              <p:cNvSpPr>
                <a:spLocks noChangeArrowheads="1"/>
              </p:cNvSpPr>
              <p:nvPr/>
            </p:nvSpPr>
            <p:spPr bwMode="auto">
              <a:xfrm>
                <a:off x="3998" y="2333"/>
                <a:ext cx="594" cy="1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06" name="Group 58"/>
            <p:cNvGrpSpPr>
              <a:grpSpLocks/>
            </p:cNvGrpSpPr>
            <p:nvPr/>
          </p:nvGrpSpPr>
          <p:grpSpPr bwMode="auto">
            <a:xfrm>
              <a:off x="6904936" y="4047995"/>
              <a:ext cx="1232686" cy="284306"/>
              <a:chOff x="3998" y="2515"/>
              <a:chExt cx="594" cy="137"/>
            </a:xfrm>
            <a:noFill/>
          </p:grpSpPr>
          <p:sp>
            <p:nvSpPr>
              <p:cNvPr id="4158" name="Rectangle 56"/>
              <p:cNvSpPr>
                <a:spLocks noChangeArrowheads="1"/>
              </p:cNvSpPr>
              <p:nvPr/>
            </p:nvSpPr>
            <p:spPr bwMode="auto">
              <a:xfrm>
                <a:off x="3998" y="2515"/>
                <a:ext cx="594" cy="137"/>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59" name="Rectangle 57"/>
              <p:cNvSpPr>
                <a:spLocks noChangeArrowheads="1"/>
              </p:cNvSpPr>
              <p:nvPr/>
            </p:nvSpPr>
            <p:spPr bwMode="auto">
              <a:xfrm>
                <a:off x="3998" y="2515"/>
                <a:ext cx="594" cy="1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07" name="Group 61"/>
            <p:cNvGrpSpPr>
              <a:grpSpLocks/>
            </p:cNvGrpSpPr>
            <p:nvPr/>
          </p:nvGrpSpPr>
          <p:grpSpPr bwMode="auto">
            <a:xfrm>
              <a:off x="6904936" y="4427762"/>
              <a:ext cx="1232686" cy="284306"/>
              <a:chOff x="3998" y="2698"/>
              <a:chExt cx="594" cy="137"/>
            </a:xfrm>
            <a:noFill/>
          </p:grpSpPr>
          <p:sp>
            <p:nvSpPr>
              <p:cNvPr id="4156" name="Rectangle 59"/>
              <p:cNvSpPr>
                <a:spLocks noChangeArrowheads="1"/>
              </p:cNvSpPr>
              <p:nvPr/>
            </p:nvSpPr>
            <p:spPr bwMode="auto">
              <a:xfrm>
                <a:off x="3998" y="2698"/>
                <a:ext cx="594" cy="137"/>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57" name="Rectangle 60"/>
              <p:cNvSpPr>
                <a:spLocks noChangeArrowheads="1"/>
              </p:cNvSpPr>
              <p:nvPr/>
            </p:nvSpPr>
            <p:spPr bwMode="auto">
              <a:xfrm>
                <a:off x="3998" y="2698"/>
                <a:ext cx="594" cy="1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08" name="Group 64"/>
            <p:cNvGrpSpPr>
              <a:grpSpLocks/>
            </p:cNvGrpSpPr>
            <p:nvPr/>
          </p:nvGrpSpPr>
          <p:grpSpPr bwMode="auto">
            <a:xfrm>
              <a:off x="1974192" y="3500135"/>
              <a:ext cx="1375877" cy="1137225"/>
              <a:chOff x="1622" y="2251"/>
              <a:chExt cx="663" cy="548"/>
            </a:xfrm>
            <a:solidFill>
              <a:schemeClr val="accent1">
                <a:lumMod val="20000"/>
                <a:lumOff val="80000"/>
              </a:schemeClr>
            </a:solidFill>
          </p:grpSpPr>
          <p:sp>
            <p:nvSpPr>
              <p:cNvPr id="4154" name="Freeform 62"/>
              <p:cNvSpPr>
                <a:spLocks/>
              </p:cNvSpPr>
              <p:nvPr/>
            </p:nvSpPr>
            <p:spPr bwMode="auto">
              <a:xfrm>
                <a:off x="1622" y="2251"/>
                <a:ext cx="663" cy="548"/>
              </a:xfrm>
              <a:custGeom>
                <a:avLst/>
                <a:gdLst>
                  <a:gd name="T0" fmla="*/ 166 w 663"/>
                  <a:gd name="T1" fmla="*/ 0 h 548"/>
                  <a:gd name="T2" fmla="*/ 0 w 663"/>
                  <a:gd name="T3" fmla="*/ 274 h 548"/>
                  <a:gd name="T4" fmla="*/ 166 w 663"/>
                  <a:gd name="T5" fmla="*/ 548 h 548"/>
                  <a:gd name="T6" fmla="*/ 497 w 663"/>
                  <a:gd name="T7" fmla="*/ 548 h 548"/>
                  <a:gd name="T8" fmla="*/ 663 w 663"/>
                  <a:gd name="T9" fmla="*/ 274 h 548"/>
                  <a:gd name="T10" fmla="*/ 497 w 663"/>
                  <a:gd name="T11" fmla="*/ 0 h 548"/>
                  <a:gd name="T12" fmla="*/ 166 w 663"/>
                  <a:gd name="T13" fmla="*/ 0 h 548"/>
                </a:gdLst>
                <a:ahLst/>
                <a:cxnLst>
                  <a:cxn ang="0">
                    <a:pos x="T0" y="T1"/>
                  </a:cxn>
                  <a:cxn ang="0">
                    <a:pos x="T2" y="T3"/>
                  </a:cxn>
                  <a:cxn ang="0">
                    <a:pos x="T4" y="T5"/>
                  </a:cxn>
                  <a:cxn ang="0">
                    <a:pos x="T6" y="T7"/>
                  </a:cxn>
                  <a:cxn ang="0">
                    <a:pos x="T8" y="T9"/>
                  </a:cxn>
                  <a:cxn ang="0">
                    <a:pos x="T10" y="T11"/>
                  </a:cxn>
                  <a:cxn ang="0">
                    <a:pos x="T12" y="T13"/>
                  </a:cxn>
                </a:cxnLst>
                <a:rect l="0" t="0" r="r" b="b"/>
                <a:pathLst>
                  <a:path w="663" h="548">
                    <a:moveTo>
                      <a:pt x="166" y="0"/>
                    </a:moveTo>
                    <a:lnTo>
                      <a:pt x="0" y="274"/>
                    </a:lnTo>
                    <a:lnTo>
                      <a:pt x="166" y="548"/>
                    </a:lnTo>
                    <a:lnTo>
                      <a:pt x="497" y="548"/>
                    </a:lnTo>
                    <a:lnTo>
                      <a:pt x="663" y="274"/>
                    </a:lnTo>
                    <a:lnTo>
                      <a:pt x="497" y="0"/>
                    </a:lnTo>
                    <a:lnTo>
                      <a:pt x="166" y="0"/>
                    </a:lnTo>
                    <a:close/>
                  </a:path>
                </a:pathLst>
              </a:custGeom>
              <a:grp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Times New Roman"/>
                </a:endParaRPr>
              </a:p>
            </p:txBody>
          </p:sp>
          <p:sp>
            <p:nvSpPr>
              <p:cNvPr id="4155" name="Freeform 63"/>
              <p:cNvSpPr>
                <a:spLocks/>
              </p:cNvSpPr>
              <p:nvPr/>
            </p:nvSpPr>
            <p:spPr bwMode="auto">
              <a:xfrm>
                <a:off x="1622" y="2251"/>
                <a:ext cx="663" cy="548"/>
              </a:xfrm>
              <a:custGeom>
                <a:avLst/>
                <a:gdLst>
                  <a:gd name="T0" fmla="*/ 166 w 663"/>
                  <a:gd name="T1" fmla="*/ 0 h 548"/>
                  <a:gd name="T2" fmla="*/ 0 w 663"/>
                  <a:gd name="T3" fmla="*/ 274 h 548"/>
                  <a:gd name="T4" fmla="*/ 166 w 663"/>
                  <a:gd name="T5" fmla="*/ 548 h 548"/>
                  <a:gd name="T6" fmla="*/ 497 w 663"/>
                  <a:gd name="T7" fmla="*/ 548 h 548"/>
                  <a:gd name="T8" fmla="*/ 663 w 663"/>
                  <a:gd name="T9" fmla="*/ 274 h 548"/>
                  <a:gd name="T10" fmla="*/ 497 w 663"/>
                  <a:gd name="T11" fmla="*/ 0 h 548"/>
                  <a:gd name="T12" fmla="*/ 166 w 663"/>
                  <a:gd name="T13" fmla="*/ 0 h 548"/>
                </a:gdLst>
                <a:ahLst/>
                <a:cxnLst>
                  <a:cxn ang="0">
                    <a:pos x="T0" y="T1"/>
                  </a:cxn>
                  <a:cxn ang="0">
                    <a:pos x="T2" y="T3"/>
                  </a:cxn>
                  <a:cxn ang="0">
                    <a:pos x="T4" y="T5"/>
                  </a:cxn>
                  <a:cxn ang="0">
                    <a:pos x="T6" y="T7"/>
                  </a:cxn>
                  <a:cxn ang="0">
                    <a:pos x="T8" y="T9"/>
                  </a:cxn>
                  <a:cxn ang="0">
                    <a:pos x="T10" y="T11"/>
                  </a:cxn>
                  <a:cxn ang="0">
                    <a:pos x="T12" y="T13"/>
                  </a:cxn>
                </a:cxnLst>
                <a:rect l="0" t="0" r="r" b="b"/>
                <a:pathLst>
                  <a:path w="663" h="548">
                    <a:moveTo>
                      <a:pt x="166" y="0"/>
                    </a:moveTo>
                    <a:lnTo>
                      <a:pt x="0" y="274"/>
                    </a:lnTo>
                    <a:lnTo>
                      <a:pt x="166" y="548"/>
                    </a:lnTo>
                    <a:lnTo>
                      <a:pt x="497" y="548"/>
                    </a:lnTo>
                    <a:lnTo>
                      <a:pt x="663" y="274"/>
                    </a:lnTo>
                    <a:lnTo>
                      <a:pt x="497" y="0"/>
                    </a:lnTo>
                    <a:lnTo>
                      <a:pt x="166" y="0"/>
                    </a:lnTo>
                    <a:close/>
                  </a:path>
                </a:pathLst>
              </a:custGeom>
              <a:grp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Times New Roman"/>
                </a:endParaRPr>
              </a:p>
            </p:txBody>
          </p:sp>
        </p:grpSp>
        <p:sp>
          <p:nvSpPr>
            <p:cNvPr id="4109" name="Rectangle 65"/>
            <p:cNvSpPr>
              <a:spLocks noChangeArrowheads="1"/>
            </p:cNvSpPr>
            <p:nvPr/>
          </p:nvSpPr>
          <p:spPr bwMode="auto">
            <a:xfrm>
              <a:off x="2207135" y="3705583"/>
              <a:ext cx="9134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Запросы</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0" name="Rectangle 66"/>
            <p:cNvSpPr>
              <a:spLocks noChangeArrowheads="1"/>
            </p:cNvSpPr>
            <p:nvPr/>
          </p:nvSpPr>
          <p:spPr bwMode="auto">
            <a:xfrm>
              <a:off x="3022183" y="3705583"/>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1" name="Rectangle 67"/>
            <p:cNvSpPr>
              <a:spLocks noChangeArrowheads="1"/>
            </p:cNvSpPr>
            <p:nvPr/>
          </p:nvSpPr>
          <p:spPr bwMode="auto">
            <a:xfrm>
              <a:off x="2517801" y="3935933"/>
              <a:ext cx="2481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на</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2" name="Rectangle 68"/>
            <p:cNvSpPr>
              <a:spLocks noChangeArrowheads="1"/>
            </p:cNvSpPr>
            <p:nvPr/>
          </p:nvSpPr>
          <p:spPr bwMode="auto">
            <a:xfrm>
              <a:off x="2760704" y="3935933"/>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3" name="Rectangle 69"/>
            <p:cNvSpPr>
              <a:spLocks noChangeArrowheads="1"/>
            </p:cNvSpPr>
            <p:nvPr/>
          </p:nvSpPr>
          <p:spPr bwMode="auto">
            <a:xfrm>
              <a:off x="2295896" y="4170434"/>
              <a:ext cx="742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доступ</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4" name="Rectangle 70"/>
            <p:cNvSpPr>
              <a:spLocks noChangeArrowheads="1"/>
            </p:cNvSpPr>
            <p:nvPr/>
          </p:nvSpPr>
          <p:spPr bwMode="auto">
            <a:xfrm>
              <a:off x="2955775" y="4170434"/>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15" name="Group 73"/>
            <p:cNvGrpSpPr>
              <a:grpSpLocks/>
            </p:cNvGrpSpPr>
            <p:nvPr/>
          </p:nvGrpSpPr>
          <p:grpSpPr bwMode="auto">
            <a:xfrm>
              <a:off x="3931133" y="3618423"/>
              <a:ext cx="944229" cy="940078"/>
              <a:chOff x="2565" y="2308"/>
              <a:chExt cx="455" cy="453"/>
            </a:xfrm>
            <a:noFill/>
          </p:grpSpPr>
          <p:sp>
            <p:nvSpPr>
              <p:cNvPr id="4152" name="Oval 71"/>
              <p:cNvSpPr>
                <a:spLocks noChangeArrowheads="1"/>
              </p:cNvSpPr>
              <p:nvPr/>
            </p:nvSpPr>
            <p:spPr bwMode="auto">
              <a:xfrm>
                <a:off x="2565" y="2308"/>
                <a:ext cx="455" cy="45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sp>
            <p:nvSpPr>
              <p:cNvPr id="4153" name="Oval 72"/>
              <p:cNvSpPr>
                <a:spLocks noChangeArrowheads="1"/>
              </p:cNvSpPr>
              <p:nvPr/>
            </p:nvSpPr>
            <p:spPr bwMode="auto">
              <a:xfrm>
                <a:off x="2565" y="2308"/>
                <a:ext cx="455" cy="45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white"/>
                  </a:solidFill>
                  <a:effectLst>
                    <a:outerShdw blurRad="38100" dist="38100" dir="2700000" algn="tl">
                      <a:srgbClr val="000000">
                        <a:alpha val="43137"/>
                      </a:srgbClr>
                    </a:outerShdw>
                  </a:effectLst>
                  <a:latin typeface="Times New Roman"/>
                </a:endParaRPr>
              </a:p>
            </p:txBody>
          </p:sp>
        </p:grpSp>
        <p:grpSp>
          <p:nvGrpSpPr>
            <p:cNvPr id="4116" name="Group 76"/>
            <p:cNvGrpSpPr>
              <a:grpSpLocks/>
            </p:cNvGrpSpPr>
            <p:nvPr/>
          </p:nvGrpSpPr>
          <p:grpSpPr bwMode="auto">
            <a:xfrm>
              <a:off x="5433599" y="3481458"/>
              <a:ext cx="1328146" cy="1135150"/>
              <a:chOff x="3289" y="2242"/>
              <a:chExt cx="640" cy="547"/>
            </a:xfrm>
            <a:solidFill>
              <a:schemeClr val="accent1">
                <a:lumMod val="20000"/>
                <a:lumOff val="80000"/>
              </a:schemeClr>
            </a:solidFill>
          </p:grpSpPr>
          <p:sp>
            <p:nvSpPr>
              <p:cNvPr id="4150" name="Freeform 74"/>
              <p:cNvSpPr>
                <a:spLocks/>
              </p:cNvSpPr>
              <p:nvPr/>
            </p:nvSpPr>
            <p:spPr bwMode="auto">
              <a:xfrm>
                <a:off x="3289" y="2242"/>
                <a:ext cx="640" cy="547"/>
              </a:xfrm>
              <a:custGeom>
                <a:avLst/>
                <a:gdLst>
                  <a:gd name="T0" fmla="*/ 160 w 640"/>
                  <a:gd name="T1" fmla="*/ 0 h 547"/>
                  <a:gd name="T2" fmla="*/ 0 w 640"/>
                  <a:gd name="T3" fmla="*/ 273 h 547"/>
                  <a:gd name="T4" fmla="*/ 160 w 640"/>
                  <a:gd name="T5" fmla="*/ 547 h 547"/>
                  <a:gd name="T6" fmla="*/ 480 w 640"/>
                  <a:gd name="T7" fmla="*/ 547 h 547"/>
                  <a:gd name="T8" fmla="*/ 640 w 640"/>
                  <a:gd name="T9" fmla="*/ 273 h 547"/>
                  <a:gd name="T10" fmla="*/ 480 w 640"/>
                  <a:gd name="T11" fmla="*/ 0 h 547"/>
                  <a:gd name="T12" fmla="*/ 160 w 640"/>
                  <a:gd name="T13" fmla="*/ 0 h 547"/>
                </a:gdLst>
                <a:ahLst/>
                <a:cxnLst>
                  <a:cxn ang="0">
                    <a:pos x="T0" y="T1"/>
                  </a:cxn>
                  <a:cxn ang="0">
                    <a:pos x="T2" y="T3"/>
                  </a:cxn>
                  <a:cxn ang="0">
                    <a:pos x="T4" y="T5"/>
                  </a:cxn>
                  <a:cxn ang="0">
                    <a:pos x="T6" y="T7"/>
                  </a:cxn>
                  <a:cxn ang="0">
                    <a:pos x="T8" y="T9"/>
                  </a:cxn>
                  <a:cxn ang="0">
                    <a:pos x="T10" y="T11"/>
                  </a:cxn>
                  <a:cxn ang="0">
                    <a:pos x="T12" y="T13"/>
                  </a:cxn>
                </a:cxnLst>
                <a:rect l="0" t="0" r="r" b="b"/>
                <a:pathLst>
                  <a:path w="640" h="547">
                    <a:moveTo>
                      <a:pt x="160" y="0"/>
                    </a:moveTo>
                    <a:lnTo>
                      <a:pt x="0" y="273"/>
                    </a:lnTo>
                    <a:lnTo>
                      <a:pt x="160" y="547"/>
                    </a:lnTo>
                    <a:lnTo>
                      <a:pt x="480" y="547"/>
                    </a:lnTo>
                    <a:lnTo>
                      <a:pt x="640" y="273"/>
                    </a:lnTo>
                    <a:lnTo>
                      <a:pt x="480" y="0"/>
                    </a:lnTo>
                    <a:lnTo>
                      <a:pt x="160" y="0"/>
                    </a:lnTo>
                    <a:close/>
                  </a:path>
                </a:pathLst>
              </a:custGeom>
              <a:grp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Times New Roman"/>
                </a:endParaRPr>
              </a:p>
            </p:txBody>
          </p:sp>
          <p:sp>
            <p:nvSpPr>
              <p:cNvPr id="4151" name="Freeform 75"/>
              <p:cNvSpPr>
                <a:spLocks/>
              </p:cNvSpPr>
              <p:nvPr/>
            </p:nvSpPr>
            <p:spPr bwMode="auto">
              <a:xfrm>
                <a:off x="3289" y="2242"/>
                <a:ext cx="640" cy="547"/>
              </a:xfrm>
              <a:custGeom>
                <a:avLst/>
                <a:gdLst>
                  <a:gd name="T0" fmla="*/ 160 w 640"/>
                  <a:gd name="T1" fmla="*/ 0 h 547"/>
                  <a:gd name="T2" fmla="*/ 0 w 640"/>
                  <a:gd name="T3" fmla="*/ 273 h 547"/>
                  <a:gd name="T4" fmla="*/ 160 w 640"/>
                  <a:gd name="T5" fmla="*/ 547 h 547"/>
                  <a:gd name="T6" fmla="*/ 480 w 640"/>
                  <a:gd name="T7" fmla="*/ 547 h 547"/>
                  <a:gd name="T8" fmla="*/ 640 w 640"/>
                  <a:gd name="T9" fmla="*/ 273 h 547"/>
                  <a:gd name="T10" fmla="*/ 480 w 640"/>
                  <a:gd name="T11" fmla="*/ 0 h 547"/>
                  <a:gd name="T12" fmla="*/ 160 w 640"/>
                  <a:gd name="T13" fmla="*/ 0 h 547"/>
                </a:gdLst>
                <a:ahLst/>
                <a:cxnLst>
                  <a:cxn ang="0">
                    <a:pos x="T0" y="T1"/>
                  </a:cxn>
                  <a:cxn ang="0">
                    <a:pos x="T2" y="T3"/>
                  </a:cxn>
                  <a:cxn ang="0">
                    <a:pos x="T4" y="T5"/>
                  </a:cxn>
                  <a:cxn ang="0">
                    <a:pos x="T6" y="T7"/>
                  </a:cxn>
                  <a:cxn ang="0">
                    <a:pos x="T8" y="T9"/>
                  </a:cxn>
                  <a:cxn ang="0">
                    <a:pos x="T10" y="T11"/>
                  </a:cxn>
                  <a:cxn ang="0">
                    <a:pos x="T12" y="T13"/>
                  </a:cxn>
                </a:cxnLst>
                <a:rect l="0" t="0" r="r" b="b"/>
                <a:pathLst>
                  <a:path w="640" h="547">
                    <a:moveTo>
                      <a:pt x="160" y="0"/>
                    </a:moveTo>
                    <a:lnTo>
                      <a:pt x="0" y="273"/>
                    </a:lnTo>
                    <a:lnTo>
                      <a:pt x="160" y="547"/>
                    </a:lnTo>
                    <a:lnTo>
                      <a:pt x="480" y="547"/>
                    </a:lnTo>
                    <a:lnTo>
                      <a:pt x="640" y="273"/>
                    </a:lnTo>
                    <a:lnTo>
                      <a:pt x="480" y="0"/>
                    </a:lnTo>
                    <a:lnTo>
                      <a:pt x="160" y="0"/>
                    </a:lnTo>
                    <a:close/>
                  </a:path>
                </a:pathLst>
              </a:custGeom>
              <a:grp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Times New Roman"/>
                </a:endParaRPr>
              </a:p>
            </p:txBody>
          </p:sp>
        </p:grpSp>
        <p:sp>
          <p:nvSpPr>
            <p:cNvPr id="4117" name="Rectangle 77"/>
            <p:cNvSpPr>
              <a:spLocks noChangeArrowheads="1"/>
            </p:cNvSpPr>
            <p:nvPr/>
          </p:nvSpPr>
          <p:spPr bwMode="auto">
            <a:xfrm>
              <a:off x="5580088" y="3847300"/>
              <a:ext cx="1085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Процессы</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18" name="Rectangle 78"/>
            <p:cNvSpPr>
              <a:spLocks noChangeArrowheads="1"/>
            </p:cNvSpPr>
            <p:nvPr/>
          </p:nvSpPr>
          <p:spPr bwMode="auto">
            <a:xfrm>
              <a:off x="6512717" y="3942159"/>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19" name="Group 82"/>
            <p:cNvGrpSpPr>
              <a:grpSpLocks/>
            </p:cNvGrpSpPr>
            <p:nvPr/>
          </p:nvGrpSpPr>
          <p:grpSpPr bwMode="auto">
            <a:xfrm>
              <a:off x="1920236" y="4541900"/>
              <a:ext cx="2164464" cy="1002335"/>
              <a:chOff x="1596" y="2753"/>
              <a:chExt cx="1043" cy="483"/>
            </a:xfrm>
            <a:noFill/>
          </p:grpSpPr>
          <p:sp>
            <p:nvSpPr>
              <p:cNvPr id="4147" name="Rectangle 79"/>
              <p:cNvSpPr>
                <a:spLocks noChangeArrowheads="1"/>
              </p:cNvSpPr>
              <p:nvPr/>
            </p:nvSpPr>
            <p:spPr bwMode="auto">
              <a:xfrm>
                <a:off x="1596" y="2996"/>
                <a:ext cx="686" cy="2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8" name="Freeform 80"/>
              <p:cNvSpPr>
                <a:spLocks noEditPoints="1"/>
              </p:cNvSpPr>
              <p:nvPr/>
            </p:nvSpPr>
            <p:spPr bwMode="auto">
              <a:xfrm>
                <a:off x="2301" y="2753"/>
                <a:ext cx="338" cy="320"/>
              </a:xfrm>
              <a:custGeom>
                <a:avLst/>
                <a:gdLst>
                  <a:gd name="T0" fmla="*/ 5226 w 5624"/>
                  <a:gd name="T1" fmla="*/ 488 h 5323"/>
                  <a:gd name="T2" fmla="*/ 2659 w 5624"/>
                  <a:gd name="T3" fmla="*/ 5288 h 5323"/>
                  <a:gd name="T4" fmla="*/ 2600 w 5624"/>
                  <a:gd name="T5" fmla="*/ 5323 h 5323"/>
                  <a:gd name="T6" fmla="*/ 67 w 5624"/>
                  <a:gd name="T7" fmla="*/ 5323 h 5323"/>
                  <a:gd name="T8" fmla="*/ 0 w 5624"/>
                  <a:gd name="T9" fmla="*/ 5257 h 5323"/>
                  <a:gd name="T10" fmla="*/ 67 w 5624"/>
                  <a:gd name="T11" fmla="*/ 5190 h 5323"/>
                  <a:gd name="T12" fmla="*/ 2600 w 5624"/>
                  <a:gd name="T13" fmla="*/ 5190 h 5323"/>
                  <a:gd name="T14" fmla="*/ 2542 w 5624"/>
                  <a:gd name="T15" fmla="*/ 5225 h 5323"/>
                  <a:gd name="T16" fmla="*/ 5108 w 5624"/>
                  <a:gd name="T17" fmla="*/ 425 h 5323"/>
                  <a:gd name="T18" fmla="*/ 5198 w 5624"/>
                  <a:gd name="T19" fmla="*/ 398 h 5323"/>
                  <a:gd name="T20" fmla="*/ 5226 w 5624"/>
                  <a:gd name="T21" fmla="*/ 488 h 5323"/>
                  <a:gd name="T22" fmla="*/ 4814 w 5624"/>
                  <a:gd name="T23" fmla="*/ 268 h 5323"/>
                  <a:gd name="T24" fmla="*/ 5356 w 5624"/>
                  <a:gd name="T25" fmla="*/ 104 h 5323"/>
                  <a:gd name="T26" fmla="*/ 5520 w 5624"/>
                  <a:gd name="T27" fmla="*/ 645 h 5323"/>
                  <a:gd name="T28" fmla="*/ 4978 w 5624"/>
                  <a:gd name="T29" fmla="*/ 810 h 5323"/>
                  <a:gd name="T30" fmla="*/ 4814 w 5624"/>
                  <a:gd name="T31" fmla="*/ 268 h 5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24" h="5323">
                    <a:moveTo>
                      <a:pt x="5226" y="488"/>
                    </a:moveTo>
                    <a:lnTo>
                      <a:pt x="2659" y="5288"/>
                    </a:lnTo>
                    <a:cubicBezTo>
                      <a:pt x="2648" y="5310"/>
                      <a:pt x="2625" y="5323"/>
                      <a:pt x="2600" y="5323"/>
                    </a:cubicBezTo>
                    <a:lnTo>
                      <a:pt x="67" y="5323"/>
                    </a:lnTo>
                    <a:cubicBezTo>
                      <a:pt x="30" y="5323"/>
                      <a:pt x="0" y="5294"/>
                      <a:pt x="0" y="5257"/>
                    </a:cubicBezTo>
                    <a:cubicBezTo>
                      <a:pt x="0" y="5220"/>
                      <a:pt x="30" y="5190"/>
                      <a:pt x="67" y="5190"/>
                    </a:cubicBezTo>
                    <a:lnTo>
                      <a:pt x="2600" y="5190"/>
                    </a:lnTo>
                    <a:lnTo>
                      <a:pt x="2542" y="5225"/>
                    </a:lnTo>
                    <a:lnTo>
                      <a:pt x="5108" y="425"/>
                    </a:lnTo>
                    <a:cubicBezTo>
                      <a:pt x="5126" y="393"/>
                      <a:pt x="5166" y="381"/>
                      <a:pt x="5198" y="398"/>
                    </a:cubicBezTo>
                    <a:cubicBezTo>
                      <a:pt x="5231" y="415"/>
                      <a:pt x="5243" y="456"/>
                      <a:pt x="5226" y="488"/>
                    </a:cubicBezTo>
                    <a:close/>
                    <a:moveTo>
                      <a:pt x="4814" y="268"/>
                    </a:moveTo>
                    <a:cubicBezTo>
                      <a:pt x="4918" y="73"/>
                      <a:pt x="5161" y="0"/>
                      <a:pt x="5356" y="104"/>
                    </a:cubicBezTo>
                    <a:cubicBezTo>
                      <a:pt x="5550" y="208"/>
                      <a:pt x="5624" y="451"/>
                      <a:pt x="5520" y="645"/>
                    </a:cubicBezTo>
                    <a:cubicBezTo>
                      <a:pt x="5416" y="840"/>
                      <a:pt x="5173" y="914"/>
                      <a:pt x="4978" y="810"/>
                    </a:cubicBezTo>
                    <a:cubicBezTo>
                      <a:pt x="4784" y="705"/>
                      <a:pt x="4710" y="463"/>
                      <a:pt x="4814" y="268"/>
                    </a:cubicBezTo>
                    <a:close/>
                  </a:path>
                </a:pathLst>
              </a:custGeom>
              <a:ln w="9525">
                <a:solidFill>
                  <a:schemeClr val="tx1"/>
                </a:solidFill>
                <a:headEnd/>
                <a:tailEnd/>
                <a:extLst>
                  <a:ext uri="{C807C97D-BFC1-408E-A445-0C87EB9F89A2}">
                    <ask:lineSketchStyleProps xmlns:ask="http://schemas.microsoft.com/office/drawing/2018/sketchyshapes">
                      <ask:type>
                        <ask:lineSketchNone/>
                      </ask:type>
                    </ask:lineSketchStyleProps>
                  </a:ext>
                </a:extLst>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Times New Roman"/>
                </a:endParaRPr>
              </a:p>
            </p:txBody>
          </p:sp>
          <p:sp>
            <p:nvSpPr>
              <p:cNvPr id="4149" name="Line 81"/>
              <p:cNvSpPr>
                <a:spLocks noChangeShapeType="1"/>
              </p:cNvSpPr>
              <p:nvPr/>
            </p:nvSpPr>
            <p:spPr bwMode="auto">
              <a:xfrm>
                <a:off x="2288" y="2996"/>
                <a:ext cx="0" cy="240"/>
              </a:xfrm>
              <a:prstGeom prst="line">
                <a:avLst/>
              </a:prstGeom>
              <a:grp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grpSp>
        <p:sp>
          <p:nvSpPr>
            <p:cNvPr id="4120" name="Rectangle 83"/>
            <p:cNvSpPr>
              <a:spLocks noChangeArrowheads="1"/>
            </p:cNvSpPr>
            <p:nvPr/>
          </p:nvSpPr>
          <p:spPr bwMode="auto">
            <a:xfrm>
              <a:off x="1904205" y="5069008"/>
              <a:ext cx="14526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Монитор безопасности </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21" name="Rectangle 84"/>
            <p:cNvSpPr>
              <a:spLocks noChangeArrowheads="1"/>
            </p:cNvSpPr>
            <p:nvPr/>
          </p:nvSpPr>
          <p:spPr bwMode="auto">
            <a:xfrm>
              <a:off x="3314790" y="5069008"/>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24" name="Group 90"/>
            <p:cNvGrpSpPr>
              <a:grpSpLocks/>
            </p:cNvGrpSpPr>
            <p:nvPr/>
          </p:nvGrpSpPr>
          <p:grpSpPr bwMode="auto">
            <a:xfrm>
              <a:off x="4730096" y="4863560"/>
              <a:ext cx="1907135" cy="666148"/>
              <a:chOff x="2950" y="2908"/>
              <a:chExt cx="919" cy="321"/>
            </a:xfrm>
            <a:noFill/>
          </p:grpSpPr>
          <p:sp>
            <p:nvSpPr>
              <p:cNvPr id="4144" name="Rectangle 87"/>
              <p:cNvSpPr>
                <a:spLocks noChangeArrowheads="1"/>
              </p:cNvSpPr>
              <p:nvPr/>
            </p:nvSpPr>
            <p:spPr bwMode="auto">
              <a:xfrm>
                <a:off x="3183" y="3013"/>
                <a:ext cx="686" cy="2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5" name="Freeform 88"/>
              <p:cNvSpPr>
                <a:spLocks noEditPoints="1"/>
              </p:cNvSpPr>
              <p:nvPr/>
            </p:nvSpPr>
            <p:spPr bwMode="auto">
              <a:xfrm>
                <a:off x="2950" y="2908"/>
                <a:ext cx="215" cy="182"/>
              </a:xfrm>
              <a:custGeom>
                <a:avLst/>
                <a:gdLst>
                  <a:gd name="T0" fmla="*/ 246 w 1786"/>
                  <a:gd name="T1" fmla="*/ 199 h 1516"/>
                  <a:gd name="T2" fmla="*/ 1769 w 1786"/>
                  <a:gd name="T3" fmla="*/ 1452 h 1516"/>
                  <a:gd name="T4" fmla="*/ 1774 w 1786"/>
                  <a:gd name="T5" fmla="*/ 1499 h 1516"/>
                  <a:gd name="T6" fmla="*/ 1727 w 1786"/>
                  <a:gd name="T7" fmla="*/ 1504 h 1516"/>
                  <a:gd name="T8" fmla="*/ 203 w 1786"/>
                  <a:gd name="T9" fmla="*/ 251 h 1516"/>
                  <a:gd name="T10" fmla="*/ 199 w 1786"/>
                  <a:gd name="T11" fmla="*/ 204 h 1516"/>
                  <a:gd name="T12" fmla="*/ 246 w 1786"/>
                  <a:gd name="T13" fmla="*/ 199 h 1516"/>
                  <a:gd name="T14" fmla="*/ 98 w 1786"/>
                  <a:gd name="T15" fmla="*/ 379 h 1516"/>
                  <a:gd name="T16" fmla="*/ 70 w 1786"/>
                  <a:gd name="T17" fmla="*/ 98 h 1516"/>
                  <a:gd name="T18" fmla="*/ 352 w 1786"/>
                  <a:gd name="T19" fmla="*/ 70 h 1516"/>
                  <a:gd name="T20" fmla="*/ 379 w 1786"/>
                  <a:gd name="T21" fmla="*/ 352 h 1516"/>
                  <a:gd name="T22" fmla="*/ 98 w 1786"/>
                  <a:gd name="T23" fmla="*/ 379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6" h="1516">
                    <a:moveTo>
                      <a:pt x="246" y="199"/>
                    </a:moveTo>
                    <a:lnTo>
                      <a:pt x="1769" y="1452"/>
                    </a:lnTo>
                    <a:cubicBezTo>
                      <a:pt x="1783" y="1464"/>
                      <a:pt x="1786" y="1485"/>
                      <a:pt x="1774" y="1499"/>
                    </a:cubicBezTo>
                    <a:cubicBezTo>
                      <a:pt x="1762" y="1514"/>
                      <a:pt x="1741" y="1516"/>
                      <a:pt x="1727" y="1504"/>
                    </a:cubicBezTo>
                    <a:lnTo>
                      <a:pt x="203" y="251"/>
                    </a:lnTo>
                    <a:cubicBezTo>
                      <a:pt x="189" y="239"/>
                      <a:pt x="187" y="218"/>
                      <a:pt x="199" y="204"/>
                    </a:cubicBezTo>
                    <a:cubicBezTo>
                      <a:pt x="211" y="189"/>
                      <a:pt x="232" y="187"/>
                      <a:pt x="246" y="199"/>
                    </a:cubicBezTo>
                    <a:close/>
                    <a:moveTo>
                      <a:pt x="98" y="379"/>
                    </a:moveTo>
                    <a:cubicBezTo>
                      <a:pt x="12" y="309"/>
                      <a:pt x="0" y="183"/>
                      <a:pt x="70" y="98"/>
                    </a:cubicBezTo>
                    <a:cubicBezTo>
                      <a:pt x="140" y="12"/>
                      <a:pt x="266" y="0"/>
                      <a:pt x="352" y="70"/>
                    </a:cubicBezTo>
                    <a:cubicBezTo>
                      <a:pt x="437" y="141"/>
                      <a:pt x="449" y="267"/>
                      <a:pt x="379" y="352"/>
                    </a:cubicBezTo>
                    <a:cubicBezTo>
                      <a:pt x="309" y="437"/>
                      <a:pt x="183" y="449"/>
                      <a:pt x="98" y="379"/>
                    </a:cubicBezTo>
                    <a:close/>
                  </a:path>
                </a:pathLst>
              </a:custGeom>
              <a:grp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6" name="Line 89"/>
              <p:cNvSpPr>
                <a:spLocks noChangeShapeType="1"/>
              </p:cNvSpPr>
              <p:nvPr/>
            </p:nvSpPr>
            <p:spPr bwMode="auto">
              <a:xfrm>
                <a:off x="3160" y="3013"/>
                <a:ext cx="0" cy="216"/>
              </a:xfrm>
              <a:prstGeom prst="line">
                <a:avLst/>
              </a:prstGeom>
              <a:grp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grpSp>
        <p:sp>
          <p:nvSpPr>
            <p:cNvPr id="4125" name="Rectangle 91"/>
            <p:cNvSpPr>
              <a:spLocks noChangeArrowheads="1"/>
            </p:cNvSpPr>
            <p:nvPr/>
          </p:nvSpPr>
          <p:spPr bwMode="auto">
            <a:xfrm>
              <a:off x="5242677" y="5112587"/>
              <a:ext cx="1270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Надстройка</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26" name="Rectangle 92"/>
            <p:cNvSpPr>
              <a:spLocks noChangeArrowheads="1"/>
            </p:cNvSpPr>
            <p:nvPr/>
          </p:nvSpPr>
          <p:spPr bwMode="auto">
            <a:xfrm>
              <a:off x="6245013" y="5112587"/>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27" name="Group 96"/>
            <p:cNvGrpSpPr>
              <a:grpSpLocks/>
            </p:cNvGrpSpPr>
            <p:nvPr/>
          </p:nvGrpSpPr>
          <p:grpSpPr bwMode="auto">
            <a:xfrm>
              <a:off x="1505191" y="2487424"/>
              <a:ext cx="2133335" cy="1606226"/>
              <a:chOff x="1396" y="1763"/>
              <a:chExt cx="1028" cy="774"/>
            </a:xfrm>
            <a:noFill/>
          </p:grpSpPr>
          <p:sp>
            <p:nvSpPr>
              <p:cNvPr id="4141" name="Rectangle 93"/>
              <p:cNvSpPr>
                <a:spLocks noChangeArrowheads="1"/>
              </p:cNvSpPr>
              <p:nvPr/>
            </p:nvSpPr>
            <p:spPr bwMode="auto">
              <a:xfrm>
                <a:off x="1396" y="1763"/>
                <a:ext cx="903" cy="2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2" name="Freeform 94"/>
              <p:cNvSpPr>
                <a:spLocks/>
              </p:cNvSpPr>
              <p:nvPr/>
            </p:nvSpPr>
            <p:spPr bwMode="auto">
              <a:xfrm>
                <a:off x="2321" y="1835"/>
                <a:ext cx="103" cy="702"/>
              </a:xfrm>
              <a:custGeom>
                <a:avLst/>
                <a:gdLst>
                  <a:gd name="T0" fmla="*/ 103 w 103"/>
                  <a:gd name="T1" fmla="*/ 702 h 702"/>
                  <a:gd name="T2" fmla="*/ 102 w 103"/>
                  <a:gd name="T3" fmla="*/ 0 h 702"/>
                  <a:gd name="T4" fmla="*/ 0 w 103"/>
                  <a:gd name="T5" fmla="*/ 0 h 702"/>
                </a:gdLst>
                <a:ahLst/>
                <a:cxnLst>
                  <a:cxn ang="0">
                    <a:pos x="T0" y="T1"/>
                  </a:cxn>
                  <a:cxn ang="0">
                    <a:pos x="T2" y="T3"/>
                  </a:cxn>
                  <a:cxn ang="0">
                    <a:pos x="T4" y="T5"/>
                  </a:cxn>
                </a:cxnLst>
                <a:rect l="0" t="0" r="r" b="b"/>
                <a:pathLst>
                  <a:path w="103" h="702">
                    <a:moveTo>
                      <a:pt x="103" y="702"/>
                    </a:moveTo>
                    <a:lnTo>
                      <a:pt x="102" y="0"/>
                    </a:lnTo>
                    <a:lnTo>
                      <a:pt x="0" y="0"/>
                    </a:lnTo>
                  </a:path>
                </a:pathLst>
              </a:custGeom>
              <a:grp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3" name="Line 95"/>
              <p:cNvSpPr>
                <a:spLocks noChangeShapeType="1"/>
              </p:cNvSpPr>
              <p:nvPr/>
            </p:nvSpPr>
            <p:spPr bwMode="auto">
              <a:xfrm>
                <a:off x="2321" y="1763"/>
                <a:ext cx="0" cy="282"/>
              </a:xfrm>
              <a:prstGeom prst="line">
                <a:avLst/>
              </a:prstGeom>
              <a:grp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grpSp>
        <p:sp>
          <p:nvSpPr>
            <p:cNvPr id="4128" name="Rectangle 97"/>
            <p:cNvSpPr>
              <a:spLocks noChangeArrowheads="1"/>
            </p:cNvSpPr>
            <p:nvPr/>
          </p:nvSpPr>
          <p:spPr bwMode="auto">
            <a:xfrm>
              <a:off x="1515967" y="2452145"/>
              <a:ext cx="19759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Идентификация  аутентификация</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30" name="Rectangle 99"/>
            <p:cNvSpPr>
              <a:spLocks noChangeArrowheads="1"/>
            </p:cNvSpPr>
            <p:nvPr/>
          </p:nvSpPr>
          <p:spPr bwMode="auto">
            <a:xfrm>
              <a:off x="3350069" y="2744752"/>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131" name="Group 103"/>
            <p:cNvGrpSpPr>
              <a:grpSpLocks/>
            </p:cNvGrpSpPr>
            <p:nvPr/>
          </p:nvGrpSpPr>
          <p:grpSpPr bwMode="auto">
            <a:xfrm>
              <a:off x="5186646" y="2487424"/>
              <a:ext cx="2504801" cy="1581324"/>
              <a:chOff x="3170" y="1763"/>
              <a:chExt cx="1207" cy="762"/>
            </a:xfrm>
            <a:noFill/>
          </p:grpSpPr>
          <p:sp>
            <p:nvSpPr>
              <p:cNvPr id="4138" name="Rectangle 100"/>
              <p:cNvSpPr>
                <a:spLocks noChangeArrowheads="1"/>
              </p:cNvSpPr>
              <p:nvPr/>
            </p:nvSpPr>
            <p:spPr bwMode="auto">
              <a:xfrm>
                <a:off x="3301" y="1763"/>
                <a:ext cx="1076"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39" name="Freeform 101"/>
              <p:cNvSpPr>
                <a:spLocks/>
              </p:cNvSpPr>
              <p:nvPr/>
            </p:nvSpPr>
            <p:spPr bwMode="auto">
              <a:xfrm>
                <a:off x="3170" y="1835"/>
                <a:ext cx="108" cy="690"/>
              </a:xfrm>
              <a:custGeom>
                <a:avLst/>
                <a:gdLst>
                  <a:gd name="T0" fmla="*/ 0 w 108"/>
                  <a:gd name="T1" fmla="*/ 690 h 690"/>
                  <a:gd name="T2" fmla="*/ 0 w 108"/>
                  <a:gd name="T3" fmla="*/ 0 h 690"/>
                  <a:gd name="T4" fmla="*/ 108 w 108"/>
                  <a:gd name="T5" fmla="*/ 0 h 690"/>
                </a:gdLst>
                <a:ahLst/>
                <a:cxnLst>
                  <a:cxn ang="0">
                    <a:pos x="T0" y="T1"/>
                  </a:cxn>
                  <a:cxn ang="0">
                    <a:pos x="T2" y="T3"/>
                  </a:cxn>
                  <a:cxn ang="0">
                    <a:pos x="T4" y="T5"/>
                  </a:cxn>
                </a:cxnLst>
                <a:rect l="0" t="0" r="r" b="b"/>
                <a:pathLst>
                  <a:path w="108" h="690">
                    <a:moveTo>
                      <a:pt x="0" y="690"/>
                    </a:moveTo>
                    <a:lnTo>
                      <a:pt x="0" y="0"/>
                    </a:lnTo>
                    <a:lnTo>
                      <a:pt x="108" y="0"/>
                    </a:lnTo>
                  </a:path>
                </a:pathLst>
              </a:custGeom>
              <a:grp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40" name="Line 102"/>
              <p:cNvSpPr>
                <a:spLocks noChangeShapeType="1"/>
              </p:cNvSpPr>
              <p:nvPr/>
            </p:nvSpPr>
            <p:spPr bwMode="auto">
              <a:xfrm>
                <a:off x="3278" y="1763"/>
                <a:ext cx="0" cy="258"/>
              </a:xfrm>
              <a:prstGeom prst="line">
                <a:avLst/>
              </a:prstGeom>
              <a:grp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grpSp>
        <p:sp>
          <p:nvSpPr>
            <p:cNvPr id="4132" name="Rectangle 104"/>
            <p:cNvSpPr>
              <a:spLocks noChangeArrowheads="1"/>
            </p:cNvSpPr>
            <p:nvPr/>
          </p:nvSpPr>
          <p:spPr bwMode="auto">
            <a:xfrm>
              <a:off x="5487554" y="2508176"/>
              <a:ext cx="2133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Политика и модель </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33" name="Rectangle 105"/>
            <p:cNvSpPr>
              <a:spLocks noChangeArrowheads="1"/>
            </p:cNvSpPr>
            <p:nvPr/>
          </p:nvSpPr>
          <p:spPr bwMode="auto">
            <a:xfrm>
              <a:off x="5487554" y="2744752"/>
              <a:ext cx="14526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безопасности</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34" name="Rectangle 106"/>
            <p:cNvSpPr>
              <a:spLocks noChangeArrowheads="1"/>
            </p:cNvSpPr>
            <p:nvPr/>
          </p:nvSpPr>
          <p:spPr bwMode="auto">
            <a:xfrm>
              <a:off x="6631006" y="2744752"/>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35" name="Rectangle 107"/>
            <p:cNvSpPr>
              <a:spLocks noChangeArrowheads="1"/>
            </p:cNvSpPr>
            <p:nvPr/>
          </p:nvSpPr>
          <p:spPr bwMode="auto">
            <a:xfrm>
              <a:off x="4024518" y="3865375"/>
              <a:ext cx="798963" cy="4482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ru-RU" sz="2000">
                <a:solidFill>
                  <a:prstClr val="black"/>
                </a:solidFill>
                <a:effectLst>
                  <a:outerShdw blurRad="38100" dist="38100" dir="2700000" algn="tl">
                    <a:srgbClr val="000000">
                      <a:alpha val="43137"/>
                    </a:srgbClr>
                  </a:outerShdw>
                </a:effectLst>
                <a:latin typeface="Arial" charset="0"/>
                <a:cs typeface="Arial" charset="0"/>
              </a:endParaRPr>
            </a:p>
          </p:txBody>
        </p:sp>
        <p:sp>
          <p:nvSpPr>
            <p:cNvPr id="4136" name="Rectangle 108"/>
            <p:cNvSpPr>
              <a:spLocks noChangeArrowheads="1"/>
            </p:cNvSpPr>
            <p:nvPr/>
          </p:nvSpPr>
          <p:spPr bwMode="auto">
            <a:xfrm>
              <a:off x="4115516" y="3892305"/>
              <a:ext cx="5501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dirty="0">
                  <a:solidFill>
                    <a:srgbClr val="000000"/>
                  </a:solidFill>
                  <a:effectLst>
                    <a:outerShdw blurRad="38100" dist="38100" dir="2700000" algn="tl">
                      <a:srgbClr val="000000">
                        <a:alpha val="43137"/>
                      </a:srgbClr>
                    </a:outerShdw>
                  </a:effectLst>
                  <a:latin typeface="Times New Roman" pitchFamily="18" charset="0"/>
                  <a:cs typeface="Arial" pitchFamily="34" charset="0"/>
                </a:rPr>
                <a:t>Ядро</a:t>
              </a:r>
              <a:endParaRPr lang="ru-RU" sz="2000" dirty="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sp>
          <p:nvSpPr>
            <p:cNvPr id="4137" name="Rectangle 109"/>
            <p:cNvSpPr>
              <a:spLocks noChangeArrowheads="1"/>
            </p:cNvSpPr>
            <p:nvPr/>
          </p:nvSpPr>
          <p:spPr bwMode="auto">
            <a:xfrm>
              <a:off x="4680290" y="3964986"/>
              <a:ext cx="63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ru-RU" sz="2000">
                  <a:solidFill>
                    <a:srgbClr val="000000"/>
                  </a:solidFill>
                  <a:effectLst>
                    <a:outerShdw blurRad="38100" dist="38100" dir="2700000" algn="tl">
                      <a:srgbClr val="000000">
                        <a:alpha val="43137"/>
                      </a:srgbClr>
                    </a:outerShdw>
                  </a:effectLst>
                  <a:latin typeface="Times New Roman" pitchFamily="18" charset="0"/>
                  <a:cs typeface="Arial" pitchFamily="34" charset="0"/>
                </a:rPr>
                <a:t> </a:t>
              </a:r>
              <a:endParaRPr lang="ru-RU" sz="2000">
                <a:solidFill>
                  <a:prstClr val="black"/>
                </a:solidFill>
                <a:effectLst>
                  <a:outerShdw blurRad="38100" dist="38100" dir="2700000" algn="tl">
                    <a:srgbClr val="000000">
                      <a:alpha val="43137"/>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312189727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outerShdw blurRad="38100" dist="38100" dir="2700000" algn="tl">
                    <a:srgbClr val="000000">
                      <a:alpha val="43137"/>
                    </a:srgbClr>
                  </a:outerShdw>
                </a:effectLst>
              </a:rPr>
              <a:t>Монитор безопасности </a:t>
            </a:r>
          </a:p>
        </p:txBody>
      </p:sp>
      <p:sp>
        <p:nvSpPr>
          <p:cNvPr id="3" name="Объект 2"/>
          <p:cNvSpPr>
            <a:spLocks noGrp="1"/>
          </p:cNvSpPr>
          <p:nvPr>
            <p:ph idx="1"/>
          </p:nvPr>
        </p:nvSpPr>
        <p:spPr>
          <a:xfrm>
            <a:off x="1825265" y="1465780"/>
            <a:ext cx="8546210" cy="4663520"/>
          </a:xfrm>
        </p:spPr>
        <p:txBody>
          <a:bodyPr/>
          <a:lstStyle/>
          <a:p>
            <a:r>
              <a:rPr lang="ru-RU" sz="2500" dirty="0"/>
              <a:t>К монитору безопасности предъявляются следующие обязательные требования:</a:t>
            </a:r>
          </a:p>
          <a:p>
            <a:pPr marL="895350" indent="-352425">
              <a:buClr>
                <a:schemeClr val="tx1"/>
              </a:buClr>
              <a:buFont typeface="Wingdings" panose="05000000000000000000" pitchFamily="2" charset="2"/>
              <a:buChar char="Ø"/>
            </a:pPr>
            <a:r>
              <a:rPr lang="ru-RU" sz="2500" i="1" dirty="0"/>
              <a:t>	Полнота. </a:t>
            </a:r>
            <a:r>
              <a:rPr lang="ru-RU" sz="2500" dirty="0"/>
              <a:t>Монитор должен активизироваться при любых обращениях за доступом субъектов к объектам.</a:t>
            </a:r>
          </a:p>
          <a:p>
            <a:pPr marL="895350" indent="-352425">
              <a:buClr>
                <a:schemeClr val="tx1"/>
              </a:buClr>
              <a:buFont typeface="Wingdings" panose="05000000000000000000" pitchFamily="2" charset="2"/>
              <a:buChar char="Ø"/>
            </a:pPr>
            <a:r>
              <a:rPr lang="ru-RU" sz="2500" i="1" dirty="0"/>
              <a:t>Изолированность.</a:t>
            </a:r>
            <a:r>
              <a:rPr lang="ru-RU" sz="2500" dirty="0"/>
              <a:t> Монитор должен быть защищен от возможности отслеживания его работы извне.</a:t>
            </a:r>
          </a:p>
          <a:p>
            <a:pPr marL="895350" indent="-352425">
              <a:buClr>
                <a:schemeClr val="tx1"/>
              </a:buClr>
              <a:buFont typeface="Wingdings" panose="05000000000000000000" pitchFamily="2" charset="2"/>
              <a:buChar char="Ø"/>
            </a:pPr>
            <a:r>
              <a:rPr lang="ru-RU" sz="2500" i="1" dirty="0" err="1"/>
              <a:t>Верифицируемость</a:t>
            </a:r>
            <a:r>
              <a:rPr lang="ru-RU" sz="2500" i="1" dirty="0"/>
              <a:t>.</a:t>
            </a:r>
            <a:r>
              <a:rPr lang="ru-RU" sz="2500" dirty="0"/>
              <a:t> Монитор должен быть проверяемым на предмет выполнения своих функций.</a:t>
            </a:r>
          </a:p>
          <a:p>
            <a:pPr marL="895350" indent="-352425">
              <a:buClr>
                <a:schemeClr val="tx1"/>
              </a:buClr>
              <a:buFont typeface="Wingdings" panose="05000000000000000000" pitchFamily="2" charset="2"/>
              <a:buChar char="Ø"/>
            </a:pPr>
            <a:r>
              <a:rPr lang="ru-RU" sz="2500" i="1" dirty="0"/>
              <a:t>Непрерывность.</a:t>
            </a:r>
            <a:r>
              <a:rPr lang="ru-RU" sz="2500" dirty="0"/>
              <a:t> Монитор безопасности должен правильно функционировать при любых как штатных, так и нештатных ситуациях.</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41150939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261F0-24F6-47C8-B646-BFC332A4990F}"/>
              </a:ext>
            </a:extLst>
          </p:cNvPr>
          <p:cNvSpPr>
            <a:spLocks noGrp="1"/>
          </p:cNvSpPr>
          <p:nvPr>
            <p:ph type="title"/>
          </p:nvPr>
        </p:nvSpPr>
        <p:spPr/>
        <p:txBody>
          <a:bodyPr/>
          <a:lstStyle/>
          <a:p>
            <a:r>
              <a:rPr lang="ru-RU" dirty="0"/>
              <a:t>Администратор системы</a:t>
            </a:r>
          </a:p>
        </p:txBody>
      </p:sp>
      <p:sp>
        <p:nvSpPr>
          <p:cNvPr id="3" name="Объект 2">
            <a:extLst>
              <a:ext uri="{FF2B5EF4-FFF2-40B4-BE49-F238E27FC236}">
                <a16:creationId xmlns:a16="http://schemas.microsoft.com/office/drawing/2014/main" id="{44021CFF-B6C2-4224-8207-472884A77843}"/>
              </a:ext>
            </a:extLst>
          </p:cNvPr>
          <p:cNvSpPr>
            <a:spLocks noGrp="1"/>
          </p:cNvSpPr>
          <p:nvPr>
            <p:ph idx="1"/>
          </p:nvPr>
        </p:nvSpPr>
        <p:spPr/>
        <p:txBody>
          <a:bodyPr/>
          <a:lstStyle/>
          <a:p>
            <a:r>
              <a:rPr lang="ru-RU" dirty="0"/>
              <a:t>Для оперативного управления системой разграничения доступа субъектов (пользователей) в условиях постоянной динамики состояний базы данных учетных записей ИС очевидно необходима какая-то процедура доступа к объекту-источнику монитора безопасности со стороны субъектов (пользователей) для его периодической корректировки.  </a:t>
            </a:r>
          </a:p>
          <a:p>
            <a:r>
              <a:rPr lang="ru-RU" dirty="0"/>
              <a:t>Для этого в защищенной ИС создается т. н. доверенный пользователь – </a:t>
            </a:r>
            <a:r>
              <a:rPr lang="ru-RU" i="1" dirty="0"/>
              <a:t>администратор системы</a:t>
            </a:r>
            <a:r>
              <a:rPr lang="ru-RU" dirty="0"/>
              <a:t>, субъекты которого имеют права доступа к объекту-источнику монитора безопасности. </a:t>
            </a:r>
          </a:p>
        </p:txBody>
      </p:sp>
      <p:sp>
        <p:nvSpPr>
          <p:cNvPr id="4" name="Номер слайда 3">
            <a:extLst>
              <a:ext uri="{FF2B5EF4-FFF2-40B4-BE49-F238E27FC236}">
                <a16:creationId xmlns:a16="http://schemas.microsoft.com/office/drawing/2014/main" id="{C5D38611-2B87-4C3F-BC00-A8A77FDC7F49}"/>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88322096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7E41A-9CF2-42EE-95C2-0BAB27E5C4E2}"/>
              </a:ext>
            </a:extLst>
          </p:cNvPr>
          <p:cNvSpPr>
            <a:spLocks noGrp="1"/>
          </p:cNvSpPr>
          <p:nvPr>
            <p:ph type="title"/>
          </p:nvPr>
        </p:nvSpPr>
        <p:spPr/>
        <p:txBody>
          <a:bodyPr/>
          <a:lstStyle/>
          <a:p>
            <a:r>
              <a:rPr lang="ru-RU" dirty="0"/>
              <a:t>Политика безопасности ИС</a:t>
            </a:r>
          </a:p>
        </p:txBody>
      </p:sp>
      <p:sp>
        <p:nvSpPr>
          <p:cNvPr id="3" name="Объект 2">
            <a:extLst>
              <a:ext uri="{FF2B5EF4-FFF2-40B4-BE49-F238E27FC236}">
                <a16:creationId xmlns:a16="http://schemas.microsoft.com/office/drawing/2014/main" id="{53434238-04BE-42E3-BE78-5AE53BE50891}"/>
              </a:ext>
            </a:extLst>
          </p:cNvPr>
          <p:cNvSpPr>
            <a:spLocks noGrp="1"/>
          </p:cNvSpPr>
          <p:nvPr>
            <p:ph idx="1"/>
          </p:nvPr>
        </p:nvSpPr>
        <p:spPr/>
        <p:txBody>
          <a:bodyPr/>
          <a:lstStyle/>
          <a:p>
            <a:r>
              <a:rPr lang="ru-RU" dirty="0"/>
              <a:t>Под </a:t>
            </a:r>
            <a:r>
              <a:rPr lang="ru-RU" i="1" dirty="0"/>
              <a:t>политикой информационной безопасности </a:t>
            </a:r>
            <a:r>
              <a:rPr lang="ru-RU" dirty="0"/>
              <a:t>понимают совокупность правил, регламентирующих работу средств защиты ИС от заданного множества угроз безопасности. </a:t>
            </a:r>
          </a:p>
          <a:p>
            <a:r>
              <a:rPr lang="ru-RU" dirty="0"/>
              <a:t>Политика информационной безопасности представляет собой методологию построения защиты ИС. </a:t>
            </a:r>
          </a:p>
          <a:p>
            <a:r>
              <a:rPr lang="ru-RU" dirty="0"/>
              <a:t>В своей основе эта методология была позаимствована из докомпьютерных технологий защиты конфиденциальной информации – защищенного «бумажного» документооборота.</a:t>
            </a:r>
          </a:p>
        </p:txBody>
      </p:sp>
      <p:sp>
        <p:nvSpPr>
          <p:cNvPr id="4" name="Номер слайда 3">
            <a:extLst>
              <a:ext uri="{FF2B5EF4-FFF2-40B4-BE49-F238E27FC236}">
                <a16:creationId xmlns:a16="http://schemas.microsoft.com/office/drawing/2014/main" id="{26F595FB-5D27-4CF5-AC1E-E5D005DE44C9}"/>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1121185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outerShdw blurRad="38100" dist="38100" dir="2700000" algn="tl">
                    <a:srgbClr val="000000">
                      <a:alpha val="43137"/>
                    </a:srgbClr>
                  </a:outerShdw>
                </a:effectLst>
              </a:rPr>
              <a:t>Модель безопасности ИС</a:t>
            </a:r>
          </a:p>
        </p:txBody>
      </p:sp>
      <p:sp>
        <p:nvSpPr>
          <p:cNvPr id="3" name="Объект 2"/>
          <p:cNvSpPr>
            <a:spLocks noGrp="1"/>
          </p:cNvSpPr>
          <p:nvPr>
            <p:ph idx="1"/>
          </p:nvPr>
        </p:nvSpPr>
        <p:spPr>
          <a:xfrm>
            <a:off x="1981200" y="1763815"/>
            <a:ext cx="8229600" cy="4079050"/>
          </a:xfrm>
        </p:spPr>
        <p:txBody>
          <a:bodyPr/>
          <a:lstStyle/>
          <a:p>
            <a:r>
              <a:rPr lang="ru-RU" b="1" i="1" dirty="0"/>
              <a:t> </a:t>
            </a:r>
            <a:r>
              <a:rPr lang="ru-RU" dirty="0"/>
              <a:t>Теоретическим фундаментом для формального выражением политики безопасности является субъектно-объектная модель доступа, которая реализуется затем в виде определенных </a:t>
            </a:r>
            <a:r>
              <a:rPr lang="ru-RU" i="1" dirty="0"/>
              <a:t>моделей безопасности</a:t>
            </a:r>
            <a:r>
              <a:rPr lang="ru-RU" dirty="0"/>
              <a:t>, ориентированных на конкретные условия эксплуатации защищенных ИС. </a:t>
            </a:r>
          </a:p>
          <a:p>
            <a:r>
              <a:rPr lang="ru-RU" dirty="0"/>
              <a:t>Модель безопасности формализует принципы работы коллектива пользователей с общими информационными ресурсами и тем самым реализует процедуры контроля и управления доступом в многопользовательских ИС.</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62008676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Модели безопасности ИС</a:t>
            </a:r>
          </a:p>
        </p:txBody>
      </p:sp>
      <p:sp>
        <p:nvSpPr>
          <p:cNvPr id="3" name="Объект 2"/>
          <p:cNvSpPr>
            <a:spLocks noGrp="1"/>
          </p:cNvSpPr>
          <p:nvPr>
            <p:ph idx="1"/>
          </p:nvPr>
        </p:nvSpPr>
        <p:spPr/>
        <p:txBody>
          <a:bodyPr/>
          <a:lstStyle/>
          <a:p>
            <a:r>
              <a:rPr lang="ru-RU" dirty="0"/>
              <a:t>Наибольшее практическое применение получили следующие виды моделей безопасности:</a:t>
            </a:r>
          </a:p>
          <a:p>
            <a:pPr marL="136525" indent="493713">
              <a:buNone/>
            </a:pPr>
            <a:r>
              <a:rPr lang="ru-RU" dirty="0"/>
              <a:t>•	дискреционная модель безопасности;</a:t>
            </a:r>
          </a:p>
          <a:p>
            <a:pPr marL="136525" indent="493713">
              <a:buNone/>
            </a:pPr>
            <a:r>
              <a:rPr lang="ru-RU" dirty="0"/>
              <a:t>•	мандатная модель безопасности;</a:t>
            </a:r>
          </a:p>
          <a:p>
            <a:pPr marL="136525" indent="493713">
              <a:buNone/>
            </a:pPr>
            <a:r>
              <a:rPr lang="ru-RU" dirty="0"/>
              <a:t>•	модель ролевого разграничения доступа; </a:t>
            </a:r>
          </a:p>
          <a:p>
            <a:pPr marL="136525" indent="493713">
              <a:buNone/>
            </a:pPr>
            <a:r>
              <a:rPr lang="ru-RU" dirty="0"/>
              <a:t>•	модель безопасности информационных потоков; </a:t>
            </a:r>
          </a:p>
          <a:p>
            <a:pPr marL="136525" indent="493713">
              <a:buNone/>
            </a:pPr>
            <a:r>
              <a:rPr lang="ru-RU" dirty="0"/>
              <a:t>•	модель изолированной программной среды; </a:t>
            </a:r>
          </a:p>
          <a:p>
            <a:pPr marL="136525" indent="493713">
              <a:buNone/>
            </a:pPr>
            <a:r>
              <a:rPr lang="ru-RU" dirty="0"/>
              <a:t>•	тематическая модель безопасности.</a:t>
            </a:r>
          </a:p>
          <a:p>
            <a:pPr marL="136525" indent="493713">
              <a:buNone/>
            </a:pPr>
            <a:r>
              <a:rPr lang="ru-RU" dirty="0"/>
              <a:t>Первые две модели безопасности – дискреционная и мандатная – являются основными (базовыми) и получили наибольшее распространение.</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39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5628946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t>Идентификация </a:t>
            </a:r>
            <a:br>
              <a:rPr lang="ru-RU" sz="4000" dirty="0"/>
            </a:br>
            <a:r>
              <a:rPr lang="ru-RU" sz="4000" dirty="0"/>
              <a:t>и аутентификация</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a:t>
            </a:fld>
            <a:endParaRPr lang="ru-RU">
              <a:solidFill>
                <a:prstClr val="black">
                  <a:shade val="50000"/>
                </a:prstClr>
              </a:solidFill>
              <a:latin typeface="Times New Roman"/>
            </a:endParaRPr>
          </a:p>
        </p:txBody>
      </p:sp>
      <p:grpSp>
        <p:nvGrpSpPr>
          <p:cNvPr id="6" name="Group 2"/>
          <p:cNvGrpSpPr>
            <a:grpSpLocks noGrp="1" noChangeAspect="1"/>
          </p:cNvGrpSpPr>
          <p:nvPr/>
        </p:nvGrpSpPr>
        <p:grpSpPr bwMode="auto">
          <a:xfrm>
            <a:off x="2282371" y="2030577"/>
            <a:ext cx="7363451" cy="4315020"/>
            <a:chOff x="2701" y="6262"/>
            <a:chExt cx="6982" cy="4035"/>
          </a:xfrm>
          <a:solidFill>
            <a:schemeClr val="accent1">
              <a:lumMod val="60000"/>
              <a:lumOff val="40000"/>
            </a:schemeClr>
          </a:solidFill>
        </p:grpSpPr>
        <p:sp>
          <p:nvSpPr>
            <p:cNvPr id="7" name="Text Box 4"/>
            <p:cNvSpPr txBox="1">
              <a:spLocks noChangeAspect="1" noChangeArrowheads="1"/>
            </p:cNvSpPr>
            <p:nvPr/>
          </p:nvSpPr>
          <p:spPr bwMode="auto">
            <a:xfrm>
              <a:off x="2701" y="6305"/>
              <a:ext cx="1552" cy="2241"/>
            </a:xfrm>
            <a:prstGeom prst="rect">
              <a:avLst/>
            </a:prstGeom>
            <a:solidFill>
              <a:schemeClr val="accent5">
                <a:lumMod val="20000"/>
                <a:lumOff val="80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marR="0" lvl="0" indent="0" algn="ctr" defTabSz="914400" eaLnBrk="1" fontAlgn="auto" latinLnBrk="0" hangingPunct="1">
                <a:spcBef>
                  <a:spcPts val="0"/>
                </a:spcBef>
                <a:spcAft>
                  <a:spcPts val="0"/>
                </a:spcAft>
                <a:buClrTx/>
                <a:buSzTx/>
                <a:buFontTx/>
                <a:buNone/>
                <a:tabLst/>
                <a:defRPr kumimoji="0" sz="2000" b="0" i="0" u="none" strike="noStrike" kern="0" cap="none" spc="0" normalizeH="0" baseline="0">
                  <a:ln>
                    <a:noFill/>
                  </a:ln>
                  <a:solidFill>
                    <a:sysClr val="windowText" lastClr="0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ru-RU" dirty="0">
                  <a:cs typeface="Arial" charset="0"/>
                </a:rPr>
                <a:t>Субъекты, объекты, процессы</a:t>
              </a:r>
            </a:p>
          </p:txBody>
        </p:sp>
        <p:sp>
          <p:nvSpPr>
            <p:cNvPr id="8" name="Text Box 5"/>
            <p:cNvSpPr txBox="1">
              <a:spLocks noChangeAspect="1" noChangeArrowheads="1"/>
            </p:cNvSpPr>
            <p:nvPr/>
          </p:nvSpPr>
          <p:spPr bwMode="auto">
            <a:xfrm>
              <a:off x="8131" y="6305"/>
              <a:ext cx="1552" cy="2217"/>
            </a:xfrm>
            <a:prstGeom prst="rect">
              <a:avLst/>
            </a:prstGeom>
            <a:solidFill>
              <a:schemeClr val="accent5">
                <a:lumMod val="20000"/>
                <a:lumOff val="80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marR="0" lvl="0" indent="0" algn="ctr" defTabSz="914400" eaLnBrk="1" fontAlgn="auto" latinLnBrk="0" hangingPunct="1">
                <a:spcBef>
                  <a:spcPts val="0"/>
                </a:spcBef>
                <a:spcAft>
                  <a:spcPts val="0"/>
                </a:spcAft>
                <a:buClrTx/>
                <a:buSzTx/>
                <a:buFontTx/>
                <a:buNone/>
                <a:tabLst/>
                <a:defRPr kumimoji="0" sz="2300" b="0" i="0" u="none" strike="noStrike" kern="0" cap="none" spc="0" normalizeH="0" baseline="0">
                  <a:ln>
                    <a:noFill/>
                  </a:ln>
                  <a:solidFill>
                    <a:sysClr val="windowText" lastClr="0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ru-RU" sz="2000">
                  <a:cs typeface="Arial" charset="0"/>
                </a:rPr>
                <a:t>Внутренние образы субъектов, объектов, процессов</a:t>
              </a:r>
            </a:p>
          </p:txBody>
        </p:sp>
        <p:sp>
          <p:nvSpPr>
            <p:cNvPr id="9" name="AutoShape 6"/>
            <p:cNvSpPr>
              <a:spLocks noChangeAspect="1" noChangeArrowheads="1"/>
            </p:cNvSpPr>
            <p:nvPr/>
          </p:nvSpPr>
          <p:spPr bwMode="auto">
            <a:xfrm>
              <a:off x="5279" y="6262"/>
              <a:ext cx="1917" cy="502"/>
            </a:xfrm>
            <a:prstGeom prst="hexagon">
              <a:avLst>
                <a:gd name="adj" fmla="val 40521"/>
                <a:gd name="vf" fmla="val 115470"/>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r>
                <a:rPr lang="ru-RU" sz="200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rPr>
                <a:t>Регистрация</a:t>
              </a:r>
            </a:p>
          </p:txBody>
        </p:sp>
        <p:sp>
          <p:nvSpPr>
            <p:cNvPr id="10" name="AutoShape 7"/>
            <p:cNvSpPr>
              <a:spLocks noChangeAspect="1" noChangeArrowheads="1"/>
            </p:cNvSpPr>
            <p:nvPr/>
          </p:nvSpPr>
          <p:spPr bwMode="auto">
            <a:xfrm>
              <a:off x="5050" y="7538"/>
              <a:ext cx="2373" cy="502"/>
            </a:xfrm>
            <a:prstGeom prst="hexagon">
              <a:avLst>
                <a:gd name="adj" fmla="val 41275"/>
                <a:gd name="vf" fmla="val 115470"/>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r>
                <a:rPr lang="ru-RU" sz="200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rPr>
                <a:t>Идентификация</a:t>
              </a:r>
            </a:p>
          </p:txBody>
        </p:sp>
        <p:sp>
          <p:nvSpPr>
            <p:cNvPr id="11" name="AutoShape 8"/>
            <p:cNvSpPr>
              <a:spLocks noChangeAspect="1" noChangeArrowheads="1"/>
            </p:cNvSpPr>
            <p:nvPr/>
          </p:nvSpPr>
          <p:spPr bwMode="auto">
            <a:xfrm>
              <a:off x="5050" y="8047"/>
              <a:ext cx="2373" cy="502"/>
            </a:xfrm>
            <a:prstGeom prst="hexagon">
              <a:avLst>
                <a:gd name="adj" fmla="val 41275"/>
                <a:gd name="vf" fmla="val 115470"/>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ln>
          </p:spPr>
          <p:txBody>
            <a:bodyPr rot="0" spcFirstLastPara="0" vert="horz" wrap="square" lIns="0" tIns="45720" rIns="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r>
                <a:rPr lang="ru-RU" sz="2000" kern="0" dirty="0">
                  <a:solidFill>
                    <a:sysClr val="windowText" lastClr="000000"/>
                  </a:solidFill>
                  <a:effectLst>
                    <a:outerShdw blurRad="38100" dist="38100" dir="2700000" algn="tl">
                      <a:srgbClr val="000000">
                        <a:alpha val="43137"/>
                      </a:srgbClr>
                    </a:outerShdw>
                  </a:effectLst>
                  <a:latin typeface="Times New Roman" panose="02020603050405020304" pitchFamily="18" charset="0"/>
                </a:rPr>
                <a:t>Аутентификация</a:t>
              </a:r>
            </a:p>
          </p:txBody>
        </p:sp>
        <p:sp>
          <p:nvSpPr>
            <p:cNvPr id="13" name="Line 10"/>
            <p:cNvSpPr>
              <a:spLocks noChangeAspect="1" noChangeShapeType="1"/>
            </p:cNvSpPr>
            <p:nvPr/>
          </p:nvSpPr>
          <p:spPr bwMode="auto">
            <a:xfrm>
              <a:off x="4253" y="6510"/>
              <a:ext cx="1027"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4" name="Line 11"/>
            <p:cNvSpPr>
              <a:spLocks noChangeAspect="1" noChangeShapeType="1"/>
            </p:cNvSpPr>
            <p:nvPr/>
          </p:nvSpPr>
          <p:spPr bwMode="auto">
            <a:xfrm>
              <a:off x="4253" y="7787"/>
              <a:ext cx="800"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5" name="Line 12"/>
            <p:cNvSpPr>
              <a:spLocks noChangeAspect="1" noChangeShapeType="1"/>
            </p:cNvSpPr>
            <p:nvPr/>
          </p:nvSpPr>
          <p:spPr bwMode="auto">
            <a:xfrm>
              <a:off x="4253" y="8301"/>
              <a:ext cx="800"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6" name="Line 13"/>
            <p:cNvSpPr>
              <a:spLocks noChangeAspect="1" noChangeShapeType="1"/>
            </p:cNvSpPr>
            <p:nvPr/>
          </p:nvSpPr>
          <p:spPr bwMode="auto">
            <a:xfrm>
              <a:off x="7197" y="6518"/>
              <a:ext cx="934"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7" name="Line 14"/>
            <p:cNvSpPr>
              <a:spLocks noChangeAspect="1" noChangeShapeType="1"/>
            </p:cNvSpPr>
            <p:nvPr/>
          </p:nvSpPr>
          <p:spPr bwMode="auto">
            <a:xfrm>
              <a:off x="7426" y="7787"/>
              <a:ext cx="705"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8" name="Line 15"/>
            <p:cNvSpPr>
              <a:spLocks noChangeAspect="1" noChangeShapeType="1"/>
            </p:cNvSpPr>
            <p:nvPr/>
          </p:nvSpPr>
          <p:spPr bwMode="auto">
            <a:xfrm flipH="1">
              <a:off x="7414" y="8301"/>
              <a:ext cx="717" cy="0"/>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19" name="Line 16"/>
            <p:cNvSpPr>
              <a:spLocks noChangeAspect="1" noChangeShapeType="1"/>
            </p:cNvSpPr>
            <p:nvPr/>
          </p:nvSpPr>
          <p:spPr bwMode="auto">
            <a:xfrm>
              <a:off x="6205" y="8549"/>
              <a:ext cx="0" cy="669"/>
            </a:xfrm>
            <a:prstGeom prst="line">
              <a:avLst/>
            </a:prstGeom>
            <a:gradFill>
              <a:gsLst>
                <a:gs pos="0">
                  <a:schemeClr val="accent1">
                    <a:lumMod val="5000"/>
                    <a:lumOff val="95000"/>
                  </a:schemeClr>
                </a:gs>
                <a:gs pos="100000">
                  <a:schemeClr val="accent1">
                    <a:lumMod val="45000"/>
                    <a:lumOff val="55000"/>
                  </a:schemeClr>
                </a:gs>
                <a:gs pos="99000">
                  <a:schemeClr val="accent1">
                    <a:lumMod val="45000"/>
                    <a:lumOff val="55000"/>
                  </a:schemeClr>
                </a:gs>
                <a:gs pos="99000">
                  <a:schemeClr val="accent1">
                    <a:lumMod val="30000"/>
                    <a:lumOff val="70000"/>
                  </a:schemeClr>
                </a:gs>
              </a:gsLst>
              <a:lin ang="5400000" scaled="0"/>
            </a:gradFill>
            <a:ln w="6350">
              <a:solidFill>
                <a:prstClr val="black"/>
              </a:solidFill>
              <a:tailEnd type="triangle" w="lg" len="lg"/>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ru-RU" sz="2000" kern="0">
                <a:solidFill>
                  <a:sysClr val="windowText" lastClr="000000"/>
                </a:solidFill>
                <a:effectLst>
                  <a:outerShdw blurRad="38100" dist="38100" dir="2700000" algn="tl">
                    <a:srgbClr val="000000">
                      <a:alpha val="43137"/>
                    </a:srgbClr>
                  </a:outerShdw>
                </a:effectLst>
                <a:latin typeface="Times New Roman" panose="02020603050405020304" pitchFamily="18" charset="0"/>
              </a:endParaRPr>
            </a:p>
          </p:txBody>
        </p:sp>
        <p:sp>
          <p:nvSpPr>
            <p:cNvPr id="20" name="Text Box 17"/>
            <p:cNvSpPr txBox="1">
              <a:spLocks noChangeAspect="1" noChangeArrowheads="1"/>
            </p:cNvSpPr>
            <p:nvPr/>
          </p:nvSpPr>
          <p:spPr bwMode="auto">
            <a:xfrm>
              <a:off x="4918" y="9211"/>
              <a:ext cx="2606" cy="1086"/>
            </a:xfrm>
            <a:prstGeom prst="rect">
              <a:avLst/>
            </a:prstGeom>
            <a:solidFill>
              <a:schemeClr val="accent6">
                <a:lumMod val="20000"/>
                <a:lumOff val="80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ru-RU"/>
              </a:defPPr>
              <a:lvl1pPr marL="0" marR="0" lvl="0" indent="0" algn="ctr" defTabSz="914400" eaLnBrk="1" fontAlgn="auto" latinLnBrk="0" hangingPunct="1">
                <a:spcBef>
                  <a:spcPts val="0"/>
                </a:spcBef>
                <a:spcAft>
                  <a:spcPts val="0"/>
                </a:spcAft>
                <a:buClrTx/>
                <a:buSzTx/>
                <a:buFontTx/>
                <a:buNone/>
                <a:tabLst/>
                <a:defRPr kumimoji="0" sz="2300" b="0" i="0" u="none" strike="noStrike" kern="0" cap="none" spc="0" normalizeH="0" baseline="0">
                  <a:ln>
                    <a:noFill/>
                  </a:ln>
                  <a:solidFill>
                    <a:sysClr val="windowText" lastClr="0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ru-RU" sz="2000" dirty="0">
                  <a:cs typeface="Arial" charset="0"/>
                </a:rPr>
                <a:t>Разрешение на доступ или запрет на доступ</a:t>
              </a:r>
            </a:p>
          </p:txBody>
        </p:sp>
      </p:grpSp>
    </p:spTree>
    <p:extLst>
      <p:ext uri="{BB962C8B-B14F-4D97-AF65-F5344CB8AC3E}">
        <p14:creationId xmlns:p14="http://schemas.microsoft.com/office/powerpoint/2010/main" val="354564632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Дискреционная модель безопасности</a:t>
            </a:r>
          </a:p>
        </p:txBody>
      </p:sp>
      <p:sp>
        <p:nvSpPr>
          <p:cNvPr id="3" name="Объект 2"/>
          <p:cNvSpPr>
            <a:spLocks noGrp="1"/>
          </p:cNvSpPr>
          <p:nvPr>
            <p:ph idx="1"/>
          </p:nvPr>
        </p:nvSpPr>
        <p:spPr/>
        <p:txBody>
          <a:bodyPr/>
          <a:lstStyle/>
          <a:p>
            <a:r>
              <a:rPr lang="ru-RU" dirty="0"/>
              <a:t>Множество разрешенных доступов субъектам к объектам и допустимых операций с данными объектов в ДМБ задается явно в виде дискретного набора троек:</a:t>
            </a:r>
          </a:p>
          <a:p>
            <a:r>
              <a:rPr lang="ru-RU" i="1" dirty="0"/>
              <a:t>«субъект доступа – тип доступа – объект доступа».</a:t>
            </a:r>
            <a:r>
              <a:rPr lang="ru-RU" i="1" dirty="0">
                <a:solidFill>
                  <a:schemeClr val="accent1">
                    <a:lumMod val="75000"/>
                  </a:schemeClr>
                </a:solidFill>
              </a:rPr>
              <a:t> </a:t>
            </a:r>
          </a:p>
          <a:p>
            <a:r>
              <a:rPr lang="ru-RU" dirty="0"/>
              <a:t>При этом каждый субъект получает свои персональные права доступа к каждому объекту ИС. Такие разрешения называются </a:t>
            </a:r>
            <a:r>
              <a:rPr lang="ru-RU" i="1" dirty="0"/>
              <a:t>привилегиями</a:t>
            </a:r>
            <a:r>
              <a:rPr lang="ru-RU" dirty="0"/>
              <a:t> (англ. </a:t>
            </a:r>
            <a:r>
              <a:rPr lang="ru-RU" dirty="0" err="1"/>
              <a:t>priveleges</a:t>
            </a:r>
            <a:r>
              <a:rPr lang="ru-RU" dirty="0"/>
              <a:t>). </a:t>
            </a:r>
          </a:p>
          <a:p>
            <a:r>
              <a:rPr lang="ru-RU" dirty="0"/>
              <a:t>Таким образом, в ДМБ разграничение доступа осуществляется самым детальным образом – для каждого отдельно взятого субъекта, каждого отдельно взятого объекта и каждой отдельно взятой операции.</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40128433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Дискреционная модель безопасности</a:t>
            </a:r>
          </a:p>
        </p:txBody>
      </p:sp>
      <p:sp>
        <p:nvSpPr>
          <p:cNvPr id="3" name="Объект 2"/>
          <p:cNvSpPr>
            <a:spLocks noGrp="1"/>
          </p:cNvSpPr>
          <p:nvPr>
            <p:ph idx="1"/>
          </p:nvPr>
        </p:nvSpPr>
        <p:spPr/>
        <p:txBody>
          <a:bodyPr/>
          <a:lstStyle/>
          <a:p>
            <a:r>
              <a:rPr lang="ru-RU" dirty="0"/>
              <a:t>Дискреционное управление доступом (англ. </a:t>
            </a:r>
            <a:r>
              <a:rPr lang="ru-RU" dirty="0" err="1"/>
              <a:t>Discretionary</a:t>
            </a:r>
            <a:r>
              <a:rPr lang="ru-RU" dirty="0"/>
              <a:t> </a:t>
            </a:r>
            <a:r>
              <a:rPr lang="ru-RU" dirty="0" err="1"/>
              <a:t>Access</a:t>
            </a:r>
            <a:r>
              <a:rPr lang="ru-RU" dirty="0"/>
              <a:t> </a:t>
            </a:r>
            <a:r>
              <a:rPr lang="ru-RU" dirty="0" err="1"/>
              <a:t>Con-trol</a:t>
            </a:r>
            <a:r>
              <a:rPr lang="ru-RU" dirty="0"/>
              <a:t> – DAC) определяется двумя свойствами:</a:t>
            </a:r>
          </a:p>
          <a:p>
            <a:pPr marL="136525" indent="485775">
              <a:buNone/>
            </a:pPr>
            <a:r>
              <a:rPr lang="ru-RU" dirty="0"/>
              <a:t>•	все субъекты и объекты идентифицированы;</a:t>
            </a:r>
          </a:p>
          <a:p>
            <a:pPr marL="136525" indent="493713">
              <a:buNone/>
            </a:pPr>
            <a:r>
              <a:rPr lang="ru-RU" dirty="0"/>
              <a:t>•	права доступа субъектов к объектам и разрешенные операции определяются на основании внешних правил.</a:t>
            </a:r>
          </a:p>
          <a:p>
            <a:r>
              <a:rPr lang="ru-RU" dirty="0"/>
              <a:t>Формализованным представлением ДМБ является </a:t>
            </a:r>
            <a:r>
              <a:rPr lang="ru-RU" i="1" dirty="0"/>
              <a:t>матрица доступа</a:t>
            </a:r>
            <a:r>
              <a:rPr lang="ru-RU" dirty="0"/>
              <a:t>. Строки матрицы соответствуют субъектам доступа, столбцы – объектам доступа, а в клетках, расположенных на пересечении строк и столбцов, перечислены разрешенные операции (процессы), а также, возможно, некоторые дополнительные условия (например, время доступа).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41</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52847726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Матрица доступа</a:t>
            </a:r>
          </a:p>
        </p:txBody>
      </p:sp>
      <p:graphicFrame>
        <p:nvGraphicFramePr>
          <p:cNvPr id="5" name="Объект 4"/>
          <p:cNvGraphicFramePr>
            <a:graphicFrameLocks noGrp="1"/>
          </p:cNvGraphicFramePr>
          <p:nvPr>
            <p:ph idx="1"/>
          </p:nvPr>
        </p:nvGraphicFramePr>
        <p:xfrm>
          <a:off x="1865531" y="1448780"/>
          <a:ext cx="8471997" cy="2707550"/>
        </p:xfrm>
        <a:graphic>
          <a:graphicData uri="http://schemas.openxmlformats.org/drawingml/2006/table">
            <a:tbl>
              <a:tblPr>
                <a:tableStyleId>{69CF1AB2-1976-4502-BF36-3FF5EA218861}</a:tableStyleId>
              </a:tblPr>
              <a:tblGrid>
                <a:gridCol w="1397392">
                  <a:extLst>
                    <a:ext uri="{9D8B030D-6E8A-4147-A177-3AD203B41FA5}">
                      <a16:colId xmlns:a16="http://schemas.microsoft.com/office/drawing/2014/main" val="20000"/>
                    </a:ext>
                  </a:extLst>
                </a:gridCol>
                <a:gridCol w="1434710">
                  <a:extLst>
                    <a:ext uri="{9D8B030D-6E8A-4147-A177-3AD203B41FA5}">
                      <a16:colId xmlns:a16="http://schemas.microsoft.com/office/drawing/2014/main" val="20001"/>
                    </a:ext>
                  </a:extLst>
                </a:gridCol>
                <a:gridCol w="1385238">
                  <a:extLst>
                    <a:ext uri="{9D8B030D-6E8A-4147-A177-3AD203B41FA5}">
                      <a16:colId xmlns:a16="http://schemas.microsoft.com/office/drawing/2014/main" val="20002"/>
                    </a:ext>
                  </a:extLst>
                </a:gridCol>
                <a:gridCol w="1385238">
                  <a:extLst>
                    <a:ext uri="{9D8B030D-6E8A-4147-A177-3AD203B41FA5}">
                      <a16:colId xmlns:a16="http://schemas.microsoft.com/office/drawing/2014/main" val="20003"/>
                    </a:ext>
                  </a:extLst>
                </a:gridCol>
                <a:gridCol w="1434710">
                  <a:extLst>
                    <a:ext uri="{9D8B030D-6E8A-4147-A177-3AD203B41FA5}">
                      <a16:colId xmlns:a16="http://schemas.microsoft.com/office/drawing/2014/main" val="20004"/>
                    </a:ext>
                  </a:extLst>
                </a:gridCol>
                <a:gridCol w="1434709">
                  <a:extLst>
                    <a:ext uri="{9D8B030D-6E8A-4147-A177-3AD203B41FA5}">
                      <a16:colId xmlns:a16="http://schemas.microsoft.com/office/drawing/2014/main" val="20005"/>
                    </a:ext>
                  </a:extLst>
                </a:gridCol>
              </a:tblGrid>
              <a:tr h="483516">
                <a:tc rowSpan="2">
                  <a:txBody>
                    <a:bodyPr/>
                    <a:lstStyle/>
                    <a:p>
                      <a:pPr algn="ctr">
                        <a:lnSpc>
                          <a:spcPct val="75000"/>
                        </a:lnSpc>
                        <a:spcAft>
                          <a:spcPts val="0"/>
                        </a:spcAft>
                      </a:pPr>
                      <a:r>
                        <a:rPr lang="ru-RU" sz="2200" kern="0" dirty="0">
                          <a:effectLst>
                            <a:outerShdw blurRad="38100" dist="38100" dir="2700000" algn="tl">
                              <a:srgbClr val="000000">
                                <a:alpha val="43137"/>
                              </a:srgbClr>
                            </a:outerShdw>
                          </a:effectLst>
                        </a:rPr>
                        <a:t>Субъекты доступа</a:t>
                      </a:r>
                      <a:endParaRPr lang="ru-RU" sz="2200" b="0" kern="0" dirty="0">
                        <a:solidFill>
                          <a:srgbClr val="000000"/>
                        </a:solidFill>
                        <a:effectLst>
                          <a:outerShdw blurRad="38100" dist="38100" dir="2700000" algn="tl">
                            <a:srgbClr val="000000">
                              <a:alpha val="43137"/>
                            </a:srgbClr>
                          </a:outerShdw>
                        </a:effectLst>
                        <a:latin typeface="+mn-lt"/>
                        <a:ea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a:lnSpc>
                          <a:spcPct val="115000"/>
                        </a:lnSpc>
                        <a:spcAft>
                          <a:spcPts val="0"/>
                        </a:spcAft>
                      </a:pPr>
                      <a:r>
                        <a:rPr lang="ru-RU" sz="2200" dirty="0">
                          <a:effectLst>
                            <a:outerShdw blurRad="38100" dist="38100" dir="2700000" algn="tl">
                              <a:srgbClr val="000000">
                                <a:alpha val="43137"/>
                              </a:srgbClr>
                            </a:outerShdw>
                          </a:effectLst>
                        </a:rPr>
                        <a:t>Объекты доступа</a:t>
                      </a:r>
                      <a:endParaRPr lang="ru-RU" sz="2200" b="0" dirty="0">
                        <a:solidFill>
                          <a:srgbClr val="000000"/>
                        </a:solidFill>
                        <a:effectLst>
                          <a:outerShdw blurRad="38100" dist="38100" dir="2700000" algn="tl">
                            <a:srgbClr val="000000">
                              <a:alpha val="43137"/>
                            </a:srgbClr>
                          </a:outerShdw>
                        </a:effectLst>
                        <a:latin typeface="+mn-lt"/>
                        <a:ea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515630">
                <a:tc vMerge="1">
                  <a:txBody>
                    <a:bodyPr/>
                    <a:lstStyle/>
                    <a:p>
                      <a:endParaRPr lang="ru-RU"/>
                    </a:p>
                  </a:txBody>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1</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2</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3</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4</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5</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401607">
                <a:tc>
                  <a:txBody>
                    <a:bodyPr/>
                    <a:lstStyle/>
                    <a:p>
                      <a:pPr>
                        <a:lnSpc>
                          <a:spcPct val="115000"/>
                        </a:lnSpc>
                        <a:spcAft>
                          <a:spcPts val="0"/>
                        </a:spcAft>
                      </a:pPr>
                      <a:r>
                        <a:rPr lang="ru-RU" sz="2200" dirty="0">
                          <a:effectLst>
                            <a:outerShdw blurRad="38100" dist="38100" dir="2700000" algn="tl">
                              <a:srgbClr val="000000">
                                <a:alpha val="43137"/>
                              </a:srgbClr>
                            </a:outerShdw>
                          </a:effectLst>
                        </a:rPr>
                        <a:t>Иванов</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a:t>
                      </a:r>
                      <a:endParaRPr lang="ru-RU" sz="2200" b="0" dirty="0">
                        <a:solidFill>
                          <a:srgbClr val="000000"/>
                        </a:solidFill>
                        <a:effectLst>
                          <a:outerShdw blurRad="38100" dist="38100" dir="2700000" algn="tl">
                            <a:srgbClr val="000000">
                              <a:alpha val="43137"/>
                            </a:srgbClr>
                          </a:outerShdw>
                        </a:effectLst>
                        <a:latin typeface="+mn-lt"/>
                        <a:ea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 </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 </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 </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a:effectLst>
                            <a:outerShdw blurRad="38100" dist="38100" dir="2700000" algn="tl">
                              <a:srgbClr val="000000">
                                <a:alpha val="43137"/>
                              </a:srgbClr>
                            </a:outerShdw>
                          </a:effectLst>
                        </a:rPr>
                        <a:t> </a:t>
                      </a:r>
                      <a:endParaRPr lang="ru-RU" sz="2200" b="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607">
                <a:tc>
                  <a:txBody>
                    <a:bodyPr/>
                    <a:lstStyle/>
                    <a:p>
                      <a:pPr>
                        <a:lnSpc>
                          <a:spcPct val="115000"/>
                        </a:lnSpc>
                        <a:spcAft>
                          <a:spcPts val="0"/>
                        </a:spcAft>
                      </a:pPr>
                      <a:r>
                        <a:rPr lang="ru-RU" sz="2200" dirty="0">
                          <a:effectLst>
                            <a:outerShdw blurRad="38100" dist="38100" dir="2700000" algn="tl">
                              <a:srgbClr val="000000">
                                <a:alpha val="43137"/>
                              </a:srgbClr>
                            </a:outerShdw>
                          </a:effectLst>
                        </a:rPr>
                        <a:t>Петров</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a:effectLst>
                            <a:outerShdw blurRad="38100" dist="38100" dir="2700000" algn="tl">
                              <a:srgbClr val="000000">
                                <a:alpha val="43137"/>
                              </a:srgbClr>
                            </a:outerShdw>
                          </a:effectLst>
                        </a:rPr>
                        <a:t>Ч, М, С</a:t>
                      </a:r>
                      <a:endParaRPr lang="ru-RU" sz="2200" b="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607">
                <a:tc>
                  <a:txBody>
                    <a:bodyPr/>
                    <a:lstStyle/>
                    <a:p>
                      <a:pPr>
                        <a:lnSpc>
                          <a:spcPct val="115000"/>
                        </a:lnSpc>
                        <a:spcAft>
                          <a:spcPts val="0"/>
                        </a:spcAft>
                      </a:pPr>
                      <a:r>
                        <a:rPr lang="ru-RU" sz="2200" dirty="0">
                          <a:effectLst>
                            <a:outerShdw blurRad="38100" dist="38100" dir="2700000" algn="tl">
                              <a:srgbClr val="000000">
                                <a:alpha val="43137"/>
                              </a:srgbClr>
                            </a:outerShdw>
                          </a:effectLst>
                        </a:rPr>
                        <a:t>Сидоров</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a:effectLst>
                            <a:outerShdw blurRad="38100" dist="38100" dir="2700000" algn="tl">
                              <a:srgbClr val="000000">
                                <a:alpha val="43137"/>
                              </a:srgbClr>
                            </a:outerShdw>
                          </a:effectLst>
                        </a:rPr>
                        <a:t> </a:t>
                      </a:r>
                      <a:endParaRPr lang="ru-RU" sz="2200" b="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 </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 </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607">
                <a:tc>
                  <a:txBody>
                    <a:bodyPr/>
                    <a:lstStyle/>
                    <a:p>
                      <a:pPr>
                        <a:lnSpc>
                          <a:spcPct val="115000"/>
                        </a:lnSpc>
                        <a:spcAft>
                          <a:spcPts val="0"/>
                        </a:spcAft>
                      </a:pPr>
                      <a:r>
                        <a:rPr lang="ru-RU" sz="2200" dirty="0">
                          <a:effectLst>
                            <a:outerShdw blurRad="38100" dist="38100" dir="2700000" algn="tl">
                              <a:srgbClr val="000000">
                                <a:alpha val="43137"/>
                              </a:srgbClr>
                            </a:outerShdw>
                          </a:effectLst>
                        </a:rPr>
                        <a:t>Михайлов</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a:effectLst>
                            <a:outerShdw blurRad="38100" dist="38100" dir="2700000" algn="tl">
                              <a:srgbClr val="000000">
                                <a:alpha val="43137"/>
                              </a:srgbClr>
                            </a:outerShdw>
                          </a:effectLst>
                        </a:rPr>
                        <a:t>Ч, М, С, У</a:t>
                      </a:r>
                      <a:endParaRPr lang="ru-RU" sz="2200" b="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2200" dirty="0">
                          <a:effectLst>
                            <a:outerShdw blurRad="38100" dist="38100" dir="2700000" algn="tl">
                              <a:srgbClr val="000000">
                                <a:alpha val="43137"/>
                              </a:srgbClr>
                            </a:outerShdw>
                          </a:effectLst>
                        </a:rPr>
                        <a:t>Ч, М, С, У</a:t>
                      </a:r>
                      <a:endParaRPr lang="ru-RU" sz="2200" b="0" dirty="0">
                        <a:effectLst>
                          <a:outerShdw blurRad="38100" dist="38100" dir="2700000" algn="tl">
                            <a:srgbClr val="000000">
                              <a:alpha val="43137"/>
                            </a:srgbClr>
                          </a:outerShdw>
                        </a:effectLst>
                        <a:latin typeface="+mn-lt"/>
                        <a:ea typeface="Calibri"/>
                        <a:cs typeface="Times New Roman"/>
                      </a:endParaRPr>
                    </a:p>
                  </a:txBody>
                  <a:tcPr marL="68580" marR="68580"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42</a:t>
            </a:fld>
            <a:endParaRPr lang="ru-RU">
              <a:solidFill>
                <a:prstClr val="black">
                  <a:shade val="50000"/>
                </a:prstClr>
              </a:solidFill>
              <a:latin typeface="Times New Roman"/>
            </a:endParaRPr>
          </a:p>
        </p:txBody>
      </p:sp>
      <p:sp>
        <p:nvSpPr>
          <p:cNvPr id="6" name="Прямоугольник 5"/>
          <p:cNvSpPr/>
          <p:nvPr/>
        </p:nvSpPr>
        <p:spPr>
          <a:xfrm>
            <a:off x="2251232" y="4537282"/>
            <a:ext cx="7715199" cy="1862048"/>
          </a:xfrm>
          <a:prstGeom prst="rect">
            <a:avLst/>
          </a:prstGeom>
        </p:spPr>
        <p:txBody>
          <a:bodyPr wrap="square">
            <a:spAutoFit/>
          </a:bodyPr>
          <a:lstStyle/>
          <a:p>
            <a:pPr fontAlgn="base">
              <a:spcBef>
                <a:spcPct val="0"/>
              </a:spcBef>
              <a:spcAft>
                <a:spcPct val="0"/>
              </a:spcAft>
            </a:pPr>
            <a:r>
              <a:rPr lang="ru-RU" sz="2300" dirty="0">
                <a:solidFill>
                  <a:prstClr val="black"/>
                </a:solidFill>
                <a:effectLst>
                  <a:outerShdw blurRad="38100" dist="38100" dir="2700000" algn="tl">
                    <a:srgbClr val="000000">
                      <a:alpha val="43137"/>
                    </a:srgbClr>
                  </a:outerShdw>
                </a:effectLst>
                <a:latin typeface="Times New Roman"/>
                <a:cs typeface="Arial" charset="0"/>
              </a:rPr>
              <a:t>Обозначения:     Ч – чтение;       М – модификация;</a:t>
            </a:r>
          </a:p>
          <a:p>
            <a:pPr indent="1787525" fontAlgn="base">
              <a:spcBef>
                <a:spcPct val="0"/>
              </a:spcBef>
              <a:spcAft>
                <a:spcPct val="0"/>
              </a:spcAft>
            </a:pPr>
            <a:r>
              <a:rPr lang="ru-RU" sz="2300" dirty="0">
                <a:solidFill>
                  <a:prstClr val="black"/>
                </a:solidFill>
                <a:effectLst>
                  <a:outerShdw blurRad="38100" dist="38100" dir="2700000" algn="tl">
                    <a:srgbClr val="000000">
                      <a:alpha val="43137"/>
                    </a:srgbClr>
                  </a:outerShdw>
                </a:effectLst>
                <a:latin typeface="Times New Roman"/>
                <a:cs typeface="Arial" charset="0"/>
              </a:rPr>
              <a:t>С – создание;       У – удаление</a:t>
            </a:r>
          </a:p>
          <a:p>
            <a:pPr fontAlgn="base">
              <a:spcBef>
                <a:spcPct val="0"/>
              </a:spcBef>
              <a:spcAft>
                <a:spcPct val="0"/>
              </a:spcAft>
            </a:pPr>
            <a:r>
              <a:rPr lang="ru-RU" sz="2300" dirty="0">
                <a:solidFill>
                  <a:prstClr val="black"/>
                </a:solidFill>
                <a:effectLst>
                  <a:outerShdw blurRad="38100" dist="38100" dir="2700000" algn="tl">
                    <a:srgbClr val="000000">
                      <a:alpha val="43137"/>
                    </a:srgbClr>
                  </a:outerShdw>
                </a:effectLst>
                <a:latin typeface="Times New Roman"/>
                <a:cs typeface="Arial" charset="0"/>
              </a:rPr>
              <a:t>В каждой клетке матрицы хранится список, содержащий от 0 до </a:t>
            </a:r>
            <a:r>
              <a:rPr lang="ru-RU" sz="2300" i="1" dirty="0">
                <a:solidFill>
                  <a:prstClr val="black"/>
                </a:solidFill>
                <a:effectLst>
                  <a:outerShdw blurRad="38100" dist="38100" dir="2700000" algn="tl">
                    <a:srgbClr val="000000">
                      <a:alpha val="43137"/>
                    </a:srgbClr>
                  </a:outerShdw>
                </a:effectLst>
                <a:latin typeface="Times New Roman"/>
                <a:cs typeface="Arial" charset="0"/>
              </a:rPr>
              <a:t>N</a:t>
            </a:r>
            <a:r>
              <a:rPr lang="ru-RU" sz="2300" dirty="0">
                <a:solidFill>
                  <a:prstClr val="black"/>
                </a:solidFill>
                <a:effectLst>
                  <a:outerShdw blurRad="38100" dist="38100" dir="2700000" algn="tl">
                    <a:srgbClr val="000000">
                      <a:alpha val="43137"/>
                    </a:srgbClr>
                  </a:outerShdw>
                </a:effectLst>
                <a:latin typeface="Times New Roman"/>
                <a:cs typeface="Arial" charset="0"/>
              </a:rPr>
              <a:t> (в примере </a:t>
            </a:r>
            <a:r>
              <a:rPr lang="ru-RU" sz="2300" i="1" dirty="0">
                <a:solidFill>
                  <a:prstClr val="black"/>
                </a:solidFill>
                <a:effectLst>
                  <a:outerShdw blurRad="38100" dist="38100" dir="2700000" algn="tl">
                    <a:srgbClr val="000000">
                      <a:alpha val="43137"/>
                    </a:srgbClr>
                  </a:outerShdw>
                </a:effectLst>
                <a:latin typeface="Times New Roman"/>
                <a:cs typeface="Arial" charset="0"/>
              </a:rPr>
              <a:t>N </a:t>
            </a:r>
            <a:r>
              <a:rPr lang="ru-RU" sz="2300" dirty="0">
                <a:solidFill>
                  <a:prstClr val="black"/>
                </a:solidFill>
                <a:effectLst>
                  <a:outerShdw blurRad="38100" dist="38100" dir="2700000" algn="tl">
                    <a:srgbClr val="000000">
                      <a:alpha val="43137"/>
                    </a:srgbClr>
                  </a:outerShdw>
                </a:effectLst>
                <a:latin typeface="Times New Roman"/>
                <a:cs typeface="Arial" charset="0"/>
              </a:rPr>
              <a:t>= 4) операций, которые данный субъект может выполнять по отношению к данному объекту.</a:t>
            </a:r>
            <a:endParaRPr lang="ru-RU" sz="2300" dirty="0">
              <a:solidFill>
                <a:prstClr val="black"/>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23684399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88640"/>
            <a:ext cx="8229600" cy="1143000"/>
          </a:xfrm>
        </p:spPr>
        <p:txBody>
          <a:bodyPr>
            <a:normAutofit fontScale="90000"/>
          </a:bodyPr>
          <a:lstStyle/>
          <a:p>
            <a:r>
              <a:rPr lang="ru-RU" dirty="0"/>
              <a:t>Реализация дискреционного управления доступом</a:t>
            </a:r>
          </a:p>
        </p:txBody>
      </p:sp>
      <p:sp>
        <p:nvSpPr>
          <p:cNvPr id="3" name="Объект 2"/>
          <p:cNvSpPr>
            <a:spLocks noGrp="1"/>
          </p:cNvSpPr>
          <p:nvPr>
            <p:ph idx="1"/>
          </p:nvPr>
        </p:nvSpPr>
        <p:spPr>
          <a:xfrm>
            <a:off x="1981200" y="1493786"/>
            <a:ext cx="8229600" cy="4708525"/>
          </a:xfrm>
        </p:spPr>
        <p:txBody>
          <a:bodyPr/>
          <a:lstStyle/>
          <a:p>
            <a:r>
              <a:rPr lang="ru-RU" dirty="0"/>
              <a:t>Существует два подхода к реализации дискреционного принципа управления доступом:</a:t>
            </a:r>
          </a:p>
          <a:p>
            <a:pPr marL="1255713" indent="-355600">
              <a:buFont typeface="Wingdings" pitchFamily="2" charset="2"/>
              <a:buChar char="Ø"/>
            </a:pPr>
            <a:r>
              <a:rPr lang="ru-RU" i="1" dirty="0"/>
              <a:t>добровольное управление доступом;</a:t>
            </a:r>
          </a:p>
          <a:p>
            <a:pPr marL="1255713" indent="-355600">
              <a:buFont typeface="Wingdings" pitchFamily="2" charset="2"/>
              <a:buChar char="Ø"/>
            </a:pPr>
            <a:r>
              <a:rPr lang="ru-RU" i="1" dirty="0"/>
              <a:t>принудительное управление доступом</a:t>
            </a:r>
            <a:r>
              <a:rPr lang="ru-RU" dirty="0"/>
              <a:t>.</a:t>
            </a:r>
          </a:p>
          <a:p>
            <a:r>
              <a:rPr lang="ru-RU" dirty="0"/>
              <a:t>При добровольном управлении вводится понятие владения объектами. Как правило, </a:t>
            </a:r>
            <a:r>
              <a:rPr lang="ru-RU" i="1" dirty="0"/>
              <a:t>владельцами объектов </a:t>
            </a:r>
            <a:r>
              <a:rPr lang="ru-RU" dirty="0"/>
              <a:t>являются субъекты, их создавшие. При добровольном управлении доступом права па доступ к объектам определяют их владельцы. </a:t>
            </a:r>
          </a:p>
          <a:p>
            <a:r>
              <a:rPr lang="ru-RU" dirty="0"/>
              <a:t>Принудительное управление доступом реализуется </a:t>
            </a:r>
            <a:r>
              <a:rPr lang="ru-RU" dirty="0" err="1"/>
              <a:t>выде</a:t>
            </a:r>
            <a:r>
              <a:rPr lang="ru-RU" dirty="0"/>
              <a:t>-ленным для этого доверенным субъектом – </a:t>
            </a:r>
            <a:r>
              <a:rPr lang="ru-RU" i="1" dirty="0"/>
              <a:t>системным администратором.</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7942502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Недостатки ДМБ</a:t>
            </a:r>
          </a:p>
        </p:txBody>
      </p:sp>
      <p:sp>
        <p:nvSpPr>
          <p:cNvPr id="3" name="Объект 2"/>
          <p:cNvSpPr>
            <a:spLocks noGrp="1"/>
          </p:cNvSpPr>
          <p:nvPr>
            <p:ph idx="1"/>
          </p:nvPr>
        </p:nvSpPr>
        <p:spPr/>
        <p:txBody>
          <a:bodyPr/>
          <a:lstStyle/>
          <a:p>
            <a:r>
              <a:rPr lang="ru-RU" i="1" dirty="0"/>
              <a:t>Достоинство</a:t>
            </a:r>
            <a:r>
              <a:rPr lang="ru-RU" dirty="0"/>
              <a:t> ДМБ – относительно простая реализация системы разграничения доступа.</a:t>
            </a:r>
          </a:p>
          <a:p>
            <a:r>
              <a:rPr lang="ru-RU" i="1" dirty="0"/>
              <a:t>Недостатком</a:t>
            </a:r>
            <a:r>
              <a:rPr lang="ru-RU" dirty="0"/>
              <a:t> ДМБ является статичность правил разграничения доступа, которая не учитывает динамику изменения состояний ИС. </a:t>
            </a:r>
          </a:p>
          <a:p>
            <a:r>
              <a:rPr lang="ru-RU" i="1" dirty="0"/>
              <a:t>Недостатком</a:t>
            </a:r>
            <a:r>
              <a:rPr lang="ru-RU" dirty="0"/>
              <a:t> ДМБ является допущение передачи прав владения объектами, что приводит к децентрализации управления доступом и, как следствие, – к потере общего контроля за состоянием безопасности ИС.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44</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8656353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5E938B-8DFA-4322-B9F2-34BB4FD01863}"/>
              </a:ext>
            </a:extLst>
          </p:cNvPr>
          <p:cNvSpPr>
            <a:spLocks noGrp="1"/>
          </p:cNvSpPr>
          <p:nvPr>
            <p:ph type="title"/>
          </p:nvPr>
        </p:nvSpPr>
        <p:spPr/>
        <p:txBody>
          <a:bodyPr/>
          <a:lstStyle/>
          <a:p>
            <a:r>
              <a:rPr lang="ru-RU" dirty="0"/>
              <a:t>Недостатки ДМБ</a:t>
            </a:r>
          </a:p>
        </p:txBody>
      </p:sp>
      <p:sp>
        <p:nvSpPr>
          <p:cNvPr id="3" name="Объект 2">
            <a:extLst>
              <a:ext uri="{FF2B5EF4-FFF2-40B4-BE49-F238E27FC236}">
                <a16:creationId xmlns:a16="http://schemas.microsoft.com/office/drawing/2014/main" id="{6E96FB63-62B8-41A6-BEA9-877BA8A435CB}"/>
              </a:ext>
            </a:extLst>
          </p:cNvPr>
          <p:cNvSpPr>
            <a:spLocks noGrp="1"/>
          </p:cNvSpPr>
          <p:nvPr>
            <p:ph idx="1"/>
          </p:nvPr>
        </p:nvSpPr>
        <p:spPr/>
        <p:txBody>
          <a:bodyPr/>
          <a:lstStyle/>
          <a:p>
            <a:r>
              <a:rPr lang="ru-RU" i="1" dirty="0"/>
              <a:t>Недостатком</a:t>
            </a:r>
            <a:r>
              <a:rPr lang="ru-RU" dirty="0"/>
              <a:t> ДМБ является оторванность прав доступа субъекта от степени конфиденциальности данных, что позволяет копировать секретную и конфиденциальную информацию в общедоступные файлы.</a:t>
            </a:r>
          </a:p>
          <a:p>
            <a:r>
              <a:rPr lang="ru-RU" dirty="0"/>
              <a:t>Число администрируемых связей в ДМБ равно произведению числа пользователей на число объектов, что сильно усложняет и затрудняет администрирование такой модели.</a:t>
            </a:r>
          </a:p>
          <a:p>
            <a:r>
              <a:rPr lang="ru-RU" dirty="0"/>
              <a:t> </a:t>
            </a:r>
            <a:r>
              <a:rPr lang="ru-RU" b="1" dirty="0">
                <a:solidFill>
                  <a:schemeClr val="accent6">
                    <a:lumMod val="75000"/>
                  </a:schemeClr>
                </a:solidFill>
              </a:rPr>
              <a:t>В общем случае при использовании ДМБ МБ не в состоянии проверить, приведут ли текущие действия субъектов к нарушению безопасности ИС или нет. </a:t>
            </a:r>
          </a:p>
          <a:p>
            <a:endParaRPr lang="ru-RU" dirty="0"/>
          </a:p>
        </p:txBody>
      </p:sp>
      <p:sp>
        <p:nvSpPr>
          <p:cNvPr id="4" name="Номер слайда 3">
            <a:extLst>
              <a:ext uri="{FF2B5EF4-FFF2-40B4-BE49-F238E27FC236}">
                <a16:creationId xmlns:a16="http://schemas.microsoft.com/office/drawing/2014/main" id="{86005F63-8644-4253-9E57-372C5E733044}"/>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66402547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4C9F6D-2E78-4603-84A5-6C2D275EA859}"/>
              </a:ext>
            </a:extLst>
          </p:cNvPr>
          <p:cNvSpPr>
            <a:spLocks noGrp="1"/>
          </p:cNvSpPr>
          <p:nvPr>
            <p:ph type="title"/>
          </p:nvPr>
        </p:nvSpPr>
        <p:spPr/>
        <p:txBody>
          <a:bodyPr>
            <a:normAutofit/>
          </a:bodyPr>
          <a:lstStyle/>
          <a:p>
            <a:r>
              <a:rPr lang="ru-RU" dirty="0"/>
              <a:t>Мандатная модель безопасности </a:t>
            </a:r>
          </a:p>
        </p:txBody>
      </p:sp>
      <p:sp>
        <p:nvSpPr>
          <p:cNvPr id="3" name="Объект 2">
            <a:extLst>
              <a:ext uri="{FF2B5EF4-FFF2-40B4-BE49-F238E27FC236}">
                <a16:creationId xmlns:a16="http://schemas.microsoft.com/office/drawing/2014/main" id="{75B1795C-68A9-4DFE-B31D-2169AA98F3F8}"/>
              </a:ext>
            </a:extLst>
          </p:cNvPr>
          <p:cNvSpPr>
            <a:spLocks noGrp="1"/>
          </p:cNvSpPr>
          <p:nvPr>
            <p:ph idx="1"/>
          </p:nvPr>
        </p:nvSpPr>
        <p:spPr/>
        <p:txBody>
          <a:bodyPr/>
          <a:lstStyle/>
          <a:p>
            <a:r>
              <a:rPr lang="ru-RU" dirty="0"/>
              <a:t>Недостатки ДМБ стимулировали исследования по созданию других моделей безопасности. Этому помогли решения по обеспечению информационной безопасности в некомпьютерных сферах и технологиях, в частности, в секретном делопроизводстве. </a:t>
            </a:r>
          </a:p>
          <a:p>
            <a:r>
              <a:rPr lang="ru-RU" dirty="0"/>
              <a:t>в 1975 году сотрудниками компании MITRE </a:t>
            </a:r>
            <a:r>
              <a:rPr lang="ru-RU" dirty="0" err="1"/>
              <a:t>Corporation</a:t>
            </a:r>
            <a:r>
              <a:rPr lang="ru-RU" dirty="0"/>
              <a:t> – Дэвидом Бел-лом и Леонардом </a:t>
            </a:r>
            <a:r>
              <a:rPr lang="ru-RU" dirty="0" err="1"/>
              <a:t>Лападулой</a:t>
            </a:r>
            <a:r>
              <a:rPr lang="ru-RU" dirty="0"/>
              <a:t> была предложена и сформулирована многоуровневая модель безопасности ИС, получившее название по имени ее </a:t>
            </a:r>
            <a:r>
              <a:rPr lang="ru-RU" dirty="0" err="1"/>
              <a:t>ав</a:t>
            </a:r>
            <a:r>
              <a:rPr lang="ru-RU" dirty="0"/>
              <a:t>-торов – </a:t>
            </a:r>
            <a:r>
              <a:rPr lang="ru-RU" b="1" i="1" dirty="0"/>
              <a:t>модель Белла-</a:t>
            </a:r>
            <a:r>
              <a:rPr lang="ru-RU" b="1" i="1" dirty="0" err="1"/>
              <a:t>ЛаПадулы</a:t>
            </a:r>
            <a:r>
              <a:rPr lang="ru-RU" b="1" i="1" dirty="0"/>
              <a:t> </a:t>
            </a:r>
            <a:r>
              <a:rPr lang="ru-RU" dirty="0"/>
              <a:t>(англ. </a:t>
            </a:r>
            <a:r>
              <a:rPr lang="ru-RU" dirty="0" err="1"/>
              <a:t>Bell-LaPadula</a:t>
            </a:r>
            <a:r>
              <a:rPr lang="ru-RU" dirty="0"/>
              <a:t>). </a:t>
            </a:r>
          </a:p>
          <a:p>
            <a:r>
              <a:rPr lang="ru-RU" dirty="0"/>
              <a:t>Впоследствии эту модель стали называть </a:t>
            </a:r>
            <a:r>
              <a:rPr lang="ru-RU" b="1" i="1" dirty="0"/>
              <a:t>мандатной </a:t>
            </a:r>
            <a:r>
              <a:rPr lang="ru-RU" dirty="0"/>
              <a:t>(англ. </a:t>
            </a:r>
            <a:r>
              <a:rPr lang="ru-RU" dirty="0" err="1"/>
              <a:t>Mandatory</a:t>
            </a:r>
            <a:r>
              <a:rPr lang="ru-RU" dirty="0"/>
              <a:t> </a:t>
            </a:r>
            <a:r>
              <a:rPr lang="ru-RU" dirty="0" err="1"/>
              <a:t>Access</a:t>
            </a:r>
            <a:r>
              <a:rPr lang="ru-RU" dirty="0"/>
              <a:t> </a:t>
            </a:r>
            <a:r>
              <a:rPr lang="ru-RU" dirty="0" err="1"/>
              <a:t>Control</a:t>
            </a:r>
            <a:r>
              <a:rPr lang="ru-RU" dirty="0"/>
              <a:t> – МAC). </a:t>
            </a:r>
          </a:p>
        </p:txBody>
      </p:sp>
      <p:sp>
        <p:nvSpPr>
          <p:cNvPr id="4" name="Номер слайда 3">
            <a:extLst>
              <a:ext uri="{FF2B5EF4-FFF2-40B4-BE49-F238E27FC236}">
                <a16:creationId xmlns:a16="http://schemas.microsoft.com/office/drawing/2014/main" id="{FAF65D72-0132-484F-A093-CA04708599CE}"/>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7932614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Мандатная модель безопасности </a:t>
            </a:r>
          </a:p>
        </p:txBody>
      </p:sp>
      <p:sp>
        <p:nvSpPr>
          <p:cNvPr id="3" name="Объект 2"/>
          <p:cNvSpPr>
            <a:spLocks noGrp="1"/>
          </p:cNvSpPr>
          <p:nvPr>
            <p:ph idx="1"/>
          </p:nvPr>
        </p:nvSpPr>
        <p:spPr>
          <a:xfrm>
            <a:off x="1981200" y="1600201"/>
            <a:ext cx="8345270" cy="4708525"/>
          </a:xfrm>
        </p:spPr>
        <p:txBody>
          <a:bodyPr/>
          <a:lstStyle/>
          <a:p>
            <a:pPr marL="136525" indent="0">
              <a:buNone/>
            </a:pPr>
            <a:r>
              <a:rPr lang="ru-RU" dirty="0"/>
              <a:t>Мандатная модель безопасности (ММБ) строится по следующим правилам:</a:t>
            </a:r>
          </a:p>
          <a:p>
            <a:pPr marL="901700" indent="-365125">
              <a:buFont typeface="Wingdings" panose="05000000000000000000" pitchFamily="2" charset="2"/>
              <a:buChar char="q"/>
            </a:pPr>
            <a:r>
              <a:rPr lang="ru-RU" dirty="0"/>
              <a:t>все субъекты доступа категорируются по N дискретным уровням доверия (уровням допуска);</a:t>
            </a:r>
          </a:p>
          <a:p>
            <a:pPr marL="901700" indent="-365125">
              <a:buFont typeface="Wingdings" panose="05000000000000000000" pitchFamily="2" charset="2"/>
              <a:buChar char="q"/>
            </a:pPr>
            <a:r>
              <a:rPr lang="ru-RU" dirty="0"/>
              <a:t>	все объекты доступа категорируются по N дискретным уровням конфиденциальности (секретности);</a:t>
            </a:r>
          </a:p>
          <a:p>
            <a:pPr marL="901700" indent="-365125">
              <a:buFont typeface="Wingdings" panose="05000000000000000000" pitchFamily="2" charset="2"/>
              <a:buChar char="q"/>
            </a:pPr>
            <a:r>
              <a:rPr lang="ru-RU" dirty="0"/>
              <a:t>	доступы субъектов к объектам и разрешенные типы доступа (операции) осуществляются в зависимости от соотношения: «уровень допуска субъекта – тип доступа (операции) – уровень конфиденциальности объекта».</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40054143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A42AA-FAB4-42E8-82CE-E75967EDCB1A}"/>
              </a:ext>
            </a:extLst>
          </p:cNvPr>
          <p:cNvSpPr>
            <a:spLocks noGrp="1"/>
          </p:cNvSpPr>
          <p:nvPr>
            <p:ph type="title"/>
          </p:nvPr>
        </p:nvSpPr>
        <p:spPr/>
        <p:txBody>
          <a:bodyPr>
            <a:normAutofit/>
          </a:bodyPr>
          <a:lstStyle/>
          <a:p>
            <a:r>
              <a:rPr lang="ru-RU" dirty="0"/>
              <a:t>Мандатная модель безопасности </a:t>
            </a:r>
          </a:p>
        </p:txBody>
      </p:sp>
      <p:sp>
        <p:nvSpPr>
          <p:cNvPr id="3" name="Объект 2">
            <a:extLst>
              <a:ext uri="{FF2B5EF4-FFF2-40B4-BE49-F238E27FC236}">
                <a16:creationId xmlns:a16="http://schemas.microsoft.com/office/drawing/2014/main" id="{AD4D7FD2-363E-4E8C-8275-88763C8B1D41}"/>
              </a:ext>
            </a:extLst>
          </p:cNvPr>
          <p:cNvSpPr>
            <a:spLocks noGrp="1"/>
          </p:cNvSpPr>
          <p:nvPr>
            <p:ph idx="1"/>
          </p:nvPr>
        </p:nvSpPr>
        <p:spPr/>
        <p:txBody>
          <a:bodyPr/>
          <a:lstStyle/>
          <a:p>
            <a:r>
              <a:rPr lang="ru-RU" dirty="0"/>
              <a:t>В отличие от ДМБ, в которой все разрешения на доступ и допустимые операции с данными устанавливаются персонально для всех субъектов и всех объектов, в ММБ разграничение доступа строится на уровне групп субъектов с одинаковым уровнем допуска (доверия) и групп объектов с одинаковым уровнем конфиденциальности содержащейся в них информации. </a:t>
            </a:r>
          </a:p>
          <a:p>
            <a:r>
              <a:rPr lang="ru-RU" dirty="0"/>
              <a:t>Существенное уменьшение степени </a:t>
            </a:r>
            <a:r>
              <a:rPr lang="ru-RU" dirty="0" err="1"/>
              <a:t>гранулированности</a:t>
            </a:r>
            <a:r>
              <a:rPr lang="ru-RU" dirty="0"/>
              <a:t> субъектов и объектов доступа, принятое в ММБ, позволяет упростить процедуру разграничения доступа при большом числе субъектов и объектов доступа. </a:t>
            </a:r>
          </a:p>
        </p:txBody>
      </p:sp>
      <p:sp>
        <p:nvSpPr>
          <p:cNvPr id="4" name="Номер слайда 3">
            <a:extLst>
              <a:ext uri="{FF2B5EF4-FFF2-40B4-BE49-F238E27FC236}">
                <a16:creationId xmlns:a16="http://schemas.microsoft.com/office/drawing/2014/main" id="{E25F3A0B-660A-4E62-B5E3-1576ABFCD3B5}"/>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02968423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654F9B-6243-441E-8814-90B2742F9BBC}"/>
              </a:ext>
            </a:extLst>
          </p:cNvPr>
          <p:cNvSpPr>
            <a:spLocks noGrp="1"/>
          </p:cNvSpPr>
          <p:nvPr>
            <p:ph type="title"/>
          </p:nvPr>
        </p:nvSpPr>
        <p:spPr/>
        <p:txBody>
          <a:bodyPr>
            <a:normAutofit/>
          </a:bodyPr>
          <a:lstStyle/>
          <a:p>
            <a:r>
              <a:rPr lang="ru-RU" dirty="0"/>
              <a:t>Мандатное управление доступом </a:t>
            </a:r>
          </a:p>
        </p:txBody>
      </p:sp>
      <p:sp>
        <p:nvSpPr>
          <p:cNvPr id="3" name="Объект 2">
            <a:extLst>
              <a:ext uri="{FF2B5EF4-FFF2-40B4-BE49-F238E27FC236}">
                <a16:creationId xmlns:a16="http://schemas.microsoft.com/office/drawing/2014/main" id="{834A01DC-2C09-4B36-BE9C-0750F9CDAFCF}"/>
              </a:ext>
            </a:extLst>
          </p:cNvPr>
          <p:cNvSpPr>
            <a:spLocks noGrp="1"/>
          </p:cNvSpPr>
          <p:nvPr>
            <p:ph idx="1"/>
          </p:nvPr>
        </p:nvSpPr>
        <p:spPr/>
        <p:txBody>
          <a:bodyPr/>
          <a:lstStyle/>
          <a:p>
            <a:pPr>
              <a:buFont typeface="Wingdings" panose="05000000000000000000" pitchFamily="2" charset="2"/>
              <a:buChar char="q"/>
            </a:pPr>
            <a:r>
              <a:rPr lang="ru-RU" dirty="0"/>
              <a:t>Все субъекты и объекты ИС идентифицированы;</a:t>
            </a:r>
          </a:p>
          <a:p>
            <a:pPr>
              <a:buFont typeface="Wingdings" panose="05000000000000000000" pitchFamily="2" charset="2"/>
              <a:buChar char="q"/>
            </a:pPr>
            <a:r>
              <a:rPr lang="ru-RU" dirty="0"/>
              <a:t>для всех объектов задан линейно упорядоченный набор меток конфиденциальности (секретности) содержащейся в них информации;</a:t>
            </a:r>
          </a:p>
          <a:p>
            <a:pPr>
              <a:buFont typeface="Wingdings" panose="05000000000000000000" pitchFamily="2" charset="2"/>
              <a:buChar char="q"/>
            </a:pPr>
            <a:r>
              <a:rPr lang="ru-RU" dirty="0"/>
              <a:t>всем субъектам присвоен линейно упорядоченный набор меток конфиденциальности, определяющая уровень доверия к нему в ИС (уровень доступа);</a:t>
            </a:r>
          </a:p>
          <a:p>
            <a:pPr>
              <a:buFont typeface="Wingdings" panose="05000000000000000000" pitchFamily="2" charset="2"/>
              <a:buChar char="q"/>
            </a:pPr>
            <a:r>
              <a:rPr lang="ru-RU" dirty="0"/>
              <a:t>субъект может получить доступ к объекту, если его метка безопасности не ниже метки безопасности объекта;</a:t>
            </a:r>
          </a:p>
          <a:p>
            <a:pPr>
              <a:buFont typeface="Wingdings" panose="05000000000000000000" pitchFamily="2" charset="2"/>
              <a:buChar char="q"/>
            </a:pPr>
            <a:r>
              <a:rPr lang="ru-RU" dirty="0"/>
              <a:t>порядок доступа субъектов к объектам зависит также от типа доступа (операций). </a:t>
            </a:r>
          </a:p>
          <a:p>
            <a:endParaRPr lang="ru-RU" dirty="0"/>
          </a:p>
        </p:txBody>
      </p:sp>
      <p:sp>
        <p:nvSpPr>
          <p:cNvPr id="4" name="Номер слайда 3">
            <a:extLst>
              <a:ext uri="{FF2B5EF4-FFF2-40B4-BE49-F238E27FC236}">
                <a16:creationId xmlns:a16="http://schemas.microsoft.com/office/drawing/2014/main" id="{C221CC13-3CEF-4BFB-91BC-98D99A0F85F3}"/>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49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643969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0525" y="274638"/>
            <a:ext cx="8570296" cy="1143000"/>
          </a:xfrm>
        </p:spPr>
        <p:txBody>
          <a:bodyPr>
            <a:noAutofit/>
          </a:bodyPr>
          <a:lstStyle/>
          <a:p>
            <a:r>
              <a:rPr lang="ru-RU" sz="4000" dirty="0">
                <a:effectLst>
                  <a:outerShdw blurRad="38100" dist="38100" dir="2700000" algn="tl">
                    <a:srgbClr val="000000">
                      <a:alpha val="43137"/>
                    </a:srgbClr>
                  </a:outerShdw>
                </a:effectLst>
              </a:rPr>
              <a:t>Способы аутентификации субъектов</a:t>
            </a:r>
          </a:p>
        </p:txBody>
      </p:sp>
      <p:sp>
        <p:nvSpPr>
          <p:cNvPr id="3" name="Объект 2"/>
          <p:cNvSpPr>
            <a:spLocks noGrp="1"/>
          </p:cNvSpPr>
          <p:nvPr>
            <p:ph idx="1"/>
          </p:nvPr>
        </p:nvSpPr>
        <p:spPr/>
        <p:txBody>
          <a:bodyPr/>
          <a:lstStyle/>
          <a:p>
            <a:r>
              <a:rPr lang="ru-RU" dirty="0"/>
              <a:t>В настоящее время широко применяются 3 способа аутентификации субъектов:</a:t>
            </a:r>
          </a:p>
          <a:p>
            <a:pPr marL="900113" indent="-273050">
              <a:buFont typeface="Wingdings" pitchFamily="2" charset="2"/>
              <a:buChar char="Ø"/>
            </a:pPr>
            <a:r>
              <a:rPr lang="ru-RU" b="1" i="1" dirty="0"/>
              <a:t>по знаниям</a:t>
            </a:r>
            <a:r>
              <a:rPr lang="ru-RU" b="1" dirty="0"/>
              <a:t> </a:t>
            </a:r>
            <a:r>
              <a:rPr lang="ru-RU" dirty="0"/>
              <a:t>– некоторой информации, которая должна храниться в секрете и которую может знать только определенный субъект;</a:t>
            </a:r>
          </a:p>
          <a:p>
            <a:pPr marL="900113" indent="-273050">
              <a:buFont typeface="Wingdings" pitchFamily="2" charset="2"/>
              <a:buChar char="Ø"/>
            </a:pPr>
            <a:r>
              <a:rPr lang="ru-RU" b="1" i="1" dirty="0"/>
              <a:t>по собственности</a:t>
            </a:r>
            <a:r>
              <a:rPr lang="ru-RU" b="1" dirty="0"/>
              <a:t> </a:t>
            </a:r>
            <a:r>
              <a:rPr lang="ru-RU" dirty="0"/>
              <a:t>– физическим предметам, которыми субъект владеет (смарт-карта, чип и т.п.);</a:t>
            </a:r>
          </a:p>
          <a:p>
            <a:pPr marL="900113" indent="-273050">
              <a:buFont typeface="Wingdings" pitchFamily="2" charset="2"/>
              <a:buChar char="Ø"/>
            </a:pPr>
            <a:r>
              <a:rPr lang="ru-RU" b="1" i="1" dirty="0"/>
              <a:t>по биометрическим параметрам</a:t>
            </a:r>
            <a:r>
              <a:rPr lang="ru-RU" b="1" dirty="0"/>
              <a:t> </a:t>
            </a:r>
            <a:r>
              <a:rPr lang="ru-RU" dirty="0"/>
              <a:t>– анатомическим или поведенческим характеристикам субъекта. </a:t>
            </a:r>
          </a:p>
          <a:p>
            <a:pPr marL="627063" indent="0">
              <a:buNone/>
            </a:pPr>
            <a:r>
              <a:rPr lang="ru-RU" dirty="0"/>
              <a:t>Недавно появился 4-й способ аутентификации субъекта</a:t>
            </a:r>
          </a:p>
          <a:p>
            <a:pPr marL="900113" indent="-273050">
              <a:buFont typeface="Wingdings" pitchFamily="2" charset="2"/>
              <a:buChar char="Ø"/>
            </a:pPr>
            <a:r>
              <a:rPr lang="ru-RU" b="1" i="1" dirty="0"/>
              <a:t>по информации, ассоциированной с субъектом </a:t>
            </a:r>
            <a:r>
              <a:rPr lang="ru-RU" dirty="0"/>
              <a:t>– по его местонахождению.</a:t>
            </a:r>
          </a:p>
          <a:p>
            <a:pPr marL="900113" indent="-273050">
              <a:buFont typeface="Wingdings" pitchFamily="2" charset="2"/>
              <a:buChar char="Ø"/>
            </a:pPr>
            <a:endParaRPr lang="ru-RU" dirty="0"/>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424898966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7A07A-A133-4352-B563-81F6C05A6F8C}"/>
              </a:ext>
            </a:extLst>
          </p:cNvPr>
          <p:cNvSpPr>
            <a:spLocks noGrp="1"/>
          </p:cNvSpPr>
          <p:nvPr>
            <p:ph type="title"/>
          </p:nvPr>
        </p:nvSpPr>
        <p:spPr/>
        <p:txBody>
          <a:bodyPr>
            <a:normAutofit/>
          </a:bodyPr>
          <a:lstStyle/>
          <a:p>
            <a:r>
              <a:rPr lang="ru-RU" dirty="0"/>
              <a:t>Мандатное управление доступом </a:t>
            </a:r>
          </a:p>
        </p:txBody>
      </p:sp>
      <p:sp>
        <p:nvSpPr>
          <p:cNvPr id="3" name="Объект 2">
            <a:extLst>
              <a:ext uri="{FF2B5EF4-FFF2-40B4-BE49-F238E27FC236}">
                <a16:creationId xmlns:a16="http://schemas.microsoft.com/office/drawing/2014/main" id="{BCAF8164-80C6-472F-88DB-DF5EB9CE7945}"/>
              </a:ext>
            </a:extLst>
          </p:cNvPr>
          <p:cNvSpPr>
            <a:spLocks noGrp="1"/>
          </p:cNvSpPr>
          <p:nvPr>
            <p:ph idx="1"/>
          </p:nvPr>
        </p:nvSpPr>
        <p:spPr>
          <a:xfrm>
            <a:off x="1981200" y="1600201"/>
            <a:ext cx="8300265" cy="4708525"/>
          </a:xfrm>
        </p:spPr>
        <p:txBody>
          <a:bodyPr/>
          <a:lstStyle/>
          <a:p>
            <a:r>
              <a:rPr lang="ru-RU" dirty="0"/>
              <a:t>Особо следует отметить, что ММБ по своей сути ориентирована на ИС, предназначенные для обработки особо важной информации различной степени секретности и конфиденциальности. </a:t>
            </a:r>
          </a:p>
          <a:p>
            <a:r>
              <a:rPr lang="ru-RU" dirty="0"/>
              <a:t>Такая ориентация ММБ предопределила необходимость создания механизма предотвращения утечки информации от объектов с высоким уровнем конфиденциальности к объектам с низким уровнем конфиденциальности. Для предотвращения такой утечки в модели устанавливаются и поддерживаются два ограничения:</a:t>
            </a:r>
          </a:p>
          <a:p>
            <a:pPr marL="1073150" indent="-354013">
              <a:buFont typeface="Wingdings" panose="05000000000000000000" pitchFamily="2" charset="2"/>
              <a:buChar char="q"/>
            </a:pPr>
            <a:r>
              <a:rPr lang="ru-RU" dirty="0"/>
              <a:t>запрет чтения вверх (англ. </a:t>
            </a:r>
            <a:r>
              <a:rPr lang="ru-RU" dirty="0" err="1"/>
              <a:t>no</a:t>
            </a:r>
            <a:r>
              <a:rPr lang="ru-RU" dirty="0"/>
              <a:t> </a:t>
            </a:r>
            <a:r>
              <a:rPr lang="ru-RU" dirty="0" err="1"/>
              <a:t>read</a:t>
            </a:r>
            <a:r>
              <a:rPr lang="ru-RU" dirty="0"/>
              <a:t> </a:t>
            </a:r>
            <a:r>
              <a:rPr lang="ru-RU" dirty="0" err="1"/>
              <a:t>up</a:t>
            </a:r>
            <a:r>
              <a:rPr lang="ru-RU" dirty="0"/>
              <a:t> – NRU);</a:t>
            </a:r>
          </a:p>
          <a:p>
            <a:pPr marL="1073150" indent="-354013">
              <a:buFont typeface="Wingdings" panose="05000000000000000000" pitchFamily="2" charset="2"/>
              <a:buChar char="q"/>
            </a:pPr>
            <a:r>
              <a:rPr lang="ru-RU" dirty="0"/>
              <a:t>запрет записи вниз (англ. </a:t>
            </a:r>
            <a:r>
              <a:rPr lang="ru-RU" dirty="0" err="1"/>
              <a:t>no</a:t>
            </a:r>
            <a:r>
              <a:rPr lang="ru-RU" dirty="0"/>
              <a:t> </a:t>
            </a:r>
            <a:r>
              <a:rPr lang="ru-RU" dirty="0" err="1"/>
              <a:t>write</a:t>
            </a:r>
            <a:r>
              <a:rPr lang="ru-RU" dirty="0"/>
              <a:t> </a:t>
            </a:r>
            <a:r>
              <a:rPr lang="ru-RU" dirty="0" err="1"/>
              <a:t>down</a:t>
            </a:r>
            <a:r>
              <a:rPr lang="ru-RU" dirty="0"/>
              <a:t> – NWD).</a:t>
            </a:r>
          </a:p>
          <a:p>
            <a:endParaRPr lang="ru-RU" dirty="0"/>
          </a:p>
        </p:txBody>
      </p:sp>
      <p:sp>
        <p:nvSpPr>
          <p:cNvPr id="4" name="Номер слайда 3">
            <a:extLst>
              <a:ext uri="{FF2B5EF4-FFF2-40B4-BE49-F238E27FC236}">
                <a16:creationId xmlns:a16="http://schemas.microsoft.com/office/drawing/2014/main" id="{8DC89802-D713-4F45-BE40-6735422D94B3}"/>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3032883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Мандатное управление доступом </a:t>
            </a:r>
          </a:p>
        </p:txBody>
      </p:sp>
      <p:sp>
        <p:nvSpPr>
          <p:cNvPr id="3" name="Объект 2"/>
          <p:cNvSpPr>
            <a:spLocks noGrp="1"/>
          </p:cNvSpPr>
          <p:nvPr>
            <p:ph idx="1"/>
          </p:nvPr>
        </p:nvSpPr>
        <p:spPr>
          <a:xfrm>
            <a:off x="2186880" y="5318983"/>
            <a:ext cx="8229600" cy="996970"/>
          </a:xfrm>
        </p:spPr>
        <p:txBody>
          <a:bodyPr/>
          <a:lstStyle/>
          <a:p>
            <a:pPr marL="136525" indent="0">
              <a:buNone/>
            </a:pPr>
            <a:r>
              <a:rPr lang="ru-RU" dirty="0"/>
              <a:t>Обозначения:                      тип доступа: Ч, М, У;   </a:t>
            </a:r>
          </a:p>
          <a:p>
            <a:pPr marL="136525" indent="0">
              <a:buNone/>
            </a:pPr>
            <a:r>
              <a:rPr lang="ru-RU" dirty="0"/>
              <a:t>                    	                       тип доступа С</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51</a:t>
            </a:fld>
            <a:endParaRPr lang="ru-RU">
              <a:solidFill>
                <a:prstClr val="black">
                  <a:shade val="50000"/>
                </a:prstClr>
              </a:solidFill>
              <a:latin typeface="Times New Roman"/>
            </a:endParaRPr>
          </a:p>
        </p:txBody>
      </p:sp>
      <p:grpSp>
        <p:nvGrpSpPr>
          <p:cNvPr id="6" name="Группа 5"/>
          <p:cNvGrpSpPr/>
          <p:nvPr/>
        </p:nvGrpSpPr>
        <p:grpSpPr>
          <a:xfrm>
            <a:off x="2045550" y="1485445"/>
            <a:ext cx="8100900" cy="3653743"/>
            <a:chOff x="0" y="0"/>
            <a:chExt cx="5689572" cy="2325737"/>
          </a:xfrm>
        </p:grpSpPr>
        <p:sp>
          <p:nvSpPr>
            <p:cNvPr id="7" name="Text Box 37"/>
            <p:cNvSpPr txBox="1">
              <a:spLocks noChangeArrowheads="1"/>
            </p:cNvSpPr>
            <p:nvPr/>
          </p:nvSpPr>
          <p:spPr bwMode="auto">
            <a:xfrm>
              <a:off x="0" y="302149"/>
              <a:ext cx="2047875" cy="391923"/>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ctr" anchorCtr="0" upright="1">
              <a:noAutofit/>
            </a:bodyPr>
            <a:lstStyle/>
            <a:p>
              <a:pPr algn="ctr" fontAlgn="base">
                <a:lnSpc>
                  <a:spcPct val="115000"/>
                </a:lnSpc>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Степень допуска 1</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8" name="Text Box 38"/>
            <p:cNvSpPr txBox="1">
              <a:spLocks noChangeArrowheads="1"/>
            </p:cNvSpPr>
            <p:nvPr/>
          </p:nvSpPr>
          <p:spPr bwMode="auto">
            <a:xfrm>
              <a:off x="0" y="834887"/>
              <a:ext cx="2047875" cy="393816"/>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ctr" anchorCtr="0" upright="1">
              <a:noAutofit/>
            </a:bodyPr>
            <a:lstStyle/>
            <a:p>
              <a:pPr algn="ctr" fontAlgn="base">
                <a:lnSpc>
                  <a:spcPct val="115000"/>
                </a:lnSpc>
                <a:spcBef>
                  <a:spcPct val="0"/>
                </a:spcBef>
              </a:pPr>
              <a:r>
                <a:rPr lang="ru-RU" sz="2000">
                  <a:solidFill>
                    <a:prstClr val="black"/>
                  </a:solidFill>
                  <a:effectLst>
                    <a:outerShdw blurRad="38100" dist="38100" dir="2700000" algn="tl">
                      <a:srgbClr val="000000">
                        <a:alpha val="43137"/>
                      </a:srgbClr>
                    </a:outerShdw>
                  </a:effectLst>
                  <a:latin typeface="Times New Roman"/>
                  <a:ea typeface="Calibri"/>
                  <a:cs typeface="Times New Roman"/>
                </a:rPr>
                <a:t>Степень допуска 2</a:t>
              </a:r>
              <a:endParaRPr lang="ru-RU" sz="200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9" name="Text Box 39"/>
            <p:cNvSpPr txBox="1">
              <a:spLocks noChangeArrowheads="1"/>
            </p:cNvSpPr>
            <p:nvPr/>
          </p:nvSpPr>
          <p:spPr bwMode="auto">
            <a:xfrm>
              <a:off x="0" y="1375576"/>
              <a:ext cx="2047875" cy="393816"/>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ctr" anchorCtr="0" upright="1">
              <a:noAutofit/>
            </a:bodyPr>
            <a:lstStyle/>
            <a:p>
              <a:pPr algn="ctr" fontAlgn="base">
                <a:lnSpc>
                  <a:spcPct val="115000"/>
                </a:lnSpc>
                <a:spcBef>
                  <a:spcPct val="0"/>
                </a:spcBef>
              </a:pPr>
              <a:r>
                <a:rPr lang="ru-RU" sz="2000">
                  <a:solidFill>
                    <a:prstClr val="black"/>
                  </a:solidFill>
                  <a:effectLst>
                    <a:outerShdw blurRad="38100" dist="38100" dir="2700000" algn="tl">
                      <a:srgbClr val="000000">
                        <a:alpha val="43137"/>
                      </a:srgbClr>
                    </a:outerShdw>
                  </a:effectLst>
                  <a:latin typeface="Times New Roman"/>
                  <a:ea typeface="Calibri"/>
                  <a:cs typeface="Times New Roman"/>
                </a:rPr>
                <a:t>Степень допуска 3</a:t>
              </a:r>
              <a:endParaRPr lang="ru-RU" sz="200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0" name="Text Box 40"/>
            <p:cNvSpPr txBox="1">
              <a:spLocks noChangeArrowheads="1"/>
            </p:cNvSpPr>
            <p:nvPr/>
          </p:nvSpPr>
          <p:spPr bwMode="auto">
            <a:xfrm>
              <a:off x="0" y="1900362"/>
              <a:ext cx="2047875" cy="393816"/>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ctr" anchorCtr="0" upright="1">
              <a:noAutofit/>
            </a:bodyPr>
            <a:lstStyle/>
            <a:p>
              <a:pPr algn="ctr" fontAlgn="base">
                <a:lnSpc>
                  <a:spcPct val="115000"/>
                </a:lnSpc>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Степень допуска 4</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1" name="Text Box 41"/>
            <p:cNvSpPr txBox="1">
              <a:spLocks noChangeArrowheads="1"/>
            </p:cNvSpPr>
            <p:nvPr/>
          </p:nvSpPr>
          <p:spPr bwMode="auto">
            <a:xfrm>
              <a:off x="166977" y="39756"/>
              <a:ext cx="1701165" cy="21584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vert="horz" wrap="square" lIns="91440" tIns="10800" rIns="91440" bIns="10800" anchor="t" anchorCtr="0" upright="1">
              <a:noAutofit/>
            </a:bodyPr>
            <a:lstStyle/>
            <a:p>
              <a:pPr algn="ctr" fontAlgn="base">
                <a:lnSpc>
                  <a:spcPct val="115000"/>
                </a:lnSpc>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Субъекты</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2" name="Text Box 42"/>
            <p:cNvSpPr txBox="1">
              <a:spLocks noChangeArrowheads="1"/>
            </p:cNvSpPr>
            <p:nvPr/>
          </p:nvSpPr>
          <p:spPr bwMode="auto">
            <a:xfrm>
              <a:off x="3641697" y="270344"/>
              <a:ext cx="2047875" cy="463870"/>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pPr algn="ctr" fontAlgn="base">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Уровень конфиденциальности 1</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3" name="Text Box 43"/>
            <p:cNvSpPr txBox="1">
              <a:spLocks noChangeArrowheads="1"/>
            </p:cNvSpPr>
            <p:nvPr/>
          </p:nvSpPr>
          <p:spPr bwMode="auto">
            <a:xfrm>
              <a:off x="3641697" y="795130"/>
              <a:ext cx="2047875" cy="465132"/>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pPr algn="ctr" fontAlgn="base">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Уровень  конфиденциальности 2</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4" name="Text Box 44"/>
            <p:cNvSpPr txBox="1">
              <a:spLocks noChangeArrowheads="1"/>
            </p:cNvSpPr>
            <p:nvPr/>
          </p:nvSpPr>
          <p:spPr bwMode="auto">
            <a:xfrm>
              <a:off x="3641697" y="1335819"/>
              <a:ext cx="2047875" cy="465132"/>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pPr algn="ctr" fontAlgn="base">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Уровень  конфиденциальности 3</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5" name="Text Box 45"/>
            <p:cNvSpPr txBox="1">
              <a:spLocks noChangeArrowheads="1"/>
            </p:cNvSpPr>
            <p:nvPr/>
          </p:nvSpPr>
          <p:spPr bwMode="auto">
            <a:xfrm>
              <a:off x="3641697" y="1860605"/>
              <a:ext cx="2047875" cy="465132"/>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upright="1">
              <a:noAutofit/>
            </a:bodyPr>
            <a:lstStyle/>
            <a:p>
              <a:pPr algn="ctr" fontAlgn="base">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Уровень конфиденциальности 4</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sp>
          <p:nvSpPr>
            <p:cNvPr id="16" name="Text Box 46"/>
            <p:cNvSpPr txBox="1">
              <a:spLocks noChangeArrowheads="1"/>
            </p:cNvSpPr>
            <p:nvPr/>
          </p:nvSpPr>
          <p:spPr bwMode="auto">
            <a:xfrm>
              <a:off x="3784820" y="0"/>
              <a:ext cx="1701165" cy="21584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vert="horz" wrap="square" lIns="91440" tIns="10800" rIns="91440" bIns="10800" anchor="t" anchorCtr="0" upright="1">
              <a:noAutofit/>
            </a:bodyPr>
            <a:lstStyle/>
            <a:p>
              <a:pPr algn="ctr" fontAlgn="base">
                <a:lnSpc>
                  <a:spcPct val="115000"/>
                </a:lnSpc>
                <a:spcBef>
                  <a:spcPct val="0"/>
                </a:spcBef>
              </a:pPr>
              <a:r>
                <a:rPr lang="ru-RU" sz="2000" dirty="0">
                  <a:solidFill>
                    <a:prstClr val="black"/>
                  </a:solidFill>
                  <a:effectLst>
                    <a:outerShdw blurRad="38100" dist="38100" dir="2700000" algn="tl">
                      <a:srgbClr val="000000">
                        <a:alpha val="43137"/>
                      </a:srgbClr>
                    </a:outerShdw>
                  </a:effectLst>
                  <a:latin typeface="Times New Roman"/>
                  <a:ea typeface="Calibri"/>
                  <a:cs typeface="Times New Roman"/>
                </a:rPr>
                <a:t>Объекты</a:t>
              </a:r>
              <a:endParaRPr lang="ru-RU" sz="2000" dirty="0">
                <a:solidFill>
                  <a:prstClr val="black"/>
                </a:solidFill>
                <a:effectLst>
                  <a:outerShdw blurRad="38100" dist="38100" dir="2700000" algn="tl">
                    <a:srgbClr val="000000">
                      <a:alpha val="43137"/>
                    </a:srgbClr>
                  </a:outerShdw>
                </a:effectLst>
                <a:latin typeface="Calibri"/>
                <a:ea typeface="Calibri"/>
                <a:cs typeface="Times New Roman"/>
              </a:endParaRPr>
            </a:p>
          </p:txBody>
        </p:sp>
        <p:cxnSp>
          <p:nvCxnSpPr>
            <p:cNvPr id="17" name="Line 47"/>
            <p:cNvCxnSpPr/>
            <p:nvPr/>
          </p:nvCxnSpPr>
          <p:spPr bwMode="auto">
            <a:xfrm>
              <a:off x="2043485" y="445273"/>
              <a:ext cx="1593850" cy="0"/>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18" name="Line 48"/>
            <p:cNvCxnSpPr/>
            <p:nvPr/>
          </p:nvCxnSpPr>
          <p:spPr bwMode="auto">
            <a:xfrm>
              <a:off x="2043485" y="445273"/>
              <a:ext cx="1593850" cy="503631"/>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19" name="Line 49"/>
            <p:cNvCxnSpPr/>
            <p:nvPr/>
          </p:nvCxnSpPr>
          <p:spPr bwMode="auto">
            <a:xfrm>
              <a:off x="2043485" y="445273"/>
              <a:ext cx="1593850" cy="1043235"/>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0" name="Line 50"/>
            <p:cNvCxnSpPr/>
            <p:nvPr/>
          </p:nvCxnSpPr>
          <p:spPr bwMode="auto">
            <a:xfrm>
              <a:off x="2043485" y="445273"/>
              <a:ext cx="1593850" cy="1582839"/>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1" name="Line 51"/>
            <p:cNvCxnSpPr/>
            <p:nvPr/>
          </p:nvCxnSpPr>
          <p:spPr bwMode="auto">
            <a:xfrm>
              <a:off x="2043485" y="588396"/>
              <a:ext cx="1593850" cy="0"/>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2" name="Line 52"/>
            <p:cNvCxnSpPr/>
            <p:nvPr/>
          </p:nvCxnSpPr>
          <p:spPr bwMode="auto">
            <a:xfrm>
              <a:off x="2043485" y="946205"/>
              <a:ext cx="1593850" cy="0"/>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3" name="Line 53"/>
            <p:cNvCxnSpPr/>
            <p:nvPr/>
          </p:nvCxnSpPr>
          <p:spPr bwMode="auto">
            <a:xfrm>
              <a:off x="2043485" y="946205"/>
              <a:ext cx="1593850" cy="539604"/>
            </a:xfrm>
            <a:prstGeom prst="line">
              <a:avLst/>
            </a:prstGeom>
            <a:ln w="28575">
              <a:solidFill>
                <a:schemeClr val="accent1">
                  <a:lumMod val="50000"/>
                </a:schemeClr>
              </a:solidFill>
              <a:headEnd/>
              <a:tailEnd type="stealth" w="sm" len="lg"/>
            </a:ln>
          </p:spPr>
          <p:style>
            <a:lnRef idx="1">
              <a:schemeClr val="accent1"/>
            </a:lnRef>
            <a:fillRef idx="2">
              <a:schemeClr val="accent1"/>
            </a:fillRef>
            <a:effectRef idx="1">
              <a:schemeClr val="accent1"/>
            </a:effectRef>
            <a:fontRef idx="minor">
              <a:schemeClr val="dk1"/>
            </a:fontRef>
          </p:style>
        </p:cxnSp>
        <p:cxnSp>
          <p:nvCxnSpPr>
            <p:cNvPr id="24" name="Line 54"/>
            <p:cNvCxnSpPr/>
            <p:nvPr/>
          </p:nvCxnSpPr>
          <p:spPr bwMode="auto">
            <a:xfrm>
              <a:off x="2043485" y="946205"/>
              <a:ext cx="1593850" cy="1079208"/>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5" name="Line 55"/>
            <p:cNvCxnSpPr/>
            <p:nvPr/>
          </p:nvCxnSpPr>
          <p:spPr bwMode="auto">
            <a:xfrm>
              <a:off x="2043485" y="1486894"/>
              <a:ext cx="1593850" cy="0"/>
            </a:xfrm>
            <a:prstGeom prst="line">
              <a:avLst/>
            </a:prstGeom>
            <a:ln w="28575">
              <a:solidFill>
                <a:schemeClr val="accent1">
                  <a:lumMod val="50000"/>
                </a:schemeClr>
              </a:solidFill>
              <a:headEnd/>
              <a:tailEnd type="stealth" w="sm" len="lg"/>
            </a:ln>
          </p:spPr>
          <p:style>
            <a:lnRef idx="1">
              <a:schemeClr val="accent1"/>
            </a:lnRef>
            <a:fillRef idx="2">
              <a:schemeClr val="accent1"/>
            </a:fillRef>
            <a:effectRef idx="1">
              <a:schemeClr val="accent1"/>
            </a:effectRef>
            <a:fontRef idx="minor">
              <a:schemeClr val="dk1"/>
            </a:fontRef>
          </p:style>
        </p:cxnSp>
        <p:cxnSp>
          <p:nvCxnSpPr>
            <p:cNvPr id="26" name="Line 56"/>
            <p:cNvCxnSpPr/>
            <p:nvPr/>
          </p:nvCxnSpPr>
          <p:spPr bwMode="auto">
            <a:xfrm>
              <a:off x="2043485" y="1486894"/>
              <a:ext cx="1593850" cy="539604"/>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7" name="Line 57"/>
            <p:cNvCxnSpPr/>
            <p:nvPr/>
          </p:nvCxnSpPr>
          <p:spPr bwMode="auto">
            <a:xfrm>
              <a:off x="2043485" y="2027582"/>
              <a:ext cx="1593850" cy="0"/>
            </a:xfrm>
            <a:prstGeom prst="line">
              <a:avLst/>
            </a:prstGeom>
            <a:ln w="28575">
              <a:solidFill>
                <a:schemeClr val="accent1">
                  <a:lumMod val="50000"/>
                </a:schemeClr>
              </a:solidFill>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8" name="Line 58"/>
            <p:cNvCxnSpPr/>
            <p:nvPr/>
          </p:nvCxnSpPr>
          <p:spPr bwMode="auto">
            <a:xfrm>
              <a:off x="2043485" y="2170706"/>
              <a:ext cx="1593850" cy="0"/>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29" name="Line 59"/>
            <p:cNvCxnSpPr/>
            <p:nvPr/>
          </p:nvCxnSpPr>
          <p:spPr bwMode="auto">
            <a:xfrm flipV="1">
              <a:off x="2043485" y="1637969"/>
              <a:ext cx="1593850" cy="539604"/>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0" name="Line 60"/>
            <p:cNvCxnSpPr/>
            <p:nvPr/>
          </p:nvCxnSpPr>
          <p:spPr bwMode="auto">
            <a:xfrm flipV="1">
              <a:off x="2043485" y="1097280"/>
              <a:ext cx="1593850" cy="1079208"/>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1" name="Line 61"/>
            <p:cNvCxnSpPr/>
            <p:nvPr/>
          </p:nvCxnSpPr>
          <p:spPr bwMode="auto">
            <a:xfrm flipV="1">
              <a:off x="2043485" y="588396"/>
              <a:ext cx="1593850" cy="1582839"/>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2" name="Line 62"/>
            <p:cNvCxnSpPr/>
            <p:nvPr/>
          </p:nvCxnSpPr>
          <p:spPr bwMode="auto">
            <a:xfrm>
              <a:off x="2043485" y="1630017"/>
              <a:ext cx="1593850" cy="0"/>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3" name="Line 63"/>
            <p:cNvCxnSpPr/>
            <p:nvPr/>
          </p:nvCxnSpPr>
          <p:spPr bwMode="auto">
            <a:xfrm flipV="1">
              <a:off x="2043485" y="1097280"/>
              <a:ext cx="1593850" cy="539604"/>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4" name="Line 64"/>
            <p:cNvCxnSpPr/>
            <p:nvPr/>
          </p:nvCxnSpPr>
          <p:spPr bwMode="auto">
            <a:xfrm flipV="1">
              <a:off x="2043485" y="588396"/>
              <a:ext cx="1593850" cy="1043235"/>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5" name="Line 65"/>
            <p:cNvCxnSpPr/>
            <p:nvPr/>
          </p:nvCxnSpPr>
          <p:spPr bwMode="auto">
            <a:xfrm>
              <a:off x="2043485" y="1089329"/>
              <a:ext cx="1593850" cy="0"/>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cxnSp>
          <p:nvCxnSpPr>
            <p:cNvPr id="36" name="Line 66"/>
            <p:cNvCxnSpPr/>
            <p:nvPr/>
          </p:nvCxnSpPr>
          <p:spPr bwMode="auto">
            <a:xfrm flipV="1">
              <a:off x="2043485" y="588396"/>
              <a:ext cx="1593850" cy="503631"/>
            </a:xfrm>
            <a:prstGeom prst="line">
              <a:avLst/>
            </a:prstGeom>
            <a:ln w="28575">
              <a:solidFill>
                <a:schemeClr val="accent1">
                  <a:lumMod val="50000"/>
                </a:schemeClr>
              </a:solidFill>
              <a:prstDash val="dash"/>
              <a:headEnd/>
              <a:tailEnd type="stealth" w="lg" len="lg"/>
            </a:ln>
          </p:spPr>
          <p:style>
            <a:lnRef idx="1">
              <a:schemeClr val="accent1"/>
            </a:lnRef>
            <a:fillRef idx="2">
              <a:schemeClr val="accent1"/>
            </a:fillRef>
            <a:effectRef idx="1">
              <a:schemeClr val="accent1"/>
            </a:effectRef>
            <a:fontRef idx="minor">
              <a:schemeClr val="dk1"/>
            </a:fontRef>
          </p:style>
        </p:cxnSp>
      </p:grpSp>
      <p:cxnSp>
        <p:nvCxnSpPr>
          <p:cNvPr id="2048" name="Прямая со стрелкой 2047"/>
          <p:cNvCxnSpPr/>
          <p:nvPr/>
        </p:nvCxnSpPr>
        <p:spPr>
          <a:xfrm>
            <a:off x="4520825" y="5319210"/>
            <a:ext cx="108012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4520825" y="5769260"/>
            <a:ext cx="1080120" cy="0"/>
          </a:xfrm>
          <a:prstGeom prst="straightConnector1">
            <a:avLst/>
          </a:prstGeom>
          <a:ln w="28575">
            <a:solidFill>
              <a:schemeClr val="accent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08917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D720B-FE99-409E-9ECB-AAA74CA42FE6}"/>
              </a:ext>
            </a:extLst>
          </p:cNvPr>
          <p:cNvSpPr>
            <a:spLocks noGrp="1"/>
          </p:cNvSpPr>
          <p:nvPr>
            <p:ph type="title"/>
          </p:nvPr>
        </p:nvSpPr>
        <p:spPr/>
        <p:txBody>
          <a:bodyPr>
            <a:normAutofit/>
          </a:bodyPr>
          <a:lstStyle/>
          <a:p>
            <a:r>
              <a:rPr lang="ru-RU" dirty="0"/>
              <a:t>Мандатное управление доступом </a:t>
            </a:r>
          </a:p>
        </p:txBody>
      </p:sp>
      <p:sp>
        <p:nvSpPr>
          <p:cNvPr id="3" name="Объект 2">
            <a:extLst>
              <a:ext uri="{FF2B5EF4-FFF2-40B4-BE49-F238E27FC236}">
                <a16:creationId xmlns:a16="http://schemas.microsoft.com/office/drawing/2014/main" id="{7B8D021D-1C83-4787-BFD9-1B0D92090EDC}"/>
              </a:ext>
            </a:extLst>
          </p:cNvPr>
          <p:cNvSpPr>
            <a:spLocks noGrp="1"/>
          </p:cNvSpPr>
          <p:nvPr>
            <p:ph idx="1"/>
          </p:nvPr>
        </p:nvSpPr>
        <p:spPr>
          <a:xfrm>
            <a:off x="2006860" y="1448781"/>
            <a:ext cx="8229600" cy="4708525"/>
          </a:xfrm>
        </p:spPr>
        <p:txBody>
          <a:bodyPr/>
          <a:lstStyle/>
          <a:p>
            <a:r>
              <a:rPr lang="ru-RU" dirty="0"/>
              <a:t>При обработке в ИС конфиденциальной информации, из различных сфер деятельности, базовой модели может оказаться недостаточно. В таких ИС разграничение доступа может дополняться дополнительными разграничительными характеристиками. В качестве таких характеристик чаще применяются категории «тематика» и «область». </a:t>
            </a:r>
          </a:p>
          <a:p>
            <a:r>
              <a:rPr lang="ru-RU" dirty="0"/>
              <a:t>Категория «</a:t>
            </a:r>
            <a:r>
              <a:rPr lang="ru-RU" i="1" dirty="0"/>
              <a:t>тематика</a:t>
            </a:r>
            <a:r>
              <a:rPr lang="ru-RU" dirty="0"/>
              <a:t>» позволяет в дополнение к уровню конфиденциальности разделить информацию на </a:t>
            </a:r>
            <a:r>
              <a:rPr lang="ru-RU" i="1" dirty="0"/>
              <a:t>тематические</a:t>
            </a:r>
            <a:r>
              <a:rPr lang="ru-RU" dirty="0"/>
              <a:t> отсеки. </a:t>
            </a:r>
          </a:p>
          <a:p>
            <a:r>
              <a:rPr lang="ru-RU" dirty="0"/>
              <a:t>Категория «</a:t>
            </a:r>
            <a:r>
              <a:rPr lang="ru-RU" i="1" dirty="0"/>
              <a:t>область</a:t>
            </a:r>
            <a:r>
              <a:rPr lang="ru-RU" dirty="0"/>
              <a:t>» часто имеет географический или близкий к нему смысл и предназначена для дополнительного деления информации на отсеки. </a:t>
            </a:r>
          </a:p>
        </p:txBody>
      </p:sp>
      <p:sp>
        <p:nvSpPr>
          <p:cNvPr id="4" name="Номер слайда 3">
            <a:extLst>
              <a:ext uri="{FF2B5EF4-FFF2-40B4-BE49-F238E27FC236}">
                <a16:creationId xmlns:a16="http://schemas.microsoft.com/office/drawing/2014/main" id="{A7A5A638-2904-4412-9BC8-D829EBB907B0}"/>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64188495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Преимущества ММБ</a:t>
            </a:r>
          </a:p>
        </p:txBody>
      </p:sp>
      <p:sp>
        <p:nvSpPr>
          <p:cNvPr id="3" name="Объект 2"/>
          <p:cNvSpPr>
            <a:spLocks noGrp="1"/>
          </p:cNvSpPr>
          <p:nvPr>
            <p:ph idx="1"/>
          </p:nvPr>
        </p:nvSpPr>
        <p:spPr>
          <a:ln>
            <a:noFill/>
          </a:ln>
        </p:spPr>
        <p:txBody>
          <a:bodyPr/>
          <a:lstStyle/>
          <a:p>
            <a:r>
              <a:rPr lang="ru-RU" dirty="0"/>
              <a:t>В рамках мандатной модели доказано важное утверждение, отличающее ее от дискреционной модели: </a:t>
            </a:r>
          </a:p>
          <a:p>
            <a:pPr marL="879475" indent="-342900"/>
            <a:r>
              <a:rPr lang="ru-RU" b="1" dirty="0">
                <a:solidFill>
                  <a:schemeClr val="accent6">
                    <a:lumMod val="50000"/>
                  </a:schemeClr>
                </a:solidFill>
              </a:rPr>
              <a:t>Если начальное состояние системы безопасно, и все переходы системы из состояния в состояние не нарушают ограничений, сформулированных моделью безопасности, то любое </a:t>
            </a:r>
            <a:r>
              <a:rPr lang="ru-RU" b="1" dirty="0" err="1">
                <a:solidFill>
                  <a:schemeClr val="accent6">
                    <a:lumMod val="50000"/>
                  </a:schemeClr>
                </a:solidFill>
              </a:rPr>
              <a:t>оследующее</a:t>
            </a:r>
            <a:r>
              <a:rPr lang="ru-RU" b="1" dirty="0">
                <a:solidFill>
                  <a:schemeClr val="accent6">
                    <a:lumMod val="50000"/>
                  </a:schemeClr>
                </a:solidFill>
              </a:rPr>
              <a:t> состояние системы остается безопасным.</a:t>
            </a:r>
          </a:p>
          <a:p>
            <a:r>
              <a:rPr lang="ru-RU" dirty="0"/>
              <a:t>Использование ММБ позволяет также полностью исключить каналы утечки информации, свойственные ДМБ. Такие каналы могут возникнуть только в практических реализациях ММБ, имеющих отклонения от канонических принципов построения модели.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61749575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F8B2BC-93B2-4EC0-8F79-936A33B24EDB}"/>
              </a:ext>
            </a:extLst>
          </p:cNvPr>
          <p:cNvSpPr>
            <a:spLocks noGrp="1"/>
          </p:cNvSpPr>
          <p:nvPr>
            <p:ph type="title"/>
          </p:nvPr>
        </p:nvSpPr>
        <p:spPr/>
        <p:txBody>
          <a:bodyPr/>
          <a:lstStyle/>
          <a:p>
            <a:r>
              <a:rPr lang="ru-RU" dirty="0"/>
              <a:t>Недостатки ММБ</a:t>
            </a:r>
          </a:p>
        </p:txBody>
      </p:sp>
      <p:sp>
        <p:nvSpPr>
          <p:cNvPr id="3" name="Объект 2">
            <a:extLst>
              <a:ext uri="{FF2B5EF4-FFF2-40B4-BE49-F238E27FC236}">
                <a16:creationId xmlns:a16="http://schemas.microsoft.com/office/drawing/2014/main" id="{6CC5BCAB-8908-4D08-9F19-0BFD7CB64A09}"/>
              </a:ext>
            </a:extLst>
          </p:cNvPr>
          <p:cNvSpPr>
            <a:spLocks noGrp="1"/>
          </p:cNvSpPr>
          <p:nvPr>
            <p:ph idx="1"/>
          </p:nvPr>
        </p:nvSpPr>
        <p:spPr/>
        <p:txBody>
          <a:bodyPr/>
          <a:lstStyle/>
          <a:p>
            <a:r>
              <a:rPr lang="ru-RU" dirty="0"/>
              <a:t>Точность настройки разграничения доступа в ММБ осуществляется до уровня классов безопасности сущностей системы, т. е. с существенно меньшей степенью градации субъектов и объектов доступа чем это принято с ДМБ. Это может приводить к избыточности прав доступа конкретных субъектов в пределах соответствующих классов безопасности. </a:t>
            </a:r>
          </a:p>
          <a:p>
            <a:r>
              <a:rPr lang="ru-RU" dirty="0"/>
              <a:t>Для устранения такой избыточности прав доступа разграничение доступа на уровне классов безопасности может быть дополнено дискреционным принципом разграничения доступа внутри соответствующих классов безопасности. </a:t>
            </a:r>
          </a:p>
        </p:txBody>
      </p:sp>
      <p:sp>
        <p:nvSpPr>
          <p:cNvPr id="4" name="Номер слайда 3">
            <a:extLst>
              <a:ext uri="{FF2B5EF4-FFF2-40B4-BE49-F238E27FC236}">
                <a16:creationId xmlns:a16="http://schemas.microsoft.com/office/drawing/2014/main" id="{24DBBD2A-7EE4-4F63-A680-233E1F83C1A9}"/>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54</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10104450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A3DEB7-8F13-4820-B839-53BBD305CACC}"/>
              </a:ext>
            </a:extLst>
          </p:cNvPr>
          <p:cNvSpPr>
            <a:spLocks noGrp="1"/>
          </p:cNvSpPr>
          <p:nvPr>
            <p:ph type="title"/>
          </p:nvPr>
        </p:nvSpPr>
        <p:spPr/>
        <p:txBody>
          <a:bodyPr>
            <a:normAutofit/>
          </a:bodyPr>
          <a:lstStyle/>
          <a:p>
            <a:r>
              <a:rPr lang="ru-RU" dirty="0"/>
              <a:t>Ролевая модель разграничения доступа</a:t>
            </a:r>
          </a:p>
        </p:txBody>
      </p:sp>
      <p:sp>
        <p:nvSpPr>
          <p:cNvPr id="3" name="Объект 2">
            <a:extLst>
              <a:ext uri="{FF2B5EF4-FFF2-40B4-BE49-F238E27FC236}">
                <a16:creationId xmlns:a16="http://schemas.microsoft.com/office/drawing/2014/main" id="{5FE2C9DE-ACF5-42C7-9D10-47ABAE7C3C1F}"/>
              </a:ext>
            </a:extLst>
          </p:cNvPr>
          <p:cNvSpPr>
            <a:spLocks noGrp="1"/>
          </p:cNvSpPr>
          <p:nvPr>
            <p:ph idx="1"/>
          </p:nvPr>
        </p:nvSpPr>
        <p:spPr/>
        <p:txBody>
          <a:bodyPr/>
          <a:lstStyle/>
          <a:p>
            <a:r>
              <a:rPr lang="ru-RU" dirty="0"/>
              <a:t>В организациях, связанных с обработкой информации, для большинства сотрудников разграничение полномочий по доступу к информационным ресурсам строится в соответствии с занимаемой ими должностью. При этом многие должности объединяет достаточно большие группы работников, имеющих одинаковые функциональные обязанности. Т. е. должность работника можно трактовать как роль, предоставляющую ему некоторые обобщенные права по доступу к данным свойственные целой группе пользователей ИС, имеющих такую же должность. </a:t>
            </a:r>
          </a:p>
        </p:txBody>
      </p:sp>
      <p:sp>
        <p:nvSpPr>
          <p:cNvPr id="4" name="Номер слайда 3">
            <a:extLst>
              <a:ext uri="{FF2B5EF4-FFF2-40B4-BE49-F238E27FC236}">
                <a16:creationId xmlns:a16="http://schemas.microsoft.com/office/drawing/2014/main" id="{078AADE1-46D6-4D72-A685-7E768CE9F6E1}"/>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74067955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A69965-BFD4-4362-B8E1-C4AA2C5C892C}"/>
              </a:ext>
            </a:extLst>
          </p:cNvPr>
          <p:cNvSpPr>
            <a:spLocks noGrp="1"/>
          </p:cNvSpPr>
          <p:nvPr>
            <p:ph type="title"/>
          </p:nvPr>
        </p:nvSpPr>
        <p:spPr/>
        <p:txBody>
          <a:bodyPr>
            <a:normAutofit/>
          </a:bodyPr>
          <a:lstStyle/>
          <a:p>
            <a:r>
              <a:rPr lang="ru-RU" dirty="0"/>
              <a:t>Ролевая модель разграничения доступа</a:t>
            </a:r>
          </a:p>
        </p:txBody>
      </p:sp>
      <p:sp>
        <p:nvSpPr>
          <p:cNvPr id="3" name="Объект 2">
            <a:extLst>
              <a:ext uri="{FF2B5EF4-FFF2-40B4-BE49-F238E27FC236}">
                <a16:creationId xmlns:a16="http://schemas.microsoft.com/office/drawing/2014/main" id="{02040830-41BA-4934-8991-AA687C914E1C}"/>
              </a:ext>
            </a:extLst>
          </p:cNvPr>
          <p:cNvSpPr>
            <a:spLocks noGrp="1"/>
          </p:cNvSpPr>
          <p:nvPr>
            <p:ph idx="1"/>
          </p:nvPr>
        </p:nvSpPr>
        <p:spPr/>
        <p:txBody>
          <a:bodyPr/>
          <a:lstStyle/>
          <a:p>
            <a:r>
              <a:rPr lang="ru-RU" dirty="0"/>
              <a:t>Начиная с 70-х годов были предложены первые </a:t>
            </a:r>
            <a:r>
              <a:rPr lang="ru-RU" i="1" dirty="0"/>
              <a:t>модели управления доступом на основе ролей </a:t>
            </a:r>
            <a:r>
              <a:rPr lang="ru-RU" dirty="0"/>
              <a:t>(англ. </a:t>
            </a:r>
            <a:r>
              <a:rPr lang="ru-RU" dirty="0" err="1"/>
              <a:t>Role</a:t>
            </a:r>
            <a:r>
              <a:rPr lang="ru-RU" dirty="0"/>
              <a:t> </a:t>
            </a:r>
            <a:r>
              <a:rPr lang="ru-RU" dirty="0" err="1"/>
              <a:t>Based</a:t>
            </a:r>
            <a:r>
              <a:rPr lang="ru-RU" dirty="0"/>
              <a:t> </a:t>
            </a:r>
            <a:r>
              <a:rPr lang="ru-RU" dirty="0" err="1"/>
              <a:t>Access</a:t>
            </a:r>
            <a:r>
              <a:rPr lang="ru-RU" dirty="0"/>
              <a:t> </a:t>
            </a:r>
            <a:r>
              <a:rPr lang="ru-RU" dirty="0" err="1"/>
              <a:t>Control</a:t>
            </a:r>
            <a:r>
              <a:rPr lang="ru-RU" dirty="0"/>
              <a:t>, RBAC). Это модели </a:t>
            </a:r>
            <a:r>
              <a:rPr lang="ru-RU" dirty="0" err="1"/>
              <a:t>Феррайоло</a:t>
            </a:r>
            <a:r>
              <a:rPr lang="ru-RU" dirty="0"/>
              <a:t> (англ. </a:t>
            </a:r>
            <a:r>
              <a:rPr lang="ru-RU" dirty="0" err="1"/>
              <a:t>Ferraiolo</a:t>
            </a:r>
            <a:r>
              <a:rPr lang="ru-RU" dirty="0"/>
              <a:t>) и Куна (англ. </a:t>
            </a:r>
            <a:r>
              <a:rPr lang="ru-RU" dirty="0" err="1"/>
              <a:t>Kuhn</a:t>
            </a:r>
            <a:r>
              <a:rPr lang="ru-RU" dirty="0"/>
              <a:t>) (1992) и позже усовершенствованная модель Санди, </a:t>
            </a:r>
            <a:r>
              <a:rPr lang="ru-RU" dirty="0" err="1"/>
              <a:t>Койн</a:t>
            </a:r>
            <a:r>
              <a:rPr lang="ru-RU" dirty="0"/>
              <a:t>, </a:t>
            </a:r>
            <a:r>
              <a:rPr lang="ru-RU" dirty="0" err="1"/>
              <a:t>Фейнштейн</a:t>
            </a:r>
            <a:r>
              <a:rPr lang="ru-RU" dirty="0"/>
              <a:t> и </a:t>
            </a:r>
            <a:r>
              <a:rPr lang="ru-RU" dirty="0" err="1"/>
              <a:t>Йоман</a:t>
            </a:r>
            <a:r>
              <a:rPr lang="ru-RU" dirty="0"/>
              <a:t> (1996). </a:t>
            </a:r>
          </a:p>
          <a:p>
            <a:r>
              <a:rPr lang="ru-RU" dirty="0"/>
              <a:t>В 2001 г. Национальным институтом стандартов и технологий США был предложил проект ролевого управления доступом, ставший впоследствии стандартом.</a:t>
            </a:r>
          </a:p>
        </p:txBody>
      </p:sp>
      <p:sp>
        <p:nvSpPr>
          <p:cNvPr id="4" name="Номер слайда 3">
            <a:extLst>
              <a:ext uri="{FF2B5EF4-FFF2-40B4-BE49-F238E27FC236}">
                <a16:creationId xmlns:a16="http://schemas.microsoft.com/office/drawing/2014/main" id="{EB6A0CB7-D1C4-4747-91B8-7CE7E27B6D3E}"/>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13382912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Ролевая модель разграничения доступа</a:t>
            </a:r>
          </a:p>
        </p:txBody>
      </p:sp>
      <p:sp>
        <p:nvSpPr>
          <p:cNvPr id="3" name="Объект 2"/>
          <p:cNvSpPr>
            <a:spLocks noGrp="1"/>
          </p:cNvSpPr>
          <p:nvPr>
            <p:ph idx="1"/>
          </p:nvPr>
        </p:nvSpPr>
        <p:spPr/>
        <p:txBody>
          <a:bodyPr/>
          <a:lstStyle/>
          <a:p>
            <a:r>
              <a:rPr lang="ru-RU" dirty="0"/>
              <a:t>В ролевой модели разграничения доступа субъектно-объектная модель ИС дополняется новой категорией активных сущностей, названной </a:t>
            </a:r>
            <a:r>
              <a:rPr lang="ru-RU" i="1" dirty="0"/>
              <a:t>ролью</a:t>
            </a:r>
            <a:r>
              <a:rPr lang="ru-RU" dirty="0"/>
              <a:t>. </a:t>
            </a:r>
          </a:p>
          <a:p>
            <a:r>
              <a:rPr lang="ru-RU" dirty="0"/>
              <a:t>При использовании ролевого управления доступом (РУД) права доступа субъектов к объектам ИС группируются в рамках определенной роли. При этом роль представляет собой некоторого «типового» субъекта доступа, с которым ассоциируется ряд конкретных пользователей.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425658770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Ролевое управление доступом</a:t>
            </a:r>
          </a:p>
        </p:txBody>
      </p:sp>
      <p:sp>
        <p:nvSpPr>
          <p:cNvPr id="3" name="Объект 2"/>
          <p:cNvSpPr>
            <a:spLocks noGrp="1"/>
          </p:cNvSpPr>
          <p:nvPr>
            <p:ph idx="1"/>
          </p:nvPr>
        </p:nvSpPr>
        <p:spPr/>
        <p:txBody>
          <a:bodyPr/>
          <a:lstStyle/>
          <a:p>
            <a:r>
              <a:rPr lang="ru-RU" dirty="0"/>
              <a:t>Для каждого пользователя одновременно могут быть активными несколько ролей, каждая из которых дает ему определенные права. </a:t>
            </a:r>
          </a:p>
          <a:p>
            <a:pPr marL="136525" indent="-136525" algn="ctr">
              <a:buNone/>
            </a:pPr>
            <a:r>
              <a:rPr lang="ru-RU" dirty="0"/>
              <a:t>Фрагмент иерархии ролей:</a:t>
            </a:r>
          </a:p>
          <a:p>
            <a:pPr marL="136525" indent="0">
              <a:buNone/>
            </a:pPr>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58</a:t>
            </a:fld>
            <a:endParaRPr lang="ru-RU">
              <a:solidFill>
                <a:prstClr val="black">
                  <a:shade val="50000"/>
                </a:prstClr>
              </a:solidFill>
              <a:latin typeface="Times New Roman"/>
            </a:endParaRPr>
          </a:p>
        </p:txBody>
      </p:sp>
      <p:cxnSp>
        <p:nvCxnSpPr>
          <p:cNvPr id="19" name="Прямая со стрелкой 18"/>
          <p:cNvCxnSpPr>
            <a:cxnSpLocks/>
            <a:endCxn id="11" idx="0"/>
          </p:cNvCxnSpPr>
          <p:nvPr/>
        </p:nvCxnSpPr>
        <p:spPr>
          <a:xfrm flipH="1">
            <a:off x="5534607" y="4691974"/>
            <a:ext cx="0" cy="6236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p:nvGrpSpPr>
        <p:grpSpPr>
          <a:xfrm>
            <a:off x="2135561" y="3428999"/>
            <a:ext cx="7920881" cy="2649956"/>
            <a:chOff x="1105539" y="4419110"/>
            <a:chExt cx="5789747" cy="1133147"/>
          </a:xfrm>
        </p:grpSpPr>
        <p:sp>
          <p:nvSpPr>
            <p:cNvPr id="8" name="Поле 70"/>
            <p:cNvSpPr txBox="1"/>
            <p:nvPr/>
          </p:nvSpPr>
          <p:spPr>
            <a:xfrm>
              <a:off x="1105539" y="5139190"/>
              <a:ext cx="1606188" cy="413066"/>
            </a:xfrm>
            <a:prstGeom prst="rect">
              <a:avLst/>
            </a:prstGeom>
            <a:ln w="28575"/>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base">
                <a:spcBef>
                  <a:spcPct val="0"/>
                </a:spcBef>
              </a:pPr>
              <a:r>
                <a:rPr lang="ru-RU" sz="2200" dirty="0">
                  <a:solidFill>
                    <a:prstClr val="black">
                      <a:lumMod val="95000"/>
                      <a:lumOff val="5000"/>
                    </a:prstClr>
                  </a:solidFill>
                  <a:effectLst>
                    <a:outerShdw blurRad="38100" dist="38100" dir="2700000" algn="tl">
                      <a:srgbClr val="000000">
                        <a:alpha val="43137"/>
                      </a:srgbClr>
                    </a:outerShdw>
                  </a:effectLst>
                  <a:latin typeface="Times New Roman"/>
                  <a:ea typeface="Calibri"/>
                  <a:cs typeface="Times New Roman"/>
                </a:rPr>
                <a:t>Системный администратор</a:t>
              </a:r>
            </a:p>
          </p:txBody>
        </p:sp>
        <p:sp>
          <p:nvSpPr>
            <p:cNvPr id="10" name="Поле 68"/>
            <p:cNvSpPr txBox="1"/>
            <p:nvPr/>
          </p:nvSpPr>
          <p:spPr>
            <a:xfrm>
              <a:off x="3309379" y="4419110"/>
              <a:ext cx="1456775" cy="322580"/>
            </a:xfrm>
            <a:prstGeom prst="roundRect">
              <a:avLst/>
            </a:prstGeom>
            <a:ln w="28575"/>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defRPr/>
              </a:pPr>
              <a:r>
                <a:rPr lang="ru-RU" sz="2200" kern="0" dirty="0">
                  <a:solidFill>
                    <a:prstClr val="black">
                      <a:lumMod val="95000"/>
                      <a:lumOff val="5000"/>
                    </a:prstClr>
                  </a:solidFill>
                  <a:effectLst>
                    <a:outerShdw blurRad="38100" dist="38100" dir="2700000" algn="tl">
                      <a:srgbClr val="000000">
                        <a:alpha val="43137"/>
                      </a:srgbClr>
                    </a:outerShdw>
                  </a:effectLst>
                  <a:latin typeface="Times New Roman"/>
                  <a:ea typeface="Calibri"/>
                  <a:cs typeface="Times New Roman"/>
                </a:rPr>
                <a:t>Пользователь</a:t>
              </a:r>
              <a:endParaRPr lang="ru-RU" sz="2200" kern="0" dirty="0">
                <a:solidFill>
                  <a:prstClr val="black">
                    <a:lumMod val="95000"/>
                    <a:lumOff val="5000"/>
                  </a:prstClr>
                </a:solidFill>
                <a:effectLst>
                  <a:outerShdw blurRad="38100" dist="38100" dir="2700000" algn="tl">
                    <a:srgbClr val="000000">
                      <a:alpha val="43137"/>
                    </a:srgbClr>
                  </a:outerShdw>
                </a:effectLst>
                <a:latin typeface="Calibri"/>
                <a:ea typeface="Calibri"/>
                <a:cs typeface="Times New Roman"/>
              </a:endParaRPr>
            </a:p>
          </p:txBody>
        </p:sp>
        <p:sp>
          <p:nvSpPr>
            <p:cNvPr id="11" name="Поле 69"/>
            <p:cNvSpPr txBox="1"/>
            <p:nvPr/>
          </p:nvSpPr>
          <p:spPr>
            <a:xfrm>
              <a:off x="2898493" y="5225867"/>
              <a:ext cx="1383141" cy="326390"/>
            </a:xfrm>
            <a:prstGeom prst="rect">
              <a:avLst/>
            </a:prstGeom>
            <a:ln w="28575"/>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base">
                <a:lnSpc>
                  <a:spcPct val="115000"/>
                </a:lnSpc>
                <a:spcBef>
                  <a:spcPct val="0"/>
                </a:spcBef>
              </a:pPr>
              <a:r>
                <a:rPr lang="ru-RU" sz="2200" dirty="0">
                  <a:solidFill>
                    <a:prstClr val="black">
                      <a:lumMod val="95000"/>
                      <a:lumOff val="5000"/>
                    </a:prstClr>
                  </a:solidFill>
                  <a:effectLst>
                    <a:outerShdw blurRad="38100" dist="38100" dir="2700000" algn="tl">
                      <a:srgbClr val="000000">
                        <a:alpha val="43137"/>
                      </a:srgbClr>
                    </a:outerShdw>
                  </a:effectLst>
                  <a:latin typeface="Times New Roman"/>
                  <a:ea typeface="Calibri"/>
                  <a:cs typeface="Times New Roman"/>
                </a:rPr>
                <a:t>Руководитель</a:t>
              </a:r>
            </a:p>
          </p:txBody>
        </p:sp>
        <p:sp>
          <p:nvSpPr>
            <p:cNvPr id="12" name="Поле 71"/>
            <p:cNvSpPr txBox="1"/>
            <p:nvPr/>
          </p:nvSpPr>
          <p:spPr>
            <a:xfrm>
              <a:off x="4441462" y="5209992"/>
              <a:ext cx="1146461" cy="342265"/>
            </a:xfrm>
            <a:prstGeom prst="rect">
              <a:avLst/>
            </a:prstGeom>
            <a:ln w="28575"/>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defRPr/>
              </a:pPr>
              <a:r>
                <a:rPr lang="ru-RU" sz="2200" kern="0" dirty="0">
                  <a:solidFill>
                    <a:prstClr val="black">
                      <a:lumMod val="95000"/>
                      <a:lumOff val="5000"/>
                    </a:prstClr>
                  </a:solidFill>
                  <a:effectLst>
                    <a:outerShdw blurRad="38100" dist="38100" dir="2700000" algn="tl">
                      <a:srgbClr val="000000">
                        <a:alpha val="43137"/>
                      </a:srgbClr>
                    </a:outerShdw>
                  </a:effectLst>
                  <a:latin typeface="Times New Roman"/>
                  <a:ea typeface="Calibri"/>
                  <a:cs typeface="Times New Roman"/>
                </a:rPr>
                <a:t>Бухгалтер</a:t>
              </a:r>
              <a:endParaRPr lang="ru-RU" sz="2200" kern="0" dirty="0">
                <a:solidFill>
                  <a:prstClr val="black">
                    <a:lumMod val="95000"/>
                    <a:lumOff val="5000"/>
                  </a:prstClr>
                </a:solidFill>
                <a:effectLst>
                  <a:outerShdw blurRad="38100" dist="38100" dir="2700000" algn="tl">
                    <a:srgbClr val="000000">
                      <a:alpha val="43137"/>
                    </a:srgbClr>
                  </a:outerShdw>
                </a:effectLst>
                <a:latin typeface="Calibri"/>
                <a:ea typeface="Calibri"/>
                <a:cs typeface="Times New Roman"/>
              </a:endParaRPr>
            </a:p>
          </p:txBody>
        </p:sp>
        <p:sp>
          <p:nvSpPr>
            <p:cNvPr id="13" name="Поле 72"/>
            <p:cNvSpPr txBox="1"/>
            <p:nvPr/>
          </p:nvSpPr>
          <p:spPr>
            <a:xfrm>
              <a:off x="5787135" y="5225867"/>
              <a:ext cx="1108151" cy="326390"/>
            </a:xfrm>
            <a:prstGeom prst="rect">
              <a:avLst/>
            </a:prstGeom>
            <a:ln w="28575"/>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defRPr/>
              </a:pPr>
              <a:r>
                <a:rPr lang="ru-RU" sz="2200" kern="0" dirty="0">
                  <a:solidFill>
                    <a:prstClr val="black">
                      <a:lumMod val="95000"/>
                      <a:lumOff val="5000"/>
                    </a:prstClr>
                  </a:solidFill>
                  <a:effectLst>
                    <a:outerShdw blurRad="38100" dist="38100" dir="2700000" algn="tl">
                      <a:srgbClr val="000000">
                        <a:alpha val="43137"/>
                      </a:srgbClr>
                    </a:outerShdw>
                  </a:effectLst>
                  <a:latin typeface="Times New Roman"/>
                  <a:ea typeface="Calibri"/>
                  <a:cs typeface="Times New Roman"/>
                </a:rPr>
                <a:t>Секретарь</a:t>
              </a:r>
              <a:endParaRPr lang="ru-RU" sz="2200" kern="0" dirty="0">
                <a:solidFill>
                  <a:prstClr val="black">
                    <a:lumMod val="95000"/>
                    <a:lumOff val="5000"/>
                  </a:prstClr>
                </a:solidFill>
                <a:effectLst>
                  <a:outerShdw blurRad="38100" dist="38100" dir="2700000" algn="tl">
                    <a:srgbClr val="000000">
                      <a:alpha val="43137"/>
                    </a:srgbClr>
                  </a:outerShdw>
                </a:effectLst>
                <a:latin typeface="Calibri"/>
                <a:ea typeface="Calibri"/>
                <a:cs typeface="Times New Roman"/>
              </a:endParaRPr>
            </a:p>
          </p:txBody>
        </p:sp>
        <p:cxnSp>
          <p:nvCxnSpPr>
            <p:cNvPr id="6" name="Прямая соединительная линия 5"/>
            <p:cNvCxnSpPr/>
            <p:nvPr/>
          </p:nvCxnSpPr>
          <p:spPr>
            <a:xfrm>
              <a:off x="1907999" y="4959170"/>
              <a:ext cx="43398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cxnSpLocks/>
              <a:endCxn id="8" idx="0"/>
            </p:cNvCxnSpPr>
            <p:nvPr/>
          </p:nvCxnSpPr>
          <p:spPr>
            <a:xfrm>
              <a:off x="1908000" y="4959170"/>
              <a:ext cx="633" cy="1800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endCxn id="12" idx="0"/>
            </p:cNvCxnSpPr>
            <p:nvPr/>
          </p:nvCxnSpPr>
          <p:spPr>
            <a:xfrm>
              <a:off x="4990273" y="4959170"/>
              <a:ext cx="0" cy="2508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6247827" y="4959170"/>
              <a:ext cx="0" cy="2666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0" idx="2"/>
            </p:cNvCxnSpPr>
            <p:nvPr/>
          </p:nvCxnSpPr>
          <p:spPr>
            <a:xfrm>
              <a:off x="4037767" y="4741690"/>
              <a:ext cx="2" cy="2174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Поле 132"/>
          <p:cNvSpPr txBox="1"/>
          <p:nvPr/>
        </p:nvSpPr>
        <p:spPr>
          <a:xfrm>
            <a:off x="3890756" y="4194086"/>
            <a:ext cx="903601" cy="542735"/>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000" b="1" kern="0" dirty="0">
                <a:solidFill>
                  <a:sysClr val="windowText" lastClr="000000"/>
                </a:solidFill>
                <a:latin typeface="Times New Roman"/>
                <a:ea typeface="Calibri"/>
                <a:cs typeface="Times New Roman"/>
              </a:rPr>
              <a:t>Роли</a:t>
            </a:r>
            <a:r>
              <a:rPr lang="ru-RU" kern="0" dirty="0">
                <a:solidFill>
                  <a:sysClr val="windowText" lastClr="000000"/>
                </a:solidFill>
                <a:latin typeface="Times New Roman"/>
                <a:ea typeface="Calibri"/>
                <a:cs typeface="Times New Roman"/>
              </a:rPr>
              <a:t> </a:t>
            </a:r>
            <a:endParaRPr lang="ru-RU" kern="0" dirty="0">
              <a:solidFill>
                <a:sysClr val="windowText" lastClr="000000"/>
              </a:solidFill>
              <a:latin typeface="Calibri"/>
              <a:ea typeface="Calibri"/>
              <a:cs typeface="Times New Roman"/>
            </a:endParaRPr>
          </a:p>
        </p:txBody>
      </p:sp>
      <p:sp>
        <p:nvSpPr>
          <p:cNvPr id="22" name="Поле 132">
            <a:extLst>
              <a:ext uri="{FF2B5EF4-FFF2-40B4-BE49-F238E27FC236}">
                <a16:creationId xmlns:a16="http://schemas.microsoft.com/office/drawing/2014/main" id="{26FA3152-5A66-461E-BBF7-8A6F10C6C962}"/>
              </a:ext>
            </a:extLst>
          </p:cNvPr>
          <p:cNvSpPr txBox="1"/>
          <p:nvPr/>
        </p:nvSpPr>
        <p:spPr>
          <a:xfrm>
            <a:off x="7610916" y="4191411"/>
            <a:ext cx="903601" cy="542735"/>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000" b="1" kern="0" dirty="0">
                <a:solidFill>
                  <a:sysClr val="windowText" lastClr="000000"/>
                </a:solidFill>
                <a:latin typeface="Times New Roman"/>
                <a:ea typeface="Calibri"/>
                <a:cs typeface="Times New Roman"/>
              </a:rPr>
              <a:t>Роли</a:t>
            </a:r>
            <a:r>
              <a:rPr lang="ru-RU" kern="0" dirty="0">
                <a:solidFill>
                  <a:sysClr val="windowText" lastClr="000000"/>
                </a:solidFill>
                <a:latin typeface="Times New Roman"/>
                <a:ea typeface="Calibri"/>
                <a:cs typeface="Times New Roman"/>
              </a:rPr>
              <a:t> </a:t>
            </a:r>
            <a:endParaRPr lang="ru-RU" kern="0" dirty="0">
              <a:solidFill>
                <a:sysClr val="windowText" lastClr="000000"/>
              </a:solidFill>
              <a:latin typeface="Calibri"/>
              <a:ea typeface="Calibri"/>
              <a:cs typeface="Times New Roman"/>
            </a:endParaRPr>
          </a:p>
        </p:txBody>
      </p:sp>
    </p:spTree>
    <p:extLst>
      <p:ext uri="{BB962C8B-B14F-4D97-AF65-F5344CB8AC3E}">
        <p14:creationId xmlns:p14="http://schemas.microsoft.com/office/powerpoint/2010/main" val="5535826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0526" y="274638"/>
            <a:ext cx="8570295" cy="1143000"/>
          </a:xfrm>
        </p:spPr>
        <p:txBody>
          <a:bodyPr/>
          <a:lstStyle/>
          <a:p>
            <a:r>
              <a:rPr lang="ru-RU" dirty="0"/>
              <a:t>Ролевое управление доступом</a:t>
            </a:r>
          </a:p>
        </p:txBody>
      </p:sp>
      <p:sp>
        <p:nvSpPr>
          <p:cNvPr id="3" name="Объект 2"/>
          <p:cNvSpPr>
            <a:spLocks noGrp="1"/>
          </p:cNvSpPr>
          <p:nvPr>
            <p:ph idx="1"/>
          </p:nvPr>
        </p:nvSpPr>
        <p:spPr>
          <a:xfrm>
            <a:off x="1981200" y="1448781"/>
            <a:ext cx="8229600" cy="4708525"/>
          </a:xfrm>
        </p:spPr>
        <p:txBody>
          <a:bodyPr/>
          <a:lstStyle/>
          <a:p>
            <a:r>
              <a:rPr lang="ru-RU" dirty="0"/>
              <a:t>РУД не является отдельной самодостаточной моделью, регламентирующей все детали доступа. Детальная регламентация доступа субъектов к объектам ИС в РУД осуществляется на основе ДМБ или ММБ. По этой причине РУД не выделяется в отдельную модель, а рассматривается как внешний каркас, облегчающий администрирование. </a:t>
            </a:r>
          </a:p>
          <a:p>
            <a:r>
              <a:rPr lang="ru-RU" dirty="0"/>
              <a:t>При использовании РУД число ролей значительно меньше, чем пользователей. Поэтому число администрируемых связей в РУД пропорционально сумме числа пользователей и объектов, что позволяет эффективно управлять процессом разграничения доступа при большом числе пользователей. </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59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1277204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Проблемы аутентификации</a:t>
            </a:r>
          </a:p>
        </p:txBody>
      </p:sp>
      <p:sp>
        <p:nvSpPr>
          <p:cNvPr id="3" name="Объект 2"/>
          <p:cNvSpPr>
            <a:spLocks noGrp="1"/>
          </p:cNvSpPr>
          <p:nvPr>
            <p:ph idx="1"/>
          </p:nvPr>
        </p:nvSpPr>
        <p:spPr>
          <a:xfrm>
            <a:off x="1910536" y="1493786"/>
            <a:ext cx="8390275" cy="4708525"/>
          </a:xfrm>
        </p:spPr>
        <p:txBody>
          <a:bodyPr/>
          <a:lstStyle/>
          <a:p>
            <a:r>
              <a:rPr lang="ru-RU" dirty="0"/>
              <a:t>Надежная аутентификация затруднена по ряду причин: </a:t>
            </a:r>
          </a:p>
          <a:p>
            <a:pPr marL="1074738" indent="-358775">
              <a:buSzPct val="100000"/>
              <a:buFont typeface="Wingdings" panose="05000000000000000000" pitchFamily="2" charset="2"/>
              <a:buChar char="§"/>
            </a:pPr>
            <a:r>
              <a:rPr lang="ru-RU" dirty="0"/>
              <a:t>для большинства </a:t>
            </a:r>
            <a:r>
              <a:rPr lang="ru-RU" dirty="0" err="1"/>
              <a:t>аутентификаторов</a:t>
            </a:r>
            <a:r>
              <a:rPr lang="ru-RU" dirty="0"/>
              <a:t> существует ненулевая вероятность их узнать, украсть или подделать;</a:t>
            </a:r>
          </a:p>
          <a:p>
            <a:pPr marL="1074738" indent="-358775">
              <a:buSzPct val="100000"/>
              <a:buFont typeface="Wingdings" panose="05000000000000000000" pitchFamily="2" charset="2"/>
              <a:buChar char="§"/>
            </a:pPr>
            <a:r>
              <a:rPr lang="ru-RU" dirty="0"/>
              <a:t>имеется противоречие между надежностью аутентификации, с одной стороны, и удобствами ее использования с другой; </a:t>
            </a:r>
          </a:p>
          <a:p>
            <a:pPr marL="1074738" indent="-358775">
              <a:buSzPct val="100000"/>
              <a:buFont typeface="Wingdings" panose="05000000000000000000" pitchFamily="2" charset="2"/>
              <a:buChar char="§"/>
            </a:pPr>
            <a:r>
              <a:rPr lang="ru-RU" dirty="0"/>
              <a:t>надежные средства аутентификации, как правило и более дорогие. </a:t>
            </a:r>
          </a:p>
          <a:p>
            <a:pPr marL="542925" indent="-457200"/>
            <a:r>
              <a:rPr lang="ru-RU" dirty="0"/>
              <a:t>Кроме того, средства и/а по возможности должны поддерживать концепцию единого входа в сеть и противостоять </a:t>
            </a:r>
            <a:r>
              <a:rPr lang="ru-RU" dirty="0">
                <a:solidFill>
                  <a:srgbClr val="000000"/>
                </a:solidFill>
                <a:latin typeface="Times New Roman" panose="02020603050405020304" pitchFamily="18" charset="0"/>
                <a:ea typeface="Times New Roman" panose="02020603050405020304" pitchFamily="18" charset="0"/>
              </a:rPr>
              <a:t>D</a:t>
            </a:r>
            <a:r>
              <a:rPr lang="en-US" dirty="0">
                <a:solidFill>
                  <a:srgbClr val="000000"/>
                </a:solidFill>
                <a:latin typeface="Times New Roman" panose="02020603050405020304" pitchFamily="18" charset="0"/>
                <a:ea typeface="Times New Roman" panose="02020603050405020304" pitchFamily="18" charset="0"/>
              </a:rPr>
              <a:t>D</a:t>
            </a:r>
            <a:r>
              <a:rPr lang="ru-RU" dirty="0" err="1">
                <a:solidFill>
                  <a:srgbClr val="000000"/>
                </a:solidFill>
                <a:latin typeface="Times New Roman" panose="02020603050405020304" pitchFamily="18" charset="0"/>
                <a:ea typeface="Times New Roman" panose="02020603050405020304" pitchFamily="18" charset="0"/>
              </a:rPr>
              <a:t>oS</a:t>
            </a:r>
            <a:r>
              <a:rPr lang="ru-RU" dirty="0">
                <a:solidFill>
                  <a:srgbClr val="000000"/>
                </a:solidFill>
                <a:latin typeface="Times New Roman" panose="02020603050405020304" pitchFamily="18" charset="0"/>
                <a:ea typeface="Times New Roman" panose="02020603050405020304" pitchFamily="18" charset="0"/>
              </a:rPr>
              <a:t>-</a:t>
            </a:r>
            <a:r>
              <a:rPr lang="ru-RU" dirty="0"/>
              <a:t>атакам («отказ в обслуживании»).</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62358083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Ролевое управление доступом</a:t>
            </a:r>
          </a:p>
        </p:txBody>
      </p:sp>
      <p:sp>
        <p:nvSpPr>
          <p:cNvPr id="3" name="Объект 2"/>
          <p:cNvSpPr>
            <a:spLocks noGrp="1"/>
          </p:cNvSpPr>
          <p:nvPr>
            <p:ph idx="1"/>
          </p:nvPr>
        </p:nvSpPr>
        <p:spPr>
          <a:xfrm>
            <a:off x="1730516" y="1448781"/>
            <a:ext cx="8750315" cy="4708525"/>
          </a:xfrm>
        </p:spPr>
        <p:txBody>
          <a:bodyPr/>
          <a:lstStyle/>
          <a:p>
            <a:pPr marL="136525" indent="0">
              <a:buNone/>
            </a:pPr>
            <a:r>
              <a:rPr lang="ru-RU" dirty="0"/>
              <a:t>РУД оперирует следующими основными понятиями:</a:t>
            </a:r>
          </a:p>
          <a:p>
            <a:pPr marL="1255713" indent="-354013">
              <a:buFont typeface="Wingdings" panose="05000000000000000000" pitchFamily="2" charset="2"/>
              <a:buChar char="v"/>
            </a:pPr>
            <a:r>
              <a:rPr lang="ru-RU" dirty="0"/>
              <a:t>пользователь;</a:t>
            </a:r>
          </a:p>
          <a:p>
            <a:pPr marL="1255713" indent="-354013">
              <a:buFont typeface="Wingdings" panose="05000000000000000000" pitchFamily="2" charset="2"/>
              <a:buChar char="v"/>
            </a:pPr>
            <a:r>
              <a:rPr lang="ru-RU" dirty="0"/>
              <a:t>сеанс работы пользователя;</a:t>
            </a:r>
          </a:p>
          <a:p>
            <a:pPr marL="1255713" indent="-354013">
              <a:buFont typeface="Wingdings" panose="05000000000000000000" pitchFamily="2" charset="2"/>
              <a:buChar char="v"/>
            </a:pPr>
            <a:r>
              <a:rPr lang="ru-RU" dirty="0"/>
              <a:t>роль;</a:t>
            </a:r>
          </a:p>
          <a:p>
            <a:pPr marL="1255713" indent="-354013">
              <a:buFont typeface="Wingdings" panose="05000000000000000000" pitchFamily="2" charset="2"/>
              <a:buChar char="v"/>
            </a:pPr>
            <a:r>
              <a:rPr lang="ru-RU" dirty="0"/>
              <a:t>объект доступа;</a:t>
            </a:r>
          </a:p>
          <a:p>
            <a:pPr marL="1255713" indent="-354013">
              <a:buFont typeface="Wingdings" panose="05000000000000000000" pitchFamily="2" charset="2"/>
              <a:buChar char="v"/>
            </a:pPr>
            <a:r>
              <a:rPr lang="ru-RU" dirty="0"/>
              <a:t>право доступа.</a:t>
            </a:r>
          </a:p>
          <a:p>
            <a:r>
              <a:rPr lang="ru-RU" dirty="0"/>
              <a:t>Один пользователь может выступать под несколькими ролями. В одной роли могут выступать многие пользователи. Т. е. роли реализуют отношение «многие ко многим» между пользователями и правами доступа. Одновременно пользователь может открыть несколько сеансов.</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60</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42203591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t>Ролевое управление доступом</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61</a:t>
            </a:fld>
            <a:endParaRPr lang="ru-RU">
              <a:solidFill>
                <a:prstClr val="black">
                  <a:shade val="50000"/>
                </a:prstClr>
              </a:solidFill>
              <a:latin typeface="Times New Roman"/>
            </a:endParaRPr>
          </a:p>
        </p:txBody>
      </p:sp>
      <p:grpSp>
        <p:nvGrpSpPr>
          <p:cNvPr id="5" name="Группа 4"/>
          <p:cNvGrpSpPr/>
          <p:nvPr/>
        </p:nvGrpSpPr>
        <p:grpSpPr>
          <a:xfrm>
            <a:off x="1955540" y="2116224"/>
            <a:ext cx="8370930" cy="3653036"/>
            <a:chOff x="-18267" y="0"/>
            <a:chExt cx="5959093" cy="1574865"/>
          </a:xfrm>
        </p:grpSpPr>
        <p:sp>
          <p:nvSpPr>
            <p:cNvPr id="6" name="Поле 135"/>
            <p:cNvSpPr txBox="1"/>
            <p:nvPr/>
          </p:nvSpPr>
          <p:spPr>
            <a:xfrm>
              <a:off x="4595224" y="546550"/>
              <a:ext cx="852371" cy="230406"/>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Роль </a:t>
              </a:r>
              <a:r>
                <a:rPr lang="en-US" sz="2200" i="1"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M</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7" name="Поле 89"/>
            <p:cNvSpPr txBox="1"/>
            <p:nvPr/>
          </p:nvSpPr>
          <p:spPr>
            <a:xfrm>
              <a:off x="-18267" y="0"/>
              <a:ext cx="1014537" cy="285750"/>
            </a:xfrm>
            <a:prstGeom prst="rect">
              <a:avLst/>
            </a:prstGeom>
            <a:solidFill>
              <a:schemeClr val="accent1">
                <a:lumMod val="20000"/>
                <a:lumOff val="80000"/>
              </a:schemeClr>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Субъект 1</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8" name="Поле 90"/>
            <p:cNvSpPr txBox="1"/>
            <p:nvPr/>
          </p:nvSpPr>
          <p:spPr>
            <a:xfrm>
              <a:off x="2352555" y="7951"/>
              <a:ext cx="1005965" cy="285750"/>
            </a:xfrm>
            <a:prstGeom prst="rect">
              <a:avLst/>
            </a:prstGeom>
            <a:solidFill>
              <a:schemeClr val="accent1">
                <a:lumMod val="20000"/>
                <a:lumOff val="80000"/>
              </a:schemeClr>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Субъект 2</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9" name="Поле 92"/>
            <p:cNvSpPr txBox="1"/>
            <p:nvPr/>
          </p:nvSpPr>
          <p:spPr>
            <a:xfrm>
              <a:off x="4929809" y="7951"/>
              <a:ext cx="1011017" cy="285750"/>
            </a:xfrm>
            <a:prstGeom prst="rect">
              <a:avLst/>
            </a:prstGeom>
            <a:solidFill>
              <a:schemeClr val="accent1">
                <a:lumMod val="20000"/>
                <a:lumOff val="80000"/>
              </a:schemeClr>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Субъект </a:t>
              </a:r>
              <a:r>
                <a:rPr lang="en-US" sz="2200" i="1"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L</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10" name="Поле 93"/>
            <p:cNvSpPr txBox="1"/>
            <p:nvPr/>
          </p:nvSpPr>
          <p:spPr>
            <a:xfrm>
              <a:off x="0" y="1160890"/>
              <a:ext cx="1266494" cy="413975"/>
            </a:xfrm>
            <a:prstGeom prst="rect">
              <a:avLst/>
            </a:prstGeom>
            <a:solidFill>
              <a:schemeClr val="accent1">
                <a:lumMod val="40000"/>
                <a:lumOff val="60000"/>
              </a:schemeClr>
            </a:solidFill>
            <a:ln/>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Права доступа 1</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11" name="Поле 94"/>
            <p:cNvSpPr txBox="1"/>
            <p:nvPr/>
          </p:nvSpPr>
          <p:spPr>
            <a:xfrm>
              <a:off x="1486894" y="1160890"/>
              <a:ext cx="1266190" cy="413975"/>
            </a:xfrm>
            <a:prstGeom prst="rect">
              <a:avLst/>
            </a:prstGeom>
            <a:solidFill>
              <a:schemeClr val="accent1">
                <a:lumMod val="40000"/>
                <a:lumOff val="60000"/>
              </a:schemeClr>
            </a:solidFill>
            <a:ln/>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Права доступа 2</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12" name="Поле 96"/>
            <p:cNvSpPr txBox="1"/>
            <p:nvPr/>
          </p:nvSpPr>
          <p:spPr>
            <a:xfrm>
              <a:off x="4556098" y="1160890"/>
              <a:ext cx="1302385" cy="413975"/>
            </a:xfrm>
            <a:prstGeom prst="rect">
              <a:avLst/>
            </a:prstGeom>
            <a:solidFill>
              <a:schemeClr val="accent1">
                <a:lumMod val="40000"/>
                <a:lumOff val="60000"/>
              </a:schemeClr>
            </a:solidFill>
            <a:ln/>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Права доступа </a:t>
              </a:r>
              <a:r>
                <a:rPr lang="ru-RU" sz="2200" i="1"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N</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cxnSp>
          <p:nvCxnSpPr>
            <p:cNvPr id="13" name="Прямая со стрелкой 12"/>
            <p:cNvCxnSpPr/>
            <p:nvPr/>
          </p:nvCxnSpPr>
          <p:spPr>
            <a:xfrm>
              <a:off x="456565" y="285750"/>
              <a:ext cx="953329" cy="297373"/>
            </a:xfrm>
            <a:prstGeom prst="straightConnector1">
              <a:avLst/>
            </a:prstGeom>
            <a:noFill/>
            <a:ln w="19050" cap="flat" cmpd="sng" algn="ctr">
              <a:solidFill>
                <a:sysClr val="windowText" lastClr="000000">
                  <a:shade val="95000"/>
                  <a:satMod val="105000"/>
                </a:sysClr>
              </a:solidFill>
              <a:prstDash val="solid"/>
              <a:tailEnd type="oval" w="lg" len="lg"/>
            </a:ln>
            <a:effectLst/>
          </p:spPr>
        </p:cxnSp>
        <p:cxnSp>
          <p:nvCxnSpPr>
            <p:cNvPr id="14" name="Прямая со стрелкой 13"/>
            <p:cNvCxnSpPr/>
            <p:nvPr/>
          </p:nvCxnSpPr>
          <p:spPr>
            <a:xfrm flipH="1">
              <a:off x="1407381" y="294198"/>
              <a:ext cx="1437005" cy="285750"/>
            </a:xfrm>
            <a:prstGeom prst="straightConnector1">
              <a:avLst/>
            </a:prstGeom>
            <a:noFill/>
            <a:ln w="19050" cap="flat" cmpd="sng" algn="ctr">
              <a:solidFill>
                <a:sysClr val="windowText" lastClr="000000">
                  <a:shade val="95000"/>
                  <a:satMod val="105000"/>
                </a:sysClr>
              </a:solidFill>
              <a:prstDash val="solid"/>
              <a:tailEnd type="none"/>
            </a:ln>
            <a:effectLst/>
          </p:spPr>
        </p:cxnSp>
        <p:cxnSp>
          <p:nvCxnSpPr>
            <p:cNvPr id="15" name="Прямая со стрелкой 14"/>
            <p:cNvCxnSpPr/>
            <p:nvPr/>
          </p:nvCxnSpPr>
          <p:spPr>
            <a:xfrm flipH="1">
              <a:off x="620202" y="580445"/>
              <a:ext cx="788670" cy="580390"/>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16" name="Прямая со стрелкой 15"/>
            <p:cNvCxnSpPr>
              <a:endCxn id="11" idx="0"/>
            </p:cNvCxnSpPr>
            <p:nvPr/>
          </p:nvCxnSpPr>
          <p:spPr>
            <a:xfrm>
              <a:off x="1407381" y="580445"/>
              <a:ext cx="712608" cy="580445"/>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18" name="Прямая со стрелкой 17"/>
            <p:cNvCxnSpPr>
              <a:endCxn id="22" idx="0"/>
            </p:cNvCxnSpPr>
            <p:nvPr/>
          </p:nvCxnSpPr>
          <p:spPr>
            <a:xfrm flipH="1">
              <a:off x="3630737" y="596348"/>
              <a:ext cx="861723" cy="572494"/>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19" name="Прямая со стрелкой 18"/>
            <p:cNvCxnSpPr/>
            <p:nvPr/>
          </p:nvCxnSpPr>
          <p:spPr>
            <a:xfrm>
              <a:off x="3776870" y="596348"/>
              <a:ext cx="1438910" cy="572135"/>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20" name="Прямая со стрелкой 19"/>
            <p:cNvCxnSpPr/>
            <p:nvPr/>
          </p:nvCxnSpPr>
          <p:spPr>
            <a:xfrm flipH="1">
              <a:off x="2130950" y="580445"/>
              <a:ext cx="1647825" cy="580390"/>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21" name="Прямая со стрелкой 20"/>
            <p:cNvCxnSpPr/>
            <p:nvPr/>
          </p:nvCxnSpPr>
          <p:spPr>
            <a:xfrm flipH="1">
              <a:off x="5216056" y="596348"/>
              <a:ext cx="209523" cy="572494"/>
            </a:xfrm>
            <a:prstGeom prst="straightConnector1">
              <a:avLst/>
            </a:prstGeom>
            <a:noFill/>
            <a:ln w="9525" cap="flat" cmpd="sng" algn="ctr">
              <a:solidFill>
                <a:sysClr val="windowText" lastClr="000000">
                  <a:shade val="95000"/>
                  <a:satMod val="105000"/>
                </a:sysClr>
              </a:solidFill>
              <a:prstDash val="solid"/>
              <a:tailEnd type="stealth" w="lg" len="lg"/>
            </a:ln>
            <a:effectLst/>
          </p:spPr>
        </p:cxnSp>
        <p:sp>
          <p:nvSpPr>
            <p:cNvPr id="22" name="Поле 124"/>
            <p:cNvSpPr txBox="1"/>
            <p:nvPr/>
          </p:nvSpPr>
          <p:spPr>
            <a:xfrm>
              <a:off x="2997642" y="1168842"/>
              <a:ext cx="1266190" cy="406023"/>
            </a:xfrm>
            <a:prstGeom prst="rect">
              <a:avLst/>
            </a:prstGeom>
            <a:solidFill>
              <a:schemeClr val="accent1">
                <a:lumMod val="40000"/>
                <a:lumOff val="60000"/>
              </a:schemeClr>
            </a:solidFill>
            <a:ln/>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Права доступа 3</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cxnSp>
          <p:nvCxnSpPr>
            <p:cNvPr id="23" name="Прямая со стрелкой 22"/>
            <p:cNvCxnSpPr/>
            <p:nvPr/>
          </p:nvCxnSpPr>
          <p:spPr>
            <a:xfrm flipH="1">
              <a:off x="2130950" y="596348"/>
              <a:ext cx="2364823" cy="555598"/>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24" name="Прямая со стрелкой 23"/>
            <p:cNvCxnSpPr>
              <a:endCxn id="22" idx="0"/>
            </p:cNvCxnSpPr>
            <p:nvPr/>
          </p:nvCxnSpPr>
          <p:spPr>
            <a:xfrm>
              <a:off x="1407381" y="580445"/>
              <a:ext cx="2223356" cy="588397"/>
            </a:xfrm>
            <a:prstGeom prst="straightConnector1">
              <a:avLst/>
            </a:prstGeom>
            <a:noFill/>
            <a:ln w="9525" cap="flat" cmpd="sng" algn="ctr">
              <a:solidFill>
                <a:sysClr val="windowText" lastClr="000000">
                  <a:shade val="95000"/>
                  <a:satMod val="105000"/>
                </a:sysClr>
              </a:solidFill>
              <a:prstDash val="solid"/>
              <a:tailEnd type="stealth" w="lg" len="lg"/>
            </a:ln>
            <a:effectLst/>
          </p:spPr>
        </p:cxnSp>
        <p:cxnSp>
          <p:nvCxnSpPr>
            <p:cNvPr id="25" name="Прямая со стрелкой 24"/>
            <p:cNvCxnSpPr/>
            <p:nvPr/>
          </p:nvCxnSpPr>
          <p:spPr>
            <a:xfrm>
              <a:off x="2846567" y="294198"/>
              <a:ext cx="932815" cy="288925"/>
            </a:xfrm>
            <a:prstGeom prst="straightConnector1">
              <a:avLst/>
            </a:prstGeom>
            <a:noFill/>
            <a:ln w="19050" cap="flat" cmpd="sng" algn="ctr">
              <a:solidFill>
                <a:sysClr val="windowText" lastClr="000000">
                  <a:shade val="95000"/>
                  <a:satMod val="105000"/>
                </a:sysClr>
              </a:solidFill>
              <a:prstDash val="solid"/>
              <a:tailEnd type="oval" w="lg" len="lg"/>
            </a:ln>
            <a:effectLst/>
          </p:spPr>
        </p:cxnSp>
        <p:cxnSp>
          <p:nvCxnSpPr>
            <p:cNvPr id="26" name="Прямая со стрелкой 25"/>
            <p:cNvCxnSpPr/>
            <p:nvPr/>
          </p:nvCxnSpPr>
          <p:spPr>
            <a:xfrm flipH="1">
              <a:off x="4492489" y="294198"/>
              <a:ext cx="930301" cy="304827"/>
            </a:xfrm>
            <a:prstGeom prst="straightConnector1">
              <a:avLst/>
            </a:prstGeom>
            <a:noFill/>
            <a:ln w="19050" cap="flat" cmpd="sng" algn="ctr">
              <a:solidFill>
                <a:sysClr val="windowText" lastClr="000000">
                  <a:shade val="95000"/>
                  <a:satMod val="105000"/>
                </a:sysClr>
              </a:solidFill>
              <a:prstDash val="solid"/>
              <a:tailEnd type="oval" w="lg" len="lg"/>
            </a:ln>
            <a:effectLst/>
          </p:spPr>
        </p:cxnSp>
        <p:cxnSp>
          <p:nvCxnSpPr>
            <p:cNvPr id="27" name="Прямая со стрелкой 26"/>
            <p:cNvCxnSpPr/>
            <p:nvPr/>
          </p:nvCxnSpPr>
          <p:spPr>
            <a:xfrm>
              <a:off x="5422790" y="294198"/>
              <a:ext cx="0" cy="304827"/>
            </a:xfrm>
            <a:prstGeom prst="straightConnector1">
              <a:avLst/>
            </a:prstGeom>
            <a:noFill/>
            <a:ln w="19050" cap="flat" cmpd="sng" algn="ctr">
              <a:solidFill>
                <a:sysClr val="windowText" lastClr="000000">
                  <a:shade val="95000"/>
                  <a:satMod val="105000"/>
                </a:sysClr>
              </a:solidFill>
              <a:prstDash val="solid"/>
              <a:tailEnd type="oval" w="lg" len="lg"/>
            </a:ln>
            <a:effectLst/>
          </p:spPr>
        </p:cxnSp>
        <p:sp>
          <p:nvSpPr>
            <p:cNvPr id="28" name="Поле 132"/>
            <p:cNvSpPr txBox="1"/>
            <p:nvPr/>
          </p:nvSpPr>
          <p:spPr>
            <a:xfrm>
              <a:off x="1103068" y="272073"/>
              <a:ext cx="742897" cy="235673"/>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Роль 1</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29" name="Поле 133"/>
            <p:cNvSpPr txBox="1"/>
            <p:nvPr/>
          </p:nvSpPr>
          <p:spPr>
            <a:xfrm>
              <a:off x="3409814" y="291972"/>
              <a:ext cx="742897" cy="235673"/>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Роль 2</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sp>
          <p:nvSpPr>
            <p:cNvPr id="30" name="Поле 134"/>
            <p:cNvSpPr txBox="1"/>
            <p:nvPr/>
          </p:nvSpPr>
          <p:spPr>
            <a:xfrm>
              <a:off x="4146691" y="313724"/>
              <a:ext cx="780328" cy="235673"/>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kern="0" dirty="0">
                  <a:solidFill>
                    <a:sysClr val="windowText" lastClr="000000"/>
                  </a:solidFill>
                  <a:effectLst>
                    <a:outerShdw blurRad="38100" dist="38100" dir="2700000" algn="tl">
                      <a:srgbClr val="000000">
                        <a:alpha val="43137"/>
                      </a:srgbClr>
                    </a:outerShdw>
                  </a:effectLst>
                  <a:latin typeface="Times New Roman"/>
                  <a:ea typeface="Calibri"/>
                  <a:cs typeface="Times New Roman"/>
                </a:rPr>
                <a:t>Роль 3</a:t>
              </a:r>
              <a:endParaRPr lang="ru-RU" sz="2200" kern="0" dirty="0">
                <a:solidFill>
                  <a:sysClr val="windowText" lastClr="000000"/>
                </a:solidFill>
                <a:effectLst>
                  <a:outerShdw blurRad="38100" dist="38100" dir="2700000" algn="tl">
                    <a:srgbClr val="000000">
                      <a:alpha val="43137"/>
                    </a:srgbClr>
                  </a:outerShdw>
                </a:effectLst>
                <a:latin typeface="Calibri"/>
                <a:ea typeface="Calibri"/>
                <a:cs typeface="Times New Roman"/>
              </a:endParaRPr>
            </a:p>
          </p:txBody>
        </p:sp>
        <p:cxnSp>
          <p:nvCxnSpPr>
            <p:cNvPr id="17" name="Прямая со стрелкой 16"/>
            <p:cNvCxnSpPr>
              <a:endCxn id="22" idx="0"/>
            </p:cNvCxnSpPr>
            <p:nvPr/>
          </p:nvCxnSpPr>
          <p:spPr>
            <a:xfrm flipH="1">
              <a:off x="3630737" y="580445"/>
              <a:ext cx="147983" cy="588397"/>
            </a:xfrm>
            <a:prstGeom prst="straightConnector1">
              <a:avLst/>
            </a:prstGeom>
            <a:noFill/>
            <a:ln w="9525" cap="flat" cmpd="sng" algn="ctr">
              <a:solidFill>
                <a:sysClr val="windowText" lastClr="000000">
                  <a:shade val="95000"/>
                  <a:satMod val="105000"/>
                </a:sysClr>
              </a:solidFill>
              <a:prstDash val="solid"/>
              <a:tailEnd type="stealth" w="lg" len="lg"/>
            </a:ln>
            <a:effectLst/>
          </p:spPr>
        </p:cxnSp>
        <p:sp>
          <p:nvSpPr>
            <p:cNvPr id="31" name="Поле 133">
              <a:extLst>
                <a:ext uri="{FF2B5EF4-FFF2-40B4-BE49-F238E27FC236}">
                  <a16:creationId xmlns:a16="http://schemas.microsoft.com/office/drawing/2014/main" id="{88A03C77-24F8-499B-9C02-18AA58E12891}"/>
                </a:ext>
              </a:extLst>
            </p:cNvPr>
            <p:cNvSpPr txBox="1"/>
            <p:nvPr/>
          </p:nvSpPr>
          <p:spPr>
            <a:xfrm>
              <a:off x="3762233" y="5103"/>
              <a:ext cx="742897" cy="211610"/>
            </a:xfrm>
            <a:prstGeom prst="round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defRPr/>
              </a:pPr>
              <a:r>
                <a:rPr lang="ru-RU" sz="2200" b="1" kern="0" dirty="0">
                  <a:solidFill>
                    <a:sysClr val="windowText" lastClr="000000"/>
                  </a:solidFill>
                  <a:effectLst>
                    <a:outerShdw blurRad="38100" dist="38100" dir="2700000" algn="tl">
                      <a:srgbClr val="000000">
                        <a:alpha val="43137"/>
                      </a:srgbClr>
                    </a:outerShdw>
                  </a:effectLst>
                  <a:latin typeface="Calibri"/>
                  <a:ea typeface="Calibri"/>
                  <a:cs typeface="Times New Roman"/>
                </a:rPr>
                <a:t>. . .</a:t>
              </a:r>
            </a:p>
          </p:txBody>
        </p:sp>
      </p:grpSp>
      <p:sp>
        <p:nvSpPr>
          <p:cNvPr id="40" name="TextBox 39"/>
          <p:cNvSpPr txBox="1"/>
          <p:nvPr/>
        </p:nvSpPr>
        <p:spPr>
          <a:xfrm>
            <a:off x="8076221" y="5018451"/>
            <a:ext cx="260073" cy="525785"/>
          </a:xfrm>
          <a:prstGeom prst="rect">
            <a:avLst/>
          </a:prstGeom>
          <a:noFill/>
        </p:spPr>
        <p:txBody>
          <a:bodyPr wrap="square" rtlCol="0">
            <a:spAutoFit/>
          </a:bodyPr>
          <a:lstStyle/>
          <a:p>
            <a:pPr fontAlgn="base">
              <a:lnSpc>
                <a:spcPct val="50000"/>
              </a:lnSpc>
              <a:spcBef>
                <a:spcPct val="0"/>
              </a:spcBef>
              <a:spcAft>
                <a:spcPct val="0"/>
              </a:spcAft>
            </a:pPr>
            <a:r>
              <a:rPr lang="ru-RU" b="1" dirty="0">
                <a:solidFill>
                  <a:prstClr val="black"/>
                </a:solidFill>
                <a:latin typeface="Arial" charset="0"/>
                <a:cs typeface="Arial" charset="0"/>
              </a:rPr>
              <a:t>.</a:t>
            </a:r>
          </a:p>
          <a:p>
            <a:pPr fontAlgn="base">
              <a:lnSpc>
                <a:spcPct val="50000"/>
              </a:lnSpc>
              <a:spcBef>
                <a:spcPct val="0"/>
              </a:spcBef>
              <a:spcAft>
                <a:spcPct val="0"/>
              </a:spcAft>
            </a:pPr>
            <a:r>
              <a:rPr lang="ru-RU" b="1" dirty="0">
                <a:solidFill>
                  <a:prstClr val="black"/>
                </a:solidFill>
                <a:latin typeface="Arial" charset="0"/>
                <a:cs typeface="Arial" charset="0"/>
              </a:rPr>
              <a:t>.</a:t>
            </a:r>
          </a:p>
          <a:p>
            <a:pPr fontAlgn="base">
              <a:lnSpc>
                <a:spcPct val="50000"/>
              </a:lnSpc>
              <a:spcBef>
                <a:spcPct val="0"/>
              </a:spcBef>
              <a:spcAft>
                <a:spcPct val="0"/>
              </a:spcAft>
            </a:pPr>
            <a:r>
              <a:rPr lang="ru-RU" b="1" dirty="0">
                <a:solidFill>
                  <a:prstClr val="black"/>
                </a:solidFill>
                <a:latin typeface="Arial" charset="0"/>
                <a:cs typeface="Arial" charset="0"/>
              </a:rPr>
              <a:t>.</a:t>
            </a:r>
          </a:p>
        </p:txBody>
      </p:sp>
    </p:spTree>
    <p:extLst>
      <p:ext uri="{BB962C8B-B14F-4D97-AF65-F5344CB8AC3E}">
        <p14:creationId xmlns:p14="http://schemas.microsoft.com/office/powerpoint/2010/main" val="109627440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251C1C-7969-4DE8-863E-C7BB24E1C80F}"/>
              </a:ext>
            </a:extLst>
          </p:cNvPr>
          <p:cNvSpPr>
            <a:spLocks noGrp="1"/>
          </p:cNvSpPr>
          <p:nvPr>
            <p:ph type="title"/>
          </p:nvPr>
        </p:nvSpPr>
        <p:spPr/>
        <p:txBody>
          <a:bodyPr/>
          <a:lstStyle/>
          <a:p>
            <a:r>
              <a:rPr lang="ru-RU" dirty="0"/>
              <a:t>Ролевое управление доступом</a:t>
            </a:r>
          </a:p>
        </p:txBody>
      </p:sp>
      <p:sp>
        <p:nvSpPr>
          <p:cNvPr id="3" name="Объект 2">
            <a:extLst>
              <a:ext uri="{FF2B5EF4-FFF2-40B4-BE49-F238E27FC236}">
                <a16:creationId xmlns:a16="http://schemas.microsoft.com/office/drawing/2014/main" id="{54CA8C76-C69D-4102-83BC-2DCF8939D2D2}"/>
              </a:ext>
            </a:extLst>
          </p:cNvPr>
          <p:cNvSpPr>
            <a:spLocks noGrp="1"/>
          </p:cNvSpPr>
          <p:nvPr>
            <p:ph idx="1"/>
          </p:nvPr>
        </p:nvSpPr>
        <p:spPr>
          <a:xfrm>
            <a:off x="1981200" y="1538791"/>
            <a:ext cx="8229600" cy="4708525"/>
          </a:xfrm>
        </p:spPr>
        <p:txBody>
          <a:bodyPr/>
          <a:lstStyle/>
          <a:p>
            <a:r>
              <a:rPr lang="ru-RU" dirty="0"/>
              <a:t>РУД в отличие от ДМБ и ММБ реализуется на основе двухэтапной процедуры предоставления прав доступа пользователям:</a:t>
            </a:r>
          </a:p>
          <a:p>
            <a:pPr marL="1073150" indent="-354013">
              <a:buNone/>
            </a:pPr>
            <a:r>
              <a:rPr lang="ru-RU" dirty="0"/>
              <a:t>1.	Создание ролей с определенными правами доступа к объектам ИС.</a:t>
            </a:r>
          </a:p>
          <a:p>
            <a:pPr marL="1073150" indent="-354013">
              <a:buNone/>
            </a:pPr>
            <a:r>
              <a:rPr lang="ru-RU" dirty="0"/>
              <a:t>2.	Назначение ролей определенным пользователям ИС.</a:t>
            </a:r>
          </a:p>
          <a:p>
            <a:r>
              <a:rPr lang="ru-RU" dirty="0"/>
              <a:t>РУД требует разбиения процесса работы пользователя на сеансы, в каждом из которых есть две фазы:</a:t>
            </a:r>
          </a:p>
          <a:p>
            <a:pPr marL="1073150" indent="-354013">
              <a:buNone/>
            </a:pPr>
            <a:r>
              <a:rPr lang="ru-RU" dirty="0"/>
              <a:t>1.	Авторизация пользователя в данном сеансе в одной или нескольких ролях;</a:t>
            </a:r>
          </a:p>
          <a:p>
            <a:pPr marL="1073150" indent="-354013">
              <a:buNone/>
            </a:pPr>
            <a:r>
              <a:rPr lang="ru-RU" dirty="0"/>
              <a:t>2.	Предоставление субъектам пользователя прав доступа к объектам ИС в рамках ролей по п 1.  </a:t>
            </a:r>
          </a:p>
        </p:txBody>
      </p:sp>
      <p:sp>
        <p:nvSpPr>
          <p:cNvPr id="4" name="Номер слайда 3">
            <a:extLst>
              <a:ext uri="{FF2B5EF4-FFF2-40B4-BE49-F238E27FC236}">
                <a16:creationId xmlns:a16="http://schemas.microsoft.com/office/drawing/2014/main" id="{CC0805C7-B344-4000-9926-573F7E1954F2}"/>
              </a:ext>
            </a:extLst>
          </p:cNvPr>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62</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15059059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 реализации РУД</a:t>
            </a:r>
          </a:p>
        </p:txBody>
      </p:sp>
      <p:sp>
        <p:nvSpPr>
          <p:cNvPr id="3" name="Объект 2"/>
          <p:cNvSpPr>
            <a:spLocks noGrp="1"/>
          </p:cNvSpPr>
          <p:nvPr>
            <p:ph idx="1"/>
          </p:nvPr>
        </p:nvSpPr>
        <p:spPr>
          <a:xfrm>
            <a:off x="1981200" y="1600201"/>
            <a:ext cx="8229601" cy="4708525"/>
          </a:xfrm>
        </p:spPr>
        <p:txBody>
          <a:bodyPr/>
          <a:lstStyle/>
          <a:p>
            <a:r>
              <a:rPr lang="ru-RU" dirty="0"/>
              <a:t>Отображение множества пользователей на множество ролей в сочетании с ограничениями, накладываемыми в каждом сеансе, приводят к необходимости разрешения ряда важных вопросов, влияющих на обеспечение безопасности данных:</a:t>
            </a:r>
          </a:p>
          <a:p>
            <a:pPr marL="1073150" indent="-268288">
              <a:buNone/>
            </a:pPr>
            <a:r>
              <a:rPr lang="ru-RU" dirty="0"/>
              <a:t>•	Сколько и какие роли может использовать один пользователь?</a:t>
            </a:r>
          </a:p>
          <a:p>
            <a:pPr marL="1073150" indent="-268288">
              <a:buSzPct val="100000"/>
              <a:buNone/>
            </a:pPr>
            <a:r>
              <a:rPr lang="ru-RU" dirty="0"/>
              <a:t>•	Сколько и какие роли один пользователь может использовать в одном сеансе работы?</a:t>
            </a:r>
          </a:p>
          <a:p>
            <a:pPr marL="1073150" indent="-268288">
              <a:buSzPct val="100000"/>
              <a:buNone/>
            </a:pPr>
            <a:r>
              <a:rPr lang="ru-RU" dirty="0"/>
              <a:t>•	Каковы отношения между ролями (учитывая возможное делегирование прав от одних ролей другим)? </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63</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45188708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РУД</a:t>
            </a:r>
          </a:p>
        </p:txBody>
      </p:sp>
      <p:sp>
        <p:nvSpPr>
          <p:cNvPr id="3" name="Объект 2"/>
          <p:cNvSpPr>
            <a:spLocks noGrp="1"/>
          </p:cNvSpPr>
          <p:nvPr>
            <p:ph idx="1"/>
          </p:nvPr>
        </p:nvSpPr>
        <p:spPr/>
        <p:txBody>
          <a:bodyPr/>
          <a:lstStyle/>
          <a:p>
            <a:r>
              <a:rPr lang="ru-RU" dirty="0"/>
              <a:t>В зависимости от вариантов разрешения данных вопросов выделяют следующие разновидности РУД:</a:t>
            </a:r>
          </a:p>
          <a:p>
            <a:pPr marL="1169988" indent="-268288">
              <a:buNone/>
            </a:pPr>
            <a:r>
              <a:rPr lang="ru-RU" dirty="0"/>
              <a:t>•	с иерархической организацией ролей;</a:t>
            </a:r>
          </a:p>
          <a:p>
            <a:pPr marL="1169988" indent="-268288">
              <a:buNone/>
            </a:pPr>
            <a:r>
              <a:rPr lang="ru-RU" dirty="0"/>
              <a:t>•	с взаимоисключающими на определенные сеансы ролями (модель статического распределения обязанностей);</a:t>
            </a:r>
          </a:p>
          <a:p>
            <a:pPr marL="1169988" indent="-268288">
              <a:buNone/>
            </a:pPr>
            <a:r>
              <a:rPr lang="ru-RU" dirty="0"/>
              <a:t>•	с взаимоисключающими на один сеанс ролями (модель динамического распределения обязанностей);</a:t>
            </a:r>
          </a:p>
          <a:p>
            <a:pPr marL="1169988" indent="-268288">
              <a:buNone/>
            </a:pPr>
            <a:r>
              <a:rPr lang="ru-RU" dirty="0"/>
              <a:t>•	с количественными ограничениями по ролям;</a:t>
            </a:r>
          </a:p>
          <a:p>
            <a:pPr marL="1169988" indent="-268288">
              <a:buNone/>
            </a:pPr>
            <a:r>
              <a:rPr lang="ru-RU" dirty="0"/>
              <a:t>•	с группированием ролей и полномочий.</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64</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32088093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effectLst>
                  <a:outerShdw blurRad="38100" dist="38100" dir="2700000" algn="tl">
                    <a:srgbClr val="000000">
                      <a:alpha val="43137"/>
                    </a:srgbClr>
                  </a:outerShdw>
                </a:effectLst>
              </a:rPr>
              <a:t>Модель безопасности информационных потоков</a:t>
            </a:r>
          </a:p>
        </p:txBody>
      </p:sp>
      <p:sp>
        <p:nvSpPr>
          <p:cNvPr id="3" name="Объект 2"/>
          <p:cNvSpPr>
            <a:spLocks noGrp="1"/>
          </p:cNvSpPr>
          <p:nvPr>
            <p:ph idx="1"/>
          </p:nvPr>
        </p:nvSpPr>
        <p:spPr/>
        <p:txBody>
          <a:bodyPr/>
          <a:lstStyle/>
          <a:p>
            <a:r>
              <a:rPr lang="ru-RU" dirty="0"/>
              <a:t>Для исключения возможности возникновения в ИС неблагоприятных информационных потоков в этой модели все информационные потоки между объектами ИС разделяются на два непересекающихся подмножества: </a:t>
            </a:r>
            <a:r>
              <a:rPr lang="ru-RU" i="1" dirty="0"/>
              <a:t>благоприятные </a:t>
            </a:r>
            <a:r>
              <a:rPr lang="ru-RU" dirty="0"/>
              <a:t>и </a:t>
            </a:r>
            <a:r>
              <a:rPr lang="ru-RU" i="1" dirty="0"/>
              <a:t>неблагоприятные</a:t>
            </a:r>
            <a:r>
              <a:rPr lang="ru-RU" dirty="0"/>
              <a:t>. </a:t>
            </a:r>
          </a:p>
          <a:p>
            <a:r>
              <a:rPr lang="ru-RU" dirty="0"/>
              <a:t>Модель безопасности информационных потоков, как и РУД, представляет собой дополнительный внешний каркас, обеспечивающий большую безопасность данных. Детализированное разграничение доступа к данным в каждом из подмножеств информационных потоков в большинстве случаев реализуется на основе ДМБ или ММБ. </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65</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71483448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Модель изолированной программной среды</a:t>
            </a:r>
          </a:p>
        </p:txBody>
      </p:sp>
      <p:sp>
        <p:nvSpPr>
          <p:cNvPr id="3" name="Объект 2"/>
          <p:cNvSpPr>
            <a:spLocks noGrp="1"/>
          </p:cNvSpPr>
          <p:nvPr>
            <p:ph idx="1"/>
          </p:nvPr>
        </p:nvSpPr>
        <p:spPr/>
        <p:txBody>
          <a:bodyPr/>
          <a:lstStyle/>
          <a:p>
            <a:r>
              <a:rPr lang="ru-RU" dirty="0"/>
              <a:t>Назначение этой модели состоит в создании такого безопасного взаимодействия субъектов ИС, при котором  обеспечивается невозможность их негативного воздействия на систему защиты, с целью изменения установленной политики разграничения доступа. </a:t>
            </a:r>
          </a:p>
          <a:p>
            <a:r>
              <a:rPr lang="ru-RU" dirty="0"/>
              <a:t>Для этого предусмотрена изоляция субъектов ИС и обязательный контроль порождения новых субъектов только из предопределенного списка. </a:t>
            </a:r>
          </a:p>
          <a:p>
            <a:r>
              <a:rPr lang="ru-RU" dirty="0"/>
              <a:t>При этом контролируется целостность объектов системы, влияющих на функциональность активизируемых субъектов.</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66</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35635144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Модель тематического доступа</a:t>
            </a:r>
          </a:p>
        </p:txBody>
      </p:sp>
      <p:sp>
        <p:nvSpPr>
          <p:cNvPr id="3" name="Объект 2"/>
          <p:cNvSpPr>
            <a:spLocks noGrp="1"/>
          </p:cNvSpPr>
          <p:nvPr>
            <p:ph idx="1"/>
          </p:nvPr>
        </p:nvSpPr>
        <p:spPr>
          <a:xfrm>
            <a:off x="1711170" y="1600201"/>
            <a:ext cx="8615300" cy="4708525"/>
          </a:xfrm>
        </p:spPr>
        <p:txBody>
          <a:bodyPr/>
          <a:lstStyle/>
          <a:p>
            <a:r>
              <a:rPr lang="ru-RU" dirty="0"/>
              <a:t>Доступы субъектов к объектам задаются в соответствии с предопределенными для них тематическими направлениями. Объекты также подразделяются по тематическим направлениям. </a:t>
            </a:r>
          </a:p>
          <a:p>
            <a:r>
              <a:rPr lang="ru-RU" dirty="0"/>
              <a:t>В результате субъекты, обращаясь к объектам, могут порождать информационные потоки только в соответствии с установленными тематическими рубриками для субъектов и объектов. </a:t>
            </a:r>
          </a:p>
          <a:p>
            <a:r>
              <a:rPr lang="ru-RU" dirty="0"/>
              <a:t>Тематический принцип доступа, как и в ММБ, позволяет уменьшить гранулированность прав доступа через соотношение тематических направлений, что, по сравнению с ДМБ также существенно упрощает управление доступом.</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62202226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5531" y="274638"/>
            <a:ext cx="8480285" cy="1143000"/>
          </a:xfrm>
        </p:spPr>
        <p:txBody>
          <a:bodyPr>
            <a:normAutofit/>
          </a:bodyPr>
          <a:lstStyle/>
          <a:p>
            <a:r>
              <a:rPr lang="ru-RU" dirty="0"/>
              <a:t>Выводы</a:t>
            </a:r>
          </a:p>
        </p:txBody>
      </p:sp>
      <p:sp>
        <p:nvSpPr>
          <p:cNvPr id="3" name="Объект 2"/>
          <p:cNvSpPr>
            <a:spLocks noGrp="1"/>
          </p:cNvSpPr>
          <p:nvPr>
            <p:ph idx="1"/>
          </p:nvPr>
        </p:nvSpPr>
        <p:spPr/>
        <p:txBody>
          <a:bodyPr/>
          <a:lstStyle/>
          <a:p>
            <a:r>
              <a:rPr lang="ru-RU" sz="2300" dirty="0"/>
              <a:t>Точная реализация описанных МБ порождает все свойственные этим моделям преимущества и недостатки. </a:t>
            </a:r>
          </a:p>
          <a:p>
            <a:r>
              <a:rPr lang="ru-RU" sz="2300" dirty="0"/>
              <a:t>В конкретных ИС разработчики часто используют свои оригинальные решения, которые отличают их модели от канонических в части в полного объема требований безопасности. </a:t>
            </a:r>
          </a:p>
          <a:p>
            <a:r>
              <a:rPr lang="ru-RU" sz="2300" dirty="0"/>
              <a:t>С течением времени эта тенденция усиливается, и в настоящее время модели безопасности фактически разрабатываются специально под определенные реализации ИС, что в целом не уменьшает их ценности в практическом плане, но одновременно и не гарантирует воспроизведение свойств канонических моделей в полном объеме.</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68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31279053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t>Протокол идентификации аутентификации</a:t>
            </a:r>
          </a:p>
        </p:txBody>
      </p:sp>
      <p:sp>
        <p:nvSpPr>
          <p:cNvPr id="3" name="Объект 2"/>
          <p:cNvSpPr>
            <a:spLocks noGrp="1"/>
          </p:cNvSpPr>
          <p:nvPr>
            <p:ph idx="1"/>
          </p:nvPr>
        </p:nvSpPr>
        <p:spPr/>
        <p:txBody>
          <a:bodyPr/>
          <a:lstStyle/>
          <a:p>
            <a:pPr marL="136525" indent="0" algn="ctr">
              <a:buNone/>
            </a:pPr>
            <a:r>
              <a:rPr lang="ru-RU" dirty="0"/>
              <a:t>«С» – систе­ма, «П» – пользователь):</a:t>
            </a:r>
          </a:p>
          <a:p>
            <a:pPr marL="593725" indent="-457200">
              <a:buSzPct val="100000"/>
              <a:buFont typeface="+mj-lt"/>
              <a:buAutoNum type="arabicPeriod"/>
            </a:pPr>
            <a:r>
              <a:rPr lang="ru-RU" dirty="0"/>
              <a:t>С: запрос имени, под которым пользователь зарегистриро­ван в БД учетных записей ИС (</a:t>
            </a:r>
            <a:r>
              <a:rPr lang="en-US" dirty="0"/>
              <a:t>ID</a:t>
            </a:r>
            <a:r>
              <a:rPr lang="ru-RU" dirty="0"/>
              <a:t>).</a:t>
            </a:r>
          </a:p>
          <a:p>
            <a:pPr marL="593725" indent="-457200">
              <a:buSzPct val="100000"/>
              <a:buFont typeface="+mj-lt"/>
              <a:buAutoNum type="arabicPeriod"/>
            </a:pPr>
            <a:r>
              <a:rPr lang="ru-RU" dirty="0"/>
              <a:t>П: ввод логического имени </a:t>
            </a:r>
            <a:r>
              <a:rPr lang="en-US" dirty="0"/>
              <a:t>ID</a:t>
            </a:r>
            <a:r>
              <a:rPr lang="ru-RU" dirty="0"/>
              <a:t>.</a:t>
            </a:r>
          </a:p>
          <a:p>
            <a:pPr marL="593725" indent="-457200">
              <a:buSzPct val="100000"/>
              <a:buFont typeface="+mj-lt"/>
              <a:buAutoNum type="arabicPeriod"/>
            </a:pPr>
            <a:r>
              <a:rPr lang="ru-RU" dirty="0"/>
              <a:t>С: проверка наличия введенного I</a:t>
            </a:r>
            <a:r>
              <a:rPr lang="en-US" dirty="0"/>
              <a:t>D</a:t>
            </a:r>
            <a:r>
              <a:rPr lang="ru-RU" dirty="0"/>
              <a:t> в регистрационной БД. Если такое имя есть, то запрос аутен­тифицирующей информации, в противном случае – возврат к п. 1.</a:t>
            </a:r>
          </a:p>
          <a:p>
            <a:pPr marL="593725" indent="-457200">
              <a:buSzPct val="100000"/>
              <a:buFont typeface="+mj-lt"/>
              <a:buAutoNum type="arabicPeriod"/>
            </a:pPr>
            <a:r>
              <a:rPr lang="ru-RU" dirty="0"/>
              <a:t>П: ввод аутентифицирующей информации (Р).</a:t>
            </a:r>
          </a:p>
          <a:p>
            <a:pPr marL="593725" indent="-457200">
              <a:buSzPct val="100000"/>
              <a:buFont typeface="+mj-lt"/>
              <a:buAutoNum type="arabicPeriod"/>
            </a:pPr>
            <a:r>
              <a:rPr lang="ru-RU" dirty="0"/>
              <a:t>С: проверка совпадения Р с аутентифицирующей информа­цией для пользователя ID в регистрационной БД. Если совпадение есть, то – допуск пользователя к работе в ИС, в против­ном случае – возврат к п. 3.</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7</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827265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учетной записи</a:t>
            </a:r>
          </a:p>
        </p:txBody>
      </p:sp>
      <p:sp>
        <p:nvSpPr>
          <p:cNvPr id="3" name="Объект 2"/>
          <p:cNvSpPr>
            <a:spLocks noGrp="1"/>
          </p:cNvSpPr>
          <p:nvPr>
            <p:ph idx="1"/>
          </p:nvPr>
        </p:nvSpPr>
        <p:spPr/>
        <p:txBody>
          <a:bodyPr/>
          <a:lstStyle/>
          <a:p>
            <a:r>
              <a:rPr lang="ru-RU" dirty="0"/>
              <a:t>Типичная структура учетной </a:t>
            </a:r>
            <a:r>
              <a:rPr lang="en-US" i="1" dirty="0" err="1"/>
              <a:t>i</a:t>
            </a:r>
            <a:r>
              <a:rPr lang="ru-RU" i="1" dirty="0"/>
              <a:t>-й</a:t>
            </a:r>
            <a:r>
              <a:rPr lang="ru-RU" dirty="0"/>
              <a:t> записи в БД уч. зап. ИС:</a:t>
            </a:r>
          </a:p>
          <a:p>
            <a:pPr marL="900113" indent="-273050">
              <a:buFont typeface="Wingdings" pitchFamily="2" charset="2"/>
              <a:buChar char="§"/>
            </a:pPr>
            <a:r>
              <a:rPr lang="ru-RU" dirty="0"/>
              <a:t>относительный номер учетной записи </a:t>
            </a:r>
            <a:r>
              <a:rPr lang="en-US" dirty="0" err="1"/>
              <a:t>RID</a:t>
            </a:r>
            <a:r>
              <a:rPr lang="en-US" i="1" baseline="-25000" dirty="0" err="1"/>
              <a:t>i</a:t>
            </a:r>
            <a:r>
              <a:rPr lang="ru-RU" dirty="0"/>
              <a:t>;</a:t>
            </a:r>
          </a:p>
          <a:p>
            <a:pPr marL="900113" indent="-273050">
              <a:buFont typeface="Wingdings" pitchFamily="2" charset="2"/>
              <a:buChar char="§"/>
            </a:pPr>
            <a:r>
              <a:rPr lang="ru-RU" dirty="0"/>
              <a:t>логическое имя пользователя </a:t>
            </a:r>
            <a:r>
              <a:rPr lang="en-US" dirty="0" err="1"/>
              <a:t>ID</a:t>
            </a:r>
            <a:r>
              <a:rPr lang="en-US" i="1" baseline="-25000" dirty="0" err="1"/>
              <a:t>i</a:t>
            </a:r>
            <a:r>
              <a:rPr lang="en-US" dirty="0"/>
              <a:t>;</a:t>
            </a:r>
            <a:endParaRPr lang="ru-RU" dirty="0"/>
          </a:p>
          <a:p>
            <a:pPr marL="900113" indent="-273050">
              <a:buFont typeface="Wingdings" pitchFamily="2" charset="2"/>
              <a:buChar char="§"/>
            </a:pPr>
            <a:r>
              <a:rPr lang="ru-RU" dirty="0"/>
              <a:t>полное имя пользователя и его должность </a:t>
            </a:r>
            <a:r>
              <a:rPr lang="en-US" dirty="0"/>
              <a:t>D</a:t>
            </a:r>
            <a:r>
              <a:rPr lang="en-US" i="1" baseline="-25000" dirty="0"/>
              <a:t>i</a:t>
            </a:r>
            <a:r>
              <a:rPr lang="ru-RU" dirty="0"/>
              <a:t>;</a:t>
            </a:r>
          </a:p>
          <a:p>
            <a:pPr marL="900113" indent="-273050">
              <a:buFont typeface="Wingdings" pitchFamily="2" charset="2"/>
              <a:buChar char="§"/>
            </a:pPr>
            <a:r>
              <a:rPr lang="ru-RU" dirty="0"/>
              <a:t>случайное значение </a:t>
            </a:r>
            <a:r>
              <a:rPr lang="en-US" dirty="0"/>
              <a:t>S</a:t>
            </a:r>
            <a:r>
              <a:rPr lang="en-US" i="1" baseline="-25000" dirty="0"/>
              <a:t>i</a:t>
            </a:r>
            <a:r>
              <a:rPr lang="ru-RU" dirty="0"/>
              <a:t>, генерируемое при регистрации пользователя в ИС (используется для предотвращения возможности по­лучения одним пользователем полномочий другого пользовате­ля при случайном совпадении идентифицирующей информации);</a:t>
            </a:r>
          </a:p>
          <a:p>
            <a:pPr marL="900113" indent="-273050">
              <a:buFont typeface="Wingdings" pitchFamily="2" charset="2"/>
              <a:buChar char="§"/>
            </a:pPr>
            <a:r>
              <a:rPr lang="ru-RU" dirty="0"/>
              <a:t>аутентифицирующая пользователя информация Р</a:t>
            </a:r>
            <a:r>
              <a:rPr lang="en-US" i="1" baseline="-25000" dirty="0" err="1"/>
              <a:t>i</a:t>
            </a:r>
            <a:r>
              <a:rPr lang="ru-RU" dirty="0"/>
              <a:t>;</a:t>
            </a:r>
          </a:p>
          <a:p>
            <a:pPr marL="900113" indent="-273050">
              <a:buFont typeface="Wingdings" pitchFamily="2" charset="2"/>
              <a:buChar char="§"/>
            </a:pPr>
            <a:r>
              <a:rPr lang="ru-RU" dirty="0"/>
              <a:t>информация о правах пользователя в ИС </a:t>
            </a:r>
            <a:r>
              <a:rPr lang="en-US" dirty="0" err="1"/>
              <a:t>R</a:t>
            </a:r>
            <a:r>
              <a:rPr lang="en-US" i="1" baseline="-25000" dirty="0" err="1"/>
              <a:t>i</a:t>
            </a:r>
            <a:r>
              <a:rPr lang="ru-RU" dirty="0"/>
              <a:t>.</a:t>
            </a:r>
          </a:p>
          <a:p>
            <a:endParaRPr lang="ru-RU" dirty="0"/>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8</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4024392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effectLst>
                  <a:outerShdw blurRad="38100" dist="38100" dir="2700000" algn="tl">
                    <a:srgbClr val="000000">
                      <a:alpha val="43137"/>
                    </a:srgbClr>
                  </a:outerShdw>
                </a:effectLst>
              </a:rPr>
              <a:t>Парольная аутентификация</a:t>
            </a:r>
          </a:p>
        </p:txBody>
      </p:sp>
      <p:sp>
        <p:nvSpPr>
          <p:cNvPr id="3" name="Объект 2"/>
          <p:cNvSpPr>
            <a:spLocks noGrp="1"/>
          </p:cNvSpPr>
          <p:nvPr>
            <p:ph idx="1"/>
          </p:nvPr>
        </p:nvSpPr>
        <p:spPr>
          <a:xfrm>
            <a:off x="1981200" y="1600201"/>
            <a:ext cx="8229600" cy="4484095"/>
          </a:xfrm>
        </p:spPr>
        <p:txBody>
          <a:bodyPr/>
          <a:lstStyle/>
          <a:p>
            <a:r>
              <a:rPr lang="ru-RU" dirty="0"/>
              <a:t>Парольные системы относятся к способу аутентификации по знаниям,  – т. е. некоторой секретной информации, которая должна храниться в памяти пользователя. Такая секретная информация представлена определенным набором символов – паролем. </a:t>
            </a:r>
          </a:p>
          <a:p>
            <a:r>
              <a:rPr lang="ru-RU" dirty="0"/>
              <a:t>При входе в ИС пользователь вводит свой пароль с клавиатуры компьютера. Вводимый пароль подвергается криптопреобразованию и сравнивается со своей зашифрованной версией, хранящейся в БД учетных записей ИС. При их совпадении пользователь получает доступ в ИС, в противном случае в доступе ему будет отказано.  </a:t>
            </a:r>
          </a:p>
        </p:txBody>
      </p:sp>
      <p:sp>
        <p:nvSpPr>
          <p:cNvPr id="4" name="Номер слайда 3"/>
          <p:cNvSpPr>
            <a:spLocks noGrp="1"/>
          </p:cNvSpPr>
          <p:nvPr>
            <p:ph type="sldNum" sz="quarter" idx="11"/>
          </p:nvPr>
        </p:nvSpPr>
        <p:spPr/>
        <p:txBody>
          <a:bodyPr/>
          <a:lstStyle/>
          <a:p>
            <a:pPr>
              <a:defRPr/>
            </a:pPr>
            <a:fld id="{70DB0770-22FC-475D-BB2A-17BC0D87DB46}" type="slidenum">
              <a:rPr lang="ru-RU">
                <a:solidFill>
                  <a:prstClr val="black">
                    <a:shade val="50000"/>
                  </a:prstClr>
                </a:solidFill>
                <a:latin typeface="Times New Roman"/>
              </a:rPr>
              <a:pPr>
                <a:defRPr/>
              </a:pPr>
              <a:t>9</a:t>
            </a:fld>
            <a:endParaRPr lang="ru-RU">
              <a:solidFill>
                <a:prstClr val="black">
                  <a:shade val="50000"/>
                </a:prstClr>
              </a:solidFill>
              <a:latin typeface="Times New Roman"/>
            </a:endParaRPr>
          </a:p>
        </p:txBody>
      </p:sp>
    </p:spTree>
    <p:extLst>
      <p:ext uri="{BB962C8B-B14F-4D97-AF65-F5344CB8AC3E}">
        <p14:creationId xmlns:p14="http://schemas.microsoft.com/office/powerpoint/2010/main" val="225095503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ема1">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solidFill>
          <a:schemeClr val="tx1">
            <a:alpha val="0"/>
          </a:schemeClr>
        </a:solidFill>
        <a:ln w="285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4824</Words>
  <Application>Microsoft Office PowerPoint</Application>
  <PresentationFormat>Широкоэкранный</PresentationFormat>
  <Paragraphs>483</Paragraphs>
  <Slides>68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68</vt:i4>
      </vt:variant>
    </vt:vector>
  </HeadingPairs>
  <TitlesOfParts>
    <vt:vector size="75" baseType="lpstr">
      <vt:lpstr>Arial</vt:lpstr>
      <vt:lpstr>Calibri</vt:lpstr>
      <vt:lpstr>Times New Roman</vt:lpstr>
      <vt:lpstr>Wingdings</vt:lpstr>
      <vt:lpstr>Wingdings 2</vt:lpstr>
      <vt:lpstr>Wingdings 3</vt:lpstr>
      <vt:lpstr>Тема1</vt:lpstr>
      <vt:lpstr>4. Методы и средства аутентификации </vt:lpstr>
      <vt:lpstr>Идентификация и аутентификация</vt:lpstr>
      <vt:lpstr>Идентификация и аутентификация</vt:lpstr>
      <vt:lpstr>Идентификация  и аутентификация</vt:lpstr>
      <vt:lpstr>Способы аутентификации субъектов</vt:lpstr>
      <vt:lpstr>Проблемы аутентификации</vt:lpstr>
      <vt:lpstr>Протокол идентификации аутентификации</vt:lpstr>
      <vt:lpstr>Структура учетной записи</vt:lpstr>
      <vt:lpstr>Парольная аутентификация</vt:lpstr>
      <vt:lpstr>Парольная аутентификация</vt:lpstr>
      <vt:lpstr>Одноразовые пароли</vt:lpstr>
      <vt:lpstr>Одноразовые пароли</vt:lpstr>
      <vt:lpstr>Функциональные методы аутентификации</vt:lpstr>
      <vt:lpstr>Модель «рукопожатия» </vt:lpstr>
      <vt:lpstr>Модель «рукопожатия» </vt:lpstr>
      <vt:lpstr>Модель «рукопожатия» </vt:lpstr>
      <vt:lpstr>Персональные средства аутентификации</vt:lpstr>
      <vt:lpstr>Биометрические средства аутентификации </vt:lpstr>
      <vt:lpstr>Статические БСА</vt:lpstr>
      <vt:lpstr>Статические БСА</vt:lpstr>
      <vt:lpstr>Статические БСА</vt:lpstr>
      <vt:lpstr>Динамические БСА</vt:lpstr>
      <vt:lpstr>Динамические БСА</vt:lpstr>
      <vt:lpstr>Биометрические методы аутентификации </vt:lpstr>
      <vt:lpstr>Аутентификация по информации, ассоциированной с субъектом</vt:lpstr>
      <vt:lpstr>Многоканальная аутентификация</vt:lpstr>
      <vt:lpstr>5. Методы и средства авторизации </vt:lpstr>
      <vt:lpstr>Контроль доступа</vt:lpstr>
      <vt:lpstr>Контроль доступа</vt:lpstr>
      <vt:lpstr>Субъектно-объектная  модель доступа</vt:lpstr>
      <vt:lpstr>Субъектно-объектная  модель доступа</vt:lpstr>
      <vt:lpstr>Модель безопасности</vt:lpstr>
      <vt:lpstr>Принципы безопасности функционирования ИС </vt:lpstr>
      <vt:lpstr>Роль и место монитора безопасности в структуре ИС</vt:lpstr>
      <vt:lpstr>Монитор безопасности </vt:lpstr>
      <vt:lpstr>Администратор системы</vt:lpstr>
      <vt:lpstr>Политика безопасности ИС</vt:lpstr>
      <vt:lpstr>Модель безопасности ИС</vt:lpstr>
      <vt:lpstr>Модели безопасности ИС</vt:lpstr>
      <vt:lpstr>Дискреционная модель безопасности</vt:lpstr>
      <vt:lpstr>Дискреционная модель безопасности</vt:lpstr>
      <vt:lpstr>Матрица доступа</vt:lpstr>
      <vt:lpstr>Реализация дискреционного управления доступом</vt:lpstr>
      <vt:lpstr>Недостатки ДМБ</vt:lpstr>
      <vt:lpstr>Недостатки ДМБ</vt:lpstr>
      <vt:lpstr>Мандатная модель безопасности </vt:lpstr>
      <vt:lpstr>Мандатная модель безопасности </vt:lpstr>
      <vt:lpstr>Мандатная модель безопасности </vt:lpstr>
      <vt:lpstr>Мандатное управление доступом </vt:lpstr>
      <vt:lpstr>Мандатное управление доступом </vt:lpstr>
      <vt:lpstr>Мандатное управление доступом </vt:lpstr>
      <vt:lpstr>Мандатное управление доступом </vt:lpstr>
      <vt:lpstr>Преимущества ММБ</vt:lpstr>
      <vt:lpstr>Недостатки ММБ</vt:lpstr>
      <vt:lpstr>Ролевая модель разграничения доступа</vt:lpstr>
      <vt:lpstr>Ролевая модель разграничения доступа</vt:lpstr>
      <vt:lpstr>Ролевая модель разграничения доступа</vt:lpstr>
      <vt:lpstr>Ролевое управление доступом</vt:lpstr>
      <vt:lpstr>Ролевое управление доступом</vt:lpstr>
      <vt:lpstr>Ролевое управление доступом</vt:lpstr>
      <vt:lpstr>Ролевое управление доступом</vt:lpstr>
      <vt:lpstr>Ролевое управление доступом</vt:lpstr>
      <vt:lpstr>Особенности реализации РУД</vt:lpstr>
      <vt:lpstr>Разновидности РУД</vt:lpstr>
      <vt:lpstr>Модель безопасности информационных потоков</vt:lpstr>
      <vt:lpstr>Модель изолированной программной среды</vt:lpstr>
      <vt:lpstr>Модель тематического доступа</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Методы и средства аутентификации </dc:title>
  <dc:creator>Iurii Briukhomitskii</dc:creator>
  <cp:lastModifiedBy>Iurii Briukhomitskii</cp:lastModifiedBy>
  <cp:revision>1</cp:revision>
  <dcterms:created xsi:type="dcterms:W3CDTF">2020-08-29T11:13:17Z</dcterms:created>
  <dcterms:modified xsi:type="dcterms:W3CDTF">2020-08-29T11:15:11Z</dcterms:modified>
</cp:coreProperties>
</file>