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3"/>
  </p:notesMasterIdLst>
  <p:sldIdLst>
    <p:sldId id="614" r:id="rId3"/>
    <p:sldId id="615" r:id="rId4"/>
    <p:sldId id="616" r:id="rId5"/>
    <p:sldId id="691" r:id="rId6"/>
    <p:sldId id="617" r:id="rId7"/>
    <p:sldId id="618" r:id="rId8"/>
    <p:sldId id="692" r:id="rId9"/>
    <p:sldId id="621" r:id="rId10"/>
    <p:sldId id="622" r:id="rId11"/>
    <p:sldId id="696" r:id="rId12"/>
    <p:sldId id="694" r:id="rId13"/>
    <p:sldId id="697" r:id="rId14"/>
    <p:sldId id="695" r:id="rId15"/>
    <p:sldId id="698" r:id="rId16"/>
    <p:sldId id="699" r:id="rId17"/>
    <p:sldId id="693" r:id="rId18"/>
    <p:sldId id="625" r:id="rId19"/>
    <p:sldId id="626" r:id="rId20"/>
    <p:sldId id="700" r:id="rId21"/>
    <p:sldId id="627" r:id="rId22"/>
    <p:sldId id="628" r:id="rId23"/>
    <p:sldId id="701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702" r:id="rId33"/>
    <p:sldId id="637" r:id="rId34"/>
    <p:sldId id="638" r:id="rId35"/>
    <p:sldId id="639" r:id="rId36"/>
    <p:sldId id="640" r:id="rId37"/>
    <p:sldId id="641" r:id="rId38"/>
    <p:sldId id="703" r:id="rId39"/>
    <p:sldId id="642" r:id="rId40"/>
    <p:sldId id="704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705" r:id="rId49"/>
    <p:sldId id="706" r:id="rId50"/>
    <p:sldId id="707" r:id="rId51"/>
    <p:sldId id="708" r:id="rId52"/>
    <p:sldId id="709" r:id="rId53"/>
    <p:sldId id="710" r:id="rId54"/>
    <p:sldId id="711" r:id="rId55"/>
    <p:sldId id="712" r:id="rId56"/>
    <p:sldId id="650" r:id="rId57"/>
    <p:sldId id="651" r:id="rId58"/>
    <p:sldId id="655" r:id="rId59"/>
    <p:sldId id="713" r:id="rId60"/>
    <p:sldId id="657" r:id="rId61"/>
    <p:sldId id="658" r:id="rId62"/>
    <p:sldId id="660" r:id="rId63"/>
    <p:sldId id="659" r:id="rId64"/>
    <p:sldId id="661" r:id="rId65"/>
    <p:sldId id="663" r:id="rId66"/>
    <p:sldId id="714" r:id="rId67"/>
    <p:sldId id="715" r:id="rId68"/>
    <p:sldId id="716" r:id="rId69"/>
    <p:sldId id="717" r:id="rId70"/>
    <p:sldId id="664" r:id="rId71"/>
    <p:sldId id="718" r:id="rId72"/>
    <p:sldId id="719" r:id="rId73"/>
    <p:sldId id="665" r:id="rId74"/>
    <p:sldId id="666" r:id="rId75"/>
    <p:sldId id="720" r:id="rId76"/>
    <p:sldId id="721" r:id="rId77"/>
    <p:sldId id="722" r:id="rId78"/>
    <p:sldId id="668" r:id="rId79"/>
    <p:sldId id="723" r:id="rId80"/>
    <p:sldId id="724" r:id="rId81"/>
    <p:sldId id="725" r:id="rId82"/>
    <p:sldId id="726" r:id="rId83"/>
    <p:sldId id="669" r:id="rId84"/>
    <p:sldId id="670" r:id="rId85"/>
    <p:sldId id="727" r:id="rId86"/>
    <p:sldId id="728" r:id="rId87"/>
    <p:sldId id="729" r:id="rId88"/>
    <p:sldId id="730" r:id="rId89"/>
    <p:sldId id="671" r:id="rId90"/>
    <p:sldId id="731" r:id="rId91"/>
    <p:sldId id="732" r:id="rId92"/>
    <p:sldId id="733" r:id="rId93"/>
    <p:sldId id="672" r:id="rId94"/>
    <p:sldId id="734" r:id="rId95"/>
    <p:sldId id="735" r:id="rId96"/>
    <p:sldId id="736" r:id="rId97"/>
    <p:sldId id="737" r:id="rId98"/>
    <p:sldId id="738" r:id="rId99"/>
    <p:sldId id="673" r:id="rId100"/>
    <p:sldId id="739" r:id="rId101"/>
    <p:sldId id="740" r:id="rId102"/>
    <p:sldId id="741" r:id="rId103"/>
    <p:sldId id="742" r:id="rId104"/>
    <p:sldId id="743" r:id="rId105"/>
    <p:sldId id="674" r:id="rId106"/>
    <p:sldId id="744" r:id="rId107"/>
    <p:sldId id="745" r:id="rId108"/>
    <p:sldId id="746" r:id="rId109"/>
    <p:sldId id="675" r:id="rId110"/>
    <p:sldId id="747" r:id="rId111"/>
    <p:sldId id="748" r:id="rId112"/>
    <p:sldId id="678" r:id="rId113"/>
    <p:sldId id="749" r:id="rId114"/>
    <p:sldId id="750" r:id="rId115"/>
    <p:sldId id="754" r:id="rId116"/>
    <p:sldId id="755" r:id="rId117"/>
    <p:sldId id="756" r:id="rId118"/>
    <p:sldId id="757" r:id="rId119"/>
    <p:sldId id="758" r:id="rId120"/>
    <p:sldId id="759" r:id="rId121"/>
    <p:sldId id="760" r:id="rId122"/>
    <p:sldId id="680" r:id="rId123"/>
    <p:sldId id="761" r:id="rId124"/>
    <p:sldId id="752" r:id="rId125"/>
    <p:sldId id="753" r:id="rId126"/>
    <p:sldId id="684" r:id="rId127"/>
    <p:sldId id="762" r:id="rId128"/>
    <p:sldId id="685" r:id="rId129"/>
    <p:sldId id="763" r:id="rId130"/>
    <p:sldId id="765" r:id="rId131"/>
    <p:sldId id="764" r:id="rId1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6" y="2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8162-CFFB-4A95-91BC-4B1F74D9E5EF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6F08-9DC6-4801-A3FF-04331F79A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6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D5D2B2-EC82-4B9B-91F4-436E390EBCB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D5D2B2-EC82-4B9B-91F4-436E390EBCB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9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EFB0-2103-43A0-9628-4C32D2BABDC1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BD51F-2E8E-46EB-A006-1C615CA967D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8364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56C4-C592-467A-A602-7018BA3936B4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274F-A8F2-4A04-97F3-CAF5D535A90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978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C1E08-0CF8-4A3E-B07C-473EE1BC9F51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6E700-D0CA-4577-B641-69E6CA5503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9460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B757C-3701-48A1-B34A-96E7C549DEE0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92E6D-4D73-4980-919B-D3A7C439D98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534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1502"/>
      </p:ext>
    </p:extLst>
  </p:cSld>
  <p:clrMapOvr>
    <a:masterClrMapping/>
  </p:clrMapOvr>
  <p:transition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EFB0-2103-43A0-9628-4C32D2BABDC1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BD51F-2E8E-46EB-A006-1C615CA967D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5143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2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70DB0770-22FC-475D-BB2A-17BC0D87DB4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2126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030092"/>
      </p:ext>
    </p:extLst>
  </p:cSld>
  <p:clrMapOvr>
    <a:masterClrMapping/>
  </p:clrMapOvr>
  <p:transition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40198-E63A-42B1-8BDE-B4D6BEC17168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F971-4010-4197-8790-E33A36920DD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6718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16526-FD19-4866-BD7C-85DB040148C6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329D-B103-414E-BC88-B2409B6734E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18983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7ED-B26C-400D-98A1-A0642698DBCF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E224-ECF2-4A7C-9AF3-A8756DA41EB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1778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2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70DB0770-22FC-475D-BB2A-17BC0D87DB4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010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7611-F094-4A05-A21B-F14FC460F7AA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42C7-A82A-41A5-9F8F-E2253C175A8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47751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A624-11AE-40A7-AF68-68A2E2AD6576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E54F-F715-4D57-9291-0D874A41390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5867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B0DED-A2F9-40C3-929E-49D191F2DE2D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63E3C-B443-4647-8EC0-98289B6B207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1549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56C4-C592-467A-A602-7018BA3936B4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274F-A8F2-4A04-97F3-CAF5D535A90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38920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C1E08-0CF8-4A3E-B07C-473EE1BC9F51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6E700-D0CA-4577-B641-69E6CA55034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96440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B757C-3701-48A1-B34A-96E7C549DEE0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92E6D-4D73-4980-919B-D3A7C439D98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0624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093336"/>
      </p:ext>
    </p:extLst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7082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40198-E63A-42B1-8BDE-B4D6BEC17168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F971-4010-4197-8790-E33A36920D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374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16526-FD19-4866-BD7C-85DB040148C6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329D-B103-414E-BC88-B2409B6734E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7ED-B26C-400D-98A1-A0642698DBCF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E224-ECF2-4A7C-9AF3-A8756DA41EB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850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7611-F094-4A05-A21B-F14FC460F7AA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42C7-A82A-41A5-9F8F-E2253C175A8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547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A624-11AE-40A7-AF68-68A2E2AD6576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E54F-F715-4D57-9291-0D874A41390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655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B0DED-A2F9-40C3-929E-49D191F2DE2D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63E3C-B443-4647-8EC0-98289B6B207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628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24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69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accent1">
              <a:lumMod val="75000"/>
            </a:schemeClr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24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6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accent1">
              <a:lumMod val="75000"/>
            </a:schemeClr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030" y="1853825"/>
            <a:ext cx="8229600" cy="1828800"/>
          </a:xfrm>
        </p:spPr>
        <p:txBody>
          <a:bodyPr>
            <a:normAutofit/>
          </a:bodyPr>
          <a:lstStyle/>
          <a:p>
            <a:r>
              <a:rPr lang="ru-RU" sz="4000" cap="none" dirty="0">
                <a:solidFill>
                  <a:schemeClr val="accent6">
                    <a:lumMod val="75000"/>
                  </a:schemeClr>
                </a:solidFill>
              </a:rPr>
              <a:t>6. Техническая защита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64038711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F16B1-E412-4797-ADD0-2FFFBCC1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технические средства 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46BA-F2B7-4369-B0F4-85E8AE07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85265"/>
            <a:ext cx="8229600" cy="2638890"/>
          </a:xfrm>
        </p:spPr>
        <p:txBody>
          <a:bodyPr/>
          <a:lstStyle/>
          <a:p>
            <a:r>
              <a:rPr lang="ru-RU" dirty="0"/>
              <a:t>Основные технические средства и системы (ОТСС) предназначены для приема, хранения, обработки, отображения, размножения и передачи секретной и конфиденциальной информации.  </a:t>
            </a:r>
          </a:p>
          <a:p>
            <a:r>
              <a:rPr lang="ru-RU" dirty="0"/>
              <a:t>Они размещаются в специально выделенных помещениях, подлежат физической защите и защите от утечки информации по ТКУИ.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D70D1E-790F-49CF-88D4-837062724F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529380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3808A-2D6B-442F-99BA-80D9C17D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Акусто</a:t>
            </a:r>
            <a:r>
              <a:rPr lang="ru-RU" dirty="0"/>
              <a:t>-оптоволоконные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D7F3D5-EB1F-4DCE-B3F0-5A6385B2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ВОЛС могут проходить внутри или вблизи выделенных помещений, где проводятся конфиденциальные переговоры, представляющие интерес для технической разведки. При этом появляется новая угроза утечки речевой конфиденциальной информации через ВОЛС.</a:t>
            </a:r>
          </a:p>
          <a:p>
            <a:r>
              <a:rPr lang="ru-RU" dirty="0"/>
              <a:t> Воздействие акустического поля речевой информации на ВОЛС приводит к модуляции светового потока в оптоволокне речевым сигналом. При этом съем речевой информации со светового потока ВОЛС возможен как легальным путем с использованием штатной аппаратуры, так и нелегально аппаратурой технической разведки.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1028E3-C8E0-4EEA-8A2B-234BC8E2BC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83476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9269A-7454-4B9E-A2F7-04DA1944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Акусто</a:t>
            </a:r>
            <a:r>
              <a:rPr lang="ru-RU" dirty="0"/>
              <a:t>-оптоволоконные каналы утечки речевой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3AA4CA-2F9F-4B3A-9D0B-A41D0BDD1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48B089-7EDF-426C-8960-FB0C84ADC016}"/>
              </a:ext>
            </a:extLst>
          </p:cNvPr>
          <p:cNvGrpSpPr/>
          <p:nvPr/>
        </p:nvGrpSpPr>
        <p:grpSpPr>
          <a:xfrm>
            <a:off x="1981201" y="1943836"/>
            <a:ext cx="8229599" cy="4154181"/>
            <a:chOff x="-228652" y="-2956"/>
            <a:chExt cx="6162723" cy="2827197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E976147-B23F-4DCC-BC6F-D3946C989A6A}"/>
                </a:ext>
              </a:extLst>
            </p:cNvPr>
            <p:cNvGrpSpPr/>
            <p:nvPr/>
          </p:nvGrpSpPr>
          <p:grpSpPr>
            <a:xfrm>
              <a:off x="-228652" y="-2956"/>
              <a:ext cx="6162723" cy="2827197"/>
              <a:chOff x="-204967" y="-255600"/>
              <a:chExt cx="5879950" cy="2829225"/>
            </a:xfrm>
          </p:grpSpPr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FCC3EAA3-CA2B-493D-A7C2-0AB08BB7FA7F}"/>
                  </a:ext>
                </a:extLst>
              </p:cNvPr>
              <p:cNvGrpSpPr/>
              <p:nvPr/>
            </p:nvGrpSpPr>
            <p:grpSpPr>
              <a:xfrm>
                <a:off x="-204967" y="-208288"/>
                <a:ext cx="5879950" cy="2781913"/>
                <a:chOff x="-204920" y="-274687"/>
                <a:chExt cx="5878613" cy="2779144"/>
              </a:xfrm>
            </p:grpSpPr>
            <p:sp>
              <p:nvSpPr>
                <p:cNvPr id="11" name="Надпись 856">
                  <a:extLst>
                    <a:ext uri="{FF2B5EF4-FFF2-40B4-BE49-F238E27FC236}">
                      <a16:creationId xmlns:a16="http://schemas.microsoft.com/office/drawing/2014/main" id="{1242D619-F4BE-4973-8198-6E2149D5BD20}"/>
                    </a:ext>
                  </a:extLst>
                </p:cNvPr>
                <p:cNvSpPr txBox="1"/>
                <p:nvPr/>
              </p:nvSpPr>
              <p:spPr>
                <a:xfrm flipH="1">
                  <a:off x="3862177" y="1294637"/>
                  <a:ext cx="1811516" cy="57124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ОС, модулированный речевым сигналом </a:t>
                  </a:r>
                </a:p>
              </p:txBody>
            </p:sp>
            <p:sp>
              <p:nvSpPr>
                <p:cNvPr id="12" name="Надпись 1079">
                  <a:extLst>
                    <a:ext uri="{FF2B5EF4-FFF2-40B4-BE49-F238E27FC236}">
                      <a16:creationId xmlns:a16="http://schemas.microsoft.com/office/drawing/2014/main" id="{6E746EB0-06A0-43B2-9FB7-C58527F02464}"/>
                    </a:ext>
                  </a:extLst>
                </p:cNvPr>
                <p:cNvSpPr txBox="1"/>
                <p:nvPr/>
              </p:nvSpPr>
              <p:spPr>
                <a:xfrm flipH="1">
                  <a:off x="944392" y="344247"/>
                  <a:ext cx="885624" cy="4000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ВОЛС </a:t>
                  </a:r>
                </a:p>
              </p:txBody>
            </p:sp>
            <p:sp>
              <p:nvSpPr>
                <p:cNvPr id="13" name="Надпись 1080">
                  <a:extLst>
                    <a:ext uri="{FF2B5EF4-FFF2-40B4-BE49-F238E27FC236}">
                      <a16:creationId xmlns:a16="http://schemas.microsoft.com/office/drawing/2014/main" id="{FEC434A2-19CE-4EDE-930C-426DDB1A63D9}"/>
                    </a:ext>
                  </a:extLst>
                </p:cNvPr>
                <p:cNvSpPr txBox="1"/>
                <p:nvPr/>
              </p:nvSpPr>
              <p:spPr>
                <a:xfrm flipH="1">
                  <a:off x="3197692" y="334744"/>
                  <a:ext cx="885624" cy="4000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ВОЛС </a:t>
                  </a:r>
                </a:p>
              </p:txBody>
            </p:sp>
            <p:sp>
              <p:nvSpPr>
                <p:cNvPr id="14" name="Надпись 957">
                  <a:extLst>
                    <a:ext uri="{FF2B5EF4-FFF2-40B4-BE49-F238E27FC236}">
                      <a16:creationId xmlns:a16="http://schemas.microsoft.com/office/drawing/2014/main" id="{4F0DA924-7F6D-49FB-900A-E66434FB8F4A}"/>
                    </a:ext>
                  </a:extLst>
                </p:cNvPr>
                <p:cNvSpPr txBox="1"/>
                <p:nvPr/>
              </p:nvSpPr>
              <p:spPr>
                <a:xfrm flipH="1">
                  <a:off x="1845166" y="-247852"/>
                  <a:ext cx="1323926" cy="57124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Речевой            сигнал </a:t>
                  </a:r>
                </a:p>
              </p:txBody>
            </p:sp>
            <p:sp>
              <p:nvSpPr>
                <p:cNvPr id="15" name="Надпись 958">
                  <a:extLst>
                    <a:ext uri="{FF2B5EF4-FFF2-40B4-BE49-F238E27FC236}">
                      <a16:creationId xmlns:a16="http://schemas.microsoft.com/office/drawing/2014/main" id="{C1727481-A992-4D1B-8605-B9ECD619E99A}"/>
                    </a:ext>
                  </a:extLst>
                </p:cNvPr>
                <p:cNvSpPr txBox="1"/>
                <p:nvPr/>
              </p:nvSpPr>
              <p:spPr>
                <a:xfrm flipH="1">
                  <a:off x="-204920" y="223385"/>
                  <a:ext cx="1213872" cy="970631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Источник оптического сигнала</a:t>
                  </a:r>
                </a:p>
              </p:txBody>
            </p:sp>
            <p:sp>
              <p:nvSpPr>
                <p:cNvPr id="16" name="Надпись 965">
                  <a:extLst>
                    <a:ext uri="{FF2B5EF4-FFF2-40B4-BE49-F238E27FC236}">
                      <a16:creationId xmlns:a16="http://schemas.microsoft.com/office/drawing/2014/main" id="{8DC49160-2B64-46B5-B0C8-59EF8C51BB06}"/>
                    </a:ext>
                  </a:extLst>
                </p:cNvPr>
                <p:cNvSpPr txBox="1"/>
                <p:nvPr/>
              </p:nvSpPr>
              <p:spPr>
                <a:xfrm flipH="1">
                  <a:off x="1768923" y="462204"/>
                  <a:ext cx="1495425" cy="1175548"/>
                </a:xfrm>
                <a:prstGeom prst="doubleWave">
                  <a:avLst>
                    <a:gd name="adj1" fmla="val 6250"/>
                    <a:gd name="adj2" fmla="val -19"/>
                  </a:avLst>
                </a:prstGeom>
                <a:blipFill>
                  <a:blip r:embed="rId2"/>
                  <a:tile tx="0" ty="0" sx="100000" sy="100000" flip="none" algn="tl"/>
                </a:blipFill>
                <a:ln w="9525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1200"/>
                    </a:spcBef>
                    <a:defRPr/>
                  </a:pPr>
                  <a:r>
                    <a:rPr lang="ru-RU" sz="2000" kern="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Модуляция ОС</a:t>
                  </a:r>
                </a:p>
                <a:p>
                  <a:pPr algn="ctr">
                    <a:defRPr/>
                  </a:pPr>
                  <a:r>
                    <a:rPr lang="ru-RU" sz="2000" kern="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речевым </a:t>
                  </a:r>
                </a:p>
                <a:p>
                  <a:pPr algn="ctr">
                    <a:defRPr/>
                  </a:pPr>
                  <a:r>
                    <a:rPr lang="ru-RU" sz="2000" kern="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сигналом </a:t>
                  </a:r>
                </a:p>
              </p:txBody>
            </p:sp>
            <p:sp>
              <p:nvSpPr>
                <p:cNvPr id="17" name="Надпись 971">
                  <a:extLst>
                    <a:ext uri="{FF2B5EF4-FFF2-40B4-BE49-F238E27FC236}">
                      <a16:creationId xmlns:a16="http://schemas.microsoft.com/office/drawing/2014/main" id="{FA00A43F-7393-48FA-8516-FF054F275D94}"/>
                    </a:ext>
                  </a:extLst>
                </p:cNvPr>
                <p:cNvSpPr txBox="1"/>
                <p:nvPr/>
              </p:nvSpPr>
              <p:spPr>
                <a:xfrm flipH="1">
                  <a:off x="3288551" y="-274687"/>
                  <a:ext cx="885624" cy="4000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Помехи </a:t>
                  </a:r>
                </a:p>
              </p:txBody>
            </p:sp>
            <p:sp>
              <p:nvSpPr>
                <p:cNvPr id="18" name="Надпись 973">
                  <a:extLst>
                    <a:ext uri="{FF2B5EF4-FFF2-40B4-BE49-F238E27FC236}">
                      <a16:creationId xmlns:a16="http://schemas.microsoft.com/office/drawing/2014/main" id="{C8455530-2E67-4F90-8E4A-37AB1085FE97}"/>
                    </a:ext>
                  </a:extLst>
                </p:cNvPr>
                <p:cNvSpPr txBox="1"/>
                <p:nvPr/>
              </p:nvSpPr>
              <p:spPr>
                <a:xfrm>
                  <a:off x="4053165" y="228123"/>
                  <a:ext cx="1212474" cy="971062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Приемник оптического сигнала</a:t>
                  </a:r>
                </a:p>
              </p:txBody>
            </p:sp>
            <p:cxnSp>
              <p:nvCxnSpPr>
                <p:cNvPr id="19" name="Прямая со стрелкой 18">
                  <a:extLst>
                    <a:ext uri="{FF2B5EF4-FFF2-40B4-BE49-F238E27FC236}">
                      <a16:creationId xmlns:a16="http://schemas.microsoft.com/office/drawing/2014/main" id="{0262D5F0-F66E-43B4-9001-497EE1B9EDAE}"/>
                    </a:ext>
                  </a:extLst>
                </p:cNvPr>
                <p:cNvCxnSpPr/>
                <p:nvPr/>
              </p:nvCxnSpPr>
              <p:spPr>
                <a:xfrm flipH="1">
                  <a:off x="2489964" y="198594"/>
                  <a:ext cx="0" cy="42063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20" name="Надпись 1074">
                  <a:extLst>
                    <a:ext uri="{FF2B5EF4-FFF2-40B4-BE49-F238E27FC236}">
                      <a16:creationId xmlns:a16="http://schemas.microsoft.com/office/drawing/2014/main" id="{A8501F2D-8CC0-4EF0-A6BC-E2C3761CCE4C}"/>
                    </a:ext>
                  </a:extLst>
                </p:cNvPr>
                <p:cNvSpPr txBox="1"/>
                <p:nvPr/>
              </p:nvSpPr>
              <p:spPr>
                <a:xfrm>
                  <a:off x="2507772" y="1698992"/>
                  <a:ext cx="1333202" cy="8054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Демодулятор</a:t>
                  </a:r>
                  <a:endParaRPr lang="ru-RU" sz="2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endParaRPr>
                </a:p>
                <a:p>
                  <a:pPr algn="ctr">
                    <a:defRPr/>
                  </a:pPr>
                  <a:r>
                    <a:rPr lang="ru-RU" sz="2000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и приемник     речевого сигнала</a:t>
                  </a:r>
                  <a:endParaRPr lang="ru-RU" sz="2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endParaRPr>
                </a:p>
              </p:txBody>
            </p:sp>
            <p:sp>
              <p:nvSpPr>
                <p:cNvPr id="21" name="Надпись 1083">
                  <a:extLst>
                    <a:ext uri="{FF2B5EF4-FFF2-40B4-BE49-F238E27FC236}">
                      <a16:creationId xmlns:a16="http://schemas.microsoft.com/office/drawing/2014/main" id="{434D6D09-C75D-419F-A8C7-E3EE95EDA059}"/>
                    </a:ext>
                  </a:extLst>
                </p:cNvPr>
                <p:cNvSpPr txBox="1"/>
                <p:nvPr/>
              </p:nvSpPr>
              <p:spPr>
                <a:xfrm flipH="1">
                  <a:off x="273250" y="1665100"/>
                  <a:ext cx="1984115" cy="40601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2000" kern="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ОС – оптический   сигнал </a:t>
                  </a:r>
                </a:p>
              </p:txBody>
            </p:sp>
            <p:cxnSp>
              <p:nvCxnSpPr>
                <p:cNvPr id="22" name="Прямая со стрелкой 21">
                  <a:extLst>
                    <a:ext uri="{FF2B5EF4-FFF2-40B4-BE49-F238E27FC236}">
                      <a16:creationId xmlns:a16="http://schemas.microsoft.com/office/drawing/2014/main" id="{9227B72C-0E9D-40DF-BD34-40A6DEA8BD74}"/>
                    </a:ext>
                  </a:extLst>
                </p:cNvPr>
                <p:cNvCxnSpPr>
                  <a:stCxn id="11" idx="3"/>
                </p:cNvCxnSpPr>
                <p:nvPr/>
              </p:nvCxnSpPr>
              <p:spPr>
                <a:xfrm flipH="1" flipV="1">
                  <a:off x="3669942" y="1495420"/>
                  <a:ext cx="206086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</p:grpSp>
          <p:sp>
            <p:nvSpPr>
              <p:cNvPr id="10" name="Молния 9">
                <a:extLst>
                  <a:ext uri="{FF2B5EF4-FFF2-40B4-BE49-F238E27FC236}">
                    <a16:creationId xmlns:a16="http://schemas.microsoft.com/office/drawing/2014/main" id="{12AA61DB-EAE8-44B3-A158-50ACC462ECF4}"/>
                  </a:ext>
                </a:extLst>
              </p:cNvPr>
              <p:cNvSpPr/>
              <p:nvPr/>
            </p:nvSpPr>
            <p:spPr>
              <a:xfrm rot="5070814">
                <a:off x="2698411" y="-154881"/>
                <a:ext cx="791457" cy="590019"/>
              </a:xfrm>
              <a:prstGeom prst="lightningBolt">
                <a:avLst/>
              </a:pr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lin ang="135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4F9B5FC-7EEF-4BFC-A128-92F75335D50D}"/>
                </a:ext>
              </a:extLst>
            </p:cNvPr>
            <p:cNvSpPr/>
            <p:nvPr/>
          </p:nvSpPr>
          <p:spPr>
            <a:xfrm>
              <a:off x="1047750" y="966427"/>
              <a:ext cx="3171825" cy="980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4FB162A-3BE7-4C6B-ABE1-62A4E080FB32}"/>
                </a:ext>
              </a:extLst>
            </p:cNvPr>
            <p:cNvSpPr/>
            <p:nvPr/>
          </p:nvSpPr>
          <p:spPr>
            <a:xfrm rot="5400000">
              <a:off x="3306308" y="1490765"/>
              <a:ext cx="947737" cy="1078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050694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76A2F-F492-45DA-93D6-B4A2C5E4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Акусто-оптоволоконные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1ABA-AB1E-4264-90A1-DBA39107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35216"/>
            <a:ext cx="8229600" cy="4394085"/>
          </a:xfrm>
        </p:spPr>
        <p:txBody>
          <a:bodyPr/>
          <a:lstStyle/>
          <a:p>
            <a:r>
              <a:rPr lang="ru-RU" dirty="0"/>
              <a:t>В зависимости от применяемого оборудования ВОЛС и конструктивных особенностей прокладки кабеля ВОЛС места образования </a:t>
            </a:r>
            <a:r>
              <a:rPr lang="ru-RU" dirty="0" err="1"/>
              <a:t>акусто</a:t>
            </a:r>
            <a:r>
              <a:rPr lang="ru-RU" dirty="0"/>
              <a:t>-оптоволоконных каналов утечки речевой информации можно разделить на три типа: </a:t>
            </a:r>
          </a:p>
          <a:p>
            <a:pPr marL="1160463" indent="-355600">
              <a:buNone/>
            </a:pPr>
            <a:r>
              <a:rPr lang="ru-RU" dirty="0"/>
              <a:t>•	свободные участки волоконно-оптического кабеля; </a:t>
            </a:r>
          </a:p>
          <a:p>
            <a:pPr marL="1160463" indent="-355600">
              <a:buNone/>
            </a:pPr>
            <a:r>
              <a:rPr lang="ru-RU" dirty="0"/>
              <a:t>•	механические контакты и соединения оптического волокна; </a:t>
            </a:r>
          </a:p>
          <a:p>
            <a:pPr marL="1160463" indent="-355600">
              <a:buNone/>
            </a:pPr>
            <a:r>
              <a:rPr lang="ru-RU" dirty="0"/>
              <a:t>•	места крепления волоконно-оптического кабеля к элементам несущих конструкций.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F11E32-610E-48E2-A191-C71F46284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7380871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5BFFB-F35E-4292-9FFA-92A046C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Акусто-оптоволоконные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C0CD0-83B0-4429-A92C-63BE83E7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Известные способы противодействия утечке речевой информации через </a:t>
            </a:r>
            <a:r>
              <a:rPr lang="ru-RU" dirty="0" err="1"/>
              <a:t>акусто</a:t>
            </a:r>
            <a:r>
              <a:rPr lang="ru-RU" dirty="0"/>
              <a:t>-оптоволоконный канал: </a:t>
            </a:r>
          </a:p>
          <a:p>
            <a:pPr marL="804863" indent="-273050">
              <a:buNone/>
            </a:pPr>
            <a:r>
              <a:rPr lang="ru-RU" dirty="0"/>
              <a:t>•	звукоизоляция ВОЛС, проходящих вблизи помещений, выделенных для ведения конфиденциальных переговоров;  </a:t>
            </a:r>
          </a:p>
          <a:p>
            <a:pPr marL="804863" indent="-273050">
              <a:buNone/>
            </a:pPr>
            <a:r>
              <a:rPr lang="ru-RU" dirty="0"/>
              <a:t>•	фильтрация оптоэлектронного носителя информации от пропуска речевой информации;</a:t>
            </a:r>
          </a:p>
          <a:p>
            <a:pPr marL="804863" indent="-273050">
              <a:buNone/>
            </a:pPr>
            <a:r>
              <a:rPr lang="ru-RU" dirty="0"/>
              <a:t>•	маскировка оптоэлектронного носителя информации путем добавления маскирующего сигнала;</a:t>
            </a:r>
          </a:p>
          <a:p>
            <a:pPr marL="804863" indent="-273050">
              <a:buNone/>
            </a:pPr>
            <a:r>
              <a:rPr lang="ru-RU" dirty="0"/>
              <a:t>•	зашумление оптоэлектронного носителя информации помехами и шумами на акустических частотах.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73BC62-A25A-4A6E-B3AE-7FC3ACDDF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423514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Оптико-электронные каналы утечки речевой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708525"/>
          </a:xfrm>
        </p:spPr>
        <p:txBody>
          <a:bodyPr/>
          <a:lstStyle/>
          <a:p>
            <a:r>
              <a:rPr lang="ru-RU" dirty="0"/>
              <a:t>При ведении конфиденциальных переговоров речевой сигнал воздействуя на различные тонкие поверхности выделенного помещения (оконные стекла, зеркала, стеклянные элементы мебели картин и т. п.), вызывает их колебания по закону изменения речевого сигнала. </a:t>
            </a:r>
          </a:p>
          <a:p>
            <a:r>
              <a:rPr lang="ru-RU" dirty="0"/>
              <a:t>Для перехвата речевой информации по этому каналу используются специальные оптоакустические микрофоны, представляющие собой сложные лазерные системы, которые называют </a:t>
            </a:r>
            <a:r>
              <a:rPr lang="ru-RU" i="1" dirty="0"/>
              <a:t>лазерными микрофонами </a:t>
            </a:r>
            <a:r>
              <a:rPr lang="ru-RU" dirty="0"/>
              <a:t>или </a:t>
            </a:r>
            <a:r>
              <a:rPr lang="ru-RU" i="1" dirty="0"/>
              <a:t>лазерными акустическими системами разведки </a:t>
            </a:r>
            <a:r>
              <a:rPr lang="ru-RU" dirty="0"/>
              <a:t>(ЛАСР). Лазеры ЛАСР работают обычно в ближнем инфракрасном диапазоне длин волн.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976481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BEC05-E963-4ED7-ADAE-90F67665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Оптико-электронные каналы утечки речевой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49D633-A05F-4247-9A79-F2AF6FBD9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6D58C33-8C26-40F6-BEC9-7BABBB2B2941}"/>
              </a:ext>
            </a:extLst>
          </p:cNvPr>
          <p:cNvGrpSpPr/>
          <p:nvPr/>
        </p:nvGrpSpPr>
        <p:grpSpPr>
          <a:xfrm>
            <a:off x="2064598" y="1898831"/>
            <a:ext cx="8146200" cy="4050401"/>
            <a:chOff x="-209196" y="0"/>
            <a:chExt cx="5616868" cy="2044797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33C19CF2-C433-424C-BACD-B81228F12C23}"/>
                </a:ext>
              </a:extLst>
            </p:cNvPr>
            <p:cNvGrpSpPr/>
            <p:nvPr/>
          </p:nvGrpSpPr>
          <p:grpSpPr>
            <a:xfrm>
              <a:off x="-209196" y="0"/>
              <a:ext cx="5616868" cy="2044797"/>
              <a:chOff x="-209196" y="0"/>
              <a:chExt cx="5616868" cy="2044797"/>
            </a:xfrm>
          </p:grpSpPr>
          <p:sp>
            <p:nvSpPr>
              <p:cNvPr id="23" name="Надпись 477">
                <a:extLst>
                  <a:ext uri="{FF2B5EF4-FFF2-40B4-BE49-F238E27FC236}">
                    <a16:creationId xmlns:a16="http://schemas.microsoft.com/office/drawing/2014/main" id="{CF666FC2-1414-4FB6-BA95-82C9D1C461D0}"/>
                  </a:ext>
                </a:extLst>
              </p:cNvPr>
              <p:cNvSpPr txBox="1"/>
              <p:nvPr/>
            </p:nvSpPr>
            <p:spPr>
              <a:xfrm>
                <a:off x="-209196" y="0"/>
                <a:ext cx="2502896" cy="204479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  <a:prstDash val="dash"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  <a:p>
                <a:pPr algn="just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 </a:t>
                </a:r>
              </a:p>
            </p:txBody>
          </p:sp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4F0FD90B-5DC2-4FCA-AB2A-8B293BD9D13F}"/>
                  </a:ext>
                </a:extLst>
              </p:cNvPr>
              <p:cNvGrpSpPr/>
              <p:nvPr/>
            </p:nvGrpSpPr>
            <p:grpSpPr>
              <a:xfrm>
                <a:off x="238125" y="0"/>
                <a:ext cx="5169547" cy="2035215"/>
                <a:chOff x="-543022" y="0"/>
                <a:chExt cx="5168968" cy="2035509"/>
              </a:xfrm>
            </p:grpSpPr>
            <p:grpSp>
              <p:nvGrpSpPr>
                <p:cNvPr id="25" name="Группа 24">
                  <a:extLst>
                    <a:ext uri="{FF2B5EF4-FFF2-40B4-BE49-F238E27FC236}">
                      <a16:creationId xmlns:a16="http://schemas.microsoft.com/office/drawing/2014/main" id="{451B1775-6DAD-4610-995B-FDE20B981390}"/>
                    </a:ext>
                  </a:extLst>
                </p:cNvPr>
                <p:cNvGrpSpPr/>
                <p:nvPr/>
              </p:nvGrpSpPr>
              <p:grpSpPr>
                <a:xfrm>
                  <a:off x="-543022" y="0"/>
                  <a:ext cx="5168968" cy="2035509"/>
                  <a:chOff x="-543168" y="0"/>
                  <a:chExt cx="5170359" cy="2035151"/>
                </a:xfrm>
              </p:grpSpPr>
              <p:grpSp>
                <p:nvGrpSpPr>
                  <p:cNvPr id="27" name="Группа 26">
                    <a:extLst>
                      <a:ext uri="{FF2B5EF4-FFF2-40B4-BE49-F238E27FC236}">
                        <a16:creationId xmlns:a16="http://schemas.microsoft.com/office/drawing/2014/main" id="{C5520F5C-5871-4809-9772-1D2758AC5335}"/>
                      </a:ext>
                    </a:extLst>
                  </p:cNvPr>
                  <p:cNvGrpSpPr/>
                  <p:nvPr/>
                </p:nvGrpSpPr>
                <p:grpSpPr>
                  <a:xfrm>
                    <a:off x="2466921" y="0"/>
                    <a:ext cx="2160270" cy="2035151"/>
                    <a:chOff x="-54" y="0"/>
                    <a:chExt cx="2160270" cy="2035151"/>
                  </a:xfrm>
                </p:grpSpPr>
                <p:sp>
                  <p:nvSpPr>
                    <p:cNvPr id="31" name="Надпись 549">
                      <a:extLst>
                        <a:ext uri="{FF2B5EF4-FFF2-40B4-BE49-F238E27FC236}">
                          <a16:creationId xmlns:a16="http://schemas.microsoft.com/office/drawing/2014/main" id="{5F141581-44EB-4435-BB84-EBB19A1C3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4" y="0"/>
                      <a:ext cx="2160270" cy="2035151"/>
                    </a:xfrm>
                    <a:prstGeom prst="rect">
                      <a:avLst/>
                    </a:prstGeom>
                    <a:blipFill>
                      <a:blip r:embed="rId2"/>
                      <a:tile tx="0" ty="0" sx="100000" sy="100000" flip="none" algn="tl"/>
                    </a:blip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defRPr/>
                      </a:pPr>
                      <a:r>
                        <a:rPr lang="ru-RU" sz="2400" ker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32" name="Прямоугольник 31">
                      <a:extLst>
                        <a:ext uri="{FF2B5EF4-FFF2-40B4-BE49-F238E27FC236}">
                          <a16:creationId xmlns:a16="http://schemas.microsoft.com/office/drawing/2014/main" id="{56C747E4-97B3-4BC7-9C00-9A888313D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685800"/>
                      <a:ext cx="114300" cy="115252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defRPr/>
                      </a:pPr>
                      <a:endParaRPr lang="ru-RU" sz="2400" kern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" name="Надпись 551">
                      <a:extLst>
                        <a:ext uri="{FF2B5EF4-FFF2-40B4-BE49-F238E27FC236}">
                          <a16:creationId xmlns:a16="http://schemas.microsoft.com/office/drawing/2014/main" id="{5691C128-2EDE-4678-8B23-F66469E60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034" y="104764"/>
                      <a:ext cx="1943735" cy="183438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defRPr/>
                      </a:pPr>
                      <a:r>
                        <a:rPr lang="ru-RU" sz="2400" ker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34" name="Надпись 554">
                      <a:extLst>
                        <a:ext uri="{FF2B5EF4-FFF2-40B4-BE49-F238E27FC236}">
                          <a16:creationId xmlns:a16="http://schemas.microsoft.com/office/drawing/2014/main" id="{1B9DEB59-B81A-4BAE-B42F-767FDA024B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71" y="379174"/>
                      <a:ext cx="1533525" cy="1222467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defRPr/>
                      </a:pPr>
                      <a:r>
                        <a:rPr lang="ru-RU" sz="2400" kern="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charset="0"/>
                        </a:rPr>
                        <a:t>Выделенное для ведения </a:t>
                      </a:r>
                    </a:p>
                    <a:p>
                      <a:pPr algn="ctr">
                        <a:defRPr/>
                      </a:pPr>
                      <a:r>
                        <a:rPr lang="ru-RU" sz="2400" kern="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charset="0"/>
                        </a:rPr>
                        <a:t>переговоров </a:t>
                      </a:r>
                    </a:p>
                    <a:p>
                      <a:pPr algn="ctr">
                        <a:defRPr/>
                      </a:pPr>
                      <a:r>
                        <a:rPr lang="ru-RU" sz="2400" kern="0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charset="0"/>
                        </a:rPr>
                        <a:t>помещение</a:t>
                      </a:r>
                    </a:p>
                  </p:txBody>
                </p:sp>
              </p:grpSp>
              <p:grpSp>
                <p:nvGrpSpPr>
                  <p:cNvPr id="28" name="Группа 27">
                    <a:extLst>
                      <a:ext uri="{FF2B5EF4-FFF2-40B4-BE49-F238E27FC236}">
                        <a16:creationId xmlns:a16="http://schemas.microsoft.com/office/drawing/2014/main" id="{63E80EC1-2EFC-46A0-A62B-80431D06A531}"/>
                      </a:ext>
                    </a:extLst>
                  </p:cNvPr>
                  <p:cNvGrpSpPr/>
                  <p:nvPr/>
                </p:nvGrpSpPr>
                <p:grpSpPr>
                  <a:xfrm>
                    <a:off x="-543168" y="542831"/>
                    <a:ext cx="3010073" cy="1279605"/>
                    <a:chOff x="-543168" y="399939"/>
                    <a:chExt cx="3010071" cy="1279552"/>
                  </a:xfrm>
                </p:grpSpPr>
                <p:cxnSp>
                  <p:nvCxnSpPr>
                    <p:cNvPr id="29" name="Прямая со стрелкой 28">
                      <a:extLst>
                        <a:ext uri="{FF2B5EF4-FFF2-40B4-BE49-F238E27FC236}">
                          <a16:creationId xmlns:a16="http://schemas.microsoft.com/office/drawing/2014/main" id="{56C523AE-A17D-433F-B948-E53707E44F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95494" y="399939"/>
                      <a:ext cx="1571409" cy="481044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headEnd type="none"/>
                      <a:tailEnd type="stealth" w="lg" len="lg"/>
                    </a:ln>
                    <a:effectLst/>
                  </p:spPr>
                </p:cxnSp>
                <p:sp>
                  <p:nvSpPr>
                    <p:cNvPr id="30" name="Надпись 7">
                      <a:extLst>
                        <a:ext uri="{FF2B5EF4-FFF2-40B4-BE49-F238E27FC236}">
                          <a16:creationId xmlns:a16="http://schemas.microsoft.com/office/drawing/2014/main" id="{490DED01-2B94-49E8-8D09-377E20A27A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543168" y="712358"/>
                      <a:ext cx="1810546" cy="967133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ysClr val="windowText" lastClr="000000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defRPr/>
                      </a:pPr>
                      <a:r>
                        <a:rPr lang="ru-RU" sz="2400" ker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charset="0"/>
                        </a:rPr>
                        <a:t>Аппаратура </a:t>
                      </a:r>
                    </a:p>
                    <a:p>
                      <a:pPr algn="ctr">
                        <a:defRPr/>
                      </a:pPr>
                      <a:r>
                        <a:rPr lang="ru-RU" sz="2400" ker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charset="0"/>
                        </a:rPr>
                        <a:t>дистанционного прослушивания речи</a:t>
                      </a:r>
                    </a:p>
                  </p:txBody>
                </p:sp>
              </p:grpSp>
            </p:grpSp>
            <p:cxnSp>
              <p:nvCxnSpPr>
                <p:cNvPr id="26" name="Прямая со стрелкой 25">
                  <a:extLst>
                    <a:ext uri="{FF2B5EF4-FFF2-40B4-BE49-F238E27FC236}">
                      <a16:creationId xmlns:a16="http://schemas.microsoft.com/office/drawing/2014/main" id="{96356196-2298-457B-916A-8018E670B191}"/>
                    </a:ext>
                  </a:extLst>
                </p:cNvPr>
                <p:cNvCxnSpPr>
                  <a:endCxn id="30" idx="3"/>
                </p:cNvCxnSpPr>
                <p:nvPr/>
              </p:nvCxnSpPr>
              <p:spPr>
                <a:xfrm flipH="1">
                  <a:off x="1267014" y="1024036"/>
                  <a:ext cx="1199259" cy="31499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lg" len="lg"/>
                </a:ln>
                <a:effectLst/>
              </p:spPr>
            </p:cxnSp>
          </p:grpSp>
        </p:grpSp>
        <p:sp>
          <p:nvSpPr>
            <p:cNvPr id="21" name="Надпись 476">
              <a:extLst>
                <a:ext uri="{FF2B5EF4-FFF2-40B4-BE49-F238E27FC236}">
                  <a16:creationId xmlns:a16="http://schemas.microsoft.com/office/drawing/2014/main" id="{498B4AAF-A71A-4E30-A2C4-51AF5F416F48}"/>
                </a:ext>
              </a:extLst>
            </p:cNvPr>
            <p:cNvSpPr txBox="1"/>
            <p:nvPr/>
          </p:nvSpPr>
          <p:spPr>
            <a:xfrm rot="1058389">
              <a:off x="790574" y="270567"/>
              <a:ext cx="904875" cy="3181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4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Лазер</a:t>
              </a:r>
            </a:p>
            <a:p>
              <a:pPr algn="just">
                <a:defRPr/>
              </a:pPr>
              <a:r>
                <a:rPr lang="ru-RU" sz="24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 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F8C4A86-556A-461D-86AC-9A22B1B25EF8}"/>
              </a:ext>
            </a:extLst>
          </p:cNvPr>
          <p:cNvSpPr txBox="1"/>
          <p:nvPr/>
        </p:nvSpPr>
        <p:spPr>
          <a:xfrm>
            <a:off x="2358206" y="2967336"/>
            <a:ext cx="12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Arial" charset="0"/>
              </a:rPr>
              <a:t>ЛАРС</a:t>
            </a:r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40005842-85F4-44BE-A163-BD1ECB0E7D6A}"/>
              </a:ext>
            </a:extLst>
          </p:cNvPr>
          <p:cNvSpPr/>
          <p:nvPr/>
        </p:nvSpPr>
        <p:spPr>
          <a:xfrm rot="13742167">
            <a:off x="7318890" y="3541960"/>
            <a:ext cx="914400" cy="9144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AFCE00DF-1713-45AE-B9DB-8D5317683633}"/>
              </a:ext>
            </a:extLst>
          </p:cNvPr>
          <p:cNvSpPr/>
          <p:nvPr/>
        </p:nvSpPr>
        <p:spPr>
          <a:xfrm rot="13742167">
            <a:off x="7538578" y="3541960"/>
            <a:ext cx="914400" cy="9144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0B5C339A-AFB0-4B17-B1C1-31E10BB3E742}"/>
              </a:ext>
            </a:extLst>
          </p:cNvPr>
          <p:cNvSpPr/>
          <p:nvPr/>
        </p:nvSpPr>
        <p:spPr>
          <a:xfrm rot="13742167">
            <a:off x="7737663" y="3541960"/>
            <a:ext cx="914400" cy="9144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982006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7669E-4FEE-4793-85AD-832428CD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Оптико-электронные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3741-7933-4A3C-8E3A-2FC61C09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ЛАСР может использоваться не только прямое зеркальное отражение лазерного луча, но и диффузное отражение от различных вибрирующих поверхностей. </a:t>
            </a:r>
          </a:p>
          <a:p>
            <a:r>
              <a:rPr lang="ru-RU" dirty="0"/>
              <a:t>Если при использовании прямого зеркального отражении требуется согласование углов направленного и отраженного излучений, то использование ЛАСР с возможностью приема диффузного отражения позволяет размещать всю аппаратуру разведки в одной точке под любым углом к объекту прослушивания. </a:t>
            </a:r>
          </a:p>
          <a:p>
            <a:r>
              <a:rPr lang="ru-RU" dirty="0"/>
              <a:t>ЛАСР позволяют перехватывать речевой сигнал на расстояниях в несколько сот метров от места проведения переговоров.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9EF15D-A8F1-4712-B7F0-50FB98698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4181159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B3A85-57F8-42DF-91AE-115CB4EF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dirty="0"/>
              <a:t>ЛАРС</a:t>
            </a:r>
          </a:p>
        </p:txBody>
      </p:sp>
      <p:pic>
        <p:nvPicPr>
          <p:cNvPr id="5" name="Рисунок 4" descr="Изображение выглядит как объект, внешний, штатив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0906270D-584F-4D60-A415-F96C366D896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1719235"/>
            <a:ext cx="4038600" cy="42878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A0C6D03-F4A4-4B32-9AC8-0715B9FC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0996" y="1600201"/>
            <a:ext cx="4199275" cy="4525963"/>
          </a:xfr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современной ЛАСР фирмы «Дискавери телеком». Снимает информацию не со стекла, а с лазерного пятна на предметах (бумаге, пластике, посуде).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Благодаря этому система разведки может быть использована под любым углом к объекту. Заявленная практическая дальность 125 – 300 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EC73F4-D10F-4700-848F-0D03F836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16676"/>
            <a:ext cx="762000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0DB0770-22FC-475D-BB2A-17BC0D87DB46}" type="slidenum">
              <a:rPr lang="ru-RU" sz="1900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107</a:t>
            </a:fld>
            <a:endParaRPr lang="ru-RU" sz="190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092415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Параметрические каналы</a:t>
            </a:r>
            <a:r>
              <a:rPr lang="en-US" dirty="0"/>
              <a:t> </a:t>
            </a:r>
            <a:r>
              <a:rPr lang="ru-RU" dirty="0"/>
              <a:t>утечки речевой информации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04075"/>
          </a:xfrm>
        </p:spPr>
        <p:txBody>
          <a:bodyPr/>
          <a:lstStyle/>
          <a:p>
            <a:r>
              <a:rPr lang="ru-RU" dirty="0"/>
              <a:t>Под воздействием акустического поля речевого сигнала в окружающем пространстве возникают колебания давления воздуха, которые, воздействуя на различные элементы ВЧ-генераторов ОТСС и ВТСС, могут приводить к изменениям их параметров (емкости, индуктивности, активного и реактивного сопротивления) по закону изменения речевого сигнала. </a:t>
            </a:r>
          </a:p>
          <a:p>
            <a:r>
              <a:rPr lang="ru-RU" dirty="0"/>
              <a:t>В результате несущие частоты ВЧ-генераторов становятся модулированными информационным речевым сигналом. что порождает т. н. </a:t>
            </a:r>
            <a:r>
              <a:rPr lang="ru-RU" i="1" dirty="0"/>
              <a:t>пассивный параметрический </a:t>
            </a:r>
            <a:r>
              <a:rPr lang="ru-RU" dirty="0"/>
              <a:t>канал утечки речевой информации.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6255267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FA59E-A6E2-4B6F-B940-DE2C4AE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Параметрические каналы утечки речевой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15DFF-EB96-4C0A-9065-BABE3C1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Возможен также </a:t>
            </a:r>
            <a:r>
              <a:rPr lang="ru-RU" i="1" dirty="0"/>
              <a:t>активный параметрический </a:t>
            </a:r>
            <a:r>
              <a:rPr lang="ru-RU" dirty="0"/>
              <a:t>канал утечки речевой информации, который реализуется средствами технической разведки путем установки в контролируемом помещении специальных закладных устройств с последующим их «высокочастотным облучением». </a:t>
            </a:r>
          </a:p>
          <a:p>
            <a:r>
              <a:rPr lang="ru-RU" dirty="0"/>
              <a:t>В закладные устройства встраиваются элементы, параметры которых (добротность резонансная частота) изменяются по закону изменения речевого сигнала. </a:t>
            </a:r>
          </a:p>
          <a:p>
            <a:r>
              <a:rPr lang="ru-RU" dirty="0"/>
              <a:t>При облучении мощным ВЧ-сигналом закладного устройства, происходит переотражение ВЧ-сигнала модулированного по закону изменения речевого сигнала.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3BB083-0498-47F2-A214-D264822E4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8252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02886-F5E7-4E85-B847-2DF373DB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технические средства 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AE382-0674-457D-97FC-06698355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информационные ресурсы;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информационные системы и системы управления;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средства визуального отображения информации;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системы видеозаписи и внутреннего телевидения;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средства изготовления и размножения документов;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аппаратура звукозаписи и синхронного перевода;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системы внутренней телефонной связи;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соединительные линии перечисленного выше оборудования и другие технические средства обработки информации.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4C11AD-A446-47DB-A667-9BCC7FA89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029004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626EE-92B6-4E07-AB3E-4D679228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Параметрические каналы утечки речевой информации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FE2040-D702-4456-8493-9B0AA90DC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2BE9F9B-52D7-43BD-911C-120DEF3861D7}"/>
              </a:ext>
            </a:extLst>
          </p:cNvPr>
          <p:cNvGrpSpPr/>
          <p:nvPr/>
        </p:nvGrpSpPr>
        <p:grpSpPr>
          <a:xfrm>
            <a:off x="1981200" y="2258872"/>
            <a:ext cx="8229600" cy="3506647"/>
            <a:chOff x="0" y="0"/>
            <a:chExt cx="6145202" cy="1678698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E6DE688A-20B5-4525-B0A1-C134E1DCD3E2}"/>
                </a:ext>
              </a:extLst>
            </p:cNvPr>
            <p:cNvGrpSpPr/>
            <p:nvPr/>
          </p:nvGrpSpPr>
          <p:grpSpPr>
            <a:xfrm>
              <a:off x="0" y="280081"/>
              <a:ext cx="6145202" cy="1398617"/>
              <a:chOff x="0" y="-100988"/>
              <a:chExt cx="6143625" cy="1399620"/>
            </a:xfrm>
          </p:grpSpPr>
          <p:sp>
            <p:nvSpPr>
              <p:cNvPr id="9" name="Надпись 908">
                <a:extLst>
                  <a:ext uri="{FF2B5EF4-FFF2-40B4-BE49-F238E27FC236}">
                    <a16:creationId xmlns:a16="http://schemas.microsoft.com/office/drawing/2014/main" id="{933FA18E-1ADA-4514-841E-A53315109C1F}"/>
                  </a:ext>
                </a:extLst>
              </p:cNvPr>
              <p:cNvSpPr txBox="1"/>
              <p:nvPr/>
            </p:nvSpPr>
            <p:spPr>
              <a:xfrm>
                <a:off x="0" y="257175"/>
                <a:ext cx="1095375" cy="7524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ВЧ-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генератор</a:t>
                </a:r>
              </a:p>
            </p:txBody>
          </p: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08873F33-AA60-45BB-A1B1-457D1D8FBF84}"/>
                  </a:ext>
                </a:extLst>
              </p:cNvPr>
              <p:cNvGrpSpPr/>
              <p:nvPr/>
            </p:nvGrpSpPr>
            <p:grpSpPr>
              <a:xfrm>
                <a:off x="2097485" y="-100988"/>
                <a:ext cx="1417238" cy="1399620"/>
                <a:chOff x="221060" y="-100988"/>
                <a:chExt cx="1417238" cy="1399620"/>
              </a:xfrm>
            </p:grpSpPr>
            <p:sp>
              <p:nvSpPr>
                <p:cNvPr id="20" name="Надпись 911">
                  <a:extLst>
                    <a:ext uri="{FF2B5EF4-FFF2-40B4-BE49-F238E27FC236}">
                      <a16:creationId xmlns:a16="http://schemas.microsoft.com/office/drawing/2014/main" id="{F05F76CB-FF73-47AE-9070-D2D9FF38C02D}"/>
                    </a:ext>
                  </a:extLst>
                </p:cNvPr>
                <p:cNvSpPr txBox="1"/>
                <p:nvPr/>
              </p:nvSpPr>
              <p:spPr>
                <a:xfrm>
                  <a:off x="221060" y="-100988"/>
                  <a:ext cx="1417238" cy="1399620"/>
                </a:xfrm>
                <a:prstGeom prst="rect">
                  <a:avLst/>
                </a:prstGeom>
                <a:solidFill>
                  <a:srgbClr val="FFF4D9"/>
                </a:soli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 sz="2000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КЗ</a:t>
                  </a:r>
                </a:p>
              </p:txBody>
            </p:sp>
            <p:sp>
              <p:nvSpPr>
                <p:cNvPr id="21" name="Надпись 909">
                  <a:extLst>
                    <a:ext uri="{FF2B5EF4-FFF2-40B4-BE49-F238E27FC236}">
                      <a16:creationId xmlns:a16="http://schemas.microsoft.com/office/drawing/2014/main" id="{EF30DA2E-762E-416B-9617-AD380EB0A2F9}"/>
                    </a:ext>
                  </a:extLst>
                </p:cNvPr>
                <p:cNvSpPr txBox="1"/>
                <p:nvPr/>
              </p:nvSpPr>
              <p:spPr>
                <a:xfrm>
                  <a:off x="381000" y="114013"/>
                  <a:ext cx="1080000" cy="324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 sz="2000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ОТСС</a:t>
                  </a:r>
                </a:p>
              </p:txBody>
            </p:sp>
            <p:sp>
              <p:nvSpPr>
                <p:cNvPr id="22" name="Надпись 910">
                  <a:extLst>
                    <a:ext uri="{FF2B5EF4-FFF2-40B4-BE49-F238E27FC236}">
                      <a16:creationId xmlns:a16="http://schemas.microsoft.com/office/drawing/2014/main" id="{CE9254EA-F03A-4825-B3F5-AF5E0675E8F2}"/>
                    </a:ext>
                  </a:extLst>
                </p:cNvPr>
                <p:cNvSpPr txBox="1"/>
                <p:nvPr/>
              </p:nvSpPr>
              <p:spPr>
                <a:xfrm>
                  <a:off x="381000" y="846141"/>
                  <a:ext cx="1079500" cy="3238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algn="ctr">
                    <a:spcAft>
                      <a:spcPts val="0"/>
                    </a:spcAft>
                    <a:defRPr sz="20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</a:pPr>
                  <a:r>
                    <a:rPr lang="ru-RU" dirty="0">
                      <a:solidFill>
                        <a:prstClr val="black"/>
                      </a:solidFill>
                      <a:cs typeface="Arial" charset="0"/>
                    </a:rPr>
                    <a:t>Закладки</a:t>
                  </a:r>
                </a:p>
              </p:txBody>
            </p:sp>
            <p:sp>
              <p:nvSpPr>
                <p:cNvPr id="23" name="Надпись 909">
                  <a:extLst>
                    <a:ext uri="{FF2B5EF4-FFF2-40B4-BE49-F238E27FC236}">
                      <a16:creationId xmlns:a16="http://schemas.microsoft.com/office/drawing/2014/main" id="{94E4BED7-7307-4263-852D-574FCBDC09F0}"/>
                    </a:ext>
                  </a:extLst>
                </p:cNvPr>
                <p:cNvSpPr txBox="1"/>
                <p:nvPr/>
              </p:nvSpPr>
              <p:spPr>
                <a:xfrm>
                  <a:off x="381000" y="480944"/>
                  <a:ext cx="1080000" cy="324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 sz="2000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Arial" charset="0"/>
                    </a:rPr>
                    <a:t>ВТСС</a:t>
                  </a:r>
                </a:p>
              </p:txBody>
            </p:sp>
          </p:grpSp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FC1D235E-5FFC-4427-B78F-C73AAFA166E0}"/>
                  </a:ext>
                </a:extLst>
              </p:cNvPr>
              <p:cNvGrpSpPr/>
              <p:nvPr/>
            </p:nvGrpSpPr>
            <p:grpSpPr>
              <a:xfrm rot="943784">
                <a:off x="1190625" y="409575"/>
                <a:ext cx="790575" cy="466725"/>
                <a:chOff x="0" y="0"/>
                <a:chExt cx="790575" cy="466725"/>
              </a:xfrm>
            </p:grpSpPr>
            <p:cxnSp>
              <p:nvCxnSpPr>
                <p:cNvPr id="17" name="Прямая со стрелкой 16">
                  <a:extLst>
                    <a:ext uri="{FF2B5EF4-FFF2-40B4-BE49-F238E27FC236}">
                      <a16:creationId xmlns:a16="http://schemas.microsoft.com/office/drawing/2014/main" id="{5D291858-3FF8-41F3-845A-1FF3B394CE7A}"/>
                    </a:ext>
                  </a:extLst>
                </p:cNvPr>
                <p:cNvCxnSpPr/>
                <p:nvPr/>
              </p:nvCxnSpPr>
              <p:spPr>
                <a:xfrm flipV="1">
                  <a:off x="133350" y="0"/>
                  <a:ext cx="657225" cy="16192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lg" len="lg"/>
                </a:ln>
                <a:effectLst/>
              </p:spPr>
            </p:cxnSp>
            <p:cxnSp>
              <p:nvCxnSpPr>
                <p:cNvPr id="18" name="Прямая соединительная линия 17">
                  <a:extLst>
                    <a:ext uri="{FF2B5EF4-FFF2-40B4-BE49-F238E27FC236}">
                      <a16:creationId xmlns:a16="http://schemas.microsoft.com/office/drawing/2014/main" id="{AD0D162E-B56C-4170-955A-183EB5779E09}"/>
                    </a:ext>
                  </a:extLst>
                </p:cNvPr>
                <p:cNvCxnSpPr/>
                <p:nvPr/>
              </p:nvCxnSpPr>
              <p:spPr>
                <a:xfrm>
                  <a:off x="152400" y="161925"/>
                  <a:ext cx="523875" cy="4762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" name="Прямая соединительная линия 18">
                  <a:extLst>
                    <a:ext uri="{FF2B5EF4-FFF2-40B4-BE49-F238E27FC236}">
                      <a16:creationId xmlns:a16="http://schemas.microsoft.com/office/drawing/2014/main" id="{AAA01D62-EBDC-4E46-BB72-EFE6F7BAA600}"/>
                    </a:ext>
                  </a:extLst>
                </p:cNvPr>
                <p:cNvCxnSpPr/>
                <p:nvPr/>
              </p:nvCxnSpPr>
              <p:spPr>
                <a:xfrm flipH="1">
                  <a:off x="0" y="209550"/>
                  <a:ext cx="666750" cy="25717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2" name="Надпись 917">
                <a:extLst>
                  <a:ext uri="{FF2B5EF4-FFF2-40B4-BE49-F238E27FC236}">
                    <a16:creationId xmlns:a16="http://schemas.microsoft.com/office/drawing/2014/main" id="{DB914AA9-B7E2-4D40-B937-B4112F5C3157}"/>
                  </a:ext>
                </a:extLst>
              </p:cNvPr>
              <p:cNvSpPr txBox="1"/>
              <p:nvPr/>
            </p:nvSpPr>
            <p:spPr>
              <a:xfrm flipH="1">
                <a:off x="4467225" y="114300"/>
                <a:ext cx="1676400" cy="1009650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Приемник 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переизлученного ВЧ-сигнала</a:t>
                </a:r>
              </a:p>
            </p:txBody>
          </p:sp>
          <p:grpSp>
            <p:nvGrpSpPr>
              <p:cNvPr id="13" name="Группа 12">
                <a:extLst>
                  <a:ext uri="{FF2B5EF4-FFF2-40B4-BE49-F238E27FC236}">
                    <a16:creationId xmlns:a16="http://schemas.microsoft.com/office/drawing/2014/main" id="{8EA5EFDF-D74E-4F5F-BE10-A529E88F91D2}"/>
                  </a:ext>
                </a:extLst>
              </p:cNvPr>
              <p:cNvGrpSpPr/>
              <p:nvPr/>
            </p:nvGrpSpPr>
            <p:grpSpPr>
              <a:xfrm rot="943784">
                <a:off x="3571875" y="400050"/>
                <a:ext cx="790575" cy="466725"/>
                <a:chOff x="0" y="0"/>
                <a:chExt cx="790575" cy="466725"/>
              </a:xfrm>
            </p:grpSpPr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30553F62-FAC3-44BA-9183-FF17EA6940B9}"/>
                    </a:ext>
                  </a:extLst>
                </p:cNvPr>
                <p:cNvCxnSpPr/>
                <p:nvPr/>
              </p:nvCxnSpPr>
              <p:spPr>
                <a:xfrm flipV="1">
                  <a:off x="133350" y="0"/>
                  <a:ext cx="657225" cy="16192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lg" len="lg"/>
                </a:ln>
                <a:effectLst/>
              </p:spPr>
            </p:cxnSp>
            <p:cxnSp>
              <p:nvCxnSpPr>
                <p:cNvPr id="15" name="Прямая соединительная линия 14">
                  <a:extLst>
                    <a:ext uri="{FF2B5EF4-FFF2-40B4-BE49-F238E27FC236}">
                      <a16:creationId xmlns:a16="http://schemas.microsoft.com/office/drawing/2014/main" id="{3294161D-69EE-420E-8D7C-C2CB0C8E2070}"/>
                    </a:ext>
                  </a:extLst>
                </p:cNvPr>
                <p:cNvCxnSpPr/>
                <p:nvPr/>
              </p:nvCxnSpPr>
              <p:spPr>
                <a:xfrm>
                  <a:off x="152400" y="161925"/>
                  <a:ext cx="523875" cy="4762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" name="Прямая соединительная линия 15">
                  <a:extLst>
                    <a:ext uri="{FF2B5EF4-FFF2-40B4-BE49-F238E27FC236}">
                      <a16:creationId xmlns:a16="http://schemas.microsoft.com/office/drawing/2014/main" id="{06C03976-D83D-4949-B19F-AF0DF7008335}"/>
                    </a:ext>
                  </a:extLst>
                </p:cNvPr>
                <p:cNvCxnSpPr/>
                <p:nvPr/>
              </p:nvCxnSpPr>
              <p:spPr>
                <a:xfrm flipH="1">
                  <a:off x="0" y="209550"/>
                  <a:ext cx="666750" cy="25717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7" name="Надпись 924">
              <a:extLst>
                <a:ext uri="{FF2B5EF4-FFF2-40B4-BE49-F238E27FC236}">
                  <a16:creationId xmlns:a16="http://schemas.microsoft.com/office/drawing/2014/main" id="{648DC0B6-9087-4E7C-A88F-62EAC80D1EF5}"/>
                </a:ext>
              </a:extLst>
            </p:cNvPr>
            <p:cNvSpPr txBox="1"/>
            <p:nvPr/>
          </p:nvSpPr>
          <p:spPr>
            <a:xfrm>
              <a:off x="704850" y="9525"/>
              <a:ext cx="1324610" cy="523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Облучение КЗ ВЧ-сигналом</a:t>
              </a:r>
            </a:p>
          </p:txBody>
        </p:sp>
        <p:sp>
          <p:nvSpPr>
            <p:cNvPr id="8" name="Надпись 925">
              <a:extLst>
                <a:ext uri="{FF2B5EF4-FFF2-40B4-BE49-F238E27FC236}">
                  <a16:creationId xmlns:a16="http://schemas.microsoft.com/office/drawing/2014/main" id="{9960C3FA-65A2-4EC1-B222-7F99FF9F2DDD}"/>
                </a:ext>
              </a:extLst>
            </p:cNvPr>
            <p:cNvSpPr txBox="1"/>
            <p:nvPr/>
          </p:nvSpPr>
          <p:spPr>
            <a:xfrm>
              <a:off x="3467100" y="0"/>
              <a:ext cx="1562100" cy="523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Переизлученный</a:t>
              </a: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 ВЧ-сигнал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027746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Технические каналы утечки видовой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58670"/>
          </a:xfrm>
        </p:spPr>
        <p:txBody>
          <a:bodyPr/>
          <a:lstStyle/>
          <a:p>
            <a:pPr marL="136525" indent="0" algn="ctr">
              <a:buNone/>
            </a:pPr>
            <a:r>
              <a:rPr lang="ru-RU" dirty="0"/>
              <a:t>Способы скрытного получения видовой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43E8707-6604-41BB-A2D7-FBD871C9A75D}"/>
              </a:ext>
            </a:extLst>
          </p:cNvPr>
          <p:cNvGrpSpPr/>
          <p:nvPr/>
        </p:nvGrpSpPr>
        <p:grpSpPr>
          <a:xfrm>
            <a:off x="1981200" y="2393886"/>
            <a:ext cx="8229600" cy="3645405"/>
            <a:chOff x="-476395" y="19048"/>
            <a:chExt cx="5616415" cy="2493573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61AF66DA-A2AE-40D8-AAAB-F1498BE986BB}"/>
                </a:ext>
              </a:extLst>
            </p:cNvPr>
            <p:cNvCxnSpPr/>
            <p:nvPr/>
          </p:nvCxnSpPr>
          <p:spPr>
            <a:xfrm flipV="1">
              <a:off x="533344" y="847429"/>
              <a:ext cx="3753304" cy="19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676BC0C8-AE92-4BBA-9AD9-6AB94C21EC54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 flipH="1">
              <a:off x="2493694" y="638173"/>
              <a:ext cx="0" cy="43779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250B75EE-92AB-44A4-B478-41EE7C290141}"/>
                </a:ext>
              </a:extLst>
            </p:cNvPr>
            <p:cNvCxnSpPr/>
            <p:nvPr/>
          </p:nvCxnSpPr>
          <p:spPr>
            <a:xfrm>
              <a:off x="533355" y="857250"/>
              <a:ext cx="0" cy="2190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4C0C432C-9117-495B-975A-A38237AF5CEA}"/>
                </a:ext>
              </a:extLst>
            </p:cNvPr>
            <p:cNvCxnSpPr/>
            <p:nvPr/>
          </p:nvCxnSpPr>
          <p:spPr>
            <a:xfrm>
              <a:off x="2499947" y="1695451"/>
              <a:ext cx="0" cy="2190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E20F395-269C-44B7-87A7-6B01910983C6}"/>
                </a:ext>
              </a:extLst>
            </p:cNvPr>
            <p:cNvCxnSpPr/>
            <p:nvPr/>
          </p:nvCxnSpPr>
          <p:spPr>
            <a:xfrm>
              <a:off x="1647825" y="1923894"/>
              <a:ext cx="168675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91DFF5B2-AC01-406B-9D3A-01BE9BBB90D9}"/>
                </a:ext>
              </a:extLst>
            </p:cNvPr>
            <p:cNvGrpSpPr/>
            <p:nvPr/>
          </p:nvGrpSpPr>
          <p:grpSpPr>
            <a:xfrm>
              <a:off x="-476395" y="19048"/>
              <a:ext cx="5616415" cy="2493573"/>
              <a:chOff x="-476395" y="19048"/>
              <a:chExt cx="5616415" cy="2493573"/>
            </a:xfrm>
          </p:grpSpPr>
          <p:sp>
            <p:nvSpPr>
              <p:cNvPr id="16" name="Надпись 1134">
                <a:extLst>
                  <a:ext uri="{FF2B5EF4-FFF2-40B4-BE49-F238E27FC236}">
                    <a16:creationId xmlns:a16="http://schemas.microsoft.com/office/drawing/2014/main" id="{B4F5FC75-8999-4F30-815C-4526F69368A2}"/>
                  </a:ext>
                </a:extLst>
              </p:cNvPr>
              <p:cNvSpPr txBox="1"/>
              <p:nvPr/>
            </p:nvSpPr>
            <p:spPr>
              <a:xfrm>
                <a:off x="1543301" y="19048"/>
                <a:ext cx="1914525" cy="61912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Скрытное получение видовой информации</a:t>
                </a:r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B16B698D-CA85-421C-A8C1-A35C5CF63B16}"/>
                  </a:ext>
                </a:extLst>
              </p:cNvPr>
              <p:cNvSpPr/>
              <p:nvPr/>
            </p:nvSpPr>
            <p:spPr>
              <a:xfrm>
                <a:off x="2467229" y="819150"/>
                <a:ext cx="54000" cy="54000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Надпись 1139">
                <a:extLst>
                  <a:ext uri="{FF2B5EF4-FFF2-40B4-BE49-F238E27FC236}">
                    <a16:creationId xmlns:a16="http://schemas.microsoft.com/office/drawing/2014/main" id="{757BB1EB-4B7D-4458-8E58-84D238EEE1DB}"/>
                  </a:ext>
                </a:extLst>
              </p:cNvPr>
              <p:cNvSpPr txBox="1"/>
              <p:nvPr/>
            </p:nvSpPr>
            <p:spPr>
              <a:xfrm>
                <a:off x="-476395" y="1075717"/>
                <a:ext cx="2015690" cy="6191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Скрытное наблюдение за объектами</a:t>
                </a:r>
              </a:p>
            </p:txBody>
          </p:sp>
          <p:sp>
            <p:nvSpPr>
              <p:cNvPr id="19" name="Надпись 1140">
                <a:extLst>
                  <a:ext uri="{FF2B5EF4-FFF2-40B4-BE49-F238E27FC236}">
                    <a16:creationId xmlns:a16="http://schemas.microsoft.com/office/drawing/2014/main" id="{EDD71F56-A3D0-49F3-8935-2270212A2A54}"/>
                  </a:ext>
                </a:extLst>
              </p:cNvPr>
              <p:cNvSpPr txBox="1"/>
              <p:nvPr/>
            </p:nvSpPr>
            <p:spPr>
              <a:xfrm>
                <a:off x="1809694" y="1075969"/>
                <a:ext cx="1368000" cy="6191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Скрытная   фотосъемка</a:t>
                </a:r>
              </a:p>
            </p:txBody>
          </p:sp>
          <p:sp>
            <p:nvSpPr>
              <p:cNvPr id="20" name="Надпись 1145">
                <a:extLst>
                  <a:ext uri="{FF2B5EF4-FFF2-40B4-BE49-F238E27FC236}">
                    <a16:creationId xmlns:a16="http://schemas.microsoft.com/office/drawing/2014/main" id="{C4F1713B-7A75-48C2-9BC0-FB1FEC8AB819}"/>
                  </a:ext>
                </a:extLst>
              </p:cNvPr>
              <p:cNvSpPr txBox="1"/>
              <p:nvPr/>
            </p:nvSpPr>
            <p:spPr>
              <a:xfrm>
                <a:off x="2733628" y="2152476"/>
                <a:ext cx="1188369" cy="35997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Документов</a:t>
                </a:r>
              </a:p>
            </p:txBody>
          </p:sp>
          <p:sp>
            <p:nvSpPr>
              <p:cNvPr id="21" name="Надпись 1146">
                <a:extLst>
                  <a:ext uri="{FF2B5EF4-FFF2-40B4-BE49-F238E27FC236}">
                    <a16:creationId xmlns:a16="http://schemas.microsoft.com/office/drawing/2014/main" id="{8E113802-D2A5-4ABF-86C2-185EE19C7FB1}"/>
                  </a:ext>
                </a:extLst>
              </p:cNvPr>
              <p:cNvSpPr txBox="1"/>
              <p:nvPr/>
            </p:nvSpPr>
            <p:spPr>
              <a:xfrm>
                <a:off x="1047806" y="2152650"/>
                <a:ext cx="1188369" cy="35997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Объектов </a:t>
                </a: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6514F73F-0E93-4995-A12C-AD425E54F8F8}"/>
                  </a:ext>
                </a:extLst>
              </p:cNvPr>
              <p:cNvSpPr/>
              <p:nvPr/>
            </p:nvSpPr>
            <p:spPr>
              <a:xfrm>
                <a:off x="2466922" y="1895475"/>
                <a:ext cx="54000" cy="54000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3" name="Надпись 1128">
                <a:extLst>
                  <a:ext uri="{FF2B5EF4-FFF2-40B4-BE49-F238E27FC236}">
                    <a16:creationId xmlns:a16="http://schemas.microsoft.com/office/drawing/2014/main" id="{27570DC9-8B9A-42D1-BE28-08DD7E31F066}"/>
                  </a:ext>
                </a:extLst>
              </p:cNvPr>
              <p:cNvSpPr txBox="1"/>
              <p:nvPr/>
            </p:nvSpPr>
            <p:spPr>
              <a:xfrm>
                <a:off x="3458653" y="1075970"/>
                <a:ext cx="1681367" cy="6191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Скрытное видеонаблюдение</a:t>
                </a:r>
              </a:p>
            </p:txBody>
          </p:sp>
        </p:grp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4294A2B-28E1-4977-B661-88F8E2D3AF82}"/>
                </a:ext>
              </a:extLst>
            </p:cNvPr>
            <p:cNvCxnSpPr/>
            <p:nvPr/>
          </p:nvCxnSpPr>
          <p:spPr>
            <a:xfrm>
              <a:off x="1647825" y="1924050"/>
              <a:ext cx="0" cy="2190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4F960AC-E0CD-4E3E-96C9-7EF227AE846F}"/>
                </a:ext>
              </a:extLst>
            </p:cNvPr>
            <p:cNvCxnSpPr/>
            <p:nvPr/>
          </p:nvCxnSpPr>
          <p:spPr>
            <a:xfrm>
              <a:off x="3324174" y="1933576"/>
              <a:ext cx="0" cy="2190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9A0F34BF-381E-4D29-9027-4BFE153ED08C}"/>
                </a:ext>
              </a:extLst>
            </p:cNvPr>
            <p:cNvCxnSpPr/>
            <p:nvPr/>
          </p:nvCxnSpPr>
          <p:spPr>
            <a:xfrm>
              <a:off x="4286754" y="847657"/>
              <a:ext cx="0" cy="21907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46345712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4F2AD-4241-4F7F-B948-88255F9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Технические каналы утечки видовой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0D227-DCD5-4B0A-9B3A-0CD79F1E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95256"/>
            <a:ext cx="8229600" cy="2863915"/>
          </a:xfrm>
        </p:spPr>
        <p:txBody>
          <a:bodyPr/>
          <a:lstStyle/>
          <a:p>
            <a:r>
              <a:rPr lang="ru-RU" dirty="0"/>
              <a:t>В качестве возможных сред утечки информации по оптическому каналу выступают:</a:t>
            </a:r>
          </a:p>
          <a:p>
            <a:pPr marL="136525" indent="577850">
              <a:buNone/>
            </a:pPr>
            <a:r>
              <a:rPr lang="ru-RU" dirty="0"/>
              <a:t>•	атмосфера;</a:t>
            </a:r>
          </a:p>
          <a:p>
            <a:pPr marL="136525" indent="577850">
              <a:buNone/>
            </a:pPr>
            <a:r>
              <a:rPr lang="ru-RU" dirty="0"/>
              <a:t>•	безвоздушное (космическое) пространство;</a:t>
            </a:r>
          </a:p>
          <a:p>
            <a:pPr marL="136525" indent="577850">
              <a:buNone/>
            </a:pPr>
            <a:r>
              <a:rPr lang="ru-RU" dirty="0"/>
              <a:t>•	водная среда;</a:t>
            </a:r>
          </a:p>
          <a:p>
            <a:pPr marL="136525" indent="577850">
              <a:buNone/>
            </a:pPr>
            <a:r>
              <a:rPr lang="ru-RU" dirty="0"/>
              <a:t>•	оптические световоды.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CA18E9-DA0E-4FAC-83D0-46A56C918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5552979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E3192-F664-4F9D-AE62-0553FB55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Технические каналы утечки видовой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7F88D-9F8C-4BF4-9BC4-E07C9F340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B3E277D-ECC6-44B1-97B5-F390369A0EFF}"/>
              </a:ext>
            </a:extLst>
          </p:cNvPr>
          <p:cNvGrpSpPr/>
          <p:nvPr/>
        </p:nvGrpSpPr>
        <p:grpSpPr>
          <a:xfrm>
            <a:off x="1981200" y="2213865"/>
            <a:ext cx="8229600" cy="2790310"/>
            <a:chOff x="0" y="0"/>
            <a:chExt cx="5486400" cy="1457325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855F5E2F-96BE-4553-A3FD-D52493A6A5CD}"/>
                </a:ext>
              </a:extLst>
            </p:cNvPr>
            <p:cNvCxnSpPr/>
            <p:nvPr/>
          </p:nvCxnSpPr>
          <p:spPr>
            <a:xfrm>
              <a:off x="3086100" y="1085850"/>
              <a:ext cx="35941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B591DB8B-577D-4279-AB2F-C9AF54CF8950}"/>
                </a:ext>
              </a:extLst>
            </p:cNvPr>
            <p:cNvCxnSpPr/>
            <p:nvPr/>
          </p:nvCxnSpPr>
          <p:spPr>
            <a:xfrm>
              <a:off x="1143000" y="1095375"/>
              <a:ext cx="3960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DD7C7FFC-4004-477D-AA6A-A7181245D320}"/>
                </a:ext>
              </a:extLst>
            </p:cNvPr>
            <p:cNvCxnSpPr/>
            <p:nvPr/>
          </p:nvCxnSpPr>
          <p:spPr>
            <a:xfrm rot="5400000">
              <a:off x="2133600" y="609600"/>
              <a:ext cx="25146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526A4E84-BD74-4296-B7A1-DEE1A3D3285D}"/>
                </a:ext>
              </a:extLst>
            </p:cNvPr>
            <p:cNvGrpSpPr/>
            <p:nvPr/>
          </p:nvGrpSpPr>
          <p:grpSpPr>
            <a:xfrm>
              <a:off x="0" y="0"/>
              <a:ext cx="5486400" cy="1457325"/>
              <a:chOff x="0" y="0"/>
              <a:chExt cx="5486400" cy="1457325"/>
            </a:xfrm>
          </p:grpSpPr>
          <p:sp>
            <p:nvSpPr>
              <p:cNvPr id="11" name="Надпись 883">
                <a:extLst>
                  <a:ext uri="{FF2B5EF4-FFF2-40B4-BE49-F238E27FC236}">
                    <a16:creationId xmlns:a16="http://schemas.microsoft.com/office/drawing/2014/main" id="{0F7EC8E7-3841-4052-9FA8-109E15313ECA}"/>
                  </a:ext>
                </a:extLst>
              </p:cNvPr>
              <p:cNvSpPr txBox="1"/>
              <p:nvPr/>
            </p:nvSpPr>
            <p:spPr>
              <a:xfrm>
                <a:off x="4391025" y="361950"/>
                <a:ext cx="1095375" cy="53340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18000" tIns="45720" rIns="18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Изображение объекта</a:t>
                </a:r>
              </a:p>
            </p:txBody>
          </p:sp>
          <p:sp>
            <p:nvSpPr>
              <p:cNvPr id="12" name="Надпись 546">
                <a:extLst>
                  <a:ext uri="{FF2B5EF4-FFF2-40B4-BE49-F238E27FC236}">
                    <a16:creationId xmlns:a16="http://schemas.microsoft.com/office/drawing/2014/main" id="{77956114-DC51-4A46-9AD8-E41E9FFF98AC}"/>
                  </a:ext>
                </a:extLst>
              </p:cNvPr>
              <p:cNvSpPr txBox="1"/>
              <p:nvPr/>
            </p:nvSpPr>
            <p:spPr>
              <a:xfrm>
                <a:off x="0" y="800100"/>
                <a:ext cx="1152525" cy="5905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ysClr val="windowText" lastClr="000000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Объект наблюдения</a:t>
                </a:r>
              </a:p>
            </p:txBody>
          </p:sp>
          <p:sp>
            <p:nvSpPr>
              <p:cNvPr id="13" name="Надпись 866">
                <a:extLst>
                  <a:ext uri="{FF2B5EF4-FFF2-40B4-BE49-F238E27FC236}">
                    <a16:creationId xmlns:a16="http://schemas.microsoft.com/office/drawing/2014/main" id="{8F4C61D8-7656-4E4B-9130-CF782A812B09}"/>
                  </a:ext>
                </a:extLst>
              </p:cNvPr>
              <p:cNvSpPr txBox="1"/>
              <p:nvPr/>
            </p:nvSpPr>
            <p:spPr>
              <a:xfrm>
                <a:off x="1533525" y="695325"/>
                <a:ext cx="1552575" cy="762000"/>
              </a:xfrm>
              <a:prstGeom prst="wave">
                <a:avLst>
                  <a:gd name="adj1" fmla="val 6360"/>
                  <a:gd name="adj2" fmla="val 0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ysClr val="windowText" lastClr="000000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Среда распространения</a:t>
                </a:r>
              </a:p>
            </p:txBody>
          </p:sp>
          <p:sp>
            <p:nvSpPr>
              <p:cNvPr id="14" name="Надпись 873">
                <a:extLst>
                  <a:ext uri="{FF2B5EF4-FFF2-40B4-BE49-F238E27FC236}">
                    <a16:creationId xmlns:a16="http://schemas.microsoft.com/office/drawing/2014/main" id="{163284DE-DBB1-4004-A1CC-F192C824BB8E}"/>
                  </a:ext>
                </a:extLst>
              </p:cNvPr>
              <p:cNvSpPr txBox="1"/>
              <p:nvPr/>
            </p:nvSpPr>
            <p:spPr>
              <a:xfrm>
                <a:off x="3448050" y="781050"/>
                <a:ext cx="1162050" cy="590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ysClr val="windowText" lastClr="000000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Оптический приемник</a:t>
                </a:r>
              </a:p>
            </p:txBody>
          </p:sp>
          <p:sp>
            <p:nvSpPr>
              <p:cNvPr id="15" name="Надпись 879">
                <a:extLst>
                  <a:ext uri="{FF2B5EF4-FFF2-40B4-BE49-F238E27FC236}">
                    <a16:creationId xmlns:a16="http://schemas.microsoft.com/office/drawing/2014/main" id="{46CAC16E-E7B8-4BE6-92B8-F797153AD5A4}"/>
                  </a:ext>
                </a:extLst>
              </p:cNvPr>
              <p:cNvSpPr txBox="1"/>
              <p:nvPr/>
            </p:nvSpPr>
            <p:spPr>
              <a:xfrm>
                <a:off x="123825" y="0"/>
                <a:ext cx="1152525" cy="7143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Внешний источник света</a:t>
                </a:r>
              </a:p>
            </p:txBody>
          </p:sp>
          <p:sp>
            <p:nvSpPr>
              <p:cNvPr id="16" name="Солнце 15">
                <a:extLst>
                  <a:ext uri="{FF2B5EF4-FFF2-40B4-BE49-F238E27FC236}">
                    <a16:creationId xmlns:a16="http://schemas.microsoft.com/office/drawing/2014/main" id="{05BF80E9-9B5F-4BBB-BC02-E797BBD9B813}"/>
                  </a:ext>
                </a:extLst>
              </p:cNvPr>
              <p:cNvSpPr/>
              <p:nvPr/>
            </p:nvSpPr>
            <p:spPr>
              <a:xfrm>
                <a:off x="1104900" y="266701"/>
                <a:ext cx="438150" cy="342899"/>
              </a:xfrm>
              <a:prstGeom prst="sun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Надпись 881">
                <a:extLst>
                  <a:ext uri="{FF2B5EF4-FFF2-40B4-BE49-F238E27FC236}">
                    <a16:creationId xmlns:a16="http://schemas.microsoft.com/office/drawing/2014/main" id="{178B4D79-6BC8-411D-A79D-9C25676F99A0}"/>
                  </a:ext>
                </a:extLst>
              </p:cNvPr>
              <p:cNvSpPr txBox="1"/>
              <p:nvPr/>
            </p:nvSpPr>
            <p:spPr>
              <a:xfrm>
                <a:off x="1857375" y="123825"/>
                <a:ext cx="809625" cy="3238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Помеха</a:t>
                </a:r>
              </a:p>
            </p:txBody>
          </p:sp>
        </p:grp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382C244-0F6E-473B-83AA-5A883D40CDA8}"/>
                </a:ext>
              </a:extLst>
            </p:cNvPr>
            <p:cNvCxnSpPr/>
            <p:nvPr/>
          </p:nvCxnSpPr>
          <p:spPr>
            <a:xfrm>
              <a:off x="4610100" y="1066800"/>
              <a:ext cx="35941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89571929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CBD87-C850-4B8C-A3CE-FD45203F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Скрытное наблюдение за объектами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13814-FC5A-45A8-A3A9-BB6A75BD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38791"/>
            <a:ext cx="8229600" cy="4708525"/>
          </a:xfrm>
        </p:spPr>
        <p:txBody>
          <a:bodyPr/>
          <a:lstStyle/>
          <a:p>
            <a:r>
              <a:rPr lang="ru-RU" dirty="0"/>
              <a:t>Около 90 % получаемой человеком информации приходится на зрение. Поэтому стремление к скрытному получению некоторой видовой информации опирается в первую очередь на использование органов зрения.</a:t>
            </a:r>
            <a:endParaRPr lang="en-US" dirty="0"/>
          </a:p>
          <a:p>
            <a:r>
              <a:rPr lang="ru-RU" dirty="0"/>
              <a:t>Однако органы зрения человека имеют существенно ограниченные возможности: </a:t>
            </a:r>
          </a:p>
          <a:p>
            <a:pPr marL="809625" indent="-266700">
              <a:buNone/>
            </a:pPr>
            <a:r>
              <a:rPr lang="ru-RU" dirty="0"/>
              <a:t>•	угловое поле зрения составляет 65-95° по горизонтали и 60-72° – в вертикальной плоскости; </a:t>
            </a:r>
          </a:p>
          <a:p>
            <a:pPr marL="809625" indent="-266700">
              <a:buNone/>
            </a:pPr>
            <a:r>
              <a:rPr lang="ru-RU" dirty="0"/>
              <a:t>•	расстояние для наиболее качественного зрения – 25 см;</a:t>
            </a:r>
          </a:p>
          <a:p>
            <a:pPr marL="809625" indent="-266700">
              <a:buNone/>
            </a:pPr>
            <a:r>
              <a:rPr lang="ru-RU" dirty="0"/>
              <a:t>•	время удержания видимого изображения – 0,06 с;</a:t>
            </a:r>
          </a:p>
          <a:p>
            <a:pPr marL="809625" indent="-266700">
              <a:buNone/>
            </a:pPr>
            <a:r>
              <a:rPr lang="ru-RU" dirty="0"/>
              <a:t>•	спектральная чувствительность зрения находится в диапазоне 0,37...0,72 мкм.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D8FF3-BE14-40E3-89E8-ADEE2C9BF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49008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E1F4F-AA72-411D-85B3-EF9041AC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Оптико-механические приборы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77116-4DF7-4F2F-AE44-44BE1127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Приборы, позволяющие увеличить дальность визуального наблюдения, называются </a:t>
            </a:r>
            <a:r>
              <a:rPr lang="ru-RU" i="1" dirty="0"/>
              <a:t>оптико-механическими приборами</a:t>
            </a:r>
            <a:r>
              <a:rPr lang="ru-RU" dirty="0"/>
              <a:t>. Увеличение дальности наблюдения в этих приборах основано на увеличении угла зрения человека пропорционально увеличению расстояния до объекта наблюдения.</a:t>
            </a:r>
          </a:p>
          <a:p>
            <a:r>
              <a:rPr lang="ru-RU" dirty="0"/>
              <a:t>Невооруженным глазом человек видит объект под углом ψ</a:t>
            </a:r>
            <a:r>
              <a:rPr lang="ru-RU" baseline="-25000" dirty="0"/>
              <a:t>1</a:t>
            </a:r>
            <a:r>
              <a:rPr lang="ru-RU" dirty="0"/>
              <a:t>, а оптическая система создает изображение объекта, видимое под углом ψ</a:t>
            </a:r>
            <a:r>
              <a:rPr lang="ru-RU" baseline="-25000" dirty="0"/>
              <a:t>2</a:t>
            </a:r>
            <a:r>
              <a:rPr lang="ru-RU" dirty="0"/>
              <a:t>. При этом кратность увеличения приближенно равно отношению ψ</a:t>
            </a:r>
            <a:r>
              <a:rPr lang="ru-RU" baseline="-25000" dirty="0"/>
              <a:t>2  </a:t>
            </a:r>
            <a:r>
              <a:rPr lang="ru-RU" dirty="0"/>
              <a:t>⁄ ψ</a:t>
            </a:r>
            <a:r>
              <a:rPr lang="ru-RU" baseline="-25000" dirty="0"/>
              <a:t>1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06469B-C4AF-4DB9-91ED-5A905DA6B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459980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C1DA9-FB95-4E12-B90A-D7F1610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Оптико-механические приборы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DDA5B-0A69-41C2-9FC5-0B1BDA05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186" y="1403776"/>
            <a:ext cx="8480285" cy="4708525"/>
          </a:xfrm>
        </p:spPr>
        <p:txBody>
          <a:bodyPr/>
          <a:lstStyle/>
          <a:p>
            <a:r>
              <a:rPr lang="ru-RU" dirty="0"/>
              <a:t>Изменение угла зрения в оптико-механических приборах осуществляется путем применения в их объективах и окулярах различных линз: выпуклых, вогнутых, двояковыпуклых, двояковогнутых, выпукло-вогнутых и др. Для оптической разведки лучше подходят двояковыпуклые линзы. Такая оптическая система называется </a:t>
            </a:r>
            <a:r>
              <a:rPr lang="ru-RU" i="1" dirty="0"/>
              <a:t>системой</a:t>
            </a:r>
            <a:r>
              <a:rPr lang="ru-RU" dirty="0"/>
              <a:t> </a:t>
            </a:r>
            <a:r>
              <a:rPr lang="ru-RU" i="1" dirty="0"/>
              <a:t>Кеплера</a:t>
            </a:r>
            <a:r>
              <a:rPr lang="ru-RU" dirty="0"/>
              <a:t>, или </a:t>
            </a:r>
            <a:r>
              <a:rPr lang="ru-RU" i="1" dirty="0"/>
              <a:t>астрономической трубой</a:t>
            </a:r>
            <a:r>
              <a:rPr lang="ru-RU" dirty="0"/>
              <a:t>.</a:t>
            </a:r>
          </a:p>
          <a:p>
            <a:r>
              <a:rPr lang="ru-RU" dirty="0"/>
              <a:t>Система Кеплера кроме оптического приближения объекта наблюдения позволяет определять и дальность до него. Недостатком этой системы является отраженное сверху вниз видимое изображение объекта наблюдения. Для устранения этого недостатка в систему вводят дополни-тельные линзы.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C6FBD3-F78E-48F3-99F6-A43B6146F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45177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AD6B5-4130-4CCF-9137-A2288204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Оптико-механические приборы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3029-70B3-4A1C-9359-FF66B7EA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ведении скрытного наблюдения в условиях, когда прямую видимость обеспечить невозможно, применяются оптические системы, позволяющие многократно изменять направление прохождения оптических лучей (</a:t>
            </a:r>
            <a:r>
              <a:rPr lang="ru-RU" i="1" dirty="0"/>
              <a:t>стереотрубы</a:t>
            </a:r>
            <a:r>
              <a:rPr lang="ru-RU" dirty="0"/>
              <a:t>, </a:t>
            </a:r>
            <a:r>
              <a:rPr lang="ru-RU" i="1" dirty="0"/>
              <a:t>перископы</a:t>
            </a:r>
            <a:r>
              <a:rPr lang="ru-RU" dirty="0"/>
              <a:t>). Для этого применяются оптические призмы.</a:t>
            </a:r>
          </a:p>
          <a:p>
            <a:r>
              <a:rPr lang="ru-RU" dirty="0"/>
              <a:t>При скрытном наблюдении, демаскирующим фактором могут стать солнечные блики на стеклах оптической системы. Для их устранения в простейшем случае может использоваться </a:t>
            </a:r>
            <a:r>
              <a:rPr lang="ru-RU" i="1" dirty="0"/>
              <a:t>бленда</a:t>
            </a:r>
            <a:r>
              <a:rPr lang="ru-RU" dirty="0"/>
              <a:t>, представляющая собой раструб конической формы, надеваемый на объектив оптического прибора наблюдения.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58394A-A2D4-4779-900F-2D752D852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234553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A98EF-C57A-4310-A9A7-C0AC81DC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Оптико-механические приборы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8ADA6-A8FD-47E7-9ACC-FBB9FA0C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профессиональных оптических системах для устранения солнечных бликов используется т. н. </a:t>
            </a:r>
            <a:r>
              <a:rPr lang="ru-RU" i="1" dirty="0"/>
              <a:t>просветленная оптика</a:t>
            </a:r>
            <a:r>
              <a:rPr lang="ru-RU" dirty="0"/>
              <a:t>. На поверхность стекла объектива наносится специальная пленка. Оптические приборы с просветленной оптикой имеют характерный темный цвет линз объектива.</a:t>
            </a:r>
          </a:p>
          <a:p>
            <a:r>
              <a:rPr lang="ru-RU" dirty="0"/>
              <a:t> В зависимости от условий освещенности (день, ночь) используются соответствующие оптические приборы: днем – бинокли, монокуляры, зрительные трубы, телескопы, телевизионные камеры; ночью – приборы ночного видения, тепловизоры, телевизионные камеры.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BC433-E0C9-4AE7-A49B-A78C6ADB7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3211309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99E42-9ED6-4297-ACA4-137D5C5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Тепловизоры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A25E4-BADA-480F-BD43-6BEADB2C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ведения визуальной технической разведки в вечернее или ночное время суток используются </a:t>
            </a:r>
            <a:r>
              <a:rPr lang="ru-RU" i="1" dirty="0"/>
              <a:t>тепловизоры</a:t>
            </a:r>
            <a:r>
              <a:rPr lang="ru-RU" dirty="0"/>
              <a:t> и </a:t>
            </a:r>
            <a:r>
              <a:rPr lang="ru-RU" i="1" dirty="0"/>
              <a:t>приборы ночного видения (ПНВ)</a:t>
            </a:r>
            <a:r>
              <a:rPr lang="ru-RU" dirty="0"/>
              <a:t>, работающие в ближнем ИК-диапазоне (λ = 0,8-1,0 мкм).</a:t>
            </a:r>
          </a:p>
          <a:p>
            <a:r>
              <a:rPr lang="ru-RU" dirty="0"/>
              <a:t>Тепловизоры позволяют контролировать температурные контрасты объектов наблюдения. Их принципиальным недостатком является обязательное наличие системы охлаждения оптического приемника, что существенно утяжеляет их и ограничивает применение для целей технической разведки.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21E12-764C-44E1-8E0D-352D47CEC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0558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29CC8-F505-4BE8-850C-FEC654D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Вспомогательные технические средства и системы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35A29-34C3-4B66-85E0-A7F113A5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85265"/>
            <a:ext cx="8229600" cy="2728900"/>
          </a:xfrm>
        </p:spPr>
        <p:txBody>
          <a:bodyPr/>
          <a:lstStyle/>
          <a:p>
            <a:r>
              <a:rPr lang="ru-RU" dirty="0"/>
              <a:t>К вспомогательным техническим средствам и системам (ВТСС) относятся технические средства и системы, непосредственно не используемые для обработки секретной и конфиденциальной информации, но находящиеся в защищенных помещениях совместно с ОТСС и выполняющие вспомогательные функции.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F53133-6BF7-453B-99FC-4F2F155AC5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9325526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54F04-390D-4AE7-A52C-5C15BDE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Приборы ночного видения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013E1-81BD-41E7-B0A2-E3435D2F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0" y="2933945"/>
            <a:ext cx="8345270" cy="3284770"/>
          </a:xfrm>
        </p:spPr>
        <p:txBody>
          <a:bodyPr/>
          <a:lstStyle/>
          <a:p>
            <a:r>
              <a:rPr lang="ru-RU" dirty="0"/>
              <a:t>Электрооптический преобразователь преобразует ИК-диапазон в видимый спектр. Это электронное устройство, требующее наличие источника электропитания. ПНВ могут работать в пассивном и в активном режимах. </a:t>
            </a:r>
          </a:p>
          <a:p>
            <a:r>
              <a:rPr lang="ru-RU" i="1" dirty="0"/>
              <a:t>Пассивный режим </a:t>
            </a:r>
            <a:r>
              <a:rPr lang="ru-RU" dirty="0"/>
              <a:t>применяется при наличии собственного излучения объекта наблюдения и др. источников. </a:t>
            </a:r>
            <a:r>
              <a:rPr lang="ru-RU" i="1" dirty="0"/>
              <a:t>Активный режим </a:t>
            </a:r>
            <a:r>
              <a:rPr lang="ru-RU" dirty="0"/>
              <a:t>используется при полном отсутствии освещения объекта наблюдения. Для подсветки объекта используется лазер или ИК-прожектор.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93F48D-7A66-4090-9C38-6A3DEE32C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CF2426D-860B-405D-8F1A-6B603B8AD949}"/>
              </a:ext>
            </a:extLst>
          </p:cNvPr>
          <p:cNvGrpSpPr/>
          <p:nvPr/>
        </p:nvGrpSpPr>
        <p:grpSpPr>
          <a:xfrm>
            <a:off x="2450595" y="1512317"/>
            <a:ext cx="7310156" cy="1241609"/>
            <a:chOff x="345911" y="0"/>
            <a:chExt cx="4915739" cy="8001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462F5AF-F781-4921-8BB9-D9669C0388CC}"/>
                </a:ext>
              </a:extLst>
            </p:cNvPr>
            <p:cNvCxnSpPr/>
            <p:nvPr/>
          </p:nvCxnSpPr>
          <p:spPr>
            <a:xfrm>
              <a:off x="1616989" y="400050"/>
              <a:ext cx="48577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8C1320DF-0F33-4B0B-88B3-9F5B2B2921E7}"/>
                </a:ext>
              </a:extLst>
            </p:cNvPr>
            <p:cNvCxnSpPr/>
            <p:nvPr/>
          </p:nvCxnSpPr>
          <p:spPr>
            <a:xfrm>
              <a:off x="3703634" y="400050"/>
              <a:ext cx="48577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6" name="Надпись 552">
              <a:extLst>
                <a:ext uri="{FF2B5EF4-FFF2-40B4-BE49-F238E27FC236}">
                  <a16:creationId xmlns:a16="http://schemas.microsoft.com/office/drawing/2014/main" id="{C7969BA0-687A-433B-81C7-0EC73ED4F277}"/>
                </a:ext>
              </a:extLst>
            </p:cNvPr>
            <p:cNvSpPr txBox="1"/>
            <p:nvPr/>
          </p:nvSpPr>
          <p:spPr>
            <a:xfrm>
              <a:off x="618284" y="9525"/>
              <a:ext cx="1131214" cy="79057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Оптико-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механическая 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система</a:t>
              </a:r>
            </a:p>
          </p:txBody>
        </p:sp>
        <p:sp>
          <p:nvSpPr>
            <p:cNvPr id="7" name="Надпись 555">
              <a:extLst>
                <a:ext uri="{FF2B5EF4-FFF2-40B4-BE49-F238E27FC236}">
                  <a16:creationId xmlns:a16="http://schemas.microsoft.com/office/drawing/2014/main" id="{51D95D6F-9982-4793-83DB-161E27AC6B8C}"/>
                </a:ext>
              </a:extLst>
            </p:cNvPr>
            <p:cNvSpPr txBox="1"/>
            <p:nvPr/>
          </p:nvSpPr>
          <p:spPr>
            <a:xfrm>
              <a:off x="2112289" y="9525"/>
              <a:ext cx="1713956" cy="79057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Электрооптический преобразователь</a:t>
              </a:r>
            </a:p>
          </p:txBody>
        </p:sp>
        <p:sp>
          <p:nvSpPr>
            <p:cNvPr id="8" name="Надпись 562">
              <a:extLst>
                <a:ext uri="{FF2B5EF4-FFF2-40B4-BE49-F238E27FC236}">
                  <a16:creationId xmlns:a16="http://schemas.microsoft.com/office/drawing/2014/main" id="{53E98ABD-2D7A-4DC9-B0EC-3FBC436AB092}"/>
                </a:ext>
              </a:extLst>
            </p:cNvPr>
            <p:cNvSpPr txBox="1"/>
            <p:nvPr/>
          </p:nvSpPr>
          <p:spPr>
            <a:xfrm>
              <a:off x="4189409" y="0"/>
              <a:ext cx="1072241" cy="79057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Устройство фиксации изображения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6D265C0-2673-4C0F-BEDB-50418E5AE384}"/>
                </a:ext>
              </a:extLst>
            </p:cNvPr>
            <p:cNvCxnSpPr>
              <a:cxnSpLocks/>
            </p:cNvCxnSpPr>
            <p:nvPr/>
          </p:nvCxnSpPr>
          <p:spPr>
            <a:xfrm>
              <a:off x="345911" y="400050"/>
              <a:ext cx="272374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7422841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Скрытная фотосъемка объектов наблюдения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0526" y="1718811"/>
            <a:ext cx="8570295" cy="4005445"/>
          </a:xfrm>
        </p:spPr>
        <p:txBody>
          <a:bodyPr/>
          <a:lstStyle/>
          <a:p>
            <a:r>
              <a:rPr lang="ru-RU" dirty="0"/>
              <a:t>С больших расстояний фотосъемка осуществляется из специальных укрытий, позволяющих видеть объекты. </a:t>
            </a:r>
          </a:p>
          <a:p>
            <a:r>
              <a:rPr lang="ru-RU" dirty="0"/>
              <a:t>Для получения хороших снимков применяются длиннофокусные объективы. При фотосъемке объектов на очень больших удалениях длиннофокусные объективы совмещают с телескопами. </a:t>
            </a:r>
          </a:p>
          <a:p>
            <a:r>
              <a:rPr lang="ru-RU" dirty="0"/>
              <a:t>Если интересом разведки являются обширные территории, требующие панорамного изображения, применяют широкоугольные объективы с угловыми полями от 90° до 180°.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4414215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875E5-FAC7-4AAC-8B81-5DF1D93D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Скрытная фотосъемка объектов наблюдения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9D6C5E-CDD9-4A54-9CF0-7E51DFCD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Скрытная фотосъемка объектов наблюдения с близкого расстояния осуществляется портативными фото- и телекамерами, камуфлированными под различные малогабаритные предметы. При необходимости такие камеры могу дополняться устройствами видеозаписи или передачи изображений по радиоканалу.</a:t>
            </a:r>
          </a:p>
          <a:p>
            <a:r>
              <a:rPr lang="ru-RU" dirty="0"/>
              <a:t>Скрытная фотосъемка объектов наблюдения ночью проводится с близкого расстояния портативными фото- и телевизионными камерами, совмещенными с ПНВ или тепловизорами. При необходимости такие камеры могут совмещаться с устройствами передачи информации по радиоканалу.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5E6081-C8D0-4105-AF34-CD1D72A5E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2786918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9A5F-3DBB-46BD-A024-DB23E8FB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Скрытная фотосъемка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3754D-6508-40A8-AD04-AC9EE5BB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обычных фотокамер применяется т. н. </a:t>
            </a:r>
            <a:r>
              <a:rPr lang="ru-RU" i="1" dirty="0"/>
              <a:t>репродукционная</a:t>
            </a:r>
            <a:r>
              <a:rPr lang="ru-RU" dirty="0"/>
              <a:t> фотосъемка документов (объектив с возможностью  копирования документов).</a:t>
            </a:r>
          </a:p>
          <a:p>
            <a:r>
              <a:rPr lang="ru-RU" dirty="0"/>
              <a:t>Цифровые фотокамеры позволяют проводить съемку документов на расстояний 1-60 см. </a:t>
            </a:r>
          </a:p>
          <a:p>
            <a:r>
              <a:rPr lang="ru-RU" dirty="0"/>
              <a:t>Наличие дисплеев, позволяет контролировать качество получаемых изображений и оперативно менять параметры съемки. </a:t>
            </a:r>
          </a:p>
          <a:p>
            <a:r>
              <a:rPr lang="ru-RU" dirty="0"/>
              <a:t>Большие объемы памяти и быстродействие цифровых фотокамер позволяют за короткое время получать неограниченное количество снимков высокого качества.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8AFAC1-1F16-47C6-AD96-9668971DC3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7330489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BD449-2E16-4D39-B8C9-5B41169B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Скрытное видеонаблюдение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0EA-2B9A-41AB-AB8B-2EFBCD9E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наиболее совершенный способ получения конфиденциальной видеоинформации. </a:t>
            </a:r>
          </a:p>
          <a:p>
            <a:r>
              <a:rPr lang="ru-RU" dirty="0"/>
              <a:t>Для организации такого канала утечки на рынке представлен широкий спектр современных миниатюрных шпионских камер, применение которых позволяет осуществить получение высокоинформативной конфиденциальной видеоинформации незаметно и достаточно безопасно.</a:t>
            </a:r>
          </a:p>
          <a:p>
            <a:r>
              <a:rPr lang="ru-RU" dirty="0"/>
              <a:t>Телевизионные камеры в зависимости от параметра чувствительности способны эффективно работать при любых уровнях освещенности объектов видеонаблюдения.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F52686-97C8-4F2A-8870-BCD20CF09B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269651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Материально-вещественные каналы утечки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16475"/>
          </a:xfrm>
        </p:spPr>
        <p:txBody>
          <a:bodyPr/>
          <a:lstStyle/>
          <a:p>
            <a:r>
              <a:rPr lang="ru-RU" dirty="0"/>
              <a:t>Источниками и носителями информации в нем являются субъекты (люди) и материальные объекты, которые имеют четкие пространственные границы локализации, за исключением (излучений радиоактивных веществ). </a:t>
            </a:r>
          </a:p>
          <a:p>
            <a:r>
              <a:rPr lang="ru-RU" dirty="0"/>
              <a:t>Утечка информации в этих каналах сопровождается физическим перемещением людей и материальных тел с информацией за пределы КЗ. </a:t>
            </a:r>
          </a:p>
          <a:p>
            <a:r>
              <a:rPr lang="ru-RU" dirty="0"/>
              <a:t>Структура материально-вещественного КУИ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0D94DE3-2719-4173-A260-CF96317CA629}"/>
              </a:ext>
            </a:extLst>
          </p:cNvPr>
          <p:cNvGrpSpPr/>
          <p:nvPr/>
        </p:nvGrpSpPr>
        <p:grpSpPr>
          <a:xfrm>
            <a:off x="1981200" y="4968240"/>
            <a:ext cx="8229600" cy="1071050"/>
            <a:chOff x="0" y="0"/>
            <a:chExt cx="5543550" cy="581025"/>
          </a:xfrm>
        </p:grpSpPr>
        <p:sp>
          <p:nvSpPr>
            <p:cNvPr id="7" name="Надпись 1183">
              <a:extLst>
                <a:ext uri="{FF2B5EF4-FFF2-40B4-BE49-F238E27FC236}">
                  <a16:creationId xmlns:a16="http://schemas.microsoft.com/office/drawing/2014/main" id="{3875255E-A3BE-4AAD-8856-E9CCD36A762B}"/>
                </a:ext>
              </a:extLst>
            </p:cNvPr>
            <p:cNvSpPr txBox="1"/>
            <p:nvPr/>
          </p:nvSpPr>
          <p:spPr>
            <a:xfrm>
              <a:off x="0" y="0"/>
              <a:ext cx="1247775" cy="58102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Источник       информации</a:t>
              </a:r>
            </a:p>
          </p:txBody>
        </p:sp>
        <p:sp>
          <p:nvSpPr>
            <p:cNvPr id="8" name="Надпись 1184">
              <a:extLst>
                <a:ext uri="{FF2B5EF4-FFF2-40B4-BE49-F238E27FC236}">
                  <a16:creationId xmlns:a16="http://schemas.microsoft.com/office/drawing/2014/main" id="{3CB509C8-C917-42A9-8893-59C4D63C7133}"/>
                </a:ext>
              </a:extLst>
            </p:cNvPr>
            <p:cNvSpPr txBox="1"/>
            <p:nvPr/>
          </p:nvSpPr>
          <p:spPr>
            <a:xfrm>
              <a:off x="1714500" y="0"/>
              <a:ext cx="1247775" cy="58102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Носитель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информации</a:t>
              </a:r>
            </a:p>
          </p:txBody>
        </p:sp>
        <p:sp>
          <p:nvSpPr>
            <p:cNvPr id="9" name="Надпись 1185">
              <a:extLst>
                <a:ext uri="{FF2B5EF4-FFF2-40B4-BE49-F238E27FC236}">
                  <a16:creationId xmlns:a16="http://schemas.microsoft.com/office/drawing/2014/main" id="{EDB8E5B4-7482-41E3-A715-E7052FCA229A}"/>
                </a:ext>
              </a:extLst>
            </p:cNvPr>
            <p:cNvSpPr txBox="1"/>
            <p:nvPr/>
          </p:nvSpPr>
          <p:spPr>
            <a:xfrm>
              <a:off x="3419475" y="0"/>
              <a:ext cx="2124075" cy="581025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Несанкционированный получатель информации</a:t>
              </a:r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236C3324-4E02-4A0D-81B9-6E504F766F53}"/>
                </a:ext>
              </a:extLst>
            </p:cNvPr>
            <p:cNvCxnSpPr/>
            <p:nvPr/>
          </p:nvCxnSpPr>
          <p:spPr>
            <a:xfrm>
              <a:off x="1257300" y="295275"/>
              <a:ext cx="4572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75E6BB8B-07A4-4E9E-8FE1-7412EAB1E105}"/>
                </a:ext>
              </a:extLst>
            </p:cNvPr>
            <p:cNvCxnSpPr/>
            <p:nvPr/>
          </p:nvCxnSpPr>
          <p:spPr>
            <a:xfrm>
              <a:off x="2962275" y="285750"/>
              <a:ext cx="45720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0149700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BCBBB-2561-4C40-BCAA-8B9AACE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700" dirty="0">
                <a:solidFill>
                  <a:srgbClr val="F0AD00">
                    <a:lumMod val="75000"/>
                  </a:srgbClr>
                </a:solidFill>
                <a:latin typeface="Arial"/>
              </a:rPr>
              <a:t>Материально-вещественные каналы утечки информации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519AB-8737-4C8F-92B6-C0EAEF41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15236"/>
            <a:ext cx="8345270" cy="4214065"/>
          </a:xfrm>
        </p:spPr>
        <p:txBody>
          <a:bodyPr/>
          <a:lstStyle/>
          <a:p>
            <a:r>
              <a:rPr lang="ru-RU" dirty="0"/>
              <a:t>Материальными объектами, содержащими в себе конфиденциальную информацию, могут быть:</a:t>
            </a:r>
          </a:p>
          <a:p>
            <a:pPr marL="136525" indent="492125">
              <a:buNone/>
            </a:pPr>
            <a:r>
              <a:rPr lang="ru-RU" dirty="0"/>
              <a:t>•	бумажные документы и черновики документов; </a:t>
            </a:r>
          </a:p>
          <a:p>
            <a:pPr marL="136525" indent="492125">
              <a:buNone/>
            </a:pPr>
            <a:r>
              <a:rPr lang="ru-RU" dirty="0"/>
              <a:t>•	отходы бумажного делопроизводства;      </a:t>
            </a:r>
          </a:p>
          <a:p>
            <a:pPr marL="136525" indent="492125">
              <a:buNone/>
            </a:pPr>
            <a:r>
              <a:rPr lang="ru-RU" dirty="0"/>
              <a:t>•	макеты, блоки, узлы и элементы устройств и приборов;      </a:t>
            </a:r>
          </a:p>
          <a:p>
            <a:pPr marL="136525" indent="492125">
              <a:buNone/>
            </a:pPr>
            <a:r>
              <a:rPr lang="ru-RU" dirty="0"/>
              <a:t>•	бракованная продукция и ее элементы;      </a:t>
            </a:r>
          </a:p>
          <a:p>
            <a:pPr marL="136525" indent="492125">
              <a:buNone/>
            </a:pPr>
            <a:r>
              <a:rPr lang="ru-RU" dirty="0"/>
              <a:t>•	жесткие и гибкие компьютерные диски;      </a:t>
            </a:r>
          </a:p>
          <a:p>
            <a:pPr marL="895350" indent="-266700">
              <a:buNone/>
            </a:pPr>
            <a:r>
              <a:rPr lang="ru-RU" dirty="0"/>
              <a:t>•	газообразные, жидкие и твердые отходы производства, радиоактивные излучения и т. п.  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DAE99A-918B-4B83-936F-4CBC4F4B4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8615222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Комплексирование каналов утечки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583796"/>
            <a:ext cx="8229600" cy="4708525"/>
          </a:xfrm>
        </p:spPr>
        <p:txBody>
          <a:bodyPr/>
          <a:lstStyle/>
          <a:p>
            <a:r>
              <a:rPr lang="ru-RU" dirty="0"/>
              <a:t>Службы технической разведки для добывания конфиденциальной информации могут использовать множество различных каналов. При этом каждый канал предоставляет информацию разного вида, качества, степени актуальности и достоверности. </a:t>
            </a:r>
          </a:p>
          <a:p>
            <a:r>
              <a:rPr lang="ru-RU" dirty="0"/>
              <a:t>Возникает вопрос: как конечному получателю соотносить все многообразие информации, полученной из разных источников, чтобы составить наиболее точное представление об объекте разведки. </a:t>
            </a:r>
          </a:p>
          <a:p>
            <a:r>
              <a:rPr lang="ru-RU" dirty="0"/>
              <a:t>Для решения этой задачи применяются способы комплексирования каналов утечки информации из разных источников.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524795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59D88-435A-4321-A864-66807B37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Комплексирование каналов утечки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C209E-E229-4098-BDEA-4F1A0F76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Комплексирование каналов утечки информации из разных источников основывается на следующих принципах: </a:t>
            </a:r>
          </a:p>
          <a:p>
            <a:pPr marL="990600" indent="-276225">
              <a:buNone/>
            </a:pPr>
            <a:r>
              <a:rPr lang="ru-RU" dirty="0"/>
              <a:t>•	комплексируемые каналы должна дополнять друг друга по своим возможностям; </a:t>
            </a:r>
          </a:p>
          <a:p>
            <a:pPr marL="990600" indent="-276225">
              <a:buNone/>
            </a:pPr>
            <a:r>
              <a:rPr lang="ru-RU" dirty="0"/>
              <a:t>•	эффективность комплексирования каналов тем выше, чем меньше зависимость между источниками информации и полученными сведениями по разным каналам. </a:t>
            </a:r>
          </a:p>
          <a:p>
            <a:r>
              <a:rPr lang="ru-RU" dirty="0"/>
              <a:t>Комплексирование каналов утечки информации особенно важно в случае получения информации из недостаточно надежных источников.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2EF4B-4055-40BE-97FC-98FF85811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15087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5A0F4-F31A-410D-B34D-A42BBAB5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Комплексирования каналов </a:t>
            </a:r>
            <a:br>
              <a:rPr lang="ru-RU" dirty="0"/>
            </a:br>
            <a:r>
              <a:rPr lang="ru-RU" dirty="0"/>
              <a:t>от одного источника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F01EF8-2A29-4889-83A4-E819E7311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28D50D0-3633-4288-82A3-CCEFE3EA0EFF}"/>
              </a:ext>
            </a:extLst>
          </p:cNvPr>
          <p:cNvGrpSpPr/>
          <p:nvPr/>
        </p:nvGrpSpPr>
        <p:grpSpPr>
          <a:xfrm>
            <a:off x="1981200" y="1898831"/>
            <a:ext cx="8229600" cy="2295027"/>
            <a:chOff x="-1" y="0"/>
            <a:chExt cx="5209201" cy="1530001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E16000C-9EC5-4842-88AD-C9D6006728BA}"/>
                </a:ext>
              </a:extLst>
            </p:cNvPr>
            <p:cNvCxnSpPr/>
            <p:nvPr/>
          </p:nvCxnSpPr>
          <p:spPr>
            <a:xfrm>
              <a:off x="4746498" y="158496"/>
              <a:ext cx="0" cy="25189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4A1128A-FF1D-4A5D-94C7-6A2A81B3C1D6}"/>
                </a:ext>
              </a:extLst>
            </p:cNvPr>
            <p:cNvCxnSpPr/>
            <p:nvPr/>
          </p:nvCxnSpPr>
          <p:spPr>
            <a:xfrm flipV="1">
              <a:off x="3962400" y="164592"/>
              <a:ext cx="78105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7A23E832-3980-4ADF-8792-98D068A3FC6D}"/>
                </a:ext>
              </a:extLst>
            </p:cNvPr>
            <p:cNvCxnSpPr/>
            <p:nvPr/>
          </p:nvCxnSpPr>
          <p:spPr>
            <a:xfrm>
              <a:off x="1432560" y="698754"/>
              <a:ext cx="13589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E73A91E-2179-4096-9611-4C17D1BDD1D6}"/>
                </a:ext>
              </a:extLst>
            </p:cNvPr>
            <p:cNvCxnSpPr/>
            <p:nvPr/>
          </p:nvCxnSpPr>
          <p:spPr>
            <a:xfrm flipH="1">
              <a:off x="1377696" y="182880"/>
              <a:ext cx="0" cy="116205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ED1F4CB-7AB3-4016-9A42-A39D696E4111}"/>
                </a:ext>
              </a:extLst>
            </p:cNvPr>
            <p:cNvCxnSpPr/>
            <p:nvPr/>
          </p:nvCxnSpPr>
          <p:spPr>
            <a:xfrm rot="16200000">
              <a:off x="4547616" y="1167384"/>
              <a:ext cx="360018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DB25BC9F-6496-4065-BED6-C760F17A638C}"/>
                </a:ext>
              </a:extLst>
            </p:cNvPr>
            <p:cNvCxnSpPr/>
            <p:nvPr/>
          </p:nvCxnSpPr>
          <p:spPr>
            <a:xfrm flipV="1">
              <a:off x="3974592" y="1347216"/>
              <a:ext cx="760731" cy="127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2917BAC2-3878-48CC-B727-4ADF8633C560}"/>
                </a:ext>
              </a:extLst>
            </p:cNvPr>
            <p:cNvGrpSpPr/>
            <p:nvPr/>
          </p:nvGrpSpPr>
          <p:grpSpPr>
            <a:xfrm>
              <a:off x="-1" y="0"/>
              <a:ext cx="5209201" cy="1530001"/>
              <a:chOff x="0" y="0"/>
              <a:chExt cx="5208898" cy="1530810"/>
            </a:xfrm>
          </p:grpSpPr>
          <p:sp>
            <p:nvSpPr>
              <p:cNvPr id="26" name="Надпись 1191">
                <a:extLst>
                  <a:ext uri="{FF2B5EF4-FFF2-40B4-BE49-F238E27FC236}">
                    <a16:creationId xmlns:a16="http://schemas.microsoft.com/office/drawing/2014/main" id="{4A0E8966-2B56-49C4-A743-19322E442572}"/>
                  </a:ext>
                </a:extLst>
              </p:cNvPr>
              <p:cNvSpPr txBox="1"/>
              <p:nvPr/>
            </p:nvSpPr>
            <p:spPr>
              <a:xfrm>
                <a:off x="4277801" y="405516"/>
                <a:ext cx="931097" cy="57914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2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Центр анализа</a:t>
                </a:r>
              </a:p>
            </p:txBody>
          </p:sp>
          <p:sp>
            <p:nvSpPr>
              <p:cNvPr id="27" name="Надпись 1192">
                <a:extLst>
                  <a:ext uri="{FF2B5EF4-FFF2-40B4-BE49-F238E27FC236}">
                    <a16:creationId xmlns:a16="http://schemas.microsoft.com/office/drawing/2014/main" id="{D352ADE9-5BA5-4062-8578-F55B6BF735A5}"/>
                  </a:ext>
                </a:extLst>
              </p:cNvPr>
              <p:cNvSpPr txBox="1"/>
              <p:nvPr/>
            </p:nvSpPr>
            <p:spPr>
              <a:xfrm>
                <a:off x="1558455" y="0"/>
                <a:ext cx="2401337" cy="36196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2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Канал утечки информации 1</a:t>
                </a:r>
              </a:p>
            </p:txBody>
          </p:sp>
          <p:sp>
            <p:nvSpPr>
              <p:cNvPr id="28" name="Надпись 1200">
                <a:extLst>
                  <a:ext uri="{FF2B5EF4-FFF2-40B4-BE49-F238E27FC236}">
                    <a16:creationId xmlns:a16="http://schemas.microsoft.com/office/drawing/2014/main" id="{5D842DEE-1DF1-492F-BD7F-3051EFB77C5B}"/>
                  </a:ext>
                </a:extLst>
              </p:cNvPr>
              <p:cNvSpPr txBox="1"/>
              <p:nvPr/>
            </p:nvSpPr>
            <p:spPr>
              <a:xfrm>
                <a:off x="1574358" y="826936"/>
                <a:ext cx="2401337" cy="3619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200" b="1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. . . . . . . . . . . . . . . . .</a:t>
                </a:r>
                <a:endParaRPr lang="ru-RU" sz="22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endParaRPr>
              </a:p>
            </p:txBody>
          </p: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BBEEC0C3-9DE0-4306-9495-4878EF3B1E8C}"/>
                  </a:ext>
                </a:extLst>
              </p:cNvPr>
              <p:cNvSpPr/>
              <p:nvPr/>
            </p:nvSpPr>
            <p:spPr>
              <a:xfrm>
                <a:off x="1113182" y="659958"/>
                <a:ext cx="54000" cy="540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2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Надпись 1190">
                <a:extLst>
                  <a:ext uri="{FF2B5EF4-FFF2-40B4-BE49-F238E27FC236}">
                    <a16:creationId xmlns:a16="http://schemas.microsoft.com/office/drawing/2014/main" id="{F1241FC1-1E1C-4645-B98E-F6D2C88B81BC}"/>
                  </a:ext>
                </a:extLst>
              </p:cNvPr>
              <p:cNvSpPr txBox="1"/>
              <p:nvPr/>
            </p:nvSpPr>
            <p:spPr>
              <a:xfrm>
                <a:off x="0" y="402359"/>
                <a:ext cx="1248314" cy="57914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2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Источник информации</a:t>
                </a:r>
              </a:p>
            </p:txBody>
          </p:sp>
          <p:sp>
            <p:nvSpPr>
              <p:cNvPr id="31" name="Надпись 1193">
                <a:extLst>
                  <a:ext uri="{FF2B5EF4-FFF2-40B4-BE49-F238E27FC236}">
                    <a16:creationId xmlns:a16="http://schemas.microsoft.com/office/drawing/2014/main" id="{C96D4F88-9AF3-438A-A0E7-DCF4911EF5E2}"/>
                  </a:ext>
                </a:extLst>
              </p:cNvPr>
              <p:cNvSpPr txBox="1"/>
              <p:nvPr/>
            </p:nvSpPr>
            <p:spPr>
              <a:xfrm>
                <a:off x="1574358" y="524786"/>
                <a:ext cx="2401337" cy="36196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2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Канал утечки информации 2</a:t>
                </a:r>
              </a:p>
            </p:txBody>
          </p:sp>
          <p:sp>
            <p:nvSpPr>
              <p:cNvPr id="32" name="Надпись 1194">
                <a:extLst>
                  <a:ext uri="{FF2B5EF4-FFF2-40B4-BE49-F238E27FC236}">
                    <a16:creationId xmlns:a16="http://schemas.microsoft.com/office/drawing/2014/main" id="{ADF9EA85-6E88-47B2-B54F-D13D4973AD80}"/>
                  </a:ext>
                </a:extLst>
              </p:cNvPr>
              <p:cNvSpPr txBox="1"/>
              <p:nvPr/>
            </p:nvSpPr>
            <p:spPr>
              <a:xfrm>
                <a:off x="1574358" y="1168842"/>
                <a:ext cx="2401337" cy="36196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2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Канал утечки информации </a:t>
                </a:r>
                <a:r>
                  <a:rPr lang="en-US" sz="2200" i="1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n</a:t>
                </a:r>
                <a:endParaRPr lang="ru-RU" sz="22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endParaRPr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4919E9AF-6BF7-41B9-AD0B-2D17845DB57B}"/>
                  </a:ext>
                </a:extLst>
              </p:cNvPr>
              <p:cNvSpPr/>
              <p:nvPr/>
            </p:nvSpPr>
            <p:spPr>
              <a:xfrm>
                <a:off x="1366051" y="669488"/>
                <a:ext cx="45719" cy="5565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2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21064E9-B883-49B8-A541-C1A26995CB56}"/>
                </a:ext>
              </a:extLst>
            </p:cNvPr>
            <p:cNvCxnSpPr/>
            <p:nvPr/>
          </p:nvCxnSpPr>
          <p:spPr>
            <a:xfrm>
              <a:off x="1389888" y="1344930"/>
              <a:ext cx="1741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6BB85723-C63F-49A3-8E2A-CF49302060F2}"/>
                </a:ext>
              </a:extLst>
            </p:cNvPr>
            <p:cNvCxnSpPr/>
            <p:nvPr/>
          </p:nvCxnSpPr>
          <p:spPr>
            <a:xfrm>
              <a:off x="1383792" y="186690"/>
              <a:ext cx="1741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C9A96B2-8BAD-4F61-AC2A-08BA50FD3CB9}"/>
                </a:ext>
              </a:extLst>
            </p:cNvPr>
            <p:cNvCxnSpPr/>
            <p:nvPr/>
          </p:nvCxnSpPr>
          <p:spPr>
            <a:xfrm flipH="1" flipV="1">
              <a:off x="1237488" y="701040"/>
              <a:ext cx="152400" cy="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AD6AA306-95CE-4976-921D-1909334F7CB1}"/>
                </a:ext>
              </a:extLst>
            </p:cNvPr>
            <p:cNvCxnSpPr/>
            <p:nvPr/>
          </p:nvCxnSpPr>
          <p:spPr>
            <a:xfrm>
              <a:off x="3962400" y="710946"/>
              <a:ext cx="30480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277DCD-77E2-4720-B155-2A74F4360C45}"/>
                  </a:ext>
                </a:extLst>
              </p:cNvPr>
              <p:cNvSpPr txBox="1"/>
              <p:nvPr/>
            </p:nvSpPr>
            <p:spPr>
              <a:xfrm>
                <a:off x="1981200" y="4464116"/>
                <a:ext cx="8229600" cy="183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fontAlgn="base">
                  <a:spcBef>
                    <a:spcPct val="0"/>
                  </a:spcBef>
                </a:pPr>
                <a:r>
                  <a:rPr lang="ru-RU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Вероятность поражения одного и того же элемента информации при комплексировании </a:t>
                </a:r>
                <a:r>
                  <a:rPr lang="ru-RU" sz="2400" i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n</a:t>
                </a:r>
                <a:r>
                  <a:rPr lang="ru-RU" sz="24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 каналов будет равна</a:t>
                </a:r>
              </a:p>
              <a:p>
                <a:pPr algn="just" fontAlgn="base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400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ru-RU" sz="2400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prstClr val="black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277DCD-77E2-4720-B155-2A74F4360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464116"/>
                <a:ext cx="8229600" cy="1839221"/>
              </a:xfrm>
              <a:prstGeom prst="rect">
                <a:avLst/>
              </a:prstGeom>
              <a:blipFill>
                <a:blip r:embed="rId2"/>
                <a:stretch>
                  <a:fillRect l="-1185" t="-2980" r="-1556" b="-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8247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1283C-0D0C-42C4-9804-C5394487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Вспомогательные технические средства и системы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76468-30AF-4071-AB59-20BDBE48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системы и средства городской автоматической телефонной связи;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системы и средства радиосвязи;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средства и системы радиовещания и телевидения;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системы и средства проводной радиотрансляционной сети;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системы и средства охранной и пожарной сигнализации;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системы и средства оповещения и сигнализации;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контрольно-измерительная аппаратура;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средства оргтехники и др.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5F14C-C0A9-456E-A75C-C62A2024F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553600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FB9BA-F12C-4D9B-BC3A-D28F30F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Комплексирования каналов </a:t>
            </a:r>
            <a:br>
              <a:rPr lang="ru-RU" dirty="0"/>
            </a:br>
            <a:r>
              <a:rPr lang="ru-RU" dirty="0"/>
              <a:t>от многих источников</a:t>
            </a:r>
          </a:p>
        </p:txBody>
      </p:sp>
      <p:pic>
        <p:nvPicPr>
          <p:cNvPr id="25" name="Объект 24">
            <a:extLst>
              <a:ext uri="{FF2B5EF4-FFF2-40B4-BE49-F238E27FC236}">
                <a16:creationId xmlns:a16="http://schemas.microsoft.com/office/drawing/2014/main" id="{8B201B1E-D3B5-41A0-B77B-C0EAE775E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510" y="5700797"/>
            <a:ext cx="8820980" cy="56351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C18B16-5C6A-4203-BD1F-28B7C6679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130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B18F92C-8784-4A10-9356-3F56C7CB4AC3}"/>
              </a:ext>
            </a:extLst>
          </p:cNvPr>
          <p:cNvGrpSpPr/>
          <p:nvPr/>
        </p:nvGrpSpPr>
        <p:grpSpPr>
          <a:xfrm>
            <a:off x="1981200" y="1718810"/>
            <a:ext cx="8229600" cy="3195355"/>
            <a:chOff x="0" y="0"/>
            <a:chExt cx="5288412" cy="2248922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D77B6D21-0264-420C-BE75-A494C627ED28}"/>
                </a:ext>
              </a:extLst>
            </p:cNvPr>
            <p:cNvCxnSpPr/>
            <p:nvPr/>
          </p:nvCxnSpPr>
          <p:spPr>
            <a:xfrm flipV="1">
              <a:off x="1216549" y="1939952"/>
              <a:ext cx="42163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49081D70-E907-407D-8E83-997E126E38D0}"/>
                </a:ext>
              </a:extLst>
            </p:cNvPr>
            <p:cNvCxnSpPr/>
            <p:nvPr/>
          </p:nvCxnSpPr>
          <p:spPr>
            <a:xfrm flipV="1">
              <a:off x="1216549" y="1009650"/>
              <a:ext cx="42163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6D089090-234E-4B9F-A73B-BE21BC3314EE}"/>
                </a:ext>
              </a:extLst>
            </p:cNvPr>
            <p:cNvCxnSpPr/>
            <p:nvPr/>
          </p:nvCxnSpPr>
          <p:spPr>
            <a:xfrm flipV="1">
              <a:off x="1216549" y="294032"/>
              <a:ext cx="42163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65EE124A-EB1C-4BA6-828E-3C74853945E9}"/>
                </a:ext>
              </a:extLst>
            </p:cNvPr>
            <p:cNvCxnSpPr/>
            <p:nvPr/>
          </p:nvCxnSpPr>
          <p:spPr>
            <a:xfrm flipV="1">
              <a:off x="4047214" y="310101"/>
              <a:ext cx="76995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F73360E-30F4-424C-86B7-E0404346EC82}"/>
                </a:ext>
              </a:extLst>
            </p:cNvPr>
            <p:cNvCxnSpPr/>
            <p:nvPr/>
          </p:nvCxnSpPr>
          <p:spPr>
            <a:xfrm flipV="1">
              <a:off x="4039262" y="1009650"/>
              <a:ext cx="314461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1CCCE9E-E34C-45A5-909C-E04F16749A29}"/>
                </a:ext>
              </a:extLst>
            </p:cNvPr>
            <p:cNvCxnSpPr/>
            <p:nvPr/>
          </p:nvCxnSpPr>
          <p:spPr>
            <a:xfrm flipV="1">
              <a:off x="4063116" y="1963972"/>
              <a:ext cx="76995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2374656-4DFD-4949-A495-C4C6D90DD374}"/>
                </a:ext>
              </a:extLst>
            </p:cNvPr>
            <p:cNvCxnSpPr/>
            <p:nvPr/>
          </p:nvCxnSpPr>
          <p:spPr>
            <a:xfrm flipV="1">
              <a:off x="4818325" y="1302357"/>
              <a:ext cx="10" cy="65903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med"/>
            </a:ln>
            <a:effectLst/>
          </p:spPr>
        </p:cxn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FDD72D23-A8E0-46C2-973E-00D993E5C41B}"/>
                </a:ext>
              </a:extLst>
            </p:cNvPr>
            <p:cNvGrpSpPr/>
            <p:nvPr/>
          </p:nvGrpSpPr>
          <p:grpSpPr>
            <a:xfrm>
              <a:off x="0" y="0"/>
              <a:ext cx="5288412" cy="2248922"/>
              <a:chOff x="0" y="0"/>
              <a:chExt cx="5288412" cy="2248922"/>
            </a:xfrm>
          </p:grpSpPr>
          <p:sp>
            <p:nvSpPr>
              <p:cNvPr id="14" name="Надпись 1208">
                <a:extLst>
                  <a:ext uri="{FF2B5EF4-FFF2-40B4-BE49-F238E27FC236}">
                    <a16:creationId xmlns:a16="http://schemas.microsoft.com/office/drawing/2014/main" id="{FDCD86BB-514E-4925-B51B-94FFB1A6A32D}"/>
                  </a:ext>
                </a:extLst>
              </p:cNvPr>
              <p:cNvSpPr txBox="1"/>
              <p:nvPr/>
            </p:nvSpPr>
            <p:spPr>
              <a:xfrm>
                <a:off x="7951" y="1304014"/>
                <a:ext cx="1323909" cy="36196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 b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. . . . . . . .</a:t>
                </a:r>
                <a:endParaRPr lang="ru-RU" sz="22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endParaRPr>
              </a:p>
            </p:txBody>
          </p:sp>
          <p:sp>
            <p:nvSpPr>
              <p:cNvPr id="15" name="Надпись 1135">
                <a:extLst>
                  <a:ext uri="{FF2B5EF4-FFF2-40B4-BE49-F238E27FC236}">
                    <a16:creationId xmlns:a16="http://schemas.microsoft.com/office/drawing/2014/main" id="{306FA27E-0CFC-4289-9D0B-5F456C879556}"/>
                  </a:ext>
                </a:extLst>
              </p:cNvPr>
              <p:cNvSpPr txBox="1"/>
              <p:nvPr/>
            </p:nvSpPr>
            <p:spPr>
              <a:xfrm>
                <a:off x="7951" y="0"/>
                <a:ext cx="1332001" cy="57914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Источник 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информации 1</a:t>
                </a:r>
              </a:p>
            </p:txBody>
          </p:sp>
          <p:sp>
            <p:nvSpPr>
              <p:cNvPr id="16" name="Надпись 1179">
                <a:extLst>
                  <a:ext uri="{FF2B5EF4-FFF2-40B4-BE49-F238E27FC236}">
                    <a16:creationId xmlns:a16="http://schemas.microsoft.com/office/drawing/2014/main" id="{33E746B8-0C93-40EC-A30E-A90B1981DD49}"/>
                  </a:ext>
                </a:extLst>
              </p:cNvPr>
              <p:cNvSpPr txBox="1"/>
              <p:nvPr/>
            </p:nvSpPr>
            <p:spPr>
              <a:xfrm>
                <a:off x="1637968" y="111318"/>
                <a:ext cx="2401337" cy="36196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Канал утечки информации 1</a:t>
                </a:r>
              </a:p>
            </p:txBody>
          </p:sp>
          <p:sp>
            <p:nvSpPr>
              <p:cNvPr id="17" name="Надпись 1138">
                <a:extLst>
                  <a:ext uri="{FF2B5EF4-FFF2-40B4-BE49-F238E27FC236}">
                    <a16:creationId xmlns:a16="http://schemas.microsoft.com/office/drawing/2014/main" id="{04F54B18-35D5-42F9-9D79-4967658D866B}"/>
                  </a:ext>
                </a:extLst>
              </p:cNvPr>
              <p:cNvSpPr txBox="1"/>
              <p:nvPr/>
            </p:nvSpPr>
            <p:spPr>
              <a:xfrm>
                <a:off x="7951" y="731520"/>
                <a:ext cx="1332001" cy="57914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Источник 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информации 2</a:t>
                </a:r>
              </a:p>
            </p:txBody>
          </p:sp>
          <p:sp>
            <p:nvSpPr>
              <p:cNvPr id="18" name="Надпись 1181">
                <a:extLst>
                  <a:ext uri="{FF2B5EF4-FFF2-40B4-BE49-F238E27FC236}">
                    <a16:creationId xmlns:a16="http://schemas.microsoft.com/office/drawing/2014/main" id="{AB565F0C-015C-4F72-B904-3280357030C6}"/>
                  </a:ext>
                </a:extLst>
              </p:cNvPr>
              <p:cNvSpPr txBox="1"/>
              <p:nvPr/>
            </p:nvSpPr>
            <p:spPr>
              <a:xfrm>
                <a:off x="1637968" y="826935"/>
                <a:ext cx="2401337" cy="36196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Канал утечки информации 2</a:t>
                </a:r>
              </a:p>
            </p:txBody>
          </p:sp>
          <p:sp>
            <p:nvSpPr>
              <p:cNvPr id="19" name="Надпись 1218">
                <a:extLst>
                  <a:ext uri="{FF2B5EF4-FFF2-40B4-BE49-F238E27FC236}">
                    <a16:creationId xmlns:a16="http://schemas.microsoft.com/office/drawing/2014/main" id="{4AD6A29C-B83A-4B5A-BA5B-C25CBD86853F}"/>
                  </a:ext>
                </a:extLst>
              </p:cNvPr>
              <p:cNvSpPr txBox="1"/>
              <p:nvPr/>
            </p:nvSpPr>
            <p:spPr>
              <a:xfrm>
                <a:off x="4357315" y="723568"/>
                <a:ext cx="931097" cy="57914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Центр анализа</a:t>
                </a:r>
              </a:p>
            </p:txBody>
          </p:sp>
          <p:sp>
            <p:nvSpPr>
              <p:cNvPr id="20" name="Надпись 1207">
                <a:extLst>
                  <a:ext uri="{FF2B5EF4-FFF2-40B4-BE49-F238E27FC236}">
                    <a16:creationId xmlns:a16="http://schemas.microsoft.com/office/drawing/2014/main" id="{2BF86CC5-9CD8-4AF9-B20C-D0880E1A3B13}"/>
                  </a:ext>
                </a:extLst>
              </p:cNvPr>
              <p:cNvSpPr txBox="1"/>
              <p:nvPr/>
            </p:nvSpPr>
            <p:spPr>
              <a:xfrm>
                <a:off x="1661822" y="1296062"/>
                <a:ext cx="2401337" cy="3619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. . . . . . . . . . . . . . . . .</a:t>
                </a:r>
                <a:endParaRPr lang="ru-RU" sz="22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endParaRPr>
              </a:p>
            </p:txBody>
          </p:sp>
          <p:sp>
            <p:nvSpPr>
              <p:cNvPr id="21" name="Надпись 1177">
                <a:extLst>
                  <a:ext uri="{FF2B5EF4-FFF2-40B4-BE49-F238E27FC236}">
                    <a16:creationId xmlns:a16="http://schemas.microsoft.com/office/drawing/2014/main" id="{3B0D8D76-0609-4F68-A7CA-B951C1374CA2}"/>
                  </a:ext>
                </a:extLst>
              </p:cNvPr>
              <p:cNvSpPr txBox="1"/>
              <p:nvPr/>
            </p:nvSpPr>
            <p:spPr>
              <a:xfrm>
                <a:off x="0" y="1669774"/>
                <a:ext cx="1332001" cy="57914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Источник 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информации </a:t>
                </a:r>
                <a:r>
                  <a:rPr lang="en-US" sz="2200" i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n</a:t>
                </a:r>
                <a:endParaRPr lang="ru-RU" sz="22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endParaRPr>
              </a:p>
            </p:txBody>
          </p:sp>
          <p:sp>
            <p:nvSpPr>
              <p:cNvPr id="22" name="Надпись 1186">
                <a:extLst>
                  <a:ext uri="{FF2B5EF4-FFF2-40B4-BE49-F238E27FC236}">
                    <a16:creationId xmlns:a16="http://schemas.microsoft.com/office/drawing/2014/main" id="{FEBA822D-A9AE-449A-AFEA-C9097B141FC1}"/>
                  </a:ext>
                </a:extLst>
              </p:cNvPr>
              <p:cNvSpPr txBox="1"/>
              <p:nvPr/>
            </p:nvSpPr>
            <p:spPr>
              <a:xfrm>
                <a:off x="1653871" y="1765189"/>
                <a:ext cx="2401337" cy="361968"/>
              </a:xfrm>
              <a:prstGeom prst="rect">
                <a:avLst/>
              </a:prstGeom>
              <a:solidFill>
                <a:sysClr val="window" lastClr="FFFFFF"/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2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Канал утечки информации </a:t>
                </a:r>
                <a:r>
                  <a:rPr lang="en-US" sz="2200" i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n</a:t>
                </a:r>
                <a:endParaRPr lang="ru-RU" sz="22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endParaRPr>
              </a:p>
            </p:txBody>
          </p:sp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8377CDA4-7289-4308-8436-1E23453A33F9}"/>
                  </a:ext>
                </a:extLst>
              </p:cNvPr>
              <p:cNvCxnSpPr/>
              <p:nvPr/>
            </p:nvCxnSpPr>
            <p:spPr>
              <a:xfrm>
                <a:off x="4818325" y="310101"/>
                <a:ext cx="2254" cy="414074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med"/>
              </a:ln>
              <a:effectLst/>
            </p:spPr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898062D-5562-4D1F-A21D-E61A961C31F9}"/>
              </a:ext>
            </a:extLst>
          </p:cNvPr>
          <p:cNvSpPr txBox="1"/>
          <p:nvPr/>
        </p:nvSpPr>
        <p:spPr>
          <a:xfrm>
            <a:off x="1993573" y="5049181"/>
            <a:ext cx="810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charset="0"/>
              </a:rPr>
              <a:t>Вероятность внедрения дезинформации:</a:t>
            </a:r>
            <a:endParaRPr lang="ru-RU" sz="2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603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2EEDD-80F6-4E77-A979-137A712C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984232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средства </a:t>
            </a:r>
            <a:br>
              <a:rPr lang="ru-RU" dirty="0"/>
            </a:br>
            <a:r>
              <a:rPr lang="ru-RU" dirty="0"/>
              <a:t>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551F4-2C00-4246-BAFB-161E3D75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393885"/>
            <a:ext cx="8229600" cy="3914840"/>
          </a:xfrm>
        </p:spPr>
        <p:txBody>
          <a:bodyPr/>
          <a:lstStyle/>
          <a:p>
            <a:r>
              <a:rPr lang="ru-RU" dirty="0"/>
              <a:t>Для обеспечения нормального функционирование ОТСС, ВТСС и обслуживающего персонала в выделенном помещении необходим ряд дополнительных средств и систем, обеспечивающих их работу:</a:t>
            </a:r>
          </a:p>
          <a:p>
            <a:r>
              <a:rPr lang="ru-RU" dirty="0"/>
              <a:t>•	системы электропитания;</a:t>
            </a:r>
          </a:p>
          <a:p>
            <a:r>
              <a:rPr lang="ru-RU" dirty="0"/>
              <a:t>•	системы заземления; </a:t>
            </a:r>
          </a:p>
          <a:p>
            <a:r>
              <a:rPr lang="ru-RU" dirty="0"/>
              <a:t>•	системы вентиляции;</a:t>
            </a:r>
          </a:p>
          <a:p>
            <a:r>
              <a:rPr lang="ru-RU" dirty="0"/>
              <a:t>•	системы кондиционирования и др.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4BBB75-C8DA-4086-A936-5EBC45CAC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00799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11FBF-B8AB-4521-BB13-EBC5EBC4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Посторонние проводники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230C8-B102-4324-AC43-CD210B89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выделенном помещении или пересекающих его могут быть различные конструктивные элементы, которые также представляют потенциальную угрозу возникновения ТКУИ. К ним относятся: </a:t>
            </a:r>
          </a:p>
          <a:p>
            <a:pPr marL="1255713" indent="-354013">
              <a:buFont typeface="Wingdings" panose="05000000000000000000" pitchFamily="2" charset="2"/>
              <a:buChar char="q"/>
            </a:pPr>
            <a:r>
              <a:rPr lang="ru-RU" dirty="0"/>
              <a:t>линии связи, провода и кабели, не относящиеся к ОТСС и ВТСС; </a:t>
            </a:r>
          </a:p>
          <a:p>
            <a:pPr marL="1255713" indent="-354013">
              <a:buFont typeface="Wingdings" panose="05000000000000000000" pitchFamily="2" charset="2"/>
              <a:buChar char="q"/>
            </a:pPr>
            <a:r>
              <a:rPr lang="ru-RU" dirty="0"/>
              <a:t>трубы систем отопления, водоснабжения; </a:t>
            </a:r>
          </a:p>
          <a:p>
            <a:pPr marL="1255713" indent="-354013">
              <a:buFont typeface="Wingdings" panose="05000000000000000000" pitchFamily="2" charset="2"/>
              <a:buChar char="q"/>
            </a:pPr>
            <a:r>
              <a:rPr lang="ru-RU" dirty="0"/>
              <a:t>металлические и железобетонные конструкции;</a:t>
            </a:r>
          </a:p>
          <a:p>
            <a:pPr marL="1255713" indent="-354013">
              <a:buFont typeface="Wingdings" panose="05000000000000000000" pitchFamily="2" charset="2"/>
              <a:buChar char="q"/>
            </a:pPr>
            <a:r>
              <a:rPr lang="ru-RU" dirty="0"/>
              <a:t>другие токопроводящие конструкции.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FBE173-64F4-45BE-A077-50ACBB40D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9700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F0FDD-0499-44DF-9986-6D1DA7D7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Технические средства разведки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FC79-A19C-4938-AD54-1EBAD192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1" y="1493786"/>
            <a:ext cx="8390275" cy="4708525"/>
          </a:xfrm>
        </p:spPr>
        <p:txBody>
          <a:bodyPr/>
          <a:lstStyle/>
          <a:p>
            <a:r>
              <a:rPr lang="ru-RU" dirty="0"/>
              <a:t> Технические средства разведки (ТСР) предназначены для обнаружения приема, обработки и передачи сигналов разведывательной информации путем использования ТКУИ любой физической природы (электромагнитной, электрической, акустической, оптической и др.) </a:t>
            </a:r>
          </a:p>
          <a:p>
            <a:r>
              <a:rPr lang="ru-RU" dirty="0"/>
              <a:t>Передача разведывательной информации может осуществляться в различных физических средах: газовых, жидкостных и твердых. Чаще всего: </a:t>
            </a:r>
          </a:p>
          <a:p>
            <a:pPr marL="1073150" indent="-354013">
              <a:buFont typeface="Wingdings" panose="05000000000000000000" pitchFamily="2" charset="2"/>
              <a:buChar char="Ø"/>
            </a:pPr>
            <a:r>
              <a:rPr lang="ru-RU" dirty="0"/>
              <a:t>в качестве газовой среды используется атмосфера; </a:t>
            </a:r>
          </a:p>
          <a:p>
            <a:pPr marL="1073150" indent="-354013">
              <a:buFont typeface="Wingdings" panose="05000000000000000000" pitchFamily="2" charset="2"/>
              <a:buChar char="Ø"/>
            </a:pPr>
            <a:r>
              <a:rPr lang="ru-RU" dirty="0"/>
              <a:t>в качестве жидкостной среды - водные коммуникации; </a:t>
            </a:r>
          </a:p>
          <a:p>
            <a:pPr marL="1073150" indent="-354013">
              <a:buFont typeface="Wingdings" panose="05000000000000000000" pitchFamily="2" charset="2"/>
              <a:buChar char="Ø"/>
            </a:pPr>
            <a:r>
              <a:rPr lang="ru-RU" dirty="0"/>
              <a:t>в качестве твердой среды - конструктивные элементы зданий и сооружений, провода кабели, грунт и т. п.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FE1194-5929-4C57-9749-AE4CAC28C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1310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Разведывательная информация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Материальными носителями разведывательной информации являются, как правило, сигналы, представляющие собой колебания (волны) различной физической природы: электрические, электромагнитные, акустические и др. </a:t>
            </a:r>
          </a:p>
          <a:p>
            <a:r>
              <a:rPr lang="ru-RU" dirty="0"/>
              <a:t>Информация в сигналах представлена различными параметрами этих колебаний: амплитудой, частотой, фазой, длительностью.     </a:t>
            </a:r>
          </a:p>
          <a:p>
            <a:r>
              <a:rPr lang="ru-RU" dirty="0"/>
              <a:t>Материальными носителями разведывательной информации могут быть также различные предметы, содержащие разведывательную информацию.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30093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Контролируемая зона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73806"/>
            <a:ext cx="8229600" cy="4005445"/>
          </a:xfrm>
        </p:spPr>
        <p:txBody>
          <a:bodyPr/>
          <a:lstStyle/>
          <a:p>
            <a:r>
              <a:rPr lang="ru-RU" dirty="0"/>
              <a:t>Помещения и территории, где расположены ОТСС и ВТСС, и которые могут использоваться также для проведения различных закрытых (с точки зрения ИБ) мероприятий (совещания, переговоры, инструктажи и т. п.), нуждаются в особой защите. </a:t>
            </a:r>
          </a:p>
          <a:p>
            <a:r>
              <a:rPr lang="ru-RU" dirty="0"/>
              <a:t>Такие помещения и территории в обязательном порядке снабжаются различными средствами технической и информационной защиты, контролируются пропускной системой и объединяются понятием </a:t>
            </a:r>
            <a:r>
              <a:rPr lang="ru-RU" b="1" i="1" dirty="0"/>
              <a:t>контролируемой зоны </a:t>
            </a:r>
            <a:r>
              <a:rPr lang="ru-RU" dirty="0"/>
              <a:t>(КЗ).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8380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ADB4B-682C-47D2-95A1-7E76B78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закладки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CE357-A6DE-40ED-94E6-8DF18A0B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КЗ силами технических разведок могут быть внедрены ТСР, скрытно устанавливаемые в ОТСС, ВТСС, посторонних проводниках, мебели и других местах КЗ. Такие устройства называются </a:t>
            </a:r>
            <a:r>
              <a:rPr lang="ru-RU" i="1" dirty="0"/>
              <a:t>аппаратными закладками</a:t>
            </a:r>
            <a:r>
              <a:rPr lang="ru-RU" dirty="0"/>
              <a:t>. </a:t>
            </a:r>
          </a:p>
          <a:p>
            <a:r>
              <a:rPr lang="ru-RU" dirty="0"/>
              <a:t>Аппаратные закладки представляют собой электронные устройства, осуществляющие перехват информации в КЗ по различным ТКУИ и передающие эту информацию на приемный пункт технической разведки. Перехватываемая информация передается по радиоканалу, или вначале записываться на встроенное электронное ЗУ, а затем передается на приемный пункт технической разведки.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4CE322-70A4-4723-81BA-4062BD273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7849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Побочная система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0515" y="1735215"/>
            <a:ext cx="8686800" cy="4439090"/>
          </a:xfrm>
        </p:spPr>
        <p:txBody>
          <a:bodyPr/>
          <a:lstStyle/>
          <a:p>
            <a:r>
              <a:rPr lang="ru-RU" dirty="0"/>
              <a:t>Физические процессы, происходящие в технических средствах при их функционировании, создают </a:t>
            </a:r>
            <a:r>
              <a:rPr lang="ru-RU" i="1" dirty="0"/>
              <a:t>побочные излучения</a:t>
            </a:r>
            <a:r>
              <a:rPr lang="ru-RU" dirty="0"/>
              <a:t>, которые в той или иной степени связаны с обрабатываемой информацией. </a:t>
            </a:r>
          </a:p>
          <a:p>
            <a:r>
              <a:rPr lang="ru-RU" dirty="0"/>
              <a:t>Эти побочные излучения могут рассматриваться как непреднамеренная передача конфиденциальной информации по некоторой «</a:t>
            </a:r>
            <a:r>
              <a:rPr lang="ru-RU" i="1" dirty="0"/>
              <a:t>побочной (нелегальной) системе связи</a:t>
            </a:r>
            <a:r>
              <a:rPr lang="ru-RU" dirty="0"/>
              <a:t>» со злоумышленником.</a:t>
            </a:r>
          </a:p>
          <a:p>
            <a:r>
              <a:rPr lang="ru-RU" dirty="0"/>
              <a:t>В технических средствах защиты информации побочную систему связи называют </a:t>
            </a:r>
            <a:r>
              <a:rPr lang="ru-RU" i="1" dirty="0"/>
              <a:t>техническим каналом утечки информации</a:t>
            </a:r>
            <a:r>
              <a:rPr lang="ru-RU" dirty="0"/>
              <a:t> (ТКУИ).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9982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Контролируемая зона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870230"/>
            <a:ext cx="8229600" cy="3989040"/>
          </a:xfrm>
        </p:spPr>
        <p:txBody>
          <a:bodyPr/>
          <a:lstStyle/>
          <a:p>
            <a:r>
              <a:rPr lang="ru-RU" dirty="0"/>
              <a:t>Контролируемая зона в процессе своей жизнедеятельности нуждается в самых различных коммуникациях с внешним миром и потому не может быть полностью изолированной от него. </a:t>
            </a:r>
          </a:p>
          <a:p>
            <a:r>
              <a:rPr lang="ru-RU" dirty="0"/>
              <a:t>За пределы КЗ, как правило, выходят различные соединительные линии ОТСС и ВТСС а также посторонние проводники, не связанные с ОТСС и ВТСС, которые также представляют собой потенциальные ТКУИ.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426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Опасная зона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214065"/>
          </a:xfrm>
        </p:spPr>
        <p:txBody>
          <a:bodyPr/>
          <a:lstStyle/>
          <a:p>
            <a:r>
              <a:rPr lang="ru-RU" dirty="0"/>
              <a:t>За пределами КЗ, но в определенной близости от нее могут находится ТСР, воспринимающие побочные электромагнитные излучения и наводки (ПЭМИН) от ОТСС, соединительных линий ОТСС и ВТСС и посторонних проводников, выходящих за пределы КЗ, а также информационные сигналы от аппаратных закладок (при их наличии в пределах КЗ). </a:t>
            </a:r>
          </a:p>
          <a:p>
            <a:r>
              <a:rPr lang="ru-RU" dirty="0"/>
              <a:t>Цепи ВТСС или посторонние проводники, воспринимающие ПЭМИН от средств ОТСС могут образовывать </a:t>
            </a:r>
            <a:r>
              <a:rPr lang="ru-RU" i="1" dirty="0"/>
              <a:t>случайные антенны</a:t>
            </a:r>
            <a:r>
              <a:rPr lang="ru-RU" dirty="0"/>
              <a:t>, с которых средствами ТСР снимается разведывательная информация.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61001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58B13-E733-4703-B006-9F655D44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антенны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8DB57-C544-4DB0-B699-DA753BDE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Случайные антенны могут быть сосредоточенными и распределенными. </a:t>
            </a:r>
          </a:p>
          <a:p>
            <a:r>
              <a:rPr lang="ru-RU" i="1" dirty="0"/>
              <a:t>Сосредоточенная случайная антенна </a:t>
            </a:r>
            <a:r>
              <a:rPr lang="ru-RU" dirty="0"/>
              <a:t>образуется при работе определенного технического устройства с сосредоточенными в нем параметрами (телефонный аппарат, громкоговоритель радиотрансляционной сети и т. п.). </a:t>
            </a:r>
          </a:p>
          <a:p>
            <a:r>
              <a:rPr lang="ru-RU" i="1" dirty="0"/>
              <a:t>Распределенные случайные антенны </a:t>
            </a:r>
            <a:r>
              <a:rPr lang="ru-RU" dirty="0"/>
              <a:t>образуются на проводниках с распределенными параметрами: соединительных проводах кабелях, металлических трубах и металлоконструкциях и т. п.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F713F9-5DBD-465C-A357-4CAE4CEC0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5916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Опасная зона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185265"/>
            <a:ext cx="8229600" cy="2908920"/>
          </a:xfrm>
        </p:spPr>
        <p:txBody>
          <a:bodyPr/>
          <a:lstStyle/>
          <a:p>
            <a:r>
              <a:rPr lang="ru-RU" dirty="0"/>
              <a:t>Пространство вокруг КЗ, в пределах которого могут располагаться активные ТСР, посторонние проводники, с которых возможен съем информационных сигналов, случайные антенны, на которых может наводиться информационный сигнал выше допустимого уровня, называется </a:t>
            </a:r>
            <a:r>
              <a:rPr lang="ru-RU" b="1" i="1" dirty="0"/>
              <a:t>опасной зоной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575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Контролируемая и опасная зоны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693780" y="1404202"/>
            <a:ext cx="6804440" cy="5390197"/>
            <a:chOff x="0" y="0"/>
            <a:chExt cx="4788000" cy="407520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0"/>
              <a:ext cx="4788000" cy="4075200"/>
              <a:chOff x="0" y="0"/>
              <a:chExt cx="4788000" cy="4076700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0" y="0"/>
                <a:ext cx="4788000" cy="40767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733425" y="752475"/>
                <a:ext cx="3240000" cy="2520000"/>
              </a:xfrm>
              <a:prstGeom prst="rect">
                <a:avLst/>
              </a:prstGeom>
              <a:solidFill>
                <a:srgbClr val="E9F0E2"/>
              </a:solidFill>
              <a:ln w="31750" cap="flat" cmpd="dbl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10" name="Надпись 22"/>
              <p:cNvSpPr txBox="1"/>
              <p:nvPr/>
            </p:nvSpPr>
            <p:spPr>
              <a:xfrm>
                <a:off x="2847975" y="2476500"/>
                <a:ext cx="866775" cy="34988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ВТСС</a:t>
                </a:r>
                <a:endPara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Надпись 23"/>
              <p:cNvSpPr txBox="1"/>
              <p:nvPr/>
            </p:nvSpPr>
            <p:spPr>
              <a:xfrm>
                <a:off x="1762125" y="1704975"/>
                <a:ext cx="1114425" cy="50355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0" cmpd="dbl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4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 dirty="0"/>
                  <a:t>ОТСС</a:t>
                </a:r>
              </a:p>
            </p:txBody>
          </p:sp>
          <p:sp>
            <p:nvSpPr>
              <p:cNvPr id="12" name="Надпись 24"/>
              <p:cNvSpPr txBox="1"/>
              <p:nvPr/>
            </p:nvSpPr>
            <p:spPr>
              <a:xfrm>
                <a:off x="3228975" y="1266825"/>
                <a:ext cx="647700" cy="359410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 dirty="0"/>
                  <a:t>ТСР</a:t>
                </a:r>
              </a:p>
            </p:txBody>
          </p:sp>
          <p:sp>
            <p:nvSpPr>
              <p:cNvPr id="13" name="Надпись 25"/>
              <p:cNvSpPr txBox="1"/>
              <p:nvPr/>
            </p:nvSpPr>
            <p:spPr>
              <a:xfrm>
                <a:off x="981075" y="2705100"/>
                <a:ext cx="8763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Закладки</a:t>
                </a:r>
                <a:endPara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Надпись 26"/>
              <p:cNvSpPr txBox="1"/>
              <p:nvPr/>
            </p:nvSpPr>
            <p:spPr>
              <a:xfrm>
                <a:off x="876300" y="771525"/>
                <a:ext cx="2952750" cy="3619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b="1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Контролируемая зона</a:t>
                </a:r>
                <a:endParaRPr lang="ru-RU" sz="20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Надпись 27"/>
              <p:cNvSpPr txBox="1"/>
              <p:nvPr/>
            </p:nvSpPr>
            <p:spPr>
              <a:xfrm rot="5400000">
                <a:off x="4181409" y="1705101"/>
                <a:ext cx="359542" cy="647462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vert270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 dirty="0"/>
                  <a:t>ТСР</a:t>
                </a:r>
              </a:p>
            </p:txBody>
          </p: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866775" y="504825"/>
                <a:ext cx="0" cy="3095625"/>
              </a:xfrm>
              <a:prstGeom prst="line">
                <a:avLst/>
              </a:prstGeom>
              <a:noFill/>
              <a:ln w="85725" cap="flat" cmpd="tri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rot="16200000" flipH="1">
                <a:off x="2381250" y="1171575"/>
                <a:ext cx="0" cy="3962400"/>
              </a:xfrm>
              <a:prstGeom prst="line">
                <a:avLst/>
              </a:prstGeom>
              <a:noFill/>
              <a:ln w="85725" cap="flat" cmpd="tri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" name="Надпись 32"/>
              <p:cNvSpPr txBox="1"/>
              <p:nvPr/>
            </p:nvSpPr>
            <p:spPr>
              <a:xfrm>
                <a:off x="923925" y="3314700"/>
                <a:ext cx="2362200" cy="2952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36000" rIns="9144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 dirty="0">
                    <a:solidFill>
                      <a:srgbClr val="E66C7D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Посторонние проводники</a:t>
                </a:r>
                <a:endParaRPr lang="ru-RU" sz="2000" kern="0" dirty="0">
                  <a:solidFill>
                    <a:srgbClr val="E66C7D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Надпись 33"/>
              <p:cNvSpPr txBox="1"/>
              <p:nvPr/>
            </p:nvSpPr>
            <p:spPr>
              <a:xfrm>
                <a:off x="1485900" y="238125"/>
                <a:ext cx="1752600" cy="3619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b="1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Опасная зона</a:t>
                </a:r>
                <a:endParaRPr lang="ru-RU" sz="20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Прямая соединительная линия 19"/>
              <p:cNvCxnSpPr/>
              <p:nvPr/>
            </p:nvCxnSpPr>
            <p:spPr>
              <a:xfrm flipV="1">
                <a:off x="123825" y="1495428"/>
                <a:ext cx="495300" cy="13335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V="1">
                <a:off x="200025" y="1647828"/>
                <a:ext cx="495300" cy="13335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361950" y="1562104"/>
                <a:ext cx="66675" cy="1524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390525" y="1638304"/>
                <a:ext cx="0" cy="40957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" name="Надпись 46"/>
              <p:cNvSpPr txBox="1"/>
              <p:nvPr/>
            </p:nvSpPr>
            <p:spPr>
              <a:xfrm>
                <a:off x="133350" y="2047872"/>
                <a:ext cx="514350" cy="360000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 dirty="0"/>
                  <a:t>СА</a:t>
                </a:r>
              </a:p>
            </p:txBody>
          </p:sp>
        </p:grpSp>
        <p:cxnSp>
          <p:nvCxnSpPr>
            <p:cNvPr id="7" name="Прямая соединительная линия 6"/>
            <p:cNvCxnSpPr/>
            <p:nvPr/>
          </p:nvCxnSpPr>
          <p:spPr>
            <a:xfrm>
              <a:off x="895350" y="3581400"/>
              <a:ext cx="2286000" cy="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</p:cxnSp>
      </p:grpSp>
      <p:cxnSp>
        <p:nvCxnSpPr>
          <p:cNvPr id="25" name="Прямая со стрелкой 24"/>
          <p:cNvCxnSpPr/>
          <p:nvPr/>
        </p:nvCxnSpPr>
        <p:spPr>
          <a:xfrm flipV="1">
            <a:off x="7214939" y="5572789"/>
            <a:ext cx="527919" cy="5684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457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ТКУИ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753925"/>
            <a:ext cx="8229600" cy="3554800"/>
          </a:xfrm>
        </p:spPr>
        <p:txBody>
          <a:bodyPr numCol="2"/>
          <a:lstStyle/>
          <a:p>
            <a:pPr marL="365125" indent="-228600">
              <a:buNone/>
            </a:pPr>
            <a:r>
              <a:rPr lang="ru-RU" dirty="0"/>
              <a:t>•	электромагнитные;</a:t>
            </a:r>
          </a:p>
          <a:p>
            <a:pPr marL="365125" indent="-228600">
              <a:buNone/>
            </a:pPr>
            <a:r>
              <a:rPr lang="ru-RU" dirty="0"/>
              <a:t>•	электрические;</a:t>
            </a:r>
          </a:p>
          <a:p>
            <a:pPr marL="365125" indent="-228600">
              <a:buNone/>
            </a:pPr>
            <a:r>
              <a:rPr lang="ru-RU" dirty="0"/>
              <a:t>•	параметрические;</a:t>
            </a:r>
          </a:p>
          <a:p>
            <a:pPr marL="365125" indent="-228600">
              <a:buNone/>
            </a:pPr>
            <a:r>
              <a:rPr lang="ru-RU" dirty="0"/>
              <a:t>•	акустические;</a:t>
            </a:r>
          </a:p>
          <a:p>
            <a:pPr marL="365125" indent="-228600">
              <a:buNone/>
            </a:pPr>
            <a:r>
              <a:rPr lang="ru-RU" dirty="0"/>
              <a:t>•	акустоэлектрические;</a:t>
            </a:r>
          </a:p>
          <a:p>
            <a:pPr marL="365125" indent="-228600">
              <a:buNone/>
            </a:pPr>
            <a:r>
              <a:rPr lang="ru-RU" dirty="0"/>
              <a:t>•	</a:t>
            </a:r>
            <a:r>
              <a:rPr lang="ru-RU" dirty="0" err="1"/>
              <a:t>виброакустические</a:t>
            </a:r>
            <a:r>
              <a:rPr lang="ru-RU" dirty="0"/>
              <a:t>;</a:t>
            </a:r>
          </a:p>
          <a:p>
            <a:pPr marL="365125" indent="-228600">
              <a:buNone/>
            </a:pPr>
            <a:endParaRPr lang="ru-RU" dirty="0"/>
          </a:p>
          <a:p>
            <a:pPr marL="136525" indent="0">
              <a:buNone/>
            </a:pPr>
            <a:endParaRPr lang="ru-RU" dirty="0"/>
          </a:p>
          <a:p>
            <a:pPr marL="365125" indent="-228600">
              <a:buNone/>
            </a:pPr>
            <a:r>
              <a:rPr lang="ru-RU" dirty="0"/>
              <a:t>•	вибрационные;</a:t>
            </a:r>
          </a:p>
          <a:p>
            <a:pPr marL="365125" indent="-228600">
              <a:buNone/>
            </a:pPr>
            <a:r>
              <a:rPr lang="ru-RU" dirty="0"/>
              <a:t>•	индукционные;</a:t>
            </a:r>
          </a:p>
          <a:p>
            <a:pPr marL="365125" indent="-228600">
              <a:buNone/>
            </a:pPr>
            <a:r>
              <a:rPr lang="ru-RU" dirty="0"/>
              <a:t>•	оптико-электронные;</a:t>
            </a:r>
          </a:p>
          <a:p>
            <a:pPr marL="365125" indent="-228600">
              <a:buNone/>
            </a:pPr>
            <a:r>
              <a:rPr lang="ru-RU" dirty="0"/>
              <a:t>•	визуально-оптические;</a:t>
            </a:r>
          </a:p>
          <a:p>
            <a:pPr marL="365125" indent="-228600">
              <a:buNone/>
            </a:pPr>
            <a:r>
              <a:rPr lang="ru-RU" dirty="0"/>
              <a:t>•	материально-вещественные.</a:t>
            </a:r>
          </a:p>
          <a:p>
            <a:pPr marL="136525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01848" y="1416766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По физическим принципам снятия разведывательной информации ТКУИ делятся на следующие группы:</a:t>
            </a:r>
          </a:p>
        </p:txBody>
      </p:sp>
    </p:spTree>
    <p:extLst>
      <p:ext uri="{BB962C8B-B14F-4D97-AF65-F5344CB8AC3E}">
        <p14:creationId xmlns:p14="http://schemas.microsoft.com/office/powerpoint/2010/main" val="4180415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ОТСС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ОТСС, предназначенные для приема обработки и передачи конфиденциальной информации, делятся на ряд основных разновидностей:</a:t>
            </a:r>
          </a:p>
          <a:p>
            <a:pPr marL="814388" indent="-282575">
              <a:buNone/>
            </a:pPr>
            <a:r>
              <a:rPr lang="ru-RU" dirty="0"/>
              <a:t>•	средства и системы обработки конфиденциальной информации;</a:t>
            </a:r>
          </a:p>
          <a:p>
            <a:pPr marL="814388" indent="-282575">
              <a:buNone/>
            </a:pPr>
            <a:r>
              <a:rPr lang="ru-RU" dirty="0"/>
              <a:t>•	средства и системы передачи конфиденциальной информации по каналам связи;</a:t>
            </a:r>
          </a:p>
          <a:p>
            <a:pPr marL="814388" indent="-282575">
              <a:buNone/>
            </a:pPr>
            <a:r>
              <a:rPr lang="ru-RU" dirty="0"/>
              <a:t>•	средства и системы обработки речевой информации;</a:t>
            </a:r>
          </a:p>
          <a:p>
            <a:pPr marL="814388" indent="-282575">
              <a:buNone/>
            </a:pPr>
            <a:r>
              <a:rPr lang="ru-RU" dirty="0"/>
              <a:t>•	средства и системы обработки видовой информации.</a:t>
            </a:r>
          </a:p>
          <a:p>
            <a:r>
              <a:rPr lang="ru-RU" dirty="0"/>
              <a:t>С каждой из этих разновидностей ОТСС связаны свои указанные выше физические группы ТКУИ.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142902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Комплексная классификация ТКУИ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983452" y="1538790"/>
          <a:ext cx="8343019" cy="477053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56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301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ТЕХНИЧЕСКИЕ КАНАЛЫ УТЕЧКИ ИНФОРМАЦИИ</a:t>
                      </a:r>
                      <a:endParaRPr lang="ru-RU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 обработке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 ОТСС</a:t>
                      </a:r>
                      <a:endParaRPr lang="ru-RU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 передаче по линиям связи</a:t>
                      </a:r>
                      <a:endParaRPr lang="ru-RU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 прослушивании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речевых сообщений</a:t>
                      </a:r>
                      <a:endParaRPr lang="ru-RU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 обработке изображений</a:t>
                      </a:r>
                      <a:endParaRPr lang="ru-RU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Электромагнитные</a:t>
                      </a:r>
                      <a:endParaRPr lang="ru-RU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Электромагнитные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Акустические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Наблюдение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 объектами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4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b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Электрические</a:t>
                      </a: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Электрические</a:t>
                      </a: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035" algn="ctr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Виброакустические</a:t>
                      </a:r>
                      <a:endParaRPr kumimoji="0" lang="ru-RU" sz="18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8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Съемка объектов</a:t>
                      </a: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Паразитные связи</a:t>
                      </a:r>
                      <a:endParaRPr lang="ru-RU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Индукционные</a:t>
                      </a:r>
                      <a:endParaRPr lang="ru-RU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Параметрические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Съемка документов</a:t>
                      </a:r>
                      <a:endParaRPr lang="ru-RU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Параметрические</a:t>
                      </a:r>
                      <a:endParaRPr lang="ru-RU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Акустоэлектрические</a:t>
                      </a:r>
                      <a:endParaRPr lang="ru-RU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Оптико-электронные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63319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Электромагнитные каналы утечки информации в ОТСС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525290" cy="4708525"/>
          </a:xfrm>
        </p:spPr>
        <p:txBody>
          <a:bodyPr/>
          <a:lstStyle/>
          <a:p>
            <a:r>
              <a:rPr lang="ru-RU" dirty="0"/>
              <a:t>Функционирование ОТСС связано с протеканием по его токоведущим элементам электрических токов различных частот, которые порождают магнитные и электрические поля, называемые побочными электромагнитными излучениями (ПЭМИ).</a:t>
            </a:r>
          </a:p>
          <a:p>
            <a:r>
              <a:rPr lang="ru-RU" dirty="0"/>
              <a:t>Переменные ЭМ поля создаются также в пространстве, окружающем соединительные линии (провода, кабели) ОТСС.</a:t>
            </a:r>
          </a:p>
          <a:p>
            <a:r>
              <a:rPr lang="ru-RU" dirty="0"/>
              <a:t>ПЭМИ ОТСС могут также создавать наводки информационных сигналов в посторонних токоведущих линиях и токопроводящих конструкциях (ПЭМИН).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17830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5531" y="274638"/>
            <a:ext cx="8480285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Образование ТКУИ за счет ПЭМИН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358770"/>
            <a:ext cx="8229600" cy="5012900"/>
          </a:xfrm>
        </p:spPr>
        <p:txBody>
          <a:bodyPr/>
          <a:lstStyle/>
          <a:p>
            <a:r>
              <a:rPr lang="ru-RU" dirty="0"/>
              <a:t>ТКУИ за счет ПЭМИН могут создаваться:</a:t>
            </a:r>
          </a:p>
          <a:p>
            <a:pPr marL="354013" indent="-171450">
              <a:buNone/>
            </a:pPr>
            <a:r>
              <a:rPr lang="ru-RU" dirty="0"/>
              <a:t>•	низкочастотными ЭМ полями при работе ОТСС и ВТСС;</a:t>
            </a:r>
          </a:p>
          <a:p>
            <a:pPr marL="354013" indent="-171450">
              <a:buNone/>
            </a:pPr>
            <a:r>
              <a:rPr lang="ru-RU" dirty="0"/>
              <a:t>•	влиянием на ОТСС и ВТСС электрических, магнитных и акустических полей;</a:t>
            </a:r>
          </a:p>
          <a:p>
            <a:pPr marL="354013" indent="-171450">
              <a:buNone/>
            </a:pPr>
            <a:r>
              <a:rPr lang="ru-RU" dirty="0"/>
              <a:t>•	при возникновении паразитной ВЧ генерации;</a:t>
            </a:r>
          </a:p>
          <a:p>
            <a:pPr marL="354013" indent="-171450">
              <a:buNone/>
            </a:pPr>
            <a:r>
              <a:rPr lang="ru-RU" dirty="0"/>
              <a:t>•	при прохождении информативных сигналов в цепи электропитания;</a:t>
            </a:r>
          </a:p>
          <a:p>
            <a:pPr marL="354013" indent="-171450">
              <a:buNone/>
            </a:pPr>
            <a:r>
              <a:rPr lang="ru-RU" dirty="0"/>
              <a:t>•	при взаимном влиянии цепей;</a:t>
            </a:r>
          </a:p>
          <a:p>
            <a:pPr marL="354013" indent="-171450">
              <a:buNone/>
            </a:pPr>
            <a:r>
              <a:rPr lang="ru-RU" dirty="0"/>
              <a:t>•	при прохождении информативных сигналов в цепи заземления;</a:t>
            </a:r>
          </a:p>
          <a:p>
            <a:pPr marL="354013" indent="-171450">
              <a:buNone/>
            </a:pPr>
            <a:r>
              <a:rPr lang="ru-RU" dirty="0"/>
              <a:t>•	при паразитной модуляции сигнала;</a:t>
            </a:r>
          </a:p>
          <a:p>
            <a:pPr marL="354013" indent="-171450">
              <a:buNone/>
            </a:pPr>
            <a:r>
              <a:rPr lang="ru-RU" dirty="0"/>
              <a:t>•	вследствие ошибочных несанкционированных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73909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ТКУИ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Причинами образования ТКУИ могут быть:</a:t>
            </a:r>
          </a:p>
          <a:p>
            <a:pPr marL="1169988" indent="-365125">
              <a:buFont typeface="Wingdings" panose="05000000000000000000" pitchFamily="2" charset="2"/>
              <a:buChar char="q"/>
            </a:pPr>
            <a:r>
              <a:rPr lang="ru-RU" dirty="0"/>
              <a:t>несовершенство схемных конструктивных и технологических решений технических средств обработки информации; </a:t>
            </a:r>
          </a:p>
          <a:p>
            <a:pPr marL="1169988" indent="-365125">
              <a:buFont typeface="Wingdings" panose="05000000000000000000" pitchFamily="2" charset="2"/>
              <a:buChar char="q"/>
            </a:pPr>
            <a:r>
              <a:rPr lang="ru-RU" dirty="0"/>
              <a:t>эксплуатационный износ конструктивных элементов изделий (изменение параметров элементов, нештатный режим работы, аварийный выход из строя);</a:t>
            </a:r>
          </a:p>
          <a:p>
            <a:pPr marL="1169988" indent="-365125">
              <a:buFont typeface="Wingdings" panose="05000000000000000000" pitchFamily="2" charset="2"/>
              <a:buChar char="q"/>
            </a:pPr>
            <a:r>
              <a:rPr lang="ru-RU" dirty="0"/>
              <a:t>отсутствие или несовершенство средств защиты технических средств обработки информации от побочных излучений и др.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814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ТКУИ по каналам ПЭМИН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410291"/>
            <a:ext cx="8229600" cy="2143835"/>
          </a:xfrm>
        </p:spPr>
        <p:txBody>
          <a:bodyPr/>
          <a:lstStyle/>
          <a:p>
            <a:r>
              <a:rPr lang="ru-RU" dirty="0"/>
              <a:t>В зависимости от физической природы возникновения информационных сигналов, а также среды их распространения и способов перехвата, ТКУИ по каналам ПЭМИН можно разделить на </a:t>
            </a:r>
            <a:r>
              <a:rPr lang="ru-RU" b="1" i="1" dirty="0"/>
              <a:t>электромагнитные </a:t>
            </a:r>
            <a:r>
              <a:rPr lang="ru-RU" dirty="0"/>
              <a:t>и </a:t>
            </a:r>
            <a:r>
              <a:rPr lang="ru-RU" b="1" i="1" dirty="0"/>
              <a:t>электрические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13389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E672A-5FB6-451F-8815-0F0F12CA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Электромагнитные ТКУИ в ОТСС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06FB6-A728-481B-BAFC-9A2DB874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Протекание электрических токов по цепям электронных элементов ОТСС приводит к появлению в окружающем пространстве электромагнитного поля. </a:t>
            </a:r>
          </a:p>
          <a:p>
            <a:r>
              <a:rPr lang="ru-RU" dirty="0"/>
              <a:t>При этом параметры электрических токов (сила тока, напряжение, частота, фаза) могут изменяться по закону формируемых в ОТСС информационных сигналов. </a:t>
            </a:r>
          </a:p>
          <a:p>
            <a:r>
              <a:rPr lang="ru-RU" dirty="0"/>
              <a:t>В результате электромагнитное поле, образуемое вокруг работающих ОТСС, может стать источником сигналов, модулированных по закону формируемых в ОТСС информационных сигналов.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46864C-F4BD-459B-88AB-20A2CFD72D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44372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Электромагнитные ТКУИ в ОТСС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825225"/>
            <a:ext cx="8229600" cy="3989040"/>
          </a:xfrm>
        </p:spPr>
        <p:txBody>
          <a:bodyPr/>
          <a:lstStyle/>
          <a:p>
            <a:r>
              <a:rPr lang="ru-RU" dirty="0"/>
              <a:t>Основными причинами возникновения электромагнитных ТКУИ в ОТСС являются: </a:t>
            </a:r>
          </a:p>
          <a:p>
            <a:pPr marL="1163638" indent="-265113">
              <a:buNone/>
            </a:pPr>
            <a:r>
              <a:rPr lang="ru-RU" dirty="0"/>
              <a:t>•	ПЭМИН, образующиеся при протекании информационных сигналов по элементам ОТСС;</a:t>
            </a:r>
          </a:p>
          <a:p>
            <a:pPr marL="1163638" indent="-265113">
              <a:buNone/>
            </a:pPr>
            <a:r>
              <a:rPr lang="ru-RU" dirty="0"/>
              <a:t>•	ПЭМИ ВЧ-генераторов ОТСС, модулированные информационным сигналом;</a:t>
            </a:r>
          </a:p>
          <a:p>
            <a:pPr marL="1163638" indent="-265113">
              <a:buNone/>
            </a:pPr>
            <a:r>
              <a:rPr lang="ru-RU" dirty="0"/>
              <a:t>•	паразитное ПЭМИ ОТСС, модулированное информационным сигналом (например, на частотах самовозбуждения УНЧ).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4010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ПЭМИН при работе СВТ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обработке информации средствами вычислительной техники (СВТ), в т. ч. персональными компьютерами (ПК), ПЭМИН возникают в следующих режимах:</a:t>
            </a:r>
          </a:p>
          <a:p>
            <a:pPr marL="1081088" indent="-266700">
              <a:buNone/>
            </a:pPr>
            <a:r>
              <a:rPr lang="ru-RU" dirty="0"/>
              <a:t>•	вывод информации на экран монитора;</a:t>
            </a:r>
          </a:p>
          <a:p>
            <a:pPr marL="1081088" indent="-266700">
              <a:buNone/>
            </a:pPr>
            <a:r>
              <a:rPr lang="ru-RU" dirty="0"/>
              <a:t>•	ввод данных с клавиатуры;</a:t>
            </a:r>
          </a:p>
          <a:p>
            <a:pPr marL="1081088" indent="-266700">
              <a:buNone/>
            </a:pPr>
            <a:r>
              <a:rPr lang="ru-RU" dirty="0"/>
              <a:t>•	запись информации на накопители;</a:t>
            </a:r>
          </a:p>
          <a:p>
            <a:pPr marL="1081088" indent="-266700">
              <a:buNone/>
            </a:pPr>
            <a:r>
              <a:rPr lang="ru-RU" dirty="0"/>
              <a:t>•	чтение информации с накопителей;</a:t>
            </a:r>
          </a:p>
          <a:p>
            <a:pPr marL="1081088" indent="-266700">
              <a:buNone/>
            </a:pPr>
            <a:r>
              <a:rPr lang="ru-RU" dirty="0"/>
              <a:t>•	передача данных в каналы связи;</a:t>
            </a:r>
          </a:p>
          <a:p>
            <a:pPr marL="1081088" indent="-266700">
              <a:buNone/>
            </a:pPr>
            <a:r>
              <a:rPr lang="ru-RU" dirty="0"/>
              <a:t>•	вывод данных на периферийные печатные устройства; </a:t>
            </a:r>
          </a:p>
          <a:p>
            <a:pPr marL="1081088" indent="-266700">
              <a:buNone/>
            </a:pPr>
            <a:r>
              <a:rPr lang="ru-RU" dirty="0"/>
              <a:t>•	запись данных от сканера на магнитный носитель.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09931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ЭМ ТКУИ за счет ПЭМИН СВТ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135561" y="2325546"/>
            <a:ext cx="7830869" cy="3544395"/>
            <a:chOff x="0" y="-9832"/>
            <a:chExt cx="5505397" cy="2249032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9832"/>
              <a:ext cx="5505397" cy="2249032"/>
              <a:chOff x="0" y="-9832"/>
              <a:chExt cx="5505397" cy="2249032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 flipH="1">
                <a:off x="2724150" y="219075"/>
                <a:ext cx="0" cy="16668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grpSp>
            <p:nvGrpSpPr>
              <p:cNvPr id="9" name="Группа 8"/>
              <p:cNvGrpSpPr/>
              <p:nvPr/>
            </p:nvGrpSpPr>
            <p:grpSpPr>
              <a:xfrm>
                <a:off x="0" y="-9832"/>
                <a:ext cx="5505397" cy="2249032"/>
                <a:chOff x="0" y="-57483"/>
                <a:chExt cx="5504995" cy="2249294"/>
              </a:xfrm>
            </p:grpSpPr>
            <p:sp>
              <p:nvSpPr>
                <p:cNvPr id="11" name="Прямоугольник 10"/>
                <p:cNvSpPr/>
                <p:nvPr/>
              </p:nvSpPr>
              <p:spPr>
                <a:xfrm>
                  <a:off x="3857700" y="-47650"/>
                  <a:ext cx="1466850" cy="2239461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ru-RU" sz="23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2" name="Группа 11"/>
                <p:cNvGrpSpPr/>
                <p:nvPr/>
              </p:nvGrpSpPr>
              <p:grpSpPr>
                <a:xfrm>
                  <a:off x="0" y="-57483"/>
                  <a:ext cx="5504995" cy="1995914"/>
                  <a:chOff x="0" y="-124034"/>
                  <a:chExt cx="5503744" cy="1993929"/>
                </a:xfrm>
              </p:grpSpPr>
              <p:sp>
                <p:nvSpPr>
                  <p:cNvPr id="14" name="Надпись 58"/>
                  <p:cNvSpPr txBox="1"/>
                  <p:nvPr/>
                </p:nvSpPr>
                <p:spPr>
                  <a:xfrm flipH="1">
                    <a:off x="0" y="561975"/>
                    <a:ext cx="1187450" cy="683895"/>
                  </a:xfrm>
                  <a:prstGeom prst="flowChartDelay">
                    <a:avLst/>
                  </a:prstGeom>
                  <a:gradFill flip="none" rotWithShape="1">
                    <a:gsLst>
                      <a:gs pos="0">
                        <a:srgbClr val="92D050">
                          <a:tint val="66000"/>
                          <a:satMod val="160000"/>
                        </a:srgbClr>
                      </a:gs>
                      <a:gs pos="50000">
                        <a:srgbClr val="92D050">
                          <a:tint val="44500"/>
                          <a:satMod val="160000"/>
                        </a:srgbClr>
                      </a:gs>
                      <a:gs pos="100000">
                        <a:srgbClr val="92D050">
                          <a:tint val="23500"/>
                          <a:satMod val="160000"/>
                        </a:srgbClr>
                      </a:gs>
                    </a:gsLst>
                    <a:lin ang="10800000" scaled="1"/>
                    <a:tileRect/>
                  </a:gradFill>
                  <a:ln w="28575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Источник сигнала</a:t>
                    </a:r>
                  </a:p>
                </p:txBody>
              </p:sp>
              <p:sp>
                <p:nvSpPr>
                  <p:cNvPr id="15" name="Надпись 59"/>
                  <p:cNvSpPr txBox="1"/>
                  <p:nvPr/>
                </p:nvSpPr>
                <p:spPr>
                  <a:xfrm flipH="1">
                    <a:off x="1981090" y="398604"/>
                    <a:ext cx="1495425" cy="1007002"/>
                  </a:xfrm>
                  <a:prstGeom prst="doubleWave">
                    <a:avLst/>
                  </a:prstGeom>
                  <a:blipFill>
                    <a:blip r:embed="rId2"/>
                    <a:tile tx="0" ty="0" sx="100000" sy="100000" flip="none" algn="tl"/>
                  </a:blipFill>
                  <a:ln w="28575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Воздушная </a:t>
                    </a:r>
                  </a:p>
                  <a:p>
                    <a:pPr algn="ctr">
                      <a:defRPr/>
                    </a:pPr>
                    <a:r>
                      <a:rPr lang="ru-RU" sz="2300" kern="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  <a:p>
                    <a:pPr algn="ctr">
                      <a:defRPr/>
                    </a:pPr>
                    <a:r>
                      <a:rPr lang="ru-RU" sz="2300" kern="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среда </a:t>
                    </a:r>
                  </a:p>
                </p:txBody>
              </p:sp>
              <p:cxnSp>
                <p:nvCxnSpPr>
                  <p:cNvPr id="16" name="Прямая со стрелкой 15"/>
                  <p:cNvCxnSpPr>
                    <a:cxnSpLocks/>
                  </p:cNvCxnSpPr>
                  <p:nvPr/>
                </p:nvCxnSpPr>
                <p:spPr>
                  <a:xfrm>
                    <a:off x="1187450" y="917913"/>
                    <a:ext cx="3108353" cy="0"/>
                  </a:xfrm>
                  <a:prstGeom prst="straightConnector1">
                    <a:avLst/>
                  </a:prstGeom>
                  <a:noFill/>
                  <a:ln w="31750" cap="flat" cmpd="dbl" algn="ctr">
                    <a:solidFill>
                      <a:sysClr val="windowText" lastClr="000000"/>
                    </a:solidFill>
                    <a:prstDash val="sysDash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7" name="Надпись 413"/>
                  <p:cNvSpPr txBox="1"/>
                  <p:nvPr/>
                </p:nvSpPr>
                <p:spPr>
                  <a:xfrm flipH="1">
                    <a:off x="1152335" y="95156"/>
                    <a:ext cx="971259" cy="4000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ПЭМИН</a:t>
                    </a:r>
                  </a:p>
                </p:txBody>
              </p:sp>
              <p:sp>
                <p:nvSpPr>
                  <p:cNvPr id="18" name="Надпись 414"/>
                  <p:cNvSpPr txBox="1"/>
                  <p:nvPr/>
                </p:nvSpPr>
                <p:spPr>
                  <a:xfrm flipH="1">
                    <a:off x="3304482" y="-124034"/>
                    <a:ext cx="885624" cy="4000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Помехи </a:t>
                    </a:r>
                  </a:p>
                </p:txBody>
              </p:sp>
              <p:cxnSp>
                <p:nvCxnSpPr>
                  <p:cNvPr id="19" name="Прямая со стрелкой 18"/>
                  <p:cNvCxnSpPr/>
                  <p:nvPr/>
                </p:nvCxnSpPr>
                <p:spPr>
                  <a:xfrm flipH="1">
                    <a:off x="1609361" y="414160"/>
                    <a:ext cx="0" cy="351678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arrow" w="lg" len="lg"/>
                  </a:ln>
                  <a:effectLst/>
                </p:spPr>
              </p:cxnSp>
              <p:sp>
                <p:nvSpPr>
                  <p:cNvPr id="20" name="Надпись 101"/>
                  <p:cNvSpPr txBox="1"/>
                  <p:nvPr/>
                </p:nvSpPr>
                <p:spPr>
                  <a:xfrm flipH="1">
                    <a:off x="390436" y="95158"/>
                    <a:ext cx="676122" cy="4000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СВТ</a:t>
                    </a:r>
                  </a:p>
                </p:txBody>
              </p:sp>
              <p:sp>
                <p:nvSpPr>
                  <p:cNvPr id="21" name="Надпись 102"/>
                  <p:cNvSpPr txBox="1"/>
                  <p:nvPr/>
                </p:nvSpPr>
                <p:spPr>
                  <a:xfrm flipH="1">
                    <a:off x="1046327" y="1455476"/>
                    <a:ext cx="1171308" cy="4000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Граница КЗ</a:t>
                    </a:r>
                  </a:p>
                </p:txBody>
              </p:sp>
              <p:cxnSp>
                <p:nvCxnSpPr>
                  <p:cNvPr id="22" name="Прямая со стрелкой 21"/>
                  <p:cNvCxnSpPr/>
                  <p:nvPr/>
                </p:nvCxnSpPr>
                <p:spPr>
                  <a:xfrm rot="16200000">
                    <a:off x="2456888" y="1426406"/>
                    <a:ext cx="307" cy="466373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lg" len="lg"/>
                  </a:ln>
                  <a:effectLst/>
                </p:spPr>
              </p:cxnSp>
              <p:sp>
                <p:nvSpPr>
                  <p:cNvPr id="23" name="Надпись 394"/>
                  <p:cNvSpPr txBox="1"/>
                  <p:nvPr/>
                </p:nvSpPr>
                <p:spPr>
                  <a:xfrm>
                    <a:off x="4295802" y="571509"/>
                    <a:ext cx="1187450" cy="683895"/>
                  </a:xfrm>
                  <a:prstGeom prst="flowChartDelay">
                    <a:avLst/>
                  </a:prstGeom>
                  <a:gradFill flip="none" rotWithShape="1">
                    <a:gsLst>
                      <a:gs pos="0">
                        <a:srgbClr val="FF0000">
                          <a:tint val="66000"/>
                          <a:satMod val="160000"/>
                        </a:srgbClr>
                      </a:gs>
                      <a:gs pos="50000">
                        <a:srgbClr val="FF0000">
                          <a:tint val="44500"/>
                          <a:satMod val="160000"/>
                        </a:srgbClr>
                      </a:gs>
                      <a:gs pos="100000">
                        <a:srgbClr val="FF0000">
                          <a:tint val="23500"/>
                          <a:satMod val="160000"/>
                        </a:srgbClr>
                      </a:gs>
                    </a:gsLst>
                    <a:lin ang="10800000" scaled="1"/>
                    <a:tileRect/>
                  </a:gradFill>
                  <a:ln w="28575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ТСР ПЭМИН</a:t>
                    </a:r>
                  </a:p>
                </p:txBody>
              </p:sp>
              <p:sp>
                <p:nvSpPr>
                  <p:cNvPr id="24" name="Надпись 109"/>
                  <p:cNvSpPr txBox="1"/>
                  <p:nvPr/>
                </p:nvSpPr>
                <p:spPr>
                  <a:xfrm flipH="1">
                    <a:off x="3699822" y="1469845"/>
                    <a:ext cx="1171308" cy="4000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ru-RU" sz="2300" kern="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Граница ОЗ</a:t>
                    </a:r>
                  </a:p>
                </p:txBody>
              </p:sp>
              <p:cxnSp>
                <p:nvCxnSpPr>
                  <p:cNvPr id="25" name="Прямая со стрелкой 24"/>
                  <p:cNvCxnSpPr/>
                  <p:nvPr/>
                </p:nvCxnSpPr>
                <p:spPr>
                  <a:xfrm>
                    <a:off x="4960402" y="1655501"/>
                    <a:ext cx="54334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arrow" w="lg" len="lg"/>
                  </a:ln>
                  <a:effectLst/>
                </p:spPr>
              </p:cxnSp>
            </p:grpSp>
            <p:sp>
              <p:nvSpPr>
                <p:cNvPr id="13" name="Молния 12"/>
                <p:cNvSpPr/>
                <p:nvPr/>
              </p:nvSpPr>
              <p:spPr>
                <a:xfrm>
                  <a:off x="3724281" y="247640"/>
                  <a:ext cx="428625" cy="504825"/>
                </a:xfrm>
                <a:prstGeom prst="lightningBolt">
                  <a:avLst/>
                </a:prstGeom>
                <a:solidFill>
                  <a:schemeClr val="bg1">
                    <a:lumMod val="6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ru-RU" sz="23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7" name="Надпись 307"/>
            <p:cNvSpPr txBox="1"/>
            <p:nvPr/>
          </p:nvSpPr>
          <p:spPr>
            <a:xfrm>
              <a:off x="1256044" y="874206"/>
              <a:ext cx="2964264" cy="28135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ru-RU" sz="23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) ) ) ) ) ) ) ) ) ) ) ) ) ) ) ) ) ) ) ) ) ) ) </a:t>
              </a:r>
            </a:p>
          </p:txBody>
        </p:sp>
      </p:grpSp>
      <p:sp>
        <p:nvSpPr>
          <p:cNvPr id="30" name="Дуга 29"/>
          <p:cNvSpPr/>
          <p:nvPr/>
        </p:nvSpPr>
        <p:spPr>
          <a:xfrm>
            <a:off x="9448801" y="2310050"/>
            <a:ext cx="652645" cy="3279190"/>
          </a:xfrm>
          <a:prstGeom prst="arc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1" name="Дуга 30"/>
          <p:cNvSpPr/>
          <p:nvPr/>
        </p:nvSpPr>
        <p:spPr>
          <a:xfrm flipV="1">
            <a:off x="9448801" y="2245073"/>
            <a:ext cx="652645" cy="3279190"/>
          </a:xfrm>
          <a:prstGeom prst="arc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650550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Электрические каналы утечки информации в ОТСС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510191"/>
            <a:ext cx="8229600" cy="4934145"/>
          </a:xfrm>
        </p:spPr>
        <p:txBody>
          <a:bodyPr/>
          <a:lstStyle/>
          <a:p>
            <a:r>
              <a:rPr lang="ru-RU" dirty="0"/>
              <a:t>Причины возникновения </a:t>
            </a:r>
            <a:r>
              <a:rPr lang="ru-RU" dirty="0" err="1"/>
              <a:t>электрическихТКУИ</a:t>
            </a:r>
            <a:r>
              <a:rPr lang="ru-RU" dirty="0"/>
              <a:t> в ОТСС:  </a:t>
            </a:r>
          </a:p>
          <a:p>
            <a:pPr marL="814388" indent="-282575">
              <a:buNone/>
            </a:pPr>
            <a:r>
              <a:rPr lang="ru-RU" dirty="0"/>
              <a:t>•	наводки ЭМ излучений ОТСС на соединительные линии ВТСС и посторонние проводники, выходящие за пределы КЗ; </a:t>
            </a:r>
          </a:p>
          <a:p>
            <a:pPr marL="814388" indent="-282575">
              <a:buNone/>
            </a:pPr>
            <a:r>
              <a:rPr lang="ru-RU" dirty="0"/>
              <a:t>•	паразитные связи и наводки в схемах ОТСС;</a:t>
            </a:r>
          </a:p>
          <a:p>
            <a:pPr marL="814388" indent="-282575">
              <a:buNone/>
            </a:pPr>
            <a:r>
              <a:rPr lang="ru-RU" dirty="0"/>
              <a:t>•	паразитные обратные связи через источники питания;</a:t>
            </a:r>
          </a:p>
          <a:p>
            <a:pPr marL="814388" indent="-282575">
              <a:buNone/>
            </a:pPr>
            <a:r>
              <a:rPr lang="ru-RU" dirty="0"/>
              <a:t>•	утечка информации по цепям заземления;</a:t>
            </a:r>
          </a:p>
          <a:p>
            <a:pPr marL="814388" indent="-282575">
              <a:buNone/>
            </a:pPr>
            <a:r>
              <a:rPr lang="ru-RU" dirty="0"/>
              <a:t>•	утечка информации путем непосредственного подключения к соединительным линиям ВТСС и посторонним проводникам;</a:t>
            </a:r>
          </a:p>
          <a:p>
            <a:pPr marL="814388" indent="-282575">
              <a:buNone/>
            </a:pPr>
            <a:r>
              <a:rPr lang="ru-RU" dirty="0"/>
              <a:t>•	утечка информации с использованием аппаратных закладок.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50042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Параметрические ТКУИ в ОТСС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проведении в выделенных помещениях конфиденциальных переговоров, соответствующая речевая информация образует акустическое поле. </a:t>
            </a:r>
          </a:p>
          <a:p>
            <a:r>
              <a:rPr lang="ru-RU" dirty="0"/>
              <a:t>Воздействие этого акустического поля на элементы ВЧ генераторов ОТСС и ВТСС выражается в возникновении незначительных колебаний давления, изменяющихся по закону акустического сигнала. </a:t>
            </a:r>
          </a:p>
          <a:p>
            <a:r>
              <a:rPr lang="ru-RU" dirty="0"/>
              <a:t>Колебания давления незначительно изменяют взаимное расположение элементов схем, проводов в обмотках катушек индуктивности, дросселей, трансформаторов, изменяют расстояния между обкладками конденсаторов и т. п.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19882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54DE7-3314-454A-A30C-C86DFE85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Параметрические ТКУИ в ОТСС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059BF-1637-4867-82E9-4ABD68C7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35215"/>
            <a:ext cx="8229600" cy="4259070"/>
          </a:xfrm>
        </p:spPr>
        <p:txBody>
          <a:bodyPr/>
          <a:lstStyle/>
          <a:p>
            <a:r>
              <a:rPr lang="ru-RU" dirty="0"/>
              <a:t>Указанные явления могут привести к соответствующим изменениям параметров высокочастотных сигналов генераторов ОТСС и ВТСС, т. е. их модуляции информационным акустическим сигналом. </a:t>
            </a:r>
          </a:p>
          <a:p>
            <a:r>
              <a:rPr lang="ru-RU" dirty="0"/>
              <a:t>Модулированные информационным акустическим сигналом высокочастотные колебания излучаются в окружающее пространство и могут быть перехвачены и детектированы средствами радиоразведки. </a:t>
            </a:r>
          </a:p>
          <a:p>
            <a:r>
              <a:rPr lang="ru-RU" dirty="0"/>
              <a:t>Такой </a:t>
            </a:r>
            <a:r>
              <a:rPr lang="ru-RU" i="1" dirty="0"/>
              <a:t>параметрический</a:t>
            </a:r>
            <a:r>
              <a:rPr lang="ru-RU" dirty="0"/>
              <a:t> технический канал утечки информации называется </a:t>
            </a:r>
            <a:r>
              <a:rPr lang="ru-RU" i="1" dirty="0"/>
              <a:t>пассивным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B3972-CE26-4A77-B800-866F2C35B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11662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5530" y="274638"/>
            <a:ext cx="852529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Пассивный параметрический ТКУИ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955541" y="2303876"/>
            <a:ext cx="8235915" cy="2475275"/>
            <a:chOff x="0" y="0"/>
            <a:chExt cx="5608801" cy="135418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0"/>
              <a:ext cx="5608801" cy="1354188"/>
              <a:chOff x="0" y="-76092"/>
              <a:chExt cx="5607050" cy="1352442"/>
            </a:xfrm>
          </p:grpSpPr>
          <p:sp>
            <p:nvSpPr>
              <p:cNvPr id="15" name="Надпись 50"/>
              <p:cNvSpPr txBox="1"/>
              <p:nvPr/>
            </p:nvSpPr>
            <p:spPr>
              <a:xfrm flipH="1">
                <a:off x="0" y="561975"/>
                <a:ext cx="1187450" cy="683895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3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 sz="2100" dirty="0"/>
                  <a:t>Источник сигнала</a:t>
                </a:r>
              </a:p>
            </p:txBody>
          </p:sp>
          <p:sp>
            <p:nvSpPr>
              <p:cNvPr id="16" name="Надпись 51"/>
              <p:cNvSpPr txBox="1"/>
              <p:nvPr/>
            </p:nvSpPr>
            <p:spPr>
              <a:xfrm flipH="1">
                <a:off x="1495425" y="533400"/>
                <a:ext cx="1495425" cy="742950"/>
              </a:xfrm>
              <a:prstGeom prst="doubleWave">
                <a:avLst/>
              </a:prstGeom>
              <a:blipFill>
                <a:blip r:embed="rId2"/>
                <a:tile tx="0" ty="0" sx="100000" sy="100000" flip="none" algn="tl"/>
              </a:blip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Среда распространения</a:t>
                </a:r>
              </a:p>
            </p:txBody>
          </p:sp>
          <p:sp>
            <p:nvSpPr>
              <p:cNvPr id="17" name="Надпись 52"/>
              <p:cNvSpPr txBox="1"/>
              <p:nvPr/>
            </p:nvSpPr>
            <p:spPr>
              <a:xfrm flipH="1">
                <a:off x="3305175" y="714375"/>
                <a:ext cx="790575" cy="4000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ВТСС</a:t>
                </a:r>
              </a:p>
            </p:txBody>
          </p:sp>
          <p:sp>
            <p:nvSpPr>
              <p:cNvPr id="18" name="Надпись 53"/>
              <p:cNvSpPr txBox="1"/>
              <p:nvPr/>
            </p:nvSpPr>
            <p:spPr>
              <a:xfrm>
                <a:off x="4419600" y="581025"/>
                <a:ext cx="1187450" cy="683895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Приемник сигнала</a:t>
                </a:r>
              </a:p>
            </p:txBody>
          </p:sp>
          <p:cxnSp>
            <p:nvCxnSpPr>
              <p:cNvPr id="19" name="Прямая со стрелкой 18"/>
              <p:cNvCxnSpPr/>
              <p:nvPr/>
            </p:nvCxnSpPr>
            <p:spPr>
              <a:xfrm>
                <a:off x="1190625" y="914400"/>
                <a:ext cx="31432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20" name="Прямая со стрелкой 19"/>
              <p:cNvCxnSpPr/>
              <p:nvPr/>
            </p:nvCxnSpPr>
            <p:spPr>
              <a:xfrm>
                <a:off x="2990850" y="923925"/>
                <a:ext cx="31432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21" name="Надпись 56"/>
              <p:cNvSpPr txBox="1"/>
              <p:nvPr/>
            </p:nvSpPr>
            <p:spPr>
              <a:xfrm flipH="1">
                <a:off x="314325" y="0"/>
                <a:ext cx="2047875" cy="4000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Акустический сигнал</a:t>
                </a:r>
              </a:p>
            </p:txBody>
          </p:sp>
          <p:sp>
            <p:nvSpPr>
              <p:cNvPr id="22" name="Надпись 57"/>
              <p:cNvSpPr txBox="1"/>
              <p:nvPr/>
            </p:nvSpPr>
            <p:spPr>
              <a:xfrm flipH="1">
                <a:off x="3419211" y="-76092"/>
                <a:ext cx="1514475" cy="2948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Радиоизлучения </a:t>
                </a:r>
              </a:p>
            </p:txBody>
          </p:sp>
          <p:cxnSp>
            <p:nvCxnSpPr>
              <p:cNvPr id="23" name="Прямая со стрелкой 22"/>
              <p:cNvCxnSpPr/>
              <p:nvPr/>
            </p:nvCxnSpPr>
            <p:spPr>
              <a:xfrm>
                <a:off x="1343028" y="314325"/>
                <a:ext cx="0" cy="40957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lg" len="lg"/>
              </a:ln>
              <a:effectLst/>
            </p:spPr>
          </p:cxnSp>
        </p:grpSp>
        <p:grpSp>
          <p:nvGrpSpPr>
            <p:cNvPr id="7" name="Группа 6"/>
            <p:cNvGrpSpPr>
              <a:grpSpLocks noChangeAspect="1"/>
            </p:cNvGrpSpPr>
            <p:nvPr/>
          </p:nvGrpSpPr>
          <p:grpSpPr>
            <a:xfrm rot="7884828" flipH="1">
              <a:off x="3624442" y="431367"/>
              <a:ext cx="496800" cy="200025"/>
              <a:chOff x="0" y="0"/>
              <a:chExt cx="885825" cy="2000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V="1">
                <a:off x="0" y="0"/>
                <a:ext cx="5715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flipH="1">
                <a:off x="247650" y="9525"/>
                <a:ext cx="314325" cy="1905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Прямая со стрелкой 13"/>
              <p:cNvCxnSpPr/>
              <p:nvPr/>
            </p:nvCxnSpPr>
            <p:spPr>
              <a:xfrm flipV="1">
                <a:off x="228600" y="200025"/>
                <a:ext cx="65722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8" name="Группа 7"/>
            <p:cNvGrpSpPr>
              <a:grpSpLocks noChangeAspect="1"/>
            </p:cNvGrpSpPr>
            <p:nvPr/>
          </p:nvGrpSpPr>
          <p:grpSpPr>
            <a:xfrm rot="14124279" flipH="1">
              <a:off x="4303595" y="359310"/>
              <a:ext cx="496800" cy="200025"/>
              <a:chOff x="0" y="0"/>
              <a:chExt cx="885825" cy="200025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 flipV="1">
                <a:off x="0" y="0"/>
                <a:ext cx="5715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flipH="1">
                <a:off x="247650" y="9525"/>
                <a:ext cx="314325" cy="1905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28600" y="200025"/>
                <a:ext cx="65722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59491881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6FAB3-8CE8-4653-88EE-C27B5850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Параметрические ТКУИ в ОТСС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F5F99-8577-4998-92EA-54E3C7CF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8781"/>
            <a:ext cx="8229600" cy="4708525"/>
          </a:xfrm>
        </p:spPr>
        <p:txBody>
          <a:bodyPr/>
          <a:lstStyle/>
          <a:p>
            <a:r>
              <a:rPr lang="ru-RU" dirty="0"/>
              <a:t>Параметрический технический канал утечки информации может быть реализован и методом ВЧ- облучения помещения, где установлены ВТСС, обладающие «микрофонным эффектом», или закладные устройства, параметры которых изменяются по закону изменения акустического (речевого) сигнала. </a:t>
            </a:r>
          </a:p>
          <a:p>
            <a:r>
              <a:rPr lang="ru-RU" dirty="0"/>
              <a:t>При облучении мощным ВЧ-сигналом помещения, в котором установлено закладное устройство, происходит </a:t>
            </a:r>
            <a:r>
              <a:rPr lang="ru-RU" dirty="0" err="1"/>
              <a:t>переизлучение</a:t>
            </a:r>
            <a:r>
              <a:rPr lang="ru-RU" dirty="0"/>
              <a:t> электромагнитного поля. При этом за-кладка обеспечивает модуляцию </a:t>
            </a:r>
            <a:r>
              <a:rPr lang="ru-RU" dirty="0" err="1"/>
              <a:t>переизлученного</a:t>
            </a:r>
            <a:r>
              <a:rPr lang="ru-RU" dirty="0"/>
              <a:t> сигнала по закону изменения речевого сигнала. Подобный параметрический технический канал утечки информации называется </a:t>
            </a:r>
            <a:r>
              <a:rPr lang="ru-RU" i="1" dirty="0"/>
              <a:t>активным.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60676-8379-4CB8-9C5A-B9CA160B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2938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2C56F-921B-403B-A45C-AE4513A6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ТКУИ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F6AF5-8BCE-4218-9D67-917FF296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Первопричиной появления ТКУИ являются процессы преобразования энергии, выполняемые различными физическими </a:t>
            </a:r>
            <a:r>
              <a:rPr lang="ru-RU" i="1" dirty="0"/>
              <a:t>преобразователями</a:t>
            </a:r>
            <a:r>
              <a:rPr lang="ru-RU" dirty="0"/>
              <a:t>. Каждый преобразователь действует на определенных физических принципах и образует присущий этим принципам побочный канал передачи информации – канал утечки.</a:t>
            </a:r>
          </a:p>
          <a:p>
            <a:r>
              <a:rPr lang="ru-RU" dirty="0"/>
              <a:t>В электронных системах преобразование информации о различных физических явлениях в форму электрического сигнала осуществляют специальные чувствительные устройства – </a:t>
            </a:r>
            <a:r>
              <a:rPr lang="ru-RU" i="1" dirty="0"/>
              <a:t>датчики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3B9352-179D-40AC-965B-6EC5512EC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4186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Активный параметрический ТКУИ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955540" y="2078851"/>
            <a:ext cx="8255260" cy="2802359"/>
            <a:chOff x="0" y="-1"/>
            <a:chExt cx="5635639" cy="1551602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1"/>
              <a:ext cx="5635639" cy="1551602"/>
              <a:chOff x="-114276" y="-266259"/>
              <a:chExt cx="5635121" cy="1552134"/>
            </a:xfrm>
          </p:grpSpPr>
          <p:sp>
            <p:nvSpPr>
              <p:cNvPr id="15" name="Надпись 71"/>
              <p:cNvSpPr txBox="1"/>
              <p:nvPr/>
            </p:nvSpPr>
            <p:spPr>
              <a:xfrm flipH="1">
                <a:off x="-114276" y="571500"/>
                <a:ext cx="1043940" cy="683895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Источник сигнала</a:t>
                </a:r>
              </a:p>
            </p:txBody>
          </p:sp>
          <p:sp>
            <p:nvSpPr>
              <p:cNvPr id="16" name="Надпись 72"/>
              <p:cNvSpPr txBox="1"/>
              <p:nvPr/>
            </p:nvSpPr>
            <p:spPr>
              <a:xfrm flipH="1">
                <a:off x="1266825" y="542925"/>
                <a:ext cx="1439545" cy="742950"/>
              </a:xfrm>
              <a:prstGeom prst="doubleWave">
                <a:avLst/>
              </a:prstGeom>
              <a:blipFill>
                <a:blip r:embed="rId2"/>
                <a:tile tx="0" ty="0" sx="100000" sy="100000" flip="none" algn="tl"/>
              </a:blip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Среда распространения</a:t>
                </a:r>
              </a:p>
            </p:txBody>
          </p:sp>
          <p:sp>
            <p:nvSpPr>
              <p:cNvPr id="17" name="Надпись 73"/>
              <p:cNvSpPr txBox="1"/>
              <p:nvPr/>
            </p:nvSpPr>
            <p:spPr>
              <a:xfrm flipH="1">
                <a:off x="3019407" y="695726"/>
                <a:ext cx="742634" cy="4186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ВТСС</a:t>
                </a:r>
              </a:p>
            </p:txBody>
          </p:sp>
          <p:sp>
            <p:nvSpPr>
              <p:cNvPr id="18" name="Надпись 74"/>
              <p:cNvSpPr txBox="1"/>
              <p:nvPr/>
            </p:nvSpPr>
            <p:spPr>
              <a:xfrm>
                <a:off x="4476905" y="581025"/>
                <a:ext cx="1043940" cy="683895"/>
              </a:xfrm>
              <a:prstGeom prst="flowChartDelay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Приемник сигнала</a:t>
                </a:r>
              </a:p>
            </p:txBody>
          </p:sp>
          <p:sp>
            <p:nvSpPr>
              <p:cNvPr id="19" name="Надпись 75"/>
              <p:cNvSpPr txBox="1"/>
              <p:nvPr/>
            </p:nvSpPr>
            <p:spPr>
              <a:xfrm flipH="1">
                <a:off x="133350" y="0"/>
                <a:ext cx="2047875" cy="4000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Акустический сигнал</a:t>
                </a:r>
              </a:p>
            </p:txBody>
          </p:sp>
          <p:sp>
            <p:nvSpPr>
              <p:cNvPr id="20" name="Надпись 76"/>
              <p:cNvSpPr txBox="1"/>
              <p:nvPr/>
            </p:nvSpPr>
            <p:spPr>
              <a:xfrm flipH="1">
                <a:off x="2229000" y="-266259"/>
                <a:ext cx="2419350" cy="35246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ВЧ-радиосигнал облучения </a:t>
                </a:r>
              </a:p>
            </p:txBody>
          </p:sp>
          <p:cxnSp>
            <p:nvCxnSpPr>
              <p:cNvPr id="21" name="Прямая со стрелкой 20"/>
              <p:cNvCxnSpPr>
                <a:stCxn id="15" idx="1"/>
              </p:cNvCxnSpPr>
              <p:nvPr/>
            </p:nvCxnSpPr>
            <p:spPr>
              <a:xfrm>
                <a:off x="929557" y="913447"/>
                <a:ext cx="327604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22" name="Прямая со стрелкой 21"/>
              <p:cNvCxnSpPr>
                <a:endCxn id="17" idx="3"/>
              </p:cNvCxnSpPr>
              <p:nvPr/>
            </p:nvCxnSpPr>
            <p:spPr>
              <a:xfrm flipV="1">
                <a:off x="2695288" y="905076"/>
                <a:ext cx="324119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23" name="Прямая со стрелкой 22"/>
              <p:cNvCxnSpPr/>
              <p:nvPr/>
            </p:nvCxnSpPr>
            <p:spPr>
              <a:xfrm>
                <a:off x="1095386" y="285744"/>
                <a:ext cx="0" cy="409982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lg" len="lg"/>
              </a:ln>
              <a:effectLst/>
            </p:spPr>
          </p:cxnSp>
          <p:sp>
            <p:nvSpPr>
              <p:cNvPr id="24" name="Надпись 80"/>
              <p:cNvSpPr txBox="1"/>
              <p:nvPr/>
            </p:nvSpPr>
            <p:spPr>
              <a:xfrm flipH="1">
                <a:off x="3628279" y="180997"/>
                <a:ext cx="1528846" cy="352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Отраженный радиосигнал </a:t>
                </a:r>
              </a:p>
            </p:txBody>
          </p:sp>
        </p:grpSp>
        <p:grpSp>
          <p:nvGrpSpPr>
            <p:cNvPr id="7" name="Группа 6"/>
            <p:cNvGrpSpPr>
              <a:grpSpLocks noChangeAspect="1"/>
            </p:cNvGrpSpPr>
            <p:nvPr/>
          </p:nvGrpSpPr>
          <p:grpSpPr>
            <a:xfrm rot="17269309" flipH="1">
              <a:off x="3196316" y="546705"/>
              <a:ext cx="613720" cy="200025"/>
              <a:chOff x="0" y="0"/>
              <a:chExt cx="873611" cy="2000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 flipV="1">
                <a:off x="0" y="0"/>
                <a:ext cx="57150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flipH="1">
                <a:off x="247650" y="9525"/>
                <a:ext cx="314325" cy="1905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Прямая со стрелкой 13"/>
              <p:cNvCxnSpPr/>
              <p:nvPr/>
            </p:nvCxnSpPr>
            <p:spPr>
              <a:xfrm flipV="1">
                <a:off x="216386" y="196624"/>
                <a:ext cx="65722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8" name="Группа 7"/>
            <p:cNvGrpSpPr>
              <a:grpSpLocks noChangeAspect="1"/>
            </p:cNvGrpSpPr>
            <p:nvPr/>
          </p:nvGrpSpPr>
          <p:grpSpPr>
            <a:xfrm rot="10800000" flipH="1">
              <a:off x="3969301" y="1026161"/>
              <a:ext cx="529674" cy="190501"/>
              <a:chOff x="131847" y="9524"/>
              <a:chExt cx="753978" cy="190501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 rot="10800000" flipH="1">
                <a:off x="131847" y="9524"/>
                <a:ext cx="439651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flipH="1">
                <a:off x="247650" y="9525"/>
                <a:ext cx="314325" cy="1905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28600" y="200025"/>
                <a:ext cx="65722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8216503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ТКУИ при передаче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5531" y="1600201"/>
            <a:ext cx="8480285" cy="4708525"/>
          </a:xfrm>
        </p:spPr>
        <p:txBody>
          <a:bodyPr/>
          <a:lstStyle/>
          <a:p>
            <a:r>
              <a:rPr lang="ru-RU" dirty="0"/>
              <a:t>Системы передачи данных по типу используемой среды передачи подразделяются на: </a:t>
            </a:r>
          </a:p>
          <a:p>
            <a:pPr marL="981075" indent="-449263">
              <a:buFont typeface="Wingdings" panose="05000000000000000000" pitchFamily="2" charset="2"/>
              <a:buChar char="Ø"/>
            </a:pPr>
            <a:r>
              <a:rPr lang="ru-RU" dirty="0"/>
              <a:t>системы</a:t>
            </a:r>
            <a:r>
              <a:rPr lang="ru-RU" i="1" dirty="0"/>
              <a:t> </a:t>
            </a:r>
            <a:r>
              <a:rPr lang="ru-RU" dirty="0"/>
              <a:t>с </a:t>
            </a:r>
            <a:r>
              <a:rPr lang="ru-RU" i="1" dirty="0"/>
              <a:t>открытой </a:t>
            </a:r>
            <a:r>
              <a:rPr lang="ru-RU" dirty="0"/>
              <a:t>передающей средой; </a:t>
            </a:r>
          </a:p>
          <a:p>
            <a:pPr marL="981075" indent="-449263">
              <a:buFont typeface="Wingdings" panose="05000000000000000000" pitchFamily="2" charset="2"/>
              <a:buChar char="Ø"/>
            </a:pPr>
            <a:r>
              <a:rPr lang="ru-RU" dirty="0"/>
              <a:t>системы с </a:t>
            </a:r>
            <a:r>
              <a:rPr lang="ru-RU" i="1" dirty="0"/>
              <a:t>непрерывной </a:t>
            </a:r>
            <a:r>
              <a:rPr lang="ru-RU" dirty="0"/>
              <a:t>передающей средой.</a:t>
            </a:r>
          </a:p>
          <a:p>
            <a:r>
              <a:rPr lang="ru-RU" dirty="0"/>
              <a:t>К разновидностям открытой передающей среды относятся различные радиолинии: KB, УКВ, радиорелейные, тропосферные и космические каналы связи, различные виды телефонной радиосвязи (в т. ч. сотовой).</a:t>
            </a:r>
          </a:p>
          <a:p>
            <a:r>
              <a:rPr lang="ru-RU" dirty="0"/>
              <a:t>В качестве непрерывной передающей среды используются проводные, кабельные и волоконно-оптические линии связи.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50579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170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систем передачи данных в зависимости от среды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981201" y="1653152"/>
            <a:ext cx="8300265" cy="4524508"/>
            <a:chOff x="0" y="-109305"/>
            <a:chExt cx="6362227" cy="3176963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6" name="Группа 5"/>
            <p:cNvGrpSpPr/>
            <p:nvPr/>
          </p:nvGrpSpPr>
          <p:grpSpPr>
            <a:xfrm>
              <a:off x="0" y="-109305"/>
              <a:ext cx="6362227" cy="3176963"/>
              <a:chOff x="0" y="-109305"/>
              <a:chExt cx="6362227" cy="3176963"/>
            </a:xfrm>
            <a:grpFill/>
          </p:grpSpPr>
          <p:sp>
            <p:nvSpPr>
              <p:cNvPr id="13" name="Надпись 242"/>
              <p:cNvSpPr txBox="1"/>
              <p:nvPr/>
            </p:nvSpPr>
            <p:spPr>
              <a:xfrm>
                <a:off x="1439694" y="-109305"/>
                <a:ext cx="3456000" cy="499831"/>
              </a:xfrm>
              <a:prstGeom prst="rect">
                <a:avLst/>
              </a:prstGeom>
              <a:grpFill/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Технические системы передачи данных </a:t>
                </a:r>
              </a:p>
            </p:txBody>
          </p:sp>
          <p:sp>
            <p:nvSpPr>
              <p:cNvPr id="14" name="Надпись 243"/>
              <p:cNvSpPr txBox="1"/>
              <p:nvPr/>
            </p:nvSpPr>
            <p:spPr>
              <a:xfrm>
                <a:off x="0" y="749030"/>
                <a:ext cx="2879725" cy="828040"/>
              </a:xfrm>
              <a:prstGeom prst="rect">
                <a:avLst/>
              </a:prstGeom>
              <a:grpFill/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Технические системы передачи данных с открытой передающей средой </a:t>
                </a:r>
              </a:p>
            </p:txBody>
          </p:sp>
          <p:sp>
            <p:nvSpPr>
              <p:cNvPr id="15" name="Надпись 244"/>
              <p:cNvSpPr txBox="1"/>
              <p:nvPr/>
            </p:nvSpPr>
            <p:spPr>
              <a:xfrm>
                <a:off x="3482502" y="749030"/>
                <a:ext cx="2879725" cy="828040"/>
              </a:xfrm>
              <a:prstGeom prst="rect">
                <a:avLst/>
              </a:prstGeom>
              <a:grpFill/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Технические системы передачи данных с непрерывной передающей средой</a:t>
                </a:r>
              </a:p>
            </p:txBody>
          </p:sp>
          <p:sp>
            <p:nvSpPr>
              <p:cNvPr id="16" name="Надпись 245"/>
              <p:cNvSpPr txBox="1"/>
              <p:nvPr/>
            </p:nvSpPr>
            <p:spPr>
              <a:xfrm>
                <a:off x="38911" y="1857983"/>
                <a:ext cx="2879725" cy="1209675"/>
              </a:xfrm>
              <a:prstGeom prst="rect">
                <a:avLst/>
              </a:prstGeom>
              <a:grpFill/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КИ и УКИ радиосвязь, радиорелейные, тропосферные, космические каналы связи, различные виды телефонной радиосвязи </a:t>
                </a:r>
              </a:p>
            </p:txBody>
          </p:sp>
          <p:sp>
            <p:nvSpPr>
              <p:cNvPr id="17" name="Надпись 246"/>
              <p:cNvSpPr txBox="1"/>
              <p:nvPr/>
            </p:nvSpPr>
            <p:spPr>
              <a:xfrm>
                <a:off x="3482502" y="1848255"/>
                <a:ext cx="2879725" cy="771525"/>
              </a:xfrm>
              <a:prstGeom prst="rect">
                <a:avLst/>
              </a:prstGeom>
              <a:grpFill/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Проводные, кабельные и волоконно-оптические линии связи</a:t>
                </a: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1439694" y="398834"/>
              <a:ext cx="3505200" cy="1453272"/>
              <a:chOff x="0" y="0"/>
              <a:chExt cx="3505200" cy="1453272"/>
            </a:xfrm>
            <a:grpFill/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0" y="184826"/>
                <a:ext cx="3505200" cy="0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9727" y="184826"/>
                <a:ext cx="0" cy="180975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19455" y="1177047"/>
                <a:ext cx="0" cy="276225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3501957" y="1167319"/>
                <a:ext cx="0" cy="276225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1760706" y="0"/>
                <a:ext cx="0" cy="180975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3492240" y="184826"/>
                <a:ext cx="0" cy="180975"/>
              </a:xfrm>
              <a:prstGeom prst="line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52306783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336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Перехват информации, </a:t>
            </a:r>
            <a:br>
              <a:rPr lang="ru-RU" dirty="0"/>
            </a:br>
            <a:r>
              <a:rPr lang="ru-RU" dirty="0"/>
              <a:t>передаваемой по каналам связи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1910535" y="1538790"/>
            <a:ext cx="8370930" cy="4905544"/>
            <a:chOff x="0" y="0"/>
            <a:chExt cx="5880829" cy="4183377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33" name="Группа 32"/>
            <p:cNvGrpSpPr/>
            <p:nvPr/>
          </p:nvGrpSpPr>
          <p:grpSpPr>
            <a:xfrm>
              <a:off x="0" y="0"/>
              <a:ext cx="5880829" cy="4169687"/>
              <a:chOff x="-9729" y="0"/>
              <a:chExt cx="5881220" cy="4170077"/>
            </a:xfrm>
            <a:grpFill/>
          </p:grpSpPr>
          <p:grpSp>
            <p:nvGrpSpPr>
              <p:cNvPr id="37" name="Группа 36"/>
              <p:cNvGrpSpPr/>
              <p:nvPr/>
            </p:nvGrpSpPr>
            <p:grpSpPr>
              <a:xfrm>
                <a:off x="-9729" y="0"/>
                <a:ext cx="5881220" cy="4170077"/>
                <a:chOff x="-9729" y="0"/>
                <a:chExt cx="5881444" cy="4169166"/>
              </a:xfrm>
              <a:grpFill/>
            </p:grpSpPr>
            <p:sp>
              <p:nvSpPr>
                <p:cNvPr id="52" name="Надпись 123"/>
                <p:cNvSpPr txBox="1"/>
                <p:nvPr/>
              </p:nvSpPr>
              <p:spPr>
                <a:xfrm>
                  <a:off x="1495377" y="0"/>
                  <a:ext cx="2880000" cy="768390"/>
                </a:xfrm>
                <a:prstGeom prst="rect">
                  <a:avLst/>
                </a:prstGeom>
                <a:grpFill/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Технические каналы перехвата информации, передаваемой по каналам связи</a:t>
                  </a:r>
                </a:p>
              </p:txBody>
            </p:sp>
            <p:grpSp>
              <p:nvGrpSpPr>
                <p:cNvPr id="53" name="Группа 52"/>
                <p:cNvGrpSpPr/>
                <p:nvPr/>
              </p:nvGrpSpPr>
              <p:grpSpPr>
                <a:xfrm>
                  <a:off x="0" y="1913344"/>
                  <a:ext cx="2699385" cy="1014319"/>
                  <a:chOff x="0" y="-515796"/>
                  <a:chExt cx="2700000" cy="1014827"/>
                </a:xfrm>
                <a:grpFill/>
              </p:grpSpPr>
              <p:sp>
                <p:nvSpPr>
                  <p:cNvPr id="61" name="Надпись 127"/>
                  <p:cNvSpPr txBox="1"/>
                  <p:nvPr/>
                </p:nvSpPr>
                <p:spPr>
                  <a:xfrm>
                    <a:off x="0" y="-201623"/>
                    <a:ext cx="2700000" cy="700654"/>
                  </a:xfrm>
                  <a:prstGeom prst="rect">
                    <a:avLst/>
                  </a:prstGeom>
                  <a:grpFill/>
                  <a:ln w="190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Перехват ЭМИ на частотах работы передатчиков систем и средств связи</a:t>
                    </a:r>
                  </a:p>
                </p:txBody>
              </p:sp>
              <p:sp>
                <p:nvSpPr>
                  <p:cNvPr id="62" name="Надпись 192"/>
                  <p:cNvSpPr txBox="1"/>
                  <p:nvPr/>
                </p:nvSpPr>
                <p:spPr>
                  <a:xfrm>
                    <a:off x="0" y="-515796"/>
                    <a:ext cx="2699385" cy="314162"/>
                  </a:xfrm>
                  <a:prstGeom prst="rect">
                    <a:avLst/>
                  </a:prstGeom>
                  <a:grpFill/>
                  <a:ln w="28575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Электромагнитный</a:t>
                    </a:r>
                    <a:endParaRPr lang="ru-RU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" name="Группа 53"/>
                <p:cNvGrpSpPr/>
                <p:nvPr/>
              </p:nvGrpSpPr>
              <p:grpSpPr>
                <a:xfrm>
                  <a:off x="3171445" y="1903507"/>
                  <a:ext cx="2700270" cy="1040454"/>
                  <a:chOff x="-9905" y="-525368"/>
                  <a:chExt cx="2700270" cy="1040454"/>
                </a:xfrm>
                <a:grpFill/>
              </p:grpSpPr>
              <p:sp>
                <p:nvSpPr>
                  <p:cNvPr id="59" name="Надпись 194"/>
                  <p:cNvSpPr txBox="1"/>
                  <p:nvPr/>
                </p:nvSpPr>
                <p:spPr>
                  <a:xfrm>
                    <a:off x="-9635" y="-221264"/>
                    <a:ext cx="2700000" cy="736350"/>
                  </a:xfrm>
                  <a:prstGeom prst="rect">
                    <a:avLst/>
                  </a:prstGeom>
                  <a:grpFill/>
                  <a:ln w="190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Съем информации, путем контактного подключения к линиям связи</a:t>
                    </a:r>
                  </a:p>
                </p:txBody>
              </p:sp>
              <p:sp>
                <p:nvSpPr>
                  <p:cNvPr id="60" name="Надпись 195"/>
                  <p:cNvSpPr txBox="1"/>
                  <p:nvPr/>
                </p:nvSpPr>
                <p:spPr>
                  <a:xfrm>
                    <a:off x="-9905" y="-525368"/>
                    <a:ext cx="2699385" cy="304398"/>
                  </a:xfrm>
                  <a:prstGeom prst="rect">
                    <a:avLst/>
                  </a:prstGeom>
                  <a:grpFill/>
                  <a:ln w="28575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b="1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Электрический</a:t>
                    </a:r>
                    <a:endParaRPr lang="ru-RU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5" name="Надпись 196"/>
                <p:cNvSpPr txBox="1"/>
                <p:nvPr/>
              </p:nvSpPr>
              <p:spPr>
                <a:xfrm>
                  <a:off x="3171826" y="3341761"/>
                  <a:ext cx="2699385" cy="827405"/>
                </a:xfrm>
                <a:prstGeom prst="rect">
                  <a:avLst/>
                </a:prstGeom>
                <a:grpFill/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Бесконтактный съем информации с кабельных линий связи</a:t>
                  </a:r>
                </a:p>
              </p:txBody>
            </p:sp>
            <p:sp>
              <p:nvSpPr>
                <p:cNvPr id="56" name="Надпись 197"/>
                <p:cNvSpPr txBox="1"/>
                <p:nvPr/>
              </p:nvSpPr>
              <p:spPr>
                <a:xfrm>
                  <a:off x="3171825" y="2989316"/>
                  <a:ext cx="2699385" cy="359410"/>
                </a:xfrm>
                <a:prstGeom prst="rect">
                  <a:avLst/>
                </a:prstGeom>
                <a:grpFill/>
                <a:ln w="28575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 b="1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Индукционный</a:t>
                  </a:r>
                  <a:endParaRPr lang="ru-RU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Надпись 124"/>
                <p:cNvSpPr txBox="1"/>
                <p:nvPr/>
              </p:nvSpPr>
              <p:spPr>
                <a:xfrm>
                  <a:off x="-9729" y="976636"/>
                  <a:ext cx="2718368" cy="754667"/>
                </a:xfrm>
                <a:prstGeom prst="rect">
                  <a:avLst/>
                </a:prstGeom>
                <a:grpFill/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Перехват информации, </a:t>
                  </a:r>
                  <a:r>
                    <a:rPr lang="ru-RU" spc="-1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передаваемой по каналам радио-,</a:t>
                  </a:r>
                  <a:r>
                    <a:rPr lang="ru-RU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радиорелейной связи</a:t>
                  </a:r>
                </a:p>
              </p:txBody>
            </p:sp>
            <p:sp>
              <p:nvSpPr>
                <p:cNvPr id="58" name="Надпись 125"/>
                <p:cNvSpPr txBox="1"/>
                <p:nvPr/>
              </p:nvSpPr>
              <p:spPr>
                <a:xfrm>
                  <a:off x="3162046" y="976317"/>
                  <a:ext cx="2699385" cy="745266"/>
                </a:xfrm>
                <a:prstGeom prst="rect">
                  <a:avLst/>
                </a:prstGeom>
                <a:grpFill/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</a:pPr>
                  <a:r>
                    <a:rPr lang="ru-RU" dirty="0">
                      <a:solidFill>
                        <a:prstClr val="black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Съем информации, передаваемой по кабельным линиям связи</a:t>
                  </a:r>
                </a:p>
              </p:txBody>
            </p:sp>
          </p:grpSp>
          <p:grpSp>
            <p:nvGrpSpPr>
              <p:cNvPr id="38" name="Группа 37"/>
              <p:cNvGrpSpPr/>
              <p:nvPr/>
            </p:nvGrpSpPr>
            <p:grpSpPr>
              <a:xfrm>
                <a:off x="1343004" y="770075"/>
                <a:ext cx="3183611" cy="2411166"/>
                <a:chOff x="-21" y="-58600"/>
                <a:chExt cx="3183611" cy="2411166"/>
              </a:xfrm>
              <a:grpFill/>
            </p:grpSpPr>
            <p:grpSp>
              <p:nvGrpSpPr>
                <p:cNvPr id="39" name="Группа 38"/>
                <p:cNvGrpSpPr/>
                <p:nvPr/>
              </p:nvGrpSpPr>
              <p:grpSpPr>
                <a:xfrm>
                  <a:off x="-21" y="-58600"/>
                  <a:ext cx="3168491" cy="2377349"/>
                  <a:chOff x="-21" y="-58600"/>
                  <a:chExt cx="3168491" cy="2377349"/>
                </a:xfrm>
                <a:grpFill/>
              </p:grpSpPr>
              <p:cxnSp>
                <p:nvCxnSpPr>
                  <p:cNvPr id="48" name="Прямая со стрелкой 47"/>
                  <p:cNvCxnSpPr>
                    <a:endCxn id="58" idx="0"/>
                  </p:cNvCxnSpPr>
                  <p:nvPr/>
                </p:nvCxnSpPr>
                <p:spPr>
                  <a:xfrm flipH="1">
                    <a:off x="3168470" y="44317"/>
                    <a:ext cx="0" cy="103480"/>
                  </a:xfrm>
                  <a:prstGeom prst="straightConnector1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9" name="Прямая со стрелкой 48"/>
                  <p:cNvCxnSpPr>
                    <a:endCxn id="57" idx="0"/>
                  </p:cNvCxnSpPr>
                  <p:nvPr/>
                </p:nvCxnSpPr>
                <p:spPr>
                  <a:xfrm>
                    <a:off x="-21" y="34786"/>
                    <a:ext cx="0" cy="113330"/>
                  </a:xfrm>
                  <a:prstGeom prst="straightConnector1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Прямая соединительная линия 49"/>
                  <p:cNvCxnSpPr/>
                  <p:nvPr/>
                </p:nvCxnSpPr>
                <p:spPr>
                  <a:xfrm flipV="1">
                    <a:off x="0" y="34837"/>
                    <a:ext cx="3168000" cy="0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" name="Прямая соединительная линия 50"/>
                  <p:cNvCxnSpPr>
                    <a:cxnSpLocks/>
                  </p:cNvCxnSpPr>
                  <p:nvPr/>
                </p:nvCxnSpPr>
                <p:spPr>
                  <a:xfrm flipV="1">
                    <a:off x="1506531" y="-58600"/>
                    <a:ext cx="837" cy="2377349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0" name="Группа 39"/>
                <p:cNvGrpSpPr/>
                <p:nvPr/>
              </p:nvGrpSpPr>
              <p:grpSpPr>
                <a:xfrm>
                  <a:off x="1334901" y="893170"/>
                  <a:ext cx="1848689" cy="1459396"/>
                  <a:chOff x="-265299" y="-316505"/>
                  <a:chExt cx="1848689" cy="1459396"/>
                </a:xfrm>
                <a:grpFill/>
              </p:grpSpPr>
              <p:cxnSp>
                <p:nvCxnSpPr>
                  <p:cNvPr id="42" name="Прямая соединительная линия 41"/>
                  <p:cNvCxnSpPr>
                    <a:endCxn id="58" idx="2"/>
                  </p:cNvCxnSpPr>
                  <p:nvPr/>
                </p:nvCxnSpPr>
                <p:spPr>
                  <a:xfrm flipH="1" flipV="1">
                    <a:off x="1568270" y="-316505"/>
                    <a:ext cx="0" cy="88761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" name="Прямая соединительная линия 42"/>
                  <p:cNvCxnSpPr/>
                  <p:nvPr/>
                </p:nvCxnSpPr>
                <p:spPr>
                  <a:xfrm flipV="1">
                    <a:off x="47625" y="-227850"/>
                    <a:ext cx="1535765" cy="0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" name="Прямая соединительная линия 43"/>
                  <p:cNvCxnSpPr/>
                  <p:nvPr/>
                </p:nvCxnSpPr>
                <p:spPr>
                  <a:xfrm flipH="1" flipV="1">
                    <a:off x="47578" y="-218219"/>
                    <a:ext cx="0" cy="1361110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" name="Прямая соединительная линия 44"/>
                  <p:cNvCxnSpPr/>
                  <p:nvPr/>
                </p:nvCxnSpPr>
                <p:spPr>
                  <a:xfrm flipV="1">
                    <a:off x="47625" y="1141472"/>
                    <a:ext cx="180000" cy="0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" name="Прямая соединительная линия 45"/>
                  <p:cNvCxnSpPr/>
                  <p:nvPr/>
                </p:nvCxnSpPr>
                <p:spPr>
                  <a:xfrm flipV="1">
                    <a:off x="47625" y="26498"/>
                    <a:ext cx="180000" cy="0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7" name="Прямая соединительная линия 46"/>
                  <p:cNvCxnSpPr>
                    <a:cxnSpLocks/>
                  </p:cNvCxnSpPr>
                  <p:nvPr/>
                </p:nvCxnSpPr>
                <p:spPr>
                  <a:xfrm>
                    <a:off x="-265299" y="1109073"/>
                    <a:ext cx="171630" cy="0"/>
                  </a:xfrm>
                  <a:prstGeom prst="line">
                    <a:avLst/>
                  </a:prstGeom>
                  <a:grpFill/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cxnSp>
              <p:nvCxnSpPr>
                <p:cNvPr id="41" name="Прямая со стрелкой 40"/>
                <p:cNvCxnSpPr>
                  <a:endCxn id="62" idx="0"/>
                </p:cNvCxnSpPr>
                <p:nvPr/>
              </p:nvCxnSpPr>
              <p:spPr>
                <a:xfrm flipH="1">
                  <a:off x="6286" y="898644"/>
                  <a:ext cx="0" cy="18631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4" name="Группа 33"/>
            <p:cNvGrpSpPr/>
            <p:nvPr/>
          </p:nvGrpSpPr>
          <p:grpSpPr>
            <a:xfrm>
              <a:off x="9728" y="2996050"/>
              <a:ext cx="2698750" cy="1187327"/>
              <a:chOff x="0" y="194484"/>
              <a:chExt cx="2698750" cy="1187327"/>
            </a:xfrm>
            <a:grpFill/>
          </p:grpSpPr>
          <p:sp>
            <p:nvSpPr>
              <p:cNvPr id="35" name="Надпись 1"/>
              <p:cNvSpPr txBox="1"/>
              <p:nvPr/>
            </p:nvSpPr>
            <p:spPr>
              <a:xfrm>
                <a:off x="0" y="554406"/>
                <a:ext cx="2698750" cy="827405"/>
              </a:xfrm>
              <a:prstGeom prst="rect">
                <a:avLst/>
              </a:prstGeom>
              <a:grpFill/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Съем информации с волоконно-оптических линий связи </a:t>
                </a:r>
              </a:p>
            </p:txBody>
          </p:sp>
          <p:sp>
            <p:nvSpPr>
              <p:cNvPr id="36" name="Надпись 2"/>
              <p:cNvSpPr txBox="1"/>
              <p:nvPr/>
            </p:nvSpPr>
            <p:spPr>
              <a:xfrm>
                <a:off x="0" y="194484"/>
                <a:ext cx="2698750" cy="359410"/>
              </a:xfrm>
              <a:prstGeom prst="rect">
                <a:avLst/>
              </a:prstGeom>
              <a:grpFill/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Волоконно-оптический</a:t>
                </a:r>
                <a:endParaRPr lang="ru-RU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 fontAlgn="base">
                  <a:spcBef>
                    <a:spcPct val="0"/>
                  </a:spcBef>
                </a:pPr>
                <a:r>
                  <a:rPr lang="ru-RU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69543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Подвижная радиосвязь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915235"/>
            <a:ext cx="8229600" cy="3268960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Доминирующее положение на рынке подвижной радиосвязи сегодня занимают:</a:t>
            </a:r>
          </a:p>
          <a:p>
            <a:pPr marL="0" indent="622300" algn="just"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системы с жестко закрепленными каналами связи;</a:t>
            </a:r>
          </a:p>
          <a:p>
            <a:pPr marL="0" indent="622300" algn="just"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транкинговые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системы;</a:t>
            </a:r>
          </a:p>
          <a:p>
            <a:pPr marL="0" indent="622300" algn="just"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системы сотовой связи;</a:t>
            </a:r>
          </a:p>
          <a:p>
            <a:pPr marL="0" indent="622300" algn="just"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системы персонального радиовызова – пейджинга;</a:t>
            </a:r>
          </a:p>
          <a:p>
            <a:pPr marL="0" indent="622300" algn="just"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системы беспроводных телефонов.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155717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80220"/>
            <a:ext cx="8229600" cy="3899030"/>
          </a:xfrm>
        </p:spPr>
        <p:txBody>
          <a:bodyPr/>
          <a:lstStyle/>
          <a:p>
            <a:r>
              <a:rPr lang="ru-RU" dirty="0"/>
              <a:t>Системы связи с жестко закрепленными каналами связи используются преимущественно в государственных и коммерческих организациях, правоохранительных органах, подразделениях по чрезвычайным ситуациям, службах экстренной помощи и т. п. </a:t>
            </a:r>
          </a:p>
          <a:p>
            <a:r>
              <a:rPr lang="ru-RU" dirty="0"/>
              <a:t>То есть сфера применения этих систем ориентирована на высокую оперативность установления связи с применение средств защиты сообщений. Основные частотные диапазоны этих систем: 100-200, 340-375, 400-520 МГц.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E3C8798-E0E4-4A99-81A2-CA48AA87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с жестко закрепленными каналами связи</a:t>
            </a:r>
          </a:p>
        </p:txBody>
      </p:sp>
    </p:spTree>
    <p:extLst>
      <p:ext uri="{BB962C8B-B14F-4D97-AF65-F5344CB8AC3E}">
        <p14:creationId xmlns:p14="http://schemas.microsoft.com/office/powerpoint/2010/main" val="24656309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Транкинговые системы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0525" y="1403776"/>
            <a:ext cx="8550950" cy="4708525"/>
          </a:xfrm>
        </p:spPr>
        <p:txBody>
          <a:bodyPr/>
          <a:lstStyle/>
          <a:p>
            <a:r>
              <a:rPr lang="ru-RU" dirty="0"/>
              <a:t>Основными потребителями услуг транкинговой связи являются: вооруженные силы, правоохранительные органы, службы экстренного вызова, службы безопасности, таможня, муниципальные органы, службы охраны и сопровождения, банки, службы инкассации, аэропорты, железные дороги, строительные компании и т. п.</a:t>
            </a:r>
          </a:p>
          <a:p>
            <a:r>
              <a:rPr lang="ru-RU" dirty="0"/>
              <a:t>Транкинговые системы не ориентированы на жесткое закрепление каналов связи. Абонентам в каждом очередном сеансе связи предоставляется любой свободный канал из общего пучка частотных каналов. </a:t>
            </a:r>
          </a:p>
          <a:p>
            <a:r>
              <a:rPr lang="ru-RU" dirty="0"/>
              <a:t>В транкинговой сети связь между абонентами обеспечивает специальная приемо-передающая базовая станция. Радиус действия базовой станции составляет 8-50 км.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36699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D58C-8D7A-4FA4-9E75-8ECCF08D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Системы сотовой связи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3C43E-BEB4-48A6-BAF5-48F5B4FB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Сотовые сети связи представляют собой совокупность примыкающих друг к другу сот (зон, ячеек), каждая из которых обслуживает связью зону радиусом в несколько километров. </a:t>
            </a:r>
          </a:p>
          <a:p>
            <a:r>
              <a:rPr lang="ru-RU" dirty="0"/>
              <a:t>В каждой соте размещается стационарная приемо-передающая радиостанция, связанная проводной связью с центральной станцией сотовой сети соответствующего мобильного оператора. </a:t>
            </a:r>
          </a:p>
          <a:p>
            <a:r>
              <a:rPr lang="ru-RU" dirty="0"/>
              <a:t>В каждом очередном сеансе связи абоненту предоставляется любой свободный канал связи из общего пучка частотных каналов (обычно их 7-10).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78BF61-1606-4A94-88F1-26535B7A23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342551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94909-F375-41A4-B3E1-69FC83AF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сотовой связи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951CB-635A-47DE-A30E-B2601610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пресечении абонентом границы зоны, он автоматически без прерывания разговора получает другую свободную частоту в новой соте. </a:t>
            </a:r>
          </a:p>
          <a:p>
            <a:r>
              <a:rPr lang="ru-RU" dirty="0"/>
              <a:t>В сотах, не примыкающих друг к другу, возможно повторное использование одних и тех же частот без взаимных помех. Эта особенность сотовых сетей решила проблему дефицита частотного ресурса. </a:t>
            </a:r>
          </a:p>
          <a:p>
            <a:r>
              <a:rPr lang="ru-RU" dirty="0"/>
              <a:t>В настоящее время сотовая связь стала наиболее востребованной и может покрывать обширные территории, которые в России непрерывно увеличиваются.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F8A8A1-49E4-4289-A5EB-5099C1ED8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13638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1B9D-72A4-453B-AD84-6DF00EE8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персонального радиовызова – пейджинга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D4F6C-944B-4D00-B675-4B2CB66E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05245"/>
            <a:ext cx="8229600" cy="3178950"/>
          </a:xfrm>
        </p:spPr>
        <p:txBody>
          <a:bodyPr/>
          <a:lstStyle/>
          <a:p>
            <a:r>
              <a:rPr lang="ru-RU" dirty="0"/>
              <a:t>Обеспечивают беспроводную одностороннюю передачу буквенно-цифровых и звуковых сообщений ограниченного объема в пределах обслуживаемой зоны. </a:t>
            </a:r>
          </a:p>
          <a:p>
            <a:r>
              <a:rPr lang="ru-RU" dirty="0"/>
              <a:t>Диапазон частот систем персонального вызова 80-930 МГц. </a:t>
            </a:r>
          </a:p>
          <a:p>
            <a:r>
              <a:rPr lang="ru-RU" dirty="0"/>
              <a:t>В настоящее время с появлением сотовой связи пейджинг сильно утратил свое значение.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477092-69C0-46A8-A46D-2F0453E82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568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Датчики и преобразователи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35216"/>
            <a:ext cx="8229600" cy="4304075"/>
          </a:xfrm>
        </p:spPr>
        <p:txBody>
          <a:bodyPr/>
          <a:lstStyle/>
          <a:p>
            <a:r>
              <a:rPr lang="ru-RU" dirty="0"/>
              <a:t>С точки зрения образования ТКУИ датчики разделить на два вида:</a:t>
            </a:r>
          </a:p>
          <a:p>
            <a:pPr marL="1169988" indent="-268288">
              <a:buNone/>
            </a:pPr>
            <a:r>
              <a:rPr lang="ru-RU" dirty="0"/>
              <a:t>•	штатные – специально разработанные для преобразования информации;</a:t>
            </a:r>
          </a:p>
          <a:p>
            <a:pPr marL="1169988" indent="-268288">
              <a:buNone/>
            </a:pPr>
            <a:r>
              <a:rPr lang="ru-RU" dirty="0"/>
              <a:t>•	случайные, образующиеся при функционировании электронного устройства.</a:t>
            </a:r>
          </a:p>
          <a:p>
            <a:r>
              <a:rPr lang="ru-RU" dirty="0"/>
              <a:t>Физический преобразователь воспринимает определенные воздействия и в ответ порождает различные реакции, способствующие образованию ТКУИ различной физической природы.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382113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F5EFF-F640-4D29-B581-6CB04FAE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Системы беспроводных телефонов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75761-A113-48D5-982A-ED214004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Делятся на аналоговые и цифровые.</a:t>
            </a:r>
          </a:p>
          <a:p>
            <a:r>
              <a:rPr lang="ru-RU" dirty="0"/>
              <a:t> Аналоговые беспроводные телефоны получили распространение преимущественно в жилых помещениях и небольших учреждениях. Они представляют собой комплект из базовой станции, подключенной к городской телефонной сети, и переносного радиотелефонного аппарата. </a:t>
            </a:r>
          </a:p>
          <a:p>
            <a:r>
              <a:rPr lang="ru-RU" dirty="0"/>
              <a:t>Цифровые системы представляют собой сети маломощных радиотелефонов, обслуживаемые одной базовой радиостанцией. Цифровые методы обработки сигнала, позволяют использовать стойкое шифрование передаваемых сообщений.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5753C0-8E94-480B-97AE-4CEE5E9AF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293947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2EB9-335E-4C1F-885D-5E7E0BEC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Системы беспроводных телефонов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9251D-E598-40FF-80B6-36CF280B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 аналоговых, так и в цифровых беспроводных телефонах в каждом очередном сеансе связи абонентам выделяется любой свободный канал связи из общего пучка частотных каналов. </a:t>
            </a:r>
          </a:p>
          <a:p>
            <a:r>
              <a:rPr lang="ru-RU" dirty="0"/>
              <a:t>Дальность действия сертифицированных беспроводных телефонов мощностью 10 мВт составляет 25-200 м. Дальность действия беспроводных телефонов мощностью 0,35-1,2 Вт может составлять от нескольких километров до нескольких десятков километров </a:t>
            </a:r>
          </a:p>
          <a:p>
            <a:r>
              <a:rPr lang="ru-RU" dirty="0"/>
              <a:t>Используются цифровые беспроводные телефоны преимущественно в крупных компаниях в качестве внутриучрежденческого средства связи.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06955-2287-4DE9-A227-6A539710A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01400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C4C6-F54F-43F4-B91D-418D3DCB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Радиорелейные и космические системы связи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2A706-0947-4A19-BF64-751F2B97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Радиорелейная связь строится с использованием промежуточных узлов-ретрансляторов. </a:t>
            </a:r>
          </a:p>
          <a:p>
            <a:r>
              <a:rPr lang="ru-RU" dirty="0"/>
              <a:t>В космических системах связи в качестве узлов-ретрансляторов используются спутники, расположенные на геостационарных и высоких эллиптических орбитах.</a:t>
            </a:r>
          </a:p>
          <a:p>
            <a:r>
              <a:rPr lang="ru-RU" dirty="0"/>
              <a:t>Радиорелейные линии (РРЛ) связи подразделяются на:</a:t>
            </a:r>
          </a:p>
          <a:p>
            <a:pPr marL="1169988" indent="-268288">
              <a:buFont typeface="Wingdings" panose="05000000000000000000" pitchFamily="2" charset="2"/>
              <a:buChar char="§"/>
            </a:pPr>
            <a:r>
              <a:rPr lang="ru-RU" dirty="0"/>
              <a:t>РРЛ прямой видимости; </a:t>
            </a:r>
          </a:p>
          <a:p>
            <a:pPr marL="1169988" indent="-268288">
              <a:buFont typeface="Wingdings" panose="05000000000000000000" pitchFamily="2" charset="2"/>
              <a:buChar char="§"/>
            </a:pPr>
            <a:r>
              <a:rPr lang="ru-RU" dirty="0"/>
              <a:t>тропосферные РРЛ;</a:t>
            </a:r>
          </a:p>
          <a:p>
            <a:pPr marL="1169988" indent="-268288">
              <a:buFont typeface="Wingdings" panose="05000000000000000000" pitchFamily="2" charset="2"/>
              <a:buChar char="§"/>
            </a:pPr>
            <a:r>
              <a:rPr lang="ru-RU" dirty="0"/>
              <a:t>спутниковые РРЛ. </a:t>
            </a:r>
          </a:p>
          <a:p>
            <a:r>
              <a:rPr lang="ru-RU" dirty="0"/>
              <a:t>РРЛ работают они в диапазоне дециметровых и сантиметровых волн.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CAFA8D-E8B6-416A-A042-88FEA8279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534732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F84A-89AE-4841-BB47-7104E8AC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РРЛ прямой видимости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2AB31-C5BC-48A1-B540-4BCC7771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259070"/>
          </a:xfrm>
        </p:spPr>
        <p:txBody>
          <a:bodyPr/>
          <a:lstStyle/>
          <a:p>
            <a:r>
              <a:rPr lang="ru-RU" dirty="0"/>
              <a:t>РРЛ прямой видимости представляет собой цепочку приемопередающих радиостанций, отстоящих друг от друга на расстоянии прямой видимости антенн (50-70 км). Каждая радиостанция принимает сигнал от соседней станции, усиливает его и передает (транслирует) сигнал на следующую станцию цепочки.</a:t>
            </a:r>
          </a:p>
          <a:p>
            <a:r>
              <a:rPr lang="ru-RU" dirty="0"/>
              <a:t>РРЛ прямой видимости используются для многоканальной передачи телеграфных, телефонных и телевизионных сигналов в диапазоне деци-метровых (0,3-3 ГГц) и сантиметровых (3-30 ГГц) волн.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CB1AE4-3D10-4702-A0CA-F13202AE3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019616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7EB74-F3F2-4191-B613-07D77212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Тропосферные РРЛ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4D33F-30D8-447F-A390-B3233656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5761"/>
            <a:ext cx="8229600" cy="4708525"/>
          </a:xfrm>
        </p:spPr>
        <p:txBody>
          <a:bodyPr/>
          <a:lstStyle/>
          <a:p>
            <a:r>
              <a:rPr lang="ru-RU" dirty="0"/>
              <a:t>Тропосферные РРЛ основаны на использовании эффекта отражения и рассеяния тропосферой Земли радиоволн дециметрового диапазона. Это позволяет размещать радиорелейные станции на больших расстояниях друг от друга (400-600 км). </a:t>
            </a:r>
          </a:p>
          <a:p>
            <a:r>
              <a:rPr lang="ru-RU" dirty="0"/>
              <a:t>Тропосферным РРЛ свойственно большое ослабление сигнала, поэтому на радиорелейных станциях используются высокочувствительные радиоприемники с антеннами больших размеров и радиопередатчики большой мощности. </a:t>
            </a:r>
          </a:p>
          <a:p>
            <a:r>
              <a:rPr lang="ru-RU" dirty="0"/>
              <a:t>Практическое значение тропосферных РРЛ состоит в возможности обеспечения средствами связи весьма отдаленных и труднодоступных районов.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53C4B-355D-41AF-B0F0-A35ACB932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057172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Космические системы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0526" y="1420776"/>
            <a:ext cx="8570295" cy="4708525"/>
          </a:xfrm>
        </p:spPr>
        <p:txBody>
          <a:bodyPr/>
          <a:lstStyle/>
          <a:p>
            <a:r>
              <a:rPr lang="ru-RU" dirty="0"/>
              <a:t>Ретранслятором в КСС служит искусственный спутник Земли (ИСЗ), который выводится на </a:t>
            </a:r>
            <a:r>
              <a:rPr lang="ru-RU" i="1" dirty="0"/>
              <a:t>геостационарную</a:t>
            </a:r>
            <a:r>
              <a:rPr lang="ru-RU" dirty="0"/>
              <a:t> или </a:t>
            </a:r>
            <a:r>
              <a:rPr lang="ru-RU" i="1" dirty="0"/>
              <a:t>высокую эллиптическую </a:t>
            </a:r>
            <a:r>
              <a:rPr lang="ru-RU" dirty="0"/>
              <a:t>орбиту. </a:t>
            </a:r>
          </a:p>
          <a:p>
            <a:r>
              <a:rPr lang="ru-RU" dirty="0"/>
              <a:t>Линия связи через ИСЗ состоит из двух оконечных наземных станций и ретранслятора на борту ИСЗ. </a:t>
            </a:r>
          </a:p>
          <a:p>
            <a:r>
              <a:rPr lang="ru-RU" dirty="0"/>
              <a:t>Наземные станции оборудуются параболическими антеннами с непрерывным наведением на антенну ИСЗ. Сигналы, посылаемые с наземной станции, принимаются и усиливаются ретранслятором ИСЗ, преобразуются по частоте и излучаются в сторону другой наземной станции. </a:t>
            </a:r>
          </a:p>
          <a:p>
            <a:r>
              <a:rPr lang="ru-RU" dirty="0"/>
              <a:t>Наземные станции, далеко отстоящие друг от друга, имеют непосредственный доступ к спутнику в одно и то же время.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63895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информации в линиях радиосвязи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35215"/>
            <a:ext cx="8229600" cy="4439090"/>
          </a:xfrm>
        </p:spPr>
        <p:txBody>
          <a:bodyPr/>
          <a:lstStyle/>
          <a:p>
            <a:r>
              <a:rPr lang="ru-RU" dirty="0"/>
              <a:t>Для перехвата информации, передаваемой с использованием радиорелейных и космических систем связи, используются средства радиоразведки, а для перехвата разговоров, ведущихся с использованием телефонов сотовой связи, используются специальные комплексы перехвата систем сотовой связи.</a:t>
            </a:r>
          </a:p>
          <a:p>
            <a:r>
              <a:rPr lang="ru-RU" dirty="0"/>
              <a:t>Современные комплексы перехвата систем сотовой связи могут обеспечить слежение за вызывными каналами по 21 соте одновременно, позволяют контролировать и регистрировать телефонные разговоры 10 и более выбранных абонементов.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01559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проводных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80221"/>
            <a:ext cx="8229600" cy="4214065"/>
          </a:xfrm>
        </p:spPr>
        <p:txBody>
          <a:bodyPr/>
          <a:lstStyle/>
          <a:p>
            <a:r>
              <a:rPr lang="ru-RU" dirty="0"/>
              <a:t>Различают следующие виды проводных линий связи (ЛС) между источником и приемником информации:</a:t>
            </a:r>
          </a:p>
          <a:p>
            <a:pPr marL="1433513" indent="-355600">
              <a:buNone/>
            </a:pPr>
            <a:r>
              <a:rPr lang="ru-RU" dirty="0"/>
              <a:t>•	несимметричная однопроводная;</a:t>
            </a:r>
          </a:p>
          <a:p>
            <a:pPr marL="1433513" indent="-355600">
              <a:buNone/>
            </a:pPr>
            <a:r>
              <a:rPr lang="ru-RU" dirty="0"/>
              <a:t>•	несимметричная двухпроводная;</a:t>
            </a:r>
          </a:p>
          <a:p>
            <a:pPr marL="1433513" indent="-355600">
              <a:buNone/>
            </a:pPr>
            <a:r>
              <a:rPr lang="ru-RU" dirty="0"/>
              <a:t>•	одиночный проводник;</a:t>
            </a:r>
          </a:p>
          <a:p>
            <a:pPr marL="1433513" indent="-355600">
              <a:buNone/>
            </a:pPr>
            <a:r>
              <a:rPr lang="ru-RU" dirty="0"/>
              <a:t>•	симметричная витая пара;</a:t>
            </a:r>
          </a:p>
          <a:p>
            <a:pPr marL="1433513" indent="-355600">
              <a:buNone/>
            </a:pPr>
            <a:r>
              <a:rPr lang="ru-RU" dirty="0"/>
              <a:t>•	коаксиальный кабель;</a:t>
            </a:r>
          </a:p>
          <a:p>
            <a:pPr marL="1433513" indent="-355600">
              <a:buNone/>
            </a:pPr>
            <a:r>
              <a:rPr lang="ru-RU" dirty="0"/>
              <a:t>•	симметричная двухпроводная;</a:t>
            </a:r>
          </a:p>
          <a:p>
            <a:pPr marL="1433513" indent="-355600">
              <a:buNone/>
            </a:pPr>
            <a:r>
              <a:rPr lang="ru-RU" dirty="0"/>
              <a:t>•	симметричный кабель.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74272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7FF9D-5DBE-4DB8-9BAE-00D0ADA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информации с проводных электрических ЛС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C2562-4D20-4EA0-8980-1B24778C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40260"/>
            <a:ext cx="8229600" cy="2728900"/>
          </a:xfrm>
        </p:spPr>
        <p:txBody>
          <a:bodyPr/>
          <a:lstStyle/>
          <a:p>
            <a:r>
              <a:rPr lang="ru-RU" dirty="0"/>
              <a:t>Возможны три способа несанкционированного подключения к проводным и кабельным линиям связи с целью перехвата информации: </a:t>
            </a:r>
          </a:p>
          <a:p>
            <a:pPr marL="1255713" indent="-354013">
              <a:buNone/>
            </a:pPr>
            <a:r>
              <a:rPr lang="ru-RU" dirty="0"/>
              <a:t>•	контактное параллельное; </a:t>
            </a:r>
          </a:p>
          <a:p>
            <a:pPr marL="1255713" indent="-354013">
              <a:buNone/>
            </a:pPr>
            <a:r>
              <a:rPr lang="ru-RU" dirty="0"/>
              <a:t>•	контактное последовательное;</a:t>
            </a:r>
          </a:p>
          <a:p>
            <a:pPr marL="1255713" indent="-354013">
              <a:buNone/>
            </a:pPr>
            <a:r>
              <a:rPr lang="ru-RU" dirty="0"/>
              <a:t>•	бесконтактное индукционное.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56B7A2-3CFC-43C3-A274-964472B44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85470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информации в проводных электрических 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633845" y="1763816"/>
            <a:ext cx="7467600" cy="4545505"/>
            <a:chOff x="0" y="0"/>
            <a:chExt cx="5314950" cy="2486341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361740"/>
              <a:ext cx="5314950" cy="25082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0" y="391899"/>
              <a:ext cx="5314315" cy="2094442"/>
              <a:chOff x="0" y="20108"/>
              <a:chExt cx="5314427" cy="2094442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 flipV="1">
                <a:off x="9002" y="57150"/>
                <a:ext cx="5305425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0" y="175680"/>
                <a:ext cx="3190875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Прямая соединительная линия 10"/>
              <p:cNvCxnSpPr>
                <a:stCxn id="23" idx="5"/>
              </p:cNvCxnSpPr>
              <p:nvPr/>
            </p:nvCxnSpPr>
            <p:spPr>
              <a:xfrm flipH="1">
                <a:off x="723748" y="189011"/>
                <a:ext cx="0" cy="5252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1428750" y="57150"/>
                <a:ext cx="0" cy="6762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" name="Надпись 229"/>
              <p:cNvSpPr txBox="1"/>
              <p:nvPr/>
            </p:nvSpPr>
            <p:spPr>
              <a:xfrm>
                <a:off x="447675" y="714375"/>
                <a:ext cx="1247775" cy="542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Согласующее</a:t>
                </a:r>
              </a:p>
              <a:p>
                <a:pPr algn="ctr">
                  <a:defRPr/>
                </a:pPr>
                <a:r>
                  <a:rPr lang="ru-RU" sz="20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устройство</a:t>
                </a:r>
              </a:p>
            </p:txBody>
          </p:sp>
          <p:sp>
            <p:nvSpPr>
              <p:cNvPr id="14" name="Надпись 230"/>
              <p:cNvSpPr txBox="1"/>
              <p:nvPr/>
            </p:nvSpPr>
            <p:spPr>
              <a:xfrm>
                <a:off x="438150" y="1533525"/>
                <a:ext cx="1247775" cy="542925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Аппаратура</a:t>
                </a:r>
              </a:p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перехвата</a:t>
                </a:r>
              </a:p>
            </p:txBody>
          </p:sp>
          <p:cxnSp>
            <p:nvCxnSpPr>
              <p:cNvPr id="15" name="Прямая со стрелкой 14"/>
              <p:cNvCxnSpPr/>
              <p:nvPr/>
            </p:nvCxnSpPr>
            <p:spPr>
              <a:xfrm>
                <a:off x="1066800" y="1257300"/>
                <a:ext cx="0" cy="276225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16" name="Надпись 232"/>
              <p:cNvSpPr txBox="1"/>
              <p:nvPr/>
            </p:nvSpPr>
            <p:spPr>
              <a:xfrm>
                <a:off x="2933700" y="466725"/>
                <a:ext cx="1247775" cy="9144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/>
                  <a:t>Устройство</a:t>
                </a:r>
              </a:p>
              <a:p>
                <a:r>
                  <a:rPr lang="ru-RU"/>
                  <a:t>компенсации</a:t>
                </a:r>
              </a:p>
              <a:p>
                <a:r>
                  <a:rPr lang="ru-RU"/>
                  <a:t>падения напряжения</a:t>
                </a:r>
              </a:p>
            </p:txBody>
          </p:sp>
          <p:sp>
            <p:nvSpPr>
              <p:cNvPr id="17" name="Надпись 233"/>
              <p:cNvSpPr txBox="1"/>
              <p:nvPr/>
            </p:nvSpPr>
            <p:spPr>
              <a:xfrm>
                <a:off x="2924175" y="1571625"/>
                <a:ext cx="1247775" cy="542925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/>
                  <a:t>Аппаратура</a:t>
                </a:r>
              </a:p>
              <a:p>
                <a:r>
                  <a:rPr lang="ru-RU"/>
                  <a:t>перехвата</a:t>
                </a:r>
              </a:p>
            </p:txBody>
          </p:sp>
          <p:cxnSp>
            <p:nvCxnSpPr>
              <p:cNvPr id="18" name="Прямая со стрелкой 17"/>
              <p:cNvCxnSpPr/>
              <p:nvPr/>
            </p:nvCxnSpPr>
            <p:spPr>
              <a:xfrm flipH="1">
                <a:off x="3552825" y="1390650"/>
                <a:ext cx="0" cy="17145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>
                <a:off x="3190539" y="170929"/>
                <a:ext cx="0" cy="2952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flipH="1">
                <a:off x="3914363" y="160875"/>
                <a:ext cx="0" cy="30528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3914775" y="175680"/>
                <a:ext cx="139065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" name="Овал 21"/>
              <p:cNvSpPr/>
              <p:nvPr/>
            </p:nvSpPr>
            <p:spPr>
              <a:xfrm>
                <a:off x="1391697" y="20108"/>
                <a:ext cx="72001" cy="7204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677322" y="127527"/>
                <a:ext cx="72001" cy="7204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8" name="Надпись 311"/>
            <p:cNvSpPr txBox="1"/>
            <p:nvPr/>
          </p:nvSpPr>
          <p:spPr>
            <a:xfrm>
              <a:off x="1698171" y="0"/>
              <a:ext cx="1939332" cy="321548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Кабельная линия связи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9572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Варианты образования ТКУИ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981201" y="1628801"/>
            <a:ext cx="8229599" cy="4275475"/>
            <a:chOff x="0" y="0"/>
            <a:chExt cx="5080000" cy="2971800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1447800" y="1543050"/>
              <a:ext cx="23812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" name="Прямая со стрелкой 6"/>
            <p:cNvCxnSpPr>
              <a:cxnSpLocks/>
              <a:stCxn id="17" idx="3"/>
            </p:cNvCxnSpPr>
            <p:nvPr/>
          </p:nvCxnSpPr>
          <p:spPr>
            <a:xfrm>
              <a:off x="3190875" y="1538288"/>
              <a:ext cx="238125" cy="476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" name="Прямая со стрелкой 7"/>
            <p:cNvCxnSpPr/>
            <p:nvPr/>
          </p:nvCxnSpPr>
          <p:spPr>
            <a:xfrm>
              <a:off x="3771900" y="1333500"/>
              <a:ext cx="2286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" name="Прямая со стрелкой 8"/>
            <p:cNvCxnSpPr/>
            <p:nvPr/>
          </p:nvCxnSpPr>
          <p:spPr>
            <a:xfrm>
              <a:off x="3771900" y="1752600"/>
              <a:ext cx="22860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grpSp>
          <p:nvGrpSpPr>
            <p:cNvPr id="10" name="Группа 9"/>
            <p:cNvGrpSpPr/>
            <p:nvPr/>
          </p:nvGrpSpPr>
          <p:grpSpPr>
            <a:xfrm>
              <a:off x="0" y="0"/>
              <a:ext cx="5080000" cy="2730500"/>
              <a:chOff x="0" y="0"/>
              <a:chExt cx="5080000" cy="2730500"/>
            </a:xfrm>
          </p:grpSpPr>
          <p:sp>
            <p:nvSpPr>
              <p:cNvPr id="14" name="Надпись 385"/>
              <p:cNvSpPr txBox="1"/>
              <p:nvPr/>
            </p:nvSpPr>
            <p:spPr>
              <a:xfrm>
                <a:off x="19050" y="333375"/>
                <a:ext cx="1439545" cy="5397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Наводки ЭМ-излучений</a:t>
                </a:r>
              </a:p>
            </p:txBody>
          </p:sp>
          <p:sp>
            <p:nvSpPr>
              <p:cNvPr id="15" name="Надпись 386"/>
              <p:cNvSpPr txBox="1"/>
              <p:nvPr/>
            </p:nvSpPr>
            <p:spPr>
              <a:xfrm>
                <a:off x="9525" y="1266825"/>
                <a:ext cx="1439545" cy="5397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Акустическое воздействие</a:t>
                </a:r>
              </a:p>
            </p:txBody>
          </p:sp>
          <p:sp>
            <p:nvSpPr>
              <p:cNvPr id="16" name="Надпись 387"/>
              <p:cNvSpPr txBox="1"/>
              <p:nvPr/>
            </p:nvSpPr>
            <p:spPr>
              <a:xfrm>
                <a:off x="0" y="2181225"/>
                <a:ext cx="1439545" cy="5397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Положительная обратная связь</a:t>
                </a:r>
              </a:p>
            </p:txBody>
          </p:sp>
          <p:sp>
            <p:nvSpPr>
              <p:cNvPr id="17" name="Надпись 388"/>
              <p:cNvSpPr txBox="1"/>
              <p:nvPr/>
            </p:nvSpPr>
            <p:spPr>
              <a:xfrm>
                <a:off x="1676400" y="1085850"/>
                <a:ext cx="1514475" cy="9048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Преобразователь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элемент,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устройство,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изделие и т. п. </a:t>
                </a:r>
              </a:p>
            </p:txBody>
          </p:sp>
          <p:sp>
            <p:nvSpPr>
              <p:cNvPr id="18" name="Надпись 389"/>
              <p:cNvSpPr txBox="1"/>
              <p:nvPr/>
            </p:nvSpPr>
            <p:spPr>
              <a:xfrm>
                <a:off x="3457575" y="333375"/>
                <a:ext cx="1079500" cy="5397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Побочные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излучения</a:t>
                </a:r>
              </a:p>
            </p:txBody>
          </p:sp>
          <p:sp>
            <p:nvSpPr>
              <p:cNvPr id="19" name="Надпись 390"/>
              <p:cNvSpPr txBox="1"/>
              <p:nvPr/>
            </p:nvSpPr>
            <p:spPr>
              <a:xfrm>
                <a:off x="3438525" y="2190750"/>
                <a:ext cx="1080000" cy="5397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Паразитная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генерация</a:t>
                </a:r>
              </a:p>
            </p:txBody>
          </p:sp>
          <p:sp>
            <p:nvSpPr>
              <p:cNvPr id="20" name="Надпись 391"/>
              <p:cNvSpPr txBox="1"/>
              <p:nvPr/>
            </p:nvSpPr>
            <p:spPr>
              <a:xfrm>
                <a:off x="4000500" y="952500"/>
                <a:ext cx="1079500" cy="5397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цепям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питания</a:t>
                </a:r>
              </a:p>
            </p:txBody>
          </p:sp>
          <p:sp>
            <p:nvSpPr>
              <p:cNvPr id="21" name="Надпись 392"/>
              <p:cNvSpPr txBox="1"/>
              <p:nvPr/>
            </p:nvSpPr>
            <p:spPr>
              <a:xfrm>
                <a:off x="4000500" y="1571625"/>
                <a:ext cx="1079500" cy="5397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цепям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заземления</a:t>
                </a:r>
              </a:p>
            </p:txBody>
          </p:sp>
          <p:sp>
            <p:nvSpPr>
              <p:cNvPr id="22" name="Надпись 393"/>
              <p:cNvSpPr txBox="1"/>
              <p:nvPr/>
            </p:nvSpPr>
            <p:spPr>
              <a:xfrm>
                <a:off x="3429000" y="1190625"/>
                <a:ext cx="342900" cy="6953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vert270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Утечка</a:t>
                </a:r>
              </a:p>
            </p:txBody>
          </p:sp>
          <p:cxnSp>
            <p:nvCxnSpPr>
              <p:cNvPr id="23" name="Прямая со стрелкой 22"/>
              <p:cNvCxnSpPr>
                <a:cxnSpLocks/>
              </p:cNvCxnSpPr>
              <p:nvPr/>
            </p:nvCxnSpPr>
            <p:spPr>
              <a:xfrm>
                <a:off x="1458595" y="873126"/>
                <a:ext cx="217804" cy="21272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24" name="Прямая со стрелкой 23"/>
              <p:cNvCxnSpPr>
                <a:cxnSpLocks/>
              </p:cNvCxnSpPr>
              <p:nvPr/>
            </p:nvCxnSpPr>
            <p:spPr>
              <a:xfrm flipV="1">
                <a:off x="1439545" y="1990725"/>
                <a:ext cx="236855" cy="200026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25" name="Прямая со стрелкой 24"/>
              <p:cNvCxnSpPr>
                <a:cxnSpLocks/>
              </p:cNvCxnSpPr>
              <p:nvPr/>
            </p:nvCxnSpPr>
            <p:spPr>
              <a:xfrm flipV="1">
                <a:off x="3200400" y="873126"/>
                <a:ext cx="257175" cy="21272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26" name="Прямая со стрелкой 25"/>
              <p:cNvCxnSpPr>
                <a:cxnSpLocks/>
              </p:cNvCxnSpPr>
              <p:nvPr/>
            </p:nvCxnSpPr>
            <p:spPr>
              <a:xfrm>
                <a:off x="3200400" y="1990725"/>
                <a:ext cx="238125" cy="20002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27" name="Надпись 403"/>
              <p:cNvSpPr txBox="1"/>
              <p:nvPr/>
            </p:nvSpPr>
            <p:spPr>
              <a:xfrm>
                <a:off x="38100" y="0"/>
                <a:ext cx="1439545" cy="3048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Воздействия</a:t>
                </a:r>
              </a:p>
            </p:txBody>
          </p:sp>
          <p:sp>
            <p:nvSpPr>
              <p:cNvPr id="28" name="Надпись 404"/>
              <p:cNvSpPr txBox="1"/>
              <p:nvPr/>
            </p:nvSpPr>
            <p:spPr>
              <a:xfrm>
                <a:off x="3295650" y="38100"/>
                <a:ext cx="143954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Реакция</a:t>
                </a:r>
              </a:p>
            </p:txBody>
          </p:sp>
        </p:grpSp>
        <p:cxnSp>
          <p:nvCxnSpPr>
            <p:cNvPr id="11" name="Прямая со стрелкой 10"/>
            <p:cNvCxnSpPr/>
            <p:nvPr/>
          </p:nvCxnSpPr>
          <p:spPr>
            <a:xfrm flipH="1">
              <a:off x="723900" y="2724150"/>
              <a:ext cx="0" cy="23812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triangle" w="lg" len="lg"/>
              <a:tailEnd type="none" w="med" len="med"/>
            </a:ln>
            <a:effectLst/>
          </p:spPr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23900" y="2971800"/>
              <a:ext cx="326707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3" name="Прямая со стрелкой 12"/>
            <p:cNvCxnSpPr/>
            <p:nvPr/>
          </p:nvCxnSpPr>
          <p:spPr>
            <a:xfrm flipH="1">
              <a:off x="3981450" y="2733675"/>
              <a:ext cx="0" cy="23812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0430616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информации </a:t>
            </a:r>
            <a:br>
              <a:rPr lang="ru-RU" dirty="0"/>
            </a:br>
            <a:r>
              <a:rPr lang="ru-RU" dirty="0"/>
              <a:t>с телефонных ЛС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5530" y="2095256"/>
            <a:ext cx="8435280" cy="2683895"/>
          </a:xfrm>
        </p:spPr>
        <p:txBody>
          <a:bodyPr/>
          <a:lstStyle/>
          <a:p>
            <a:r>
              <a:rPr lang="ru-RU" dirty="0"/>
              <a:t>Возможности перехвата информации с телефонных линий связи зависят от точек доступа к ней. </a:t>
            </a:r>
          </a:p>
          <a:p>
            <a:r>
              <a:rPr lang="ru-RU" dirty="0"/>
              <a:t>В случае успешной реализации доступа к телефонной линии связи, переговоры абонентов могут записываться на диктофон или передаваться по радиоканалу в пункт приема технической разведки.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31205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схема телефонной ЛС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954674" y="1417639"/>
            <a:ext cx="8307477" cy="4892357"/>
            <a:chOff x="-85701" y="30864"/>
            <a:chExt cx="6220367" cy="3088914"/>
          </a:xfrm>
        </p:grpSpPr>
        <p:sp>
          <p:nvSpPr>
            <p:cNvPr id="6" name="Надпись 221"/>
            <p:cNvSpPr txBox="1"/>
            <p:nvPr/>
          </p:nvSpPr>
          <p:spPr>
            <a:xfrm flipH="1">
              <a:off x="-85701" y="561997"/>
              <a:ext cx="1043940" cy="683895"/>
            </a:xfrm>
            <a:prstGeom prst="flowChartDelay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Терминал</a:t>
              </a:r>
            </a:p>
          </p:txBody>
        </p:sp>
        <p:sp>
          <p:nvSpPr>
            <p:cNvPr id="7" name="Надпись 222"/>
            <p:cNvSpPr txBox="1"/>
            <p:nvPr/>
          </p:nvSpPr>
          <p:spPr>
            <a:xfrm flipH="1">
              <a:off x="1228723" y="481965"/>
              <a:ext cx="1439545" cy="847239"/>
            </a:xfrm>
            <a:prstGeom prst="doubleWave">
              <a:avLst/>
            </a:prstGeom>
            <a:blipFill>
              <a:blip r:embed="rId3"/>
              <a:tile tx="0" ty="0" sx="100000" sy="100000" flip="none" algn="tl"/>
            </a:blip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Двухпроводная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абонентская линия</a:t>
              </a:r>
            </a:p>
          </p:txBody>
        </p:sp>
        <p:sp>
          <p:nvSpPr>
            <p:cNvPr id="8" name="Надпись 223"/>
            <p:cNvSpPr txBox="1"/>
            <p:nvPr/>
          </p:nvSpPr>
          <p:spPr>
            <a:xfrm flipH="1">
              <a:off x="2933680" y="667738"/>
              <a:ext cx="1476315" cy="463619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Многоканальная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аппаратура</a:t>
              </a:r>
            </a:p>
          </p:txBody>
        </p:sp>
        <p:sp>
          <p:nvSpPr>
            <p:cNvPr id="9" name="Надпись 253"/>
            <p:cNvSpPr txBox="1"/>
            <p:nvPr/>
          </p:nvSpPr>
          <p:spPr>
            <a:xfrm>
              <a:off x="5029342" y="1770223"/>
              <a:ext cx="1043940" cy="683895"/>
            </a:xfrm>
            <a:prstGeom prst="flowChartDelay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Терминал</a:t>
              </a:r>
            </a:p>
          </p:txBody>
        </p:sp>
        <p:sp>
          <p:nvSpPr>
            <p:cNvPr id="10" name="Надпись 254"/>
            <p:cNvSpPr txBox="1"/>
            <p:nvPr/>
          </p:nvSpPr>
          <p:spPr>
            <a:xfrm flipH="1">
              <a:off x="1419214" y="30864"/>
              <a:ext cx="1047719" cy="4000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НЧ-сигнал</a:t>
              </a:r>
            </a:p>
          </p:txBody>
        </p:sp>
        <p:sp>
          <p:nvSpPr>
            <p:cNvPr id="11" name="Надпись 255"/>
            <p:cNvSpPr txBox="1"/>
            <p:nvPr/>
          </p:nvSpPr>
          <p:spPr>
            <a:xfrm flipH="1">
              <a:off x="-85507" y="1332207"/>
              <a:ext cx="1304844" cy="590616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Телефонный аппарат, факс, ПК и т. п.</a:t>
              </a:r>
            </a:p>
          </p:txBody>
        </p:sp>
        <p:cxnSp>
          <p:nvCxnSpPr>
            <p:cNvPr id="12" name="Прямая со стрелкой 11"/>
            <p:cNvCxnSpPr>
              <a:cxnSpLocks/>
              <a:stCxn id="6" idx="1"/>
              <a:endCxn id="7" idx="3"/>
            </p:cNvCxnSpPr>
            <p:nvPr/>
          </p:nvCxnSpPr>
          <p:spPr>
            <a:xfrm>
              <a:off x="958239" y="903945"/>
              <a:ext cx="270484" cy="163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3" name="Прямая со стрелкой 12"/>
            <p:cNvCxnSpPr>
              <a:cxnSpLocks/>
              <a:stCxn id="7" idx="1"/>
              <a:endCxn id="8" idx="3"/>
            </p:cNvCxnSpPr>
            <p:nvPr/>
          </p:nvCxnSpPr>
          <p:spPr>
            <a:xfrm flipV="1">
              <a:off x="2668268" y="899548"/>
              <a:ext cx="265412" cy="603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1924029" y="336062"/>
              <a:ext cx="0" cy="16657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</p:spPr>
        </p:cxnSp>
        <p:sp>
          <p:nvSpPr>
            <p:cNvPr id="15" name="Надпись 259"/>
            <p:cNvSpPr txBox="1"/>
            <p:nvPr/>
          </p:nvSpPr>
          <p:spPr>
            <a:xfrm flipH="1">
              <a:off x="4667178" y="542925"/>
              <a:ext cx="1439545" cy="742950"/>
            </a:xfrm>
            <a:prstGeom prst="doubleWave">
              <a:avLst/>
            </a:prstGeom>
            <a:blipFill>
              <a:blip r:embed="rId4"/>
              <a:tile tx="0" ty="0" sx="100000" sy="100000" flip="none" algn="tl"/>
            </a:blip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Симметричный ВЧ кабель</a:t>
              </a:r>
            </a:p>
          </p:txBody>
        </p:sp>
        <p:sp>
          <p:nvSpPr>
            <p:cNvPr id="16" name="Надпись 260"/>
            <p:cNvSpPr txBox="1"/>
            <p:nvPr/>
          </p:nvSpPr>
          <p:spPr>
            <a:xfrm flipH="1">
              <a:off x="1581160" y="1872380"/>
              <a:ext cx="1476315" cy="463619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>
                <a:spcAft>
                  <a:spcPts val="0"/>
                </a:spcAft>
                <a:defRPr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Многоканальная</a:t>
              </a:r>
            </a:p>
            <a:p>
              <a:pPr fontAlgn="base">
                <a:spcBef>
                  <a:spcPct val="0"/>
                </a:spcBef>
              </a:pPr>
              <a:r>
                <a:rPr lang="ru-RU">
                  <a:solidFill>
                    <a:prstClr val="black"/>
                  </a:solidFill>
                </a:rPr>
                <a:t>аппаратура</a:t>
              </a:r>
            </a:p>
          </p:txBody>
        </p:sp>
        <p:sp>
          <p:nvSpPr>
            <p:cNvPr id="17" name="Надпись 261"/>
            <p:cNvSpPr txBox="1"/>
            <p:nvPr/>
          </p:nvSpPr>
          <p:spPr>
            <a:xfrm flipH="1">
              <a:off x="3314653" y="1698599"/>
              <a:ext cx="1439545" cy="847811"/>
            </a:xfrm>
            <a:prstGeom prst="doubleWave">
              <a:avLst/>
            </a:prstGeom>
            <a:blipFill>
              <a:blip r:embed="rId3"/>
              <a:tile tx="0" ty="0" sx="100000" sy="100000" flip="none" algn="tl"/>
            </a:blip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Двухпроводная</a:t>
              </a:r>
            </a:p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абонентская линия</a:t>
              </a:r>
            </a:p>
          </p:txBody>
        </p:sp>
        <p:cxnSp>
          <p:nvCxnSpPr>
            <p:cNvPr id="18" name="Прямая со стрелкой 17"/>
            <p:cNvCxnSpPr>
              <a:cxnSpLocks/>
              <a:stCxn id="16" idx="1"/>
              <a:endCxn id="17" idx="3"/>
            </p:cNvCxnSpPr>
            <p:nvPr/>
          </p:nvCxnSpPr>
          <p:spPr>
            <a:xfrm>
              <a:off x="3057475" y="2104190"/>
              <a:ext cx="25717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4762414" y="2110249"/>
              <a:ext cx="266526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" name="Прямая со стрелкой 19"/>
            <p:cNvCxnSpPr/>
            <p:nvPr/>
          </p:nvCxnSpPr>
          <p:spPr>
            <a:xfrm flipV="1">
              <a:off x="4400473" y="921051"/>
              <a:ext cx="266526" cy="188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21" name="Надпись 265"/>
            <p:cNvSpPr txBox="1"/>
            <p:nvPr/>
          </p:nvSpPr>
          <p:spPr>
            <a:xfrm flipH="1">
              <a:off x="4905285" y="69474"/>
              <a:ext cx="1047719" cy="4000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ВЧ-сигнал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>
              <a:off x="5362476" y="351506"/>
              <a:ext cx="0" cy="16657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</p:spPr>
        </p:cxnSp>
        <p:sp>
          <p:nvSpPr>
            <p:cNvPr id="23" name="Надпись 267"/>
            <p:cNvSpPr txBox="1"/>
            <p:nvPr/>
          </p:nvSpPr>
          <p:spPr>
            <a:xfrm flipH="1">
              <a:off x="3152702" y="390115"/>
              <a:ext cx="1047719" cy="233808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АТС</a:t>
              </a:r>
            </a:p>
          </p:txBody>
        </p:sp>
        <p:sp>
          <p:nvSpPr>
            <p:cNvPr id="24" name="Надпись 268"/>
            <p:cNvSpPr txBox="1"/>
            <p:nvPr/>
          </p:nvSpPr>
          <p:spPr>
            <a:xfrm flipH="1">
              <a:off x="1800182" y="1594756"/>
              <a:ext cx="1047719" cy="233808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АТС</a:t>
              </a:r>
            </a:p>
          </p:txBody>
        </p:sp>
        <p:sp>
          <p:nvSpPr>
            <p:cNvPr id="25" name="Надпись 269"/>
            <p:cNvSpPr txBox="1"/>
            <p:nvPr/>
          </p:nvSpPr>
          <p:spPr>
            <a:xfrm flipH="1">
              <a:off x="4829822" y="2529162"/>
              <a:ext cx="1304844" cy="590616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Телефонный аппарат, факс, ПК и т. п.</a:t>
              </a:r>
            </a:p>
          </p:txBody>
        </p:sp>
        <p:sp>
          <p:nvSpPr>
            <p:cNvPr id="26" name="Надпись 270"/>
            <p:cNvSpPr txBox="1"/>
            <p:nvPr/>
          </p:nvSpPr>
          <p:spPr>
            <a:xfrm flipH="1">
              <a:off x="3514896" y="2571495"/>
              <a:ext cx="1047719" cy="4000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</a:pPr>
              <a:r>
                <a:rPr lang="ru-RU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НЧ-сигнал</a:t>
              </a:r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flipH="1">
              <a:off x="4066964" y="2526548"/>
              <a:ext cx="0" cy="16657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31" name="Прямая со стрелкой 30"/>
          <p:cNvCxnSpPr>
            <a:endCxn id="16" idx="3"/>
          </p:cNvCxnSpPr>
          <p:nvPr/>
        </p:nvCxnSpPr>
        <p:spPr>
          <a:xfrm flipV="1">
            <a:off x="3964531" y="4701462"/>
            <a:ext cx="21628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964531" y="3894599"/>
            <a:ext cx="6496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964530" y="3894599"/>
            <a:ext cx="0" cy="816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0461485" y="2815513"/>
            <a:ext cx="0" cy="10790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endCxn id="15" idx="1"/>
          </p:cNvCxnSpPr>
          <p:nvPr/>
        </p:nvCxnSpPr>
        <p:spPr>
          <a:xfrm flipH="1">
            <a:off x="10224831" y="2793496"/>
            <a:ext cx="2366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3745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686800" cy="1143000"/>
          </a:xfrm>
        </p:spPr>
        <p:txBody>
          <a:bodyPr>
            <a:normAutofit/>
          </a:bodyPr>
          <a:lstStyle/>
          <a:p>
            <a:r>
              <a:rPr lang="ru-RU" dirty="0"/>
              <a:t>Телефонные закладки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0525" y="1600201"/>
            <a:ext cx="8596790" cy="4708525"/>
          </a:xfrm>
        </p:spPr>
        <p:txBody>
          <a:bodyPr/>
          <a:lstStyle/>
          <a:p>
            <a:r>
              <a:rPr lang="ru-RU" dirty="0"/>
              <a:t>Устройства, подключаемые к телефонным линиям связи называют </a:t>
            </a:r>
            <a:r>
              <a:rPr lang="ru-RU" i="1" dirty="0"/>
              <a:t>телефонными закладками</a:t>
            </a:r>
            <a:r>
              <a:rPr lang="ru-RU" dirty="0"/>
              <a:t>. </a:t>
            </a:r>
          </a:p>
          <a:p>
            <a:r>
              <a:rPr lang="ru-RU" dirty="0"/>
              <a:t>В настоящее время применяется много разновидностей телефонных закладок, отличающихся по: </a:t>
            </a:r>
          </a:p>
          <a:p>
            <a:pPr marL="1341438" indent="-354013">
              <a:buFont typeface="Wingdings" panose="05000000000000000000" pitchFamily="2" charset="2"/>
              <a:buChar char="Ø"/>
            </a:pPr>
            <a:r>
              <a:rPr lang="ru-RU" dirty="0"/>
              <a:t>виду исполнения, </a:t>
            </a:r>
          </a:p>
          <a:p>
            <a:pPr marL="1341438" indent="-354013">
              <a:buFont typeface="Wingdings" panose="05000000000000000000" pitchFamily="2" charset="2"/>
              <a:buChar char="Ø"/>
            </a:pPr>
            <a:r>
              <a:rPr lang="ru-RU" dirty="0"/>
              <a:t>месту установки, </a:t>
            </a:r>
          </a:p>
          <a:p>
            <a:pPr marL="1341438" indent="-354013">
              <a:buFont typeface="Wingdings" panose="05000000000000000000" pitchFamily="2" charset="2"/>
              <a:buChar char="Ø"/>
            </a:pPr>
            <a:r>
              <a:rPr lang="ru-RU" dirty="0"/>
              <a:t>типу источника питания, </a:t>
            </a:r>
          </a:p>
          <a:p>
            <a:pPr marL="1341438" indent="-354013">
              <a:buFont typeface="Wingdings" panose="05000000000000000000" pitchFamily="2" charset="2"/>
              <a:buChar char="Ø"/>
            </a:pPr>
            <a:r>
              <a:rPr lang="ru-RU" dirty="0"/>
              <a:t>способу подключения, </a:t>
            </a:r>
          </a:p>
          <a:p>
            <a:pPr marL="1341438" indent="-354013">
              <a:buFont typeface="Wingdings" panose="05000000000000000000" pitchFamily="2" charset="2"/>
              <a:buChar char="Ø"/>
            </a:pPr>
            <a:r>
              <a:rPr lang="ru-RU" dirty="0"/>
              <a:t>способу передачи информации.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181118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Телефонные закладки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891191" y="1403775"/>
            <a:ext cx="8390275" cy="4770530"/>
            <a:chOff x="0" y="-43313"/>
            <a:chExt cx="6234305" cy="459119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-43313"/>
              <a:ext cx="6234305" cy="4591190"/>
              <a:chOff x="0" y="-43313"/>
              <a:chExt cx="6234305" cy="4591190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0" y="-43313"/>
                <a:ext cx="6234305" cy="4591190"/>
                <a:chOff x="0" y="-43313"/>
                <a:chExt cx="6234305" cy="4591190"/>
              </a:xfrm>
            </p:grpSpPr>
            <p:sp>
              <p:nvSpPr>
                <p:cNvPr id="17" name="Надпись 300"/>
                <p:cNvSpPr txBox="1"/>
                <p:nvPr/>
              </p:nvSpPr>
              <p:spPr>
                <a:xfrm>
                  <a:off x="2023176" y="-43313"/>
                  <a:ext cx="2104378" cy="35242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b="1" kern="0" dirty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Телефонные закладки</a:t>
                  </a:r>
                </a:p>
              </p:txBody>
            </p:sp>
            <p:sp>
              <p:nvSpPr>
                <p:cNvPr id="18" name="Надпись 301"/>
                <p:cNvSpPr txBox="1"/>
                <p:nvPr/>
              </p:nvSpPr>
              <p:spPr>
                <a:xfrm>
                  <a:off x="0" y="753626"/>
                  <a:ext cx="1079500" cy="7239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b="1" kern="0" dirty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По виду исполнения</a:t>
                  </a:r>
                </a:p>
              </p:txBody>
            </p:sp>
            <p:sp>
              <p:nvSpPr>
                <p:cNvPr id="19" name="Надпись 302"/>
                <p:cNvSpPr txBox="1"/>
                <p:nvPr/>
              </p:nvSpPr>
              <p:spPr>
                <a:xfrm>
                  <a:off x="1245996" y="753626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1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ru-RU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По месту установки</a:t>
                  </a:r>
                </a:p>
              </p:txBody>
            </p:sp>
            <p:sp>
              <p:nvSpPr>
                <p:cNvPr id="20" name="Надпись 303"/>
                <p:cNvSpPr txBox="1"/>
                <p:nvPr/>
              </p:nvSpPr>
              <p:spPr>
                <a:xfrm>
                  <a:off x="2491991" y="753626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1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ru-RU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По типу источника питания</a:t>
                  </a:r>
                </a:p>
              </p:txBody>
            </p:sp>
            <p:sp>
              <p:nvSpPr>
                <p:cNvPr id="21" name="Надпись 304"/>
                <p:cNvSpPr txBox="1"/>
                <p:nvPr/>
              </p:nvSpPr>
              <p:spPr>
                <a:xfrm>
                  <a:off x="3748035" y="753626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1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ru-RU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По способу подключения к линии</a:t>
                  </a:r>
                </a:p>
              </p:txBody>
            </p:sp>
            <p:sp>
              <p:nvSpPr>
                <p:cNvPr id="22" name="Надпись 305"/>
                <p:cNvSpPr txBox="1"/>
                <p:nvPr/>
              </p:nvSpPr>
              <p:spPr>
                <a:xfrm>
                  <a:off x="4994031" y="753626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1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ru-RU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По способу передачи информации</a:t>
                  </a:r>
                </a:p>
              </p:txBody>
            </p:sp>
            <p:sp>
              <p:nvSpPr>
                <p:cNvPr id="23" name="Надпись 306"/>
                <p:cNvSpPr txBox="1"/>
                <p:nvPr/>
              </p:nvSpPr>
              <p:spPr>
                <a:xfrm>
                  <a:off x="150726" y="1889090"/>
                  <a:ext cx="1079500" cy="7239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 dirty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Отдельные модули</a:t>
                  </a:r>
                </a:p>
              </p:txBody>
            </p:sp>
            <p:sp>
              <p:nvSpPr>
                <p:cNvPr id="24" name="Надпись 309"/>
                <p:cNvSpPr txBox="1"/>
                <p:nvPr/>
              </p:nvSpPr>
              <p:spPr>
                <a:xfrm>
                  <a:off x="1406769" y="188909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 корпусе ТА</a:t>
                  </a:r>
                </a:p>
              </p:txBody>
            </p:sp>
            <p:sp>
              <p:nvSpPr>
                <p:cNvPr id="25" name="Надпись 313"/>
                <p:cNvSpPr txBox="1"/>
                <p:nvPr/>
              </p:nvSpPr>
              <p:spPr>
                <a:xfrm>
                  <a:off x="2652765" y="188909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От телефонной линии</a:t>
                  </a:r>
                </a:p>
              </p:txBody>
            </p:sp>
            <p:sp>
              <p:nvSpPr>
                <p:cNvPr id="26" name="Надпись 314"/>
                <p:cNvSpPr txBox="1"/>
                <p:nvPr/>
              </p:nvSpPr>
              <p:spPr>
                <a:xfrm>
                  <a:off x="3898761" y="188909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 разрыв одного провода</a:t>
                  </a:r>
                </a:p>
              </p:txBody>
            </p:sp>
            <p:sp>
              <p:nvSpPr>
                <p:cNvPr id="27" name="Надпись 315"/>
                <p:cNvSpPr txBox="1"/>
                <p:nvPr/>
              </p:nvSpPr>
              <p:spPr>
                <a:xfrm>
                  <a:off x="5154805" y="188909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По радиоканалу</a:t>
                  </a:r>
                </a:p>
              </p:txBody>
            </p:sp>
            <p:sp>
              <p:nvSpPr>
                <p:cNvPr id="28" name="Надпись 316"/>
                <p:cNvSpPr txBox="1"/>
                <p:nvPr/>
              </p:nvSpPr>
              <p:spPr>
                <a:xfrm>
                  <a:off x="150726" y="2863780"/>
                  <a:ext cx="1079500" cy="7239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Камуфлиро-ванные</a:t>
                  </a:r>
                </a:p>
              </p:txBody>
            </p:sp>
            <p:sp>
              <p:nvSpPr>
                <p:cNvPr id="29" name="Надпись 317"/>
                <p:cNvSpPr txBox="1"/>
                <p:nvPr/>
              </p:nvSpPr>
              <p:spPr>
                <a:xfrm>
                  <a:off x="1406769" y="286378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 dirty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 телефонной розетке</a:t>
                  </a:r>
                </a:p>
              </p:txBody>
            </p:sp>
            <p:sp>
              <p:nvSpPr>
                <p:cNvPr id="30" name="Надпись 318"/>
                <p:cNvSpPr txBox="1"/>
                <p:nvPr/>
              </p:nvSpPr>
              <p:spPr>
                <a:xfrm>
                  <a:off x="2652765" y="286378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От автономных источников</a:t>
                  </a:r>
                </a:p>
              </p:txBody>
            </p:sp>
            <p:sp>
              <p:nvSpPr>
                <p:cNvPr id="31" name="Надпись 319"/>
                <p:cNvSpPr txBox="1"/>
                <p:nvPr/>
              </p:nvSpPr>
              <p:spPr>
                <a:xfrm>
                  <a:off x="3898761" y="286378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 spc="-3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Параллельное</a:t>
                  </a:r>
                  <a:endParaRPr lang="ru-RU" sz="16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Надпись 384"/>
                <p:cNvSpPr txBox="1"/>
                <p:nvPr/>
              </p:nvSpPr>
              <p:spPr>
                <a:xfrm>
                  <a:off x="5154805" y="2863780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По телефонной линии</a:t>
                  </a:r>
                </a:p>
              </p:txBody>
            </p:sp>
            <p:sp>
              <p:nvSpPr>
                <p:cNvPr id="33" name="Надпись 405"/>
                <p:cNvSpPr txBox="1"/>
                <p:nvPr/>
              </p:nvSpPr>
              <p:spPr>
                <a:xfrm>
                  <a:off x="3908809" y="3828422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 dirty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Через </a:t>
                  </a:r>
                  <a:r>
                    <a:rPr lang="ru-RU" sz="1600" kern="0" dirty="0" err="1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индукц</a:t>
                  </a:r>
                  <a:r>
                    <a:rPr lang="ru-RU" sz="1600" kern="0" dirty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 датчик</a:t>
                  </a:r>
                </a:p>
              </p:txBody>
            </p:sp>
            <p:sp>
              <p:nvSpPr>
                <p:cNvPr id="34" name="Надпись 406"/>
                <p:cNvSpPr txBox="1"/>
                <p:nvPr/>
              </p:nvSpPr>
              <p:spPr>
                <a:xfrm>
                  <a:off x="1406769" y="3828422"/>
                  <a:ext cx="1079500" cy="7194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18000" tIns="45720" rIns="18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r>
                    <a:rPr lang="ru-RU" sz="1600" kern="0" dirty="0"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 телефонной линии</a:t>
                  </a:r>
                </a:p>
              </p:txBody>
            </p:sp>
          </p:grpSp>
          <p:grpSp>
            <p:nvGrpSpPr>
              <p:cNvPr id="9" name="Группа 8"/>
              <p:cNvGrpSpPr/>
              <p:nvPr/>
            </p:nvGrpSpPr>
            <p:grpSpPr>
              <a:xfrm>
                <a:off x="68093" y="535021"/>
                <a:ext cx="5486400" cy="3687745"/>
                <a:chOff x="0" y="0"/>
                <a:chExt cx="5486400" cy="3687745"/>
              </a:xfrm>
            </p:grpSpPr>
            <p:grpSp>
              <p:nvGrpSpPr>
                <p:cNvPr id="10" name="Группа 9"/>
                <p:cNvGrpSpPr/>
                <p:nvPr/>
              </p:nvGrpSpPr>
              <p:grpSpPr>
                <a:xfrm>
                  <a:off x="0" y="934496"/>
                  <a:ext cx="4994030" cy="2753249"/>
                  <a:chOff x="0" y="0"/>
                  <a:chExt cx="4994030" cy="2753249"/>
                </a:xfrm>
              </p:grpSpPr>
              <p:cxnSp>
                <p:nvCxnSpPr>
                  <p:cNvPr id="12" name="Прямая соединительная линия 11"/>
                  <p:cNvCxnSpPr/>
                  <p:nvPr/>
                </p:nvCxnSpPr>
                <p:spPr>
                  <a:xfrm flipH="1">
                    <a:off x="4994030" y="10049"/>
                    <a:ext cx="0" cy="176851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3" name="Прямая соединительная линия 12"/>
                  <p:cNvCxnSpPr/>
                  <p:nvPr/>
                </p:nvCxnSpPr>
                <p:spPr>
                  <a:xfrm flipH="1">
                    <a:off x="3748035" y="10049"/>
                    <a:ext cx="0" cy="2743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" name="Прямая соединительная линия 13"/>
                  <p:cNvCxnSpPr/>
                  <p:nvPr/>
                </p:nvCxnSpPr>
                <p:spPr>
                  <a:xfrm flipH="1">
                    <a:off x="2491991" y="10049"/>
                    <a:ext cx="0" cy="172831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5" name="Прямая соединительная линия 14"/>
                  <p:cNvCxnSpPr/>
                  <p:nvPr/>
                </p:nvCxnSpPr>
                <p:spPr>
                  <a:xfrm flipH="1">
                    <a:off x="1245995" y="0"/>
                    <a:ext cx="0" cy="273315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" name="Прямая соединительная линия 15"/>
                  <p:cNvCxnSpPr/>
                  <p:nvPr/>
                </p:nvCxnSpPr>
                <p:spPr>
                  <a:xfrm flipH="1">
                    <a:off x="0" y="0"/>
                    <a:ext cx="0" cy="176851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 flipV="1">
                  <a:off x="512466" y="0"/>
                  <a:ext cx="497393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cxnSp>
          <p:nvCxnSpPr>
            <p:cNvPr id="7" name="Прямая соединительная линия 6"/>
            <p:cNvCxnSpPr>
              <a:stCxn id="17" idx="2"/>
            </p:cNvCxnSpPr>
            <p:nvPr/>
          </p:nvCxnSpPr>
          <p:spPr>
            <a:xfrm flipH="1">
              <a:off x="3064213" y="309112"/>
              <a:ext cx="0" cy="43991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</p:grpSp>
      <p:cxnSp>
        <p:nvCxnSpPr>
          <p:cNvPr id="36" name="Прямая соединительная линия 35"/>
          <p:cNvCxnSpPr/>
          <p:nvPr/>
        </p:nvCxnSpPr>
        <p:spPr>
          <a:xfrm flipH="1">
            <a:off x="2675620" y="2004700"/>
            <a:ext cx="0" cy="22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9354688" y="1999924"/>
            <a:ext cx="0" cy="22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7671175" y="2004700"/>
            <a:ext cx="0" cy="22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4295800" y="2004700"/>
            <a:ext cx="0" cy="22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28" idx="1"/>
          </p:cNvCxnSpPr>
          <p:nvPr/>
        </p:nvCxnSpPr>
        <p:spPr>
          <a:xfrm flipH="1">
            <a:off x="1982831" y="4800513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1982831" y="3834045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3659721" y="3834045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3659721" y="4781968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3659721" y="5815613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7027025" y="5836495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7027025" y="4864005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7041105" y="3834045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8703915" y="3834045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8703915" y="4813290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5336612" y="4781968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5336612" y="3834045"/>
            <a:ext cx="111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6157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информации с радиотелефонных ЛС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5540" y="1808821"/>
            <a:ext cx="8345270" cy="4258475"/>
          </a:xfrm>
        </p:spPr>
        <p:txBody>
          <a:bodyPr/>
          <a:lstStyle/>
          <a:p>
            <a:r>
              <a:rPr lang="ru-RU" dirty="0"/>
              <a:t>Радиотелефонная линия связи представляет собой комплекс из двух радиостанций, одна из которых является базовой, в роли которой выступает ГТС, вторая – подвижная абонентская. </a:t>
            </a:r>
          </a:p>
          <a:p>
            <a:r>
              <a:rPr lang="ru-RU" dirty="0"/>
              <a:t>Перехват разговоров с радиотелефонной линии связи может осуществляться качественным радиоприемником с высокой чувствительностью в соответствующем диапазоне частот и хорошей антенной. Радиоприемник может дополняться устройством звукозаписи. Дальность перехвата зависит прежде всего от высоты и направленности антенны и чувствительности приемника.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619674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A7F5A-66F9-4716-82A9-B8D0D275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информации с радиотелефонных ЛС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59F59-8AB0-4C09-960F-8CC16FA9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1" y="1600201"/>
            <a:ext cx="8480285" cy="4708525"/>
          </a:xfrm>
        </p:spPr>
        <p:txBody>
          <a:bodyPr/>
          <a:lstStyle/>
          <a:p>
            <a:r>
              <a:rPr lang="ru-RU" dirty="0"/>
              <a:t>Применение пеленгатора позволяет также установить местоположение абонента. Для этого могут использоваться современные пеленгаторы доплеровского типа, снабженные лишь одной антенной мачтой с множеством (более десятка) дипольных антенн. </a:t>
            </a:r>
          </a:p>
          <a:p>
            <a:r>
              <a:rPr lang="ru-RU" dirty="0"/>
              <a:t>Вместо дорогостоящих пеленгаторов могут использоваться радиомаяки, которые скрытно устанавливаются в автомобиле, аксессуарах, вещах абонента. </a:t>
            </a:r>
          </a:p>
          <a:p>
            <a:r>
              <a:rPr lang="ru-RU" dirty="0"/>
              <a:t>Для затруднения перехвата радиотелефонных разговоров применяется перестройка частот по определенному закону, а также специальные виды модуляции несущего ВЧ сигнала.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DA2CBD-B727-4393-8200-C4785A1BC2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15608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18725-4A5F-4CB3-8F56-104D76D2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25" y="274638"/>
            <a:ext cx="852529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Перехват разговоров с сотовой ЛС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C538-7184-4317-A3E0-A73F4A26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настоящее время радиотелефонные линия связи представлены в основном сотовой связью. </a:t>
            </a:r>
          </a:p>
          <a:p>
            <a:r>
              <a:rPr lang="ru-RU" dirty="0"/>
              <a:t>Перехват разговоров, ведущихся по сотовой связи, является существенно более сложной задачей и требует использования специальной более сложной аппаратуры. </a:t>
            </a:r>
          </a:p>
          <a:p>
            <a:r>
              <a:rPr lang="ru-RU" dirty="0"/>
              <a:t>Это обусловлено тем, что разговоры абонентов в сотовой сети не привязаны к фиксированным несущим частотам и могут вестись на любой свободной частоте в пределах диапазонов частот всех задействованных в связи сот. </a:t>
            </a:r>
          </a:p>
          <a:p>
            <a:r>
              <a:rPr lang="ru-RU" dirty="0"/>
              <a:t>Переключение каналов частот в сотовой связи осуществляется автоматически с помощью неслышимых служебных сообщений.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7490A3-911D-453E-B51A-D06F2DFA3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122228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C29FC-5E9D-4C77-9A72-2CFFDACD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1" y="274638"/>
            <a:ext cx="8480285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Перехват разговоров с сотовой ЛС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4DACC-C659-4A24-888B-0DB76D97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перехвата сообщений абонентов сотовой связи основана на использовании специальных радиоприемных устройств с декодером служебных сообщений, идущих между сотовым телефоном и сотовой станцией. </a:t>
            </a:r>
          </a:p>
          <a:p>
            <a:r>
              <a:rPr lang="ru-RU" dirty="0"/>
              <a:t>Декодер позволяет осуществлять расшифровку служебных сообщений и автоматически настраивать оператора на частоту используемого частотного канала. </a:t>
            </a:r>
          </a:p>
          <a:p>
            <a:r>
              <a:rPr lang="ru-RU" dirty="0"/>
              <a:t>Это позволяет оператору прослушивать разговоры абонентов сотовой сети без перерывов в приеме.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B985AF-41A6-4FFC-A7E8-FA8569AE5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200593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79AB6-6BE6-49F6-841D-B68F714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25" y="274638"/>
            <a:ext cx="852529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Перехват разговоров с сотовой ЛС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0B74E-18C4-4EDA-B779-5B10FA9B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Комплексы перехвата информации с систем сотовой связи обеспечивают слежение за переговорами 10 и более абонентов в 20 сотах одновременно как по входящим, так и по исходящим звонкам. </a:t>
            </a:r>
          </a:p>
          <a:p>
            <a:r>
              <a:rPr lang="ru-RU" dirty="0"/>
              <a:t>Кроме контроля переговоров комплексы могут выполнять функции: контроля переговоров по заданному номеру, запись переговоров, ведения базы данных по заданным сотам, «сканирования» телефонов, перехвата входящей связи контролируемого абонента. </a:t>
            </a:r>
          </a:p>
          <a:p>
            <a:r>
              <a:rPr lang="ru-RU" dirty="0"/>
              <a:t>Функция «сканирования» телефонов позволяет скрытно определять телефонный номер абонента и другие служебные параметры телефона.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BE3D9-A8ED-4C56-83D1-E76B3D9FE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05780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553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Перехват разговоров с сотовой ЛС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63816"/>
            <a:ext cx="8229600" cy="4214065"/>
          </a:xfrm>
        </p:spPr>
        <p:txBody>
          <a:bodyPr/>
          <a:lstStyle/>
          <a:p>
            <a:r>
              <a:rPr lang="ru-RU" dirty="0"/>
              <a:t>Проблема перехвата сообщений абонентов сотовой связи существенно усложняется, если в сети установлена криптографическая защита речевой информации. </a:t>
            </a:r>
          </a:p>
          <a:p>
            <a:r>
              <a:rPr lang="ru-RU" dirty="0"/>
              <a:t>Однако даже и в этом случае полной гарантии защиты дать нельзя, поскольку существуют специальные комплексы радиоперехвата с возможностью анализа зашифрованных сигналов. </a:t>
            </a:r>
          </a:p>
          <a:p>
            <a:r>
              <a:rPr lang="ru-RU" dirty="0"/>
              <a:t>Стоимость подобной аппаратуры чрезвычайно </a:t>
            </a:r>
            <a:r>
              <a:rPr lang="ru-RU"/>
              <a:t>дорога (превышает 1 млн $) </a:t>
            </a:r>
            <a:r>
              <a:rPr lang="ru-RU" dirty="0"/>
              <a:t>и может использоваться только организациями, обладающими соответствующими средствами.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0067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3A17D-9EFD-49E3-B386-ACA22F8A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08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ТКУИ для ведения технической разведки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A44AC-1317-4B83-8413-D706DE1E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05246"/>
            <a:ext cx="8229600" cy="4124055"/>
          </a:xfrm>
        </p:spPr>
        <p:txBody>
          <a:bodyPr/>
          <a:lstStyle/>
          <a:p>
            <a:r>
              <a:rPr lang="ru-RU" dirty="0"/>
              <a:t>С точки зрения умышленного формирования побочной системы связи для целей технической разведки ТКУИ представлены тремя главными компонентами: </a:t>
            </a:r>
          </a:p>
          <a:p>
            <a:pPr marL="1169988" indent="-268288">
              <a:buNone/>
            </a:pPr>
            <a:r>
              <a:rPr lang="ru-RU" dirty="0"/>
              <a:t>•	объектом разведки; </a:t>
            </a:r>
          </a:p>
          <a:p>
            <a:pPr marL="1169988" indent="-268288">
              <a:buNone/>
            </a:pPr>
            <a:r>
              <a:rPr lang="ru-RU" dirty="0"/>
              <a:t>•	техническим средством разведки (ТСР), предназначенным для получения разведывательной информации об объекте разведки; </a:t>
            </a:r>
          </a:p>
          <a:p>
            <a:pPr marL="1169988" indent="-268288">
              <a:buNone/>
            </a:pPr>
            <a:r>
              <a:rPr lang="ru-RU" dirty="0"/>
              <a:t>•	физической средой, в которой распространяется информационный сигнал от объекта разведки к ТСР.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AFEAEA-2B61-49EB-836F-BD539F7CA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93755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9D7A6-D89B-4097-B00F-FFEFF024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пейджинговых сообщений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5D88C-C03D-459D-93A9-D0D4E75B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35216"/>
            <a:ext cx="8229600" cy="4304075"/>
          </a:xfrm>
        </p:spPr>
        <p:txBody>
          <a:bodyPr/>
          <a:lstStyle/>
          <a:p>
            <a:r>
              <a:rPr lang="ru-RU" dirty="0"/>
              <a:t>Для этого используются специальные программно-аппаратные комплексы, в состав которых входят: сканирующий радиоприемник; ПК с устройством преобразования входного сигнала и специальное ПО. Они позволяет решать следующие основные задачи: </a:t>
            </a:r>
          </a:p>
          <a:p>
            <a:pPr marL="136525" indent="582613">
              <a:buNone/>
            </a:pPr>
            <a:r>
              <a:rPr lang="ru-RU" dirty="0"/>
              <a:t>•	прием, декодирование и сохранение сообщений; </a:t>
            </a:r>
          </a:p>
          <a:p>
            <a:pPr marL="136525" indent="582613">
              <a:buNone/>
            </a:pPr>
            <a:r>
              <a:rPr lang="ru-RU" dirty="0"/>
              <a:t>•	фильтрация сообщений по абонентам;</a:t>
            </a:r>
          </a:p>
          <a:p>
            <a:pPr marL="136525" indent="582613">
              <a:buNone/>
            </a:pPr>
            <a:r>
              <a:rPr lang="ru-RU" dirty="0"/>
              <a:t>•	автоматический перевод сообщений на нужный язык;</a:t>
            </a:r>
          </a:p>
          <a:p>
            <a:pPr marL="136525" indent="582613">
              <a:buNone/>
            </a:pPr>
            <a:r>
              <a:rPr lang="ru-RU" dirty="0"/>
              <a:t>•	обработка и печать файлов сообщений; </a:t>
            </a:r>
          </a:p>
          <a:p>
            <a:pPr marL="136525" indent="582613">
              <a:buNone/>
            </a:pPr>
            <a:r>
              <a:rPr lang="ru-RU" dirty="0"/>
              <a:t>•	декодирование зашифрованных сообщений.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C8B023-E136-49A1-B2CB-BD5FC1A24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85703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F7DF-526C-46A1-A500-79132173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Государственный контроль телефонной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E6B17-DD27-49DF-9DF3-15B088A9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50250"/>
            <a:ext cx="8229600" cy="3448980"/>
          </a:xfrm>
        </p:spPr>
        <p:txBody>
          <a:bodyPr/>
          <a:lstStyle/>
          <a:p>
            <a:r>
              <a:rPr lang="ru-RU" dirty="0"/>
              <a:t>В России в отношении как обычных, так и сотовых телефонных сетей предусмотрен государственный контроль, обязывающий всех операторов телефонной и мобильной связи обеспечивать доступ российских спецслужб к своим сетям. </a:t>
            </a:r>
          </a:p>
          <a:p>
            <a:r>
              <a:rPr lang="ru-RU" dirty="0"/>
              <a:t>Система контроля позволяет прослушивать разговоры и определять местоположение абонента телефона, даже если по нему не ведется разговор.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55455-A5A8-4267-8ACE-07527F6AE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356429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разговоров с радиорелейных систем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35216"/>
            <a:ext cx="8229600" cy="4124055"/>
          </a:xfrm>
        </p:spPr>
        <p:txBody>
          <a:bodyPr/>
          <a:lstStyle/>
          <a:p>
            <a:r>
              <a:rPr lang="ru-RU" dirty="0"/>
              <a:t>Перехват междугородных телефонных переговоров, ведущихся в радиорелейных линиях связи, является более сложной задачей. </a:t>
            </a:r>
          </a:p>
          <a:p>
            <a:r>
              <a:rPr lang="ru-RU" dirty="0"/>
              <a:t>Радиорелейные линии связи России являются многоканальными системами передачи данных (до 3600 каналов). </a:t>
            </a:r>
          </a:p>
          <a:p>
            <a:r>
              <a:rPr lang="ru-RU" dirty="0"/>
              <a:t>Передающие антенны радиорелейных линий связи имеют узкую диаграмму направленности, что ограничивает возможность перехвата сообщений лишь в небольших удалениях от радиорелейной станции.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151746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 сообщений с космических каналов связи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5531" y="1600201"/>
            <a:ext cx="8480285" cy="4708525"/>
          </a:xfrm>
        </p:spPr>
        <p:txBody>
          <a:bodyPr/>
          <a:lstStyle/>
          <a:p>
            <a:r>
              <a:rPr lang="ru-RU" dirty="0"/>
              <a:t>Перехват сообщений с космических каналов связи осуществляется спутниками разведки, которые выводятся на геостационарные и высокие эллиптические орбиты. </a:t>
            </a:r>
          </a:p>
          <a:p>
            <a:r>
              <a:rPr lang="ru-RU" dirty="0"/>
              <a:t>Современные спутники разведки позволяют осуществлять прослушивание каналов радиосвязи в диапазоне частот от 0,5 МГц до 40 ГГц, обладают высокой чувствительностью и точностью привязки контролируемого источника радиосигнала к местности. Такие спутники могут одновременно перехватывать до 3000 каналов связи. </a:t>
            </a:r>
          </a:p>
          <a:p>
            <a:r>
              <a:rPr lang="ru-RU" dirty="0"/>
              <a:t>Передача информации на наземные пункты ее приема и обработки осуществляется через спутники-ретрансляторы.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4551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2F5B-43D4-44E0-9CE0-D6DE4995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05" y="143635"/>
            <a:ext cx="832676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Волоконно-оптические линии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2598D1-9CDA-45F8-B898-8A86B08D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950" y="1313765"/>
            <a:ext cx="8229600" cy="4887670"/>
          </a:xfrm>
        </p:spPr>
        <p:txBody>
          <a:bodyPr/>
          <a:lstStyle/>
          <a:p>
            <a:r>
              <a:rPr lang="ru-RU" dirty="0"/>
              <a:t>Линейный тракт волоконно-оптической линии связи (ВОЛС) включает в себя активные и пассивные компоненты.</a:t>
            </a:r>
          </a:p>
          <a:p>
            <a:r>
              <a:rPr lang="ru-RU" i="1" dirty="0"/>
              <a:t>Активными компонентами </a:t>
            </a:r>
            <a:r>
              <a:rPr lang="ru-RU" dirty="0"/>
              <a:t>ВОЛС являются: лазер, модулятор, усилитель, регенератор, фотоприемник. </a:t>
            </a:r>
          </a:p>
          <a:p>
            <a:r>
              <a:rPr lang="ru-RU" i="1" dirty="0"/>
              <a:t>Пассивными компонентами </a:t>
            </a:r>
            <a:r>
              <a:rPr lang="ru-RU" dirty="0"/>
              <a:t>ВОЛС являются: волоконно-оптический кабель, оптическая муфта, оптический кросс, мультиплексор/демультиплексор.</a:t>
            </a:r>
          </a:p>
          <a:p>
            <a:r>
              <a:rPr lang="ru-RU" dirty="0"/>
              <a:t>Направленная передача световой энергии в ВОЛС происходит вследствие полного внутреннего отражения света на границе между сердцевиной и оболочкой. </a:t>
            </a:r>
          </a:p>
          <a:p>
            <a:r>
              <a:rPr lang="ru-RU" dirty="0"/>
              <a:t>ВОЛС обладает очень высокой плотностью информации на единицу поперечного сечения.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5F06A9-68C3-45C2-ACF1-8E1527ED3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5900284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1521-EC36-4EEA-AA7D-716734DA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Волоконно-оптические линии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5C086-7A86-49C7-8E7B-22C785DB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1" cy="4708525"/>
          </a:xfrm>
        </p:spPr>
        <p:txBody>
          <a:bodyPr/>
          <a:lstStyle/>
          <a:p>
            <a:r>
              <a:rPr lang="ru-RU" dirty="0"/>
              <a:t>Основными преимуществами ВОЛС являются: малые физические размеры всех элементов системы; абсолютная защищенность от электрических наводок; отсутствие излучения в окружающую среду; малое число регенерационных усилителей. </a:t>
            </a:r>
          </a:p>
          <a:p>
            <a:r>
              <a:rPr lang="ru-RU" dirty="0"/>
              <a:t>Преимущества ВОЛС по сравнению с электрическими кабелями: высокая плотность информации на единицу поперечного сечения; высокая помехозащищенность от воздействий окружающей среды; гальваническая развязка элементов по питанию; отсутствие ПЭМИН; сложность несанкционированного подключения.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F8B289-1E4B-4337-A0DA-79DB52CEC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384169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34EC-90E8-482E-81F9-72C4463C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информации с ВОЛС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2A53A-04F2-4726-95D7-A5854480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8770"/>
            <a:ext cx="8229600" cy="4950550"/>
          </a:xfrm>
        </p:spPr>
        <p:txBody>
          <a:bodyPr/>
          <a:lstStyle/>
          <a:p>
            <a:r>
              <a:rPr lang="ru-RU" dirty="0"/>
              <a:t>Перехват с ВОЛС возможен при создании или использовании участков неоднородности световода, на которых происходит частичное рассеивание оптического сигнала в окружающее пространство, которое может быть воспринято оптическим приемником разведки. </a:t>
            </a:r>
          </a:p>
          <a:p>
            <a:r>
              <a:rPr lang="ru-RU" dirty="0"/>
              <a:t>Участки неоднородности световода могут возникать вследствие несогласованности стыкуемых волокон, наличия зазоров между торцами </a:t>
            </a:r>
            <a:r>
              <a:rPr lang="ru-RU" dirty="0" err="1"/>
              <a:t>световодов</a:t>
            </a:r>
            <a:r>
              <a:rPr lang="ru-RU" dirty="0"/>
              <a:t>, разницы диаметров стыкуемых волокон и т. п. </a:t>
            </a:r>
          </a:p>
          <a:p>
            <a:r>
              <a:rPr lang="ru-RU" dirty="0"/>
              <a:t>Обнаружить утечку информации с ВОЛС очень трудно. Современной аппаратуре НСД к ВОЛС достаточно отобрать всего 0,001 % световой мощности для уверенного перехвата информации с ВОЛС.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A535BE-B172-4CAD-9D14-13A350A7B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2700599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Речевая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403776"/>
            <a:ext cx="8229600" cy="4708525"/>
          </a:xfrm>
        </p:spPr>
        <p:txBody>
          <a:bodyPr/>
          <a:lstStyle/>
          <a:p>
            <a:r>
              <a:rPr lang="ru-RU" dirty="0"/>
              <a:t>Если источником информации является голосовой аппарат человека, информация называется </a:t>
            </a:r>
            <a:r>
              <a:rPr lang="ru-RU" i="1" dirty="0"/>
              <a:t>речевой</a:t>
            </a:r>
            <a:r>
              <a:rPr lang="ru-RU" dirty="0"/>
              <a:t>.</a:t>
            </a:r>
          </a:p>
          <a:p>
            <a:r>
              <a:rPr lang="ru-RU" dirty="0"/>
              <a:t>С точки зрения технической разведки перехватываемая речевая информация представляет наивысшую ценность по нескольким причинам:  </a:t>
            </a:r>
          </a:p>
          <a:p>
            <a:pPr marL="890588" indent="-173038">
              <a:buNone/>
            </a:pPr>
            <a:r>
              <a:rPr lang="ru-RU" dirty="0"/>
              <a:t>•	устная передача сведений применяется в тех случаях, когда эти сведения не могут быть доверены ИС;</a:t>
            </a:r>
          </a:p>
          <a:p>
            <a:pPr marL="890588" indent="-173038">
              <a:buNone/>
            </a:pPr>
            <a:r>
              <a:rPr lang="ru-RU" dirty="0"/>
              <a:t>•	в речевых сообщениях часто дается оценка их значимости для решения тех или иных задач;</a:t>
            </a:r>
          </a:p>
          <a:p>
            <a:pPr marL="890588" indent="-173038">
              <a:buNone/>
            </a:pPr>
            <a:r>
              <a:rPr lang="ru-RU" dirty="0"/>
              <a:t>•	озвученная речевая информация, обычно является самой актуальной;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988326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71D38-87E1-4C4A-A37F-C4FD969F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Речевая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7248B-A473-4900-BD74-F6E95BC6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0588" indent="-173038">
              <a:buNone/>
            </a:pPr>
            <a:r>
              <a:rPr lang="ru-RU" dirty="0"/>
              <a:t>•	речь часто отражает отношение оратора к сообщению, что позволяет получить некоторые характеристики личности говорящего;</a:t>
            </a:r>
          </a:p>
          <a:p>
            <a:pPr marL="890588" indent="-173038">
              <a:buNone/>
            </a:pPr>
            <a:r>
              <a:rPr lang="ru-RU" dirty="0"/>
              <a:t>•	существует техническая возможность идентифицировать личность оратора по голосу.</a:t>
            </a:r>
          </a:p>
          <a:p>
            <a:r>
              <a:rPr lang="ru-RU" dirty="0"/>
              <a:t>Указанные причины определяют первостепенный интерес противоборствующей стороны к непосредственному прослушиванию речи в помещениях и на территориях, которые в обязательном порядке снабжаются различными средствами информационной защиты, контролируются пропускной системой объединяются понятием контролируемой зоны.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AB814E-0625-4640-8450-ECFB2422A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3531488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36881-51A5-43F9-BC0C-B0761E67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8630"/>
            <a:ext cx="8229600" cy="1143000"/>
          </a:xfrm>
        </p:spPr>
        <p:txBody>
          <a:bodyPr/>
          <a:lstStyle/>
          <a:p>
            <a:r>
              <a:rPr lang="ru-RU" dirty="0"/>
              <a:t>Речевая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7A53B-07C5-45F3-9082-C8A0E11E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1" y="1313766"/>
            <a:ext cx="8390275" cy="4708525"/>
          </a:xfrm>
        </p:spPr>
        <p:txBody>
          <a:bodyPr/>
          <a:lstStyle/>
          <a:p>
            <a:r>
              <a:rPr lang="ru-RU" dirty="0"/>
              <a:t>Характеристики речи определяются семантической, фонетической и физической составляющими.</a:t>
            </a:r>
          </a:p>
          <a:p>
            <a:r>
              <a:rPr lang="ru-RU" i="1" dirty="0"/>
              <a:t>Семантическая</a:t>
            </a:r>
            <a:r>
              <a:rPr lang="ru-RU" dirty="0"/>
              <a:t> составляющая характеризует смысл понятий, передаваемых речью. </a:t>
            </a:r>
            <a:r>
              <a:rPr lang="ru-RU" i="1" dirty="0"/>
              <a:t>Фонетическая</a:t>
            </a:r>
            <a:r>
              <a:rPr lang="ru-RU" dirty="0"/>
              <a:t> характеризует звуковой состав. </a:t>
            </a:r>
            <a:r>
              <a:rPr lang="ru-RU" i="1" dirty="0"/>
              <a:t>Физическая </a:t>
            </a:r>
            <a:r>
              <a:rPr lang="ru-RU" dirty="0"/>
              <a:t>составляющая характеризует речь как акустический сигнал.</a:t>
            </a:r>
          </a:p>
          <a:p>
            <a:r>
              <a:rPr lang="ru-RU" dirty="0"/>
              <a:t>Из физических характеристик речи следует особо отметить частотную (формантную) область, в которой располагается основная мощность речевого сигнала. Форманты расположены в диапазоне частот 150-8600 Гц, причем 95 % энергии речевого сигнала лежит в диапазоне 175-5600 Гц, а основная энергия сосредоточена в области частот 300-3000 Гц.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DE5F8A-5799-445B-B9B7-800C70E62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40118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получения разведывательной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5631" y="1763815"/>
            <a:ext cx="6615735" cy="4652860"/>
            <a:chOff x="0" y="0"/>
            <a:chExt cx="3676650" cy="235966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0" y="0"/>
              <a:ext cx="3676650" cy="1619250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" name="Надпись 29"/>
            <p:cNvSpPr txBox="1"/>
            <p:nvPr/>
          </p:nvSpPr>
          <p:spPr>
            <a:xfrm>
              <a:off x="419100" y="552450"/>
              <a:ext cx="1438275" cy="78105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0" cmpd="tri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4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Объект</a:t>
              </a:r>
              <a:endParaRPr lang="ru-RU" sz="24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ru-RU" sz="24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разведки</a:t>
              </a:r>
              <a:endParaRPr lang="ru-RU" sz="24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30"/>
            <p:cNvSpPr txBox="1"/>
            <p:nvPr/>
          </p:nvSpPr>
          <p:spPr>
            <a:xfrm>
              <a:off x="2626179" y="771525"/>
              <a:ext cx="647700" cy="35941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ru-RU" sz="24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ТСР</a:t>
              </a:r>
              <a:endParaRPr lang="ru-RU" sz="24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Двойная стрелка влево/вправо 8"/>
            <p:cNvSpPr/>
            <p:nvPr/>
          </p:nvSpPr>
          <p:spPr>
            <a:xfrm>
              <a:off x="1895475" y="847725"/>
              <a:ext cx="723900" cy="200025"/>
            </a:xfrm>
            <a:prstGeom prst="leftRightArrow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0" name="Надпись 37"/>
            <p:cNvSpPr txBox="1"/>
            <p:nvPr/>
          </p:nvSpPr>
          <p:spPr>
            <a:xfrm>
              <a:off x="1238250" y="2009775"/>
              <a:ext cx="1228725" cy="34988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prstClr val="black"/>
              </a:solidFill>
            </a:ln>
            <a:effectLst/>
          </p:spPr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ru-RU" dirty="0"/>
                <a:t>ТКУИ</a:t>
              </a:r>
            </a:p>
          </p:txBody>
        </p:sp>
        <p:sp>
          <p:nvSpPr>
            <p:cNvPr id="11" name="Надпись 39"/>
            <p:cNvSpPr txBox="1"/>
            <p:nvPr/>
          </p:nvSpPr>
          <p:spPr>
            <a:xfrm>
              <a:off x="657225" y="114300"/>
              <a:ext cx="2362200" cy="3619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4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Физическая среда</a:t>
              </a:r>
              <a:endParaRPr lang="ru-RU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Двойная стрелка влево/вправо 11"/>
            <p:cNvSpPr/>
            <p:nvPr/>
          </p:nvSpPr>
          <p:spPr>
            <a:xfrm rot="5400000">
              <a:off x="1243013" y="1709737"/>
              <a:ext cx="371475" cy="190500"/>
            </a:xfrm>
            <a:prstGeom prst="leftRightArrow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3" name="Двойная стрелка влево/вправо 12"/>
            <p:cNvSpPr/>
            <p:nvPr/>
          </p:nvSpPr>
          <p:spPr>
            <a:xfrm rot="5400000">
              <a:off x="1652588" y="1709737"/>
              <a:ext cx="371475" cy="190500"/>
            </a:xfrm>
            <a:prstGeom prst="leftRightArrow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4" name="Двойная стрелка влево/вправо 13"/>
            <p:cNvSpPr/>
            <p:nvPr/>
          </p:nvSpPr>
          <p:spPr>
            <a:xfrm rot="5400000">
              <a:off x="2090738" y="1709737"/>
              <a:ext cx="371475" cy="190500"/>
            </a:xfrm>
            <a:prstGeom prst="leftRightArrow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08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4636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9FDD4-1AF9-4FE2-9E17-C714339E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1143000"/>
          </a:xfrm>
        </p:spPr>
        <p:txBody>
          <a:bodyPr/>
          <a:lstStyle/>
          <a:p>
            <a:r>
              <a:rPr lang="ru-RU" dirty="0"/>
              <a:t>Речевая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4CB6C-338C-4FE4-8DF2-5AC422B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0" y="1403776"/>
            <a:ext cx="8435280" cy="4708525"/>
          </a:xfrm>
        </p:spPr>
        <p:txBody>
          <a:bodyPr/>
          <a:lstStyle/>
          <a:p>
            <a:r>
              <a:rPr lang="ru-RU" dirty="0"/>
              <a:t>Пространство, в котором распространяются акустические колебания (волны), называют </a:t>
            </a:r>
            <a:r>
              <a:rPr lang="ru-RU" i="1" dirty="0"/>
              <a:t>акустическим</a:t>
            </a:r>
            <a:r>
              <a:rPr lang="ru-RU" dirty="0"/>
              <a:t> (</a:t>
            </a:r>
            <a:r>
              <a:rPr lang="ru-RU" i="1" dirty="0"/>
              <a:t>звуковым</a:t>
            </a:r>
            <a:r>
              <a:rPr lang="ru-RU" dirty="0"/>
              <a:t>) </a:t>
            </a:r>
            <a:r>
              <a:rPr lang="ru-RU" i="1" dirty="0"/>
              <a:t>полем</a:t>
            </a:r>
            <a:r>
              <a:rPr lang="ru-RU" dirty="0"/>
              <a:t>, направление распространения акустических колебаний – </a:t>
            </a:r>
            <a:r>
              <a:rPr lang="ru-RU" i="1" dirty="0"/>
              <a:t>акустическим лучом</a:t>
            </a:r>
            <a:r>
              <a:rPr lang="ru-RU" dirty="0"/>
              <a:t>, а поверхность, соединяющую все смежные точки поля с одинаковой фазой колебания частиц среды, – </a:t>
            </a:r>
            <a:r>
              <a:rPr lang="ru-RU" i="1" dirty="0"/>
              <a:t>фронтом волны</a:t>
            </a:r>
            <a:r>
              <a:rPr lang="ru-RU" dirty="0"/>
              <a:t>.</a:t>
            </a:r>
          </a:p>
          <a:p>
            <a:r>
              <a:rPr lang="ru-RU" dirty="0"/>
              <a:t>Акустические (звуковые) сигналы представлены упругими волнами механических колебаний в твердой, жидкой и газообразной средах в полосе частот от 16 до 20000 Гц. Это диапазон, который может восприниматься органами слуха человека. Акустические колебания с частотой &lt; 16 Гц – </a:t>
            </a:r>
            <a:r>
              <a:rPr lang="ru-RU" i="1" dirty="0"/>
              <a:t>инфразвук</a:t>
            </a:r>
            <a:r>
              <a:rPr lang="ru-RU" dirty="0"/>
              <a:t>, от 20 кГц до 1 ГГц – </a:t>
            </a:r>
            <a:r>
              <a:rPr lang="ru-RU" i="1" dirty="0"/>
              <a:t>ультразвук</a:t>
            </a:r>
            <a:r>
              <a:rPr lang="ru-RU" dirty="0"/>
              <a:t>, &gt;1 ГГц – </a:t>
            </a:r>
            <a:r>
              <a:rPr lang="ru-RU" i="1" dirty="0"/>
              <a:t>гиперзвук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38B0FC-71AD-46A5-AC36-40A83859D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9505501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EACE0-7379-43CC-9B35-6AA4879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акустических колебаний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6BD1E-4FFB-4502-8EEE-417D232B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60241"/>
            <a:ext cx="8229600" cy="3764015"/>
          </a:xfrm>
        </p:spPr>
        <p:txBody>
          <a:bodyPr/>
          <a:lstStyle/>
          <a:p>
            <a:r>
              <a:rPr lang="ru-RU" dirty="0"/>
              <a:t>Источники акустических колебаний разделяют на:</a:t>
            </a:r>
          </a:p>
          <a:p>
            <a:pPr marL="1076325" indent="-266700">
              <a:buNone/>
            </a:pPr>
            <a:r>
              <a:rPr lang="ru-RU" dirty="0"/>
              <a:t>•	</a:t>
            </a:r>
            <a:r>
              <a:rPr lang="ru-RU" i="1" dirty="0"/>
              <a:t>первичные</a:t>
            </a:r>
            <a:r>
              <a:rPr lang="ru-RU" dirty="0"/>
              <a:t> – органы речи человека, музыкальные инструменты, струны, звуки работающей техники;</a:t>
            </a:r>
          </a:p>
          <a:p>
            <a:pPr marL="1076325" indent="-266700">
              <a:buNone/>
            </a:pPr>
            <a:r>
              <a:rPr lang="ru-RU" dirty="0"/>
              <a:t>•	вторичные – электроакустические преобразователи акустических колебаний в электрические и обратно (пьезоэлементы, микрофоны, телефоны, громкоговорители и др.) и технические устройства, в которых эти преобразователи используются.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B46E3-E12C-4FFB-A08A-EC081A280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6833229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80221"/>
            <a:ext cx="8229600" cy="4034045"/>
          </a:xfrm>
        </p:spPr>
        <p:txBody>
          <a:bodyPr/>
          <a:lstStyle/>
          <a:p>
            <a:r>
              <a:rPr lang="ru-RU" dirty="0"/>
              <a:t>В зависимости от среды распространения акустических колебаний и способов их перехвата различают следующие ТКУИ речевой информации:</a:t>
            </a:r>
          </a:p>
          <a:p>
            <a:pPr marL="1168400" indent="-358775">
              <a:buNone/>
            </a:pPr>
            <a:r>
              <a:rPr lang="ru-RU" dirty="0"/>
              <a:t>•	акустические;</a:t>
            </a:r>
          </a:p>
          <a:p>
            <a:pPr marL="1168400" indent="-358775">
              <a:buNone/>
            </a:pPr>
            <a:r>
              <a:rPr lang="ru-RU" dirty="0"/>
              <a:t>•	виброакустические;</a:t>
            </a:r>
          </a:p>
          <a:p>
            <a:pPr marL="1168400" indent="-358775">
              <a:buNone/>
            </a:pPr>
            <a:r>
              <a:rPr lang="ru-RU" dirty="0"/>
              <a:t>•	акустоэлектрические;</a:t>
            </a:r>
          </a:p>
          <a:p>
            <a:pPr marL="1168400" indent="-358775">
              <a:buNone/>
            </a:pPr>
            <a:r>
              <a:rPr lang="ru-RU" dirty="0"/>
              <a:t>•	</a:t>
            </a:r>
            <a:r>
              <a:rPr lang="ru-RU" dirty="0" err="1"/>
              <a:t>акусто</a:t>
            </a:r>
            <a:r>
              <a:rPr lang="ru-RU" dirty="0"/>
              <a:t>-оптоволоконные;</a:t>
            </a:r>
          </a:p>
          <a:p>
            <a:pPr marL="1168400" indent="-358775">
              <a:buNone/>
            </a:pPr>
            <a:r>
              <a:rPr lang="ru-RU" dirty="0"/>
              <a:t>•	оптоэлектронные;</a:t>
            </a:r>
          </a:p>
          <a:p>
            <a:pPr marL="1168400" indent="-358775">
              <a:buNone/>
            </a:pPr>
            <a:r>
              <a:rPr lang="ru-RU" dirty="0"/>
              <a:t>•	параметрические.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ТКУИ речевой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521368812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Акустические ТКУ речевой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Источником речевых сигналов является артикуляционный аппарат человека средой распространения – воздушное пространство, а приемниками – слуховой аппарат человека или технические средства акустической разведки.</a:t>
            </a:r>
          </a:p>
          <a:p>
            <a:r>
              <a:rPr lang="ru-RU" dirty="0"/>
              <a:t>Непосредственное прослушивание сообщений ушами человека ограничено расстоянием от источника звука не более десяти метров. Поэтому, в большинстве случаев для перехвата голосовых сообщений используются технические средства подслушивания, которые существенно повышают вероятность получения успешного результата.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632312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8B92A-246E-4A7D-8BDD-3C187217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Типовой комплекс средств подслушивания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E1B26C-0CD4-4CB2-9919-26D338A91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1BFABF2-3A13-43A9-B94F-81354F07CE1D}"/>
              </a:ext>
            </a:extLst>
          </p:cNvPr>
          <p:cNvGrpSpPr/>
          <p:nvPr/>
        </p:nvGrpSpPr>
        <p:grpSpPr>
          <a:xfrm>
            <a:off x="1981200" y="1943835"/>
            <a:ext cx="8229600" cy="3870430"/>
            <a:chOff x="114301" y="400050"/>
            <a:chExt cx="5924550" cy="223545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7B4E426-1473-4D12-9E96-564661160F91}"/>
                </a:ext>
              </a:extLst>
            </p:cNvPr>
            <p:cNvSpPr/>
            <p:nvPr/>
          </p:nvSpPr>
          <p:spPr>
            <a:xfrm>
              <a:off x="114301" y="1085850"/>
              <a:ext cx="5924550" cy="8667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" name="Надпись 47">
              <a:extLst>
                <a:ext uri="{FF2B5EF4-FFF2-40B4-BE49-F238E27FC236}">
                  <a16:creationId xmlns:a16="http://schemas.microsoft.com/office/drawing/2014/main" id="{247FD368-510F-4C0A-B101-D122E83CD2B9}"/>
                </a:ext>
              </a:extLst>
            </p:cNvPr>
            <p:cNvSpPr txBox="1"/>
            <p:nvPr/>
          </p:nvSpPr>
          <p:spPr>
            <a:xfrm>
              <a:off x="295275" y="1257300"/>
              <a:ext cx="1914525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Акустоэлектрический</a:t>
              </a:r>
            </a:p>
            <a:p>
              <a:pPr algn="ctr">
                <a:defRPr/>
              </a:pPr>
              <a:r>
                <a: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преобразователь</a:t>
              </a:r>
            </a:p>
          </p:txBody>
        </p:sp>
        <p:sp>
          <p:nvSpPr>
            <p:cNvPr id="8" name="Надпись 48">
              <a:extLst>
                <a:ext uri="{FF2B5EF4-FFF2-40B4-BE49-F238E27FC236}">
                  <a16:creationId xmlns:a16="http://schemas.microsoft.com/office/drawing/2014/main" id="{BE81E935-1ADB-4AD0-A7FA-28523BDB73FE}"/>
                </a:ext>
              </a:extLst>
            </p:cNvPr>
            <p:cNvSpPr txBox="1"/>
            <p:nvPr/>
          </p:nvSpPr>
          <p:spPr>
            <a:xfrm>
              <a:off x="2476501" y="1257300"/>
              <a:ext cx="1257299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Селективный усилитель</a:t>
              </a:r>
            </a:p>
          </p:txBody>
        </p:sp>
        <p:sp>
          <p:nvSpPr>
            <p:cNvPr id="9" name="Надпись 49">
              <a:extLst>
                <a:ext uri="{FF2B5EF4-FFF2-40B4-BE49-F238E27FC236}">
                  <a16:creationId xmlns:a16="http://schemas.microsoft.com/office/drawing/2014/main" id="{32BEE07D-1F15-4F34-B1ED-29050939F5CE}"/>
                </a:ext>
              </a:extLst>
            </p:cNvPr>
            <p:cNvSpPr txBox="1"/>
            <p:nvPr/>
          </p:nvSpPr>
          <p:spPr>
            <a:xfrm>
              <a:off x="4200525" y="1257300"/>
              <a:ext cx="1656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Громкоговоритель</a:t>
              </a:r>
            </a:p>
            <a:p>
              <a:pPr algn="ctr"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(наушники)</a:t>
              </a:r>
            </a:p>
          </p:txBody>
        </p:sp>
        <p:sp>
          <p:nvSpPr>
            <p:cNvPr id="10" name="Надпись 53">
              <a:extLst>
                <a:ext uri="{FF2B5EF4-FFF2-40B4-BE49-F238E27FC236}">
                  <a16:creationId xmlns:a16="http://schemas.microsoft.com/office/drawing/2014/main" id="{78669029-B5A7-48BE-9DC3-24642530B1B1}"/>
                </a:ext>
              </a:extLst>
            </p:cNvPr>
            <p:cNvSpPr txBox="1"/>
            <p:nvPr/>
          </p:nvSpPr>
          <p:spPr>
            <a:xfrm>
              <a:off x="4200525" y="2095500"/>
              <a:ext cx="1656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Аудиомагнитофон</a:t>
              </a:r>
            </a:p>
          </p:txBody>
        </p:sp>
        <p:sp>
          <p:nvSpPr>
            <p:cNvPr id="11" name="Надпись 55">
              <a:extLst>
                <a:ext uri="{FF2B5EF4-FFF2-40B4-BE49-F238E27FC236}">
                  <a16:creationId xmlns:a16="http://schemas.microsoft.com/office/drawing/2014/main" id="{50814807-5342-4DB5-AD85-866F67C5B56D}"/>
                </a:ext>
              </a:extLst>
            </p:cNvPr>
            <p:cNvSpPr txBox="1"/>
            <p:nvPr/>
          </p:nvSpPr>
          <p:spPr>
            <a:xfrm>
              <a:off x="4200525" y="400050"/>
              <a:ext cx="1656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Средства анализа сигналов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BB0304C-6C3C-4846-ABF3-6B99C1BE1367}"/>
                </a:ext>
              </a:extLst>
            </p:cNvPr>
            <p:cNvCxnSpPr/>
            <p:nvPr/>
          </p:nvCxnSpPr>
          <p:spPr>
            <a:xfrm>
              <a:off x="2209800" y="1527300"/>
              <a:ext cx="266701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95A818F5-CBED-4229-A63B-7B9B859F7D03}"/>
                </a:ext>
              </a:extLst>
            </p:cNvPr>
            <p:cNvCxnSpPr/>
            <p:nvPr/>
          </p:nvCxnSpPr>
          <p:spPr>
            <a:xfrm>
              <a:off x="3733800" y="1527300"/>
              <a:ext cx="46672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37F4830C-7143-42D3-855F-36A397DC9ABF}"/>
                </a:ext>
              </a:extLst>
            </p:cNvPr>
            <p:cNvCxnSpPr/>
            <p:nvPr/>
          </p:nvCxnSpPr>
          <p:spPr>
            <a:xfrm>
              <a:off x="3933824" y="679575"/>
              <a:ext cx="266701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CDA2E6F-B2E9-4409-9AC5-C769773A6A32}"/>
                </a:ext>
              </a:extLst>
            </p:cNvPr>
            <p:cNvCxnSpPr/>
            <p:nvPr/>
          </p:nvCxnSpPr>
          <p:spPr>
            <a:xfrm>
              <a:off x="3933824" y="2384550"/>
              <a:ext cx="266701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0716328-C09A-44DD-9892-4659B5EAE605}"/>
                </a:ext>
              </a:extLst>
            </p:cNvPr>
            <p:cNvCxnSpPr/>
            <p:nvPr/>
          </p:nvCxnSpPr>
          <p:spPr>
            <a:xfrm>
              <a:off x="3933824" y="679575"/>
              <a:ext cx="0" cy="170497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w="lg" len="lg"/>
            </a:ln>
            <a:effectLst/>
          </p:spPr>
        </p:cxn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CDC41E8-AF69-409D-9E32-038997C2D101}"/>
                </a:ext>
              </a:extLst>
            </p:cNvPr>
            <p:cNvSpPr/>
            <p:nvPr/>
          </p:nvSpPr>
          <p:spPr>
            <a:xfrm>
              <a:off x="3905250" y="1495425"/>
              <a:ext cx="54000" cy="54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8" name="Надпись 473">
              <a:extLst>
                <a:ext uri="{FF2B5EF4-FFF2-40B4-BE49-F238E27FC236}">
                  <a16:creationId xmlns:a16="http://schemas.microsoft.com/office/drawing/2014/main" id="{A5013C33-10E2-4D7B-86EE-390C3F17337E}"/>
                </a:ext>
              </a:extLst>
            </p:cNvPr>
            <p:cNvSpPr txBox="1"/>
            <p:nvPr/>
          </p:nvSpPr>
          <p:spPr>
            <a:xfrm>
              <a:off x="1114425" y="666750"/>
              <a:ext cx="2505075" cy="359024"/>
            </a:xfrm>
            <a:prstGeom prst="rect">
              <a:avLst/>
            </a:prstGeom>
            <a:noFill/>
            <a:ln w="190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Акустический приемник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27247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590FA-C640-46D9-AEFF-43166D21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Акустоэлектрический</a:t>
            </a:r>
            <a:br>
              <a:rPr lang="ru-RU" dirty="0"/>
            </a:br>
            <a:r>
              <a:rPr lang="ru-RU" dirty="0"/>
              <a:t>преобразователь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52535-F8BF-4D9B-90E8-808D9007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70231"/>
            <a:ext cx="8229600" cy="3854024"/>
          </a:xfrm>
        </p:spPr>
        <p:txBody>
          <a:bodyPr/>
          <a:lstStyle/>
          <a:p>
            <a:r>
              <a:rPr lang="ru-RU" dirty="0"/>
              <a:t>Тип акустоэлектрического преобразователя акустического приемника ориентирован на определенную среду распространения контролируемых колебаний:</a:t>
            </a:r>
          </a:p>
          <a:p>
            <a:pPr marL="1168400" indent="-277813">
              <a:buNone/>
            </a:pPr>
            <a:r>
              <a:rPr lang="ru-RU" dirty="0"/>
              <a:t>•	для воздушной среды – микрофон; </a:t>
            </a:r>
          </a:p>
          <a:p>
            <a:pPr marL="1168400" indent="-277813">
              <a:buNone/>
            </a:pPr>
            <a:r>
              <a:rPr lang="ru-RU" dirty="0"/>
              <a:t>•	для твердой среды – стетоскоп и акселерометр; </a:t>
            </a:r>
          </a:p>
          <a:p>
            <a:pPr marL="1168400" indent="-277813">
              <a:buNone/>
            </a:pPr>
            <a:r>
              <a:rPr lang="ru-RU" dirty="0"/>
              <a:t>•	для земной поверхности – геофон; </a:t>
            </a:r>
          </a:p>
          <a:p>
            <a:pPr marL="1168400" indent="-277813">
              <a:buNone/>
            </a:pPr>
            <a:r>
              <a:rPr lang="ru-RU" dirty="0"/>
              <a:t>•	для водной среды – гидрофон. </a:t>
            </a:r>
          </a:p>
          <a:p>
            <a:pPr marL="136525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2AC0A3-FA54-44C2-BBAB-0FF8BB6E6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976774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2050-0730-4AE0-8784-DB38B477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Микрофон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EF015-8749-482C-9478-B2377EB2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333745"/>
          </a:xfrm>
        </p:spPr>
        <p:txBody>
          <a:bodyPr/>
          <a:lstStyle/>
          <a:p>
            <a:r>
              <a:rPr lang="ru-RU" dirty="0"/>
              <a:t>Преимущественное распространение в средствах разведки получил акустоэлектрический преобразователь для воздушной среды – микрофон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3DDEED-60A4-4C52-BC48-C907728EC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6" name="Полотно 737">
            <a:extLst>
              <a:ext uri="{FF2B5EF4-FFF2-40B4-BE49-F238E27FC236}">
                <a16:creationId xmlns:a16="http://schemas.microsoft.com/office/drawing/2014/main" id="{69CCE553-6F2F-4666-B702-435D7E65ABCE}"/>
              </a:ext>
            </a:extLst>
          </p:cNvPr>
          <p:cNvGrpSpPr/>
          <p:nvPr/>
        </p:nvGrpSpPr>
        <p:grpSpPr>
          <a:xfrm>
            <a:off x="1981200" y="3095381"/>
            <a:ext cx="8229600" cy="2853899"/>
            <a:chOff x="38101" y="133350"/>
            <a:chExt cx="5419089" cy="1657350"/>
          </a:xfrm>
        </p:grpSpPr>
        <p:sp>
          <p:nvSpPr>
            <p:cNvPr id="8" name="Надпись 723">
              <a:extLst>
                <a:ext uri="{FF2B5EF4-FFF2-40B4-BE49-F238E27FC236}">
                  <a16:creationId xmlns:a16="http://schemas.microsoft.com/office/drawing/2014/main" id="{FBCE9ED0-5F8A-4BCF-9456-9BD3665B572E}"/>
                </a:ext>
              </a:extLst>
            </p:cNvPr>
            <p:cNvSpPr txBox="1"/>
            <p:nvPr/>
          </p:nvSpPr>
          <p:spPr>
            <a:xfrm flipH="1">
              <a:off x="400049" y="171450"/>
              <a:ext cx="571500" cy="1076326"/>
            </a:xfrm>
            <a:prstGeom prst="flowChartOnlineStorag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 </a:t>
              </a:r>
            </a:p>
          </p:txBody>
        </p:sp>
        <p:sp>
          <p:nvSpPr>
            <p:cNvPr id="9" name="Блок-схема: память с прямым доступом 8">
              <a:extLst>
                <a:ext uri="{FF2B5EF4-FFF2-40B4-BE49-F238E27FC236}">
                  <a16:creationId xmlns:a16="http://schemas.microsoft.com/office/drawing/2014/main" id="{9420BC10-C39A-4C5E-8200-8FD48D172E3F}"/>
                </a:ext>
              </a:extLst>
            </p:cNvPr>
            <p:cNvSpPr/>
            <p:nvPr/>
          </p:nvSpPr>
          <p:spPr>
            <a:xfrm>
              <a:off x="1857375" y="133350"/>
              <a:ext cx="123825" cy="1123950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0" name="Надпись 725">
              <a:extLst>
                <a:ext uri="{FF2B5EF4-FFF2-40B4-BE49-F238E27FC236}">
                  <a16:creationId xmlns:a16="http://schemas.microsoft.com/office/drawing/2014/main" id="{F405A39D-FA24-4C12-871B-363AFF3925D9}"/>
                </a:ext>
              </a:extLst>
            </p:cNvPr>
            <p:cNvSpPr txBox="1"/>
            <p:nvPr/>
          </p:nvSpPr>
          <p:spPr>
            <a:xfrm>
              <a:off x="2838450" y="342900"/>
              <a:ext cx="720000" cy="72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4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3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DA9798CC-924A-4DF6-88B3-9DE00264EFD1}"/>
                </a:ext>
              </a:extLst>
            </p:cNvPr>
            <p:cNvCxnSpPr/>
            <p:nvPr/>
          </p:nvCxnSpPr>
          <p:spPr>
            <a:xfrm flipV="1">
              <a:off x="971549" y="695325"/>
              <a:ext cx="885826" cy="1905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2" name="Надпись 727">
              <a:extLst>
                <a:ext uri="{FF2B5EF4-FFF2-40B4-BE49-F238E27FC236}">
                  <a16:creationId xmlns:a16="http://schemas.microsoft.com/office/drawing/2014/main" id="{B0F1D6BC-9B09-4697-B2BB-A9C2A299C0A9}"/>
                </a:ext>
              </a:extLst>
            </p:cNvPr>
            <p:cNvSpPr txBox="1"/>
            <p:nvPr/>
          </p:nvSpPr>
          <p:spPr>
            <a:xfrm>
              <a:off x="2019300" y="209550"/>
              <a:ext cx="304800" cy="333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ru-RU" sz="24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13" name="Надпись 728">
              <a:extLst>
                <a:ext uri="{FF2B5EF4-FFF2-40B4-BE49-F238E27FC236}">
                  <a16:creationId xmlns:a16="http://schemas.microsoft.com/office/drawing/2014/main" id="{F989CA87-BF71-4B40-8225-8116EED4870E}"/>
                </a:ext>
              </a:extLst>
            </p:cNvPr>
            <p:cNvSpPr txBox="1"/>
            <p:nvPr/>
          </p:nvSpPr>
          <p:spPr>
            <a:xfrm>
              <a:off x="590549" y="533400"/>
              <a:ext cx="304800" cy="333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ru-RU" sz="24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14" name="Надпись 729">
              <a:extLst>
                <a:ext uri="{FF2B5EF4-FFF2-40B4-BE49-F238E27FC236}">
                  <a16:creationId xmlns:a16="http://schemas.microsoft.com/office/drawing/2014/main" id="{26B2DC31-8C89-4350-876E-8C90341EF73A}"/>
                </a:ext>
              </a:extLst>
            </p:cNvPr>
            <p:cNvSpPr txBox="1"/>
            <p:nvPr/>
          </p:nvSpPr>
          <p:spPr>
            <a:xfrm>
              <a:off x="38101" y="1276350"/>
              <a:ext cx="1266824" cy="5143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Акустическая антенна</a:t>
              </a:r>
            </a:p>
          </p:txBody>
        </p:sp>
        <p:sp>
          <p:nvSpPr>
            <p:cNvPr id="15" name="Надпись 730">
              <a:extLst>
                <a:ext uri="{FF2B5EF4-FFF2-40B4-BE49-F238E27FC236}">
                  <a16:creationId xmlns:a16="http://schemas.microsoft.com/office/drawing/2014/main" id="{4E30C0A8-6D6E-4F7B-972C-1CC3DDAE2494}"/>
                </a:ext>
              </a:extLst>
            </p:cNvPr>
            <p:cNvSpPr txBox="1"/>
            <p:nvPr/>
          </p:nvSpPr>
          <p:spPr>
            <a:xfrm>
              <a:off x="1419225" y="1333501"/>
              <a:ext cx="1000126" cy="33337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Мембрана</a:t>
              </a: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9587458E-EF41-44A4-8A39-140AAB0864EB}"/>
                </a:ext>
              </a:extLst>
            </p:cNvPr>
            <p:cNvCxnSpPr/>
            <p:nvPr/>
          </p:nvCxnSpPr>
          <p:spPr>
            <a:xfrm flipV="1">
              <a:off x="3562351" y="695325"/>
              <a:ext cx="4000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7" name="Надпись 732">
              <a:extLst>
                <a:ext uri="{FF2B5EF4-FFF2-40B4-BE49-F238E27FC236}">
                  <a16:creationId xmlns:a16="http://schemas.microsoft.com/office/drawing/2014/main" id="{5CCC9E76-B2A7-4430-AECF-AE0A88C8E116}"/>
                </a:ext>
              </a:extLst>
            </p:cNvPr>
            <p:cNvSpPr txBox="1"/>
            <p:nvPr/>
          </p:nvSpPr>
          <p:spPr>
            <a:xfrm>
              <a:off x="2371725" y="1104900"/>
              <a:ext cx="1952625" cy="5619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ru-RU" sz="2000" kern="0" dirty="0" err="1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Механоэлектрический</a:t>
              </a:r>
              <a:r>
                <a:rPr lang="ru-RU" sz="2000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 преобразователь</a:t>
              </a:r>
            </a:p>
          </p:txBody>
        </p:sp>
        <p:sp>
          <p:nvSpPr>
            <p:cNvPr id="18" name="Надпись 733">
              <a:extLst>
                <a:ext uri="{FF2B5EF4-FFF2-40B4-BE49-F238E27FC236}">
                  <a16:creationId xmlns:a16="http://schemas.microsoft.com/office/drawing/2014/main" id="{EB3750DE-53F0-4899-8B04-A497D19DACB3}"/>
                </a:ext>
              </a:extLst>
            </p:cNvPr>
            <p:cNvSpPr txBox="1"/>
            <p:nvPr/>
          </p:nvSpPr>
          <p:spPr>
            <a:xfrm>
              <a:off x="3999864" y="428625"/>
              <a:ext cx="1457326" cy="5619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ru-RU" sz="20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charset="0"/>
                </a:rPr>
                <a:t>Электрический сигнал</a:t>
              </a: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F453DD34-C7E0-4972-80E8-6C1D33B40997}"/>
                </a:ext>
              </a:extLst>
            </p:cNvPr>
            <p:cNvCxnSpPr/>
            <p:nvPr/>
          </p:nvCxnSpPr>
          <p:spPr>
            <a:xfrm>
              <a:off x="1962149" y="695325"/>
              <a:ext cx="885826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FADC5A71-398B-407E-957E-FD62A57B9E7D}"/>
                </a:ext>
              </a:extLst>
            </p:cNvPr>
            <p:cNvCxnSpPr/>
            <p:nvPr/>
          </p:nvCxnSpPr>
          <p:spPr>
            <a:xfrm flipV="1">
              <a:off x="942975" y="695325"/>
              <a:ext cx="914400" cy="38100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82729B40-E312-41BD-BF6F-F856855ACFE1}"/>
                </a:ext>
              </a:extLst>
            </p:cNvPr>
            <p:cNvCxnSpPr/>
            <p:nvPr/>
          </p:nvCxnSpPr>
          <p:spPr>
            <a:xfrm>
              <a:off x="962024" y="361950"/>
              <a:ext cx="895351" cy="33337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458762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7CCC9-A14F-46E9-AC5B-4F06B8CA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микрофонов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4364C-D3C8-45E0-817F-BF94FBA5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80221"/>
            <a:ext cx="8229600" cy="3854025"/>
          </a:xfrm>
        </p:spPr>
        <p:txBody>
          <a:bodyPr/>
          <a:lstStyle/>
          <a:p>
            <a:r>
              <a:rPr lang="ru-RU" dirty="0"/>
              <a:t>Типы применяемых в настоящее время микрофонов:</a:t>
            </a:r>
          </a:p>
          <a:p>
            <a:pPr marL="1343025" indent="-358775">
              <a:buNone/>
            </a:pPr>
            <a:r>
              <a:rPr lang="ru-RU" dirty="0"/>
              <a:t>•	угольные;</a:t>
            </a:r>
          </a:p>
          <a:p>
            <a:pPr marL="1343025" indent="-358775">
              <a:buNone/>
            </a:pPr>
            <a:r>
              <a:rPr lang="ru-RU" dirty="0"/>
              <a:t>•	электродинамические;</a:t>
            </a:r>
          </a:p>
          <a:p>
            <a:pPr marL="1343025" indent="-358775">
              <a:buNone/>
            </a:pPr>
            <a:r>
              <a:rPr lang="ru-RU" dirty="0"/>
              <a:t>•	электромагнитные;</a:t>
            </a:r>
          </a:p>
          <a:p>
            <a:pPr marL="1343025" indent="-358775">
              <a:buNone/>
            </a:pPr>
            <a:r>
              <a:rPr lang="ru-RU" dirty="0"/>
              <a:t>•	конденсаторные;</a:t>
            </a:r>
          </a:p>
          <a:p>
            <a:pPr marL="1343025" indent="-358775">
              <a:buNone/>
            </a:pPr>
            <a:r>
              <a:rPr lang="ru-RU" dirty="0"/>
              <a:t>•	пьезоэлектрические;</a:t>
            </a:r>
          </a:p>
          <a:p>
            <a:pPr marL="1343025" indent="-358775">
              <a:buNone/>
            </a:pPr>
            <a:r>
              <a:rPr lang="ru-RU" dirty="0"/>
              <a:t>•	электретные;</a:t>
            </a:r>
          </a:p>
          <a:p>
            <a:pPr marL="1343025" indent="-358775">
              <a:buNone/>
            </a:pPr>
            <a:r>
              <a:rPr lang="ru-RU" dirty="0"/>
              <a:t>•	оптоакустические.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1A9CA-6E7A-4105-9289-8A1792AF8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67886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акустических ТКУИ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80220"/>
            <a:ext cx="8229600" cy="3989040"/>
          </a:xfrm>
        </p:spPr>
        <p:txBody>
          <a:bodyPr/>
          <a:lstStyle/>
          <a:p>
            <a:r>
              <a:rPr lang="ru-RU" dirty="0"/>
              <a:t>Для перехвата речевой информации используются диктофоны и закладные устройства. </a:t>
            </a:r>
          </a:p>
          <a:p>
            <a:r>
              <a:rPr lang="ru-RU" i="1" dirty="0"/>
              <a:t>Диктофон</a:t>
            </a:r>
            <a:r>
              <a:rPr lang="ru-RU" dirty="0"/>
              <a:t> предназначен исключительно для записи речевой информации в тех случаях, когда возможно его размещение в контролируемом помещении с возможностью последующего извлечения. </a:t>
            </a:r>
          </a:p>
          <a:p>
            <a:r>
              <a:rPr lang="ru-RU" i="1" dirty="0"/>
              <a:t>Закладное устройство </a:t>
            </a:r>
            <a:r>
              <a:rPr lang="ru-RU" dirty="0"/>
              <a:t>как правило также размещается в контролируемом помещении и конструктивно объединяет в себе микрофон и передатчик.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227035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B5A36-CB46-437A-BBE2-4DA1D117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акустических ТКУИ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FE1CE-33DC-419B-B920-A55B39E0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Речевая информация, перехваченная закладными устройствами, может передаваться:</a:t>
            </a:r>
          </a:p>
          <a:p>
            <a:pPr marL="1168400" indent="-358775">
              <a:buNone/>
            </a:pPr>
            <a:r>
              <a:rPr lang="ru-RU" dirty="0"/>
              <a:t>•	по радиоканалу;</a:t>
            </a:r>
          </a:p>
          <a:p>
            <a:pPr marL="1168400" indent="-358775">
              <a:buNone/>
            </a:pPr>
            <a:r>
              <a:rPr lang="ru-RU" dirty="0"/>
              <a:t>•	телефонной линии;</a:t>
            </a:r>
          </a:p>
          <a:p>
            <a:pPr marL="1168400" indent="-358775">
              <a:buNone/>
            </a:pPr>
            <a:r>
              <a:rPr lang="ru-RU" dirty="0"/>
              <a:t>•	сети электропитания; </a:t>
            </a:r>
          </a:p>
          <a:p>
            <a:pPr marL="1168400" indent="-358775">
              <a:buNone/>
            </a:pPr>
            <a:r>
              <a:rPr lang="ru-RU" dirty="0"/>
              <a:t>•	соединительным линиям пожарной и охранной сигнализации;</a:t>
            </a:r>
          </a:p>
          <a:p>
            <a:pPr marL="1168400" indent="-358775">
              <a:buNone/>
            </a:pPr>
            <a:r>
              <a:rPr lang="ru-RU" dirty="0"/>
              <a:t>•	посторонним проводникам и инженерным коммуникациям; </a:t>
            </a:r>
          </a:p>
          <a:p>
            <a:pPr marL="1168400" indent="-358775">
              <a:buNone/>
            </a:pPr>
            <a:r>
              <a:rPr lang="ru-RU" dirty="0"/>
              <a:t>•	оптическому (инфракрасному) каналу.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59CC64-CD38-40D2-8322-281345AEA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33113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объекты разведки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375375"/>
          </a:xfrm>
        </p:spPr>
        <p:txBody>
          <a:bodyPr/>
          <a:lstStyle/>
          <a:p>
            <a:r>
              <a:rPr lang="ru-RU" dirty="0"/>
              <a:t>Основными объектами разведки и, соответственно, объектами защиты являются:</a:t>
            </a:r>
          </a:p>
          <a:p>
            <a:pPr marL="1255713" indent="-268288">
              <a:buNone/>
            </a:pPr>
            <a:r>
              <a:rPr lang="ru-RU" dirty="0"/>
              <a:t>•	основные технические средства и системы (ОТСС);</a:t>
            </a:r>
          </a:p>
          <a:p>
            <a:pPr marL="1255713" indent="-268288">
              <a:buNone/>
            </a:pPr>
            <a:r>
              <a:rPr lang="ru-RU" dirty="0"/>
              <a:t>•	вспомогательные технические средства и системы (ВТСС);</a:t>
            </a:r>
          </a:p>
          <a:p>
            <a:pPr marL="1255713" indent="-268288">
              <a:buNone/>
            </a:pPr>
            <a:r>
              <a:rPr lang="ru-RU" dirty="0"/>
              <a:t>•	дополнительны средства и системы, обеспечивающие работу ОТСС и ВТСС;</a:t>
            </a:r>
          </a:p>
          <a:p>
            <a:pPr marL="1255713" indent="-268288">
              <a:buNone/>
            </a:pPr>
            <a:r>
              <a:rPr lang="ru-RU" dirty="0"/>
              <a:t>•	посторонние проводники.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876616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D5E9C-5299-437A-87FB-1895148C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акустических ТКУИ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D5027-6A64-43DC-BF80-345A4459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тех случаях, когда проникновение в контролируемое помещение невозможно, для перехвата речевой информации используются направленные микрофоны.</a:t>
            </a:r>
          </a:p>
          <a:p>
            <a:r>
              <a:rPr lang="ru-RU" i="1" dirty="0"/>
              <a:t>Направленные микрофоны </a:t>
            </a:r>
            <a:r>
              <a:rPr lang="ru-RU" dirty="0"/>
              <a:t>предназначены для прослушивания речи на открытом пространстве в условиях удаленности источника звука от микрофона. </a:t>
            </a:r>
          </a:p>
          <a:p>
            <a:r>
              <a:rPr lang="ru-RU" dirty="0"/>
              <a:t>На практике применяются не одиночные направленные микрофоны, а </a:t>
            </a:r>
            <a:r>
              <a:rPr lang="ru-RU" i="1" dirty="0"/>
              <a:t>акустические антенны</a:t>
            </a:r>
            <a:r>
              <a:rPr lang="ru-RU" dirty="0"/>
              <a:t>, предназначенные для усиления звуков, приходящих по основному направлению, и ослабления всех остальных акустических сигналов.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04AB6-3AFC-4CA0-AB85-F165C860F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90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84982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863A4-F977-4586-8199-7B2FCE92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направленных микрофонов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BA5DEE-C730-4E77-B13F-1A850D66E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91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735F1BA-7797-4E78-BC17-0D7662D93645}"/>
              </a:ext>
            </a:extLst>
          </p:cNvPr>
          <p:cNvGrpSpPr/>
          <p:nvPr/>
        </p:nvGrpSpPr>
        <p:grpSpPr>
          <a:xfrm>
            <a:off x="1981200" y="2123856"/>
            <a:ext cx="8229600" cy="3645405"/>
            <a:chOff x="0" y="0"/>
            <a:chExt cx="5956935" cy="2276475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4EED0D62-F498-47AB-980B-9FC7234F5835}"/>
                </a:ext>
              </a:extLst>
            </p:cNvPr>
            <p:cNvGrpSpPr/>
            <p:nvPr/>
          </p:nvGrpSpPr>
          <p:grpSpPr>
            <a:xfrm>
              <a:off x="0" y="0"/>
              <a:ext cx="5956935" cy="2276475"/>
              <a:chOff x="0" y="0"/>
              <a:chExt cx="5956935" cy="2276475"/>
            </a:xfrm>
          </p:grpSpPr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EC743531-3FEB-44A6-8B7F-3B7FC7D46495}"/>
                  </a:ext>
                </a:extLst>
              </p:cNvPr>
              <p:cNvCxnSpPr/>
              <p:nvPr/>
            </p:nvCxnSpPr>
            <p:spPr>
              <a:xfrm>
                <a:off x="704850" y="1562100"/>
                <a:ext cx="4533900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4E7E30F7-8294-414F-8702-A6333279F57A}"/>
                  </a:ext>
                </a:extLst>
              </p:cNvPr>
              <p:cNvCxnSpPr/>
              <p:nvPr/>
            </p:nvCxnSpPr>
            <p:spPr>
              <a:xfrm>
                <a:off x="5238750" y="1571625"/>
                <a:ext cx="0" cy="17970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C155199A-1B77-4E7E-AFE1-D263B2756986}"/>
                  </a:ext>
                </a:extLst>
              </p:cNvPr>
              <p:cNvCxnSpPr/>
              <p:nvPr/>
            </p:nvCxnSpPr>
            <p:spPr>
              <a:xfrm>
                <a:off x="3733800" y="1571625"/>
                <a:ext cx="0" cy="17970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65617A06-BCE8-44DA-B7DD-7BFFB747CF99}"/>
                  </a:ext>
                </a:extLst>
              </p:cNvPr>
              <p:cNvCxnSpPr/>
              <p:nvPr/>
            </p:nvCxnSpPr>
            <p:spPr>
              <a:xfrm>
                <a:off x="2190750" y="1571625"/>
                <a:ext cx="0" cy="18000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9686FF7F-586F-4A1E-B6DF-97FF4AB70744}"/>
                  </a:ext>
                </a:extLst>
              </p:cNvPr>
              <p:cNvCxnSpPr/>
              <p:nvPr/>
            </p:nvCxnSpPr>
            <p:spPr>
              <a:xfrm>
                <a:off x="704850" y="1571625"/>
                <a:ext cx="0" cy="17970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B79AB1E3-B5A8-41C2-AC9F-F4F1D822DC0C}"/>
                  </a:ext>
                </a:extLst>
              </p:cNvPr>
              <p:cNvCxnSpPr/>
              <p:nvPr/>
            </p:nvCxnSpPr>
            <p:spPr>
              <a:xfrm>
                <a:off x="2895600" y="1400175"/>
                <a:ext cx="0" cy="17970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49932990-6862-4A4F-BA05-171DE823590A}"/>
                  </a:ext>
                </a:extLst>
              </p:cNvPr>
              <p:cNvGrpSpPr/>
              <p:nvPr/>
            </p:nvGrpSpPr>
            <p:grpSpPr>
              <a:xfrm>
                <a:off x="0" y="0"/>
                <a:ext cx="5956935" cy="2276475"/>
                <a:chOff x="0" y="0"/>
                <a:chExt cx="5956935" cy="2276475"/>
              </a:xfrm>
            </p:grpSpPr>
            <p:grpSp>
              <p:nvGrpSpPr>
                <p:cNvPr id="16" name="Группа 15">
                  <a:extLst>
                    <a:ext uri="{FF2B5EF4-FFF2-40B4-BE49-F238E27FC236}">
                      <a16:creationId xmlns:a16="http://schemas.microsoft.com/office/drawing/2014/main" id="{4C495D3C-63B2-4EB2-9B9F-E8D00696993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956935" cy="2276475"/>
                  <a:chOff x="0" y="0"/>
                  <a:chExt cx="5956935" cy="2276475"/>
                </a:xfrm>
              </p:grpSpPr>
              <p:sp>
                <p:nvSpPr>
                  <p:cNvPr id="22" name="Надпись 517">
                    <a:extLst>
                      <a:ext uri="{FF2B5EF4-FFF2-40B4-BE49-F238E27FC236}">
                        <a16:creationId xmlns:a16="http://schemas.microsoft.com/office/drawing/2014/main" id="{1546EAA0-CBB2-4C61-BC71-86ADA5C838A5}"/>
                      </a:ext>
                    </a:extLst>
                  </p:cNvPr>
                  <p:cNvSpPr txBox="1"/>
                  <p:nvPr/>
                </p:nvSpPr>
                <p:spPr>
                  <a:xfrm>
                    <a:off x="2219325" y="0"/>
                    <a:ext cx="1368000" cy="5334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Направленные микрофоны</a:t>
                    </a:r>
                  </a:p>
                </p:txBody>
              </p:sp>
              <p:sp>
                <p:nvSpPr>
                  <p:cNvPr id="23" name="Надпись 518">
                    <a:extLst>
                      <a:ext uri="{FF2B5EF4-FFF2-40B4-BE49-F238E27FC236}">
                        <a16:creationId xmlns:a16="http://schemas.microsoft.com/office/drawing/2014/main" id="{267CAA7C-CB1B-4111-AFA6-9E3AF01CEC51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925" y="866775"/>
                    <a:ext cx="1656000" cy="533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Групповые</a:t>
                    </a:r>
                  </a:p>
                </p:txBody>
              </p:sp>
              <p:sp>
                <p:nvSpPr>
                  <p:cNvPr id="24" name="Надпись 519">
                    <a:extLst>
                      <a:ext uri="{FF2B5EF4-FFF2-40B4-BE49-F238E27FC236}">
                        <a16:creationId xmlns:a16="http://schemas.microsoft.com/office/drawing/2014/main" id="{F6FCB92C-57EF-40B9-8FB9-4087802BB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750" y="876300"/>
                    <a:ext cx="1655445" cy="533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Комбинированные</a:t>
                    </a:r>
                  </a:p>
                </p:txBody>
              </p:sp>
              <p:sp>
                <p:nvSpPr>
                  <p:cNvPr id="25" name="Надпись 520">
                    <a:extLst>
                      <a:ext uri="{FF2B5EF4-FFF2-40B4-BE49-F238E27FC236}">
                        <a16:creationId xmlns:a16="http://schemas.microsoft.com/office/drawing/2014/main" id="{614C82B7-F791-4120-A2FC-237886A574ED}"/>
                      </a:ext>
                    </a:extLst>
                  </p:cNvPr>
                  <p:cNvSpPr txBox="1"/>
                  <p:nvPr/>
                </p:nvSpPr>
                <p:spPr>
                  <a:xfrm>
                    <a:off x="3848100" y="876300"/>
                    <a:ext cx="1655445" cy="533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С параболическим рефлектором</a:t>
                    </a:r>
                  </a:p>
                </p:txBody>
              </p:sp>
              <p:sp>
                <p:nvSpPr>
                  <p:cNvPr id="26" name="Надпись 521">
                    <a:extLst>
                      <a:ext uri="{FF2B5EF4-FFF2-40B4-BE49-F238E27FC236}">
                        <a16:creationId xmlns:a16="http://schemas.microsoft.com/office/drawing/2014/main" id="{457B90D0-EB01-4884-9EFE-BAB57C60D53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8950" y="1743075"/>
                    <a:ext cx="1403985" cy="533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Трубчатые щелевые</a:t>
                    </a:r>
                  </a:p>
                </p:txBody>
              </p:sp>
              <p:sp>
                <p:nvSpPr>
                  <p:cNvPr id="27" name="Надпись 522">
                    <a:extLst>
                      <a:ext uri="{FF2B5EF4-FFF2-40B4-BE49-F238E27FC236}">
                        <a16:creationId xmlns:a16="http://schemas.microsoft.com/office/drawing/2014/main" id="{A2A10FD6-EF76-4B6A-8ACE-DFE9CD785BE5}"/>
                      </a:ext>
                    </a:extLst>
                  </p:cNvPr>
                  <p:cNvSpPr txBox="1"/>
                  <p:nvPr/>
                </p:nvSpPr>
                <p:spPr>
                  <a:xfrm>
                    <a:off x="1514475" y="1743075"/>
                    <a:ext cx="1403985" cy="533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Трубчатые органного типа</a:t>
                    </a:r>
                  </a:p>
                </p:txBody>
              </p:sp>
              <p:sp>
                <p:nvSpPr>
                  <p:cNvPr id="28" name="Надпись 523">
                    <a:extLst>
                      <a:ext uri="{FF2B5EF4-FFF2-40B4-BE49-F238E27FC236}">
                        <a16:creationId xmlns:a16="http://schemas.microsoft.com/office/drawing/2014/main" id="{D222B248-C508-4F14-9AE4-52D9A2A2ACA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743075"/>
                    <a:ext cx="1403985" cy="533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Линейные </a:t>
                    </a:r>
                  </a:p>
                </p:txBody>
              </p:sp>
              <p:sp>
                <p:nvSpPr>
                  <p:cNvPr id="29" name="Надпись 524">
                    <a:extLst>
                      <a:ext uri="{FF2B5EF4-FFF2-40B4-BE49-F238E27FC236}">
                        <a16:creationId xmlns:a16="http://schemas.microsoft.com/office/drawing/2014/main" id="{E78C8E19-EBF8-4E4C-9B32-D108659F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4552950" y="1743075"/>
                    <a:ext cx="1403985" cy="533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</a:pPr>
                    <a:r>
                      <a:rPr lang="ru-RU" sz="2000" dirty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charset="0"/>
                      </a:rPr>
                      <a:t>Фазированные решетки</a:t>
                    </a:r>
                  </a:p>
                </p:txBody>
              </p:sp>
            </p:grpSp>
            <p:cxnSp>
              <p:nvCxnSpPr>
                <p:cNvPr id="17" name="Прямая соединительная линия 16">
                  <a:extLst>
                    <a:ext uri="{FF2B5EF4-FFF2-40B4-BE49-F238E27FC236}">
                      <a16:creationId xmlns:a16="http://schemas.microsoft.com/office/drawing/2014/main" id="{FE12FD4F-0347-436D-AFCC-253143A0CC27}"/>
                    </a:ext>
                  </a:extLst>
                </p:cNvPr>
                <p:cNvCxnSpPr/>
                <p:nvPr/>
              </p:nvCxnSpPr>
              <p:spPr>
                <a:xfrm>
                  <a:off x="1123950" y="695325"/>
                  <a:ext cx="131445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" name="Прямая со стрелкой 17">
                  <a:extLst>
                    <a:ext uri="{FF2B5EF4-FFF2-40B4-BE49-F238E27FC236}">
                      <a16:creationId xmlns:a16="http://schemas.microsoft.com/office/drawing/2014/main" id="{08F4A166-0C99-4B43-A62B-BCDA1479BFC1}"/>
                    </a:ext>
                  </a:extLst>
                </p:cNvPr>
                <p:cNvCxnSpPr/>
                <p:nvPr/>
              </p:nvCxnSpPr>
              <p:spPr>
                <a:xfrm>
                  <a:off x="2895600" y="542925"/>
                  <a:ext cx="0" cy="3333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cxnSp>
              <p:nvCxnSpPr>
                <p:cNvPr id="19" name="Прямая со стрелкой 18">
                  <a:extLst>
                    <a:ext uri="{FF2B5EF4-FFF2-40B4-BE49-F238E27FC236}">
                      <a16:creationId xmlns:a16="http://schemas.microsoft.com/office/drawing/2014/main" id="{8444F8DC-1BE1-428B-93B9-601D21BE4763}"/>
                    </a:ext>
                  </a:extLst>
                </p:cNvPr>
                <p:cNvCxnSpPr/>
                <p:nvPr/>
              </p:nvCxnSpPr>
              <p:spPr>
                <a:xfrm>
                  <a:off x="4657725" y="704850"/>
                  <a:ext cx="0" cy="17970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AC7619C0-5741-4CE9-B95D-94BFE75D0369}"/>
                    </a:ext>
                  </a:extLst>
                </p:cNvPr>
                <p:cNvCxnSpPr/>
                <p:nvPr/>
              </p:nvCxnSpPr>
              <p:spPr>
                <a:xfrm>
                  <a:off x="1114425" y="695325"/>
                  <a:ext cx="0" cy="17970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 w="lg" len="lg"/>
                </a:ln>
                <a:effectLst/>
              </p:spPr>
            </p:cxnSp>
            <p:cxnSp>
              <p:nvCxnSpPr>
                <p:cNvPr id="21" name="Прямая соединительная линия 20">
                  <a:extLst>
                    <a:ext uri="{FF2B5EF4-FFF2-40B4-BE49-F238E27FC236}">
                      <a16:creationId xmlns:a16="http://schemas.microsoft.com/office/drawing/2014/main" id="{88AF5377-E553-49C8-955B-C256310CF4A3}"/>
                    </a:ext>
                  </a:extLst>
                </p:cNvPr>
                <p:cNvCxnSpPr/>
                <p:nvPr/>
              </p:nvCxnSpPr>
              <p:spPr>
                <a:xfrm>
                  <a:off x="3333750" y="695325"/>
                  <a:ext cx="131445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096E2B7-A14D-46DC-86F9-349BE26106FD}"/>
                </a:ext>
              </a:extLst>
            </p:cNvPr>
            <p:cNvCxnSpPr/>
            <p:nvPr/>
          </p:nvCxnSpPr>
          <p:spPr>
            <a:xfrm flipV="1">
              <a:off x="2428875" y="533400"/>
              <a:ext cx="0" cy="1620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55EB1FA-FAEB-41EC-BF60-5CA427E22D6F}"/>
                </a:ext>
              </a:extLst>
            </p:cNvPr>
            <p:cNvCxnSpPr/>
            <p:nvPr/>
          </p:nvCxnSpPr>
          <p:spPr>
            <a:xfrm flipV="1">
              <a:off x="3343275" y="533400"/>
              <a:ext cx="0" cy="1620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6678613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Виброакустические</a:t>
            </a:r>
            <a:r>
              <a:rPr lang="ru-RU" dirty="0">
                <a:effectLst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каналы утечки речевой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448781"/>
            <a:ext cx="8229600" cy="4708525"/>
          </a:xfrm>
        </p:spPr>
        <p:txBody>
          <a:bodyPr/>
          <a:lstStyle/>
          <a:p>
            <a:r>
              <a:rPr lang="ru-RU" dirty="0"/>
              <a:t>Виброакустические (вибрационные) каналы утечки информации являются вторичными по отношению к акустическим каналам. Они возникают в результате воздействия акустической волны на различные твердые конструкции помещений, где проводятся переговоры (стены, потолки, полы, двери, оконные рамы и т. п.), а также на инженерно-технические коммуникации в контролируемом помещении (трубы водоснабжения, отопления, канализации, воздуховоды и т. п.). </a:t>
            </a:r>
          </a:p>
          <a:p>
            <a:r>
              <a:rPr lang="ru-RU" dirty="0"/>
              <a:t>Результатом такого воздействия являются упругие (вибрационные) колебания, возникающие в твердых конструкциях и коммуникациях.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768462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D935D-062F-40B7-A880-7C125CCF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Виброакустические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17C4-D849-4F86-A5F5-CD5CFB71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35216"/>
            <a:ext cx="8229600" cy="3764015"/>
          </a:xfrm>
        </p:spPr>
        <p:txBody>
          <a:bodyPr/>
          <a:lstStyle/>
          <a:p>
            <a:r>
              <a:rPr lang="ru-RU" dirty="0"/>
              <a:t>Для восприятия упругих (вибрационных) колебаний, возникающих в твердых конструкциях и коммуникациях, средствами технической разведки применяются вибродатчики (акселерометры). </a:t>
            </a:r>
          </a:p>
          <a:p>
            <a:r>
              <a:rPr lang="ru-RU" i="1" dirty="0"/>
              <a:t>Вибродатчик</a:t>
            </a:r>
            <a:r>
              <a:rPr lang="ru-RU" dirty="0"/>
              <a:t>, соединенный с электронным усилителем называют </a:t>
            </a:r>
            <a:r>
              <a:rPr lang="ru-RU" i="1" dirty="0"/>
              <a:t>контактным микрофоном </a:t>
            </a:r>
            <a:r>
              <a:rPr lang="ru-RU" dirty="0"/>
              <a:t>или </a:t>
            </a:r>
            <a:r>
              <a:rPr lang="ru-RU" i="1" dirty="0"/>
              <a:t>электронным стетоскопом</a:t>
            </a:r>
            <a:r>
              <a:rPr lang="ru-RU" dirty="0"/>
              <a:t>. Он позволяет прослушивать речь с помощью головных телефонов, а при необходимости вести ее запись на диктофон.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A43DB9-E600-48EF-9059-805D4EC46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93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274408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B8ED1-BCD4-4411-BED1-F484C1D7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558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Виброакустические каналы утечки речевой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0E0200-09A4-4FA9-840E-7458E3D17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E7935EA-D0A2-409F-8863-BA3684CB9134}"/>
              </a:ext>
            </a:extLst>
          </p:cNvPr>
          <p:cNvGrpSpPr/>
          <p:nvPr/>
        </p:nvGrpSpPr>
        <p:grpSpPr>
          <a:xfrm>
            <a:off x="1981201" y="2123856"/>
            <a:ext cx="8210255" cy="3274345"/>
            <a:chOff x="9520" y="-484710"/>
            <a:chExt cx="5924762" cy="1869722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B2B627E5-8502-4F38-A7ED-8E5F19B01655}"/>
                </a:ext>
              </a:extLst>
            </p:cNvPr>
            <p:cNvGrpSpPr/>
            <p:nvPr/>
          </p:nvGrpSpPr>
          <p:grpSpPr>
            <a:xfrm>
              <a:off x="9520" y="-484710"/>
              <a:ext cx="5924762" cy="1869722"/>
              <a:chOff x="9518" y="-550835"/>
              <a:chExt cx="5923414" cy="1867861"/>
            </a:xfrm>
          </p:grpSpPr>
          <p:sp>
            <p:nvSpPr>
              <p:cNvPr id="9" name="Надпись 850">
                <a:extLst>
                  <a:ext uri="{FF2B5EF4-FFF2-40B4-BE49-F238E27FC236}">
                    <a16:creationId xmlns:a16="http://schemas.microsoft.com/office/drawing/2014/main" id="{6E19E5C2-4369-4C02-8B66-60230FB15B61}"/>
                  </a:ext>
                </a:extLst>
              </p:cNvPr>
              <p:cNvSpPr txBox="1"/>
              <p:nvPr/>
            </p:nvSpPr>
            <p:spPr>
              <a:xfrm flipH="1">
                <a:off x="1200069" y="-247852"/>
                <a:ext cx="1323926" cy="571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Акустический сигнал </a:t>
                </a:r>
              </a:p>
            </p:txBody>
          </p:sp>
          <p:sp>
            <p:nvSpPr>
              <p:cNvPr id="10" name="Надпись 834">
                <a:extLst>
                  <a:ext uri="{FF2B5EF4-FFF2-40B4-BE49-F238E27FC236}">
                    <a16:creationId xmlns:a16="http://schemas.microsoft.com/office/drawing/2014/main" id="{A8AF6345-90A9-4525-B0DD-FD389471E4C3}"/>
                  </a:ext>
                </a:extLst>
              </p:cNvPr>
              <p:cNvSpPr txBox="1"/>
              <p:nvPr/>
            </p:nvSpPr>
            <p:spPr>
              <a:xfrm flipH="1">
                <a:off x="9518" y="561690"/>
                <a:ext cx="1009347" cy="755336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Источник сигнала</a:t>
                </a:r>
              </a:p>
            </p:txBody>
          </p:sp>
          <p:sp>
            <p:nvSpPr>
              <p:cNvPr id="11" name="Надпись 835">
                <a:extLst>
                  <a:ext uri="{FF2B5EF4-FFF2-40B4-BE49-F238E27FC236}">
                    <a16:creationId xmlns:a16="http://schemas.microsoft.com/office/drawing/2014/main" id="{A7778FA5-6AF5-4000-BD20-F02DBA38710D}"/>
                  </a:ext>
                </a:extLst>
              </p:cNvPr>
              <p:cNvSpPr txBox="1"/>
              <p:nvPr/>
            </p:nvSpPr>
            <p:spPr>
              <a:xfrm flipH="1">
                <a:off x="2980425" y="534825"/>
                <a:ext cx="1495425" cy="755336"/>
              </a:xfrm>
              <a:prstGeom prst="doubleWave">
                <a:avLst/>
              </a:prstGeom>
              <a:blipFill>
                <a:blip r:embed="rId2"/>
                <a:tile tx="0" ty="0" sx="100000" sy="100000" flip="none" algn="tl"/>
              </a:blip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Твердая </a:t>
                </a:r>
              </a:p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среда </a:t>
                </a:r>
              </a:p>
            </p:txBody>
          </p:sp>
          <p:sp>
            <p:nvSpPr>
              <p:cNvPr id="12" name="Надпись 838">
                <a:extLst>
                  <a:ext uri="{FF2B5EF4-FFF2-40B4-BE49-F238E27FC236}">
                    <a16:creationId xmlns:a16="http://schemas.microsoft.com/office/drawing/2014/main" id="{60E9AFAE-6B93-4664-9782-9D9FC293FC17}"/>
                  </a:ext>
                </a:extLst>
              </p:cNvPr>
              <p:cNvSpPr txBox="1"/>
              <p:nvPr/>
            </p:nvSpPr>
            <p:spPr>
              <a:xfrm flipH="1">
                <a:off x="2370876" y="-550835"/>
                <a:ext cx="885624" cy="4000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Помехи </a:t>
                </a:r>
              </a:p>
            </p:txBody>
          </p:sp>
          <p:sp>
            <p:nvSpPr>
              <p:cNvPr id="13" name="Надпись 848">
                <a:extLst>
                  <a:ext uri="{FF2B5EF4-FFF2-40B4-BE49-F238E27FC236}">
                    <a16:creationId xmlns:a16="http://schemas.microsoft.com/office/drawing/2014/main" id="{771D8430-6DAD-48B9-9611-D8D64DE9E92F}"/>
                  </a:ext>
                </a:extLst>
              </p:cNvPr>
              <p:cNvSpPr txBox="1"/>
              <p:nvPr/>
            </p:nvSpPr>
            <p:spPr>
              <a:xfrm>
                <a:off x="4709020" y="552053"/>
                <a:ext cx="1223912" cy="755336"/>
              </a:xfrm>
              <a:prstGeom prst="flowChartDelay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Контактный микрофон</a:t>
                </a:r>
              </a:p>
            </p:txBody>
          </p:sp>
          <p:sp>
            <p:nvSpPr>
              <p:cNvPr id="14" name="Надпись 849">
                <a:extLst>
                  <a:ext uri="{FF2B5EF4-FFF2-40B4-BE49-F238E27FC236}">
                    <a16:creationId xmlns:a16="http://schemas.microsoft.com/office/drawing/2014/main" id="{D3B6B9B7-936D-414F-90D1-AEDCC90283E1}"/>
                  </a:ext>
                </a:extLst>
              </p:cNvPr>
              <p:cNvSpPr txBox="1"/>
              <p:nvPr/>
            </p:nvSpPr>
            <p:spPr>
              <a:xfrm flipH="1">
                <a:off x="1256831" y="544342"/>
                <a:ext cx="1495425" cy="755336"/>
              </a:xfrm>
              <a:prstGeom prst="doubleWave">
                <a:avLst/>
              </a:prstGeom>
              <a:blipFill>
                <a:blip r:embed="rId3"/>
                <a:tile tx="0" ty="0" sx="100000" sy="100000" flip="none" algn="tl"/>
              </a:blipFill>
              <a:ln w="190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Воздушная </a:t>
                </a:r>
              </a:p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среда </a:t>
                </a:r>
              </a:p>
            </p:txBody>
          </p: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C87582F8-F41B-4087-A4F7-493E82D0476F}"/>
                  </a:ext>
                </a:extLst>
              </p:cNvPr>
              <p:cNvCxnSpPr/>
              <p:nvPr/>
            </p:nvCxnSpPr>
            <p:spPr>
              <a:xfrm>
                <a:off x="1866458" y="266455"/>
                <a:ext cx="1" cy="20922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lg" len="lg"/>
              </a:ln>
              <a:effectLst/>
            </p:spPr>
          </p:cxnSp>
          <p:sp>
            <p:nvSpPr>
              <p:cNvPr id="16" name="Надпись 851">
                <a:extLst>
                  <a:ext uri="{FF2B5EF4-FFF2-40B4-BE49-F238E27FC236}">
                    <a16:creationId xmlns:a16="http://schemas.microsoft.com/office/drawing/2014/main" id="{5888E11B-DDED-425B-9E1F-D4D8DE6B5E51}"/>
                  </a:ext>
                </a:extLst>
              </p:cNvPr>
              <p:cNvSpPr txBox="1"/>
              <p:nvPr/>
            </p:nvSpPr>
            <p:spPr>
              <a:xfrm flipH="1">
                <a:off x="3427617" y="-237362"/>
                <a:ext cx="1438192" cy="571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000" kern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Вибрационный сигнал </a:t>
                </a:r>
              </a:p>
            </p:txBody>
          </p:sp>
          <p:cxnSp>
            <p:nvCxnSpPr>
              <p:cNvPr id="17" name="Прямая со стрелкой 16">
                <a:extLst>
                  <a:ext uri="{FF2B5EF4-FFF2-40B4-BE49-F238E27FC236}">
                    <a16:creationId xmlns:a16="http://schemas.microsoft.com/office/drawing/2014/main" id="{9D49B18B-F592-4A3A-B689-E01900BDA074}"/>
                  </a:ext>
                </a:extLst>
              </p:cNvPr>
              <p:cNvCxnSpPr/>
              <p:nvPr/>
            </p:nvCxnSpPr>
            <p:spPr>
              <a:xfrm>
                <a:off x="4094005" y="276945"/>
                <a:ext cx="1" cy="20922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arrow" w="lg" len="lg"/>
              </a:ln>
              <a:effectLst/>
            </p:spPr>
          </p:cxnSp>
        </p:grpSp>
        <p:sp>
          <p:nvSpPr>
            <p:cNvPr id="7" name="Молния 6">
              <a:extLst>
                <a:ext uri="{FF2B5EF4-FFF2-40B4-BE49-F238E27FC236}">
                  <a16:creationId xmlns:a16="http://schemas.microsoft.com/office/drawing/2014/main" id="{F7DB2231-B4DC-40B9-856C-B7E6E710C1CD}"/>
                </a:ext>
              </a:extLst>
            </p:cNvPr>
            <p:cNvSpPr/>
            <p:nvPr/>
          </p:nvSpPr>
          <p:spPr>
            <a:xfrm rot="5070814">
              <a:off x="2162235" y="-104265"/>
              <a:ext cx="791457" cy="590019"/>
            </a:xfrm>
            <a:prstGeom prst="lightningBolt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" name="Молния 7">
              <a:extLst>
                <a:ext uri="{FF2B5EF4-FFF2-40B4-BE49-F238E27FC236}">
                  <a16:creationId xmlns:a16="http://schemas.microsoft.com/office/drawing/2014/main" id="{D3A2CBF6-5C07-4C66-80AE-58AD3532600D}"/>
                </a:ext>
              </a:extLst>
            </p:cNvPr>
            <p:cNvSpPr/>
            <p:nvPr/>
          </p:nvSpPr>
          <p:spPr>
            <a:xfrm rot="1099023">
              <a:off x="2743530" y="-161688"/>
              <a:ext cx="790831" cy="590486"/>
            </a:xfrm>
            <a:prstGeom prst="lightningBolt">
              <a:avLst/>
            </a:prstGeom>
            <a:gradFill flip="none" rotWithShape="1">
              <a:gsLst>
                <a:gs pos="0">
                  <a:sysClr val="window" lastClr="FFFFFF">
                    <a:shade val="30000"/>
                    <a:satMod val="115000"/>
                  </a:sysClr>
                </a:gs>
                <a:gs pos="50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35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sz="20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59F3B98-4657-4F88-8746-AD4E3D2DB69D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380225" y="4734145"/>
            <a:ext cx="329837" cy="200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274BFFF-35E3-4BC5-B03A-3F98BF5B2626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5782823" y="4689140"/>
            <a:ext cx="30355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B52ABFB-DD39-44F0-8F91-19197AC9B789}"/>
              </a:ext>
            </a:extLst>
          </p:cNvPr>
          <p:cNvCxnSpPr>
            <a:cxnSpLocks/>
          </p:cNvCxnSpPr>
          <p:nvPr/>
        </p:nvCxnSpPr>
        <p:spPr>
          <a:xfrm flipV="1">
            <a:off x="8171841" y="4738256"/>
            <a:ext cx="329837" cy="200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01136058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65B-5D81-4224-B937-6169757B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36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Виброакустические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F054A-597A-4465-A31C-44E31F5E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93786"/>
            <a:ext cx="8229600" cy="4708525"/>
          </a:xfrm>
        </p:spPr>
        <p:txBody>
          <a:bodyPr/>
          <a:lstStyle/>
          <a:p>
            <a:r>
              <a:rPr lang="ru-RU" dirty="0" err="1"/>
              <a:t>Виброакустический</a:t>
            </a:r>
            <a:r>
              <a:rPr lang="ru-RU" dirty="0"/>
              <a:t> канал перехвата информации может быть реализован в виде закладных устройств, которые передают перехваченную информацию по радиоканалу, оптическому каналу в ближнем инфракрасном диапазоне и ультразвуковому каналу (по инженерным коммуникациям). Закладные устройства первого типа называют </a:t>
            </a:r>
            <a:r>
              <a:rPr lang="ru-RU" i="1" dirty="0" err="1"/>
              <a:t>радиостетоскопами</a:t>
            </a:r>
            <a:r>
              <a:rPr lang="ru-RU" dirty="0"/>
              <a:t>. </a:t>
            </a:r>
          </a:p>
          <a:p>
            <a:r>
              <a:rPr lang="ru-RU" dirty="0"/>
              <a:t>Электронные стетоскопы и закладные устройства с вибродатчиками позволяют перехватывать речевую информацию с твердых конструкций и коммуникаций, находящихся за пределами контролируемого помещения. </a:t>
            </a:r>
          </a:p>
          <a:p>
            <a:r>
              <a:rPr lang="ru-RU" dirty="0"/>
              <a:t>Качество передаваемого вибросигнала оказывается тем выше, чем выше твердость материала для передачи.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15DAAB-E583-4803-93A3-FA3FC5FFD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5100938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4BD40-74B7-4EF0-844B-07A2B14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Виброакустические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38A34-179B-4170-BC8F-9506C22C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Предотвращение утечки информации по </a:t>
            </a:r>
            <a:r>
              <a:rPr lang="ru-RU" dirty="0" err="1"/>
              <a:t>виброакустическим</a:t>
            </a:r>
            <a:r>
              <a:rPr lang="ru-RU" dirty="0"/>
              <a:t> каналам сводится к двум способам:</a:t>
            </a:r>
          </a:p>
          <a:p>
            <a:r>
              <a:rPr lang="ru-RU" dirty="0"/>
              <a:t>1. Максимально ослабить акустический сигнал, попадающий в твердую среду распространения с помощью звукопоглощающих материалов. </a:t>
            </a:r>
          </a:p>
          <a:p>
            <a:r>
              <a:rPr lang="ru-RU" dirty="0"/>
              <a:t>2. Создать в «опасной» среде распространения </a:t>
            </a:r>
            <a:r>
              <a:rPr lang="ru-RU" dirty="0" err="1"/>
              <a:t>виброакустических</a:t>
            </a:r>
            <a:r>
              <a:rPr lang="ru-RU" dirty="0"/>
              <a:t> сигналов сильный помеховый сигнал, который невозможно отфильтровать от полезного. Для этого используются генераторы белого шума с </a:t>
            </a:r>
            <a:r>
              <a:rPr lang="ru-RU" dirty="0" err="1"/>
              <a:t>виброизлучателями</a:t>
            </a:r>
            <a:r>
              <a:rPr lang="ru-RU" dirty="0"/>
              <a:t>, устанавливаемыми на твердых поверхностях (стенах, стеклах, рамах, косяках, трубах отопления и т. д.).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8CE47C-143B-4E3B-86A0-2AD49D5E4E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2654499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A5F65-513E-4309-849D-3659E43B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Акустоэлектрические каналы утечки речевой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F9796-3B5F-44C6-B575-FE0A112B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Акустоэлектрические каналы утечки информации являются одними из самых опасных и распространенных. Они возникают при преобразовании акустических сигналов в электрические.</a:t>
            </a:r>
          </a:p>
          <a:p>
            <a:r>
              <a:rPr lang="ru-RU" dirty="0"/>
              <a:t>В первую очередь ВТСС могут содержать, по существу, готовые акустоэлектрические преобразователи, такие как датчики охранной и пожарной сигнализации, громкоговорители трансляционной сети и т. п. Воз-действие акустического поля на такие элементы приводит к появлению в них ЭДС, изменяющейся по закону акустического сигнала.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F0FDB3-F7C6-4B93-8B65-EEF4E0221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258005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Акустоэлектрические каналы утечки речевой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0525" y="1943835"/>
            <a:ext cx="8686800" cy="3809020"/>
          </a:xfrm>
        </p:spPr>
        <p:txBody>
          <a:bodyPr/>
          <a:lstStyle/>
          <a:p>
            <a:r>
              <a:rPr lang="ru-RU" dirty="0"/>
              <a:t>Другие элементы ВТСС (трансформаторы, дроссели, электромагниты и т.п.) под действием акустического поля, создаваемого источником речевого сигнала, также обладают свойством изменять свои параметры (емкость, индуктивность, сопротивление) по закону акустического сигнала. </a:t>
            </a:r>
          </a:p>
          <a:p>
            <a:r>
              <a:rPr lang="ru-RU" dirty="0"/>
              <a:t>Изменение параметров таких элементов может приводить к появлению в них ЭДС или к модуляции протекающих в них токов сигналами акустического поля.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6113553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3C17F-E311-41B7-9842-9BD017C7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06" y="274638"/>
            <a:ext cx="9027495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акустоэлектрических преобразователей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31C869-7C16-4F8F-AAD5-37D4EC156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ECE6668-E29B-4CCD-BE46-58FD58F91495}"/>
              </a:ext>
            </a:extLst>
          </p:cNvPr>
          <p:cNvGrpSpPr/>
          <p:nvPr/>
        </p:nvGrpSpPr>
        <p:grpSpPr>
          <a:xfrm>
            <a:off x="1955540" y="2314574"/>
            <a:ext cx="8255260" cy="3171046"/>
            <a:chOff x="0" y="0"/>
            <a:chExt cx="5438775" cy="2228850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68A2065F-60FD-40D3-B757-092B9A0CC9F8}"/>
                </a:ext>
              </a:extLst>
            </p:cNvPr>
            <p:cNvGrpSpPr/>
            <p:nvPr/>
          </p:nvGrpSpPr>
          <p:grpSpPr>
            <a:xfrm>
              <a:off x="0" y="0"/>
              <a:ext cx="5438775" cy="2228850"/>
              <a:chOff x="0" y="0"/>
              <a:chExt cx="5438775" cy="2228850"/>
            </a:xfrm>
          </p:grpSpPr>
          <p:sp>
            <p:nvSpPr>
              <p:cNvPr id="14" name="Надпись 534">
                <a:extLst>
                  <a:ext uri="{FF2B5EF4-FFF2-40B4-BE49-F238E27FC236}">
                    <a16:creationId xmlns:a16="http://schemas.microsoft.com/office/drawing/2014/main" id="{82D4DF7D-8D83-47EC-9B60-D1839C46625E}"/>
                  </a:ext>
                </a:extLst>
              </p:cNvPr>
              <p:cNvSpPr txBox="1"/>
              <p:nvPr/>
            </p:nvSpPr>
            <p:spPr>
              <a:xfrm>
                <a:off x="1647825" y="0"/>
                <a:ext cx="2152650" cy="5810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Акустоэлектрические преобразователи </a:t>
                </a:r>
              </a:p>
            </p:txBody>
          </p:sp>
          <p:sp>
            <p:nvSpPr>
              <p:cNvPr id="15" name="Надпись 535">
                <a:extLst>
                  <a:ext uri="{FF2B5EF4-FFF2-40B4-BE49-F238E27FC236}">
                    <a16:creationId xmlns:a16="http://schemas.microsoft.com/office/drawing/2014/main" id="{A4630C9F-B996-49AD-AD19-0B3A73D58E1B}"/>
                  </a:ext>
                </a:extLst>
              </p:cNvPr>
              <p:cNvSpPr txBox="1"/>
              <p:nvPr/>
            </p:nvSpPr>
            <p:spPr>
              <a:xfrm>
                <a:off x="523875" y="742950"/>
                <a:ext cx="1151890" cy="3594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Активные</a:t>
                </a:r>
              </a:p>
            </p:txBody>
          </p:sp>
          <p:sp>
            <p:nvSpPr>
              <p:cNvPr id="16" name="Надпись 536">
                <a:extLst>
                  <a:ext uri="{FF2B5EF4-FFF2-40B4-BE49-F238E27FC236}">
                    <a16:creationId xmlns:a16="http://schemas.microsoft.com/office/drawing/2014/main" id="{A3DA4B90-29CB-4848-B713-CE047E3AA992}"/>
                  </a:ext>
                </a:extLst>
              </p:cNvPr>
              <p:cNvSpPr txBox="1"/>
              <p:nvPr/>
            </p:nvSpPr>
            <p:spPr>
              <a:xfrm>
                <a:off x="3781425" y="752475"/>
                <a:ext cx="1152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Пассивные</a:t>
                </a:r>
              </a:p>
            </p:txBody>
          </p:sp>
          <p:sp>
            <p:nvSpPr>
              <p:cNvPr id="17" name="Надпись 537">
                <a:extLst>
                  <a:ext uri="{FF2B5EF4-FFF2-40B4-BE49-F238E27FC236}">
                    <a16:creationId xmlns:a16="http://schemas.microsoft.com/office/drawing/2014/main" id="{C30BEDA1-2DA7-4579-85DD-CE3FB83E0625}"/>
                  </a:ext>
                </a:extLst>
              </p:cNvPr>
              <p:cNvSpPr txBox="1"/>
              <p:nvPr/>
            </p:nvSpPr>
            <p:spPr>
              <a:xfrm>
                <a:off x="0" y="1314450"/>
                <a:ext cx="2152650" cy="9048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Электродинамические,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Электромагнитные,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Пьезоэлектрические</a:t>
                </a:r>
              </a:p>
            </p:txBody>
          </p:sp>
          <p:sp>
            <p:nvSpPr>
              <p:cNvPr id="18" name="Надпись 538">
                <a:extLst>
                  <a:ext uri="{FF2B5EF4-FFF2-40B4-BE49-F238E27FC236}">
                    <a16:creationId xmlns:a16="http://schemas.microsoft.com/office/drawing/2014/main" id="{71BFECF3-AA54-46FC-A5A0-943221D032AB}"/>
                  </a:ext>
                </a:extLst>
              </p:cNvPr>
              <p:cNvSpPr txBox="1"/>
              <p:nvPr/>
            </p:nvSpPr>
            <p:spPr>
              <a:xfrm>
                <a:off x="3286125" y="1323975"/>
                <a:ext cx="2152650" cy="9048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Индуктивные,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Магнитострикционные,</a:t>
                </a:r>
              </a:p>
              <a:p>
                <a:pPr algn="ctr" fontAlgn="base">
                  <a:spcBef>
                    <a:spcPct val="0"/>
                  </a:spcBef>
                </a:pPr>
                <a:r>
                  <a:rPr lang="ru-RU" sz="2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Емкостные</a:t>
                </a:r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104C159-8E85-4AA0-AB72-0F8C24473FD8}"/>
                </a:ext>
              </a:extLst>
            </p:cNvPr>
            <p:cNvGrpSpPr/>
            <p:nvPr/>
          </p:nvGrpSpPr>
          <p:grpSpPr>
            <a:xfrm>
              <a:off x="1095375" y="581025"/>
              <a:ext cx="3267075" cy="745490"/>
              <a:chOff x="0" y="0"/>
              <a:chExt cx="3267075" cy="745490"/>
            </a:xfrm>
          </p:grpSpPr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09430E8E-2841-4AF6-BDA5-3C9B9703E87A}"/>
                  </a:ext>
                </a:extLst>
              </p:cNvPr>
              <p:cNvCxnSpPr/>
              <p:nvPr/>
            </p:nvCxnSpPr>
            <p:spPr>
              <a:xfrm>
                <a:off x="0" y="533400"/>
                <a:ext cx="0" cy="21209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4B2E7BE9-9AD9-4235-9A22-DA6D43978AE5}"/>
                  </a:ext>
                </a:extLst>
              </p:cNvPr>
              <p:cNvCxnSpPr/>
              <p:nvPr/>
            </p:nvCxnSpPr>
            <p:spPr>
              <a:xfrm>
                <a:off x="3267075" y="533400"/>
                <a:ext cx="0" cy="21209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C23571E4-9F66-4D74-B47F-2641D0488111}"/>
                  </a:ext>
                </a:extLst>
              </p:cNvPr>
              <p:cNvCxnSpPr/>
              <p:nvPr/>
            </p:nvCxnSpPr>
            <p:spPr>
              <a:xfrm>
                <a:off x="1133475" y="9525"/>
                <a:ext cx="0" cy="35242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C60214CD-1855-4E8A-A7B8-ED71D152DD8B}"/>
                  </a:ext>
                </a:extLst>
              </p:cNvPr>
              <p:cNvCxnSpPr/>
              <p:nvPr/>
            </p:nvCxnSpPr>
            <p:spPr>
              <a:xfrm flipV="1">
                <a:off x="2143125" y="361950"/>
                <a:ext cx="54292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5ACF6E02-3549-47C0-8E89-DB4D9131E482}"/>
                  </a:ext>
                </a:extLst>
              </p:cNvPr>
              <p:cNvCxnSpPr/>
              <p:nvPr/>
            </p:nvCxnSpPr>
            <p:spPr>
              <a:xfrm>
                <a:off x="571500" y="361950"/>
                <a:ext cx="5715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A3DBD282-1C71-4BF1-8DA5-63F358B45CE6}"/>
                  </a:ext>
                </a:extLst>
              </p:cNvPr>
              <p:cNvCxnSpPr/>
              <p:nvPr/>
            </p:nvCxnSpPr>
            <p:spPr>
              <a:xfrm>
                <a:off x="2152650" y="0"/>
                <a:ext cx="0" cy="352425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6527387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>
            <a:alpha val="0"/>
          </a:schemeClr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Тема1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>
            <a:alpha val="0"/>
          </a:schemeClr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7888</Words>
  <Application>Microsoft Office PowerPoint</Application>
  <PresentationFormat>Широкоэкранный</PresentationFormat>
  <Paragraphs>922</Paragraphs>
  <Slides>130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130</vt:i4>
      </vt:variant>
    </vt:vector>
  </HeadingPairs>
  <TitlesOfParts>
    <vt:vector size="139" baseType="lpstr">
      <vt:lpstr>Arial</vt:lpstr>
      <vt:lpstr>Calibri</vt:lpstr>
      <vt:lpstr>Cambria Math</vt:lpstr>
      <vt:lpstr>Times New Roman</vt:lpstr>
      <vt:lpstr>Wingdings</vt:lpstr>
      <vt:lpstr>Wingdings 2</vt:lpstr>
      <vt:lpstr>Wingdings 3</vt:lpstr>
      <vt:lpstr>Тема1</vt:lpstr>
      <vt:lpstr>1_Тема1</vt:lpstr>
      <vt:lpstr>6. Техническая защита информации</vt:lpstr>
      <vt:lpstr>Побочная система связи</vt:lpstr>
      <vt:lpstr>ТКУИ</vt:lpstr>
      <vt:lpstr>ТКУИ</vt:lpstr>
      <vt:lpstr>Датчики и преобразователи</vt:lpstr>
      <vt:lpstr>Варианты образования ТКУИ</vt:lpstr>
      <vt:lpstr>ТКУИ для ведения технической разведки </vt:lpstr>
      <vt:lpstr>Способы получения разведывательной информации</vt:lpstr>
      <vt:lpstr>Основные объекты разведки </vt:lpstr>
      <vt:lpstr>Основные технические средства и системы</vt:lpstr>
      <vt:lpstr>Основные технические средства и системы</vt:lpstr>
      <vt:lpstr>Вспомогательные технические средства и системы </vt:lpstr>
      <vt:lpstr>Вспомогательные технические средства и системы </vt:lpstr>
      <vt:lpstr>Дополнительные средства  и системы</vt:lpstr>
      <vt:lpstr>Посторонние проводники</vt:lpstr>
      <vt:lpstr>Технические средства разведки </vt:lpstr>
      <vt:lpstr>Разведывательная информация </vt:lpstr>
      <vt:lpstr>Контролируемая зона</vt:lpstr>
      <vt:lpstr>Аппаратные закладки</vt:lpstr>
      <vt:lpstr>Контролируемая зона</vt:lpstr>
      <vt:lpstr>Опасная зона</vt:lpstr>
      <vt:lpstr>Случайные антенны </vt:lpstr>
      <vt:lpstr>Опасная зона</vt:lpstr>
      <vt:lpstr>Контролируемая и опасная зоны</vt:lpstr>
      <vt:lpstr>Классификация ТКУИ</vt:lpstr>
      <vt:lpstr>Классификация ОТСС</vt:lpstr>
      <vt:lpstr>Комплексная классификация ТКУИ</vt:lpstr>
      <vt:lpstr>Электромагнитные каналы утечки информации в ОТСС</vt:lpstr>
      <vt:lpstr>Образование ТКУИ за счет ПЭМИН</vt:lpstr>
      <vt:lpstr>ТКУИ по каналам ПЭМИН</vt:lpstr>
      <vt:lpstr>Электромагнитные ТКУИ в ОТСС</vt:lpstr>
      <vt:lpstr>Электромагнитные ТКУИ в ОТСС</vt:lpstr>
      <vt:lpstr>ПЭМИН при работе СВТ</vt:lpstr>
      <vt:lpstr>Схема ЭМ ТКУИ за счет ПЭМИН СВТ </vt:lpstr>
      <vt:lpstr>Электрические каналы утечки информации в ОТСС</vt:lpstr>
      <vt:lpstr>Параметрические ТКУИ в ОТСС</vt:lpstr>
      <vt:lpstr>Параметрические ТКУИ в ОТСС</vt:lpstr>
      <vt:lpstr>Пассивный параметрический ТКУИ </vt:lpstr>
      <vt:lpstr>Параметрические ТКУИ в ОТСС</vt:lpstr>
      <vt:lpstr>Активный параметрический ТКУИ</vt:lpstr>
      <vt:lpstr>ТКУИ при передаче данных</vt:lpstr>
      <vt:lpstr>Классификация систем передачи данных в зависимости от среды</vt:lpstr>
      <vt:lpstr>Перехват информации,  передаваемой по каналам связи</vt:lpstr>
      <vt:lpstr>Подвижная радиосвязь</vt:lpstr>
      <vt:lpstr>Системы с жестко закрепленными каналами связи</vt:lpstr>
      <vt:lpstr>Транкинговые системы </vt:lpstr>
      <vt:lpstr>Системы сотовой связи </vt:lpstr>
      <vt:lpstr>Системы сотовой связи </vt:lpstr>
      <vt:lpstr>Системы персонального радиовызова – пейджинга </vt:lpstr>
      <vt:lpstr>Системы беспроводных телефонов </vt:lpstr>
      <vt:lpstr>Системы беспроводных телефонов </vt:lpstr>
      <vt:lpstr>Радиорелейные и космические системы связи </vt:lpstr>
      <vt:lpstr>РРЛ прямой видимости </vt:lpstr>
      <vt:lpstr>Тропосферные РРЛ </vt:lpstr>
      <vt:lpstr>Космические системы связи</vt:lpstr>
      <vt:lpstr>Перехват информации в линиях радиосвязи</vt:lpstr>
      <vt:lpstr>Виды проводных линий связи</vt:lpstr>
      <vt:lpstr>Перехват информации с проводных электрических ЛС</vt:lpstr>
      <vt:lpstr>Перехват информации в проводных электрических ЛС</vt:lpstr>
      <vt:lpstr>Перехват информации  с телефонных ЛС</vt:lpstr>
      <vt:lpstr>Общая схема телефонной ЛС</vt:lpstr>
      <vt:lpstr>Телефонные закладки</vt:lpstr>
      <vt:lpstr>Телефонные закладки</vt:lpstr>
      <vt:lpstr>Перехват информации с радиотелефонных ЛС</vt:lpstr>
      <vt:lpstr>Перехват информации с радиотелефонных ЛС</vt:lpstr>
      <vt:lpstr>Перехват разговоров с сотовой ЛС</vt:lpstr>
      <vt:lpstr>Перехват разговоров с сотовой ЛС</vt:lpstr>
      <vt:lpstr>Перехват разговоров с сотовой ЛС</vt:lpstr>
      <vt:lpstr>Перехват разговоров с сотовой ЛС</vt:lpstr>
      <vt:lpstr>Перехват пейджинговых сообщений </vt:lpstr>
      <vt:lpstr>Государственный контроль телефонной связи</vt:lpstr>
      <vt:lpstr>Перехват разговоров с радиорелейных систем связи</vt:lpstr>
      <vt:lpstr>Перехват сообщений с космических каналов связи </vt:lpstr>
      <vt:lpstr>Волоконно-оптические линии связи</vt:lpstr>
      <vt:lpstr>Волоконно-оптические линии связи</vt:lpstr>
      <vt:lpstr>Перехват информации с ВОЛС </vt:lpstr>
      <vt:lpstr>Речевая информация</vt:lpstr>
      <vt:lpstr>Речевая информация</vt:lpstr>
      <vt:lpstr>Речевая информация</vt:lpstr>
      <vt:lpstr>Речевая информация</vt:lpstr>
      <vt:lpstr>Источники акустических колебаний</vt:lpstr>
      <vt:lpstr>Виды ТКУИ речевой информации</vt:lpstr>
      <vt:lpstr>Акустические ТКУ речевой информации</vt:lpstr>
      <vt:lpstr>Типовой комплекс средств подслушивания </vt:lpstr>
      <vt:lpstr>Акустоэлектрический преобразователь</vt:lpstr>
      <vt:lpstr>Микрофон</vt:lpstr>
      <vt:lpstr>Типы микрофонов</vt:lpstr>
      <vt:lpstr>Перехват акустических ТКУИ</vt:lpstr>
      <vt:lpstr>Перехват акустических ТКУИ</vt:lpstr>
      <vt:lpstr>Перехват акустических ТКУИ</vt:lpstr>
      <vt:lpstr>Классификация направленных микрофонов</vt:lpstr>
      <vt:lpstr>Виброакустические каналы утечки речевой информации</vt:lpstr>
      <vt:lpstr>Виброакустические каналы утечки речевой информации</vt:lpstr>
      <vt:lpstr>Виброакустические каналы утечки речевой информации</vt:lpstr>
      <vt:lpstr>Виброакустические каналы утечки речевой информации</vt:lpstr>
      <vt:lpstr>Виброакустические каналы утечки речевой информации</vt:lpstr>
      <vt:lpstr>Акустоэлектрические каналы утечки речевой информации</vt:lpstr>
      <vt:lpstr>Акустоэлектрические каналы утечки речевой информации</vt:lpstr>
      <vt:lpstr>Классификация акустоэлектрических преобразователей</vt:lpstr>
      <vt:lpstr>Акусто-оптоволоконные каналы утечки речевой информации</vt:lpstr>
      <vt:lpstr>Акусто-оптоволоконные каналы утечки речевой информации</vt:lpstr>
      <vt:lpstr>Акусто-оптоволоконные каналы утечки речевой информации</vt:lpstr>
      <vt:lpstr>Акусто-оптоволоконные каналы утечки речевой информации</vt:lpstr>
      <vt:lpstr>Оптико-электронные каналы утечки речевой информации</vt:lpstr>
      <vt:lpstr>Оптико-электронные каналы утечки речевой информации</vt:lpstr>
      <vt:lpstr>Оптико-электронные каналы утечки речевой информации</vt:lpstr>
      <vt:lpstr>ЛАРС</vt:lpstr>
      <vt:lpstr>Параметрические каналы утечки речевой информации </vt:lpstr>
      <vt:lpstr>Параметрические каналы утечки речевой информации </vt:lpstr>
      <vt:lpstr>Параметрические каналы утечки речевой информации </vt:lpstr>
      <vt:lpstr>Технические каналы утечки видовой информации</vt:lpstr>
      <vt:lpstr>Технические каналы утечки видовой информации</vt:lpstr>
      <vt:lpstr>Технические каналы утечки видовой информации</vt:lpstr>
      <vt:lpstr>Скрытное наблюдение за объектами</vt:lpstr>
      <vt:lpstr>Оптико-механические приборы</vt:lpstr>
      <vt:lpstr>Оптико-механические приборы</vt:lpstr>
      <vt:lpstr>Оптико-механические приборы</vt:lpstr>
      <vt:lpstr>Оптико-механические приборы</vt:lpstr>
      <vt:lpstr>Тепловизоры</vt:lpstr>
      <vt:lpstr>Приборы ночного видения</vt:lpstr>
      <vt:lpstr>Скрытная фотосъемка объектов наблюдения </vt:lpstr>
      <vt:lpstr>Скрытная фотосъемка объектов наблюдения </vt:lpstr>
      <vt:lpstr>Скрытная фотосъемка документов</vt:lpstr>
      <vt:lpstr>Скрытное видеонаблюдение </vt:lpstr>
      <vt:lpstr>Материально-вещественные каналы утечки информации</vt:lpstr>
      <vt:lpstr>Материально-вещественные каналы утечки информации</vt:lpstr>
      <vt:lpstr>Комплексирование каналов утечки информации</vt:lpstr>
      <vt:lpstr>Комплексирование каналов утечки информации</vt:lpstr>
      <vt:lpstr>Комплексирования каналов  от одного источника</vt:lpstr>
      <vt:lpstr>Комплексирования каналов  от многих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Техническая защита информации</dc:title>
  <dc:creator>Iurii Briukhomitskii</dc:creator>
  <cp:lastModifiedBy>Iurii Briukhomitskii</cp:lastModifiedBy>
  <cp:revision>1</cp:revision>
  <dcterms:created xsi:type="dcterms:W3CDTF">2020-08-29T11:16:29Z</dcterms:created>
  <dcterms:modified xsi:type="dcterms:W3CDTF">2020-08-29T11:17:22Z</dcterms:modified>
</cp:coreProperties>
</file>