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766" r:id="rId3"/>
    <p:sldId id="767" r:id="rId4"/>
    <p:sldId id="768" r:id="rId5"/>
    <p:sldId id="769" r:id="rId6"/>
    <p:sldId id="770" r:id="rId7"/>
    <p:sldId id="771" r:id="rId8"/>
    <p:sldId id="775" r:id="rId9"/>
    <p:sldId id="776" r:id="rId10"/>
    <p:sldId id="773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809" r:id="rId44"/>
    <p:sldId id="810" r:id="rId45"/>
    <p:sldId id="814" r:id="rId46"/>
    <p:sldId id="811" r:id="rId47"/>
    <p:sldId id="812" r:id="rId48"/>
    <p:sldId id="813" r:id="rId49"/>
    <p:sldId id="815" r:id="rId50"/>
    <p:sldId id="81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6" y="2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EFB0-2103-43A0-9628-4C32D2BABDC1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D51F-2E8E-46EB-A006-1C615CA967D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9821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56C4-C592-467A-A602-7018BA3936B4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274F-A8F2-4A04-97F3-CAF5D535A90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9494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1E08-0CF8-4A3E-B07C-473EE1BC9F51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E700-D0CA-4577-B641-69E6CA55034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4961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757C-3701-48A1-B34A-96E7C549DEE0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92E6D-4D73-4980-919B-D3A7C439D98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8309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591170"/>
      </p:ext>
    </p:extLst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EFB0-2103-43A0-9628-4C32D2BABDC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D51F-2E8E-46EB-A006-1C615CA967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538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70DB0770-22FC-475D-BB2A-17BC0D87DB4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0860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69041"/>
      </p:ext>
    </p:extLst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198-E63A-42B1-8BDE-B4D6BEC17168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F971-4010-4197-8790-E33A36920D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797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6526-FD19-4866-BD7C-85DB040148C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29D-B103-414E-BC88-B2409B6734E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108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7ED-B26C-400D-98A1-A0642698DBCF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E224-ECF2-4A7C-9AF3-A8756DA41EB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735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70DB0770-22FC-475D-BB2A-17BC0D87DB4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340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611-F094-4A05-A21B-F14FC460F7AA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2C7-A82A-41A5-9F8F-E2253C175A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8930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A624-11AE-40A7-AF68-68A2E2AD657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E54F-F715-4D57-9291-0D874A4139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39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B0DED-A2F9-40C3-929E-49D191F2DE2D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3E3C-B443-4647-8EC0-98289B6B207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8796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56C4-C592-467A-A602-7018BA3936B4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274F-A8F2-4A04-97F3-CAF5D535A9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764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1E08-0CF8-4A3E-B07C-473EE1BC9F5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E700-D0CA-4577-B641-69E6CA5503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2916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757C-3701-48A1-B34A-96E7C549DEE0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92E6D-4D73-4980-919B-D3A7C439D98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827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9467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384325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198-E63A-42B1-8BDE-B4D6BEC17168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F971-4010-4197-8790-E33A36920DD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5264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6526-FD19-4866-BD7C-85DB040148C6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29D-B103-414E-BC88-B2409B6734E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643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7ED-B26C-400D-98A1-A0642698DBCF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E224-ECF2-4A7C-9AF3-A8756DA41EB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3721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611-F094-4A05-A21B-F14FC460F7AA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2C7-A82A-41A5-9F8F-E2253C175A8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249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A624-11AE-40A7-AF68-68A2E2AD6576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E54F-F715-4D57-9291-0D874A41390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8334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B0DED-A2F9-40C3-929E-49D191F2DE2D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3E3C-B443-4647-8EC0-98289B6B207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957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91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>
              <a:lumMod val="75000"/>
            </a:schemeClr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>
              <a:lumMod val="75000"/>
            </a:schemeClr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D1DF8-17EA-4436-8B57-499C2643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30" y="1371600"/>
            <a:ext cx="8229600" cy="3002505"/>
          </a:xfrm>
        </p:spPr>
        <p:txBody>
          <a:bodyPr>
            <a:normAutofit/>
          </a:bodyPr>
          <a:lstStyle/>
          <a:p>
            <a:r>
              <a:rPr lang="ru-RU" sz="4000" cap="none" dirty="0">
                <a:solidFill>
                  <a:srgbClr val="C64847">
                    <a:lumMod val="75000"/>
                  </a:srgbClr>
                </a:solidFill>
                <a:latin typeface="Arial"/>
              </a:rPr>
              <a:t>7. ОРГАНИЗАЦИОННО-ПРАВОВОЕ ОБЕСПЕЧЕНИЕ                                     ИНФОРМАЦИОННОЙ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23938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1285D-08A2-4E3B-A687-D06A487D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Общедоступная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E8C13-DC54-4444-8674-5828A02D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1" y="1600201"/>
            <a:ext cx="8390275" cy="4708525"/>
          </a:xfrm>
        </p:spPr>
        <p:txBody>
          <a:bodyPr/>
          <a:lstStyle/>
          <a:p>
            <a:r>
              <a:rPr lang="ru-RU" dirty="0"/>
              <a:t>Законодательством РФ запрещено относить к информации с ограниченным доступом следующие виды ИР:</a:t>
            </a:r>
          </a:p>
          <a:p>
            <a:pPr marL="969963" indent="-342900">
              <a:buFont typeface="Wingdings" panose="05000000000000000000" pitchFamily="2" charset="2"/>
              <a:buChar char="q"/>
            </a:pPr>
            <a:r>
              <a:rPr lang="ru-RU" dirty="0"/>
              <a:t>Законодательные акты: </a:t>
            </a:r>
          </a:p>
          <a:p>
            <a:pPr marL="1255713" indent="-273050">
              <a:buFont typeface="Wingdings" panose="05000000000000000000" pitchFamily="2" charset="2"/>
              <a:buChar char="§"/>
            </a:pPr>
            <a:r>
              <a:rPr lang="ru-RU" dirty="0"/>
              <a:t>по правовому статусу органов власти;</a:t>
            </a:r>
          </a:p>
          <a:p>
            <a:pPr marL="1255713" indent="-273050">
              <a:buFont typeface="Wingdings" panose="05000000000000000000" pitchFamily="2" charset="2"/>
              <a:buChar char="§"/>
            </a:pPr>
            <a:r>
              <a:rPr lang="ru-RU" dirty="0"/>
              <a:t>органов местного самоуправления, определяющие права и обязанности граждан.</a:t>
            </a:r>
          </a:p>
          <a:p>
            <a:pPr marL="969963" indent="-342900">
              <a:buFont typeface="Wingdings" panose="05000000000000000000" pitchFamily="2" charset="2"/>
              <a:buChar char="q"/>
            </a:pPr>
            <a:r>
              <a:rPr lang="ru-RU" dirty="0"/>
              <a:t>Информация о чрезвычайных ситуациях.</a:t>
            </a:r>
          </a:p>
          <a:p>
            <a:pPr marL="969963" indent="-342900">
              <a:buFont typeface="Wingdings" panose="05000000000000000000" pitchFamily="2" charset="2"/>
              <a:buChar char="q"/>
            </a:pPr>
            <a:r>
              <a:rPr lang="ru-RU" dirty="0"/>
              <a:t>Информация о деятельности органов государственной власти (кроме государственной тайны).</a:t>
            </a:r>
          </a:p>
          <a:p>
            <a:pPr marL="969963" indent="-342900">
              <a:buFont typeface="Wingdings" panose="05000000000000000000" pitchFamily="2" charset="2"/>
              <a:buChar char="q"/>
            </a:pPr>
            <a:r>
              <a:rPr lang="ru-RU" dirty="0"/>
              <a:t>Документы о материалах открытых библиотек и архивов.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7F43A-10DA-461D-A780-1BE720658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06858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C1A2-1135-4799-A0D3-6584A0BD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4921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информационных ресурсов по режиму использования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3426FB-A03C-4C29-AD05-44FF70E3A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6FFC308-232B-4F3F-887A-32BF6E134637}"/>
              </a:ext>
            </a:extLst>
          </p:cNvPr>
          <p:cNvGrpSpPr/>
          <p:nvPr/>
        </p:nvGrpSpPr>
        <p:grpSpPr>
          <a:xfrm>
            <a:off x="1981200" y="2667635"/>
            <a:ext cx="8229600" cy="3146630"/>
            <a:chOff x="0" y="0"/>
            <a:chExt cx="5659203" cy="1522801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2B401DBE-AE66-4CA1-AE6C-4C856A318E3B}"/>
                </a:ext>
              </a:extLst>
            </p:cNvPr>
            <p:cNvCxnSpPr/>
            <p:nvPr/>
          </p:nvCxnSpPr>
          <p:spPr>
            <a:xfrm flipH="1">
              <a:off x="4445000" y="533400"/>
              <a:ext cx="0" cy="223200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81D8528-517B-4518-A72D-25C171C94365}"/>
                </a:ext>
              </a:extLst>
            </p:cNvPr>
            <p:cNvCxnSpPr/>
            <p:nvPr/>
          </p:nvCxnSpPr>
          <p:spPr>
            <a:xfrm>
              <a:off x="679450" y="546100"/>
              <a:ext cx="0" cy="215900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B0CBBC3-3DD8-466C-A7A3-419162F35314}"/>
                </a:ext>
              </a:extLst>
            </p:cNvPr>
            <p:cNvCxnSpPr/>
            <p:nvPr/>
          </p:nvCxnSpPr>
          <p:spPr>
            <a:xfrm>
              <a:off x="673100" y="539750"/>
              <a:ext cx="3765550" cy="0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none" w="lg" len="lg"/>
            </a:ln>
            <a:effectLst/>
          </p:spPr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EB75D361-9345-4E1F-A668-0703D3DB70D3}"/>
                </a:ext>
              </a:extLst>
            </p:cNvPr>
            <p:cNvGrpSpPr/>
            <p:nvPr/>
          </p:nvGrpSpPr>
          <p:grpSpPr>
            <a:xfrm>
              <a:off x="0" y="0"/>
              <a:ext cx="5659203" cy="1522801"/>
              <a:chOff x="0" y="0"/>
              <a:chExt cx="5657964" cy="1522042"/>
            </a:xfrm>
          </p:grpSpPr>
          <p:sp>
            <p:nvSpPr>
              <p:cNvPr id="17" name="Поле 76">
                <a:extLst>
                  <a:ext uri="{FF2B5EF4-FFF2-40B4-BE49-F238E27FC236}">
                    <a16:creationId xmlns:a16="http://schemas.microsoft.com/office/drawing/2014/main" id="{FFE00CDE-0FD2-4CA9-800B-C19B091229DF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1339122" cy="7600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algn="ctr">
                  <a:spcAft>
                    <a:spcPts val="0"/>
                  </a:spcAft>
                  <a:defRPr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</a:defRPr>
                </a:lvl1pPr>
              </a:lstStyle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Информация,</a:t>
                </a:r>
              </a:p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изъятая                     из оборота</a:t>
                </a:r>
              </a:p>
            </p:txBody>
          </p:sp>
          <p:sp>
            <p:nvSpPr>
              <p:cNvPr id="18" name="Поле 77">
                <a:extLst>
                  <a:ext uri="{FF2B5EF4-FFF2-40B4-BE49-F238E27FC236}">
                    <a16:creationId xmlns:a16="http://schemas.microsoft.com/office/drawing/2014/main" id="{50D52CCC-B7DF-4346-B19E-8DE966EBC506}"/>
                  </a:ext>
                </a:extLst>
              </p:cNvPr>
              <p:cNvSpPr txBox="1"/>
              <p:nvPr/>
            </p:nvSpPr>
            <p:spPr>
              <a:xfrm>
                <a:off x="1657350" y="762000"/>
                <a:ext cx="1339122" cy="7600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algn="ctr">
                  <a:spcAft>
                    <a:spcPts val="0"/>
                  </a:spcAft>
                  <a:defRPr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</a:defRPr>
                </a:lvl1pPr>
              </a:lstStyle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Информация,</a:t>
                </a:r>
              </a:p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ограниченная </a:t>
                </a:r>
              </a:p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в обороте</a:t>
                </a:r>
              </a:p>
            </p:txBody>
          </p:sp>
          <p:sp>
            <p:nvSpPr>
              <p:cNvPr id="19" name="Поле 78">
                <a:extLst>
                  <a:ext uri="{FF2B5EF4-FFF2-40B4-BE49-F238E27FC236}">
                    <a16:creationId xmlns:a16="http://schemas.microsoft.com/office/drawing/2014/main" id="{C7C9F4A4-C5EC-4502-9FEB-1C502F81BF6B}"/>
                  </a:ext>
                </a:extLst>
              </p:cNvPr>
              <p:cNvSpPr txBox="1"/>
              <p:nvPr/>
            </p:nvSpPr>
            <p:spPr>
              <a:xfrm>
                <a:off x="3314700" y="762000"/>
                <a:ext cx="2343264" cy="7600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algn="ctr">
                  <a:spcAft>
                    <a:spcPts val="0"/>
                  </a:spcAft>
                  <a:defRPr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</a:defRPr>
                </a:lvl1pPr>
              </a:lstStyle>
              <a:p>
                <a:pPr fontAlgn="base">
                  <a:spcBef>
                    <a:spcPct val="0"/>
                  </a:spcBef>
                </a:pPr>
                <a:r>
                  <a:rPr lang="ru-RU">
                    <a:solidFill>
                      <a:prstClr val="black"/>
                    </a:solidFill>
                    <a:cs typeface="Arial" charset="0"/>
                  </a:rPr>
                  <a:t>Информация, не изъятая и не ограниченная в обороте</a:t>
                </a:r>
              </a:p>
            </p:txBody>
          </p:sp>
          <p:sp>
            <p:nvSpPr>
              <p:cNvPr id="20" name="Поле 67">
                <a:extLst>
                  <a:ext uri="{FF2B5EF4-FFF2-40B4-BE49-F238E27FC236}">
                    <a16:creationId xmlns:a16="http://schemas.microsoft.com/office/drawing/2014/main" id="{F31C6C44-B67E-46A3-8A57-194B2B88800A}"/>
                  </a:ext>
                </a:extLst>
              </p:cNvPr>
              <p:cNvSpPr txBox="1"/>
              <p:nvPr/>
            </p:nvSpPr>
            <p:spPr>
              <a:xfrm>
                <a:off x="1190625" y="0"/>
                <a:ext cx="2286000" cy="32575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algn="ctr">
                  <a:spcAft>
                    <a:spcPts val="0"/>
                  </a:spcAft>
                  <a:defRPr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</a:defRPr>
                </a:lvl1pPr>
              </a:lstStyle>
              <a:p>
                <a:pPr fontAlgn="base">
                  <a:spcBef>
                    <a:spcPct val="0"/>
                  </a:spcBef>
                </a:pPr>
                <a:r>
                  <a:rPr lang="ru-RU" dirty="0">
                    <a:solidFill>
                      <a:prstClr val="black"/>
                    </a:solidFill>
                    <a:cs typeface="Arial" charset="0"/>
                  </a:rPr>
                  <a:t>Информационные ресурсы</a:t>
                </a:r>
              </a:p>
            </p:txBody>
          </p:sp>
          <p:cxnSp>
            <p:nvCxnSpPr>
              <p:cNvPr id="21" name="Прямая со стрелкой 20">
                <a:extLst>
                  <a:ext uri="{FF2B5EF4-FFF2-40B4-BE49-F238E27FC236}">
                    <a16:creationId xmlns:a16="http://schemas.microsoft.com/office/drawing/2014/main" id="{D996A466-5B02-4E8D-9451-F861817F9E4B}"/>
                  </a:ext>
                </a:extLst>
              </p:cNvPr>
              <p:cNvCxnSpPr/>
              <p:nvPr/>
            </p:nvCxnSpPr>
            <p:spPr>
              <a:xfrm>
                <a:off x="2333917" y="323850"/>
                <a:ext cx="1905" cy="432000"/>
              </a:xfrm>
              <a:prstGeom prst="straightConnector1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</p:cxn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40813E94-FEF8-4EF2-A641-60DD828BF79A}"/>
                  </a:ext>
                </a:extLst>
              </p:cNvPr>
              <p:cNvSpPr/>
              <p:nvPr/>
            </p:nvSpPr>
            <p:spPr>
              <a:xfrm>
                <a:off x="2290608" y="514350"/>
                <a:ext cx="74251" cy="522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9050">
                <a:solidFill>
                  <a:schemeClr val="accent1">
                    <a:lumMod val="50000"/>
                  </a:schemeClr>
                </a:solidFill>
                <a:tailEnd type="arrow" w="lg" len="lg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endPara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1328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D9D44-0D2D-4B16-9105-8E61AA8A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Государственная тайна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9C3FA-1A00-45F6-95A1-DE5D54DF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защиты государственных секретов основывается на Законе РФ «О государственной тайне» от 21.07.93 г. №5485-1. Этот закон определяет государственную тайну как защищаемые государством сведения, распространение которых может нанести ущерб безопасности РФ в области военной, внешнеполитической, экономической, разведывательной, контрразведывательной и оперативно-разыскной деятельности. </a:t>
            </a:r>
          </a:p>
          <a:p>
            <a:r>
              <a:rPr lang="ru-RU" dirty="0"/>
              <a:t>Перечень сведений, отнесенных к государственной тайне утвержден Указом президента РФ от 30.11.95 г. №1203.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D5AA6B-12A2-4568-9EC5-8FF084C2F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48543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38314-9C01-4029-BBE4-A2A4339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Перечень сведений, отнесенных к государственной тайне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9D074-DB39-4C70-BB36-7FEB9419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5225"/>
            <a:ext cx="8229600" cy="3989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сведения в военной области;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сведения в области внешней политики и экономики;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сведения в области экономики, науки и техники;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сведения в области разведывательной, контрразведывательной и оперативно-разыскной деятельности, а также в области противодействия терроризму и области обеспечения безопасности лиц, в отношении которых принято решение о применении мер государственной защиты.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7D8132-DE9D-445A-8D47-097159917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8610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A5438-98EF-4E16-8FFB-760C6A60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доступа к гостайне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9E530-8C70-4D0B-9676-19FCED77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Процедура оформления права граждан на доступ к гостайне называется допуском, а санкционированное ознакомление конкретного лица со сведениями, составляющими гостайну, – доступом. </a:t>
            </a:r>
          </a:p>
          <a:p>
            <a:r>
              <a:rPr lang="ru-RU" dirty="0"/>
              <a:t>Правила, по которым определяется степень секретности сведений, представляющих гостайну, утверждены Постановлением Правительства РФ от 04.09.95 г. №870. </a:t>
            </a:r>
          </a:p>
          <a:p>
            <a:r>
              <a:rPr lang="ru-RU" dirty="0"/>
              <a:t>Документы, содержащие гостайну, подразделяются на четыре степени секретности с соответствующим грифом: «Секретно», «Совершенно секретно», «Особой важности». Существует также промежуточный гриф «Для служебного пользования» (ДСП).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E624F7-B952-4F46-9D50-6441558E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8814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6FA82-2899-443D-9EA1-4934F611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гостайной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4B18F-9803-4A8D-82AB-35222551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Постановлением Правительства РФ от 18.09.2006 № 573 и Приказом от 19.05.2011 № 408н Минздравсоцразвития предусмотрены выплаты ежемесячных процентных надбавок сотрудникам, работающим с информацией:</a:t>
            </a:r>
          </a:p>
          <a:p>
            <a:pPr marL="136525" indent="587375">
              <a:buNone/>
            </a:pPr>
            <a:r>
              <a:rPr lang="ru-RU" dirty="0"/>
              <a:t>•	«Особой важности» 50 – 75%;</a:t>
            </a:r>
          </a:p>
          <a:p>
            <a:pPr marL="136525" indent="587375">
              <a:buNone/>
            </a:pPr>
            <a:r>
              <a:rPr lang="ru-RU" dirty="0"/>
              <a:t>•	«Совершенно секретно» 30 – 50%;</a:t>
            </a:r>
          </a:p>
          <a:p>
            <a:pPr marL="136525" indent="587375">
              <a:buNone/>
            </a:pPr>
            <a:r>
              <a:rPr lang="ru-RU" dirty="0"/>
              <a:t>•	«Секретно» 10 – 15% (с проведением проверочных      </a:t>
            </a:r>
          </a:p>
          <a:p>
            <a:pPr marL="136525" indent="587375">
              <a:buNone/>
            </a:pPr>
            <a:r>
              <a:rPr lang="ru-RU" dirty="0"/>
              <a:t>                                         мероприятий);</a:t>
            </a:r>
          </a:p>
          <a:p>
            <a:pPr marL="136525" indent="587375">
              <a:buNone/>
            </a:pPr>
            <a:r>
              <a:rPr lang="ru-RU" dirty="0"/>
              <a:t>                          5 – 10% (без проведения проверочных       </a:t>
            </a:r>
          </a:p>
          <a:p>
            <a:pPr marL="136525" indent="587375">
              <a:buNone/>
            </a:pPr>
            <a:r>
              <a:rPr lang="ru-RU" dirty="0"/>
              <a:t>                                          мероприятий).  </a:t>
            </a:r>
          </a:p>
          <a:p>
            <a:r>
              <a:rPr lang="ru-RU" dirty="0"/>
              <a:t>Учитывается также объем сведений и сроки секретности.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76958D-D650-416F-8CC7-6B274A494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60971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30D49-17A9-4710-81E7-9FDDFF2C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06" y="274638"/>
            <a:ext cx="893033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Формы допуска граждан к  сведениям, составляющим гостайну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F9447-A9DD-40A5-A319-8D9FB279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Степеням секретности сведений, составляющих гостайну, соответствуют следующие формы допуска граждан к этим сведениям: </a:t>
            </a:r>
          </a:p>
          <a:p>
            <a:pPr marL="1077913" indent="-354013">
              <a:buNone/>
            </a:pPr>
            <a:r>
              <a:rPr lang="ru-RU" dirty="0"/>
              <a:t>•	первая форма – для граждан, допускаемых к сведениям особой важности; </a:t>
            </a:r>
          </a:p>
          <a:p>
            <a:pPr marL="1077913" indent="-354013">
              <a:buNone/>
            </a:pPr>
            <a:r>
              <a:rPr lang="ru-RU" dirty="0"/>
              <a:t>•	вторая форма – для граждан, допускаемых к совершенно секретным сведениям; </a:t>
            </a:r>
          </a:p>
          <a:p>
            <a:pPr marL="1077913" indent="-354013">
              <a:buNone/>
            </a:pPr>
            <a:r>
              <a:rPr lang="ru-RU" dirty="0"/>
              <a:t>•	третья форма – для граждан, допускаемых к секретным сведениям.</a:t>
            </a:r>
          </a:p>
          <a:p>
            <a:r>
              <a:rPr lang="ru-RU" dirty="0"/>
              <a:t>Допуска к сведениям более высокой степени секретности является основанием для доступа к сведениям более низкой степени секретности.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CC141A-78E9-4995-AD8E-BD58CC5EF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01912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96616-EB1E-4311-8CD1-78499709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0" y="274638"/>
            <a:ext cx="852529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засекречивания сведений, составляющих гостайну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1616A-519D-4072-BF2A-0A13B7C3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Порядок засекречивания сведений, составляющих гостайну, основан на трех принципах: </a:t>
            </a:r>
            <a:r>
              <a:rPr lang="ru-RU" i="1" dirty="0"/>
              <a:t>законности</a:t>
            </a:r>
            <a:r>
              <a:rPr lang="ru-RU" dirty="0"/>
              <a:t>, </a:t>
            </a:r>
            <a:r>
              <a:rPr lang="ru-RU" i="1" dirty="0"/>
              <a:t>обоснованности</a:t>
            </a:r>
            <a:r>
              <a:rPr lang="ru-RU" dirty="0"/>
              <a:t> и с</a:t>
            </a:r>
            <a:r>
              <a:rPr lang="ru-RU" i="1" dirty="0"/>
              <a:t>воевременности</a:t>
            </a:r>
            <a:r>
              <a:rPr lang="ru-RU" dirty="0"/>
              <a:t>. Отнесение сведений к гостайне осуществляется путем утверждения отраслевых, ведомственных или программно-целевых перечней таких сведений. </a:t>
            </a:r>
          </a:p>
          <a:p>
            <a:r>
              <a:rPr lang="ru-RU" dirty="0"/>
              <a:t>Право принятия решения по засекречиванию сведений принадлежит руководителю органа государственной власти, утвердившему тот или иной конкретный перечень.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E3714A-A4C9-430E-A49B-B9106C98D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5513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79DB-99C5-4AE3-92DB-BFA2DF5C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Ограничение прав собственника засекреченной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B5724-FCBC-4444-A852-28917A5A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Засекречивание информации приводит к ограничению прав собственника этой информации по ее распространению и использованию. Поэтому законом предписывается возмещение собственнику информации материального ущерба за счет государства, размер которого определяется договором между собственником информации и соответствующим органом государственного управления.</a:t>
            </a:r>
          </a:p>
          <a:p>
            <a:r>
              <a:rPr lang="ru-RU" dirty="0"/>
              <a:t>Право собственности на информацию не может быть ограничено для иностранных юридических и физических лиц, если она получена без нарушения законодательства РФ.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A813E9-8DB2-4CD9-B83B-FE94A075F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452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EDBE4-6339-4BD2-8B66-94A305D1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579187"/>
          </a:xfrm>
        </p:spPr>
        <p:txBody>
          <a:bodyPr>
            <a:normAutofit fontScale="90000"/>
          </a:bodyPr>
          <a:lstStyle/>
          <a:p>
            <a:r>
              <a:rPr lang="ru-RU" dirty="0"/>
              <a:t>Ответственность за организацию защиты сведений, составляющих гостайну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B78D1-8E5E-491D-AE15-CC43137F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13865"/>
            <a:ext cx="8229600" cy="4094860"/>
          </a:xfrm>
        </p:spPr>
        <p:txBody>
          <a:bodyPr/>
          <a:lstStyle/>
          <a:p>
            <a:r>
              <a:rPr lang="ru-RU" dirty="0"/>
              <a:t>Ответственность за организацию защиты сведений, составляющих государственную тайну, в органах государственной власти, на предприятиях, в учреждениях и организациях возлагается на их руководителей. </a:t>
            </a:r>
          </a:p>
          <a:p>
            <a:r>
              <a:rPr lang="ru-RU" dirty="0"/>
              <a:t>За нарушение законодательства РФ о государственной тайне Закон предусматривает уголовную, административную, гражданско-правовую или дисциплинарную ответственность.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2E6858-ADD2-4C52-925E-7F3CD1102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368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методов защиты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090556" y="1673805"/>
            <a:ext cx="8120245" cy="4905544"/>
            <a:chOff x="120530" y="105457"/>
            <a:chExt cx="5248275" cy="3871957"/>
          </a:xfrm>
        </p:grpSpPr>
        <p:sp>
          <p:nvSpPr>
            <p:cNvPr id="8" name="Поле 34"/>
            <p:cNvSpPr txBox="1"/>
            <p:nvPr/>
          </p:nvSpPr>
          <p:spPr>
            <a:xfrm>
              <a:off x="1894085" y="105457"/>
              <a:ext cx="1664970" cy="2895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Методы защиты</a:t>
              </a:r>
            </a:p>
          </p:txBody>
        </p:sp>
        <p:sp>
          <p:nvSpPr>
            <p:cNvPr id="9" name="Поле 35"/>
            <p:cNvSpPr txBox="1"/>
            <p:nvPr/>
          </p:nvSpPr>
          <p:spPr>
            <a:xfrm>
              <a:off x="120530" y="612187"/>
              <a:ext cx="1664970" cy="2895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Правовые</a:t>
              </a:r>
            </a:p>
          </p:txBody>
        </p:sp>
        <p:sp>
          <p:nvSpPr>
            <p:cNvPr id="10" name="Поле 36"/>
            <p:cNvSpPr txBox="1"/>
            <p:nvPr/>
          </p:nvSpPr>
          <p:spPr>
            <a:xfrm>
              <a:off x="1894085" y="612187"/>
              <a:ext cx="1664970" cy="2895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Организационные</a:t>
              </a:r>
            </a:p>
          </p:txBody>
        </p:sp>
        <p:sp>
          <p:nvSpPr>
            <p:cNvPr id="11" name="Поле 37"/>
            <p:cNvSpPr txBox="1"/>
            <p:nvPr/>
          </p:nvSpPr>
          <p:spPr>
            <a:xfrm>
              <a:off x="3703835" y="612187"/>
              <a:ext cx="1664970" cy="2895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Технические</a:t>
              </a:r>
            </a:p>
          </p:txBody>
        </p:sp>
        <p:sp>
          <p:nvSpPr>
            <p:cNvPr id="12" name="Поле 38"/>
            <p:cNvSpPr txBox="1"/>
            <p:nvPr/>
          </p:nvSpPr>
          <p:spPr>
            <a:xfrm>
              <a:off x="120530" y="1121662"/>
              <a:ext cx="1664970" cy="28557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Международное право;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государственное право;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законодательные акты региона;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ведомственные акты;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постановления администрации города;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внутрифирменные документы.</a:t>
              </a:r>
            </a:p>
          </p:txBody>
        </p:sp>
        <p:sp>
          <p:nvSpPr>
            <p:cNvPr id="13" name="Поле 39"/>
            <p:cNvSpPr txBox="1"/>
            <p:nvPr/>
          </p:nvSpPr>
          <p:spPr>
            <a:xfrm>
              <a:off x="1894456" y="1121501"/>
              <a:ext cx="1664970" cy="28559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подбор и подготовка кадров;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организация режима охраны;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создание служб безопасности;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создание государственных систем лицензирования и сертификации.</a:t>
              </a:r>
            </a:p>
          </p:txBody>
        </p:sp>
        <p:sp>
          <p:nvSpPr>
            <p:cNvPr id="14" name="Поле 40"/>
            <p:cNvSpPr txBox="1"/>
            <p:nvPr/>
          </p:nvSpPr>
          <p:spPr>
            <a:xfrm>
              <a:off x="3703835" y="1111769"/>
              <a:ext cx="1664970" cy="158683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аппаратные; 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программные; 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криптографические средства;</a:t>
              </a:r>
            </a:p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меры физической защиты.</a:t>
              </a:r>
            </a:p>
          </p:txBody>
        </p:sp>
        <p:cxnSp>
          <p:nvCxnSpPr>
            <p:cNvPr id="15" name="Прямая со стрелкой 14"/>
            <p:cNvCxnSpPr>
              <a:stCxn id="8" idx="2"/>
              <a:endCxn id="10" idx="0"/>
            </p:cNvCxnSpPr>
            <p:nvPr/>
          </p:nvCxnSpPr>
          <p:spPr>
            <a:xfrm>
              <a:off x="2726570" y="395054"/>
              <a:ext cx="0" cy="217133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/>
            </a:ln>
            <a:effectLst/>
          </p:spPr>
        </p:cxnSp>
        <p:cxnSp>
          <p:nvCxnSpPr>
            <p:cNvPr id="16" name="Прямая со стрелкой 15"/>
            <p:cNvCxnSpPr>
              <a:cxnSpLocks/>
              <a:endCxn id="11" idx="0"/>
            </p:cNvCxnSpPr>
            <p:nvPr/>
          </p:nvCxnSpPr>
          <p:spPr>
            <a:xfrm>
              <a:off x="4536320" y="250256"/>
              <a:ext cx="0" cy="36193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7" name="Прямая со стрелкой 16"/>
            <p:cNvCxnSpPr>
              <a:cxnSpLocks/>
              <a:endCxn id="9" idx="0"/>
            </p:cNvCxnSpPr>
            <p:nvPr/>
          </p:nvCxnSpPr>
          <p:spPr>
            <a:xfrm>
              <a:off x="953015" y="250256"/>
              <a:ext cx="0" cy="36193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8" name="Прямая со стрелкой 17"/>
            <p:cNvCxnSpPr>
              <a:stCxn id="10" idx="2"/>
              <a:endCxn id="13" idx="0"/>
            </p:cNvCxnSpPr>
            <p:nvPr/>
          </p:nvCxnSpPr>
          <p:spPr>
            <a:xfrm>
              <a:off x="2726570" y="901784"/>
              <a:ext cx="371" cy="219717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9" name="Прямая со стрелкой 18"/>
            <p:cNvCxnSpPr>
              <a:stCxn id="9" idx="2"/>
              <a:endCxn id="12" idx="0"/>
            </p:cNvCxnSpPr>
            <p:nvPr/>
          </p:nvCxnSpPr>
          <p:spPr>
            <a:xfrm>
              <a:off x="953015" y="901784"/>
              <a:ext cx="0" cy="219878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20" name="Прямая со стрелкой 19"/>
            <p:cNvCxnSpPr>
              <a:stCxn id="11" idx="2"/>
              <a:endCxn id="14" idx="0"/>
            </p:cNvCxnSpPr>
            <p:nvPr/>
          </p:nvCxnSpPr>
          <p:spPr>
            <a:xfrm>
              <a:off x="4536320" y="901783"/>
              <a:ext cx="0" cy="209986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805145A-DD60-4570-A41C-F755AED72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055" y="250255"/>
              <a:ext cx="977265" cy="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AC73B635-49C3-4C02-9997-4917720A4A30}"/>
                </a:ext>
              </a:extLst>
            </p:cNvPr>
            <p:cNvCxnSpPr>
              <a:cxnSpLocks/>
            </p:cNvCxnSpPr>
            <p:nvPr/>
          </p:nvCxnSpPr>
          <p:spPr>
            <a:xfrm>
              <a:off x="953015" y="248963"/>
              <a:ext cx="941070" cy="1293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85616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CFEF5-B2DD-4AC3-AF94-2F6D2D5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конфиденциального характера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5F1B1-AFD9-468F-B06A-D6AE0F43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Указом Президента РФ от 06.03.1997 № 188 (ред. от 13.07.2015) «Об утверждении Перечня сведений конфиденциального характера» обозначены семь видов таких сведений:</a:t>
            </a:r>
          </a:p>
          <a:p>
            <a:pPr marL="136525" indent="0">
              <a:buNone/>
            </a:pPr>
            <a:r>
              <a:rPr lang="ru-RU" dirty="0"/>
              <a:t>1. Сведения о фактах, событиях и обстоятельствах частной жизни гражданина, позволяющие идентифицировать его личность (персональные данные), за исключением сведений, подлежащих распространению в средствах массовой информации в установленных федеральными законами случаях.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C3723D-14FF-4DCC-ADE8-2ED775BB4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585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69646-0351-4CB4-9E89-90F46257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конфиденциального характера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1EF7-6488-41C8-9413-5992EE6F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dirty="0"/>
              <a:t>2. Сведения, составляющие тайну следствия и судопроизводства, сведения о лицах, в отношении которых в соответствии с федеральными законами от 20 апреля 1995 г. № 45-ФЗ «О государственной защите судей, должностных лиц правоохранительных и контролирующих органов» и от 20 августа 2004 г. № 119-ФЗ «О государственной защите потерпевших, свидетелей и иных участников уголовного судопроизводства», другими нормативными правовыми актами РФ принято решение о применении мер государственной защиты, а также сведения о мерах государственной защиты указанных лиц.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7DFEBB-BC49-49A3-A5EE-1D8FBFDDB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647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3595E-011B-46AF-974A-72F406A8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конфиденциального характера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37298-9617-46A0-B7C5-F324179E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dirty="0"/>
              <a:t>3. Служебные сведения, доступ к которым ограничен органами государственной власти в соответствии с Гражданским кодексом РФ и федеральными законами (служебная тайна).</a:t>
            </a:r>
          </a:p>
          <a:p>
            <a:pPr marL="136525" indent="0">
              <a:buNone/>
            </a:pPr>
            <a:r>
              <a:rPr lang="ru-RU" dirty="0"/>
              <a:t>4. Сведения, связанные с профессиональной деятельностью, доступ к которым ограничен в соответствии с Конституцией РФ и федеральными законами (врачебная, нотариальная, адвокатская тайна, тайна переписки, телефонных переговоров, почтовых, телеграфных и иных сообщений и другие виды тайн).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F522A1-4EDE-4001-B66F-3F929B922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49297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56D6E-2519-4C49-862D-5463377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конфиденциального характера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0105A-C626-4980-8317-5EBCC2C7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5. Сведения, связанные с коммерческой деятельностью, доступ к которым ограничен в соответствии с Гражданским кодексом РФ и федеральными законами (коммерческая тайна).</a:t>
            </a:r>
          </a:p>
          <a:p>
            <a:r>
              <a:rPr lang="ru-RU" dirty="0"/>
              <a:t>6. Сведения о сущности изобретения, полезной модели или промышленного образца до официальной публикации информации о них.</a:t>
            </a:r>
          </a:p>
          <a:p>
            <a:r>
              <a:rPr lang="ru-RU" dirty="0"/>
              <a:t>7. Сведения, содержащиеся в личных делах осужденных, а также сведения о принудительном исполнении судебных актов, актов других органов и должностных лиц, кроме сведений, которые являются общедоступными.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7768EB-CA31-460C-A756-B78EBA11B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8168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14A23-1FFE-43A7-BFE9-12188EC2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Персональные данные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8FA08-A97E-493A-9538-3B0394F1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1" y="1358771"/>
            <a:ext cx="8505945" cy="4708525"/>
          </a:xfrm>
        </p:spPr>
        <p:txBody>
          <a:bodyPr/>
          <a:lstStyle/>
          <a:p>
            <a:r>
              <a:rPr lang="ru-RU" dirty="0"/>
              <a:t>Персональные данные (ПД) – это любая информация, которая относится к конкретному человеку, или субъекту ПД. ФИО, мобильный телефон, </a:t>
            </a:r>
            <a:r>
              <a:rPr lang="ru-RU" dirty="0" err="1"/>
              <a:t>email</a:t>
            </a:r>
            <a:r>
              <a:rPr lang="ru-RU" dirty="0"/>
              <a:t>, адрес проживания, фотография, паспортные данные и т. п. </a:t>
            </a:r>
          </a:p>
          <a:p>
            <a:r>
              <a:rPr lang="ru-RU" dirty="0"/>
              <a:t>Защита ПД граждан РФ регламентируется Федеральным законом «О персональных данных» от 27.07.2006 № 152-ФЗ (последняя редакция). Постановлением Правительства РФ от 01.11.2012 № 1119 утверждены требования к защите ПД при их обработке в ИС. </a:t>
            </a:r>
          </a:p>
          <a:p>
            <a:r>
              <a:rPr lang="ru-RU" dirty="0"/>
              <a:t>Система защиты ПД включает в себя комплекс организационных и (или) технических мер, определенных на основе анализа перечня актуальных угроз безопасности ПД и используемых информационных технологий.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748DF8-C0F0-4E3B-B91D-78CCFFF80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6254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7D2D-9DC1-43EE-9FE5-21138B76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Персональные данные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0F63A-D7BB-406B-A578-807B7DAA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20776"/>
            <a:ext cx="8229600" cy="4708525"/>
          </a:xfrm>
        </p:spPr>
        <p:txBody>
          <a:bodyPr/>
          <a:lstStyle/>
          <a:p>
            <a:r>
              <a:rPr lang="ru-RU" dirty="0"/>
              <a:t>В Постановлении определены четыре категории ПД, обрабатываемых в ИС:</a:t>
            </a:r>
          </a:p>
          <a:p>
            <a:pPr marL="900113" indent="-368300">
              <a:buNone/>
            </a:pPr>
            <a:r>
              <a:rPr lang="ru-RU" dirty="0"/>
              <a:t>‒	общедоступные ПД: ФИО, место регистрации, место работы, номер телефона, </a:t>
            </a:r>
            <a:r>
              <a:rPr lang="ru-RU" dirty="0" err="1"/>
              <a:t>email</a:t>
            </a:r>
            <a:r>
              <a:rPr lang="ru-RU" dirty="0"/>
              <a:t>, и т. п.</a:t>
            </a:r>
          </a:p>
          <a:p>
            <a:pPr marL="900113" indent="-368300">
              <a:buNone/>
            </a:pPr>
            <a:r>
              <a:rPr lang="ru-RU" dirty="0"/>
              <a:t>‒	ПД, касающиеся расовой, национальной принадлежности, политических взглядов, религиозных или философских убеждений, состояния здоровья, интимной жизни субъектов ПД;</a:t>
            </a:r>
          </a:p>
          <a:p>
            <a:pPr marL="900113" indent="-368300">
              <a:buNone/>
            </a:pPr>
            <a:r>
              <a:rPr lang="ru-RU" dirty="0"/>
              <a:t>‒	биометрические ПД, на основании которых можно установить личность субъекта;</a:t>
            </a:r>
          </a:p>
          <a:p>
            <a:pPr marL="900113" indent="-368300">
              <a:buNone/>
            </a:pPr>
            <a:r>
              <a:rPr lang="ru-RU" dirty="0"/>
              <a:t>‒	иные ПД, не относящиеся к вышеуказанным категориям.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AA4529-6979-458A-85A2-EAC77CE3F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7529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F4A4-E0E9-4274-B98A-810E9E8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персональных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51BF1-98D0-4F0D-B0ED-AD8B575C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50250"/>
            <a:ext cx="8229600" cy="3088940"/>
          </a:xfrm>
        </p:spPr>
        <p:txBody>
          <a:bodyPr/>
          <a:lstStyle/>
          <a:p>
            <a:r>
              <a:rPr lang="ru-RU" dirty="0"/>
              <a:t>Безопасность ПД при их обработке в ИС должен обеспечивать оператор ИС, обрабатывающий ПД. </a:t>
            </a:r>
          </a:p>
          <a:p>
            <a:r>
              <a:rPr lang="ru-RU" dirty="0"/>
              <a:t>Вы-бор средств защиты информации для системы защиты ПД осуществляется оператором в соответствии с нормативными правовыми актами, принятыми ФСБ России и ФСТЭК России, во исполнение Федерального закона «О персональных данных».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0D78D-0C65-40E2-9BD2-3298BACCE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6603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3210-E62C-4DF9-941E-F709739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Профессиональная тайна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0E85D-1A98-4377-A1AB-B2B5FE84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Профессиональная тайна </a:t>
            </a:r>
            <a:r>
              <a:rPr lang="ru-RU" dirty="0"/>
              <a:t>– защищаемая по закону информация, доверенная или ставшая известной лицу исключительно в силу исполнения им своих профессиональных обязанностей, не связанных с государственной и муниципальной службой, распространение которой может нанести ущерб правам и законным интересам другого лица, доверившего эти сведения, и не относится  к государственной или коммерческой тайнам. </a:t>
            </a:r>
          </a:p>
          <a:p>
            <a:r>
              <a:rPr lang="ru-RU" dirty="0"/>
              <a:t>Выделяют следующие категории профессиональной тайны: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C4DC0-2C9B-4002-9D1D-50B6FECE45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4415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E7A1F-2B93-4B56-87DD-0D4AF04B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профессиональной тайны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15278-B3D4-4DDD-98DA-A0E67BF0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Врачебная тайна </a:t>
            </a:r>
            <a:r>
              <a:rPr lang="ru-RU" dirty="0"/>
              <a:t>– информация, содержащая сведения о фактах обращения за медицинской помощью, о состоянии здоровья, диагнозе заболевания и иные сведения, полученные при обследовании и лечении гражданина.</a:t>
            </a:r>
          </a:p>
          <a:p>
            <a:r>
              <a:rPr lang="ru-RU" i="1" dirty="0"/>
              <a:t>Тайна связи </a:t>
            </a:r>
            <a:r>
              <a:rPr lang="ru-RU" dirty="0"/>
              <a:t>– тайна переписки, телефонных переговоров, почтовых, телеграфных и иных сообщений.</a:t>
            </a:r>
          </a:p>
          <a:p>
            <a:r>
              <a:rPr lang="ru-RU" i="1" dirty="0"/>
              <a:t>Нотариальная тайна </a:t>
            </a:r>
            <a:r>
              <a:rPr lang="ru-RU" dirty="0"/>
              <a:t>– сведения, доверенные нотариусу в связи с совершением им нотариальных действий.</a:t>
            </a:r>
          </a:p>
          <a:p>
            <a:r>
              <a:rPr lang="ru-RU" i="1" dirty="0"/>
              <a:t>Адвокатская тайна </a:t>
            </a:r>
            <a:r>
              <a:rPr lang="ru-RU" dirty="0"/>
              <a:t>– сведения, сообщенные адвокату гражданином в связи с оказанием ему юридической помощи.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D5BCF-5A97-4F23-98FD-7FE9C1597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3044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CEF52-3714-4121-80BA-600C30E8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профессиональной тайны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6062B-223F-4602-98A0-669760BB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8781"/>
            <a:ext cx="8229600" cy="4708525"/>
          </a:xfrm>
        </p:spPr>
        <p:txBody>
          <a:bodyPr/>
          <a:lstStyle/>
          <a:p>
            <a:r>
              <a:rPr lang="ru-RU" i="1" dirty="0"/>
              <a:t>Тайна усыновления </a:t>
            </a:r>
            <a:r>
              <a:rPr lang="ru-RU" dirty="0"/>
              <a:t>– сведения об усыновлении ребенка, доверенные на законном основании иным лицам. </a:t>
            </a:r>
          </a:p>
          <a:p>
            <a:r>
              <a:rPr lang="ru-RU" i="1" dirty="0"/>
              <a:t>Тайна страхования </a:t>
            </a:r>
            <a:r>
              <a:rPr lang="ru-RU" dirty="0"/>
              <a:t>– сведения о страхователе, застрахованном лице и выгодоприобретателе, состоянии их здоровья, а также об имущественном положении всех этих лиц, полученные страховщиком. </a:t>
            </a:r>
          </a:p>
          <a:p>
            <a:r>
              <a:rPr lang="ru-RU" i="1" dirty="0"/>
              <a:t>Тайна совещания судей </a:t>
            </a:r>
            <a:r>
              <a:rPr lang="ru-RU" dirty="0"/>
              <a:t>– сведения по обсуждению вынесения приговора подсудимому.</a:t>
            </a:r>
          </a:p>
          <a:p>
            <a:r>
              <a:rPr lang="ru-RU" i="1" dirty="0"/>
              <a:t>Тайна совещания присяжных заседателей </a:t>
            </a:r>
            <a:r>
              <a:rPr lang="ru-RU" dirty="0"/>
              <a:t>– сведения по обсуждению виновности подсудимого.</a:t>
            </a:r>
          </a:p>
          <a:p>
            <a:r>
              <a:rPr lang="ru-RU" i="1" dirty="0"/>
              <a:t>Налоговая тайна </a:t>
            </a:r>
            <a:r>
              <a:rPr lang="ru-RU" dirty="0"/>
              <a:t>– сведения о выплачиваемых налогов.</a:t>
            </a:r>
          </a:p>
          <a:p>
            <a:r>
              <a:rPr lang="ru-RU" i="1" dirty="0"/>
              <a:t>Тайна исповеди </a:t>
            </a:r>
            <a:r>
              <a:rPr lang="ru-RU" dirty="0"/>
              <a:t>и др. (более 40 видов тайн).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4C1C66-7483-4C12-A784-65032CE4D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2943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как объект гражданского права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2078851"/>
            <a:ext cx="8640960" cy="3583995"/>
          </a:xfrm>
        </p:spPr>
        <p:txBody>
          <a:bodyPr/>
          <a:lstStyle/>
          <a:p>
            <a:r>
              <a:rPr lang="ru-RU" dirty="0"/>
              <a:t>Законодательство в информационной сфере началось после принятия Гражданского кодекса РФ в октябре 1994 г. и Закона “Об информации, информатизации и защите информации” от 20.02.95 г. № 24-Ф3., где впервые в правовой практике России </a:t>
            </a:r>
            <a:r>
              <a:rPr lang="ru-RU" b="1" i="1" dirty="0"/>
              <a:t>информация определяется в качестве объекта гражданского права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Последняя редакция этого закона была 27.07.2006 № 149-ФЗ</a:t>
            </a:r>
          </a:p>
          <a:p>
            <a:r>
              <a:rPr lang="ru-RU" b="1" i="1" dirty="0"/>
              <a:t>Информация</a:t>
            </a:r>
            <a:r>
              <a:rPr lang="ru-RU" dirty="0"/>
              <a:t> – сведения о лицах, предметах, фактах, событиях, явлениях и процессах независимо от формы их представления.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8042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7C59-F39B-4507-AFAE-36663C6D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Коммерческая тайна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D0EFB-A2A5-42D8-8BC4-59591F94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Коммерческая тайна </a:t>
            </a:r>
            <a:r>
              <a:rPr lang="ru-RU" dirty="0"/>
              <a:t>(КТ) – это режим обеспечения конфиденциальности информации, позволяющий ее обладателю при существующих или возможных обстоятельствах увеличить доходы, избежать неоправданных расходов, сохранить положение на рынке товаров, работ, услуг или получить иную выгоду. </a:t>
            </a:r>
          </a:p>
          <a:p>
            <a:r>
              <a:rPr lang="ru-RU" dirty="0"/>
              <a:t>Обработка информации, касающейся КТ, регламентируется Федеральным законом «О коммерческой тайне» от 29.07.2004 г. №98-ФЗ. Он определяет сведения, которые не могут составлять КТ, порядок отнесения информации к КТ, порядок передачи такой информации и защиты ее конфиденциальности.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0F039-CBA1-44CB-B13F-62C077CFE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27009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D2E5D-7932-4B83-A784-EB5C753C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Обладатель информации, составляющей 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B642B-DCDC-4C07-A79C-0E71327D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Обладатель информации</a:t>
            </a:r>
            <a:r>
              <a:rPr lang="ru-RU" dirty="0"/>
              <a:t>, составляющей КТ, – это лицо, которое владеет информацией, составляющей КТ, на законном основании, ограничило доступ к этой информации и установило в отношении ее режим КТ. </a:t>
            </a:r>
          </a:p>
          <a:p>
            <a:r>
              <a:rPr lang="ru-RU" dirty="0"/>
              <a:t>Обладатель информации, составляющей КТ, по требованию органа государственной власти предоставляет ее на безвозмездной основе. </a:t>
            </a:r>
          </a:p>
          <a:p>
            <a:r>
              <a:rPr lang="ru-RU" dirty="0"/>
              <a:t>Органы государственной власти, в свою очередь, несут гражданско-правовую ответственность за разглашение или незаконное использование этой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E14E4E-90CA-443C-BBAC-5612845C8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7476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F6945-7A92-41DE-A2B8-DF85963F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Грифы конфиденциальности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51751-209C-4C4A-BBEC-E486F7E4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и документы, относящиеся к КТ, имеют следующие уровни ограниченного доступа (степени конфиденциальности информации) и возможные на этих уровнях грифы конфиденциальности:</a:t>
            </a:r>
          </a:p>
          <a:p>
            <a:pPr marL="900113" indent="-273050">
              <a:buNone/>
            </a:pPr>
            <a:r>
              <a:rPr lang="ru-RU" dirty="0"/>
              <a:t>•	первый, массовый уровень – грифы «Конфиденциально» (К), «Конфиденциальная информация» (КИ);</a:t>
            </a:r>
          </a:p>
          <a:p>
            <a:pPr marL="900113" indent="-273050">
              <a:buNone/>
            </a:pPr>
            <a:r>
              <a:rPr lang="ru-RU" dirty="0"/>
              <a:t>•	второй уровень, менее распространенный – грифы «Строго конфиденциально» (СК), «Строго конфиденциальная информация» (СКИ), «Конфиденциально. Особый контроль» (К.ОК).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B5AFC1-910A-49DA-9317-DB68E367E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7742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3B66F-4746-4A76-8EE9-07681634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Правовая основа системы лицензирования и сертификации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23EF1-8D1F-48BF-8079-6B73D026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обеспечения защиты государственной и служебной тайн в важных для страны областях в РФ действует Государственная система защиты информации (ГСЗИ), которая включает:</a:t>
            </a:r>
          </a:p>
          <a:p>
            <a:pPr marL="900113" indent="-273050">
              <a:buNone/>
            </a:pPr>
            <a:r>
              <a:rPr lang="ru-RU" dirty="0"/>
              <a:t>‒	совокупность органов (ФСБ, ФСТЭК, СБ), сил и средств, осуществляющих деятельность в области защиты информации;</a:t>
            </a:r>
          </a:p>
          <a:p>
            <a:pPr marL="900113" indent="-273050">
              <a:buNone/>
            </a:pPr>
            <a:r>
              <a:rPr lang="ru-RU" dirty="0"/>
              <a:t>‒	систему лицензирования деятельности в области защиты ин-формации;</a:t>
            </a:r>
          </a:p>
          <a:p>
            <a:pPr marL="900113" indent="-273050">
              <a:buNone/>
            </a:pPr>
            <a:r>
              <a:rPr lang="ru-RU" dirty="0"/>
              <a:t>‒	систему сертификации средств защиты информации;</a:t>
            </a:r>
          </a:p>
          <a:p>
            <a:pPr marL="900113" indent="-273050">
              <a:buNone/>
            </a:pPr>
            <a:r>
              <a:rPr lang="ru-RU" dirty="0"/>
              <a:t>‒	систему подготовки и переподготовки специалистов в области защиты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4C0FC-B886-496B-8F0B-DA17CB2ED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002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185D-430B-4DBD-88DD-16E2B1EF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Лицензирование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7A6F9-ECFE-4320-9FB0-FAD7AABA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8781"/>
            <a:ext cx="8229600" cy="4708525"/>
          </a:xfrm>
        </p:spPr>
        <p:txBody>
          <a:bodyPr/>
          <a:lstStyle/>
          <a:p>
            <a:r>
              <a:rPr lang="ru-RU" i="1" dirty="0"/>
              <a:t>Лицензирование</a:t>
            </a:r>
            <a:r>
              <a:rPr lang="ru-RU" dirty="0"/>
              <a:t> – это процесс передачи или получения в отношении физических или юридических лиц прав на проведение определенных работ. Получить право или разрешение на определенную деятельность может только субъект, отвечающий определенным критериям в соответствии с правилами лицензирования.</a:t>
            </a:r>
          </a:p>
          <a:p>
            <a:r>
              <a:rPr lang="ru-RU" i="1" dirty="0"/>
              <a:t>Лицензия</a:t>
            </a:r>
            <a:r>
              <a:rPr lang="ru-RU" dirty="0"/>
              <a:t> – документ, дающий право на осуществление указанного вида деятельности в течение определенного времени.</a:t>
            </a:r>
          </a:p>
          <a:p>
            <a:r>
              <a:rPr lang="ru-RU" dirty="0"/>
              <a:t>Перечень видов деятельности в области защиты информации, на которые выдаются лицензии, определен Законом РФ «О лицензировании отдельных видов деятельности» от 04.05.2011 № 99-ФЗ.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7129F-074B-4697-BB1B-F5886962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76167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4DBFE-319E-4235-AB36-6DF04522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Лицензируемые виды деятельности в области 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23A62-402D-4145-8D6D-FF864F87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лицензируемым видам деятельности в области защиты информации, в частности, относятся: </a:t>
            </a:r>
          </a:p>
          <a:p>
            <a:pPr marL="900113" indent="-273050">
              <a:buNone/>
            </a:pPr>
            <a:r>
              <a:rPr lang="ru-RU" dirty="0"/>
              <a:t>‒	разработка, производство, распространение, техническое обслуживание и оказание услуг в части шифровальных средств, ИС и телекоммуникационных систем, защищенных с использованием шифровальных средств;</a:t>
            </a:r>
          </a:p>
          <a:p>
            <a:pPr marL="900113" indent="-273050">
              <a:buNone/>
            </a:pPr>
            <a:r>
              <a:rPr lang="ru-RU" dirty="0"/>
              <a:t>‒	разработка, производство, реализация и приобретение в целях продажи специальных технических средств, предназначенных для негласного получения информации;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8832B-0C8C-4216-B50F-49E68E57A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6256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5A453-9784-4EAD-8A7D-AC11DF83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Лицензируемые виды деятельности в области 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B826D-6E5B-46A9-889C-3E9B9EB9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113" indent="-273050">
              <a:buNone/>
            </a:pPr>
            <a:r>
              <a:rPr lang="ru-RU" dirty="0"/>
              <a:t>‒	деятельность по выявлению электронных устройств, предназначенных для негласного получения информации;</a:t>
            </a:r>
          </a:p>
          <a:p>
            <a:pPr marL="900113" indent="-273050">
              <a:buNone/>
            </a:pPr>
            <a:r>
              <a:rPr lang="ru-RU" dirty="0"/>
              <a:t>‒	разработка и производство средств защиты конфиденциальной информации;</a:t>
            </a:r>
          </a:p>
          <a:p>
            <a:pPr marL="900113" indent="-273050">
              <a:buNone/>
            </a:pPr>
            <a:r>
              <a:rPr lang="ru-RU" dirty="0"/>
              <a:t>‒	деятельность по технической защите конфиденциальной информации;</a:t>
            </a:r>
          </a:p>
          <a:p>
            <a:pPr marL="900113" indent="-273050">
              <a:buNone/>
            </a:pPr>
            <a:r>
              <a:rPr lang="ru-RU" dirty="0"/>
              <a:t>‒	деятельность по подготовке и переподготовки кадров в области информационной безопасности.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9EDFBC-259E-4609-9DF2-2E66596E1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6764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2EF3-2F5D-4321-931B-8FA6A4F4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60" y="274638"/>
            <a:ext cx="8229600" cy="1264153"/>
          </a:xfrm>
        </p:spPr>
        <p:txBody>
          <a:bodyPr>
            <a:normAutofit fontScale="90000"/>
          </a:bodyPr>
          <a:lstStyle/>
          <a:p>
            <a:r>
              <a:rPr lang="ru-RU" dirty="0"/>
              <a:t>Ведение лицензионной деятельности, связанной с ГТ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790C8-9646-4108-8CE9-7B3178BD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3805"/>
            <a:ext cx="8229600" cy="4634920"/>
          </a:xfrm>
        </p:spPr>
        <p:txBody>
          <a:bodyPr/>
          <a:lstStyle/>
          <a:p>
            <a:pPr marL="531813" indent="-395288">
              <a:buNone/>
            </a:pPr>
            <a:r>
              <a:rPr lang="ru-RU" dirty="0"/>
              <a:t>‒	По допуску предприятий к проведению работ, связанных с использованием сведений, составляющих гостайну, –ФСБ (на территории РФ), СВР (за рубежом);</a:t>
            </a:r>
          </a:p>
          <a:p>
            <a:pPr marL="531813" indent="-395288">
              <a:buNone/>
            </a:pPr>
            <a:r>
              <a:rPr lang="ru-RU" dirty="0"/>
              <a:t>‒	на право проведения работ, связанных с созданием средств защиты информации, – ФСТЭК, СВР, МО, ФСБ (в пределах их компетенции).</a:t>
            </a:r>
          </a:p>
          <a:p>
            <a:pPr marL="531813" indent="-395288">
              <a:buNone/>
            </a:pPr>
            <a:r>
              <a:rPr lang="ru-RU" dirty="0"/>
              <a:t>‒	на право осуществления мероприятий и (или) оказания услуг в области защиты гостайны – ФСБ, ФСТЭК, СВР (в пределах их компетенции).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837B0-6948-485B-80D3-FE3B7F83B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22684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D9DFA-DD7F-4AE7-A528-AEB97A3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лицензии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74A80-6297-4213-8193-4B5415A7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0" y="1600201"/>
            <a:ext cx="8435280" cy="4708525"/>
          </a:xfrm>
        </p:spPr>
        <p:txBody>
          <a:bodyPr/>
          <a:lstStyle/>
          <a:p>
            <a:r>
              <a:rPr lang="ru-RU" dirty="0"/>
              <a:t>Срок действия лицензии устанавливается в зависимости от вида деятельности, но не может быть менее трех и более пяти лет. На каждый вид деятельности выдается отдельная лицензия.</a:t>
            </a:r>
          </a:p>
          <a:p>
            <a:r>
              <a:rPr lang="ru-RU" dirty="0"/>
              <a:t>Для получения лицензии на проведение деятельности, связанной с использованием гостайны, предприятия подвергаются специальной экспертизе, которая выполняются по следующим направлениям:</a:t>
            </a:r>
          </a:p>
          <a:p>
            <a:pPr marL="900113" indent="-273050">
              <a:buNone/>
            </a:pPr>
            <a:r>
              <a:rPr lang="ru-RU" dirty="0"/>
              <a:t>‒	режим секретности;</a:t>
            </a:r>
          </a:p>
          <a:p>
            <a:pPr marL="900113" indent="-273050">
              <a:buNone/>
            </a:pPr>
            <a:r>
              <a:rPr lang="ru-RU" dirty="0"/>
              <a:t>‒	противодействие иностранным техническим разведкам;</a:t>
            </a:r>
          </a:p>
          <a:p>
            <a:pPr marL="900113" indent="-273050">
              <a:buNone/>
            </a:pPr>
            <a:r>
              <a:rPr lang="ru-RU" dirty="0"/>
              <a:t>‒	защита информации от утечки по техническим каналам.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56326-CAEB-46BA-8AA3-003FD97CA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4713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F33E7-A548-42A4-ABE2-6700C0A4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лицензирования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DD651-5E17-4EC5-AD25-AA75BA3B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786"/>
            <a:ext cx="8229600" cy="4708525"/>
          </a:xfrm>
        </p:spPr>
        <p:txBody>
          <a:bodyPr/>
          <a:lstStyle/>
          <a:p>
            <a:pPr marL="531813" indent="-395288">
              <a:buNone/>
              <a:tabLst>
                <a:tab pos="531813" algn="l"/>
              </a:tabLst>
            </a:pPr>
            <a:r>
              <a:rPr lang="ru-RU" dirty="0"/>
              <a:t>1. 	Лицензирование в области защиты государственной тайны является обязательным.</a:t>
            </a:r>
          </a:p>
          <a:p>
            <a:pPr marL="531813" indent="-395288">
              <a:buNone/>
              <a:tabLst>
                <a:tab pos="531813" algn="l"/>
              </a:tabLst>
            </a:pPr>
            <a:r>
              <a:rPr lang="ru-RU" dirty="0"/>
              <a:t>2. 	Деятельность в области защиты информации лиц, не прошедших лицензирование, запрещена (с применением соответствующих статей гражданского и уголовного кодексов к нарушителям).</a:t>
            </a:r>
          </a:p>
          <a:p>
            <a:pPr marL="531813" indent="-395288">
              <a:buNone/>
              <a:tabLst>
                <a:tab pos="531813" algn="l"/>
              </a:tabLst>
            </a:pPr>
            <a:r>
              <a:rPr lang="ru-RU" dirty="0"/>
              <a:t>3. 	Лицензии на право деятельности в области защиты информации выдаются только юридическим лицам независимо от организационно-правовой формы.</a:t>
            </a:r>
          </a:p>
          <a:p>
            <a:pPr marL="531813" indent="-395288">
              <a:buNone/>
              <a:tabLst>
                <a:tab pos="531813" algn="l"/>
              </a:tabLst>
            </a:pPr>
            <a:r>
              <a:rPr lang="ru-RU" dirty="0"/>
              <a:t>4. 	Лицензии выдаются только предприятиям, зарегистрированным на территории РФ на основании специальной экспертизы заявителя.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659875-EF5B-4CF0-A73F-23943A133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87133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E2A69-66CC-4F89-96D5-E3027926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ресурсы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C92BB-1848-49E6-BB1C-CD1530A6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соответствии с законодательством РФ защите подлежит только </a:t>
            </a:r>
            <a:r>
              <a:rPr lang="ru-RU" i="1" dirty="0"/>
              <a:t>документированная информация</a:t>
            </a:r>
            <a:r>
              <a:rPr lang="ru-RU" dirty="0"/>
              <a:t>, зафиксированная на каком-либо материальном носителе и имеющая реквизиты, позволяющие ее идентифицировать. Юридическим термином для обозначения такой информации является понятие «</a:t>
            </a:r>
            <a:r>
              <a:rPr lang="ru-RU" i="1" dirty="0"/>
              <a:t>Информационные ресурсы</a:t>
            </a:r>
            <a:r>
              <a:rPr lang="ru-RU" dirty="0"/>
              <a:t>». </a:t>
            </a:r>
          </a:p>
          <a:p>
            <a:r>
              <a:rPr lang="ru-RU" dirty="0"/>
              <a:t>Информационные ресурсы (ИР) – отдельные документы и отдельные массивы документов, документы и массивы документов в информационных системах (библиотеках, архивах, фондах, банках данных, других информационных системах).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389BA-71DC-4C95-B18C-693F501F8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40119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B454D-CE48-4488-919B-78F64AC5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лицензирования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18E76-32A2-4F87-9FAB-C8A0D48D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лицензирования обеспечивает в отношении ИС выполнение трех основных требований к защищаемой информации: </a:t>
            </a:r>
            <a:r>
              <a:rPr lang="ru-RU" i="1" dirty="0"/>
              <a:t>конфиденциальность; целостность; доступность</a:t>
            </a:r>
          </a:p>
          <a:p>
            <a:r>
              <a:rPr lang="ru-RU" dirty="0"/>
              <a:t>Проводится также </a:t>
            </a:r>
            <a:r>
              <a:rPr lang="ru-RU" dirty="0" err="1"/>
              <a:t>госаттестация</a:t>
            </a:r>
            <a:r>
              <a:rPr lang="ru-RU" dirty="0"/>
              <a:t> руководителей ответственных за организацию работ связанных с гостайной. </a:t>
            </a:r>
            <a:r>
              <a:rPr lang="ru-RU" dirty="0" err="1"/>
              <a:t>Госаттестация</a:t>
            </a:r>
            <a:r>
              <a:rPr lang="ru-RU" dirty="0"/>
              <a:t> проводится методом собеседования аттестационной комиссии с руководителем предприятия. От государственной аттестации освобождаются руководители предприятий, окончившие учебные заведения, готовящие специалистов по специальностям защиты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64044-2789-4A93-9473-F5287D36B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81582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0A54D-68EF-4B10-A306-AD2756D2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Сертификации средств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E3081-A8E5-4F63-95FD-9DD29DEF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Сертификация</a:t>
            </a:r>
            <a:r>
              <a:rPr lang="ru-RU" dirty="0"/>
              <a:t> – это подтверждение соответствия продукции или услуг установленным требованиям или стандартам. </a:t>
            </a:r>
            <a:r>
              <a:rPr lang="ru-RU" i="1" dirty="0"/>
              <a:t>Сертификат</a:t>
            </a:r>
            <a:r>
              <a:rPr lang="ru-RU" dirty="0"/>
              <a:t> – документ, подтверждающий соответствие средства защиты информации требованиям по безопасности информации.</a:t>
            </a:r>
          </a:p>
          <a:p>
            <a:r>
              <a:rPr lang="ru-RU" i="1" dirty="0"/>
              <a:t>Сертификация  средств защиты информации </a:t>
            </a:r>
            <a:r>
              <a:rPr lang="ru-RU" dirty="0"/>
              <a:t>(СЗИ) прежде всего подразумевает проверку их качественных характеристик для реализации основной функции – защиты информации на основании государственных стандартов и требований по безопасности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7E5AA-2742-49C2-B483-94CA2B2E0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593669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F2E79-2C49-4A74-AC33-9FE4BA82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сертификации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67C48-EA94-47E4-969C-68D5129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Руководящим документом по сертификации средств защиты информации является Положение о системе сертификации средств защиты ин-формации, утвержденное приказом ФСТЭК России 3 апреля 2018 г. № 55.</a:t>
            </a:r>
          </a:p>
          <a:p>
            <a:r>
              <a:rPr lang="ru-RU" dirty="0"/>
              <a:t>Организация сертификации СЗИ возлагается на ФСБ, ФСТЭК, СВР и МО в соответствии с функциями, возложенными на них законодательством РФ. </a:t>
            </a:r>
          </a:p>
          <a:p>
            <a:r>
              <a:rPr lang="ru-RU" dirty="0"/>
              <a:t>Сертификация осуществляется на основании требований государственных стандартов РФ и иных нормативных документов, утверждаемых Правительством РФ.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3FB888-69BD-4B1C-A2E0-D333D3D71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5391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8152-49E1-496B-9FD6-8695B58D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сертификации СЗИ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DE286-76BF-486C-BE06-C9F133D6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273050">
              <a:buNone/>
            </a:pPr>
            <a:r>
              <a:rPr lang="ru-RU" dirty="0"/>
              <a:t>•	Сертификация изделий, обеспечивающих защиту связанных с использованием сведений, составляющих гостайну, является обязательной;</a:t>
            </a:r>
          </a:p>
          <a:p>
            <a:pPr marL="804863" indent="-273050">
              <a:buNone/>
            </a:pPr>
            <a:r>
              <a:rPr lang="ru-RU" dirty="0"/>
              <a:t>•	В сертифицированных изделиях могут использоваться только криптографические алгоритмы, являющихся стандартами;</a:t>
            </a:r>
          </a:p>
          <a:p>
            <a:pPr marL="804863" indent="-273050">
              <a:buNone/>
            </a:pPr>
            <a:r>
              <a:rPr lang="ru-RU" dirty="0"/>
              <a:t>•	Сертификации подлежат только изделия от заявителей, имеющих лицензию.</a:t>
            </a:r>
          </a:p>
          <a:p>
            <a:r>
              <a:rPr lang="ru-RU" dirty="0"/>
              <a:t>Государственным организациям и предприятиям запрещено использование в ИС шифровальных средств, не имеющих сертификата.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8C3CE3-16E8-4E07-9337-BDABCCFB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364746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44B96-7DFC-412B-AA66-218E40DD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49217"/>
          </a:xfrm>
        </p:spPr>
        <p:txBody>
          <a:bodyPr>
            <a:normAutofit fontScale="90000"/>
          </a:bodyPr>
          <a:lstStyle/>
          <a:p>
            <a:r>
              <a:rPr lang="ru-RU" dirty="0"/>
              <a:t>Лицензирование деятельности </a:t>
            </a:r>
            <a:br>
              <a:rPr lang="ru-RU" dirty="0"/>
            </a:br>
            <a:r>
              <a:rPr lang="ru-RU" dirty="0"/>
              <a:t>по технической защите 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58410-09EF-4B02-B511-73C77002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48881"/>
            <a:ext cx="8229600" cy="3959845"/>
          </a:xfrm>
        </p:spPr>
        <p:txBody>
          <a:bodyPr/>
          <a:lstStyle/>
          <a:p>
            <a:r>
              <a:rPr lang="ru-RU" dirty="0"/>
              <a:t>Регламентированы Постановлением Правительства РФ от 03.02.2012 №79 (ред. от 15.06.2016) «О лицензировании деятельности по технической защите конфиденциальной информации» (вместе с «Положением о лицензировании деятельности по технической защите конфиденциальной информации). </a:t>
            </a:r>
          </a:p>
          <a:p>
            <a:r>
              <a:rPr lang="ru-RU" u="sng" dirty="0"/>
              <a:t>Действие настоящего Постановления распространяется на лицензирование деятельности по технической защите конфиденциальной информации, не содержащей сведения, составляющие государственную тайну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33A288-5C6A-4637-9153-03960DA27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4700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5A52C-5202-479F-A036-53152FEC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49217"/>
          </a:xfrm>
        </p:spPr>
        <p:txBody>
          <a:bodyPr>
            <a:normAutofit fontScale="90000"/>
          </a:bodyPr>
          <a:lstStyle/>
          <a:p>
            <a:r>
              <a:rPr lang="ru-RU" dirty="0"/>
              <a:t>Лицензирование деятельности </a:t>
            </a:r>
            <a:br>
              <a:rPr lang="ru-RU" dirty="0"/>
            </a:br>
            <a:r>
              <a:rPr lang="ru-RU" dirty="0"/>
              <a:t>по технической защите 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0EC9E-C5C6-4E69-B1A4-7EBA1F27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48881"/>
            <a:ext cx="8229600" cy="3959845"/>
          </a:xfrm>
        </p:spPr>
        <p:txBody>
          <a:bodyPr/>
          <a:lstStyle/>
          <a:p>
            <a:r>
              <a:rPr lang="ru-RU" dirty="0"/>
              <a:t>Лицензирование и контроль деятельности по технической защите конфиденциальной информации осуществляет ФСТЭК России. </a:t>
            </a:r>
          </a:p>
          <a:p>
            <a:r>
              <a:rPr lang="ru-RU" dirty="0"/>
              <a:t>Лицензированию подлежат:</a:t>
            </a:r>
          </a:p>
          <a:p>
            <a:pPr marL="900113" indent="-368300">
              <a:buNone/>
            </a:pPr>
            <a:r>
              <a:rPr lang="ru-RU" dirty="0"/>
              <a:t>‒	услуги по контролю защищенности конфиденциальной информации от утечки по техническим каналам: в ОТСС; в ВТСС; в защищаемых помещениях;</a:t>
            </a:r>
          </a:p>
          <a:p>
            <a:pPr marL="900113" indent="-36830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E792BB-E27A-4BFC-BFCC-E80FAD7B0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6221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62DE5-1A8D-4530-9B4A-ACDE9998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ru-RU" dirty="0"/>
              <a:t>Лицензирование деятельности </a:t>
            </a:r>
            <a:br>
              <a:rPr lang="ru-RU" dirty="0"/>
            </a:br>
            <a:r>
              <a:rPr lang="ru-RU" dirty="0"/>
              <a:t>по технической защите 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A22FB-F6D3-4BC8-B3A4-73128804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03875"/>
            <a:ext cx="8229600" cy="4004850"/>
          </a:xfrm>
        </p:spPr>
        <p:txBody>
          <a:bodyPr/>
          <a:lstStyle/>
          <a:p>
            <a:pPr marL="804863" indent="-273050">
              <a:buNone/>
              <a:tabLst>
                <a:tab pos="804863" algn="l"/>
              </a:tabLst>
            </a:pPr>
            <a:r>
              <a:rPr lang="ru-RU" dirty="0"/>
              <a:t>‒ 	услуги по контролю защищенности конфиденциальной информации от НСД и ее модификации в средствах и системах информатизации;</a:t>
            </a:r>
          </a:p>
          <a:p>
            <a:pPr marL="804863" indent="-273050">
              <a:buNone/>
              <a:tabLst>
                <a:tab pos="804863" algn="l"/>
              </a:tabLst>
            </a:pPr>
            <a:r>
              <a:rPr lang="ru-RU" dirty="0"/>
              <a:t>‒	услуги по мониторингу информационной безопасности средств и систем информатизации;</a:t>
            </a:r>
          </a:p>
          <a:p>
            <a:pPr marL="804863" indent="-273050">
              <a:buNone/>
              <a:tabLst>
                <a:tab pos="804863" algn="l"/>
              </a:tabLst>
            </a:pPr>
            <a:r>
              <a:rPr lang="ru-RU" dirty="0"/>
              <a:t>‒	работы и услуги по аттестационным испытаниям и аттестации на соответствие требованиям по защите информации: средств и систем информатизации; помещений со средствами информатизации, подлежащими защите; защищаемых помещений;</a:t>
            </a:r>
          </a:p>
          <a:p>
            <a:pPr marL="804863" indent="-273050">
              <a:buNone/>
              <a:tabLst>
                <a:tab pos="804863" algn="l"/>
              </a:tabLst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1DD2F-6AE3-46F2-832E-BC305C357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29059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2D93A-BA58-4380-9195-09B8386A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984232"/>
          </a:xfrm>
        </p:spPr>
        <p:txBody>
          <a:bodyPr>
            <a:normAutofit fontScale="90000"/>
          </a:bodyPr>
          <a:lstStyle/>
          <a:p>
            <a:r>
              <a:rPr lang="ru-RU" dirty="0"/>
              <a:t>Лицензирование деятельности </a:t>
            </a:r>
            <a:br>
              <a:rPr lang="ru-RU" dirty="0"/>
            </a:br>
            <a:r>
              <a:rPr lang="ru-RU" dirty="0"/>
              <a:t>по технической защите 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CF322-62DF-44EA-9ED2-BC28F2C6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573905"/>
            <a:ext cx="8229600" cy="3734820"/>
          </a:xfrm>
        </p:spPr>
        <p:txBody>
          <a:bodyPr/>
          <a:lstStyle/>
          <a:p>
            <a:pPr marL="804863" indent="-273050">
              <a:buNone/>
            </a:pPr>
            <a:r>
              <a:rPr lang="ru-RU" dirty="0"/>
              <a:t>‒	работы и услуги по проектированию в защищенном исполнении: средств и систем информатизации; помещений со средствами (системами) информатизации, подлежащими защите; защищаемых помещений;</a:t>
            </a:r>
          </a:p>
          <a:p>
            <a:pPr marL="804863" indent="-273050">
              <a:buNone/>
            </a:pPr>
            <a:r>
              <a:rPr lang="ru-RU" dirty="0"/>
              <a:t>‒	услуги по установке, монтажу, наладке, испытаниям, ремонту средств защиты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3D43A-1F64-4B70-A471-BB35758D9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58752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2B81F-AC1C-4D09-840B-893ADCDE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Сертификация деятельности по технической защите </a:t>
            </a:r>
            <a:br>
              <a:rPr lang="ru-RU" dirty="0"/>
            </a:br>
            <a:r>
              <a:rPr lang="ru-RU" dirty="0"/>
              <a:t>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612B5-8EEF-44A7-BB04-9FDA24CA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13865"/>
            <a:ext cx="8229600" cy="4094860"/>
          </a:xfrm>
        </p:spPr>
        <p:txBody>
          <a:bodyPr/>
          <a:lstStyle/>
          <a:p>
            <a:r>
              <a:rPr lang="ru-RU" dirty="0"/>
              <a:t>Регламентирована «Положением о системе сертификации средств защиты информации», утвержденным приказом ФСТЭК России от 3 апреля 2018 г. № 55.</a:t>
            </a:r>
          </a:p>
          <a:p>
            <a:r>
              <a:rPr lang="ru-RU" dirty="0"/>
              <a:t>Сертификация средств защиты информации осуществляется на соответствие требованиям по безопасности информации, установленным нормативными правовыми актами ФСТЭК России, а также техническими условиями, техническим заданием, заданием по безопасности, согласованными заявителями на сертификацию с ФСТЭК России.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84317-B452-4D15-BF59-E6D3BB9D5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94596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56B3B-DBA6-4F6B-8DD7-BF43EF72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Сертификация деятельности по технической защите </a:t>
            </a:r>
            <a:br>
              <a:rPr lang="ru-RU" dirty="0"/>
            </a:br>
            <a:r>
              <a:rPr lang="ru-RU" dirty="0"/>
              <a:t>конфиденциальной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F219A-B579-491B-B2D1-2AEA2A55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78850"/>
            <a:ext cx="8229600" cy="4184870"/>
          </a:xfrm>
        </p:spPr>
        <p:txBody>
          <a:bodyPr/>
          <a:lstStyle/>
          <a:p>
            <a:r>
              <a:rPr lang="ru-RU" dirty="0"/>
              <a:t>Согласно Положению сертификации подлежат:</a:t>
            </a:r>
          </a:p>
          <a:p>
            <a:pPr marL="804863" indent="-273050">
              <a:buNone/>
            </a:pPr>
            <a:r>
              <a:rPr lang="ru-RU" dirty="0"/>
              <a:t>‒	средства противодействия и средства контроля эффективности противодействия иностранным техническим разведкам;</a:t>
            </a:r>
          </a:p>
          <a:p>
            <a:pPr marL="804863" indent="-273050">
              <a:buNone/>
            </a:pPr>
            <a:r>
              <a:rPr lang="ru-RU" dirty="0"/>
              <a:t>‒	средства технической защиты информации, включая средства, в которых они реализованы, а также средства контроля эффективности технической защиты информации;</a:t>
            </a:r>
          </a:p>
          <a:p>
            <a:pPr marL="804863" indent="-273050">
              <a:buNone/>
            </a:pPr>
            <a:r>
              <a:rPr lang="ru-RU" dirty="0"/>
              <a:t>‒	средства обеспечения безопасности информационных технологий, включая защищенные средства обработки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EF9A-A339-4A8A-B4EA-4B7B09616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6841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ресурсы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20180"/>
            <a:ext cx="8229600" cy="4259070"/>
          </a:xfrm>
        </p:spPr>
        <p:txBody>
          <a:bodyPr/>
          <a:lstStyle/>
          <a:p>
            <a:r>
              <a:rPr lang="ru-RU" dirty="0"/>
              <a:t>ИР общества рассматриваются как стратегические ресурсы, аналогичные по значимости материальным, сырьевым, энергетическим, трудовым и финансовым ресурсам. Вместе с тем ИР отличаются от всяких других тем, что они после использования не исчезают.</a:t>
            </a:r>
          </a:p>
          <a:p>
            <a:r>
              <a:rPr lang="ru-RU" dirty="0"/>
              <a:t>С правовой точки зрения ИР являются объектами отношений, подлежат обязательному учету и защите как материальное имущество собственника (юридических и физических лиц). </a:t>
            </a:r>
          </a:p>
          <a:p>
            <a:r>
              <a:rPr lang="ru-RU" dirty="0"/>
              <a:t>ИР могут быть товаром, за исключением случаев, предусмотренных законодательством РФ, и защищаются законом наряду с другими ресурсами.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0469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64578-2465-4DD4-9417-F0A66129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и виды информационных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D1750-C570-48A2-9AEB-831116CB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648779"/>
          </a:xfrm>
        </p:spPr>
        <p:txBody>
          <a:bodyPr/>
          <a:lstStyle/>
          <a:p>
            <a:r>
              <a:rPr lang="ru-RU" dirty="0"/>
              <a:t>Информационные ресурсы принято классифицировать по принадлежности и по доступности. </a:t>
            </a:r>
          </a:p>
          <a:p>
            <a:r>
              <a:rPr lang="ru-RU" dirty="0"/>
              <a:t>Классификация информационных ресурсов по принадлежности: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CE859A-DBF8-4EFF-AD59-74FAFC553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101" name="Полотно 14">
            <a:extLst>
              <a:ext uri="{FF2B5EF4-FFF2-40B4-BE49-F238E27FC236}">
                <a16:creationId xmlns:a16="http://schemas.microsoft.com/office/drawing/2014/main" id="{D53FDA78-6175-4844-AC5B-105D3ED2E7BF}"/>
              </a:ext>
            </a:extLst>
          </p:cNvPr>
          <p:cNvGrpSpPr/>
          <p:nvPr/>
        </p:nvGrpSpPr>
        <p:grpSpPr>
          <a:xfrm>
            <a:off x="1910536" y="3383995"/>
            <a:ext cx="7885599" cy="2700300"/>
            <a:chOff x="69850" y="195973"/>
            <a:chExt cx="5031105" cy="1900878"/>
          </a:xfrm>
        </p:grpSpPr>
        <p:sp>
          <p:nvSpPr>
            <p:cNvPr id="102" name="Поле 1">
              <a:extLst>
                <a:ext uri="{FF2B5EF4-FFF2-40B4-BE49-F238E27FC236}">
                  <a16:creationId xmlns:a16="http://schemas.microsoft.com/office/drawing/2014/main" id="{655E127B-D1D7-45DC-AE37-D41EFB099534}"/>
                </a:ext>
              </a:extLst>
            </p:cNvPr>
            <p:cNvSpPr txBox="1"/>
            <p:nvPr/>
          </p:nvSpPr>
          <p:spPr>
            <a:xfrm>
              <a:off x="959975" y="195973"/>
              <a:ext cx="2771404" cy="3257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 dirty="0">
                  <a:solidFill>
                    <a:prstClr val="black"/>
                  </a:solidFill>
                </a:rPr>
                <a:t>Информационные ресурсы</a:t>
              </a:r>
            </a:p>
          </p:txBody>
        </p:sp>
        <p:sp>
          <p:nvSpPr>
            <p:cNvPr id="103" name="Поле 2">
              <a:extLst>
                <a:ext uri="{FF2B5EF4-FFF2-40B4-BE49-F238E27FC236}">
                  <a16:creationId xmlns:a16="http://schemas.microsoft.com/office/drawing/2014/main" id="{2A481EA5-CFA8-476D-96A4-5FAE9A455D51}"/>
                </a:ext>
              </a:extLst>
            </p:cNvPr>
            <p:cNvSpPr txBox="1"/>
            <p:nvPr/>
          </p:nvSpPr>
          <p:spPr>
            <a:xfrm>
              <a:off x="69850" y="811266"/>
              <a:ext cx="1447800" cy="3257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Государственные</a:t>
              </a:r>
            </a:p>
          </p:txBody>
        </p:sp>
        <p:sp>
          <p:nvSpPr>
            <p:cNvPr id="104" name="Поле 3">
              <a:extLst>
                <a:ext uri="{FF2B5EF4-FFF2-40B4-BE49-F238E27FC236}">
                  <a16:creationId xmlns:a16="http://schemas.microsoft.com/office/drawing/2014/main" id="{A3E1C7EB-638F-4979-92C2-1A47DEA3C327}"/>
                </a:ext>
              </a:extLst>
            </p:cNvPr>
            <p:cNvSpPr txBox="1"/>
            <p:nvPr/>
          </p:nvSpPr>
          <p:spPr>
            <a:xfrm>
              <a:off x="2682799" y="829599"/>
              <a:ext cx="1558111" cy="3257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Не государственные</a:t>
              </a:r>
            </a:p>
          </p:txBody>
        </p:sp>
        <p:sp>
          <p:nvSpPr>
            <p:cNvPr id="106" name="Поле 5">
              <a:extLst>
                <a:ext uri="{FF2B5EF4-FFF2-40B4-BE49-F238E27FC236}">
                  <a16:creationId xmlns:a16="http://schemas.microsoft.com/office/drawing/2014/main" id="{DBDAA085-D345-4D7D-91FA-1CDE94F205BB}"/>
                </a:ext>
              </a:extLst>
            </p:cNvPr>
            <p:cNvSpPr txBox="1"/>
            <p:nvPr/>
          </p:nvSpPr>
          <p:spPr>
            <a:xfrm>
              <a:off x="69850" y="1445260"/>
              <a:ext cx="1447800" cy="65159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Органы </a:t>
              </a:r>
            </a:p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государственной</a:t>
              </a:r>
            </a:p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власти</a:t>
              </a:r>
            </a:p>
          </p:txBody>
        </p:sp>
        <p:sp>
          <p:nvSpPr>
            <p:cNvPr id="107" name="Поле 6">
              <a:extLst>
                <a:ext uri="{FF2B5EF4-FFF2-40B4-BE49-F238E27FC236}">
                  <a16:creationId xmlns:a16="http://schemas.microsoft.com/office/drawing/2014/main" id="{9311EBFE-8BA7-4722-9A08-919F6AF0EFD1}"/>
                </a:ext>
              </a:extLst>
            </p:cNvPr>
            <p:cNvSpPr txBox="1"/>
            <p:nvPr/>
          </p:nvSpPr>
          <p:spPr>
            <a:xfrm>
              <a:off x="1843405" y="1444718"/>
              <a:ext cx="1447800" cy="6514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Юридические</a:t>
              </a:r>
            </a:p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лица</a:t>
              </a:r>
            </a:p>
          </p:txBody>
        </p:sp>
        <p:sp>
          <p:nvSpPr>
            <p:cNvPr id="108" name="Поле 7">
              <a:extLst>
                <a:ext uri="{FF2B5EF4-FFF2-40B4-BE49-F238E27FC236}">
                  <a16:creationId xmlns:a16="http://schemas.microsoft.com/office/drawing/2014/main" id="{F214C68C-0E04-4F70-97AF-850B8DDE79F8}"/>
                </a:ext>
              </a:extLst>
            </p:cNvPr>
            <p:cNvSpPr txBox="1"/>
            <p:nvPr/>
          </p:nvSpPr>
          <p:spPr>
            <a:xfrm>
              <a:off x="3653155" y="1445260"/>
              <a:ext cx="1447800" cy="65159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Физические</a:t>
              </a:r>
            </a:p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лица</a:t>
              </a:r>
            </a:p>
          </p:txBody>
        </p: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81FEAD66-EE6A-4528-B103-6B23790B2845}"/>
                </a:ext>
              </a:extLst>
            </p:cNvPr>
            <p:cNvCxnSpPr>
              <a:stCxn id="103" idx="2"/>
              <a:endCxn id="106" idx="0"/>
            </p:cNvCxnSpPr>
            <p:nvPr/>
          </p:nvCxnSpPr>
          <p:spPr>
            <a:xfrm>
              <a:off x="793750" y="1137059"/>
              <a:ext cx="0" cy="30820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10" name="Прямая со стрелкой 109">
              <a:extLst>
                <a:ext uri="{FF2B5EF4-FFF2-40B4-BE49-F238E27FC236}">
                  <a16:creationId xmlns:a16="http://schemas.microsoft.com/office/drawing/2014/main" id="{E8AFED74-B003-45D2-A8FB-150485EE8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255" y="1155392"/>
              <a:ext cx="1" cy="289326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933E936D-9A73-430E-89F0-EE9FED5E948D}"/>
                </a:ext>
              </a:extLst>
            </p:cNvPr>
            <p:cNvCxnSpPr>
              <a:cxnSpLocks/>
            </p:cNvCxnSpPr>
            <p:nvPr/>
          </p:nvCxnSpPr>
          <p:spPr>
            <a:xfrm>
              <a:off x="3978910" y="1155392"/>
              <a:ext cx="0" cy="289868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12" name="Прямая со стрелкой 111">
              <a:extLst>
                <a:ext uri="{FF2B5EF4-FFF2-40B4-BE49-F238E27FC236}">
                  <a16:creationId xmlns:a16="http://schemas.microsoft.com/office/drawing/2014/main" id="{642ADBD0-5DD3-4807-8FB9-5C85CA0BF216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461855" y="521766"/>
              <a:ext cx="0" cy="307833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  <p:cxnSp>
          <p:nvCxnSpPr>
            <p:cNvPr id="113" name="Прямая со стрелкой 112">
              <a:extLst>
                <a:ext uri="{FF2B5EF4-FFF2-40B4-BE49-F238E27FC236}">
                  <a16:creationId xmlns:a16="http://schemas.microsoft.com/office/drawing/2014/main" id="{470A1219-BFB8-40E8-87D3-6636BED02F7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99" y="521766"/>
              <a:ext cx="0" cy="289500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5700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Информационные ресурсы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5561" y="1780220"/>
            <a:ext cx="8030235" cy="4259070"/>
          </a:xfrm>
        </p:spPr>
        <p:txBody>
          <a:bodyPr/>
          <a:lstStyle/>
          <a:p>
            <a:r>
              <a:rPr lang="ru-RU" b="1" i="1" dirty="0"/>
              <a:t>Государственные ИР </a:t>
            </a:r>
            <a:r>
              <a:rPr lang="ru-RU" dirty="0"/>
              <a:t>формируются:</a:t>
            </a:r>
          </a:p>
          <a:p>
            <a:pPr marL="900113" indent="-368300">
              <a:buFont typeface="Wingdings" panose="05000000000000000000" pitchFamily="2" charset="2"/>
              <a:buChar char="Ø"/>
            </a:pPr>
            <a:r>
              <a:rPr lang="ru-RU" dirty="0"/>
              <a:t>	на федеральном уровне (федеральные ИР);</a:t>
            </a:r>
          </a:p>
          <a:p>
            <a:pPr marL="900113" indent="-368300">
              <a:buFont typeface="Wingdings" panose="05000000000000000000" pitchFamily="2" charset="2"/>
              <a:buChar char="Ø"/>
            </a:pPr>
            <a:r>
              <a:rPr lang="ru-RU" dirty="0"/>
              <a:t>	совместно федеральными органами и субъектами РФ (ИР совместного ведения);</a:t>
            </a:r>
          </a:p>
          <a:p>
            <a:pPr marL="900113" indent="-368300">
              <a:buFont typeface="Wingdings" panose="05000000000000000000" pitchFamily="2" charset="2"/>
              <a:buChar char="Ø"/>
            </a:pPr>
            <a:r>
              <a:rPr lang="ru-RU" dirty="0"/>
              <a:t>	на уровне субъектов РФ.</a:t>
            </a:r>
          </a:p>
          <a:p>
            <a:r>
              <a:rPr lang="ru-RU" b="1" i="1" dirty="0"/>
              <a:t>Негосударственные ИР</a:t>
            </a:r>
            <a:r>
              <a:rPr lang="ru-RU" dirty="0"/>
              <a:t>, это ресурсы созданные, приобретенные за счет средств негосударственных учреждений, организаций, предприятий и физических лиц или полученные в результате дарения юридическими или физическими лицами.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86269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20BF1-D0DA-4C1D-A041-35EC503F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0AD00">
                    <a:lumMod val="75000"/>
                  </a:srgbClr>
                </a:solidFill>
                <a:latin typeface="Arial"/>
              </a:rPr>
              <a:t>Информационные ресурсы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4539F-A1CF-4A50-BB4E-A9A92C56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Государство имеет право выкупа документированной информации у негосударственных собственников информации, если сведения, содержащиеся в этой информации, представляют собой государственную тайну.</a:t>
            </a:r>
          </a:p>
          <a:p>
            <a:r>
              <a:rPr lang="ru-RU" dirty="0"/>
              <a:t>Закон «Об информации, …» содержит понятие «</a:t>
            </a:r>
            <a:r>
              <a:rPr lang="ru-RU" i="1" dirty="0"/>
              <a:t>Конфиденциальная информация</a:t>
            </a:r>
            <a:r>
              <a:rPr lang="ru-RU" dirty="0"/>
              <a:t>».</a:t>
            </a:r>
          </a:p>
          <a:p>
            <a:r>
              <a:rPr lang="ru-RU" dirty="0"/>
              <a:t>Конфиденциальная информация – это документированная информация, доступ к которой ограничивается в соответствии с законодательством РФ.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5CD3D6-F39F-43D0-AED9-0E9AA253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4308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43636"/>
            <a:ext cx="8229600" cy="1739371"/>
          </a:xfrm>
        </p:spPr>
        <p:txBody>
          <a:bodyPr>
            <a:normAutofit/>
          </a:bodyPr>
          <a:lstStyle/>
          <a:p>
            <a:r>
              <a:rPr lang="ru-RU" dirty="0"/>
              <a:t>Классификация ИР по  категориям доступа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0556" y="1883007"/>
            <a:ext cx="796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</a:pPr>
            <a:r>
              <a:rPr lang="ru-RU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Times New Roman"/>
              </a:rPr>
              <a:t>Информационные ресурсы принято классифицировать по категориям доступа</a:t>
            </a:r>
            <a:r>
              <a:rPr lang="ru-RU" sz="24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3047912-725D-47B0-8993-7C75DF1B80F0}"/>
              </a:ext>
            </a:extLst>
          </p:cNvPr>
          <p:cNvGrpSpPr/>
          <p:nvPr/>
        </p:nvGrpSpPr>
        <p:grpSpPr>
          <a:xfrm>
            <a:off x="1981200" y="3068961"/>
            <a:ext cx="8229600" cy="3150349"/>
            <a:chOff x="195939" y="207945"/>
            <a:chExt cx="4995186" cy="17106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Поле 67">
              <a:extLst>
                <a:ext uri="{FF2B5EF4-FFF2-40B4-BE49-F238E27FC236}">
                  <a16:creationId xmlns:a16="http://schemas.microsoft.com/office/drawing/2014/main" id="{F4B934CA-C2AB-4616-93FE-76593FFA4376}"/>
                </a:ext>
              </a:extLst>
            </p:cNvPr>
            <p:cNvSpPr txBox="1"/>
            <p:nvPr/>
          </p:nvSpPr>
          <p:spPr>
            <a:xfrm>
              <a:off x="1607543" y="207945"/>
              <a:ext cx="2286000" cy="3257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Информационные ресурсы</a:t>
              </a:r>
            </a:p>
          </p:txBody>
        </p:sp>
        <p:sp>
          <p:nvSpPr>
            <p:cNvPr id="36" name="Поле 68">
              <a:extLst>
                <a:ext uri="{FF2B5EF4-FFF2-40B4-BE49-F238E27FC236}">
                  <a16:creationId xmlns:a16="http://schemas.microsoft.com/office/drawing/2014/main" id="{A33B756A-C527-4CB0-B5ED-212C2C6573B2}"/>
                </a:ext>
              </a:extLst>
            </p:cNvPr>
            <p:cNvSpPr txBox="1"/>
            <p:nvPr/>
          </p:nvSpPr>
          <p:spPr>
            <a:xfrm>
              <a:off x="195939" y="796590"/>
              <a:ext cx="2286000" cy="3257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ИР ограниченного доступа</a:t>
              </a:r>
            </a:p>
          </p:txBody>
        </p:sp>
        <p:sp>
          <p:nvSpPr>
            <p:cNvPr id="37" name="Поле 69">
              <a:extLst>
                <a:ext uri="{FF2B5EF4-FFF2-40B4-BE49-F238E27FC236}">
                  <a16:creationId xmlns:a16="http://schemas.microsoft.com/office/drawing/2014/main" id="{E360B138-B9BC-4ED6-AA96-343DD35A8948}"/>
                </a:ext>
              </a:extLst>
            </p:cNvPr>
            <p:cNvSpPr txBox="1"/>
            <p:nvPr/>
          </p:nvSpPr>
          <p:spPr>
            <a:xfrm>
              <a:off x="2737208" y="796590"/>
              <a:ext cx="2453917" cy="3257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Общедоступные (открытые) ИР</a:t>
              </a:r>
            </a:p>
          </p:txBody>
        </p:sp>
        <p:sp>
          <p:nvSpPr>
            <p:cNvPr id="38" name="Поле 70">
              <a:extLst>
                <a:ext uri="{FF2B5EF4-FFF2-40B4-BE49-F238E27FC236}">
                  <a16:creationId xmlns:a16="http://schemas.microsoft.com/office/drawing/2014/main" id="{916F5422-E574-4866-B70C-A56CB285E8D6}"/>
                </a:ext>
              </a:extLst>
            </p:cNvPr>
            <p:cNvSpPr txBox="1"/>
            <p:nvPr/>
          </p:nvSpPr>
          <p:spPr>
            <a:xfrm>
              <a:off x="195939" y="1372870"/>
              <a:ext cx="1566186" cy="5429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Государственная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тайна</a:t>
              </a:r>
            </a:p>
          </p:txBody>
        </p:sp>
        <p:sp>
          <p:nvSpPr>
            <p:cNvPr id="39" name="Поле 71">
              <a:extLst>
                <a:ext uri="{FF2B5EF4-FFF2-40B4-BE49-F238E27FC236}">
                  <a16:creationId xmlns:a16="http://schemas.microsoft.com/office/drawing/2014/main" id="{AEB876E5-8489-43F9-BCDC-0740CADFB3F3}"/>
                </a:ext>
              </a:extLst>
            </p:cNvPr>
            <p:cNvSpPr txBox="1"/>
            <p:nvPr/>
          </p:nvSpPr>
          <p:spPr>
            <a:xfrm>
              <a:off x="1935203" y="1375710"/>
              <a:ext cx="1855747" cy="5429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Конфиденциальная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информация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597BE5C7-668A-4A66-AB24-8A876B3911E3}"/>
                </a:ext>
              </a:extLst>
            </p:cNvPr>
            <p:cNvCxnSpPr/>
            <p:nvPr/>
          </p:nvCxnSpPr>
          <p:spPr>
            <a:xfrm>
              <a:off x="2041884" y="543225"/>
              <a:ext cx="0" cy="253365"/>
            </a:xfrm>
            <a:prstGeom prst="straightConnector1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EE530EA6-1EBF-4333-8F44-2FD9E7813721}"/>
                </a:ext>
              </a:extLst>
            </p:cNvPr>
            <p:cNvCxnSpPr/>
            <p:nvPr/>
          </p:nvCxnSpPr>
          <p:spPr>
            <a:xfrm>
              <a:off x="3453489" y="543225"/>
              <a:ext cx="0" cy="253365"/>
            </a:xfrm>
            <a:prstGeom prst="straightConnector1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D83EB42C-E529-4007-BBCE-F24F67F1E763}"/>
                </a:ext>
              </a:extLst>
            </p:cNvPr>
            <p:cNvCxnSpPr/>
            <p:nvPr/>
          </p:nvCxnSpPr>
          <p:spPr>
            <a:xfrm>
              <a:off x="630279" y="1122345"/>
              <a:ext cx="0" cy="253365"/>
            </a:xfrm>
            <a:prstGeom prst="straightConnector1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EF62562D-11C8-4791-BD38-B085F246BD8F}"/>
                </a:ext>
              </a:extLst>
            </p:cNvPr>
            <p:cNvCxnSpPr/>
            <p:nvPr/>
          </p:nvCxnSpPr>
          <p:spPr>
            <a:xfrm>
              <a:off x="2041884" y="1122345"/>
              <a:ext cx="0" cy="253365"/>
            </a:xfrm>
            <a:prstGeom prst="straightConnector1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499455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>
            <a:alpha val="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Тема1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>
            <a:alpha val="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3389</Words>
  <Application>Microsoft Office PowerPoint</Application>
  <PresentationFormat>Широкоэкранный</PresentationFormat>
  <Paragraphs>284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Times New Roman</vt:lpstr>
      <vt:lpstr>Wingdings</vt:lpstr>
      <vt:lpstr>Wingdings 2</vt:lpstr>
      <vt:lpstr>Wingdings 3</vt:lpstr>
      <vt:lpstr>Тема1</vt:lpstr>
      <vt:lpstr>1_Тема1</vt:lpstr>
      <vt:lpstr>7. ОРГАНИЗАЦИОННО-ПРАВОВОЕ ОБЕСПЕЧЕНИЕ                                     ИНФОРМАЦИОННОЙ БЕЗОПАСНОСТИ</vt:lpstr>
      <vt:lpstr>Классификация методов защиты информации</vt:lpstr>
      <vt:lpstr>Информация как объект гражданского права</vt:lpstr>
      <vt:lpstr>Информационные ресурсы </vt:lpstr>
      <vt:lpstr>Информационные ресурсы </vt:lpstr>
      <vt:lpstr>Классификация и виды информационных ресурсов</vt:lpstr>
      <vt:lpstr>Информационные ресурсы </vt:lpstr>
      <vt:lpstr>Информационные ресурсы </vt:lpstr>
      <vt:lpstr>Классификация ИР по  категориям доступа</vt:lpstr>
      <vt:lpstr>Общедоступная информация</vt:lpstr>
      <vt:lpstr>Классификация информационных ресурсов по режиму использования</vt:lpstr>
      <vt:lpstr>Государственная тайна</vt:lpstr>
      <vt:lpstr>Перечень сведений, отнесенных к государственной тайне </vt:lpstr>
      <vt:lpstr>Порядок доступа к гостайне</vt:lpstr>
      <vt:lpstr>Работа с гостайной</vt:lpstr>
      <vt:lpstr>Формы допуска граждан к  сведениям, составляющим гостайну</vt:lpstr>
      <vt:lpstr>Порядок засекречивания сведений, составляющих гостайну</vt:lpstr>
      <vt:lpstr>Ограничение прав собственника засекреченной информации</vt:lpstr>
      <vt:lpstr>Ответственность за организацию защиты сведений, составляющих гостайну</vt:lpstr>
      <vt:lpstr>Информация конфиденциального характера</vt:lpstr>
      <vt:lpstr>Информация конфиденциального характера</vt:lpstr>
      <vt:lpstr>Информация конфиденциального характера</vt:lpstr>
      <vt:lpstr>Информация конфиденциального характера</vt:lpstr>
      <vt:lpstr>Персональные данные </vt:lpstr>
      <vt:lpstr>Персональные данные </vt:lpstr>
      <vt:lpstr>Защита персональных данных</vt:lpstr>
      <vt:lpstr>Профессиональная тайна </vt:lpstr>
      <vt:lpstr>Виды профессиональной тайны</vt:lpstr>
      <vt:lpstr>Виды профессиональной тайны</vt:lpstr>
      <vt:lpstr>Коммерческая тайна </vt:lpstr>
      <vt:lpstr>Обладатель информации, составляющей КТ</vt:lpstr>
      <vt:lpstr>Грифы конфиденциальности</vt:lpstr>
      <vt:lpstr>Правовая основа системы лицензирования и сертификации</vt:lpstr>
      <vt:lpstr>Лицензирование</vt:lpstr>
      <vt:lpstr>Лицензируемые виды деятельности в области ЗИ</vt:lpstr>
      <vt:lpstr>Лицензируемые виды деятельности в области ЗИ</vt:lpstr>
      <vt:lpstr>Ведение лицензионной деятельности, связанной с ГТ</vt:lpstr>
      <vt:lpstr>Получение лицензии</vt:lpstr>
      <vt:lpstr>Принципы лицензирования</vt:lpstr>
      <vt:lpstr>Принципы лицензирования</vt:lpstr>
      <vt:lpstr>Сертификации средств защиты информации</vt:lpstr>
      <vt:lpstr>Организация сертификации</vt:lpstr>
      <vt:lpstr>Принципы сертификации СЗИ</vt:lpstr>
      <vt:lpstr>Лицензирование деятельности  по технической защите конфиденциальной информации </vt:lpstr>
      <vt:lpstr>Лицензирование деятельности  по технической защите конфиденциальной информации </vt:lpstr>
      <vt:lpstr>Лицензирование деятельности  по технической защите конфиденциальной информации </vt:lpstr>
      <vt:lpstr>Лицензирование деятельности  по технической защите конфиденциальной информации </vt:lpstr>
      <vt:lpstr>Сертификация деятельности по технической защите  конфиденциальной информации </vt:lpstr>
      <vt:lpstr>Сертификация деятельности по технической защите  конфиденциальной информации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ОРГАНИЗАЦИОННО-ПРАВОВОЕ ОБЕСПЕЧЕНИЕ                                     ИНФОРМАЦИОННОЙ БЕЗОПАСНОСТИ</dc:title>
  <dc:creator>Iurii Briukhomitskii</dc:creator>
  <cp:lastModifiedBy>Iurii Briukhomitskii</cp:lastModifiedBy>
  <cp:revision>1</cp:revision>
  <dcterms:created xsi:type="dcterms:W3CDTF">2020-08-29T11:17:51Z</dcterms:created>
  <dcterms:modified xsi:type="dcterms:W3CDTF">2020-08-29T11:18:29Z</dcterms:modified>
</cp:coreProperties>
</file>