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57" r:id="rId7"/>
    <p:sldId id="264" r:id="rId8"/>
    <p:sldId id="270" r:id="rId9"/>
    <p:sldId id="258" r:id="rId10"/>
    <p:sldId id="259" r:id="rId11"/>
    <p:sldId id="260" r:id="rId12"/>
    <p:sldId id="261" r:id="rId13"/>
    <p:sldId id="262" r:id="rId14"/>
    <p:sldId id="263" r:id="rId15"/>
    <p:sldId id="271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Группа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Полилиния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1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ADF29B9-9E4E-4145-9A81-7EDA65F3B837}" type="datetimeFigureOut">
              <a:rPr lang="ru-RU"/>
              <a:pPr>
                <a:defRPr/>
              </a:pPr>
              <a:t>28.09.2020</a:t>
            </a:fld>
            <a:endParaRPr lang="ru-RU"/>
          </a:p>
        </p:txBody>
      </p:sp>
      <p:sp>
        <p:nvSpPr>
          <p:cNvPr id="12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F938D25-37C8-4AD7-BBC1-000ED340D8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88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02974-748E-4A5A-A6E1-F4E0D4DC2F52}" type="datetimeFigureOut">
              <a:rPr lang="ru-RU"/>
              <a:pPr>
                <a:defRPr/>
              </a:pPr>
              <a:t>28.09.2020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1237F-C63E-45F6-A02E-89E0B814DC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3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38520-0C9D-4D2C-9410-A850C66CC9E4}" type="datetimeFigureOut">
              <a:rPr lang="ru-RU"/>
              <a:pPr>
                <a:defRPr/>
              </a:pPr>
              <a:t>28.09.2020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C9A3B-932C-4EC1-B8E8-18BC70D414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38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9FB0-2B2E-4E5D-A94D-B1497B3AFDA9}" type="datetimeFigureOut">
              <a:rPr lang="ru-RU"/>
              <a:pPr>
                <a:defRPr/>
              </a:pPr>
              <a:t>28.09.2020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21B2D-97C2-4AC1-A8FB-774E73B326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72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шивка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Нашивка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C26B50-FEE9-4393-A3D7-AC3C518888FE}" type="datetimeFigureOut">
              <a:rPr lang="ru-RU"/>
              <a:pPr>
                <a:defRPr/>
              </a:pPr>
              <a:t>28.09.2020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98D7A7-5D4B-45E8-8C95-3CB956FA0B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65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6E1695-664B-4A3D-A1E7-3D8D4EEE8976}" type="datetimeFigureOut">
              <a:rPr lang="ru-RU"/>
              <a:pPr>
                <a:defRPr/>
              </a:pPr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B34629-470C-44BA-894F-BE2722D734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745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1A7333-2618-4301-9AD2-AE16E712B8CD}" type="datetimeFigureOut">
              <a:rPr lang="ru-RU"/>
              <a:pPr>
                <a:defRPr/>
              </a:pPr>
              <a:t>28.09.2020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B4CEFC-5FAF-40D8-900D-9D1F0A4988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164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43E0D6-1113-4D68-A004-F50BF5D26D52}" type="datetimeFigureOut">
              <a:rPr lang="ru-RU"/>
              <a:pPr>
                <a:defRPr/>
              </a:pPr>
              <a:t>28.09.2020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ABB34A-E16C-4F14-9C4D-B831AC4849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289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97E5A-CAA1-474C-8752-3288D9AB05AD}" type="datetimeFigureOut">
              <a:rPr lang="ru-RU"/>
              <a:pPr>
                <a:defRPr/>
              </a:pPr>
              <a:t>28.09.2020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E2749-C1BD-43BD-8899-EA83D7E9F9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69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02314D-DF5F-44BE-BEEE-D8C285A20814}" type="datetimeFigureOut">
              <a:rPr lang="ru-RU"/>
              <a:pPr>
                <a:defRPr/>
              </a:pPr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6CD26F3-0284-4984-9546-0AD6715C90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3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Полилиния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Прямоугольный треугольник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ашивка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Нашивка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064F60C-54C7-40BE-8380-B246146503BE}" type="datetimeFigureOut">
              <a:rPr lang="ru-RU"/>
              <a:pPr>
                <a:defRPr/>
              </a:pPr>
              <a:t>28.09.2020</a:t>
            </a:fld>
            <a:endParaRPr lang="ru-RU"/>
          </a:p>
        </p:txBody>
      </p:sp>
      <p:sp>
        <p:nvSpPr>
          <p:cNvPr id="12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B0AF37E-E573-4BE6-9EDC-D88FA8EB7B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27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33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8B22EDF-6DD5-4352-996E-5FB574C6EB25}" type="datetimeFigureOut">
              <a:rPr lang="ru-RU"/>
              <a:pPr>
                <a:defRPr/>
              </a:pPr>
              <a:t>28.09.2020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3C16C17-EE75-46E4-BBC8-BC1B5EA866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5" r:id="rId2"/>
    <p:sldLayoutId id="2147483720" r:id="rId3"/>
    <p:sldLayoutId id="2147483721" r:id="rId4"/>
    <p:sldLayoutId id="2147483722" r:id="rId5"/>
    <p:sldLayoutId id="2147483723" r:id="rId6"/>
    <p:sldLayoutId id="2147483716" r:id="rId7"/>
    <p:sldLayoutId id="2147483724" r:id="rId8"/>
    <p:sldLayoutId id="2147483725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Микропроцессор </a:t>
            </a:r>
            <a:r>
              <a:rPr lang="en-US" dirty="0"/>
              <a:t>Intel </a:t>
            </a:r>
            <a:r>
              <a:rPr lang="ru-RU" dirty="0"/>
              <a:t>8086</a:t>
            </a:r>
          </a:p>
        </p:txBody>
      </p:sp>
    </p:spTree>
    <p:extLst>
      <p:ext uri="{BB962C8B-B14F-4D97-AF65-F5344CB8AC3E}">
        <p14:creationId xmlns:p14="http://schemas.microsoft.com/office/powerpoint/2010/main" val="429213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/>
              <a:t>Выборка команды из памяти</a:t>
            </a:r>
          </a:p>
        </p:txBody>
      </p:sp>
      <p:sp>
        <p:nvSpPr>
          <p:cNvPr id="1229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2293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2294" name="Group 53"/>
          <p:cNvGrpSpPr>
            <a:grpSpLocks noChangeAspect="1"/>
          </p:cNvGrpSpPr>
          <p:nvPr/>
        </p:nvGrpSpPr>
        <p:grpSpPr bwMode="auto">
          <a:xfrm>
            <a:off x="0" y="1143000"/>
            <a:ext cx="9104313" cy="4143375"/>
            <a:chOff x="2806" y="7998"/>
            <a:chExt cx="4968" cy="2261"/>
          </a:xfrm>
        </p:grpSpPr>
        <p:sp>
          <p:nvSpPr>
            <p:cNvPr id="12295" name="AutoShape 66"/>
            <p:cNvSpPr>
              <a:spLocks noChangeAspect="1" noChangeArrowheads="1" noTextEdit="1"/>
            </p:cNvSpPr>
            <p:nvPr/>
          </p:nvSpPr>
          <p:spPr bwMode="auto">
            <a:xfrm>
              <a:off x="2806" y="7998"/>
              <a:ext cx="4968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96" name="Rectangle 65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CS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297" name="Rectangle 64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298" name="Rectangle 63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299" name="Rectangle 62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0" name="Rectangle 61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IP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1" name="Rectangle 60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2" name="Rectangle 59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3" name="Rectangle 58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4" name="Rectangle 57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800">
                <a:latin typeface="Lucida Sans Unicode" pitchFamily="34" charset="0"/>
              </a:endParaRPr>
            </a:p>
          </p:txBody>
        </p:sp>
        <p:sp>
          <p:nvSpPr>
            <p:cNvPr id="12305" name="Rectangle 56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2306" name="Rectangle 55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cxnSp>
          <p:nvCxnSpPr>
            <p:cNvPr id="12307" name="AutoShape 54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/>
              <a:t>Обращение к данным</a:t>
            </a:r>
          </a:p>
        </p:txBody>
      </p:sp>
      <p:sp>
        <p:nvSpPr>
          <p:cNvPr id="1331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33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3318" name="Group 1"/>
          <p:cNvGrpSpPr>
            <a:grpSpLocks noChangeAspect="1"/>
          </p:cNvGrpSpPr>
          <p:nvPr/>
        </p:nvGrpSpPr>
        <p:grpSpPr bwMode="auto">
          <a:xfrm>
            <a:off x="0" y="1071563"/>
            <a:ext cx="9067800" cy="4000500"/>
            <a:chOff x="2523" y="7998"/>
            <a:chExt cx="5125" cy="2261"/>
          </a:xfrm>
        </p:grpSpPr>
        <p:sp>
          <p:nvSpPr>
            <p:cNvPr id="13319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523" y="7998"/>
              <a:ext cx="5125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20" name="Rectangle 13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DS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1" name="Rectangle 12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2" name="Rectangle 11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4" name="Rectangle 9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Offset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5" name="Rectangle 8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6" name="Rectangle 7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7" name="Rectangle 6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28" name="Rectangle 5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800">
                <a:latin typeface="Lucida Sans Unicode" pitchFamily="34" charset="0"/>
              </a:endParaRPr>
            </a:p>
          </p:txBody>
        </p:sp>
        <p:sp>
          <p:nvSpPr>
            <p:cNvPr id="13329" name="Rectangle 4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3330" name="Rectangle 3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cxnSp>
          <p:nvCxnSpPr>
            <p:cNvPr id="13331" name="AutoShape 2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/>
              <a:t>Обращение к стеку</a:t>
            </a:r>
          </a:p>
        </p:txBody>
      </p:sp>
      <p:sp>
        <p:nvSpPr>
          <p:cNvPr id="1433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34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4343" name="Group 1"/>
          <p:cNvGrpSpPr>
            <a:grpSpLocks noChangeAspect="1"/>
          </p:cNvGrpSpPr>
          <p:nvPr/>
        </p:nvGrpSpPr>
        <p:grpSpPr bwMode="auto">
          <a:xfrm>
            <a:off x="0" y="928688"/>
            <a:ext cx="9094788" cy="4643437"/>
            <a:chOff x="2925" y="7998"/>
            <a:chExt cx="4429" cy="2261"/>
          </a:xfrm>
        </p:grpSpPr>
        <p:sp>
          <p:nvSpPr>
            <p:cNvPr id="14344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925" y="7998"/>
              <a:ext cx="4429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45" name="Rectangle 13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SS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46" name="Rectangle 12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48" name="Rectangle 10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49" name="Rectangle 9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SP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0" name="Rectangle 8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1" name="Rectangle 7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2" name="Rectangle 6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3" name="Rectangle 5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800">
                <a:latin typeface="Lucida Sans Unicode" pitchFamily="34" charset="0"/>
              </a:endParaRPr>
            </a:p>
          </p:txBody>
        </p:sp>
        <p:sp>
          <p:nvSpPr>
            <p:cNvPr id="14354" name="Rectangle 4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4355" name="Rectangle 3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cxnSp>
          <p:nvCxnSpPr>
            <p:cNvPr id="14356" name="AutoShape 2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/>
              <a:t>Обращение к доп. сегментам</a:t>
            </a:r>
          </a:p>
        </p:txBody>
      </p:sp>
      <p:sp>
        <p:nvSpPr>
          <p:cNvPr id="1536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53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5368" name="Group 1"/>
          <p:cNvGrpSpPr>
            <a:grpSpLocks noChangeAspect="1"/>
          </p:cNvGrpSpPr>
          <p:nvPr/>
        </p:nvGrpSpPr>
        <p:grpSpPr bwMode="auto">
          <a:xfrm>
            <a:off x="0" y="1000125"/>
            <a:ext cx="9120188" cy="4500563"/>
            <a:chOff x="3040" y="7998"/>
            <a:chExt cx="4581" cy="2261"/>
          </a:xfrm>
        </p:grpSpPr>
        <p:sp>
          <p:nvSpPr>
            <p:cNvPr id="15369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040" y="7998"/>
              <a:ext cx="4581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0" name="Rectangle 13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ES (FS, GS)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1" name="Rectangle 12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3" name="Rectangle 10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4" name="Rectangle 9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Offset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5" name="Rectangle 8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6" name="Rectangle 7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7" name="Rectangle 6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78" name="Rectangle 5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8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800">
                <a:latin typeface="Lucida Sans Unicode" pitchFamily="34" charset="0"/>
              </a:endParaRPr>
            </a:p>
          </p:txBody>
        </p:sp>
        <p:sp>
          <p:nvSpPr>
            <p:cNvPr id="15379" name="Rectangle 4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8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800">
                <a:latin typeface="Lucida Sans Unicode" pitchFamily="34" charset="0"/>
              </a:endParaRPr>
            </a:p>
          </p:txBody>
        </p:sp>
        <p:sp>
          <p:nvSpPr>
            <p:cNvPr id="15380" name="Rectangle 3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8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800">
                <a:latin typeface="Lucida Sans Unicode" pitchFamily="34" charset="0"/>
              </a:endParaRPr>
            </a:p>
          </p:txBody>
        </p:sp>
        <p:cxnSp>
          <p:nvCxnSpPr>
            <p:cNvPr id="15381" name="AutoShape 2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/>
              <a:t>Пример</a:t>
            </a:r>
          </a:p>
        </p:txBody>
      </p:sp>
      <p:sp>
        <p:nvSpPr>
          <p:cNvPr id="1638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79512" y="1268760"/>
            <a:ext cx="88569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Адрес начала сегмента данных </a:t>
            </a:r>
            <a:r>
              <a:rPr lang="en-US" sz="2200" dirty="0"/>
              <a:t>DS</a:t>
            </a:r>
            <a:r>
              <a:rPr lang="ru-RU" sz="2200" dirty="0"/>
              <a:t>=2320</a:t>
            </a:r>
            <a:r>
              <a:rPr lang="en-US" sz="2200" dirty="0"/>
              <a:t>h</a:t>
            </a:r>
            <a:r>
              <a:rPr lang="ru-RU" sz="2200" dirty="0"/>
              <a:t>. В начале сегмента данных расположены 2 переменные: </a:t>
            </a:r>
            <a:r>
              <a:rPr lang="en-US" sz="2200" dirty="0"/>
              <a:t>A </a:t>
            </a:r>
            <a:r>
              <a:rPr lang="ru-RU" sz="2200" dirty="0"/>
              <a:t>(2 байта) и </a:t>
            </a:r>
            <a:r>
              <a:rPr lang="en-US" sz="2200" dirty="0"/>
              <a:t>B</a:t>
            </a:r>
            <a:r>
              <a:rPr lang="ru-RU" sz="2200" dirty="0"/>
              <a:t> (4 байта). </a:t>
            </a:r>
          </a:p>
          <a:p>
            <a:r>
              <a:rPr lang="ru-RU" sz="2200" dirty="0"/>
              <a:t>	</a:t>
            </a:r>
            <a:r>
              <a:rPr lang="ru-RU" sz="2200" b="1" dirty="0"/>
              <a:t>Найти</a:t>
            </a:r>
            <a:r>
              <a:rPr lang="ru-RU" sz="2200" dirty="0"/>
              <a:t>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200" dirty="0"/>
              <a:t>ЛА переменной </a:t>
            </a:r>
            <a:r>
              <a:rPr lang="en-US" sz="2200" dirty="0"/>
              <a:t>C</a:t>
            </a:r>
            <a:r>
              <a:rPr lang="ru-RU" sz="2200" dirty="0"/>
              <a:t>[], расположенной в данном сегменте следом за этими переменными и представить его в виде </a:t>
            </a:r>
            <a:r>
              <a:rPr lang="en-US" sz="2200" dirty="0"/>
              <a:t>DS</a:t>
            </a:r>
            <a:r>
              <a:rPr lang="ru-RU" sz="2200" dirty="0"/>
              <a:t>:</a:t>
            </a:r>
            <a:r>
              <a:rPr lang="en-US" sz="2200" dirty="0"/>
              <a:t>Offset</a:t>
            </a:r>
            <a:r>
              <a:rPr lang="ru-RU" sz="2200" dirty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200" dirty="0"/>
              <a:t>Если непосредственно за сегментом данных расположен сегмент кода, то каким может быть максимальный размер переменной </a:t>
            </a:r>
            <a:r>
              <a:rPr lang="en-US" sz="2200" dirty="0"/>
              <a:t>C</a:t>
            </a:r>
            <a:r>
              <a:rPr lang="ru-RU" sz="2200" dirty="0"/>
              <a:t>[], чтобы не выйти за пределы сегмента данных в случаях:</a:t>
            </a:r>
          </a:p>
          <a:p>
            <a:pPr lvl="1"/>
            <a:r>
              <a:rPr lang="en-US" sz="2200" dirty="0"/>
              <a:t>CS=2400h;</a:t>
            </a:r>
            <a:endParaRPr lang="ru-RU" sz="2200" dirty="0"/>
          </a:p>
          <a:p>
            <a:pPr lvl="1"/>
            <a:r>
              <a:rPr lang="en-US" sz="2200" dirty="0"/>
              <a:t>CS=3400h</a:t>
            </a:r>
            <a:r>
              <a:rPr lang="ru-RU" sz="2200" dirty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200" dirty="0"/>
              <a:t>Каково будет смещение при попытке обращения к элементу массива </a:t>
            </a:r>
            <a:r>
              <a:rPr lang="en-US" sz="2200" dirty="0"/>
              <a:t>C</a:t>
            </a:r>
            <a:r>
              <a:rPr lang="ru-RU" sz="2200" dirty="0"/>
              <a:t>[] с номером 65522 , предполагая что каждый эл-т занимает 1 байт. </a:t>
            </a:r>
          </a:p>
          <a:p>
            <a:endParaRPr lang="ru-RU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/>
              <a:t>Хранение данных</a:t>
            </a:r>
          </a:p>
        </p:txBody>
      </p:sp>
      <p:sp>
        <p:nvSpPr>
          <p:cNvPr id="1638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8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79512" y="764704"/>
            <a:ext cx="8856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хранении данных в памяти младшие байты хранятся по младшему адресу, а старшие – по старшему (</a:t>
            </a:r>
            <a:r>
              <a:rPr lang="en-US" sz="2400" b="1" dirty="0"/>
              <a:t>little endian</a:t>
            </a:r>
            <a:r>
              <a:rPr lang="ru-RU" sz="2400" dirty="0"/>
              <a:t>).</a:t>
            </a:r>
          </a:p>
          <a:p>
            <a:endParaRPr lang="ru-RU" sz="2400" b="1"/>
          </a:p>
          <a:p>
            <a:r>
              <a:rPr lang="ru-RU" sz="2400" b="1" dirty="0"/>
              <a:t>Пример</a:t>
            </a:r>
            <a:r>
              <a:rPr lang="ru-RU" sz="2400" dirty="0"/>
              <a:t>. Число 0401</a:t>
            </a:r>
            <a:r>
              <a:rPr lang="en-US" sz="2400" dirty="0"/>
              <a:t>h</a:t>
            </a:r>
            <a:r>
              <a:rPr lang="ru-RU" sz="2400" dirty="0"/>
              <a:t> длина 2 байта. Адрес 4806</a:t>
            </a:r>
            <a:r>
              <a:rPr lang="en-US" sz="2400" dirty="0"/>
              <a:t>h</a:t>
            </a:r>
            <a:r>
              <a:rPr lang="ru-RU" sz="2400" dirty="0"/>
              <a:t>. Содержимое памяти: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05155" y="2672916"/>
            <a:ext cx="8584891" cy="1224136"/>
            <a:chOff x="2523" y="10678"/>
            <a:chExt cx="7200" cy="845"/>
          </a:xfrm>
        </p:grpSpPr>
        <p:sp>
          <p:nvSpPr>
            <p:cNvPr id="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523" y="10678"/>
              <a:ext cx="7200" cy="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745" y="10846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503" y="10846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01</a:t>
              </a:r>
              <a:endParaRPr kumimoji="0" lang="ru-R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019" y="10846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745" y="11189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4805h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261" y="10846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04</a:t>
              </a:r>
              <a:endParaRPr kumimoji="0" lang="ru-R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503" y="11189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4806h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5261" y="11189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4807h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6019" y="11189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4808h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512" y="3941325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Это свойство полностью автоматизировано, поэтому при загрузке слова по адресу 4806</a:t>
            </a:r>
            <a:r>
              <a:rPr lang="en-US" sz="2400" dirty="0"/>
              <a:t>h</a:t>
            </a:r>
            <a:r>
              <a:rPr lang="ru-RU" sz="2400" dirty="0"/>
              <a:t> в регистр </a:t>
            </a:r>
            <a:r>
              <a:rPr lang="en-US" sz="2400" dirty="0"/>
              <a:t>AX</a:t>
            </a:r>
            <a:r>
              <a:rPr lang="ru-RU" sz="2400" dirty="0"/>
              <a:t>, он будет иметь вид:</a:t>
            </a: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7" name="Group 18"/>
          <p:cNvGrpSpPr>
            <a:grpSpLocks noChangeAspect="1"/>
          </p:cNvGrpSpPr>
          <p:nvPr/>
        </p:nvGrpSpPr>
        <p:grpSpPr bwMode="auto">
          <a:xfrm>
            <a:off x="953327" y="5144358"/>
            <a:ext cx="7636957" cy="1380986"/>
            <a:chOff x="2523" y="10678"/>
            <a:chExt cx="7200" cy="845"/>
          </a:xfrm>
        </p:grpSpPr>
        <p:sp>
          <p:nvSpPr>
            <p:cNvPr id="18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523" y="10678"/>
              <a:ext cx="7200" cy="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5003" y="11085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5761" y="11085"/>
              <a:ext cx="758" cy="2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245" y="11085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AX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5003" y="10747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AH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5761" y="10747"/>
              <a:ext cx="758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AL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5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2048"/>
            <a:ext cx="9036496" cy="588640"/>
          </a:xfrm>
        </p:spPr>
        <p:txBody>
          <a:bodyPr>
            <a:normAutofit/>
          </a:bodyPr>
          <a:lstStyle/>
          <a:p>
            <a:pPr algn="ctr"/>
            <a:r>
              <a:rPr lang="ru-RU" sz="3000" dirty="0"/>
              <a:t>Программная модель микропроцессора 8086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-7590" y="607477"/>
            <a:ext cx="9151590" cy="6224950"/>
            <a:chOff x="1703" y="230"/>
            <a:chExt cx="7200" cy="4898"/>
          </a:xfrm>
        </p:grpSpPr>
        <p:sp>
          <p:nvSpPr>
            <p:cNvPr id="6" name="AutoShape 30"/>
            <p:cNvSpPr>
              <a:spLocks noChangeAspect="1" noChangeArrowheads="1" noTextEdit="1"/>
            </p:cNvSpPr>
            <p:nvPr/>
          </p:nvSpPr>
          <p:spPr bwMode="auto">
            <a:xfrm>
              <a:off x="1703" y="230"/>
              <a:ext cx="7200" cy="4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2220" y="749"/>
              <a:ext cx="1639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Регистры общего назначения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2220" y="3667"/>
              <a:ext cx="163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АЛУ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2220" y="4018"/>
              <a:ext cx="163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УУ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2220" y="4369"/>
              <a:ext cx="163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RSW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4936" y="1552"/>
              <a:ext cx="1639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Сегментные регистры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4936" y="2332"/>
              <a:ext cx="163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Указатель</a:t>
              </a: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 команд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141" y="3639"/>
              <a:ext cx="122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5141" y="3990"/>
              <a:ext cx="122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5141" y="4341"/>
              <a:ext cx="122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5141" y="4691"/>
              <a:ext cx="1229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6428" y="3990"/>
              <a:ext cx="1072" cy="7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Очередь команд (4 команды)</a:t>
              </a: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899" y="2790"/>
              <a:ext cx="1172" cy="6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Управление шиной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1934" y="2971"/>
              <a:ext cx="4965" cy="263"/>
            </a:xfrm>
            <a:prstGeom prst="leftRightArrow">
              <a:avLst>
                <a:gd name="adj1" fmla="val 31630"/>
                <a:gd name="adj2" fmla="val 625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915" y="2122"/>
              <a:ext cx="162" cy="916"/>
            </a:xfrm>
            <a:prstGeom prst="upDownArrow">
              <a:avLst>
                <a:gd name="adj1" fmla="val 26880"/>
                <a:gd name="adj2" fmla="val 8329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2915" y="3141"/>
              <a:ext cx="158" cy="526"/>
            </a:xfrm>
            <a:prstGeom prst="upDownArrow">
              <a:avLst>
                <a:gd name="adj1" fmla="val 26880"/>
                <a:gd name="adj2" fmla="val 4904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5664" y="3141"/>
              <a:ext cx="158" cy="498"/>
            </a:xfrm>
            <a:prstGeom prst="upDownArrow">
              <a:avLst>
                <a:gd name="adj1" fmla="val 26880"/>
                <a:gd name="adj2" fmla="val 4643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3" name="AutoShape 13"/>
            <p:cNvSpPr>
              <a:spLocks noChangeArrowheads="1"/>
            </p:cNvSpPr>
            <p:nvPr/>
          </p:nvSpPr>
          <p:spPr bwMode="auto">
            <a:xfrm>
              <a:off x="5664" y="2683"/>
              <a:ext cx="158" cy="355"/>
            </a:xfrm>
            <a:prstGeom prst="upDownArrow">
              <a:avLst>
                <a:gd name="adj1" fmla="val 26880"/>
                <a:gd name="adj2" fmla="val 3309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4936" y="1060"/>
              <a:ext cx="1553" cy="35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</a:t>
              </a:r>
            </a:p>
          </p:txBody>
        </p:sp>
        <p:sp>
          <p:nvSpPr>
            <p:cNvPr id="25" name="AutoShape 11"/>
            <p:cNvSpPr>
              <a:spLocks noChangeShapeType="1"/>
            </p:cNvSpPr>
            <p:nvPr/>
          </p:nvSpPr>
          <p:spPr bwMode="auto">
            <a:xfrm rot="5400000" flipH="1">
              <a:off x="5734" y="1039"/>
              <a:ext cx="1730" cy="1772"/>
            </a:xfrm>
            <a:prstGeom prst="bentConnector3">
              <a:avLst>
                <a:gd name="adj1" fmla="val 11391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8071" y="2971"/>
              <a:ext cx="832" cy="263"/>
            </a:xfrm>
            <a:prstGeom prst="leftRightArrow">
              <a:avLst>
                <a:gd name="adj1" fmla="val 35370"/>
                <a:gd name="adj2" fmla="val 4365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8186" y="3283"/>
              <a:ext cx="681" cy="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(20</a:t>
              </a: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16)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8186" y="2676"/>
              <a:ext cx="557" cy="2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Шина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utoShape 7"/>
            <p:cNvSpPr>
              <a:spLocks noChangeShapeType="1"/>
            </p:cNvSpPr>
            <p:nvPr/>
          </p:nvSpPr>
          <p:spPr bwMode="auto">
            <a:xfrm>
              <a:off x="4478" y="338"/>
              <a:ext cx="1" cy="45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857" y="230"/>
              <a:ext cx="2431" cy="5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Операционное устройство (ОУ)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5755" y="230"/>
              <a:ext cx="2431" cy="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Шинный интерфейс (ШИ)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2220" y="1200"/>
              <a:ext cx="1639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Индексные регист-ры и указатели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2220" y="1662"/>
              <a:ext cx="1639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Регистр флагов</a:t>
              </a:r>
              <a:endParaRPr kumimoji="0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AutoShape 2"/>
            <p:cNvSpPr>
              <a:spLocks noChangeArrowheads="1"/>
            </p:cNvSpPr>
            <p:nvPr/>
          </p:nvSpPr>
          <p:spPr bwMode="auto">
            <a:xfrm>
              <a:off x="5664" y="1413"/>
              <a:ext cx="96" cy="139"/>
            </a:xfrm>
            <a:prstGeom prst="upDownArrow">
              <a:avLst>
                <a:gd name="adj1" fmla="val 50000"/>
                <a:gd name="adj2" fmla="val 2895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</p:grpSp>
    </p:spTree>
    <p:extLst>
      <p:ext uri="{BB962C8B-B14F-4D97-AF65-F5344CB8AC3E}">
        <p14:creationId xmlns:p14="http://schemas.microsoft.com/office/powerpoint/2010/main" val="15425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2048"/>
            <a:ext cx="9036496" cy="58864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Регистры процессора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1844824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sz="3200" dirty="0"/>
              <a:t>Регистры общего назначения;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3200" dirty="0"/>
              <a:t>Индексные регистры и указатели;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3200" dirty="0"/>
              <a:t>Регистр флагов;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3200" dirty="0"/>
              <a:t>Сегментные регистры;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3200" dirty="0"/>
              <a:t>Указатель команд.</a:t>
            </a:r>
          </a:p>
        </p:txBody>
      </p:sp>
    </p:spTree>
    <p:extLst>
      <p:ext uri="{BB962C8B-B14F-4D97-AF65-F5344CB8AC3E}">
        <p14:creationId xmlns:p14="http://schemas.microsoft.com/office/powerpoint/2010/main" val="220584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2048"/>
            <a:ext cx="9036496" cy="58864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Регистры общего назначения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2" name="Полотно 45"/>
          <p:cNvGrpSpPr/>
          <p:nvPr/>
        </p:nvGrpSpPr>
        <p:grpSpPr>
          <a:xfrm>
            <a:off x="467544" y="775912"/>
            <a:ext cx="7992888" cy="5317384"/>
            <a:chOff x="0" y="0"/>
            <a:chExt cx="4572000" cy="3529965"/>
          </a:xfrm>
        </p:grpSpPr>
        <p:sp>
          <p:nvSpPr>
            <p:cNvPr id="53" name="Прямоугольник 52"/>
            <p:cNvSpPr/>
            <p:nvPr/>
          </p:nvSpPr>
          <p:spPr>
            <a:xfrm>
              <a:off x="0" y="0"/>
              <a:ext cx="4572000" cy="3529965"/>
            </a:xfrm>
            <a:prstGeom prst="rect">
              <a:avLst/>
            </a:prstGeom>
            <a:noFill/>
          </p:spPr>
        </p:sp>
        <p:sp>
          <p:nvSpPr>
            <p:cNvPr id="54" name="Rectangle 4"/>
            <p:cNvSpPr>
              <a:spLocks noChangeArrowheads="1"/>
            </p:cNvSpPr>
            <p:nvPr/>
          </p:nvSpPr>
          <p:spPr bwMode="auto">
            <a:xfrm>
              <a:off x="1329093" y="349611"/>
              <a:ext cx="1429796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2758889" y="349611"/>
              <a:ext cx="709673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AH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3468562" y="349611"/>
              <a:ext cx="711573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AL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7" name="Rectangle 7"/>
            <p:cNvSpPr>
              <a:spLocks noChangeArrowheads="1"/>
            </p:cNvSpPr>
            <p:nvPr/>
          </p:nvSpPr>
          <p:spPr bwMode="auto">
            <a:xfrm>
              <a:off x="1329093" y="613719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2758889" y="613719"/>
              <a:ext cx="7096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BH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3468562" y="613719"/>
              <a:ext cx="7115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BL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1329093" y="876878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2758889" y="876878"/>
              <a:ext cx="7096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CH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2" name="Rectangle 12"/>
            <p:cNvSpPr>
              <a:spLocks noChangeArrowheads="1"/>
            </p:cNvSpPr>
            <p:nvPr/>
          </p:nvSpPr>
          <p:spPr bwMode="auto">
            <a:xfrm>
              <a:off x="3468562" y="876878"/>
              <a:ext cx="7115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CL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1329093" y="1140036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2758889" y="1140036"/>
              <a:ext cx="7096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DH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3468562" y="1140036"/>
              <a:ext cx="711573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DL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1482998" y="93103"/>
              <a:ext cx="22705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31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2486230" y="93103"/>
              <a:ext cx="22705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16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>
              <a:off x="2758889" y="93103"/>
              <a:ext cx="22515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15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3197803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8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3468562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7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3953077" y="93103"/>
              <a:ext cx="22705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0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1717680" y="1908830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32 </a:t>
              </a:r>
              <a:r>
                <a:rPr lang="ru-RU" sz="2400">
                  <a:effectLst/>
                  <a:latin typeface="Calibri"/>
                  <a:ea typeface="Times New Roman"/>
                  <a:cs typeface="Times New Roman"/>
                </a:rPr>
                <a:t>бита</a:t>
              </a:r>
            </a:p>
          </p:txBody>
        </p:sp>
        <p:sp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2517083" y="1908830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>
                  <a:effectLst/>
                  <a:latin typeface="Calibri"/>
                  <a:ea typeface="Times New Roman"/>
                  <a:cs typeface="Times New Roman"/>
                </a:rPr>
                <a:t>16 бит</a:t>
              </a:r>
            </a:p>
          </p:txBody>
        </p:sp>
        <p:sp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3305090" y="1908830"/>
              <a:ext cx="727752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>
                  <a:effectLst/>
                  <a:latin typeface="Calibri"/>
                  <a:ea typeface="Times New Roman"/>
                  <a:cs typeface="Times New Roman"/>
                </a:rPr>
                <a:t>8 бит</a:t>
              </a:r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1717680" y="2196664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EAX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1717680" y="2454099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EBX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1717680" y="2721035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ECX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1720920" y="2988919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EDX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2491433" y="2196664"/>
              <a:ext cx="727752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AX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3246189" y="2196664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AH/AL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2491433" y="2454099"/>
              <a:ext cx="727752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BX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2491433" y="2721035"/>
              <a:ext cx="727752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CX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2491433" y="2988919"/>
              <a:ext cx="727752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DX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3246189" y="2454099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BH/BL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3246189" y="2721035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CH/CL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3246189" y="2988919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DH/DL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847132" y="1908830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64 </a:t>
              </a:r>
              <a:r>
                <a:rPr lang="ru-RU" sz="2400">
                  <a:effectLst/>
                  <a:latin typeface="Calibri"/>
                  <a:ea typeface="Times New Roman"/>
                  <a:cs typeface="Times New Roman"/>
                </a:rPr>
                <a:t>бита</a:t>
              </a:r>
            </a:p>
          </p:txBody>
        </p:sp>
        <p:sp>
          <p:nvSpPr>
            <p:cNvPr id="88" name="Rectangle 39"/>
            <p:cNvSpPr>
              <a:spLocks noChangeArrowheads="1"/>
            </p:cNvSpPr>
            <p:nvPr/>
          </p:nvSpPr>
          <p:spPr bwMode="auto">
            <a:xfrm>
              <a:off x="793931" y="2196664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RAX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793931" y="2454099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RBX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793931" y="2721035"/>
              <a:ext cx="729107" cy="356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RCX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793931" y="2988918"/>
              <a:ext cx="729107" cy="3545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RDX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2" name="Rectangle 43"/>
            <p:cNvSpPr>
              <a:spLocks noChangeArrowheads="1"/>
            </p:cNvSpPr>
            <p:nvPr/>
          </p:nvSpPr>
          <p:spPr bwMode="auto">
            <a:xfrm>
              <a:off x="52252" y="349611"/>
              <a:ext cx="1430746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52252" y="613719"/>
              <a:ext cx="143074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4" name="Rectangle 45"/>
            <p:cNvSpPr>
              <a:spLocks noChangeArrowheads="1"/>
            </p:cNvSpPr>
            <p:nvPr/>
          </p:nvSpPr>
          <p:spPr bwMode="auto">
            <a:xfrm>
              <a:off x="52252" y="876878"/>
              <a:ext cx="143074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5" name="Rectangle 46"/>
            <p:cNvSpPr>
              <a:spLocks noChangeArrowheads="1"/>
            </p:cNvSpPr>
            <p:nvPr/>
          </p:nvSpPr>
          <p:spPr bwMode="auto">
            <a:xfrm>
              <a:off x="52252" y="1140036"/>
              <a:ext cx="143074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0" rIns="9144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6" name="Rectangle 47"/>
            <p:cNvSpPr>
              <a:spLocks noChangeArrowheads="1"/>
            </p:cNvSpPr>
            <p:nvPr/>
          </p:nvSpPr>
          <p:spPr bwMode="auto">
            <a:xfrm>
              <a:off x="52252" y="93103"/>
              <a:ext cx="2280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63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71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2048"/>
            <a:ext cx="9036496" cy="58864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Индексные регистры и указатели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0" name="Полотно 70"/>
          <p:cNvGrpSpPr/>
          <p:nvPr/>
        </p:nvGrpSpPr>
        <p:grpSpPr>
          <a:xfrm>
            <a:off x="300812" y="769728"/>
            <a:ext cx="8591668" cy="5827624"/>
            <a:chOff x="0" y="0"/>
            <a:chExt cx="4721860" cy="3032125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0" y="0"/>
              <a:ext cx="4721860" cy="3032125"/>
            </a:xfrm>
            <a:prstGeom prst="rect">
              <a:avLst/>
            </a:prstGeom>
            <a:noFill/>
          </p:spPr>
        </p:sp>
        <p:sp>
          <p:nvSpPr>
            <p:cNvPr id="97" name="Rectangle 50"/>
            <p:cNvSpPr>
              <a:spLocks noChangeArrowheads="1"/>
            </p:cNvSpPr>
            <p:nvPr/>
          </p:nvSpPr>
          <p:spPr bwMode="auto">
            <a:xfrm>
              <a:off x="1654274" y="349611"/>
              <a:ext cx="1429796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8" name="Rectangle 51"/>
            <p:cNvSpPr>
              <a:spLocks noChangeArrowheads="1"/>
            </p:cNvSpPr>
            <p:nvPr/>
          </p:nvSpPr>
          <p:spPr bwMode="auto">
            <a:xfrm>
              <a:off x="3084070" y="349611"/>
              <a:ext cx="1389895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SI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99" name="Rectangle 52"/>
            <p:cNvSpPr>
              <a:spLocks noChangeArrowheads="1"/>
            </p:cNvSpPr>
            <p:nvPr/>
          </p:nvSpPr>
          <p:spPr bwMode="auto">
            <a:xfrm>
              <a:off x="1654274" y="613719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0" name="Rectangle 53"/>
            <p:cNvSpPr>
              <a:spLocks noChangeArrowheads="1"/>
            </p:cNvSpPr>
            <p:nvPr/>
          </p:nvSpPr>
          <p:spPr bwMode="auto">
            <a:xfrm>
              <a:off x="3084070" y="613719"/>
              <a:ext cx="1389895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DI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1" name="Rectangle 54"/>
            <p:cNvSpPr>
              <a:spLocks noChangeArrowheads="1"/>
            </p:cNvSpPr>
            <p:nvPr/>
          </p:nvSpPr>
          <p:spPr bwMode="auto">
            <a:xfrm>
              <a:off x="1654274" y="876878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2" name="Rectangle 55"/>
            <p:cNvSpPr>
              <a:spLocks noChangeArrowheads="1"/>
            </p:cNvSpPr>
            <p:nvPr/>
          </p:nvSpPr>
          <p:spPr bwMode="auto">
            <a:xfrm>
              <a:off x="3084070" y="876878"/>
              <a:ext cx="1389895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BP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3" name="Rectangle 56"/>
            <p:cNvSpPr>
              <a:spLocks noChangeArrowheads="1"/>
            </p:cNvSpPr>
            <p:nvPr/>
          </p:nvSpPr>
          <p:spPr bwMode="auto">
            <a:xfrm>
              <a:off x="1654274" y="1140036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4" name="Rectangle 57"/>
            <p:cNvSpPr>
              <a:spLocks noChangeArrowheads="1"/>
            </p:cNvSpPr>
            <p:nvPr/>
          </p:nvSpPr>
          <p:spPr bwMode="auto">
            <a:xfrm>
              <a:off x="3084070" y="1140036"/>
              <a:ext cx="1389895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SP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5" name="Rectangle 58"/>
            <p:cNvSpPr>
              <a:spLocks noChangeArrowheads="1"/>
            </p:cNvSpPr>
            <p:nvPr/>
          </p:nvSpPr>
          <p:spPr bwMode="auto">
            <a:xfrm>
              <a:off x="1654274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31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6" name="Rectangle 59"/>
            <p:cNvSpPr>
              <a:spLocks noChangeArrowheads="1"/>
            </p:cNvSpPr>
            <p:nvPr/>
          </p:nvSpPr>
          <p:spPr bwMode="auto">
            <a:xfrm>
              <a:off x="2813312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16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7" name="Rectangle 60"/>
            <p:cNvSpPr>
              <a:spLocks noChangeArrowheads="1"/>
            </p:cNvSpPr>
            <p:nvPr/>
          </p:nvSpPr>
          <p:spPr bwMode="auto">
            <a:xfrm>
              <a:off x="3084070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15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8" name="Rectangle 61"/>
            <p:cNvSpPr>
              <a:spLocks noChangeArrowheads="1"/>
            </p:cNvSpPr>
            <p:nvPr/>
          </p:nvSpPr>
          <p:spPr bwMode="auto">
            <a:xfrm>
              <a:off x="3523935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8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09" name="Rectangle 62"/>
            <p:cNvSpPr>
              <a:spLocks noChangeArrowheads="1"/>
            </p:cNvSpPr>
            <p:nvPr/>
          </p:nvSpPr>
          <p:spPr bwMode="auto">
            <a:xfrm>
              <a:off x="3795643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7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0" name="Rectangle 63"/>
            <p:cNvSpPr>
              <a:spLocks noChangeArrowheads="1"/>
            </p:cNvSpPr>
            <p:nvPr/>
          </p:nvSpPr>
          <p:spPr bwMode="auto">
            <a:xfrm>
              <a:off x="4280159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0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1" name="Rectangle 64"/>
            <p:cNvSpPr>
              <a:spLocks noChangeArrowheads="1"/>
            </p:cNvSpPr>
            <p:nvPr/>
          </p:nvSpPr>
          <p:spPr bwMode="auto">
            <a:xfrm>
              <a:off x="2087681" y="1655685"/>
              <a:ext cx="615874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Calibri"/>
                  <a:ea typeface="Times New Roman"/>
                  <a:cs typeface="Times New Roman"/>
                </a:rPr>
                <a:t>32 </a:t>
              </a:r>
              <a:r>
                <a:rPr lang="ru-RU" sz="2400" dirty="0">
                  <a:effectLst/>
                  <a:latin typeface="Calibri"/>
                  <a:ea typeface="Times New Roman"/>
                  <a:cs typeface="Times New Roman"/>
                </a:rPr>
                <a:t>бита</a:t>
              </a:r>
            </a:p>
          </p:txBody>
        </p:sp>
        <p:sp>
          <p:nvSpPr>
            <p:cNvPr id="112" name="Rectangle 65"/>
            <p:cNvSpPr>
              <a:spLocks noChangeArrowheads="1"/>
            </p:cNvSpPr>
            <p:nvPr/>
          </p:nvSpPr>
          <p:spPr bwMode="auto">
            <a:xfrm>
              <a:off x="2811605" y="1655685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>
                  <a:effectLst/>
                  <a:latin typeface="Calibri"/>
                  <a:ea typeface="Times New Roman"/>
                  <a:cs typeface="Times New Roman"/>
                </a:rPr>
                <a:t>16 бит</a:t>
              </a:r>
            </a:p>
          </p:txBody>
        </p:sp>
        <p:sp>
          <p:nvSpPr>
            <p:cNvPr id="113" name="Rectangle 66"/>
            <p:cNvSpPr>
              <a:spLocks noChangeArrowheads="1"/>
            </p:cNvSpPr>
            <p:nvPr/>
          </p:nvSpPr>
          <p:spPr bwMode="auto">
            <a:xfrm>
              <a:off x="2087682" y="1943544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ESI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4" name="Rectangle 67"/>
            <p:cNvSpPr>
              <a:spLocks noChangeArrowheads="1"/>
            </p:cNvSpPr>
            <p:nvPr/>
          </p:nvSpPr>
          <p:spPr bwMode="auto">
            <a:xfrm>
              <a:off x="2087682" y="2201002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EDI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5" name="Rectangle 68"/>
            <p:cNvSpPr>
              <a:spLocks noChangeArrowheads="1"/>
            </p:cNvSpPr>
            <p:nvPr/>
          </p:nvSpPr>
          <p:spPr bwMode="auto">
            <a:xfrm>
              <a:off x="2087682" y="2467961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EBP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6" name="Rectangle 69"/>
            <p:cNvSpPr>
              <a:spLocks noChangeArrowheads="1"/>
            </p:cNvSpPr>
            <p:nvPr/>
          </p:nvSpPr>
          <p:spPr bwMode="auto">
            <a:xfrm>
              <a:off x="2087682" y="2735869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ESP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7" name="Rectangle 70"/>
            <p:cNvSpPr>
              <a:spLocks noChangeArrowheads="1"/>
            </p:cNvSpPr>
            <p:nvPr/>
          </p:nvSpPr>
          <p:spPr bwMode="auto">
            <a:xfrm>
              <a:off x="2785005" y="1943544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SI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8" name="Rectangle 71"/>
            <p:cNvSpPr>
              <a:spLocks noChangeArrowheads="1"/>
            </p:cNvSpPr>
            <p:nvPr/>
          </p:nvSpPr>
          <p:spPr bwMode="auto">
            <a:xfrm>
              <a:off x="2785005" y="2201002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DI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19" name="Rectangle 72"/>
            <p:cNvSpPr>
              <a:spLocks noChangeArrowheads="1"/>
            </p:cNvSpPr>
            <p:nvPr/>
          </p:nvSpPr>
          <p:spPr bwMode="auto">
            <a:xfrm>
              <a:off x="2785005" y="2467961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BP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0" name="Rectangle 73"/>
            <p:cNvSpPr>
              <a:spLocks noChangeArrowheads="1"/>
            </p:cNvSpPr>
            <p:nvPr/>
          </p:nvSpPr>
          <p:spPr bwMode="auto">
            <a:xfrm>
              <a:off x="2785005" y="2735869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SP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1" name="Rectangle 64"/>
            <p:cNvSpPr>
              <a:spLocks noChangeArrowheads="1"/>
            </p:cNvSpPr>
            <p:nvPr/>
          </p:nvSpPr>
          <p:spPr bwMode="auto">
            <a:xfrm>
              <a:off x="1318446" y="1655685"/>
              <a:ext cx="585870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Calibri"/>
                  <a:ea typeface="Times New Roman"/>
                  <a:cs typeface="Times New Roman"/>
                </a:rPr>
                <a:t>64 </a:t>
              </a:r>
              <a:r>
                <a:rPr lang="ru-RU" sz="2400" dirty="0">
                  <a:effectLst/>
                  <a:latin typeface="Calibri"/>
                  <a:ea typeface="Times New Roman"/>
                  <a:cs typeface="Times New Roman"/>
                </a:rPr>
                <a:t>бита</a:t>
              </a:r>
            </a:p>
          </p:txBody>
        </p:sp>
        <p:sp>
          <p:nvSpPr>
            <p:cNvPr id="122" name="Rectangle 66"/>
            <p:cNvSpPr>
              <a:spLocks noChangeArrowheads="1"/>
            </p:cNvSpPr>
            <p:nvPr/>
          </p:nvSpPr>
          <p:spPr bwMode="auto">
            <a:xfrm>
              <a:off x="1393200" y="1943544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RSI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3" name="Rectangle 67"/>
            <p:cNvSpPr>
              <a:spLocks noChangeArrowheads="1"/>
            </p:cNvSpPr>
            <p:nvPr/>
          </p:nvSpPr>
          <p:spPr bwMode="auto">
            <a:xfrm>
              <a:off x="1393200" y="2201002"/>
              <a:ext cx="511116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RDI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4" name="Rectangle 68"/>
            <p:cNvSpPr>
              <a:spLocks noChangeArrowheads="1"/>
            </p:cNvSpPr>
            <p:nvPr/>
          </p:nvSpPr>
          <p:spPr bwMode="auto">
            <a:xfrm>
              <a:off x="1393200" y="2467961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RBP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5" name="Rectangle 69"/>
            <p:cNvSpPr>
              <a:spLocks noChangeArrowheads="1"/>
            </p:cNvSpPr>
            <p:nvPr/>
          </p:nvSpPr>
          <p:spPr bwMode="auto">
            <a:xfrm>
              <a:off x="1393200" y="2735869"/>
              <a:ext cx="511116" cy="204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RSP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6" name="Rectangle 50"/>
            <p:cNvSpPr>
              <a:spLocks noChangeArrowheads="1"/>
            </p:cNvSpPr>
            <p:nvPr/>
          </p:nvSpPr>
          <p:spPr bwMode="auto">
            <a:xfrm>
              <a:off x="224565" y="349611"/>
              <a:ext cx="1429796" cy="2641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7" name="Rectangle 52"/>
            <p:cNvSpPr>
              <a:spLocks noChangeArrowheads="1"/>
            </p:cNvSpPr>
            <p:nvPr/>
          </p:nvSpPr>
          <p:spPr bwMode="auto">
            <a:xfrm>
              <a:off x="224565" y="613719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8" name="Rectangle 54"/>
            <p:cNvSpPr>
              <a:spLocks noChangeArrowheads="1"/>
            </p:cNvSpPr>
            <p:nvPr/>
          </p:nvSpPr>
          <p:spPr bwMode="auto">
            <a:xfrm>
              <a:off x="224565" y="876878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29" name="Rectangle 56"/>
            <p:cNvSpPr>
              <a:spLocks noChangeArrowheads="1"/>
            </p:cNvSpPr>
            <p:nvPr/>
          </p:nvSpPr>
          <p:spPr bwMode="auto">
            <a:xfrm>
              <a:off x="224565" y="1140036"/>
              <a:ext cx="1429796" cy="2631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30" name="Rectangle 58"/>
            <p:cNvSpPr>
              <a:spLocks noChangeArrowheads="1"/>
            </p:cNvSpPr>
            <p:nvPr/>
          </p:nvSpPr>
          <p:spPr bwMode="auto">
            <a:xfrm>
              <a:off x="224565" y="93103"/>
              <a:ext cx="226107" cy="2033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>
                  <a:effectLst/>
                  <a:latin typeface="Calibri"/>
                  <a:ea typeface="Times New Roman"/>
                  <a:cs typeface="Times New Roman"/>
                </a:rPr>
                <a:t>63</a:t>
              </a:r>
              <a:endParaRPr lang="ru-RU" sz="2400">
                <a:effectLst/>
                <a:latin typeface="Calibri"/>
                <a:ea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96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4868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dirty="0"/>
              <a:t>Регистр флагов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31460"/>
              </p:ext>
            </p:extLst>
          </p:nvPr>
        </p:nvGraphicFramePr>
        <p:xfrm>
          <a:off x="107503" y="548680"/>
          <a:ext cx="8928993" cy="5906454"/>
        </p:xfrm>
        <a:graphic>
          <a:graphicData uri="http://schemas.openxmlformats.org/drawingml/2006/table">
            <a:tbl>
              <a:tblPr/>
              <a:tblGrid>
                <a:gridCol w="116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Бит №</a:t>
                      </a:r>
                      <a:endParaRPr kumimoji="0" lang="ru-RU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ИмяФлага</a:t>
                      </a:r>
                      <a:endParaRPr kumimoji="0" lang="ru-RU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Назначение</a:t>
                      </a:r>
                      <a:endParaRPr kumimoji="0" lang="ru-RU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переноса. Был ли перенос из или заем в старший разряд.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четности. 1, если результат операции содержит четное количество единиц.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вспомогательного переноса</a:t>
                      </a: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нуля. 1, если результат операции равен 0.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знака. Показывает знак результата операции (1- отрицательный, 0-положительный)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трассировки. Обеспечивает возможность работы процессора в пошаговом режиме.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внешних прерываний. Если 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=1, прерывание разрешается, 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IF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=0 – блокируется.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направления. Используется командами обработки строк. 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DF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=1 – прямое направление (от меньших адресов к большим). 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DF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r>
                        <a:rPr kumimoji="0" lang="ru-RU" sz="180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– обратное направление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Флаг переполнения. </a:t>
                      </a:r>
                    </a:p>
                  </a:txBody>
                  <a:tcPr marL="19707" marR="1970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/>
              <a:t>Сегментные регистры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500" y="1143000"/>
          <a:ext cx="7929563" cy="4284664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Имя сегм. регистра</a:t>
                      </a:r>
                      <a:endParaRPr kumimoji="0" lang="ru-RU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Назначение</a:t>
                      </a:r>
                      <a:endParaRPr kumimoji="0" lang="ru-RU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CS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Регистр сегмента кода. Содержит начальный адрес сегмента кода.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Регистр сегмента данных.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SS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Регистр сегмента стека.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ES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Дополнительный сегментный регистр.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FS, GS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Дополнительные сегментные регистры, появившиеся в более поздних поколениях процессоров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8229600" cy="76123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Организация памяти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b="1" dirty="0"/>
              <a:t>Физическая память </a:t>
            </a:r>
            <a:r>
              <a:rPr lang="ru-RU" sz="2000" dirty="0"/>
              <a:t>– память на шине процессора.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dirty="0"/>
              <a:t>Адресное пространство </a:t>
            </a:r>
            <a:r>
              <a:rPr lang="ru-RU" sz="2000" dirty="0"/>
              <a:t>– определяется разрядностью шины адреса.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dirty="0"/>
              <a:t>Логический адрес </a:t>
            </a:r>
            <a:r>
              <a:rPr lang="ru-RU" sz="2000" dirty="0"/>
              <a:t>– адрес, используемый в программе.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b="1" dirty="0"/>
              <a:t>Диспетчер памяти </a:t>
            </a:r>
            <a:r>
              <a:rPr lang="ru-RU" sz="2000" dirty="0"/>
              <a:t>– аппаратный механизм для доступа к памяти.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306419"/>
              </p:ext>
            </p:extLst>
          </p:nvPr>
        </p:nvGraphicFramePr>
        <p:xfrm>
          <a:off x="0" y="2348880"/>
          <a:ext cx="9108504" cy="1045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Picture" r:id="rId3" imgW="5035296" imgH="472440" progId="Word.Picture.8">
                  <p:embed/>
                </p:oleObj>
              </mc:Choice>
              <mc:Fallback>
                <p:oleObj name="Picture" r:id="rId3" imgW="5035296" imgH="47244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8880"/>
                        <a:ext cx="9108504" cy="1045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0" y="3789040"/>
            <a:ext cx="91085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Процессор может работать в 2 режимах: </a:t>
            </a:r>
            <a:r>
              <a:rPr lang="ru-RU" sz="2000" b="1" dirty="0"/>
              <a:t>реальном</a:t>
            </a:r>
            <a:r>
              <a:rPr lang="ru-RU" sz="2000" dirty="0"/>
              <a:t> и </a:t>
            </a:r>
            <a:r>
              <a:rPr lang="ru-RU" sz="2000" b="1" dirty="0"/>
              <a:t>защищенном</a:t>
            </a:r>
            <a:r>
              <a:rPr lang="ru-RU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/>
              <a:t>Для программиста </a:t>
            </a:r>
            <a:r>
              <a:rPr lang="ru-RU" sz="2000"/>
              <a:t>имеется 3 </a:t>
            </a:r>
            <a:r>
              <a:rPr lang="ru-RU" sz="2000" dirty="0"/>
              <a:t>основных вида моделей памяти: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b="1" dirty="0"/>
              <a:t>Сегментная</a:t>
            </a:r>
            <a:r>
              <a:rPr lang="ru-RU" sz="2000" dirty="0"/>
              <a:t> модель реального режима.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b="1" dirty="0"/>
              <a:t>Сегментная</a:t>
            </a:r>
            <a:r>
              <a:rPr lang="ru-RU" sz="2000" dirty="0"/>
              <a:t> модель защищенного режима.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000" b="1" dirty="0"/>
              <a:t>Плоская</a:t>
            </a:r>
            <a:r>
              <a:rPr lang="ru-RU" sz="2000" dirty="0"/>
              <a:t> модель защищенного режима.</a:t>
            </a:r>
          </a:p>
        </p:txBody>
      </p:sp>
    </p:spTree>
    <p:extLst>
      <p:ext uri="{BB962C8B-B14F-4D97-AF65-F5344CB8AC3E}">
        <p14:creationId xmlns:p14="http://schemas.microsoft.com/office/powerpoint/2010/main" val="369348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dirty="0"/>
              <a:t>Сегментная адресация памяти</a:t>
            </a:r>
          </a:p>
        </p:txBody>
      </p:sp>
      <p:sp>
        <p:nvSpPr>
          <p:cNvPr id="1126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11268" name="Group 1"/>
          <p:cNvGrpSpPr>
            <a:grpSpLocks noChangeAspect="1"/>
          </p:cNvGrpSpPr>
          <p:nvPr/>
        </p:nvGrpSpPr>
        <p:grpSpPr bwMode="auto">
          <a:xfrm>
            <a:off x="142875" y="1357313"/>
            <a:ext cx="8645525" cy="3429000"/>
            <a:chOff x="2523" y="7998"/>
            <a:chExt cx="7200" cy="2261"/>
          </a:xfrm>
        </p:grpSpPr>
        <p:sp>
          <p:nvSpPr>
            <p:cNvPr id="11269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523" y="7998"/>
              <a:ext cx="7200" cy="2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70" name="Rectangle 14"/>
            <p:cNvSpPr>
              <a:spLocks noChangeArrowheads="1"/>
            </p:cNvSpPr>
            <p:nvPr/>
          </p:nvSpPr>
          <p:spPr bwMode="auto">
            <a:xfrm>
              <a:off x="3826" y="8291"/>
              <a:ext cx="177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A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seg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1" name="Rectangle 13"/>
            <p:cNvSpPr>
              <a:spLocks noChangeArrowheads="1"/>
            </p:cNvSpPr>
            <p:nvPr/>
          </p:nvSpPr>
          <p:spPr bwMode="auto">
            <a:xfrm>
              <a:off x="5650" y="8291"/>
              <a:ext cx="86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0000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2" name="Rectangle 12"/>
            <p:cNvSpPr>
              <a:spLocks noChangeArrowheads="1"/>
            </p:cNvSpPr>
            <p:nvPr/>
          </p:nvSpPr>
          <p:spPr bwMode="auto">
            <a:xfrm>
              <a:off x="3850" y="8043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3" name="Rectangle 11"/>
            <p:cNvSpPr>
              <a:spLocks noChangeArrowheads="1"/>
            </p:cNvSpPr>
            <p:nvPr/>
          </p:nvSpPr>
          <p:spPr bwMode="auto">
            <a:xfrm>
              <a:off x="5380" y="8043"/>
              <a:ext cx="219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4745" y="9029"/>
              <a:ext cx="1774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A</a:t>
              </a:r>
              <a:r>
                <a:rPr lang="en-US" sz="2400" baseline="-30000">
                  <a:latin typeface="Calibri" pitchFamily="34" charset="0"/>
                  <a:cs typeface="Times New Roman" pitchFamily="18" charset="0"/>
                </a:rPr>
                <a:t>offset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4769" y="8781"/>
              <a:ext cx="26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Calibri" pitchFamily="34" charset="0"/>
                  <a:cs typeface="Times New Roman" pitchFamily="18" charset="0"/>
                </a:rPr>
                <a:t>15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6" name="Rectangle 8"/>
            <p:cNvSpPr>
              <a:spLocks noChangeArrowheads="1"/>
            </p:cNvSpPr>
            <p:nvPr/>
          </p:nvSpPr>
          <p:spPr bwMode="auto">
            <a:xfrm>
              <a:off x="6299" y="8781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7" name="Rectangle 7"/>
            <p:cNvSpPr>
              <a:spLocks noChangeArrowheads="1"/>
            </p:cNvSpPr>
            <p:nvPr/>
          </p:nvSpPr>
          <p:spPr bwMode="auto">
            <a:xfrm>
              <a:off x="3765" y="8638"/>
              <a:ext cx="133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Calibri" pitchFamily="34" charset="0"/>
                  <a:cs typeface="Times New Roman" pitchFamily="18" charset="0"/>
                </a:rPr>
                <a:t>+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78" name="Rectangle 6"/>
            <p:cNvSpPr>
              <a:spLocks noChangeArrowheads="1"/>
            </p:cNvSpPr>
            <p:nvPr/>
          </p:nvSpPr>
          <p:spPr bwMode="auto">
            <a:xfrm>
              <a:off x="3826" y="9840"/>
              <a:ext cx="269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Calibri" pitchFamily="34" charset="0"/>
                  <a:cs typeface="Times New Roman" pitchFamily="18" charset="0"/>
                </a:rPr>
                <a:t>ЛА</a:t>
              </a:r>
              <a:endParaRPr lang="ru-RU" sz="2400">
                <a:latin typeface="Lucida Sans Unicode" pitchFamily="34" charset="0"/>
              </a:endParaRPr>
            </a:p>
          </p:txBody>
        </p:sp>
        <p:sp>
          <p:nvSpPr>
            <p:cNvPr id="11279" name="Rectangle 5"/>
            <p:cNvSpPr>
              <a:spLocks noChangeArrowheads="1"/>
            </p:cNvSpPr>
            <p:nvPr/>
          </p:nvSpPr>
          <p:spPr bwMode="auto">
            <a:xfrm>
              <a:off x="3850" y="9592"/>
              <a:ext cx="262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2400">
                  <a:latin typeface="Calibri" pitchFamily="34" charset="0"/>
                  <a:cs typeface="Times New Roman" pitchFamily="18" charset="0"/>
                </a:rPr>
                <a:t>19</a:t>
              </a:r>
              <a:endParaRPr lang="en-US" sz="2400">
                <a:latin typeface="Lucida Sans Unicode" pitchFamily="34" charset="0"/>
              </a:endParaRPr>
            </a:p>
          </p:txBody>
        </p:sp>
        <p:sp>
          <p:nvSpPr>
            <p:cNvPr id="11280" name="Rectangle 4"/>
            <p:cNvSpPr>
              <a:spLocks noChangeArrowheads="1"/>
            </p:cNvSpPr>
            <p:nvPr/>
          </p:nvSpPr>
          <p:spPr bwMode="auto">
            <a:xfrm>
              <a:off x="6271" y="9592"/>
              <a:ext cx="220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Calibri" pitchFamily="34" charset="0"/>
                  <a:cs typeface="Times New Roman" pitchFamily="18" charset="0"/>
                </a:rPr>
                <a:t>0</a:t>
              </a:r>
              <a:endParaRPr lang="en-US" sz="2400">
                <a:latin typeface="Lucida Sans Unicode" pitchFamily="34" charset="0"/>
              </a:endParaRPr>
            </a:p>
          </p:txBody>
        </p:sp>
        <p:cxnSp>
          <p:nvCxnSpPr>
            <p:cNvPr id="11281" name="AutoShape 3"/>
            <p:cNvCxnSpPr>
              <a:cxnSpLocks noChangeShapeType="1"/>
            </p:cNvCxnSpPr>
            <p:nvPr/>
          </p:nvCxnSpPr>
          <p:spPr bwMode="auto">
            <a:xfrm>
              <a:off x="3298" y="9491"/>
              <a:ext cx="347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2" name="Rectangle 2"/>
            <p:cNvSpPr>
              <a:spLocks noChangeArrowheads="1"/>
            </p:cNvSpPr>
            <p:nvPr/>
          </p:nvSpPr>
          <p:spPr bwMode="auto">
            <a:xfrm>
              <a:off x="6722" y="9029"/>
              <a:ext cx="2855" cy="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sz="2400">
                  <a:latin typeface="Calibri" pitchFamily="34" charset="0"/>
                  <a:cs typeface="Times New Roman" pitchFamily="18" charset="0"/>
                </a:rPr>
                <a:t>- исполнительный адрес (</a:t>
              </a:r>
              <a:r>
                <a:rPr lang="en-US" sz="2400">
                  <a:latin typeface="Calibri" pitchFamily="34" charset="0"/>
                  <a:cs typeface="Times New Roman" pitchFamily="18" charset="0"/>
                </a:rPr>
                <a:t>EA</a:t>
              </a:r>
              <a:r>
                <a:rPr lang="ru-RU" sz="2400">
                  <a:latin typeface="Calibri" pitchFamily="34" charset="0"/>
                  <a:cs typeface="Times New Roman" pitchFamily="18" charset="0"/>
                </a:rPr>
                <a:t>)</a:t>
              </a:r>
              <a:endParaRPr lang="ru-RU" sz="2400">
                <a:latin typeface="Lucida Sans Unicode" pitchFamily="34" charset="0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</TotalTime>
  <Words>698</Words>
  <Application>Microsoft Office PowerPoint</Application>
  <PresentationFormat>Экран (4:3)</PresentationFormat>
  <Paragraphs>246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Открытая</vt:lpstr>
      <vt:lpstr>Picture</vt:lpstr>
      <vt:lpstr>Микропроцессор Intel 8086</vt:lpstr>
      <vt:lpstr>Программная модель микропроцессора 8086</vt:lpstr>
      <vt:lpstr>Регистры процессора</vt:lpstr>
      <vt:lpstr>Регистры общего назначения</vt:lpstr>
      <vt:lpstr>Индексные регистры и указатели</vt:lpstr>
      <vt:lpstr>Регистр флагов</vt:lpstr>
      <vt:lpstr>Сегментные регистры</vt:lpstr>
      <vt:lpstr>Организация памяти</vt:lpstr>
      <vt:lpstr>Сегментная адресация памяти</vt:lpstr>
      <vt:lpstr>Выборка команды из памяти</vt:lpstr>
      <vt:lpstr>Обращение к данным</vt:lpstr>
      <vt:lpstr>Обращение к стеку</vt:lpstr>
      <vt:lpstr>Обращение к доп. сегментам</vt:lpstr>
      <vt:lpstr>Пример</vt:lpstr>
      <vt:lpstr>Хранение данных</vt:lpstr>
    </vt:vector>
  </TitlesOfParts>
  <Company>USN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Регистр флагов</dc:title>
  <dc:creator>USN Team</dc:creator>
  <cp:lastModifiedBy>Sergei Skorokhod</cp:lastModifiedBy>
  <cp:revision>17</cp:revision>
  <dcterms:created xsi:type="dcterms:W3CDTF">2012-03-11T17:19:37Z</dcterms:created>
  <dcterms:modified xsi:type="dcterms:W3CDTF">2020-09-28T09:24:39Z</dcterms:modified>
</cp:coreProperties>
</file>