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90" r:id="rId5"/>
    <p:sldId id="291" r:id="rId6"/>
    <p:sldId id="285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26.10.2020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/>
              <a:t>Команды ассемблера - 2</a:t>
            </a:r>
            <a:endParaRPr lang="ru-RU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3473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Правила выполнения побитовых операций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8700"/>
              </p:ext>
            </p:extLst>
          </p:nvPr>
        </p:nvGraphicFramePr>
        <p:xfrm>
          <a:off x="251520" y="980728"/>
          <a:ext cx="8424936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Dst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Src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dst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Xor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3356992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latin typeface="+mj-lt"/>
              </a:rPr>
              <a:t>Действие команд на флаги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6063"/>
              </p:ext>
            </p:extLst>
          </p:nvPr>
        </p:nvGraphicFramePr>
        <p:xfrm>
          <a:off x="251520" y="4005064"/>
          <a:ext cx="8352929" cy="1872208"/>
        </p:xfrm>
        <a:graphic>
          <a:graphicData uri="http://schemas.openxmlformats.org/drawingml/2006/table">
            <a:tbl>
              <a:tblPr firstRow="1" firstCol="1" bandRow="1"/>
              <a:tblGrid>
                <a:gridCol w="119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Not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Остальные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 опр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4679" y="188640"/>
            <a:ext cx="8496944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Примеры использования побитовых логических команд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 проверки бита</a:t>
            </a:r>
            <a:r>
              <a:rPr lang="ru-RU" sz="2000" dirty="0"/>
              <a:t>. Проверить, является ли младший бит регистра </a:t>
            </a:r>
            <a:r>
              <a:rPr lang="en-US" sz="2000" dirty="0"/>
              <a:t>AX</a:t>
            </a:r>
            <a:r>
              <a:rPr lang="ru-RU" sz="2000" dirty="0"/>
              <a:t> единицей.</a:t>
            </a:r>
          </a:p>
          <a:p>
            <a:endParaRPr lang="ru-RU" sz="2000" dirty="0"/>
          </a:p>
          <a:p>
            <a:r>
              <a:rPr lang="en-US" sz="2000" dirty="0"/>
              <a:t>test AX</a:t>
            </a:r>
            <a:r>
              <a:rPr lang="ru-RU" sz="2000" dirty="0"/>
              <a:t>, 1</a:t>
            </a:r>
            <a:r>
              <a:rPr lang="en-US" sz="2000" dirty="0"/>
              <a:t>h</a:t>
            </a:r>
            <a:r>
              <a:rPr lang="ru-RU" sz="2000" dirty="0"/>
              <a:t>	; если после этой команды флаг </a:t>
            </a:r>
            <a:r>
              <a:rPr lang="en-US" sz="2000" dirty="0"/>
              <a:t>ZF</a:t>
            </a:r>
            <a:r>
              <a:rPr lang="ru-RU" sz="2000" dirty="0"/>
              <a:t>=0, то является, </a:t>
            </a:r>
          </a:p>
          <a:p>
            <a:r>
              <a:rPr lang="ru-RU" sz="2000" dirty="0"/>
              <a:t>		; иначе– 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8682153" cy="296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9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4679" y="188640"/>
            <a:ext cx="8496944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Примеры использования побитовых логических команд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 установки бита</a:t>
            </a:r>
            <a:r>
              <a:rPr lang="ru-RU" sz="2000" dirty="0"/>
              <a:t>. Установить в регистре </a:t>
            </a:r>
            <a:r>
              <a:rPr lang="en-US" sz="2000" dirty="0"/>
              <a:t>AX</a:t>
            </a:r>
            <a:r>
              <a:rPr lang="ru-RU" sz="2000" dirty="0"/>
              <a:t> старший бит в единицу.</a:t>
            </a:r>
          </a:p>
          <a:p>
            <a:endParaRPr lang="ru-RU" sz="2000" dirty="0"/>
          </a:p>
          <a:p>
            <a:r>
              <a:rPr lang="en-US" sz="2000" dirty="0"/>
              <a:t>or AX</a:t>
            </a:r>
            <a:r>
              <a:rPr lang="ru-RU" sz="2000" dirty="0"/>
              <a:t>,8000</a:t>
            </a:r>
            <a:r>
              <a:rPr lang="en-US" sz="2000" dirty="0"/>
              <a:t>h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39" y="2263774"/>
            <a:ext cx="8892978" cy="303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89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4679" y="188640"/>
            <a:ext cx="8496944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Примеры использования побитовых логических команд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 обнуления бита</a:t>
            </a:r>
            <a:r>
              <a:rPr lang="ru-RU" sz="2000" dirty="0"/>
              <a:t>. Обнулить в регистре </a:t>
            </a:r>
            <a:r>
              <a:rPr lang="en-US" sz="2000" dirty="0"/>
              <a:t>AX</a:t>
            </a:r>
            <a:r>
              <a:rPr lang="ru-RU" sz="2000" dirty="0"/>
              <a:t> старший бит.</a:t>
            </a:r>
          </a:p>
          <a:p>
            <a:endParaRPr lang="ru-RU" sz="2000" dirty="0"/>
          </a:p>
          <a:p>
            <a:r>
              <a:rPr lang="en-US" sz="2000" dirty="0"/>
              <a:t>and AX</a:t>
            </a:r>
            <a:r>
              <a:rPr lang="ru-RU" sz="2000" dirty="0"/>
              <a:t>, 7</a:t>
            </a:r>
            <a:r>
              <a:rPr lang="en-US" sz="2000" dirty="0" err="1"/>
              <a:t>FFFh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" y="2258220"/>
            <a:ext cx="8867363" cy="225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4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Операции сдвига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8229600" cy="72008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Логический сдвиг</a:t>
            </a:r>
            <a:r>
              <a:rPr lang="ru-RU" dirty="0"/>
              <a:t>- освобождающиеся разряды  заполняются нулями.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661430"/>
              </p:ext>
            </p:extLst>
          </p:nvPr>
        </p:nvGraphicFramePr>
        <p:xfrm>
          <a:off x="1619672" y="1484784"/>
          <a:ext cx="463731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r:id="rId3" imgW="6028571" imgH="1305107" progId="">
                  <p:embed/>
                </p:oleObj>
              </mc:Choice>
              <mc:Fallback>
                <p:oleObj r:id="rId3" imgW="6028571" imgH="1305107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84784"/>
                        <a:ext cx="4637315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одержимое 1"/>
          <p:cNvSpPr txBox="1">
            <a:spLocks/>
          </p:cNvSpPr>
          <p:nvPr/>
        </p:nvSpPr>
        <p:spPr>
          <a:xfrm>
            <a:off x="539552" y="2348880"/>
            <a:ext cx="8229600" cy="11521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b="1" dirty="0"/>
              <a:t>Арифметический сдвиг</a:t>
            </a:r>
            <a:r>
              <a:rPr lang="ru-RU" sz="2200" dirty="0"/>
              <a:t>. Во время его выполнения  освобождающиеся разряды  заполняется первоначальным значением знакового разряд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580163"/>
              </p:ext>
            </p:extLst>
          </p:nvPr>
        </p:nvGraphicFramePr>
        <p:xfrm>
          <a:off x="2051720" y="3429000"/>
          <a:ext cx="431393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r:id="rId5" imgW="6144483" imgH="1438095" progId="">
                  <p:embed/>
                </p:oleObj>
              </mc:Choice>
              <mc:Fallback>
                <p:oleObj r:id="rId5" imgW="6144483" imgH="1438095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429000"/>
                        <a:ext cx="4313934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одержимое 1"/>
          <p:cNvSpPr txBox="1">
            <a:spLocks/>
          </p:cNvSpPr>
          <p:nvPr/>
        </p:nvSpPr>
        <p:spPr>
          <a:xfrm>
            <a:off x="457200" y="4293096"/>
            <a:ext cx="8229600" cy="11521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b="1" dirty="0"/>
              <a:t>Циклический сдвиг</a:t>
            </a:r>
            <a:r>
              <a:rPr lang="ru-RU" sz="2200" dirty="0"/>
              <a:t>. При его выполнении разряды, перемещаемые за разрядную сетку, помещаются в освобождаемые разряды.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567441"/>
              </p:ext>
            </p:extLst>
          </p:nvPr>
        </p:nvGraphicFramePr>
        <p:xfrm>
          <a:off x="1835696" y="5445224"/>
          <a:ext cx="4725803" cy="100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r:id="rId7" imgW="5533333" imgH="1171429" progId="">
                  <p:embed/>
                </p:oleObj>
              </mc:Choice>
              <mc:Fallback>
                <p:oleObj r:id="rId7" imgW="5533333" imgH="1171429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445224"/>
                        <a:ext cx="4725803" cy="10034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58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логического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shl</a:t>
            </a:r>
            <a:r>
              <a:rPr lang="ru-RU" sz="2000" b="1" dirty="0"/>
              <a:t> 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логический сдвиг влево.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логический сдвиг влево операнда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данных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Младшие (освобождающиеся) разряды заполняются нулями.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Старшие разряды числа  последовательно помещаются во флаг переноса CF, а бит, который до этого находился во флаге переноса, теряется.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29656"/>
              </p:ext>
            </p:extLst>
          </p:nvPr>
        </p:nvGraphicFramePr>
        <p:xfrm>
          <a:off x="1115616" y="4365104"/>
          <a:ext cx="602651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3" imgW="5896798" imgH="980952" progId="">
                  <p:embed/>
                </p:oleObj>
              </mc:Choice>
              <mc:Fallback>
                <p:oleObj r:id="rId3" imgW="5896798" imgH="980952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365104"/>
                        <a:ext cx="6026516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9512" y="551723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shl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</a:t>
            </a:r>
            <a:r>
              <a:rPr lang="en-US" dirty="0"/>
              <a:t>count</a:t>
            </a:r>
            <a:r>
              <a:rPr lang="ru-RU" dirty="0"/>
              <a:t>	</a:t>
            </a:r>
          </a:p>
          <a:p>
            <a:r>
              <a:rPr lang="ru-RU" dirty="0"/>
              <a:t>эквивалентен по результату применению </a:t>
            </a:r>
            <a:r>
              <a:rPr lang="en-US" dirty="0"/>
              <a:t>count </a:t>
            </a:r>
            <a:r>
              <a:rPr lang="ru-RU" dirty="0"/>
              <a:t>команд</a:t>
            </a:r>
          </a:p>
          <a:p>
            <a:r>
              <a:rPr lang="en-US" dirty="0" err="1"/>
              <a:t>shl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1</a:t>
            </a:r>
          </a:p>
        </p:txBody>
      </p:sp>
    </p:spTree>
    <p:extLst>
      <p:ext uri="{BB962C8B-B14F-4D97-AF65-F5344CB8AC3E}">
        <p14:creationId xmlns:p14="http://schemas.microsoft.com/office/powerpoint/2010/main" val="183562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логического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shr</a:t>
            </a:r>
            <a:r>
              <a:rPr lang="ru-RU" sz="2000" b="1" dirty="0"/>
              <a:t> 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логический сдвиг вправо 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логический сдвиг вправо операнда </a:t>
            </a:r>
            <a:r>
              <a:rPr lang="en-US" sz="2000" dirty="0" err="1"/>
              <a:t>dst</a:t>
            </a:r>
            <a:r>
              <a:rPr lang="ru-RU" sz="2000" dirty="0"/>
              <a:t>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Старшие (освобождающиеся) разряды заполняются нулями.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Младшие разряды числа  последовательно помещаются во флаг переноса CF, а бит, который до этого находился во флаге переноса, теряется.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19845"/>
              </p:ext>
            </p:extLst>
          </p:nvPr>
        </p:nvGraphicFramePr>
        <p:xfrm>
          <a:off x="1187624" y="4242578"/>
          <a:ext cx="6361062" cy="113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r:id="rId3" imgW="5952381" imgH="1057423" progId="">
                  <p:embed/>
                </p:oleObj>
              </mc:Choice>
              <mc:Fallback>
                <p:oleObj r:id="rId3" imgW="5952381" imgH="1057423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42578"/>
                        <a:ext cx="6361062" cy="113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8127" y="530120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shr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</a:t>
            </a:r>
            <a:r>
              <a:rPr lang="en-US" dirty="0"/>
              <a:t>count</a:t>
            </a:r>
            <a:r>
              <a:rPr lang="ru-RU" dirty="0"/>
              <a:t>		</a:t>
            </a:r>
          </a:p>
          <a:p>
            <a:r>
              <a:rPr lang="ru-RU" dirty="0"/>
              <a:t>эквивалентен по результату применению </a:t>
            </a:r>
            <a:r>
              <a:rPr lang="en-US" dirty="0"/>
              <a:t>count </a:t>
            </a:r>
            <a:r>
              <a:rPr lang="ru-RU" dirty="0"/>
              <a:t>команд</a:t>
            </a:r>
          </a:p>
          <a:p>
            <a:r>
              <a:rPr lang="en-US" dirty="0" err="1"/>
              <a:t>shr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1</a:t>
            </a:r>
          </a:p>
        </p:txBody>
      </p:sp>
    </p:spTree>
    <p:extLst>
      <p:ext uri="{BB962C8B-B14F-4D97-AF65-F5344CB8AC3E}">
        <p14:creationId xmlns:p14="http://schemas.microsoft.com/office/powerpoint/2010/main" val="3341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32185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Применение команд логического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1108411"/>
            <a:ext cx="85689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Используются для работы с битовыми полями в комбинации с побитовыми логическими командами.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Используются для  реализации быстрого умножения/деления </a:t>
            </a:r>
            <a:r>
              <a:rPr lang="ru-RU" sz="2200" dirty="0" err="1"/>
              <a:t>беззнаковых</a:t>
            </a:r>
            <a:r>
              <a:rPr lang="ru-RU" sz="2200" dirty="0"/>
              <a:t> чисел на 2</a:t>
            </a:r>
            <a:r>
              <a:rPr lang="en-US" sz="2200" baseline="30000" dirty="0"/>
              <a:t>n</a:t>
            </a:r>
            <a:r>
              <a:rPr lang="ru-RU" sz="2200" dirty="0"/>
              <a:t>. </a:t>
            </a:r>
          </a:p>
          <a:p>
            <a:endParaRPr lang="ru-RU" sz="800" dirty="0"/>
          </a:p>
          <a:p>
            <a:r>
              <a:rPr lang="ru-RU" sz="2000" b="1" dirty="0"/>
              <a:t>Пример</a:t>
            </a:r>
            <a:r>
              <a:rPr lang="ru-RU" sz="2000" dirty="0"/>
              <a:t> </a:t>
            </a:r>
            <a:r>
              <a:rPr lang="ru-RU" sz="2000" b="1" dirty="0"/>
              <a:t>работы с битовыми полями. </a:t>
            </a:r>
            <a:r>
              <a:rPr lang="ru-RU" sz="2000" dirty="0"/>
              <a:t>Пусть содержимое регистра </a:t>
            </a:r>
            <a:r>
              <a:rPr lang="en-US" sz="2000" dirty="0"/>
              <a:t>AX</a:t>
            </a:r>
            <a:r>
              <a:rPr lang="ru-RU" sz="2000" dirty="0"/>
              <a:t> содержит битовые поля со значениями дня, месяца и года: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40000"/>
              </p:ext>
            </p:extLst>
          </p:nvPr>
        </p:nvGraphicFramePr>
        <p:xfrm>
          <a:off x="467544" y="3429000"/>
          <a:ext cx="7467600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Поле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Диапазон значений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0-4 бит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День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– 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5-8 бит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–15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9-15 бит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–127 (смещение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отн</a:t>
                      </a: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1980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1520" y="508518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Требуется выделить или установить значение каждого поля.</a:t>
            </a:r>
          </a:p>
        </p:txBody>
      </p:sp>
    </p:spTree>
    <p:extLst>
      <p:ext uri="{BB962C8B-B14F-4D97-AF65-F5344CB8AC3E}">
        <p14:creationId xmlns:p14="http://schemas.microsoft.com/office/powerpoint/2010/main" val="276310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419369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Применение команд логического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1536174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Выделение значения каждого из полей.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AX </a:t>
            </a:r>
            <a:r>
              <a:rPr lang="ru-RU" sz="2000" dirty="0"/>
              <a:t>	; сохраняем копию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1</a:t>
            </a:r>
            <a:r>
              <a:rPr lang="en-US" sz="2000" dirty="0" err="1"/>
              <a:t>Fh</a:t>
            </a:r>
            <a:r>
              <a:rPr lang="ru-RU" sz="2000" dirty="0"/>
              <a:t>	; в </a:t>
            </a:r>
            <a:r>
              <a:rPr lang="en-US" sz="2000" dirty="0"/>
              <a:t>AX </a:t>
            </a:r>
            <a:r>
              <a:rPr lang="ru-RU" sz="2000" dirty="0"/>
              <a:t>остался только день</a:t>
            </a:r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BX</a:t>
            </a:r>
            <a:r>
              <a:rPr lang="ru-RU" sz="2000" dirty="0"/>
              <a:t>	; восстанавливаем исходное содержимое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 err="1"/>
              <a:t>shr</a:t>
            </a:r>
            <a:r>
              <a:rPr lang="ru-RU" sz="2000" dirty="0"/>
              <a:t> 	</a:t>
            </a:r>
            <a:r>
              <a:rPr lang="en-US" sz="2000" dirty="0"/>
              <a:t>AX</a:t>
            </a:r>
            <a:r>
              <a:rPr lang="ru-RU" sz="2000" dirty="0"/>
              <a:t>, 5	; сдвигаем так, чтобы с нулевого бита начиналось поле месяца</a:t>
            </a:r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0</a:t>
            </a:r>
            <a:r>
              <a:rPr lang="en-US" sz="2000" dirty="0" err="1"/>
              <a:t>Fh</a:t>
            </a:r>
            <a:r>
              <a:rPr lang="ru-RU" sz="2000" dirty="0"/>
              <a:t>	; в </a:t>
            </a:r>
            <a:r>
              <a:rPr lang="en-US" sz="2000" dirty="0"/>
              <a:t>AX </a:t>
            </a:r>
            <a:r>
              <a:rPr lang="ru-RU" sz="2000" dirty="0"/>
              <a:t>остался только месяц</a:t>
            </a:r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ru-RU" sz="2000" dirty="0"/>
              <a:t> 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BX</a:t>
            </a:r>
            <a:r>
              <a:rPr lang="ru-RU" sz="2000" dirty="0"/>
              <a:t>	; восстанавливаем исходное содержимое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 err="1"/>
              <a:t>shr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9	; сдвигаем так, чтобы с нулевого бита начиналось поле года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81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8912" y="245331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Применение команд логического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1196752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Установка значения каждого из полей в регистр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Day </a:t>
            </a:r>
            <a:r>
              <a:rPr lang="ru-RU" sz="2000" dirty="0"/>
              <a:t>	; занесли день в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0FFE0h</a:t>
            </a:r>
            <a:r>
              <a:rPr lang="ru-RU" sz="2000" dirty="0"/>
              <a:t>	; обнуляем день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/>
              <a:t>or	AX, BX</a:t>
            </a:r>
            <a:r>
              <a:rPr lang="ru-RU" sz="2000" dirty="0"/>
              <a:t>		; установили день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Month</a:t>
            </a:r>
            <a:r>
              <a:rPr lang="ru-RU" sz="2000" dirty="0"/>
              <a:t>	; занесли месяц в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 err="1"/>
              <a:t>shl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5	</a:t>
            </a:r>
            <a:r>
              <a:rPr lang="en-US" sz="2000" dirty="0"/>
              <a:t>	</a:t>
            </a:r>
            <a:r>
              <a:rPr lang="ru-RU" sz="2000" dirty="0"/>
              <a:t>; сдвигаем значение месяца в свои биты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0</a:t>
            </a:r>
            <a:r>
              <a:rPr lang="en-US" sz="2000" dirty="0"/>
              <a:t>FE1Fh</a:t>
            </a:r>
            <a:r>
              <a:rPr lang="ru-RU" sz="2000" dirty="0"/>
              <a:t>	; обнуляем месяц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/>
              <a:t>or	AX, BX</a:t>
            </a:r>
            <a:r>
              <a:rPr lang="ru-RU" sz="2000" dirty="0"/>
              <a:t>		; установили месяц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ru-RU" sz="2000" dirty="0"/>
              <a:t> 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Year	</a:t>
            </a:r>
            <a:r>
              <a:rPr lang="ru-RU" sz="2000" dirty="0"/>
              <a:t>; занесли год в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 err="1"/>
              <a:t>shl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9	</a:t>
            </a:r>
            <a:r>
              <a:rPr lang="en-US" sz="2000" dirty="0"/>
              <a:t>	</a:t>
            </a:r>
            <a:r>
              <a:rPr lang="ru-RU" sz="2000" dirty="0"/>
              <a:t>; сдвигаем значение года в свои биты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1</a:t>
            </a:r>
            <a:r>
              <a:rPr lang="en-US" sz="2000" dirty="0" err="1"/>
              <a:t>FFh</a:t>
            </a:r>
            <a:r>
              <a:rPr lang="ru-RU" sz="2000" dirty="0"/>
              <a:t>	; обнуляем год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/>
              <a:t>or	AX, BX</a:t>
            </a:r>
            <a:r>
              <a:rPr lang="ru-RU" sz="2000" dirty="0"/>
              <a:t>		; </a:t>
            </a:r>
            <a:r>
              <a:rPr lang="ru-RU" sz="2000"/>
              <a:t>установили год в </a:t>
            </a:r>
            <a:r>
              <a:rPr lang="en-US" sz="2000" dirty="0"/>
              <a:t>AX</a:t>
            </a:r>
            <a:endParaRPr lang="ru-RU" sz="2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5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двоичной арифметики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1700213"/>
            <a:ext cx="8229600" cy="352901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Предназначены для выполнения базовых арифметических операций</a:t>
            </a:r>
            <a:endParaRPr lang="en-US" sz="2000" dirty="0"/>
          </a:p>
          <a:p>
            <a:r>
              <a:rPr lang="ru-RU" dirty="0"/>
              <a:t>По результатам выполнения устанавливаются/сбрасываются флаги</a:t>
            </a:r>
          </a:p>
          <a:p>
            <a:r>
              <a:rPr lang="ru-RU" dirty="0"/>
              <a:t>После выполнения можно проверить флаги и принять решение о выполнении той или иной ветки алгоритма</a:t>
            </a:r>
          </a:p>
          <a:p>
            <a:r>
              <a:rPr lang="ru-RU" dirty="0"/>
              <a:t>Операнды:</a:t>
            </a:r>
          </a:p>
          <a:p>
            <a:pPr lvl="1"/>
            <a:r>
              <a:rPr lang="en-US" sz="2000" dirty="0" err="1"/>
              <a:t>dst</a:t>
            </a:r>
            <a:r>
              <a:rPr lang="en-US" sz="2000" dirty="0"/>
              <a:t> – </a:t>
            </a:r>
            <a:r>
              <a:rPr lang="en-US" sz="2000" dirty="0" err="1"/>
              <a:t>mem</a:t>
            </a:r>
            <a:r>
              <a:rPr lang="en-US" sz="2000" dirty="0"/>
              <a:t>/</a:t>
            </a:r>
            <a:r>
              <a:rPr lang="en-US" sz="2000" dirty="0" err="1"/>
              <a:t>reg</a:t>
            </a:r>
            <a:endParaRPr lang="en-US" sz="2000" dirty="0"/>
          </a:p>
          <a:p>
            <a:pPr lvl="1"/>
            <a:r>
              <a:rPr lang="en-US" sz="2000" dirty="0" err="1"/>
              <a:t>src</a:t>
            </a:r>
            <a:r>
              <a:rPr lang="en-US" sz="2000" dirty="0"/>
              <a:t> – </a:t>
            </a:r>
            <a:r>
              <a:rPr lang="en-US" sz="2000" dirty="0" err="1"/>
              <a:t>mem</a:t>
            </a:r>
            <a:r>
              <a:rPr lang="en-US" sz="2000" dirty="0"/>
              <a:t>/</a:t>
            </a:r>
            <a:r>
              <a:rPr lang="en-US" sz="2000" dirty="0" err="1"/>
              <a:t>reg</a:t>
            </a:r>
            <a:r>
              <a:rPr lang="en-US" sz="2000" dirty="0"/>
              <a:t>/data</a:t>
            </a:r>
          </a:p>
          <a:p>
            <a:r>
              <a:rPr lang="ru-RU" dirty="0"/>
              <a:t>Разрядности операндов должны совпадать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арифметического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sal</a:t>
            </a:r>
            <a:r>
              <a:rPr lang="ru-RU" sz="2000" b="1" dirty="0"/>
              <a:t> 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арифметический сдвиг влево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арифметический сдвиг влево операнда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данных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Младшие (освобождающиеся) разряды заполняются нулями.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Старшие разряды числа  последовательно помещаются во флаг переноса CF, а бит, который до этого находился во флаге переноса, теряется.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Полностью аналогичен </a:t>
            </a:r>
            <a:r>
              <a:rPr lang="en-US" sz="2000" dirty="0" err="1"/>
              <a:t>shl</a:t>
            </a:r>
            <a:r>
              <a:rPr lang="ru-RU" sz="2000" dirty="0"/>
              <a:t>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05818"/>
              </p:ext>
            </p:extLst>
          </p:nvPr>
        </p:nvGraphicFramePr>
        <p:xfrm>
          <a:off x="1115616" y="4941168"/>
          <a:ext cx="602651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3" imgW="5896798" imgH="980952" progId="">
                  <p:embed/>
                </p:oleObj>
              </mc:Choice>
              <mc:Fallback>
                <p:oleObj r:id="rId3" imgW="5896798" imgH="980952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941168"/>
                        <a:ext cx="6026516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90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арифметического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sar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арифметический сдвиг вправо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арифметический сдвиг вправо операнда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данных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Старшие (освобождающиеся) разряды заполняются знаковым разрядом.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Младшие разряды числа  последовательно помещаются во флаг переноса CF, а бит, который до этого находился во флаге переноса, теряется.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12951"/>
              </p:ext>
            </p:extLst>
          </p:nvPr>
        </p:nvGraphicFramePr>
        <p:xfrm>
          <a:off x="1934212" y="4546586"/>
          <a:ext cx="4924067" cy="104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" imgW="5896798" imgH="1247619" progId="">
                  <p:embed/>
                </p:oleObj>
              </mc:Choice>
              <mc:Fallback>
                <p:oleObj r:id="rId3" imgW="5896798" imgH="124761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212" y="4546586"/>
                        <a:ext cx="4924067" cy="1042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566124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 Реализовать деление числа </a:t>
            </a:r>
            <a:r>
              <a:rPr lang="en-US" dirty="0"/>
              <a:t>X</a:t>
            </a:r>
            <a:r>
              <a:rPr lang="ru-RU" dirty="0"/>
              <a:t> на 8 (с отбрасыванием остатка).</a:t>
            </a:r>
          </a:p>
          <a:p>
            <a:r>
              <a:rPr lang="en-US" dirty="0" err="1"/>
              <a:t>mov</a:t>
            </a:r>
            <a:r>
              <a:rPr lang="en-US" dirty="0"/>
              <a:t> 	AX, X</a:t>
            </a:r>
            <a:endParaRPr lang="ru-RU" dirty="0"/>
          </a:p>
          <a:p>
            <a:r>
              <a:rPr lang="en-US" dirty="0" err="1"/>
              <a:t>sar</a:t>
            </a:r>
            <a:r>
              <a:rPr lang="en-US" dirty="0"/>
              <a:t>	AX, 3		; AX = X/2</a:t>
            </a:r>
            <a:r>
              <a:rPr lang="en-US" baseline="30000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91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циклического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rol</a:t>
            </a:r>
            <a:r>
              <a:rPr lang="en-US" sz="2000" b="1" dirty="0"/>
              <a:t> 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циклический сдвиг влево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каждый бит операнда </a:t>
            </a:r>
            <a:r>
              <a:rPr lang="en-US" sz="2000" dirty="0" err="1"/>
              <a:t>dst</a:t>
            </a:r>
            <a:r>
              <a:rPr lang="ru-RU" sz="2000" dirty="0"/>
              <a:t> влево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Старшие биты числа последовательно копируются в младший бит, а также во флаг переноса CF.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9165" y="486916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Обмен старшего (биты 4—7) и младшего (биты 0-3) полубайтов числа:</a:t>
            </a:r>
          </a:p>
          <a:p>
            <a:r>
              <a:rPr lang="en-US" dirty="0" err="1"/>
              <a:t>mov</a:t>
            </a:r>
            <a:r>
              <a:rPr lang="en-US" dirty="0"/>
              <a:t> 	AL, 26h </a:t>
            </a:r>
            <a:endParaRPr lang="ru-RU" dirty="0"/>
          </a:p>
          <a:p>
            <a:r>
              <a:rPr lang="en-US" dirty="0" err="1"/>
              <a:t>rol</a:t>
            </a:r>
            <a:r>
              <a:rPr lang="en-US" dirty="0"/>
              <a:t> 	AL, 4 		; AL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62h</a:t>
            </a:r>
            <a:endParaRPr lang="ru-RU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1423"/>
              </p:ext>
            </p:extLst>
          </p:nvPr>
        </p:nvGraphicFramePr>
        <p:xfrm>
          <a:off x="1823694" y="3661306"/>
          <a:ext cx="528058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3" imgW="6106377" imgH="1247619" progId="">
                  <p:embed/>
                </p:oleObj>
              </mc:Choice>
              <mc:Fallback>
                <p:oleObj r:id="rId3" imgW="6106377" imgH="124761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694" y="3661306"/>
                        <a:ext cx="5280587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126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циклического сдвига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ror</a:t>
            </a:r>
            <a:r>
              <a:rPr lang="en-US" sz="2000" b="1" dirty="0"/>
              <a:t> 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циклический сдвиг вправо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каждый бит операнда </a:t>
            </a:r>
            <a:r>
              <a:rPr lang="en-US" sz="2000" dirty="0" err="1"/>
              <a:t>dst</a:t>
            </a:r>
            <a:r>
              <a:rPr lang="ru-RU" sz="2000" dirty="0"/>
              <a:t> вправо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Младшие биты числа копируются в старший бит, а также во флаг переноса CF.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64757"/>
              </p:ext>
            </p:extLst>
          </p:nvPr>
        </p:nvGraphicFramePr>
        <p:xfrm>
          <a:off x="1823694" y="3651781"/>
          <a:ext cx="528058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3" imgW="6106377" imgH="1247619" progId="">
                  <p:embed/>
                </p:oleObj>
              </mc:Choice>
              <mc:Fallback>
                <p:oleObj r:id="rId3" imgW="6106377" imgH="1247619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694" y="3651781"/>
                        <a:ext cx="5280587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60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165" y="62941"/>
            <a:ext cx="8496944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Команды циклического сдвига с переносом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rcl</a:t>
            </a:r>
            <a:r>
              <a:rPr lang="en-US" sz="2000" b="1" dirty="0"/>
              <a:t> 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     - циклический сдвиг влево через флаг переноса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через флаг переноса каждый бит </a:t>
            </a:r>
            <a:r>
              <a:rPr lang="en-US" sz="2000" dirty="0" err="1"/>
              <a:t>dst</a:t>
            </a:r>
            <a:r>
              <a:rPr lang="ru-RU" sz="2000" dirty="0"/>
              <a:t> влево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Значение флага переноса CF последовательно помещается на место самого младшего бита, а самый старший (знаковый) бит числа последовательно помещается во флаг переноса CF.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63102"/>
              </p:ext>
            </p:extLst>
          </p:nvPr>
        </p:nvGraphicFramePr>
        <p:xfrm>
          <a:off x="1763688" y="3861048"/>
          <a:ext cx="498585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r:id="rId3" imgW="5229955" imgH="1057423" progId="">
                  <p:embed/>
                </p:oleObj>
              </mc:Choice>
              <mc:Fallback>
                <p:oleObj r:id="rId3" imgW="5229955" imgH="1057423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861048"/>
                        <a:ext cx="4985856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165" y="486916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Проверить значение младшего бита регистра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en-US" dirty="0" err="1"/>
              <a:t>shr</a:t>
            </a:r>
            <a:r>
              <a:rPr lang="ru-RU" dirty="0"/>
              <a:t> 	</a:t>
            </a:r>
            <a:r>
              <a:rPr lang="en-US" dirty="0"/>
              <a:t>AX</a:t>
            </a:r>
            <a:r>
              <a:rPr lang="ru-RU" dirty="0"/>
              <a:t>, 1	; в </a:t>
            </a:r>
            <a:r>
              <a:rPr lang="en-US" dirty="0"/>
              <a:t>CF</a:t>
            </a:r>
            <a:r>
              <a:rPr lang="ru-RU" dirty="0"/>
              <a:t> младший бит регистра</a:t>
            </a:r>
          </a:p>
          <a:p>
            <a:r>
              <a:rPr lang="ru-RU" dirty="0"/>
              <a:t>…</a:t>
            </a:r>
          </a:p>
          <a:p>
            <a:r>
              <a:rPr lang="en-US" dirty="0" err="1"/>
              <a:t>rcl</a:t>
            </a:r>
            <a:r>
              <a:rPr lang="ru-RU" dirty="0"/>
              <a:t>	</a:t>
            </a:r>
            <a:r>
              <a:rPr lang="en-US" dirty="0"/>
              <a:t>AX</a:t>
            </a:r>
            <a:r>
              <a:rPr lang="ru-RU" dirty="0"/>
              <a:t>, 1	; значение </a:t>
            </a:r>
            <a:r>
              <a:rPr lang="en-US" dirty="0"/>
              <a:t>AX</a:t>
            </a:r>
            <a:r>
              <a:rPr lang="ru-RU" dirty="0"/>
              <a:t> восстановлено </a:t>
            </a:r>
          </a:p>
        </p:txBody>
      </p:sp>
    </p:spTree>
    <p:extLst>
      <p:ext uri="{BB962C8B-B14F-4D97-AF65-F5344CB8AC3E}">
        <p14:creationId xmlns:p14="http://schemas.microsoft.com/office/powerpoint/2010/main" val="285889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циклического сдвига с переносом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rcr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     - циклический сдвиг вправо через флаг переноса</a:t>
            </a:r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7/15/31/63.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через флаг  переноса каждый бит операнда </a:t>
            </a:r>
            <a:r>
              <a:rPr lang="en-US" sz="2000" dirty="0" err="1"/>
              <a:t>dst</a:t>
            </a:r>
            <a:r>
              <a:rPr lang="ru-RU" sz="2000" dirty="0"/>
              <a:t> вправо на количество разрядов, 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Значение флага переноса CF  последовательно помещается на место самого старшего (т.е. знакового) бита, а самый младший бит числа последовательно помешается во флаг переноса CF.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79165" y="486916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Проверить значение бита 2 (начиная с 0) регистра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en-US" dirty="0" err="1"/>
              <a:t>rcr</a:t>
            </a:r>
            <a:r>
              <a:rPr lang="ru-RU" dirty="0"/>
              <a:t> 	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3</a:t>
            </a:r>
            <a:r>
              <a:rPr lang="ru-RU" dirty="0"/>
              <a:t>	; в </a:t>
            </a:r>
            <a:r>
              <a:rPr lang="en-US" dirty="0"/>
              <a:t>CF</a:t>
            </a:r>
            <a:r>
              <a:rPr lang="ru-RU" dirty="0"/>
              <a:t> бит</a:t>
            </a:r>
            <a:r>
              <a:rPr lang="en-US" dirty="0"/>
              <a:t> 2</a:t>
            </a:r>
            <a:r>
              <a:rPr lang="ru-RU" dirty="0"/>
              <a:t> регистра </a:t>
            </a:r>
            <a:r>
              <a:rPr lang="en-US" dirty="0"/>
              <a:t>AX</a:t>
            </a:r>
            <a:endParaRPr lang="ru-RU" dirty="0"/>
          </a:p>
          <a:p>
            <a:r>
              <a:rPr lang="ru-RU" dirty="0"/>
              <a:t>…</a:t>
            </a:r>
          </a:p>
          <a:p>
            <a:r>
              <a:rPr lang="en-US" dirty="0" err="1"/>
              <a:t>rcl</a:t>
            </a:r>
            <a:r>
              <a:rPr lang="ru-RU" dirty="0"/>
              <a:t>	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3</a:t>
            </a:r>
            <a:r>
              <a:rPr lang="ru-RU" dirty="0"/>
              <a:t>	; значение </a:t>
            </a:r>
            <a:r>
              <a:rPr lang="en-US" dirty="0"/>
              <a:t>AX</a:t>
            </a:r>
            <a:r>
              <a:rPr lang="ru-RU" dirty="0"/>
              <a:t> восстановлено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727066"/>
              </p:ext>
            </p:extLst>
          </p:nvPr>
        </p:nvGraphicFramePr>
        <p:xfrm>
          <a:off x="1907703" y="3861048"/>
          <a:ext cx="454018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r:id="rId3" imgW="5172797" imgH="1152381" progId="">
                  <p:embed/>
                </p:oleObj>
              </mc:Choice>
              <mc:Fallback>
                <p:oleObj r:id="rId3" imgW="5172797" imgH="1152381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3" y="3861048"/>
                        <a:ext cx="4540183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739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88640"/>
            <a:ext cx="8568952" cy="63408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Действие команд сдвига на флаги</a:t>
            </a:r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10123"/>
              </p:ext>
            </p:extLst>
          </p:nvPr>
        </p:nvGraphicFramePr>
        <p:xfrm>
          <a:off x="179515" y="1196752"/>
          <a:ext cx="8496942" cy="3434778"/>
        </p:xfrm>
        <a:graphic>
          <a:graphicData uri="http://schemas.openxmlformats.org/drawingml/2006/table">
            <a:tbl>
              <a:tblPr firstRow="1" firstCol="1" bandRow="1"/>
              <a:tblGrid>
                <a:gridCol w="121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97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сканирования битов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bsf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endParaRPr lang="ru-RU" sz="2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Сканирует биты второго операнда, начиная с младшего бита, до тех пор, пока не будет найден бит, равный 1.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Его номер заносится в регистр, указанный в первом операнде (биты нумеруются с 0).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нет ни одного единичного бита, устанавливается флаг </a:t>
            </a:r>
            <a:r>
              <a:rPr lang="en-US" sz="2000" dirty="0"/>
              <a:t>ZF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Операнды должны иметь равную длину.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56134" y="292494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</a:t>
            </a:r>
          </a:p>
          <a:p>
            <a:r>
              <a:rPr lang="en-US" dirty="0" err="1"/>
              <a:t>mov</a:t>
            </a:r>
            <a:r>
              <a:rPr lang="en-US" dirty="0"/>
              <a:t> AX, 050h</a:t>
            </a:r>
            <a:endParaRPr lang="ru-RU" dirty="0"/>
          </a:p>
          <a:p>
            <a:r>
              <a:rPr lang="en-US" dirty="0" err="1"/>
              <a:t>bsf</a:t>
            </a:r>
            <a:r>
              <a:rPr lang="en-US" dirty="0"/>
              <a:t> DX, AX		: DX=4</a:t>
            </a:r>
            <a:endParaRPr lang="ru-RU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79512" y="3848274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bsr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Сканирует биты второго операнда, начиная со старшего бита, до тех пор, пока не будет найден бит, равный 1.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Его номер заносится в регистр, указанный в первом операнде (биты нумеруются с 0).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нет ни одного единичного бита, устанавливается флаг </a:t>
            </a:r>
            <a:r>
              <a:rPr lang="en-US" sz="2000" dirty="0"/>
              <a:t>ZF</a:t>
            </a:r>
            <a:r>
              <a:rPr lang="ru-RU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Операнды должны иметь равную длину.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075" y="595469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</a:t>
            </a:r>
          </a:p>
          <a:p>
            <a:r>
              <a:rPr lang="en-US" dirty="0" err="1"/>
              <a:t>mov</a:t>
            </a:r>
            <a:r>
              <a:rPr lang="en-US" dirty="0"/>
              <a:t> AX, 050h</a:t>
            </a:r>
            <a:endParaRPr lang="ru-RU" dirty="0"/>
          </a:p>
          <a:p>
            <a:r>
              <a:rPr lang="en-US" dirty="0" err="1"/>
              <a:t>bsr</a:t>
            </a:r>
            <a:r>
              <a:rPr lang="en-US" dirty="0"/>
              <a:t> DX, AX		: DX=6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29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сканирования битов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bt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b="1" dirty="0"/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Анализирует бит, номер которого задан вторым операндом, в значении, заданном первым операндом (биты нумеруются с 0).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Заданный бит заносится в флаг </a:t>
            </a:r>
            <a:r>
              <a:rPr lang="en-US" sz="2000" dirty="0"/>
              <a:t>CF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Операнды должны иметь равную длину.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9891" y="2924944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</a:t>
            </a:r>
          </a:p>
          <a:p>
            <a:r>
              <a:rPr lang="en-US" dirty="0" err="1"/>
              <a:t>Bt</a:t>
            </a:r>
            <a:r>
              <a:rPr lang="en-US" dirty="0"/>
              <a:t> AX</a:t>
            </a:r>
            <a:r>
              <a:rPr lang="ru-RU" dirty="0"/>
              <a:t>, 4</a:t>
            </a:r>
          </a:p>
          <a:p>
            <a:r>
              <a:rPr lang="en-US" dirty="0" err="1"/>
              <a:t>jc</a:t>
            </a:r>
            <a:r>
              <a:rPr lang="en-US" dirty="0"/>
              <a:t> yes</a:t>
            </a:r>
            <a:endParaRPr lang="ru-RU" dirty="0"/>
          </a:p>
          <a:p>
            <a:r>
              <a:rPr lang="ru-RU" dirty="0"/>
              <a:t>	; обработка если бит равен 0</a:t>
            </a:r>
          </a:p>
          <a:p>
            <a:r>
              <a:rPr lang="en-US" dirty="0" err="1"/>
              <a:t>jmp</a:t>
            </a:r>
            <a:r>
              <a:rPr lang="en-US" dirty="0"/>
              <a:t> m</a:t>
            </a:r>
            <a:r>
              <a:rPr lang="ru-RU" dirty="0"/>
              <a:t>1</a:t>
            </a:r>
          </a:p>
          <a:p>
            <a:r>
              <a:rPr lang="en-US" dirty="0"/>
              <a:t>yes</a:t>
            </a:r>
            <a:r>
              <a:rPr lang="ru-RU" dirty="0"/>
              <a:t>: 	; обработка если бит равен 1</a:t>
            </a:r>
          </a:p>
          <a:p>
            <a:r>
              <a:rPr lang="en-US" dirty="0"/>
              <a:t>m1:</a:t>
            </a:r>
            <a:endParaRPr lang="ru-RU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2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сканирования битов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btc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dirty="0"/>
          </a:p>
          <a:p>
            <a:endParaRPr lang="ru-RU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Анализирует бит, номер которого задан вторым операндом, в значении, заданном первым операндом (биты нумеруются с 0).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заносится во флаг </a:t>
            </a:r>
            <a:r>
              <a:rPr lang="en-US" sz="2000" dirty="0"/>
              <a:t>CF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инвертируется.</a:t>
            </a:r>
          </a:p>
          <a:p>
            <a:endParaRPr lang="ru-RU" sz="2000" dirty="0"/>
          </a:p>
          <a:p>
            <a:r>
              <a:rPr lang="en-US" sz="2000" b="1" dirty="0" err="1"/>
              <a:t>btr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dirty="0"/>
          </a:p>
          <a:p>
            <a:endParaRPr lang="ru-RU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Анализирует бит, номер которого задан вторым операндом, в значении, заданном первым операндом (биты нумеруются с 0).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заносится во флаг </a:t>
            </a:r>
            <a:r>
              <a:rPr lang="en-US" sz="2000" dirty="0"/>
              <a:t>CF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обнуляется.</a:t>
            </a:r>
          </a:p>
          <a:p>
            <a:endParaRPr lang="ru-RU" sz="2000" dirty="0"/>
          </a:p>
          <a:p>
            <a:r>
              <a:rPr lang="en-US" sz="2000" b="1" dirty="0" err="1"/>
              <a:t>bts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dirty="0"/>
          </a:p>
          <a:p>
            <a:endParaRPr lang="ru-RU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Анализирует бит, номер которого задан вторым операндом, в значении, заданном первым операндом (биты нумеруются с 0).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заносится во флаг </a:t>
            </a:r>
            <a:r>
              <a:rPr lang="en-US" sz="2000" dirty="0"/>
              <a:t>CF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</a:t>
            </a:r>
            <a:r>
              <a:rPr lang="ru-RU" sz="2000"/>
              <a:t>бит устанавливается в 1.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3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857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Команды сложения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517632" cy="59046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400" b="1" dirty="0"/>
              <a:t>add	</a:t>
            </a:r>
            <a:r>
              <a:rPr lang="en-US" sz="4400" b="1" dirty="0" err="1"/>
              <a:t>dst</a:t>
            </a:r>
            <a:r>
              <a:rPr lang="en-US" sz="4400" b="1" dirty="0"/>
              <a:t>, </a:t>
            </a:r>
            <a:r>
              <a:rPr lang="en-US" sz="4400" b="1" dirty="0" err="1"/>
              <a:t>src</a:t>
            </a:r>
            <a:r>
              <a:rPr lang="en-US" sz="4400" dirty="0"/>
              <a:t>	</a:t>
            </a:r>
            <a:r>
              <a:rPr lang="ru-RU" sz="4400" dirty="0"/>
              <a:t>;</a:t>
            </a:r>
            <a:r>
              <a:rPr lang="en-US" sz="4400" dirty="0"/>
              <a:t> </a:t>
            </a:r>
            <a:r>
              <a:rPr lang="en-US" sz="4400" dirty="0" err="1"/>
              <a:t>dst</a:t>
            </a:r>
            <a:r>
              <a:rPr lang="en-US" sz="4400" dirty="0"/>
              <a:t> = </a:t>
            </a:r>
            <a:r>
              <a:rPr lang="en-US" sz="4400" dirty="0" err="1"/>
              <a:t>dst</a:t>
            </a:r>
            <a:r>
              <a:rPr lang="en-US" sz="4400" dirty="0"/>
              <a:t> + </a:t>
            </a:r>
            <a:r>
              <a:rPr lang="en-US" sz="4400" dirty="0" err="1"/>
              <a:t>src</a:t>
            </a:r>
            <a:r>
              <a:rPr lang="en-US" sz="4400" dirty="0"/>
              <a:t> </a:t>
            </a:r>
            <a:endParaRPr lang="ru-RU" sz="4400" dirty="0"/>
          </a:p>
          <a:p>
            <a:pPr marL="0" indent="0">
              <a:buNone/>
            </a:pPr>
            <a:r>
              <a:rPr lang="en-US" sz="4400" b="1" dirty="0" err="1"/>
              <a:t>adc</a:t>
            </a:r>
            <a:r>
              <a:rPr lang="en-US" sz="4400" b="1" dirty="0"/>
              <a:t>	</a:t>
            </a:r>
            <a:r>
              <a:rPr lang="en-US" sz="4400" b="1" dirty="0" err="1"/>
              <a:t>dst</a:t>
            </a:r>
            <a:r>
              <a:rPr lang="en-US" sz="4400" b="1" dirty="0"/>
              <a:t>, </a:t>
            </a:r>
            <a:r>
              <a:rPr lang="en-US" sz="4400" b="1" dirty="0" err="1"/>
              <a:t>src</a:t>
            </a:r>
            <a:r>
              <a:rPr lang="en-US" sz="4400" dirty="0"/>
              <a:t>	</a:t>
            </a:r>
            <a:r>
              <a:rPr lang="ru-RU" sz="4400" dirty="0"/>
              <a:t>; </a:t>
            </a:r>
            <a:r>
              <a:rPr lang="en-US" sz="4400" dirty="0" err="1"/>
              <a:t>dst</a:t>
            </a:r>
            <a:r>
              <a:rPr lang="en-US" sz="4400" dirty="0"/>
              <a:t> = </a:t>
            </a:r>
            <a:r>
              <a:rPr lang="en-US" sz="4400" dirty="0" err="1"/>
              <a:t>dst</a:t>
            </a:r>
            <a:r>
              <a:rPr lang="en-US" sz="4400" dirty="0"/>
              <a:t> + </a:t>
            </a:r>
            <a:r>
              <a:rPr lang="en-US" sz="4400" dirty="0" err="1"/>
              <a:t>src</a:t>
            </a:r>
            <a:r>
              <a:rPr lang="en-US" sz="4400" dirty="0"/>
              <a:t> + CF (</a:t>
            </a:r>
            <a:r>
              <a:rPr lang="ru-RU" sz="4400" dirty="0"/>
              <a:t>сложение с переносом</a:t>
            </a:r>
            <a:r>
              <a:rPr lang="en-US" sz="4400" dirty="0"/>
              <a:t>)</a:t>
            </a:r>
            <a:endParaRPr lang="ru-RU" sz="4400" dirty="0"/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4200" dirty="0"/>
              <a:t>Команда </a:t>
            </a:r>
            <a:r>
              <a:rPr lang="en-US" sz="4200" dirty="0" err="1"/>
              <a:t>adc</a:t>
            </a:r>
            <a:r>
              <a:rPr lang="ru-RU" sz="4200" dirty="0"/>
              <a:t> используется при реализации сложения чисел удвоенной разрядности.</a:t>
            </a:r>
          </a:p>
          <a:p>
            <a:pPr marL="0" indent="0">
              <a:buNone/>
            </a:pPr>
            <a:endParaRPr lang="ru-RU" sz="1700" dirty="0"/>
          </a:p>
          <a:p>
            <a:pPr marL="731520" lvl="2" indent="0">
              <a:buNone/>
              <a:defRPr/>
            </a:pPr>
            <a:r>
              <a:rPr lang="ru-RU" sz="3400" dirty="0"/>
              <a:t>Пример. Сложение 2 32-разрядных чисел с использованием 16-разрядных регистров</a:t>
            </a:r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dataseg</a:t>
            </a:r>
            <a:endParaRPr lang="ru-RU" sz="3400" dirty="0"/>
          </a:p>
          <a:p>
            <a:pPr marL="0" indent="0">
              <a:buNone/>
            </a:pPr>
            <a:r>
              <a:rPr lang="en-US" sz="3400" dirty="0" err="1"/>
              <a:t>num</a:t>
            </a:r>
            <a:r>
              <a:rPr lang="ru-RU" sz="3400" dirty="0"/>
              <a:t>1 </a:t>
            </a:r>
            <a:r>
              <a:rPr lang="en-US" sz="3400" dirty="0" err="1"/>
              <a:t>dd</a:t>
            </a:r>
            <a:r>
              <a:rPr lang="ru-RU" sz="3400" dirty="0"/>
              <a:t> 1252349</a:t>
            </a:r>
          </a:p>
          <a:p>
            <a:pPr marL="0" indent="0">
              <a:buNone/>
            </a:pPr>
            <a:r>
              <a:rPr lang="en-US" sz="3400" dirty="0"/>
              <a:t>num2 </a:t>
            </a:r>
            <a:r>
              <a:rPr lang="en-US" sz="3400" dirty="0" err="1"/>
              <a:t>dd</a:t>
            </a:r>
            <a:r>
              <a:rPr lang="en-US" sz="3400" dirty="0"/>
              <a:t> 3246728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num3 </a:t>
            </a:r>
            <a:r>
              <a:rPr lang="en-US" sz="3400" dirty="0" err="1"/>
              <a:t>dd</a:t>
            </a:r>
            <a:r>
              <a:rPr lang="en-US" sz="3400" dirty="0"/>
              <a:t> ?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codeseg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begin: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. . .</a:t>
            </a:r>
            <a:endParaRPr lang="ru-RU" sz="3400" dirty="0"/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AX, num1</a:t>
            </a:r>
            <a:endParaRPr lang="ru-RU" sz="3400" dirty="0"/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BX, num1+2</a:t>
            </a:r>
            <a:endParaRPr lang="ru-RU" sz="3400" dirty="0"/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CX, num2</a:t>
            </a:r>
            <a:endParaRPr lang="ru-RU" sz="3400" dirty="0"/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DX, num2+2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add AX, CX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adc</a:t>
            </a:r>
            <a:r>
              <a:rPr lang="en-US" sz="3400" dirty="0"/>
              <a:t> BX, DX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num3, AX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num3+2, BX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. . .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end begin </a:t>
            </a:r>
            <a:endParaRPr lang="ru-RU" sz="3400" dirty="0"/>
          </a:p>
          <a:p>
            <a:pPr lvl="2"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857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Команды вычитания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517632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sub	</a:t>
            </a:r>
            <a:r>
              <a:rPr lang="en-US" sz="1900" b="1" dirty="0" err="1"/>
              <a:t>dst</a:t>
            </a:r>
            <a:r>
              <a:rPr lang="en-US" sz="1900" b="1" dirty="0"/>
              <a:t>, </a:t>
            </a:r>
            <a:r>
              <a:rPr lang="en-US" sz="1900" b="1" dirty="0" err="1"/>
              <a:t>src</a:t>
            </a:r>
            <a:r>
              <a:rPr lang="en-US" sz="1900" dirty="0"/>
              <a:t>	</a:t>
            </a:r>
            <a:r>
              <a:rPr lang="ru-RU" sz="1900" dirty="0"/>
              <a:t>;</a:t>
            </a:r>
            <a:r>
              <a:rPr lang="en-US" sz="1900" dirty="0"/>
              <a:t> </a:t>
            </a:r>
            <a:r>
              <a:rPr lang="en-US" sz="1900" dirty="0" err="1"/>
              <a:t>dst</a:t>
            </a:r>
            <a:r>
              <a:rPr lang="en-US" sz="1900" dirty="0"/>
              <a:t> = </a:t>
            </a:r>
            <a:r>
              <a:rPr lang="en-US" sz="1900" dirty="0" err="1"/>
              <a:t>dst</a:t>
            </a:r>
            <a:r>
              <a:rPr lang="en-US" sz="1900" dirty="0"/>
              <a:t> – </a:t>
            </a:r>
            <a:r>
              <a:rPr lang="en-US" sz="1900" dirty="0" err="1"/>
              <a:t>src</a:t>
            </a:r>
            <a:r>
              <a:rPr lang="en-US" sz="1900" dirty="0"/>
              <a:t> </a:t>
            </a:r>
            <a:endParaRPr lang="ru-RU" sz="1900" dirty="0"/>
          </a:p>
          <a:p>
            <a:pPr marL="0" indent="0">
              <a:buNone/>
            </a:pPr>
            <a:r>
              <a:rPr lang="en-US" sz="1900" b="1" dirty="0" err="1"/>
              <a:t>sbb</a:t>
            </a:r>
            <a:r>
              <a:rPr lang="en-US" sz="1900" b="1" dirty="0"/>
              <a:t>	</a:t>
            </a:r>
            <a:r>
              <a:rPr lang="en-US" sz="1900" b="1" dirty="0" err="1"/>
              <a:t>dst</a:t>
            </a:r>
            <a:r>
              <a:rPr lang="en-US" sz="1900" b="1" dirty="0"/>
              <a:t>, </a:t>
            </a:r>
            <a:r>
              <a:rPr lang="en-US" sz="1900" b="1" dirty="0" err="1"/>
              <a:t>src</a:t>
            </a:r>
            <a:r>
              <a:rPr lang="en-US" sz="1900" dirty="0"/>
              <a:t>	</a:t>
            </a:r>
            <a:r>
              <a:rPr lang="ru-RU" sz="1900" dirty="0"/>
              <a:t>; </a:t>
            </a:r>
            <a:r>
              <a:rPr lang="en-US" sz="1900" dirty="0" err="1"/>
              <a:t>dst</a:t>
            </a:r>
            <a:r>
              <a:rPr lang="en-US" sz="1900" dirty="0"/>
              <a:t> = </a:t>
            </a:r>
            <a:r>
              <a:rPr lang="en-US" sz="1900" dirty="0" err="1"/>
              <a:t>dst</a:t>
            </a:r>
            <a:r>
              <a:rPr lang="en-US" sz="1900" dirty="0"/>
              <a:t> – </a:t>
            </a:r>
            <a:r>
              <a:rPr lang="en-US" sz="1900" dirty="0" err="1"/>
              <a:t>src</a:t>
            </a:r>
            <a:r>
              <a:rPr lang="en-US" sz="1900" dirty="0"/>
              <a:t> - CF (</a:t>
            </a:r>
            <a:r>
              <a:rPr lang="ru-RU" sz="1900" dirty="0"/>
              <a:t>вычитание с </a:t>
            </a:r>
            <a:r>
              <a:rPr lang="ru-RU" sz="1900" dirty="0" err="1"/>
              <a:t>заемом</a:t>
            </a:r>
            <a:r>
              <a:rPr lang="en-US" sz="1900" dirty="0"/>
              <a:t>) </a:t>
            </a:r>
            <a:endParaRPr lang="ru-RU" sz="1900" dirty="0"/>
          </a:p>
          <a:p>
            <a:pPr marL="0" indent="0">
              <a:buNone/>
            </a:pPr>
            <a:endParaRPr lang="ru-RU" sz="900" dirty="0"/>
          </a:p>
          <a:p>
            <a:pPr marL="0" indent="0">
              <a:buNone/>
            </a:pPr>
            <a:r>
              <a:rPr lang="ru-RU" sz="1700" dirty="0"/>
              <a:t>Команда </a:t>
            </a:r>
            <a:r>
              <a:rPr lang="en-US" sz="1700" b="1" dirty="0" err="1"/>
              <a:t>sbb</a:t>
            </a:r>
            <a:r>
              <a:rPr lang="en-US" sz="1700" dirty="0"/>
              <a:t> </a:t>
            </a:r>
            <a:r>
              <a:rPr lang="ru-RU" sz="1700" dirty="0"/>
              <a:t>используется при реализации вычитания чисел удвоенной разрядности.</a:t>
            </a:r>
          </a:p>
          <a:p>
            <a:pPr marL="0" indent="0">
              <a:buNone/>
            </a:pPr>
            <a:endParaRPr lang="ru-RU" sz="900" dirty="0"/>
          </a:p>
          <a:p>
            <a:pPr marL="731520" lvl="2" indent="0">
              <a:buNone/>
              <a:defRPr/>
            </a:pPr>
            <a:r>
              <a:rPr lang="ru-RU" sz="1700" dirty="0"/>
              <a:t>Пример. Вычитание 2 32-разрядных чисел с использованием 16-разрядных регистров</a:t>
            </a:r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dataseg</a:t>
            </a:r>
            <a:endParaRPr lang="ru-RU" sz="1700" dirty="0"/>
          </a:p>
          <a:p>
            <a:pPr marL="0" indent="0">
              <a:buNone/>
            </a:pPr>
            <a:r>
              <a:rPr lang="en-US" sz="1700" dirty="0" err="1"/>
              <a:t>num</a:t>
            </a:r>
            <a:r>
              <a:rPr lang="ru-RU" sz="1700" dirty="0"/>
              <a:t>1 </a:t>
            </a:r>
            <a:r>
              <a:rPr lang="en-US" sz="1700" dirty="0" err="1"/>
              <a:t>dd</a:t>
            </a:r>
            <a:r>
              <a:rPr lang="ru-RU" sz="1700" dirty="0"/>
              <a:t> 1252349</a:t>
            </a:r>
          </a:p>
          <a:p>
            <a:pPr marL="0" indent="0">
              <a:buNone/>
            </a:pPr>
            <a:r>
              <a:rPr lang="en-US" sz="1700" dirty="0"/>
              <a:t>num2 </a:t>
            </a:r>
            <a:r>
              <a:rPr lang="en-US" sz="1700" dirty="0" err="1"/>
              <a:t>dd</a:t>
            </a:r>
            <a:r>
              <a:rPr lang="en-US" sz="1700" dirty="0"/>
              <a:t> 3246728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num3 </a:t>
            </a:r>
            <a:r>
              <a:rPr lang="en-US" sz="1700" dirty="0" err="1"/>
              <a:t>dd</a:t>
            </a:r>
            <a:r>
              <a:rPr lang="en-US" sz="1700" dirty="0"/>
              <a:t> ?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codeseg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begin: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AX, num1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BX, num1+2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CX, num2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DX, num2+2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sub AX, CX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sbb</a:t>
            </a:r>
            <a:r>
              <a:rPr lang="en-US" sz="1700" dirty="0"/>
              <a:t> BX, DX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num3, AX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num3+2, BX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end begin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82963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857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Сложение с обменом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517632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xadd</a:t>
            </a:r>
            <a:r>
              <a:rPr lang="ru-RU" sz="2000" b="1" dirty="0"/>
              <a:t>	 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	</a:t>
            </a:r>
            <a:r>
              <a:rPr lang="ru-RU" sz="2000" dirty="0"/>
              <a:t>; 486+</a:t>
            </a:r>
            <a:endParaRPr lang="ru-RU" sz="900" dirty="0"/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800" dirty="0"/>
              <a:t>	Выполняется сложение операнда из памяти с содержимым регистра. После производится обмен: содержимое ячейки памяти заносится в регистр, а результат сложения – в ячейку памяти.</a:t>
            </a:r>
          </a:p>
          <a:p>
            <a:pPr marL="0" indent="0">
              <a:buNone/>
            </a:pPr>
            <a:endParaRPr lang="ru-RU" sz="9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27432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3933056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выполнении команд сложения и вычитания возникает вопрос: как определить, что результат операции вышел (не вышел) за границы области возможных значений?</a:t>
            </a:r>
          </a:p>
          <a:p>
            <a:r>
              <a:rPr lang="ru-RU" b="1" dirty="0"/>
              <a:t>Правило</a:t>
            </a:r>
            <a:r>
              <a:rPr lang="ru-RU" dirty="0"/>
              <a:t>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Для </a:t>
            </a:r>
            <a:r>
              <a:rPr lang="ru-RU" dirty="0" err="1"/>
              <a:t>беззнаковых</a:t>
            </a:r>
            <a:r>
              <a:rPr lang="ru-RU" dirty="0"/>
              <a:t> чисел признаком выхода результата за границу диапазона является единица во флаге </a:t>
            </a:r>
            <a:r>
              <a:rPr lang="en-US" dirty="0"/>
              <a:t>CF</a:t>
            </a:r>
            <a:r>
              <a:rPr lang="ru-RU" dirty="0"/>
              <a:t> (</a:t>
            </a:r>
            <a:r>
              <a:rPr lang="en-US" dirty="0"/>
              <a:t>CF</a:t>
            </a:r>
            <a:r>
              <a:rPr lang="ru-RU" dirty="0"/>
              <a:t>=1).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Для знаковых чисел – единица во флаге </a:t>
            </a:r>
            <a:r>
              <a:rPr lang="en-US" dirty="0"/>
              <a:t>OF</a:t>
            </a:r>
            <a:r>
              <a:rPr lang="ru-RU" dirty="0"/>
              <a:t> (</a:t>
            </a:r>
            <a:r>
              <a:rPr lang="en-US" dirty="0"/>
              <a:t>OF</a:t>
            </a:r>
            <a:r>
              <a:rPr lang="ru-RU" dirty="0"/>
              <a:t>=1). </a:t>
            </a:r>
          </a:p>
        </p:txBody>
      </p:sp>
    </p:spTree>
    <p:extLst>
      <p:ext uri="{BB962C8B-B14F-4D97-AF65-F5344CB8AC3E}">
        <p14:creationId xmlns:p14="http://schemas.microsoft.com/office/powerpoint/2010/main" val="117441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Дополнительные арифметические команды</a:t>
            </a:r>
            <a:endParaRPr lang="ru-RU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237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inc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	</a:t>
            </a:r>
            <a:r>
              <a:rPr lang="ru-RU" dirty="0"/>
              <a:t>	; </a:t>
            </a:r>
            <a:r>
              <a:rPr lang="en-US" dirty="0" err="1"/>
              <a:t>dst</a:t>
            </a:r>
            <a:r>
              <a:rPr lang="ru-RU" dirty="0"/>
              <a:t> = </a:t>
            </a:r>
            <a:r>
              <a:rPr lang="en-US" dirty="0" err="1"/>
              <a:t>dst</a:t>
            </a:r>
            <a:r>
              <a:rPr lang="ru-RU" dirty="0"/>
              <a:t> + 1</a:t>
            </a:r>
          </a:p>
          <a:p>
            <a:pPr marL="0" indent="0">
              <a:buNone/>
            </a:pPr>
            <a:r>
              <a:rPr lang="en-US" b="1" dirty="0" err="1"/>
              <a:t>dec</a:t>
            </a:r>
            <a:r>
              <a:rPr lang="en-US" b="1" dirty="0"/>
              <a:t>	</a:t>
            </a:r>
            <a:r>
              <a:rPr lang="en-US" b="1" dirty="0" err="1"/>
              <a:t>dst</a:t>
            </a:r>
            <a:r>
              <a:rPr lang="en-US" dirty="0"/>
              <a:t>		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– 1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neg</a:t>
            </a:r>
            <a:r>
              <a:rPr lang="en-US" b="1" dirty="0"/>
              <a:t>	</a:t>
            </a:r>
            <a:r>
              <a:rPr lang="en-US" b="1" dirty="0" err="1"/>
              <a:t>dst</a:t>
            </a:r>
            <a:r>
              <a:rPr lang="en-US" dirty="0"/>
              <a:t>		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= - </a:t>
            </a:r>
            <a:r>
              <a:rPr lang="en-US" dirty="0" err="1"/>
              <a:t>dst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cmp</a:t>
            </a:r>
            <a:r>
              <a:rPr lang="ru-RU" b="1" dirty="0"/>
              <a:t>	</a:t>
            </a:r>
            <a:r>
              <a:rPr lang="en-US" b="1" dirty="0"/>
              <a:t>op</a:t>
            </a:r>
            <a:r>
              <a:rPr lang="ru-RU" b="1" dirty="0"/>
              <a:t>1, </a:t>
            </a:r>
            <a:r>
              <a:rPr lang="en-US" b="1" dirty="0"/>
              <a:t>op</a:t>
            </a:r>
            <a:r>
              <a:rPr lang="ru-RU" b="1" dirty="0"/>
              <a:t>2	</a:t>
            </a:r>
            <a:r>
              <a:rPr lang="ru-RU" dirty="0"/>
              <a:t>; </a:t>
            </a:r>
            <a:r>
              <a:rPr lang="en-US" dirty="0"/>
              <a:t>op</a:t>
            </a:r>
            <a:r>
              <a:rPr lang="ru-RU" dirty="0"/>
              <a:t>1 – </a:t>
            </a:r>
            <a:r>
              <a:rPr lang="en-US" dirty="0"/>
              <a:t>op</a:t>
            </a:r>
            <a:r>
              <a:rPr lang="ru-RU" dirty="0"/>
              <a:t>2 (без сохранение результата, влияет только на регистр флагов). </a:t>
            </a:r>
          </a:p>
          <a:p>
            <a:pPr marL="365760" lvl="1" indent="0">
              <a:buNone/>
              <a:defRPr/>
            </a:pPr>
            <a:endParaRPr lang="en-US" sz="2400" dirty="0"/>
          </a:p>
          <a:p>
            <a:pPr lvl="2" eaLnBrk="1" hangingPunct="1">
              <a:defRPr/>
            </a:pPr>
            <a:endParaRPr lang="ru-RU" sz="2400" dirty="0"/>
          </a:p>
          <a:p>
            <a:pPr lvl="2" eaLnBrk="1" hangingPunct="1">
              <a:defRPr/>
            </a:pPr>
            <a:endParaRPr lang="ru-RU" sz="2400" dirty="0"/>
          </a:p>
          <a:p>
            <a:pPr marL="731520" lvl="2" indent="0" eaLnBrk="1" hangingPunct="1">
              <a:buNone/>
              <a:defRPr/>
            </a:pPr>
            <a:endParaRPr lang="ru-RU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3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88640"/>
            <a:ext cx="8568952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Действие команд двоичной арифметики на флаги</a:t>
            </a:r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46874"/>
              </p:ext>
            </p:extLst>
          </p:nvPr>
        </p:nvGraphicFramePr>
        <p:xfrm>
          <a:off x="179515" y="1196752"/>
          <a:ext cx="8496942" cy="3816420"/>
        </p:xfrm>
        <a:graphic>
          <a:graphicData uri="http://schemas.openxmlformats.org/drawingml/2006/table">
            <a:tbl>
              <a:tblPr firstRow="1" firstCol="1" bandRow="1"/>
              <a:tblGrid>
                <a:gridCol w="121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add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adc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sub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sbb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xadd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inc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dec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neg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cmp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4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побитовых логических операций 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1700213"/>
            <a:ext cx="8229600" cy="3529012"/>
          </a:xfrm>
        </p:spPr>
        <p:txBody>
          <a:bodyPr>
            <a:normAutofit/>
          </a:bodyPr>
          <a:lstStyle/>
          <a:p>
            <a:r>
              <a:rPr lang="ru-RU" dirty="0"/>
              <a:t>Побитовые логические операции рассматривают операнды как последовательность бит. </a:t>
            </a:r>
          </a:p>
          <a:p>
            <a:r>
              <a:rPr lang="ru-RU" dirty="0"/>
              <a:t>Операция выполняется между каждой парой соответствующих бит.</a:t>
            </a:r>
          </a:p>
          <a:p>
            <a:r>
              <a:rPr lang="ru-RU" dirty="0"/>
              <a:t>	Ограничения этих команд такие же, как и для команды </a:t>
            </a:r>
            <a:r>
              <a:rPr lang="en-US" dirty="0"/>
              <a:t>MOV</a:t>
            </a:r>
            <a:r>
              <a:rPr lang="ru-RU" dirty="0"/>
              <a:t>. </a:t>
            </a:r>
          </a:p>
          <a:p>
            <a:r>
              <a:rPr lang="en-US" dirty="0" err="1"/>
              <a:t>Dst</a:t>
            </a:r>
            <a:r>
              <a:rPr lang="ru-RU" dirty="0"/>
              <a:t> – ячейка памяти или регистр, </a:t>
            </a:r>
            <a:r>
              <a:rPr lang="en-US" dirty="0" err="1"/>
              <a:t>Src</a:t>
            </a:r>
            <a:r>
              <a:rPr lang="ru-RU" dirty="0"/>
              <a:t> – ячейка памяти, регистр или непосредственное значение. </a:t>
            </a:r>
          </a:p>
        </p:txBody>
      </p:sp>
    </p:spTree>
    <p:extLst>
      <p:ext uri="{BB962C8B-B14F-4D97-AF65-F5344CB8AC3E}">
        <p14:creationId xmlns:p14="http://schemas.microsoft.com/office/powerpoint/2010/main" val="341075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3473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побитовых логических операций 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908720"/>
            <a:ext cx="8229600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not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		</a:t>
            </a:r>
            <a:r>
              <a:rPr lang="ru-RU" dirty="0"/>
              <a:t>– побитовая инверсия.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меняет свое значение на противоположное. 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or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, </a:t>
            </a:r>
            <a:r>
              <a:rPr lang="en-US" b="1" dirty="0" err="1"/>
              <a:t>src</a:t>
            </a:r>
            <a:r>
              <a:rPr lang="ru-RU" dirty="0"/>
              <a:t>		– логическое «ИЛИ».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вычисляется по правилам операции </a:t>
            </a:r>
            <a:r>
              <a:rPr lang="en-US" dirty="0"/>
              <a:t>OR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= </a:t>
            </a:r>
            <a:r>
              <a:rPr lang="en-US" dirty="0" err="1"/>
              <a:t>dst</a:t>
            </a:r>
            <a:r>
              <a:rPr lang="en-US" dirty="0"/>
              <a:t> OR </a:t>
            </a:r>
            <a:r>
              <a:rPr lang="en-US" dirty="0" err="1"/>
              <a:t>src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and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, </a:t>
            </a:r>
            <a:r>
              <a:rPr lang="en-US" b="1" dirty="0" err="1"/>
              <a:t>src</a:t>
            </a:r>
            <a:r>
              <a:rPr lang="ru-RU" dirty="0"/>
              <a:t>		– логическое «И».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вычисляется по правилам операции </a:t>
            </a:r>
            <a:r>
              <a:rPr lang="en-US" dirty="0"/>
              <a:t>AND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ru-RU" dirty="0"/>
              <a:t>ё</a:t>
            </a:r>
            <a:r>
              <a:rPr lang="en-US" dirty="0" err="1"/>
              <a:t>dst</a:t>
            </a:r>
            <a:r>
              <a:rPr lang="ru-RU" dirty="0"/>
              <a:t> = </a:t>
            </a:r>
            <a:r>
              <a:rPr lang="en-US" dirty="0" err="1"/>
              <a:t>dst</a:t>
            </a:r>
            <a:r>
              <a:rPr lang="en-US" dirty="0"/>
              <a:t> AND </a:t>
            </a:r>
            <a:r>
              <a:rPr lang="en-US" dirty="0" err="1"/>
              <a:t>src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, </a:t>
            </a:r>
            <a:r>
              <a:rPr lang="en-US" b="1" dirty="0" err="1"/>
              <a:t>srx</a:t>
            </a:r>
            <a:r>
              <a:rPr lang="ru-RU" dirty="0"/>
              <a:t>	– «ИСКЛЮЧАЮЩЕЕ ИЛИ».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вычисляется по правилам операции </a:t>
            </a:r>
            <a:r>
              <a:rPr lang="en-US" dirty="0"/>
              <a:t>XOR</a:t>
            </a:r>
            <a:r>
              <a:rPr lang="ru-RU" dirty="0"/>
              <a:t>:  </a:t>
            </a:r>
            <a:r>
              <a:rPr lang="en-US" dirty="0" err="1"/>
              <a:t>dst</a:t>
            </a:r>
            <a:r>
              <a:rPr lang="ru-RU" dirty="0"/>
              <a:t> = </a:t>
            </a:r>
            <a:r>
              <a:rPr lang="en-US" dirty="0" err="1"/>
              <a:t>dst</a:t>
            </a:r>
            <a:r>
              <a:rPr lang="en-US" dirty="0"/>
              <a:t> XOR </a:t>
            </a:r>
            <a:r>
              <a:rPr lang="en-US" dirty="0" err="1"/>
              <a:t>src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test</a:t>
            </a:r>
            <a:r>
              <a:rPr lang="ru-RU" b="1" dirty="0"/>
              <a:t>	</a:t>
            </a:r>
            <a:r>
              <a:rPr lang="en-US" b="1" dirty="0"/>
              <a:t>op</a:t>
            </a:r>
            <a:r>
              <a:rPr lang="ru-RU" b="1" dirty="0"/>
              <a:t>1, </a:t>
            </a:r>
            <a:r>
              <a:rPr lang="en-US" b="1" dirty="0"/>
              <a:t>op</a:t>
            </a:r>
            <a:r>
              <a:rPr lang="ru-RU" b="1" dirty="0"/>
              <a:t>2</a:t>
            </a:r>
            <a:r>
              <a:rPr lang="ru-RU" dirty="0"/>
              <a:t>	- логическое «И» без сохранение результата (влияет только на регистр флагов).</a:t>
            </a:r>
          </a:p>
        </p:txBody>
      </p:sp>
    </p:spTree>
    <p:extLst>
      <p:ext uri="{BB962C8B-B14F-4D97-AF65-F5344CB8AC3E}">
        <p14:creationId xmlns:p14="http://schemas.microsoft.com/office/powerpoint/2010/main" val="2193418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908</TotalTime>
  <Words>2495</Words>
  <Application>Microsoft Office PowerPoint</Application>
  <PresentationFormat>Экран (4:3)</PresentationFormat>
  <Paragraphs>458</Paragraphs>
  <Slides>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Century Schoolbook</vt:lpstr>
      <vt:lpstr>Times New Roman</vt:lpstr>
      <vt:lpstr>Wingdings</vt:lpstr>
      <vt:lpstr>Wingdings 2</vt:lpstr>
      <vt:lpstr>Эркер</vt:lpstr>
      <vt:lpstr>Команды ассемблера - 2</vt:lpstr>
      <vt:lpstr>Команды двоичной арифметики</vt:lpstr>
      <vt:lpstr>Команды сложения</vt:lpstr>
      <vt:lpstr>Команды вычитания</vt:lpstr>
      <vt:lpstr>Сложение с обменом</vt:lpstr>
      <vt:lpstr>Дополнительные арифметические команды</vt:lpstr>
      <vt:lpstr>Действие команд двоичной арифметики на флаги</vt:lpstr>
      <vt:lpstr>Команды побитовых логических операций </vt:lpstr>
      <vt:lpstr>Команды побитовых логических операций </vt:lpstr>
      <vt:lpstr>Правила выполнения побитовых операций </vt:lpstr>
      <vt:lpstr>Примеры использования побитовых логических команд</vt:lpstr>
      <vt:lpstr>Примеры использования побитовых логических команд</vt:lpstr>
      <vt:lpstr>Примеры использования побитовых логических команд</vt:lpstr>
      <vt:lpstr>Операции сдвига</vt:lpstr>
      <vt:lpstr>Команды логического сдвига</vt:lpstr>
      <vt:lpstr>Команды логического сдвига</vt:lpstr>
      <vt:lpstr>Применение команд логического сдвига</vt:lpstr>
      <vt:lpstr>Применение команд логического сдвига</vt:lpstr>
      <vt:lpstr>Применение команд логического сдвига</vt:lpstr>
      <vt:lpstr>Команды арифметического сдвига</vt:lpstr>
      <vt:lpstr>Команды арифметического сдвига</vt:lpstr>
      <vt:lpstr>Команды циклического сдвига</vt:lpstr>
      <vt:lpstr>Команды циклического сдвига</vt:lpstr>
      <vt:lpstr>Команды циклического сдвига с переносом</vt:lpstr>
      <vt:lpstr>Команды циклического сдвига с переносом</vt:lpstr>
      <vt:lpstr>Действие команд сдвига на флаги</vt:lpstr>
      <vt:lpstr>Команды сканирования битов</vt:lpstr>
      <vt:lpstr>Команды сканирования битов</vt:lpstr>
      <vt:lpstr>Команды сканирования битов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Скороход Сергей Васильевич</cp:lastModifiedBy>
  <cp:revision>161</cp:revision>
  <dcterms:created xsi:type="dcterms:W3CDTF">2010-03-16T12:31:48Z</dcterms:created>
  <dcterms:modified xsi:type="dcterms:W3CDTF">2020-10-26T11:33:20Z</dcterms:modified>
</cp:coreProperties>
</file>