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159D41F0-58DF-4E26-9BCD-485FDC78FC19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6F11863-F5D4-4EC1-B525-8A51D465B0F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2F116-6AC0-4279-A3A4-5302E23424AC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154CB-BBBF-48F1-8597-66539CEB402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56464-C16A-43F4-98EE-2CB524A29E8E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91F-163C-42B2-B63F-FA2E9078520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9F3E0DAE-7B7A-4BA5-AFAC-302F15C96F44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F318093A-E7D8-4864-A965-92483DB3E86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5DF26819-8FAF-43F6-A6DD-8ED7B31EE12B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66CB72B5-91F8-4DB7-BB6E-C42D6D36630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1A7A30-6946-41F5-8775-2A06B55D1821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CBAAE-19F3-4174-960C-AB667F8EA2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AAB641-D3B9-4B74-8960-A715E9F118B5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59916-4F22-4801-B0FA-C28F19BCF3D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368BAFF7-BD71-43B2-8438-937F965FF711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D90F4F8-DCC3-4052-9586-D7B1205A18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17A02-F820-4C55-9C9A-51ED4DCD6C4C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D5FB-6085-45F2-BF32-7DC282EF7AA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AA331775-F318-428A-BEF5-056E0725C692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A4C3397-E3F8-4411-99FF-A00C98A1F85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49F5C46E-1ABC-4F89-8301-F674107D28AE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D097ABF9-0BF3-4BC1-9AB7-8BC9035EB3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121B9A6-3CD1-40A3-9323-6C1DC73B8126}" type="datetimeFigureOut">
              <a:rPr lang="ru-RU" smtClean="0"/>
              <a:pPr>
                <a:defRPr/>
              </a:pPr>
              <a:t>09.11.2020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EEAF324-50B9-49B1-B626-B00787493D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6172200" cy="7974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dirty="0"/>
              <a:t>Команды ассемблера - 3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Схема организации цикла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1052736"/>
            <a:ext cx="5616575" cy="1477963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CX, &lt;</a:t>
            </a:r>
            <a:r>
              <a:rPr lang="ru-RU" dirty="0"/>
              <a:t>число итераций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 err="1"/>
              <a:t>Start_Loop</a:t>
            </a:r>
            <a:r>
              <a:rPr lang="en-US" dirty="0"/>
              <a:t>:	...</a:t>
            </a:r>
          </a:p>
          <a:p>
            <a:pPr>
              <a:defRPr/>
            </a:pPr>
            <a:r>
              <a:rPr lang="en-US" dirty="0"/>
              <a:t>		...</a:t>
            </a:r>
          </a:p>
          <a:p>
            <a:pPr>
              <a:defRPr/>
            </a:pPr>
            <a:r>
              <a:rPr lang="en-US" dirty="0"/>
              <a:t>		loop </a:t>
            </a:r>
            <a:r>
              <a:rPr lang="en-US" dirty="0" err="1"/>
              <a:t>Start_Loop</a:t>
            </a:r>
            <a:endParaRPr lang="en-US" dirty="0"/>
          </a:p>
          <a:p>
            <a:pPr>
              <a:defRPr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852936"/>
            <a:ext cx="84969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</a:t>
            </a:r>
            <a:r>
              <a:rPr lang="ru-RU" dirty="0"/>
              <a:t>. Суммирование элементов массива целых чисел.</a:t>
            </a:r>
          </a:p>
          <a:p>
            <a:r>
              <a:rPr lang="en-US" dirty="0" err="1"/>
              <a:t>datasg</a:t>
            </a:r>
            <a:endParaRPr lang="ru-RU" dirty="0"/>
          </a:p>
          <a:p>
            <a:r>
              <a:rPr lang="en-US" dirty="0" err="1"/>
              <a:t>intarr</a:t>
            </a:r>
            <a:r>
              <a:rPr lang="en-US" dirty="0"/>
              <a:t>	</a:t>
            </a:r>
            <a:r>
              <a:rPr lang="en-US" dirty="0" err="1"/>
              <a:t>dw</a:t>
            </a:r>
            <a:r>
              <a:rPr lang="en-US" dirty="0"/>
              <a:t> 100h,200h,300h,400h</a:t>
            </a:r>
            <a:endParaRPr lang="ru-RU" dirty="0"/>
          </a:p>
          <a:p>
            <a:r>
              <a:rPr lang="en-US" dirty="0" err="1"/>
              <a:t>codeseg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DI, offset </a:t>
            </a:r>
            <a:r>
              <a:rPr lang="en-US" dirty="0" err="1"/>
              <a:t>intarr</a:t>
            </a:r>
            <a:r>
              <a:rPr lang="en-US" dirty="0"/>
              <a:t>	; </a:t>
            </a:r>
            <a:r>
              <a:rPr lang="ru-RU" dirty="0"/>
              <a:t>адрес первого эл</a:t>
            </a:r>
            <a:r>
              <a:rPr lang="en-US" dirty="0"/>
              <a:t>-</a:t>
            </a:r>
            <a:r>
              <a:rPr lang="ru-RU" dirty="0"/>
              <a:t>та массива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4		; счетчик цикла – кол-во эл-</a:t>
            </a:r>
            <a:r>
              <a:rPr lang="ru-RU" dirty="0" err="1"/>
              <a:t>тов</a:t>
            </a:r>
            <a:r>
              <a:rPr lang="ru-RU" dirty="0"/>
              <a:t> массива</a:t>
            </a:r>
          </a:p>
          <a:p>
            <a:r>
              <a:rPr lang="ru-RU" dirty="0"/>
              <a:t>	</a:t>
            </a:r>
            <a:r>
              <a:rPr lang="en-US" dirty="0" err="1"/>
              <a:t>xor</a:t>
            </a:r>
            <a:r>
              <a:rPr lang="en-US" dirty="0"/>
              <a:t> AX</a:t>
            </a:r>
            <a:r>
              <a:rPr lang="ru-RU" dirty="0"/>
              <a:t>, </a:t>
            </a:r>
            <a:r>
              <a:rPr lang="en-US" dirty="0"/>
              <a:t>AX</a:t>
            </a:r>
            <a:r>
              <a:rPr lang="ru-RU" dirty="0"/>
              <a:t>		; обнуляем сумму – </a:t>
            </a:r>
            <a:r>
              <a:rPr lang="en-US" dirty="0"/>
              <a:t>AX</a:t>
            </a:r>
            <a:endParaRPr lang="ru-RU" dirty="0"/>
          </a:p>
          <a:p>
            <a:r>
              <a:rPr lang="en-US" dirty="0"/>
              <a:t>L</a:t>
            </a:r>
            <a:r>
              <a:rPr lang="ru-RU" dirty="0"/>
              <a:t>1:</a:t>
            </a:r>
          </a:p>
          <a:p>
            <a:r>
              <a:rPr lang="ru-RU" dirty="0"/>
              <a:t>	</a:t>
            </a:r>
            <a:r>
              <a:rPr lang="en-US" dirty="0"/>
              <a:t>add AX</a:t>
            </a:r>
            <a:r>
              <a:rPr lang="ru-RU" dirty="0"/>
              <a:t>, [</a:t>
            </a:r>
            <a:r>
              <a:rPr lang="en-US" dirty="0"/>
              <a:t>DI</a:t>
            </a:r>
            <a:r>
              <a:rPr lang="ru-RU" dirty="0"/>
              <a:t>]		; прибавить к сумме </a:t>
            </a:r>
            <a:r>
              <a:rPr lang="ru-RU" dirty="0" err="1"/>
              <a:t>очередн</a:t>
            </a:r>
            <a:r>
              <a:rPr lang="ru-RU" dirty="0"/>
              <a:t>. Эл-т</a:t>
            </a:r>
          </a:p>
          <a:p>
            <a:r>
              <a:rPr lang="ru-RU" dirty="0"/>
              <a:t>	</a:t>
            </a:r>
            <a:r>
              <a:rPr lang="en-US" dirty="0"/>
              <a:t>add DI</a:t>
            </a:r>
            <a:r>
              <a:rPr lang="ru-RU" dirty="0"/>
              <a:t>, 2		; прибавить к </a:t>
            </a:r>
            <a:r>
              <a:rPr lang="en-US" dirty="0"/>
              <a:t>DI</a:t>
            </a:r>
            <a:r>
              <a:rPr lang="ru-RU" dirty="0"/>
              <a:t> размер эл-та массива</a:t>
            </a:r>
          </a:p>
          <a:p>
            <a:r>
              <a:rPr lang="ru-RU" dirty="0"/>
              <a:t>	</a:t>
            </a:r>
            <a:r>
              <a:rPr lang="en-US" dirty="0"/>
              <a:t>loop L</a:t>
            </a:r>
            <a:r>
              <a:rPr lang="ru-RU" dirty="0"/>
              <a:t>1			; повторить цикл пока </a:t>
            </a:r>
            <a:r>
              <a:rPr lang="en-US" dirty="0"/>
              <a:t>CX</a:t>
            </a:r>
            <a:r>
              <a:rPr lang="ru-RU" dirty="0"/>
              <a:t> не станет 0</a:t>
            </a:r>
          </a:p>
        </p:txBody>
      </p:sp>
    </p:spTree>
    <p:extLst>
      <p:ext uri="{BB962C8B-B14F-4D97-AF65-F5344CB8AC3E}">
        <p14:creationId xmlns:p14="http://schemas.microsoft.com/office/powerpoint/2010/main" val="287509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>
                <a:highlight>
                  <a:srgbClr val="FFFF00"/>
                </a:highlight>
              </a:rPr>
              <a:t>Организация вложенных циклов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1</a:t>
            </a:r>
            <a:r>
              <a:rPr lang="ru-RU" dirty="0"/>
              <a:t>. Сохранение счетчика в памяти.</a:t>
            </a:r>
          </a:p>
          <a:p>
            <a:r>
              <a:rPr lang="ru-RU" dirty="0" err="1"/>
              <a:t>data</a:t>
            </a:r>
            <a:r>
              <a:rPr lang="en-US" dirty="0" err="1"/>
              <a:t>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 err="1"/>
              <a:t>count</a:t>
            </a:r>
            <a:r>
              <a:rPr lang="ru-RU" dirty="0"/>
              <a:t> 	</a:t>
            </a:r>
            <a:r>
              <a:rPr lang="en-US" dirty="0" err="1"/>
              <a:t>dw</a:t>
            </a:r>
            <a:r>
              <a:rPr lang="ru-RU" dirty="0"/>
              <a:t>	?</a:t>
            </a:r>
          </a:p>
          <a:p>
            <a:r>
              <a:rPr lang="ru-RU" dirty="0"/>
              <a:t>		</a:t>
            </a: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100	; Установить счетчик внешнего цикла</a:t>
            </a:r>
          </a:p>
          <a:p>
            <a:r>
              <a:rPr lang="en-US" dirty="0"/>
              <a:t>L</a:t>
            </a:r>
            <a:r>
              <a:rPr lang="ru-RU" dirty="0"/>
              <a:t>1:		</a:t>
            </a:r>
          </a:p>
          <a:p>
            <a:r>
              <a:rPr lang="ru-RU" dirty="0"/>
              <a:t>		. . .		; Тело внешнего цикла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count</a:t>
            </a:r>
            <a:r>
              <a:rPr lang="ru-RU" dirty="0"/>
              <a:t>, </a:t>
            </a:r>
            <a:r>
              <a:rPr lang="en-US" dirty="0"/>
              <a:t>CX</a:t>
            </a:r>
            <a:r>
              <a:rPr lang="ru-RU" dirty="0"/>
              <a:t>	; Сохранить счетчик внешнего цикла 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20	; Установить счетчик внутреннего цикла</a:t>
            </a:r>
          </a:p>
          <a:p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/>
              <a:t>2:</a:t>
            </a:r>
          </a:p>
          <a:p>
            <a:r>
              <a:rPr lang="ru-RU" dirty="0"/>
              <a:t>		. . .		; Тело внутреннего цикла</a:t>
            </a:r>
          </a:p>
          <a:p>
            <a:r>
              <a:rPr lang="ru-RU" dirty="0"/>
              <a:t>		</a:t>
            </a:r>
            <a:r>
              <a:rPr lang="en-US" dirty="0"/>
              <a:t>Loop l</a:t>
            </a:r>
            <a:r>
              <a:rPr lang="ru-RU" dirty="0"/>
              <a:t>2		; Повторить внутренний цикл	</a:t>
            </a:r>
          </a:p>
          <a:p>
            <a:r>
              <a:rPr lang="ru-RU" dirty="0"/>
              <a:t>		</a:t>
            </a:r>
            <a:r>
              <a:rPr lang="ru-RU" dirty="0" err="1"/>
              <a:t>mov</a:t>
            </a:r>
            <a:r>
              <a:rPr lang="ru-RU" dirty="0"/>
              <a:t> </a:t>
            </a:r>
            <a:r>
              <a:rPr lang="ru-RU" dirty="0" err="1"/>
              <a:t>cx,count</a:t>
            </a:r>
            <a:r>
              <a:rPr lang="ru-RU" dirty="0"/>
              <a:t> 	; Восстановить счетчик внешнего цикла</a:t>
            </a:r>
          </a:p>
          <a:p>
            <a:r>
              <a:rPr lang="ru-RU" dirty="0"/>
              <a:t>		. . .		; Тело внешнего цикла</a:t>
            </a:r>
          </a:p>
          <a:p>
            <a:r>
              <a:rPr lang="ru-RU" dirty="0"/>
              <a:t> 		</a:t>
            </a:r>
            <a:r>
              <a:rPr lang="ru-RU" dirty="0" err="1"/>
              <a:t>loop</a:t>
            </a:r>
            <a:r>
              <a:rPr lang="ru-RU" dirty="0"/>
              <a:t> L1 		; Повторить внешний цикл </a:t>
            </a:r>
          </a:p>
        </p:txBody>
      </p:sp>
    </p:spTree>
    <p:extLst>
      <p:ext uri="{BB962C8B-B14F-4D97-AF65-F5344CB8AC3E}">
        <p14:creationId xmlns:p14="http://schemas.microsoft.com/office/powerpoint/2010/main" val="66854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Организация вложенных циклов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2</a:t>
            </a:r>
            <a:r>
              <a:rPr lang="ru-RU" dirty="0"/>
              <a:t>. Сохранение счетчика в стеке.</a:t>
            </a:r>
          </a:p>
          <a:p>
            <a:r>
              <a:rPr lang="ru-RU" dirty="0"/>
              <a:t>		</a:t>
            </a:r>
            <a:r>
              <a:rPr lang="en-US" dirty="0" err="1"/>
              <a:t>codeseg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100	; Установить счетчик внешнего цикла</a:t>
            </a:r>
          </a:p>
          <a:p>
            <a:r>
              <a:rPr lang="en-US" dirty="0"/>
              <a:t>L</a:t>
            </a:r>
            <a:r>
              <a:rPr lang="ru-RU" dirty="0"/>
              <a:t>1:		</a:t>
            </a:r>
          </a:p>
          <a:p>
            <a:r>
              <a:rPr lang="ru-RU" dirty="0"/>
              <a:t>		. . .		; Тело внешнего цикла</a:t>
            </a:r>
          </a:p>
          <a:p>
            <a:r>
              <a:rPr lang="ru-RU" dirty="0"/>
              <a:t>		</a:t>
            </a:r>
            <a:r>
              <a:rPr lang="en-US" dirty="0"/>
              <a:t>push cx	</a:t>
            </a:r>
            <a:r>
              <a:rPr lang="ru-RU" dirty="0"/>
              <a:t>	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cx</a:t>
            </a:r>
            <a:r>
              <a:rPr lang="en-US" dirty="0"/>
              <a:t>, 20	</a:t>
            </a:r>
            <a:r>
              <a:rPr lang="ru-RU" dirty="0"/>
              <a:t>; Установить счетчик внутреннего цикла</a:t>
            </a:r>
          </a:p>
          <a:p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/>
              <a:t>2:</a:t>
            </a:r>
          </a:p>
          <a:p>
            <a:r>
              <a:rPr lang="ru-RU" dirty="0"/>
              <a:t>		. . .		; Тело внутреннего цикла</a:t>
            </a:r>
          </a:p>
          <a:p>
            <a:r>
              <a:rPr lang="ru-RU" dirty="0"/>
              <a:t>		</a:t>
            </a:r>
            <a:r>
              <a:rPr lang="en-US" dirty="0"/>
              <a:t>Loop l</a:t>
            </a:r>
            <a:r>
              <a:rPr lang="ru-RU" dirty="0"/>
              <a:t>2		; Повторить внутренний цикл	</a:t>
            </a:r>
          </a:p>
          <a:p>
            <a:r>
              <a:rPr lang="ru-RU" dirty="0"/>
              <a:t>		</a:t>
            </a:r>
            <a:r>
              <a:rPr lang="en-US" dirty="0"/>
              <a:t>pop cx	</a:t>
            </a:r>
            <a:r>
              <a:rPr lang="ru-RU" dirty="0"/>
              <a:t>	; Восстановить счетчик внешнего цикла</a:t>
            </a:r>
          </a:p>
          <a:p>
            <a:r>
              <a:rPr lang="ru-RU" dirty="0"/>
              <a:t>		. . .		; Тело внешнего цикла</a:t>
            </a:r>
          </a:p>
          <a:p>
            <a:r>
              <a:rPr lang="ru-RU" dirty="0"/>
              <a:t> 		</a:t>
            </a:r>
            <a:r>
              <a:rPr lang="ru-RU" dirty="0" err="1"/>
              <a:t>loop</a:t>
            </a:r>
            <a:r>
              <a:rPr lang="ru-RU" dirty="0"/>
              <a:t> L1 		; Повторить внешний цикл </a:t>
            </a:r>
          </a:p>
        </p:txBody>
      </p:sp>
    </p:spTree>
    <p:extLst>
      <p:ext uri="{BB962C8B-B14F-4D97-AF65-F5344CB8AC3E}">
        <p14:creationId xmlns:p14="http://schemas.microsoft.com/office/powerpoint/2010/main" val="16559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Модификации команды </a:t>
            </a:r>
            <a:r>
              <a:rPr lang="en-US" dirty="0"/>
              <a:t>loop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62594"/>
              </p:ext>
            </p:extLst>
          </p:nvPr>
        </p:nvGraphicFramePr>
        <p:xfrm>
          <a:off x="107503" y="620688"/>
          <a:ext cx="8784977" cy="173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Мнемокод</a:t>
                      </a:r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Аналог</a:t>
                      </a:r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Выполняемая последовательность действий</a:t>
                      </a:r>
                    </a:p>
                  </a:txBody>
                  <a:tcPr marL="91434" marR="91434" marT="45703" marB="457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loopz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loope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CX = CX-1;</a:t>
                      </a:r>
                      <a:endParaRPr lang="ru-RU" sz="1600" dirty="0"/>
                    </a:p>
                    <a:p>
                      <a:pPr algn="ctr"/>
                      <a:r>
                        <a:rPr lang="ru-RU" sz="1600" dirty="0"/>
                        <a:t>переход,</a:t>
                      </a:r>
                      <a:r>
                        <a:rPr lang="ru-RU" sz="1600" baseline="0" dirty="0"/>
                        <a:t> если (</a:t>
                      </a:r>
                      <a:r>
                        <a:rPr lang="en-US" sz="1600" baseline="0" dirty="0"/>
                        <a:t>CX&lt;&gt;0 and ZF</a:t>
                      </a:r>
                      <a:r>
                        <a:rPr lang="ru-RU" sz="1600" baseline="0" dirty="0"/>
                        <a:t>=1)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loopnz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loopne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CX = CX-1;</a:t>
                      </a:r>
                      <a:endParaRPr lang="ru-RU" sz="1600" dirty="0"/>
                    </a:p>
                    <a:p>
                      <a:pPr algn="ctr"/>
                      <a:r>
                        <a:rPr lang="ru-RU" sz="1600" dirty="0"/>
                        <a:t>переход,</a:t>
                      </a:r>
                      <a:r>
                        <a:rPr lang="ru-RU" sz="1600" baseline="0" dirty="0"/>
                        <a:t> если (</a:t>
                      </a:r>
                      <a:r>
                        <a:rPr lang="en-US" sz="1600" baseline="0" dirty="0"/>
                        <a:t>CX&lt;&gt;0 and ZF</a:t>
                      </a:r>
                      <a:r>
                        <a:rPr lang="ru-RU" sz="1600" baseline="0" dirty="0"/>
                        <a:t>=</a:t>
                      </a:r>
                      <a:r>
                        <a:rPr lang="en-US" sz="1600" baseline="0" dirty="0"/>
                        <a:t>0)</a:t>
                      </a:r>
                      <a:endParaRPr lang="ru-RU" sz="1600" dirty="0"/>
                    </a:p>
                  </a:txBody>
                  <a:tcPr marL="91434" marR="91434" marT="45703" marB="457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348880"/>
            <a:ext cx="849694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/>
              <a:t>Пример 1</a:t>
            </a:r>
            <a:r>
              <a:rPr lang="ru-RU" sz="1700" dirty="0"/>
              <a:t>.</a:t>
            </a:r>
            <a:r>
              <a:rPr lang="en-US" sz="1700" dirty="0"/>
              <a:t> </a:t>
            </a:r>
            <a:r>
              <a:rPr lang="ru-RU" sz="1700" dirty="0"/>
              <a:t>Проверить на равенство 2 массива.</a:t>
            </a:r>
          </a:p>
          <a:p>
            <a:r>
              <a:rPr lang="en-US" sz="1700" dirty="0" err="1"/>
              <a:t>datasg</a:t>
            </a:r>
            <a:endParaRPr lang="ru-RU" sz="1700" dirty="0"/>
          </a:p>
          <a:p>
            <a:r>
              <a:rPr lang="en-US" sz="1700" dirty="0"/>
              <a:t>M1	</a:t>
            </a:r>
            <a:r>
              <a:rPr lang="en-US" sz="1700" dirty="0" err="1"/>
              <a:t>dw</a:t>
            </a:r>
            <a:r>
              <a:rPr lang="en-US" sz="1700" dirty="0"/>
              <a:t> 100h,200h,300h,400h</a:t>
            </a:r>
          </a:p>
          <a:p>
            <a:r>
              <a:rPr lang="en-US" sz="1700" dirty="0"/>
              <a:t>M2	 </a:t>
            </a:r>
            <a:r>
              <a:rPr lang="en-US" sz="1700" dirty="0" err="1"/>
              <a:t>dw</a:t>
            </a:r>
            <a:r>
              <a:rPr lang="en-US" sz="1700" dirty="0"/>
              <a:t> 100h,200h,300h,400h</a:t>
            </a:r>
            <a:endParaRPr lang="ru-RU" sz="1700" dirty="0"/>
          </a:p>
          <a:p>
            <a:r>
              <a:rPr lang="en-US" sz="1700" dirty="0" err="1"/>
              <a:t>codeseg</a:t>
            </a:r>
            <a:endParaRPr lang="ru-RU" sz="1700" dirty="0"/>
          </a:p>
          <a:p>
            <a:r>
              <a:rPr lang="en-US" sz="1700" dirty="0"/>
              <a:t>	</a:t>
            </a:r>
            <a:r>
              <a:rPr lang="en-US" sz="1700" dirty="0" err="1"/>
              <a:t>xor</a:t>
            </a:r>
            <a:r>
              <a:rPr lang="en-US" sz="1700" dirty="0"/>
              <a:t> DI, DI		; </a:t>
            </a:r>
            <a:r>
              <a:rPr lang="ru-RU" sz="1700" dirty="0"/>
              <a:t>смещение эл</a:t>
            </a:r>
            <a:r>
              <a:rPr lang="en-US" sz="1700" dirty="0"/>
              <a:t>-</a:t>
            </a:r>
            <a:r>
              <a:rPr lang="ru-RU" sz="1700" dirty="0"/>
              <a:t>та массива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CX</a:t>
            </a:r>
            <a:r>
              <a:rPr lang="ru-RU" sz="1700" dirty="0"/>
              <a:t>, 4		; счетчик цикла – кол-во эл-</a:t>
            </a:r>
            <a:r>
              <a:rPr lang="ru-RU" sz="1700" dirty="0" err="1"/>
              <a:t>тов</a:t>
            </a:r>
            <a:r>
              <a:rPr lang="ru-RU" sz="1700" dirty="0"/>
              <a:t> массивов</a:t>
            </a:r>
          </a:p>
          <a:p>
            <a:r>
              <a:rPr lang="en-US" sz="1700" dirty="0"/>
              <a:t>L</a:t>
            </a:r>
            <a:r>
              <a:rPr lang="ru-RU" sz="1700" dirty="0"/>
              <a:t>1:	</a:t>
            </a:r>
            <a:r>
              <a:rPr lang="en-US" sz="1700" dirty="0" err="1"/>
              <a:t>mov</a:t>
            </a:r>
            <a:r>
              <a:rPr lang="en-US" sz="1700" dirty="0"/>
              <a:t> AX, M1[DI]		</a:t>
            </a:r>
            <a:r>
              <a:rPr lang="ru-RU" sz="1700" dirty="0"/>
              <a:t>; элемент 1-го массива в </a:t>
            </a:r>
            <a:r>
              <a:rPr lang="en-US" sz="1700" dirty="0"/>
              <a:t>AX</a:t>
            </a:r>
            <a:endParaRPr lang="ru-RU" sz="1700" dirty="0"/>
          </a:p>
          <a:p>
            <a:r>
              <a:rPr lang="ru-RU" sz="1700" dirty="0"/>
              <a:t>	</a:t>
            </a:r>
            <a:r>
              <a:rPr lang="en-US" sz="1700" dirty="0" err="1"/>
              <a:t>mov</a:t>
            </a:r>
            <a:r>
              <a:rPr lang="en-US" sz="1700" dirty="0"/>
              <a:t> BX, M2[DI]		</a:t>
            </a:r>
            <a:r>
              <a:rPr lang="ru-RU" sz="1700" dirty="0"/>
              <a:t>; элемент </a:t>
            </a:r>
            <a:r>
              <a:rPr lang="en-US" sz="1700" dirty="0"/>
              <a:t>2</a:t>
            </a:r>
            <a:r>
              <a:rPr lang="ru-RU" sz="1700" dirty="0"/>
              <a:t>-го массива в </a:t>
            </a:r>
            <a:r>
              <a:rPr lang="en-US" sz="1700" dirty="0"/>
              <a:t>BX	</a:t>
            </a:r>
            <a:endParaRPr lang="ru-RU" sz="1700" dirty="0"/>
          </a:p>
          <a:p>
            <a:r>
              <a:rPr lang="ru-RU" sz="1700" dirty="0"/>
              <a:t>	</a:t>
            </a:r>
            <a:r>
              <a:rPr lang="en-US" sz="1700" dirty="0"/>
              <a:t>add DI</a:t>
            </a:r>
            <a:r>
              <a:rPr lang="ru-RU" sz="1700" dirty="0"/>
              <a:t>, 2			; прибавить к </a:t>
            </a:r>
            <a:r>
              <a:rPr lang="en-US" sz="1700" dirty="0"/>
              <a:t>DI</a:t>
            </a:r>
            <a:r>
              <a:rPr lang="ru-RU" sz="1700" dirty="0"/>
              <a:t> размер эл-та массива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dirty="0" err="1"/>
              <a:t>cmp</a:t>
            </a:r>
            <a:r>
              <a:rPr lang="en-US" sz="1700" dirty="0"/>
              <a:t> AX, BX		; </a:t>
            </a:r>
            <a:r>
              <a:rPr lang="ru-RU" sz="1700" dirty="0"/>
              <a:t>сравнение элементов массивов</a:t>
            </a:r>
          </a:p>
          <a:p>
            <a:r>
              <a:rPr lang="ru-RU" sz="1700" dirty="0"/>
              <a:t>	</a:t>
            </a:r>
            <a:r>
              <a:rPr lang="en-US" sz="1700" dirty="0" err="1"/>
              <a:t>loopz</a:t>
            </a:r>
            <a:r>
              <a:rPr lang="en-US" sz="1700" dirty="0"/>
              <a:t> L</a:t>
            </a:r>
            <a:r>
              <a:rPr lang="ru-RU" sz="1700" dirty="0"/>
              <a:t>1			; повторить цикл если элементы равны</a:t>
            </a:r>
          </a:p>
          <a:p>
            <a:r>
              <a:rPr lang="ru-RU" sz="1700" dirty="0"/>
              <a:t>	</a:t>
            </a:r>
            <a:r>
              <a:rPr lang="en-US" sz="1700" dirty="0" err="1"/>
              <a:t>jz</a:t>
            </a:r>
            <a:r>
              <a:rPr lang="en-US" sz="1700" dirty="0"/>
              <a:t> </a:t>
            </a:r>
            <a:r>
              <a:rPr lang="en-US" sz="1700" dirty="0" err="1"/>
              <a:t>ravno</a:t>
            </a:r>
            <a:endParaRPr lang="en-US" sz="1700" dirty="0"/>
          </a:p>
          <a:p>
            <a:r>
              <a:rPr lang="en-US" sz="1700" dirty="0"/>
              <a:t>	. . . 			; </a:t>
            </a:r>
            <a:r>
              <a:rPr lang="ru-RU" sz="1700" dirty="0"/>
              <a:t>обработка если массивы не равны</a:t>
            </a:r>
          </a:p>
          <a:p>
            <a:r>
              <a:rPr lang="ru-RU" sz="1700" dirty="0"/>
              <a:t>	</a:t>
            </a:r>
            <a:r>
              <a:rPr lang="en-US" sz="1700" dirty="0" err="1"/>
              <a:t>jmp</a:t>
            </a:r>
            <a:r>
              <a:rPr lang="en-US" sz="1700" dirty="0"/>
              <a:t> </a:t>
            </a:r>
            <a:r>
              <a:rPr lang="en-US" sz="1700" dirty="0" err="1"/>
              <a:t>endcmp</a:t>
            </a:r>
            <a:endParaRPr lang="en-US" sz="1700" dirty="0"/>
          </a:p>
          <a:p>
            <a:r>
              <a:rPr lang="en-US" sz="1700" dirty="0" err="1"/>
              <a:t>ravno</a:t>
            </a:r>
            <a:r>
              <a:rPr lang="en-US" sz="1700" dirty="0"/>
              <a:t>:	. . .			; </a:t>
            </a:r>
            <a:r>
              <a:rPr lang="ru-RU" sz="1700" dirty="0"/>
              <a:t>обработка если массивы равны</a:t>
            </a:r>
          </a:p>
          <a:p>
            <a:r>
              <a:rPr lang="en-US" sz="1700" dirty="0" err="1"/>
              <a:t>endcmp</a:t>
            </a:r>
            <a:r>
              <a:rPr lang="en-US" sz="1700" dirty="0"/>
              <a:t>: . . .			; </a:t>
            </a:r>
            <a:r>
              <a:rPr lang="ru-RU" sz="1700" dirty="0"/>
              <a:t>продолжение программы</a:t>
            </a:r>
            <a:r>
              <a:rPr lang="en-US" sz="1700" dirty="0"/>
              <a:t>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02839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Модификации команды </a:t>
            </a:r>
            <a:r>
              <a:rPr lang="en-US" dirty="0"/>
              <a:t>loop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2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Проверить есть ли в массиве заданное число</a:t>
            </a:r>
          </a:p>
          <a:p>
            <a:r>
              <a:rPr lang="en-US" dirty="0" err="1"/>
              <a:t>datasg</a:t>
            </a:r>
            <a:endParaRPr lang="ru-RU" dirty="0"/>
          </a:p>
          <a:p>
            <a:r>
              <a:rPr lang="en-US" dirty="0"/>
              <a:t>M	</a:t>
            </a:r>
            <a:r>
              <a:rPr lang="en-US" dirty="0" err="1"/>
              <a:t>dw</a:t>
            </a:r>
            <a:r>
              <a:rPr lang="en-US" dirty="0"/>
              <a:t> 100h,</a:t>
            </a:r>
            <a:r>
              <a:rPr lang="ru-RU" dirty="0"/>
              <a:t>2</a:t>
            </a:r>
            <a:r>
              <a:rPr lang="en-US" dirty="0"/>
              <a:t>00h,300h,</a:t>
            </a:r>
            <a:r>
              <a:rPr lang="ru-RU" dirty="0"/>
              <a:t>4</a:t>
            </a:r>
            <a:r>
              <a:rPr lang="en-US" dirty="0"/>
              <a:t>00h</a:t>
            </a:r>
          </a:p>
          <a:p>
            <a:r>
              <a:rPr lang="en-US" dirty="0"/>
              <a:t>N	</a:t>
            </a:r>
            <a:r>
              <a:rPr lang="en-US" dirty="0" err="1"/>
              <a:t>dw</a:t>
            </a:r>
            <a:r>
              <a:rPr lang="en-US" dirty="0"/>
              <a:t> </a:t>
            </a:r>
            <a:r>
              <a:rPr lang="ru-RU" dirty="0"/>
              <a:t>3</a:t>
            </a:r>
            <a:r>
              <a:rPr lang="en-US" dirty="0"/>
              <a:t>00h</a:t>
            </a:r>
          </a:p>
          <a:p>
            <a:r>
              <a:rPr lang="en-US" dirty="0"/>
              <a:t>	</a:t>
            </a:r>
            <a:r>
              <a:rPr lang="en-US" dirty="0" err="1"/>
              <a:t>codeseg</a:t>
            </a:r>
            <a:endParaRPr lang="ru-RU" dirty="0"/>
          </a:p>
          <a:p>
            <a:r>
              <a:rPr lang="en-US" dirty="0"/>
              <a:t>	</a:t>
            </a:r>
            <a:r>
              <a:rPr lang="en-US" dirty="0" err="1"/>
              <a:t>xor</a:t>
            </a:r>
            <a:r>
              <a:rPr lang="en-US" dirty="0"/>
              <a:t> DI, DI			; </a:t>
            </a:r>
            <a:r>
              <a:rPr lang="ru-RU" dirty="0"/>
              <a:t>смещение эл</a:t>
            </a:r>
            <a:r>
              <a:rPr lang="en-US" dirty="0"/>
              <a:t>-</a:t>
            </a:r>
            <a:r>
              <a:rPr lang="ru-RU" dirty="0"/>
              <a:t>та массива</a:t>
            </a:r>
          </a:p>
          <a:p>
            <a:r>
              <a:rPr lang="en-US" dirty="0"/>
              <a:t>	</a:t>
            </a:r>
            <a:r>
              <a:rPr lang="en-US" dirty="0" err="1"/>
              <a:t>mov</a:t>
            </a:r>
            <a:r>
              <a:rPr lang="en-US" dirty="0"/>
              <a:t> CX</a:t>
            </a:r>
            <a:r>
              <a:rPr lang="ru-RU" dirty="0"/>
              <a:t>, 4		; счетчик цикла – кол-во эл-</a:t>
            </a:r>
            <a:r>
              <a:rPr lang="ru-RU" dirty="0" err="1"/>
              <a:t>тов</a:t>
            </a:r>
            <a:r>
              <a:rPr lang="ru-RU" dirty="0"/>
              <a:t> массивов</a:t>
            </a:r>
          </a:p>
          <a:p>
            <a:r>
              <a:rPr lang="en-US" dirty="0"/>
              <a:t>L</a:t>
            </a:r>
            <a:r>
              <a:rPr lang="ru-RU" dirty="0"/>
              <a:t>1:	</a:t>
            </a:r>
            <a:r>
              <a:rPr lang="en-US" dirty="0" err="1"/>
              <a:t>mov</a:t>
            </a:r>
            <a:r>
              <a:rPr lang="en-US" dirty="0"/>
              <a:t> AX, M1[DI]		</a:t>
            </a:r>
            <a:r>
              <a:rPr lang="ru-RU" dirty="0"/>
              <a:t>; элемент массива в </a:t>
            </a:r>
            <a:r>
              <a:rPr lang="en-US" dirty="0"/>
              <a:t>AX	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add DI</a:t>
            </a:r>
            <a:r>
              <a:rPr lang="ru-RU" dirty="0"/>
              <a:t>, 2			; прибавить к </a:t>
            </a:r>
            <a:r>
              <a:rPr lang="en-US" dirty="0"/>
              <a:t>DI</a:t>
            </a:r>
            <a:r>
              <a:rPr lang="ru-RU" dirty="0"/>
              <a:t> размер эл-та массива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cmp</a:t>
            </a:r>
            <a:r>
              <a:rPr lang="en-US" dirty="0"/>
              <a:t> AX, N		; </a:t>
            </a:r>
            <a:r>
              <a:rPr lang="ru-RU" dirty="0"/>
              <a:t>сравнение элемента массива и числа</a:t>
            </a:r>
          </a:p>
          <a:p>
            <a:r>
              <a:rPr lang="ru-RU" dirty="0"/>
              <a:t>	</a:t>
            </a:r>
            <a:r>
              <a:rPr lang="en-US" dirty="0" err="1"/>
              <a:t>loopnz</a:t>
            </a:r>
            <a:r>
              <a:rPr lang="en-US" dirty="0"/>
              <a:t> L</a:t>
            </a:r>
            <a:r>
              <a:rPr lang="ru-RU" dirty="0"/>
              <a:t>1		; повторить цикл если они не  равны</a:t>
            </a:r>
          </a:p>
          <a:p>
            <a:r>
              <a:rPr lang="ru-RU" dirty="0"/>
              <a:t>	</a:t>
            </a:r>
            <a:r>
              <a:rPr lang="en-US" dirty="0" err="1"/>
              <a:t>jz</a:t>
            </a:r>
            <a:r>
              <a:rPr lang="en-US" dirty="0"/>
              <a:t> </a:t>
            </a:r>
            <a:r>
              <a:rPr lang="en-US" dirty="0" err="1"/>
              <a:t>ravno</a:t>
            </a:r>
            <a:endParaRPr lang="en-US" dirty="0"/>
          </a:p>
          <a:p>
            <a:r>
              <a:rPr lang="en-US" dirty="0"/>
              <a:t>	. . . 			; </a:t>
            </a:r>
            <a:r>
              <a:rPr lang="ru-RU" dirty="0"/>
              <a:t>обработка если числа нет в массиве</a:t>
            </a:r>
          </a:p>
          <a:p>
            <a:r>
              <a:rPr lang="ru-RU" dirty="0"/>
              <a:t>	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endcmp</a:t>
            </a:r>
            <a:endParaRPr lang="en-US" dirty="0"/>
          </a:p>
          <a:p>
            <a:r>
              <a:rPr lang="en-US" dirty="0" err="1"/>
              <a:t>ravno</a:t>
            </a:r>
            <a:r>
              <a:rPr lang="en-US" dirty="0"/>
              <a:t>:	. . .			; </a:t>
            </a:r>
            <a:r>
              <a:rPr lang="ru-RU" dirty="0"/>
              <a:t>обработка если число есть в массиве</a:t>
            </a:r>
          </a:p>
          <a:p>
            <a:r>
              <a:rPr lang="en-US" dirty="0" err="1"/>
              <a:t>endcmp</a:t>
            </a:r>
            <a:r>
              <a:rPr lang="en-US" dirty="0"/>
              <a:t>: . . .			; </a:t>
            </a:r>
            <a:r>
              <a:rPr lang="ru-RU" dirty="0"/>
              <a:t>продолжение программы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82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Реализация циклов общего вида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Используются команды условных переходов.</a:t>
            </a:r>
          </a:p>
          <a:p>
            <a:endParaRPr lang="ru-RU" dirty="0"/>
          </a:p>
          <a:p>
            <a:r>
              <a:rPr lang="ru-RU" dirty="0"/>
              <a:t>Пример.</a:t>
            </a:r>
          </a:p>
          <a:p>
            <a:r>
              <a:rPr lang="en-US" dirty="0"/>
              <a:t>While (A!=B) {</a:t>
            </a:r>
          </a:p>
          <a:p>
            <a:r>
              <a:rPr lang="en-US" dirty="0"/>
              <a:t>	// </a:t>
            </a:r>
            <a:r>
              <a:rPr lang="ru-RU" dirty="0"/>
              <a:t>Тело цикла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BegLoop</a:t>
            </a:r>
            <a:r>
              <a:rPr lang="en-US" dirty="0"/>
              <a:t>:	</a:t>
            </a:r>
            <a:r>
              <a:rPr lang="en-US" dirty="0" err="1"/>
              <a:t>cmp</a:t>
            </a:r>
            <a:r>
              <a:rPr lang="en-US" dirty="0"/>
              <a:t> AX, BX</a:t>
            </a:r>
          </a:p>
          <a:p>
            <a:r>
              <a:rPr lang="en-US" dirty="0"/>
              <a:t>		</a:t>
            </a:r>
            <a:r>
              <a:rPr lang="en-US" dirty="0" err="1"/>
              <a:t>jz</a:t>
            </a:r>
            <a:r>
              <a:rPr lang="en-US" dirty="0"/>
              <a:t> </a:t>
            </a:r>
            <a:r>
              <a:rPr lang="en-US" dirty="0" err="1"/>
              <a:t>EndLoop</a:t>
            </a:r>
            <a:endParaRPr lang="en-US" dirty="0"/>
          </a:p>
          <a:p>
            <a:r>
              <a:rPr lang="en-US" dirty="0"/>
              <a:t>		. . .		; </a:t>
            </a:r>
            <a:r>
              <a:rPr lang="ru-RU" dirty="0"/>
              <a:t>Тело цикла</a:t>
            </a:r>
          </a:p>
          <a:p>
            <a:r>
              <a:rPr lang="ru-RU" dirty="0"/>
              <a:t>		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BegLoop</a:t>
            </a:r>
            <a:endParaRPr lang="en-US" dirty="0"/>
          </a:p>
          <a:p>
            <a:r>
              <a:rPr lang="en-US" dirty="0" err="1"/>
              <a:t>EndLoop</a:t>
            </a:r>
            <a:r>
              <a:rPr lang="en-US" dirty="0"/>
              <a:t>:	</a:t>
            </a:r>
            <a:r>
              <a:rPr lang="ru-RU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09903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Реализация «длинных» циклов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 «длинном цикле» переход выполняется на смещение, превышающее диапазон -128..+127 байт.</a:t>
            </a:r>
          </a:p>
          <a:p>
            <a:endParaRPr lang="ru-RU" dirty="0"/>
          </a:p>
          <a:p>
            <a:r>
              <a:rPr lang="ru-RU" dirty="0"/>
              <a:t>Пример.</a:t>
            </a:r>
          </a:p>
          <a:p>
            <a:r>
              <a:rPr lang="ru-RU" dirty="0"/>
              <a:t>		</a:t>
            </a:r>
            <a:r>
              <a:rPr lang="en-US" dirty="0" err="1"/>
              <a:t>mov</a:t>
            </a:r>
            <a:r>
              <a:rPr lang="en-US" dirty="0"/>
              <a:t> CX, Count</a:t>
            </a:r>
          </a:p>
          <a:p>
            <a:r>
              <a:rPr lang="en-US" dirty="0"/>
              <a:t>L1:		. . .			; </a:t>
            </a:r>
            <a:r>
              <a:rPr lang="ru-RU" dirty="0"/>
              <a:t>Тело цикла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dec</a:t>
            </a:r>
            <a:r>
              <a:rPr lang="en-US" dirty="0"/>
              <a:t> CX</a:t>
            </a:r>
          </a:p>
          <a:p>
            <a:r>
              <a:rPr lang="en-US" dirty="0"/>
              <a:t>		</a:t>
            </a:r>
            <a:r>
              <a:rPr lang="en-US" dirty="0" err="1"/>
              <a:t>jcxz</a:t>
            </a:r>
            <a:r>
              <a:rPr lang="en-US" dirty="0"/>
              <a:t> L2</a:t>
            </a:r>
            <a:endParaRPr lang="ru-RU" dirty="0"/>
          </a:p>
          <a:p>
            <a:r>
              <a:rPr lang="ru-RU" dirty="0"/>
              <a:t>		</a:t>
            </a:r>
            <a:r>
              <a:rPr lang="en-US" dirty="0" err="1"/>
              <a:t>jmp</a:t>
            </a:r>
            <a:r>
              <a:rPr lang="en-US" dirty="0"/>
              <a:t> L1</a:t>
            </a:r>
          </a:p>
          <a:p>
            <a:r>
              <a:rPr lang="en-US" dirty="0"/>
              <a:t>L2:		</a:t>
            </a:r>
            <a:r>
              <a:rPr lang="ru-RU" dirty="0"/>
              <a:t>. . .</a:t>
            </a:r>
            <a:r>
              <a:rPr lang="en-US" dirty="0"/>
              <a:t>			; </a:t>
            </a:r>
            <a:r>
              <a:rPr lang="ru-RU" dirty="0"/>
              <a:t>Цикл завершен</a:t>
            </a:r>
          </a:p>
        </p:txBody>
      </p:sp>
    </p:spTree>
    <p:extLst>
      <p:ext uri="{BB962C8B-B14F-4D97-AF65-F5344CB8AC3E}">
        <p14:creationId xmlns:p14="http://schemas.microsoft.com/office/powerpoint/2010/main" val="423878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878" y="0"/>
            <a:ext cx="8229600" cy="63408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/>
              <a:t>Самостоятельная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84969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ru-RU" sz="2400" dirty="0"/>
              <a:t>Задание 1.</a:t>
            </a:r>
          </a:p>
          <a:p>
            <a:pPr lvl="1" eaLnBrk="1" hangingPunct="1"/>
            <a:r>
              <a:rPr lang="ru-RU" sz="2000" dirty="0"/>
              <a:t>Дано 16-разрядное битовое поле (регистр). Реверсировать порядок битов.</a:t>
            </a:r>
          </a:p>
          <a:p>
            <a:pPr eaLnBrk="1" hangingPunct="1"/>
            <a:r>
              <a:rPr lang="ru-RU" sz="2400" dirty="0"/>
              <a:t>Задание 2.</a:t>
            </a:r>
          </a:p>
          <a:p>
            <a:pPr lvl="1" eaLnBrk="1" hangingPunct="1"/>
            <a:r>
              <a:rPr lang="ru-RU" sz="2000" dirty="0"/>
              <a:t>Дан массив из 10 знаковых чисел (слов). Найти минимальный и максимальный элементы массива.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переходов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692696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Классификация переходов:</a:t>
            </a:r>
          </a:p>
          <a:p>
            <a:pPr marL="342900" indent="-342900">
              <a:buAutoNum type="arabicPeriod"/>
            </a:pPr>
            <a:r>
              <a:rPr lang="ru-RU" dirty="0"/>
              <a:t>По модифицируемым регистрам.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NEAR</a:t>
            </a:r>
            <a:r>
              <a:rPr lang="ru-RU" dirty="0"/>
              <a:t> – внутрисегментный, «ближний» (модифицируется только регистр </a:t>
            </a:r>
            <a:r>
              <a:rPr lang="en-US" dirty="0"/>
              <a:t>IP)</a:t>
            </a:r>
            <a:r>
              <a:rPr lang="ru-RU" dirty="0"/>
              <a:t>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FAR</a:t>
            </a:r>
            <a:r>
              <a:rPr lang="ru-RU" dirty="0"/>
              <a:t> – межсегментный, «дальний» (модифицируются </a:t>
            </a:r>
            <a:r>
              <a:rPr lang="en-US" dirty="0"/>
              <a:t>CS:IP)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 условию выполнения перехода.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безусловный – переход выполняется всегда;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условный – переход выполняется в случае, если комбинация проверяемых флагов истинна.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 способу задания адреса перехода.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Прямой – переход на заданную в программе метку.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/>
              <a:t>Косвенный – переход по адресу, задаваемому через  РОН.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4437112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 безусловного перехода:</a:t>
            </a:r>
          </a:p>
          <a:p>
            <a:r>
              <a:rPr lang="en-US" b="1" dirty="0" err="1"/>
              <a:t>jmp</a:t>
            </a:r>
            <a:r>
              <a:rPr lang="ru-RU" b="1" dirty="0"/>
              <a:t>	адрес</a:t>
            </a:r>
            <a:r>
              <a:rPr lang="ru-RU" dirty="0"/>
              <a:t>		– переход на метку/адрес</a:t>
            </a:r>
          </a:p>
          <a:p>
            <a:r>
              <a:rPr lang="ru-RU" dirty="0"/>
              <a:t>	</a:t>
            </a:r>
          </a:p>
          <a:p>
            <a:r>
              <a:rPr lang="ru-RU" dirty="0"/>
              <a:t>Пример.</a:t>
            </a:r>
          </a:p>
          <a:p>
            <a:r>
              <a:rPr lang="en-US" dirty="0" err="1"/>
              <a:t>jmp</a:t>
            </a:r>
            <a:r>
              <a:rPr lang="ru-RU" dirty="0"/>
              <a:t>	</a:t>
            </a:r>
            <a:r>
              <a:rPr lang="en-US" dirty="0"/>
              <a:t>Label</a:t>
            </a:r>
            <a:r>
              <a:rPr lang="ru-RU" dirty="0"/>
              <a:t>_1	    ; переход на инструкцию, помеченную меткой </a:t>
            </a:r>
            <a:r>
              <a:rPr lang="en-US" dirty="0"/>
              <a:t>Label</a:t>
            </a:r>
            <a:r>
              <a:rPr lang="ru-RU" dirty="0"/>
              <a:t>_1 </a:t>
            </a:r>
          </a:p>
          <a:p>
            <a:r>
              <a:rPr lang="en-US" dirty="0" err="1"/>
              <a:t>jmp</a:t>
            </a:r>
            <a:r>
              <a:rPr lang="ru-RU" dirty="0"/>
              <a:t>	[</a:t>
            </a:r>
            <a:r>
              <a:rPr lang="en-US" dirty="0"/>
              <a:t>BX</a:t>
            </a:r>
            <a:r>
              <a:rPr lang="ru-RU" dirty="0"/>
              <a:t>]	    ; переход на адрес, находящийся в памяти по адресу, </a:t>
            </a:r>
          </a:p>
          <a:p>
            <a:r>
              <a:rPr lang="ru-RU" dirty="0"/>
              <a:t>		    ; содержащемуся в </a:t>
            </a:r>
            <a:r>
              <a:rPr lang="en-US" dirty="0"/>
              <a:t>BX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Условный переход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836712"/>
            <a:ext cx="842493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Последовательность применения:</a:t>
            </a:r>
          </a:p>
          <a:p>
            <a:pPr>
              <a:spcAft>
                <a:spcPts val="800"/>
              </a:spcAft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Использовать команду, модифицирующую флаги:</a:t>
            </a:r>
          </a:p>
          <a:p>
            <a:pPr>
              <a:spcAft>
                <a:spcPts val="8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cmp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op1. op2  ;       op1 – op2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 op1. op2  ;       op1 &amp; op2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Любая другая команда</a:t>
            </a:r>
          </a:p>
          <a:p>
            <a:pPr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Выполнить команду условного перехода.</a:t>
            </a:r>
          </a:p>
          <a:p>
            <a:r>
              <a:rPr lang="ru-RU" sz="2400" b="1" dirty="0"/>
              <a:t>Команда метка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метку, если условие команды истинно.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к следующей команде, если условие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ложно.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2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473"/>
            <a:ext cx="7467600" cy="706090"/>
          </a:xfrm>
        </p:spPr>
        <p:txBody>
          <a:bodyPr/>
          <a:lstStyle/>
          <a:p>
            <a:pPr algn="ctr">
              <a:defRPr/>
            </a:pPr>
            <a:r>
              <a:rPr lang="ru-RU" dirty="0"/>
              <a:t>Команды условных переходов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5816"/>
              </p:ext>
            </p:extLst>
          </p:nvPr>
        </p:nvGraphicFramePr>
        <p:xfrm>
          <a:off x="323528" y="1052736"/>
          <a:ext cx="8064499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Мнемокод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Аналог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Проверяемые флаги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условие перехода)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Используется</a:t>
                      </a:r>
                      <a:r>
                        <a:rPr lang="ru-RU" sz="1400" baseline="0" dirty="0"/>
                        <a:t> для организации перехода</a:t>
                      </a:r>
                      <a:r>
                        <a:rPr lang="ru-RU" sz="1400" dirty="0"/>
                        <a:t>, если...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...результат=0</a:t>
                      </a:r>
                      <a:endParaRPr lang="ru-RU" sz="1400" baseline="0" dirty="0"/>
                    </a:p>
                    <a:p>
                      <a:pPr algn="ctr"/>
                      <a:r>
                        <a:rPr lang="ru-RU" sz="1400" baseline="0" dirty="0"/>
                        <a:t>...операнды равны</a:t>
                      </a:r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ZF=0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...результат</a:t>
                      </a:r>
                      <a:r>
                        <a:rPr lang="en-US" sz="1400" dirty="0"/>
                        <a:t>&lt;&gt;</a:t>
                      </a:r>
                      <a:r>
                        <a:rPr lang="ru-RU" sz="1400" dirty="0"/>
                        <a:t>0</a:t>
                      </a:r>
                      <a:endParaRPr lang="ru-RU" sz="1400" baseline="0" dirty="0"/>
                    </a:p>
                    <a:p>
                      <a:pPr algn="ctr"/>
                      <a:r>
                        <a:rPr lang="ru-RU" sz="1400" baseline="0" dirty="0"/>
                        <a:t>...операнды не равны</a:t>
                      </a:r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js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...результат отрицательный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jns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...результат неотрицательный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 переполнение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...нет переполнения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jp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jpe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 в результате четное число</a:t>
                      </a:r>
                      <a:r>
                        <a:rPr lang="ru-RU" sz="1400" baseline="0" dirty="0"/>
                        <a:t> единиц</a:t>
                      </a:r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jnp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jpo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 в результате нечетное число единиц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jcxz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CX=0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... регистр </a:t>
                      </a:r>
                      <a:r>
                        <a:rPr lang="en-US" sz="1400" dirty="0"/>
                        <a:t>CX</a:t>
                      </a:r>
                      <a:r>
                        <a:rPr lang="ru-RU" sz="1400" dirty="0"/>
                        <a:t> (счетчик цикла) </a:t>
                      </a:r>
                      <a:r>
                        <a:rPr lang="en-US" sz="1400" dirty="0"/>
                        <a:t>=0</a:t>
                      </a:r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Jc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CF=1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Jnc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CF=0</a:t>
                      </a:r>
                      <a:endParaRPr lang="ru-RU" sz="14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35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условных переходов</a:t>
            </a:r>
            <a:br>
              <a:rPr lang="ru-RU" dirty="0"/>
            </a:br>
            <a:r>
              <a:rPr lang="ru-RU" dirty="0"/>
              <a:t>при сравнении </a:t>
            </a:r>
            <a:r>
              <a:rPr lang="ru-RU" dirty="0" err="1"/>
              <a:t>беззнаковых</a:t>
            </a:r>
            <a:r>
              <a:rPr lang="ru-RU" dirty="0"/>
              <a:t> чисел</a:t>
            </a:r>
            <a:endParaRPr lang="ru-RU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51470"/>
              </p:ext>
            </p:extLst>
          </p:nvPr>
        </p:nvGraphicFramePr>
        <p:xfrm>
          <a:off x="395536" y="1268760"/>
          <a:ext cx="8064499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Мнемокод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Аналог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Проверяемые флаги</a:t>
                      </a:r>
                      <a:r>
                        <a:rPr lang="en-US" sz="1600" dirty="0"/>
                        <a:t> (</a:t>
                      </a:r>
                      <a:r>
                        <a:rPr lang="ru-RU" sz="1600" dirty="0"/>
                        <a:t>условие перехода)</a:t>
                      </a:r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Используется</a:t>
                      </a:r>
                      <a:r>
                        <a:rPr lang="ru-RU" sz="1600" baseline="0" dirty="0"/>
                        <a:t> для организации перехода</a:t>
                      </a:r>
                      <a:r>
                        <a:rPr lang="ru-RU" sz="1600" dirty="0"/>
                        <a:t>, если...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jb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jnae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jc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CF=1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«ниже» второго (при вычитании был перенос)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jnb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jae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jnc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CF=0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первые операнд «выше» или равен второму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jbe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jna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CF</a:t>
                      </a:r>
                      <a:r>
                        <a:rPr lang="ru-RU" sz="1600" dirty="0"/>
                        <a:t> = 1</a:t>
                      </a:r>
                      <a:r>
                        <a:rPr lang="en-US" sz="1600" dirty="0"/>
                        <a:t> or ZF = 1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«ниже» или равен второму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jnbe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ja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CF</a:t>
                      </a:r>
                      <a:r>
                        <a:rPr lang="ru-RU" sz="1600" dirty="0"/>
                        <a:t> = 0</a:t>
                      </a:r>
                      <a:r>
                        <a:rPr lang="en-US" sz="1600" dirty="0"/>
                        <a:t> or ZF = 0</a:t>
                      </a:r>
                      <a:endParaRPr lang="ru-RU" sz="1600" dirty="0"/>
                    </a:p>
                  </a:txBody>
                  <a:tcPr marL="91436" marR="914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«выше» второго</a:t>
                      </a:r>
                    </a:p>
                  </a:txBody>
                  <a:tcPr marL="91436" marR="914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4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8640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dirty="0"/>
              <a:t>Команды условных переходов</a:t>
            </a:r>
            <a:br>
              <a:rPr lang="ru-RU" dirty="0"/>
            </a:br>
            <a:r>
              <a:rPr lang="ru-RU" dirty="0"/>
              <a:t>при сравнении знаковых чисел</a:t>
            </a:r>
            <a:endParaRPr lang="ru-RU" b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81469"/>
              </p:ext>
            </p:extLst>
          </p:nvPr>
        </p:nvGraphicFramePr>
        <p:xfrm>
          <a:off x="395536" y="1412776"/>
          <a:ext cx="8064499" cy="3627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Мнемокод</a:t>
                      </a:r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Аналог</a:t>
                      </a:r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Проверяемые флаги</a:t>
                      </a:r>
                      <a:r>
                        <a:rPr lang="en-US" sz="1600" dirty="0"/>
                        <a:t> (</a:t>
                      </a:r>
                      <a:r>
                        <a:rPr lang="ru-RU" sz="1600" dirty="0"/>
                        <a:t>условие перехода)</a:t>
                      </a:r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Используется</a:t>
                      </a:r>
                      <a:r>
                        <a:rPr lang="ru-RU" sz="1600" baseline="0" dirty="0"/>
                        <a:t> для организации перехода</a:t>
                      </a:r>
                      <a:r>
                        <a:rPr lang="ru-RU" sz="1600" dirty="0"/>
                        <a:t>, если...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jl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jnge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SF </a:t>
                      </a:r>
                      <a:r>
                        <a:rPr lang="en-US" sz="1600" dirty="0">
                          <a:sym typeface="Symbol"/>
                        </a:rPr>
                        <a:t> OF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меньше второго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jnl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jge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SF </a:t>
                      </a:r>
                      <a:r>
                        <a:rPr lang="en-US" sz="1600" dirty="0">
                          <a:sym typeface="Symbol"/>
                        </a:rPr>
                        <a:t> OF = 0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первые операнд больше или равен второму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jle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jng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(SF </a:t>
                      </a:r>
                      <a:r>
                        <a:rPr lang="en-US" sz="1600" dirty="0">
                          <a:sym typeface="Symbol"/>
                        </a:rPr>
                        <a:t> OF) or ZF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меньше или равен второму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jnle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jg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(SF </a:t>
                      </a:r>
                      <a:r>
                        <a:rPr lang="en-US" sz="1600" dirty="0">
                          <a:sym typeface="Symbol"/>
                        </a:rPr>
                        <a:t> OF) or ZF = 1</a:t>
                      </a:r>
                      <a:endParaRPr lang="ru-RU" sz="1600" dirty="0"/>
                    </a:p>
                  </a:txBody>
                  <a:tcPr marL="91436" marR="91436" marT="45724" marB="457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... первый операнд больше второго</a:t>
                      </a:r>
                    </a:p>
                  </a:txBody>
                  <a:tcPr marL="91436" marR="91436" marT="45724" marB="4572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6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Содержимое 1"/>
          <p:cNvSpPr>
            <a:spLocks noGrp="1"/>
          </p:cNvSpPr>
          <p:nvPr>
            <p:ph idx="1"/>
          </p:nvPr>
        </p:nvSpPr>
        <p:spPr>
          <a:xfrm>
            <a:off x="179512" y="1052736"/>
            <a:ext cx="8856662" cy="86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400" dirty="0"/>
              <a:t>Реализация аналогов условных операторов </a:t>
            </a:r>
            <a:r>
              <a:rPr lang="en-US" sz="2400" dirty="0"/>
              <a:t>if </a:t>
            </a:r>
            <a:r>
              <a:rPr lang="ru-RU" sz="2400" dirty="0"/>
              <a:t>и </a:t>
            </a:r>
            <a:r>
              <a:rPr lang="en-US" sz="2400" dirty="0"/>
              <a:t>if-else </a:t>
            </a:r>
            <a:r>
              <a:rPr lang="ru-RU" sz="2400" dirty="0"/>
              <a:t>языков высокого уровня в программе на ассемблере:</a:t>
            </a:r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060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Команды переходов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2060575"/>
            <a:ext cx="2160588" cy="92392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6238" y="2060575"/>
            <a:ext cx="2592387" cy="20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1: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5963" y="2060575"/>
            <a:ext cx="2592387" cy="14779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2: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750" y="4365625"/>
            <a:ext cx="2160588" cy="147637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else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2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5963" y="4333875"/>
            <a:ext cx="2592387" cy="2308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2: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Lab_2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Lab_2: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2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213" y="4333875"/>
            <a:ext cx="2665412" cy="2308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latin typeface="Arial" charset="0"/>
                <a:cs typeface="Arial" charset="0"/>
              </a:rPr>
              <a:t>Вариант 1:</a:t>
            </a:r>
            <a:endParaRPr lang="en-US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2}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jmp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End_If</a:t>
            </a:r>
            <a:endParaRPr lang="en-US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8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179388" y="1196975"/>
            <a:ext cx="8856662" cy="86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400" dirty="0"/>
              <a:t>Проверка нескольких условий в программе на ассемблере:</a:t>
            </a:r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Команды переходов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750" y="2133600"/>
            <a:ext cx="2663825" cy="92233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</a:t>
            </a:r>
            <a:r>
              <a:rPr lang="en-US" b="1" dirty="0">
                <a:latin typeface="Arial" charset="0"/>
                <a:cs typeface="Arial" charset="0"/>
              </a:rPr>
              <a:t>and</a:t>
            </a:r>
            <a:r>
              <a:rPr lang="en-US" dirty="0">
                <a:latin typeface="Arial" charset="0"/>
                <a:cs typeface="Arial" charset="0"/>
              </a:rPr>
              <a:t> (C=0)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2133600"/>
            <a:ext cx="5759450" cy="2030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jle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A&lt;=0</a:t>
            </a:r>
            <a:r>
              <a:rPr lang="ru-RU" sz="1600" b="1" i="1" dirty="0">
                <a:latin typeface="Arial" charset="0"/>
                <a:cs typeface="Arial" charset="0"/>
              </a:rPr>
              <a:t> – сразу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CX, 0</a:t>
            </a:r>
          </a:p>
          <a:p>
            <a:pPr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jne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</a:t>
            </a:r>
            <a:r>
              <a:rPr lang="ru-RU" sz="1600" b="1" i="1" dirty="0">
                <a:latin typeface="Arial" charset="0"/>
                <a:cs typeface="Arial" charset="0"/>
              </a:rPr>
              <a:t>(</a:t>
            </a:r>
            <a:r>
              <a:rPr lang="en-US" sz="1600" b="1" i="1" dirty="0">
                <a:latin typeface="Arial" charset="0"/>
                <a:cs typeface="Arial" charset="0"/>
              </a:rPr>
              <a:t>A&gt;0) and (C&lt;&gt;0)</a:t>
            </a:r>
            <a:r>
              <a:rPr lang="ru-RU" sz="1600" b="1" i="1" dirty="0">
                <a:latin typeface="Arial" charset="0"/>
                <a:cs typeface="Arial" charset="0"/>
              </a:rPr>
              <a:t> –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</a:p>
          <a:p>
            <a:pPr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750" y="4365625"/>
            <a:ext cx="2663825" cy="922338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if (A&gt;0) </a:t>
            </a:r>
            <a:r>
              <a:rPr lang="en-US" b="1" dirty="0">
                <a:latin typeface="Arial" charset="0"/>
                <a:cs typeface="Arial" charset="0"/>
              </a:rPr>
              <a:t>or</a:t>
            </a:r>
            <a:r>
              <a:rPr lang="en-US" dirty="0">
                <a:latin typeface="Arial" charset="0"/>
                <a:cs typeface="Arial" charset="0"/>
              </a:rPr>
              <a:t> (C=0) then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      { </a:t>
            </a:r>
            <a:r>
              <a:rPr lang="ru-RU" dirty="0">
                <a:latin typeface="Arial" charset="0"/>
                <a:cs typeface="Arial" charset="0"/>
              </a:rPr>
              <a:t>Блок </a:t>
            </a:r>
            <a:r>
              <a:rPr lang="en-US" dirty="0">
                <a:latin typeface="Arial" charset="0"/>
                <a:cs typeface="Arial" charset="0"/>
              </a:rPr>
              <a:t>1 }</a:t>
            </a:r>
            <a:endParaRPr lang="ru-RU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end if</a:t>
            </a:r>
            <a:endParaRPr lang="ru-RU" dirty="0"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4365625"/>
            <a:ext cx="5759450" cy="20304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AX, 0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jg</a:t>
            </a:r>
            <a:r>
              <a:rPr lang="en-US" b="1" i="1" dirty="0">
                <a:latin typeface="Arial" charset="0"/>
                <a:cs typeface="Arial" charset="0"/>
              </a:rPr>
              <a:t> Lab_1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A&gt;0</a:t>
            </a:r>
            <a:r>
              <a:rPr lang="ru-RU" sz="1600" b="1" i="1" dirty="0">
                <a:latin typeface="Arial" charset="0"/>
                <a:cs typeface="Arial" charset="0"/>
              </a:rPr>
              <a:t> - </a:t>
            </a:r>
            <a:r>
              <a:rPr lang="ru-RU" sz="1600" b="1" i="1" dirty="0" err="1">
                <a:latin typeface="Arial" charset="0"/>
                <a:cs typeface="Arial" charset="0"/>
              </a:rPr>
              <a:t>Ок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cmp</a:t>
            </a:r>
            <a:r>
              <a:rPr lang="en-US" dirty="0">
                <a:latin typeface="Arial" charset="0"/>
                <a:cs typeface="Arial" charset="0"/>
              </a:rPr>
              <a:t> CX, 0</a:t>
            </a:r>
          </a:p>
          <a:p>
            <a:pPr>
              <a:defRPr/>
            </a:pPr>
            <a:r>
              <a:rPr lang="en-US" b="1" i="1" dirty="0">
                <a:latin typeface="Arial" charset="0"/>
                <a:cs typeface="Arial" charset="0"/>
              </a:rPr>
              <a:t>	</a:t>
            </a:r>
            <a:r>
              <a:rPr lang="en-US" b="1" i="1" dirty="0" err="1">
                <a:latin typeface="Arial" charset="0"/>
                <a:cs typeface="Arial" charset="0"/>
              </a:rPr>
              <a:t>jne</a:t>
            </a:r>
            <a:r>
              <a:rPr lang="en-US" b="1" i="1" dirty="0">
                <a:latin typeface="Arial" charset="0"/>
                <a:cs typeface="Arial" charset="0"/>
              </a:rPr>
              <a:t> </a:t>
            </a:r>
            <a:r>
              <a:rPr lang="en-US" b="1" i="1" dirty="0" err="1">
                <a:latin typeface="Arial" charset="0"/>
                <a:cs typeface="Arial" charset="0"/>
              </a:rPr>
              <a:t>End_If</a:t>
            </a:r>
            <a:r>
              <a:rPr lang="ru-RU" b="1" i="1" dirty="0">
                <a:latin typeface="Arial" charset="0"/>
                <a:cs typeface="Arial" charset="0"/>
              </a:rPr>
              <a:t>	</a:t>
            </a:r>
            <a:r>
              <a:rPr lang="en-US" sz="1600" b="1" i="1" dirty="0">
                <a:latin typeface="Arial" charset="0"/>
                <a:cs typeface="Arial" charset="0"/>
              </a:rPr>
              <a:t>; (A&lt;=0) and (C&lt;&gt;0)</a:t>
            </a:r>
            <a:r>
              <a:rPr lang="ru-RU" sz="1600" b="1" i="1" dirty="0">
                <a:latin typeface="Arial" charset="0"/>
                <a:cs typeface="Arial" charset="0"/>
              </a:rPr>
              <a:t> - выход</a:t>
            </a:r>
            <a:endParaRPr lang="en-US" b="1" i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Lab_1:	{ </a:t>
            </a:r>
            <a:r>
              <a:rPr lang="ru-RU" dirty="0">
                <a:latin typeface="Arial" charset="0"/>
                <a:cs typeface="Arial" charset="0"/>
              </a:rPr>
              <a:t>Блок 1</a:t>
            </a:r>
            <a:r>
              <a:rPr lang="en-US" dirty="0">
                <a:latin typeface="Arial" charset="0"/>
                <a:cs typeface="Arial" charset="0"/>
              </a:rPr>
              <a:t> }</a:t>
            </a:r>
          </a:p>
          <a:p>
            <a:pPr>
              <a:defRPr/>
            </a:pPr>
            <a:r>
              <a:rPr lang="en-US" dirty="0" err="1">
                <a:latin typeface="Arial" charset="0"/>
                <a:cs typeface="Arial" charset="0"/>
              </a:rPr>
              <a:t>End_If</a:t>
            </a:r>
            <a:r>
              <a:rPr lang="en-US" dirty="0">
                <a:latin typeface="Arial" charset="0"/>
                <a:cs typeface="Arial" charset="0"/>
              </a:rPr>
              <a:t>:	...</a:t>
            </a:r>
          </a:p>
          <a:p>
            <a:pPr>
              <a:defRPr/>
            </a:pPr>
            <a:endParaRPr lang="ru-RU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Содержимое 1"/>
          <p:cNvSpPr>
            <a:spLocks noGrp="1"/>
          </p:cNvSpPr>
          <p:nvPr>
            <p:ph idx="1"/>
          </p:nvPr>
        </p:nvSpPr>
        <p:spPr>
          <a:xfrm>
            <a:off x="179388" y="1196974"/>
            <a:ext cx="8856662" cy="54723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Loop</a:t>
            </a:r>
            <a:r>
              <a:rPr lang="ru-RU" dirty="0"/>
              <a:t> метка		; команда организации цикла</a:t>
            </a:r>
          </a:p>
          <a:p>
            <a:pPr marL="0" indent="0">
              <a:buNone/>
            </a:pPr>
            <a:endParaRPr lang="ru-RU" sz="800" dirty="0"/>
          </a:p>
          <a:p>
            <a:r>
              <a:rPr lang="ru-RU" sz="2300" dirty="0"/>
              <a:t>В качестве </a:t>
            </a:r>
            <a:r>
              <a:rPr lang="ru-RU" sz="2300" dirty="0" err="1"/>
              <a:t>беззнакового</a:t>
            </a:r>
            <a:r>
              <a:rPr lang="ru-RU" sz="2300" dirty="0"/>
              <a:t> счетчика цикла всегда используется</a:t>
            </a:r>
            <a:r>
              <a:rPr lang="en-US" sz="2300" dirty="0"/>
              <a:t> CX</a:t>
            </a:r>
            <a:r>
              <a:rPr lang="ru-RU" sz="2300" dirty="0"/>
              <a:t>.</a:t>
            </a:r>
            <a:endParaRPr lang="en-US" sz="2300" dirty="0"/>
          </a:p>
          <a:p>
            <a:r>
              <a:rPr lang="ru-RU" sz="2300" dirty="0"/>
              <a:t>Цикл с пост-условием (условие проверяется в конце цикла, тело цикла всегда выполняется как минимум один раз.</a:t>
            </a:r>
          </a:p>
          <a:p>
            <a:r>
              <a:rPr lang="ru-RU" sz="2300" dirty="0"/>
              <a:t>Проверка условия выхода (команда </a:t>
            </a:r>
            <a:r>
              <a:rPr lang="en-US" sz="2300" dirty="0"/>
              <a:t>loop)</a:t>
            </a:r>
            <a:r>
              <a:rPr lang="ru-RU" sz="2300" dirty="0"/>
              <a:t> эквивалентна выполнению последовательности действий:</a:t>
            </a:r>
          </a:p>
          <a:p>
            <a:pPr marL="457200" lvl="1" indent="0">
              <a:buNone/>
            </a:pPr>
            <a:r>
              <a:rPr lang="en-US" dirty="0"/>
              <a:t>CX = CX-1</a:t>
            </a:r>
          </a:p>
          <a:p>
            <a:pPr marL="457200" lvl="1" indent="0">
              <a:buNone/>
            </a:pPr>
            <a:r>
              <a:rPr lang="en-US" dirty="0" err="1"/>
              <a:t>jnz</a:t>
            </a:r>
            <a:r>
              <a:rPr lang="en-US" dirty="0"/>
              <a:t> </a:t>
            </a:r>
            <a:r>
              <a:rPr lang="ru-RU" dirty="0"/>
              <a:t>метка		</a:t>
            </a:r>
            <a:r>
              <a:rPr lang="en-US" dirty="0"/>
              <a:t>; </a:t>
            </a:r>
            <a:r>
              <a:rPr lang="ru-RU" dirty="0"/>
              <a:t>переход на метку, если </a:t>
            </a:r>
            <a:r>
              <a:rPr lang="en-US" dirty="0"/>
              <a:t>CX&lt;&gt;0</a:t>
            </a:r>
          </a:p>
          <a:p>
            <a:r>
              <a:rPr lang="ru-RU" sz="2300" dirty="0"/>
              <a:t>Невозможно организовать вложенные циклы без дополнительных действий по сохранению счетчика </a:t>
            </a:r>
            <a:r>
              <a:rPr lang="en-US" sz="2300" dirty="0"/>
              <a:t>CX</a:t>
            </a:r>
            <a:endParaRPr lang="ru-RU" sz="2300" dirty="0"/>
          </a:p>
          <a:p>
            <a:r>
              <a:rPr lang="ru-RU" sz="2300" dirty="0"/>
              <a:t>Команда </a:t>
            </a:r>
            <a:r>
              <a:rPr lang="en-US" sz="2300" dirty="0"/>
              <a:t>LOOP</a:t>
            </a:r>
            <a:r>
              <a:rPr lang="ru-RU" sz="2300" dirty="0"/>
              <a:t> может передать управление метке только на «расстоянии» -128.. 127 байт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Команды организации циклов</a:t>
            </a:r>
          </a:p>
        </p:txBody>
      </p:sp>
    </p:spTree>
    <p:extLst>
      <p:ext uri="{BB962C8B-B14F-4D97-AF65-F5344CB8AC3E}">
        <p14:creationId xmlns:p14="http://schemas.microsoft.com/office/powerpoint/2010/main" val="2450041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1083</TotalTime>
  <Words>1886</Words>
  <Application>Microsoft Office PowerPoint</Application>
  <PresentationFormat>Экран (4:3)</PresentationFormat>
  <Paragraphs>324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Century Schoolbook</vt:lpstr>
      <vt:lpstr>Symbol</vt:lpstr>
      <vt:lpstr>Times New Roman</vt:lpstr>
      <vt:lpstr>Wingdings</vt:lpstr>
      <vt:lpstr>Wingdings 2</vt:lpstr>
      <vt:lpstr>Эркер</vt:lpstr>
      <vt:lpstr>Команды ассемблера - 3</vt:lpstr>
      <vt:lpstr>Команды переходов</vt:lpstr>
      <vt:lpstr>Условный переход</vt:lpstr>
      <vt:lpstr>Команды условных переходов</vt:lpstr>
      <vt:lpstr>Команды условных переходов при сравнении беззнаковых чисел</vt:lpstr>
      <vt:lpstr>Команды условных переходов при сравнении знаковых чисел</vt:lpstr>
      <vt:lpstr>Команды переходов</vt:lpstr>
      <vt:lpstr>Команды переходов</vt:lpstr>
      <vt:lpstr>Команды организации циклов</vt:lpstr>
      <vt:lpstr>Схема организации цикла</vt:lpstr>
      <vt:lpstr>Организация вложенных циклов</vt:lpstr>
      <vt:lpstr>Организация вложенных циклов</vt:lpstr>
      <vt:lpstr>Модификации команды loop</vt:lpstr>
      <vt:lpstr>Модификации команды loop</vt:lpstr>
      <vt:lpstr>Реализация циклов общего вида</vt:lpstr>
      <vt:lpstr>Реализация «длинных» циклов</vt:lpstr>
      <vt:lpstr>Самостоятельная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ассемблера</dc:title>
  <dc:creator>KhussainovNSh</dc:creator>
  <cp:lastModifiedBy>Sergei Skorokhod</cp:lastModifiedBy>
  <cp:revision>183</cp:revision>
  <dcterms:created xsi:type="dcterms:W3CDTF">2010-03-16T12:31:48Z</dcterms:created>
  <dcterms:modified xsi:type="dcterms:W3CDTF">2020-11-09T12:29:18Z</dcterms:modified>
</cp:coreProperties>
</file>