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159D41F0-58DF-4E26-9BCD-485FDC78FC19}" type="datetimeFigureOut">
              <a:rPr lang="ru-RU" smtClean="0"/>
              <a:pPr>
                <a:defRPr/>
              </a:pPr>
              <a:t>23.11.2020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6F11863-F5D4-4EC1-B525-8A51D465B0F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E2F116-6AC0-4279-A3A4-5302E23424AC}" type="datetimeFigureOut">
              <a:rPr lang="ru-RU" smtClean="0"/>
              <a:pPr>
                <a:defRPr/>
              </a:pPr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154CB-BBBF-48F1-8597-66539CEB402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756464-C16A-43F4-98EE-2CB524A29E8E}" type="datetimeFigureOut">
              <a:rPr lang="ru-RU" smtClean="0"/>
              <a:pPr>
                <a:defRPr/>
              </a:pPr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6491F-163C-42B2-B63F-FA2E907852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9F3E0DAE-7B7A-4BA5-AFAC-302F15C96F44}" type="datetimeFigureOut">
              <a:rPr lang="ru-RU" smtClean="0"/>
              <a:pPr>
                <a:defRPr/>
              </a:pPr>
              <a:t>23.11.2020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F318093A-E7D8-4864-A965-92483DB3E86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5DF26819-8FAF-43F6-A6DD-8ED7B31EE12B}" type="datetimeFigureOut">
              <a:rPr lang="ru-RU" smtClean="0"/>
              <a:pPr>
                <a:defRPr/>
              </a:pPr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66CB72B5-91F8-4DB7-BB6E-C42D6D36630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1A7A30-6946-41F5-8775-2A06B55D1821}" type="datetimeFigureOut">
              <a:rPr lang="ru-RU" smtClean="0"/>
              <a:pPr>
                <a:defRPr/>
              </a:pPr>
              <a:t>23.11.2020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BAAE-19F3-4174-960C-AB667F8EA27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AAB641-D3B9-4B74-8960-A715E9F118B5}" type="datetimeFigureOut">
              <a:rPr lang="ru-RU" smtClean="0"/>
              <a:pPr>
                <a:defRPr/>
              </a:pPr>
              <a:t>23.11.2020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59916-4F22-4801-B0FA-C28F19BCF3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368BAFF7-BD71-43B2-8438-937F965FF711}" type="datetimeFigureOut">
              <a:rPr lang="ru-RU" smtClean="0"/>
              <a:pPr>
                <a:defRPr/>
              </a:pPr>
              <a:t>23.11.2020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D90F4F8-DCC3-4052-9586-D7B1205A18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17A02-F820-4C55-9C9A-51ED4DCD6C4C}" type="datetimeFigureOut">
              <a:rPr lang="ru-RU" smtClean="0"/>
              <a:pPr>
                <a:defRPr/>
              </a:pPr>
              <a:t>23.11.2020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D5FB-6085-45F2-BF32-7DC282EF7AA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AA331775-F318-428A-BEF5-056E0725C692}" type="datetimeFigureOut">
              <a:rPr lang="ru-RU" smtClean="0"/>
              <a:pPr>
                <a:defRPr/>
              </a:pPr>
              <a:t>23.11.2020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A4C3397-E3F8-4411-99FF-A00C98A1F85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49F5C46E-1ABC-4F89-8301-F674107D28AE}" type="datetimeFigureOut">
              <a:rPr lang="ru-RU" smtClean="0"/>
              <a:pPr>
                <a:defRPr/>
              </a:pPr>
              <a:t>23.11.2020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097ABF9-0BF3-4BC1-9AB7-8BC9035EB37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21B9A6-3CD1-40A3-9323-6C1DC73B8126}" type="datetimeFigureOut">
              <a:rPr lang="ru-RU" smtClean="0"/>
              <a:pPr>
                <a:defRPr/>
              </a:pPr>
              <a:t>23.11.2020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EAF324-50B9-49B1-B626-B00787493D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2132856"/>
            <a:ext cx="6172200" cy="79747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dirty="0"/>
              <a:t>Команды ассемблера - 4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Умножение многоразрядных чисел. Пример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856744"/>
            <a:ext cx="85689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codeseg</a:t>
            </a:r>
            <a:endParaRPr lang="ru-RU" sz="1600" dirty="0"/>
          </a:p>
          <a:p>
            <a:r>
              <a:rPr lang="en-US" sz="1600" dirty="0" err="1"/>
              <a:t>mov</a:t>
            </a:r>
            <a:r>
              <a:rPr lang="en-US" sz="1600" dirty="0"/>
              <a:t> LO</a:t>
            </a:r>
            <a:r>
              <a:rPr lang="ru-RU" sz="1600" dirty="0"/>
              <a:t>_</a:t>
            </a:r>
            <a:r>
              <a:rPr lang="en-US" sz="1600" dirty="0"/>
              <a:t>M</a:t>
            </a:r>
            <a:r>
              <a:rPr lang="ru-RU" sz="1600" dirty="0"/>
              <a:t>, </a:t>
            </a:r>
            <a:r>
              <a:rPr lang="en-US" sz="1600" dirty="0"/>
              <a:t>AX</a:t>
            </a:r>
            <a:r>
              <a:rPr lang="ru-RU" sz="1600" dirty="0"/>
              <a:t>		; сохраняем мл. часть 2 операнда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HI</a:t>
            </a:r>
            <a:r>
              <a:rPr lang="ru-RU" sz="1600" dirty="0"/>
              <a:t>_</a:t>
            </a:r>
            <a:r>
              <a:rPr lang="en-US" sz="1600" dirty="0"/>
              <a:t>M</a:t>
            </a:r>
            <a:r>
              <a:rPr lang="ru-RU" sz="1600" dirty="0"/>
              <a:t>, </a:t>
            </a:r>
            <a:r>
              <a:rPr lang="en-US" sz="1600" dirty="0"/>
              <a:t>DX</a:t>
            </a:r>
            <a:r>
              <a:rPr lang="ru-RU" sz="1600" dirty="0"/>
              <a:t>		; сохраняем ст. часть 2 операнда</a:t>
            </a:r>
          </a:p>
          <a:p>
            <a:r>
              <a:rPr lang="en-US" sz="1600" dirty="0" err="1"/>
              <a:t>mul</a:t>
            </a:r>
            <a:r>
              <a:rPr lang="en-US" sz="1600" dirty="0"/>
              <a:t> BX		</a:t>
            </a:r>
            <a:r>
              <a:rPr lang="ru-RU" sz="1600" dirty="0"/>
              <a:t>	</a:t>
            </a:r>
            <a:r>
              <a:rPr lang="en-US" sz="1600" dirty="0"/>
              <a:t>; DX,AX </a:t>
            </a:r>
            <a:r>
              <a:rPr lang="en-US" sz="1600" dirty="0">
                <a:sym typeface="Symbol"/>
              </a:rPr>
              <a:t></a:t>
            </a:r>
            <a:r>
              <a:rPr lang="en-US" sz="1600" dirty="0"/>
              <a:t> A*B</a:t>
            </a:r>
            <a:endParaRPr lang="ru-RU" sz="1600" dirty="0"/>
          </a:p>
          <a:p>
            <a:r>
              <a:rPr lang="en-US" sz="1600" dirty="0" err="1"/>
              <a:t>mov</a:t>
            </a:r>
            <a:r>
              <a:rPr lang="en-US" sz="1600" dirty="0"/>
              <a:t> LO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1, </a:t>
            </a:r>
            <a:r>
              <a:rPr lang="en-US" sz="1600" dirty="0"/>
              <a:t>AX</a:t>
            </a:r>
            <a:r>
              <a:rPr lang="ru-RU" sz="1600" dirty="0"/>
              <a:t>		; сохраняем произведение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HI_PP1, DX	</a:t>
            </a:r>
            <a:r>
              <a:rPr lang="ru-RU" sz="1600" dirty="0"/>
              <a:t>	</a:t>
            </a:r>
            <a:r>
              <a:rPr lang="en-US" sz="1600" dirty="0"/>
              <a:t>; --</a:t>
            </a:r>
            <a:endParaRPr lang="ru-RU" sz="1600" dirty="0"/>
          </a:p>
          <a:p>
            <a:r>
              <a:rPr lang="en-US" sz="1600" dirty="0" err="1"/>
              <a:t>mov</a:t>
            </a:r>
            <a:r>
              <a:rPr lang="en-US" sz="1600" dirty="0"/>
              <a:t> AX, HI_M		; AX</a:t>
            </a:r>
            <a:r>
              <a:rPr lang="en-US" sz="1600" dirty="0">
                <a:sym typeface="Symbol"/>
              </a:rPr>
              <a:t></a:t>
            </a:r>
            <a:r>
              <a:rPr lang="en-US" sz="1600" dirty="0"/>
              <a:t>D</a:t>
            </a:r>
            <a:endParaRPr lang="ru-RU" sz="1600" dirty="0"/>
          </a:p>
          <a:p>
            <a:r>
              <a:rPr lang="en-US" sz="1600" dirty="0" err="1"/>
              <a:t>mul</a:t>
            </a:r>
            <a:r>
              <a:rPr lang="en-US" sz="1600" dirty="0"/>
              <a:t> BX			; DX,AX </a:t>
            </a:r>
            <a:r>
              <a:rPr lang="en-US" sz="1600" dirty="0">
                <a:sym typeface="Symbol"/>
              </a:rPr>
              <a:t></a:t>
            </a:r>
            <a:r>
              <a:rPr lang="en-US" sz="1600" dirty="0"/>
              <a:t> D*B</a:t>
            </a:r>
            <a:endParaRPr lang="ru-RU" sz="1600" dirty="0"/>
          </a:p>
          <a:p>
            <a:r>
              <a:rPr lang="en-US" sz="1600" dirty="0" err="1"/>
              <a:t>mov</a:t>
            </a:r>
            <a:r>
              <a:rPr lang="en-US" sz="1600" dirty="0"/>
              <a:t> LO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3, </a:t>
            </a:r>
            <a:r>
              <a:rPr lang="en-US" sz="1600" dirty="0"/>
              <a:t>AX</a:t>
            </a:r>
            <a:r>
              <a:rPr lang="ru-RU" sz="1600" dirty="0"/>
              <a:t>		; сохраняем произведение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HI_PP3, DX	</a:t>
            </a:r>
            <a:r>
              <a:rPr lang="ru-RU" sz="1600" dirty="0"/>
              <a:t>	</a:t>
            </a:r>
            <a:r>
              <a:rPr lang="en-US" sz="1600" dirty="0"/>
              <a:t>; --</a:t>
            </a:r>
            <a:endParaRPr lang="ru-RU" sz="1600" dirty="0"/>
          </a:p>
          <a:p>
            <a:r>
              <a:rPr lang="en-US" sz="1600" dirty="0" err="1"/>
              <a:t>mov</a:t>
            </a:r>
            <a:r>
              <a:rPr lang="en-US" sz="1600" dirty="0"/>
              <a:t> AX, LO_M	</a:t>
            </a:r>
            <a:r>
              <a:rPr lang="ru-RU" sz="1600" dirty="0"/>
              <a:t>	</a:t>
            </a:r>
            <a:r>
              <a:rPr lang="en-US" sz="1600" dirty="0"/>
              <a:t>; AX</a:t>
            </a:r>
            <a:r>
              <a:rPr lang="en-US" sz="1600" dirty="0">
                <a:sym typeface="Symbol"/>
              </a:rPr>
              <a:t></a:t>
            </a:r>
            <a:r>
              <a:rPr lang="en-US" sz="1600" dirty="0"/>
              <a:t>A</a:t>
            </a:r>
            <a:endParaRPr lang="ru-RU" sz="1600" dirty="0"/>
          </a:p>
          <a:p>
            <a:r>
              <a:rPr lang="en-US" sz="1600" dirty="0" err="1"/>
              <a:t>mul</a:t>
            </a:r>
            <a:r>
              <a:rPr lang="en-US" sz="1600" dirty="0"/>
              <a:t> CX			; DX,AX </a:t>
            </a:r>
            <a:r>
              <a:rPr lang="en-US" sz="1600" dirty="0">
                <a:sym typeface="Symbol"/>
              </a:rPr>
              <a:t></a:t>
            </a:r>
            <a:r>
              <a:rPr lang="en-US" sz="1600" dirty="0"/>
              <a:t> A*C</a:t>
            </a:r>
            <a:endParaRPr lang="ru-RU" sz="1600" dirty="0"/>
          </a:p>
          <a:p>
            <a:r>
              <a:rPr lang="en-US" sz="1600" dirty="0" err="1"/>
              <a:t>mov</a:t>
            </a:r>
            <a:r>
              <a:rPr lang="en-US" sz="1600" dirty="0"/>
              <a:t> LO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2, </a:t>
            </a:r>
            <a:r>
              <a:rPr lang="en-US" sz="1600" dirty="0"/>
              <a:t>AX</a:t>
            </a:r>
            <a:r>
              <a:rPr lang="ru-RU" sz="1600" dirty="0"/>
              <a:t>		; сохраняем произведение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HI_PP2, DX	</a:t>
            </a:r>
            <a:r>
              <a:rPr lang="ru-RU" sz="1600" dirty="0"/>
              <a:t>	</a:t>
            </a:r>
            <a:r>
              <a:rPr lang="en-US" sz="1600" dirty="0"/>
              <a:t>; --</a:t>
            </a:r>
            <a:endParaRPr lang="ru-RU" sz="1600" dirty="0"/>
          </a:p>
          <a:p>
            <a:r>
              <a:rPr lang="en-US" sz="1600" dirty="0" err="1"/>
              <a:t>mov</a:t>
            </a:r>
            <a:r>
              <a:rPr lang="en-US" sz="1600" dirty="0"/>
              <a:t> AX, HI_M		; AX</a:t>
            </a:r>
            <a:r>
              <a:rPr lang="en-US" sz="1600" dirty="0">
                <a:sym typeface="Symbol"/>
              </a:rPr>
              <a:t></a:t>
            </a:r>
            <a:r>
              <a:rPr lang="en-US" sz="1600" dirty="0"/>
              <a:t>D</a:t>
            </a:r>
            <a:endParaRPr lang="ru-RU" sz="1600" dirty="0"/>
          </a:p>
          <a:p>
            <a:r>
              <a:rPr lang="en-US" sz="1600" dirty="0" err="1"/>
              <a:t>mul</a:t>
            </a:r>
            <a:r>
              <a:rPr lang="en-US" sz="1600" dirty="0"/>
              <a:t> CX			; DX,AX </a:t>
            </a:r>
            <a:r>
              <a:rPr lang="en-US" sz="1600" dirty="0">
                <a:sym typeface="Symbol"/>
              </a:rPr>
              <a:t></a:t>
            </a:r>
            <a:r>
              <a:rPr lang="en-US" sz="1600" dirty="0"/>
              <a:t> D*C</a:t>
            </a:r>
            <a:endParaRPr lang="ru-RU" sz="1600" dirty="0"/>
          </a:p>
          <a:p>
            <a:r>
              <a:rPr lang="en-US" sz="1600" dirty="0" err="1"/>
              <a:t>mov</a:t>
            </a:r>
            <a:r>
              <a:rPr lang="en-US" sz="1600" dirty="0"/>
              <a:t> LO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4, </a:t>
            </a:r>
            <a:r>
              <a:rPr lang="en-US" sz="1600" dirty="0"/>
              <a:t>AX</a:t>
            </a:r>
            <a:r>
              <a:rPr lang="ru-RU" sz="1600" dirty="0"/>
              <a:t>		; сохраняем произведение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HI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4, </a:t>
            </a:r>
            <a:r>
              <a:rPr lang="en-US" sz="1600" dirty="0"/>
              <a:t>DX</a:t>
            </a:r>
            <a:r>
              <a:rPr lang="ru-RU" sz="1600" dirty="0"/>
              <a:t>		; --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AX</a:t>
            </a:r>
            <a:r>
              <a:rPr lang="ru-RU" sz="1600" dirty="0"/>
              <a:t>, </a:t>
            </a:r>
            <a:r>
              <a:rPr lang="en-US" sz="1600" dirty="0"/>
              <a:t>LO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1		; мл. часть результата в </a:t>
            </a:r>
            <a:r>
              <a:rPr lang="en-US" sz="1600" dirty="0"/>
              <a:t>AX</a:t>
            </a:r>
            <a:endParaRPr lang="ru-RU" sz="1600" dirty="0"/>
          </a:p>
          <a:p>
            <a:r>
              <a:rPr lang="en-US" sz="1600" dirty="0" err="1"/>
              <a:t>mov</a:t>
            </a:r>
            <a:r>
              <a:rPr lang="en-US" sz="1600" dirty="0"/>
              <a:t> BX</a:t>
            </a:r>
            <a:r>
              <a:rPr lang="ru-RU" sz="1600" dirty="0"/>
              <a:t>, </a:t>
            </a:r>
            <a:r>
              <a:rPr lang="en-US" sz="1600" dirty="0"/>
              <a:t>HI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1		; вычисляем вторую часть результата в </a:t>
            </a:r>
            <a:r>
              <a:rPr lang="en-US" sz="1600" dirty="0"/>
              <a:t>BX</a:t>
            </a:r>
            <a:endParaRPr lang="ru-RU" sz="1600" dirty="0"/>
          </a:p>
          <a:p>
            <a:r>
              <a:rPr lang="en-US" sz="1600" dirty="0"/>
              <a:t>add BX</a:t>
            </a:r>
            <a:r>
              <a:rPr lang="ru-RU" sz="1600" dirty="0"/>
              <a:t>, </a:t>
            </a:r>
            <a:r>
              <a:rPr lang="en-US" sz="1600" dirty="0"/>
              <a:t>LO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2		; добавляем мл. часть 2 произведения</a:t>
            </a:r>
          </a:p>
          <a:p>
            <a:r>
              <a:rPr lang="en-US" sz="1600" dirty="0" err="1"/>
              <a:t>adc</a:t>
            </a:r>
            <a:r>
              <a:rPr lang="en-US" sz="1600" dirty="0"/>
              <a:t> HI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2, 0		; добавляем перенос в ст. часть произведения 2</a:t>
            </a:r>
          </a:p>
          <a:p>
            <a:r>
              <a:rPr lang="en-US" sz="1600" dirty="0"/>
              <a:t>add BX</a:t>
            </a:r>
            <a:r>
              <a:rPr lang="ru-RU" sz="1600" dirty="0"/>
              <a:t>, </a:t>
            </a:r>
            <a:r>
              <a:rPr lang="en-US" sz="1600" dirty="0"/>
              <a:t>LO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3		; добавляем мл. часть 3 произведения</a:t>
            </a:r>
          </a:p>
          <a:p>
            <a:r>
              <a:rPr lang="ru-RU" sz="1600" dirty="0"/>
              <a:t>			; </a:t>
            </a:r>
            <a:r>
              <a:rPr lang="en-US" sz="1600" dirty="0"/>
              <a:t>BX </a:t>
            </a:r>
            <a:r>
              <a:rPr lang="ru-RU" sz="1600" dirty="0"/>
              <a:t>готов</a:t>
            </a:r>
          </a:p>
        </p:txBody>
      </p:sp>
    </p:spTree>
    <p:extLst>
      <p:ext uri="{BB962C8B-B14F-4D97-AF65-F5344CB8AC3E}">
        <p14:creationId xmlns:p14="http://schemas.microsoft.com/office/powerpoint/2010/main" val="21399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Умножение многоразрядных чисел. Пример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856744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adc</a:t>
            </a:r>
            <a:r>
              <a:rPr lang="en-US" dirty="0"/>
              <a:t> 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3, 0		; добавляем перенос в ст. часть произведения 3</a:t>
            </a:r>
          </a:p>
          <a:p>
            <a:r>
              <a:rPr lang="en-US" dirty="0" err="1"/>
              <a:t>mov</a:t>
            </a:r>
            <a:r>
              <a:rPr lang="en-US" dirty="0"/>
              <a:t> CX</a:t>
            </a:r>
            <a:r>
              <a:rPr lang="ru-RU" dirty="0"/>
              <a:t>, </a:t>
            </a:r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2		; вычисляем третью часть произведения в </a:t>
            </a:r>
            <a:r>
              <a:rPr lang="en-US" dirty="0"/>
              <a:t>CX</a:t>
            </a:r>
            <a:endParaRPr lang="ru-RU" dirty="0"/>
          </a:p>
          <a:p>
            <a:r>
              <a:rPr lang="en-US" dirty="0"/>
              <a:t>add CX</a:t>
            </a:r>
            <a:r>
              <a:rPr lang="ru-RU" dirty="0"/>
              <a:t>, </a:t>
            </a:r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3		 ; добавляем ст. часть произв.3</a:t>
            </a:r>
          </a:p>
          <a:p>
            <a:r>
              <a:rPr lang="en-US" dirty="0" err="1"/>
              <a:t>adc</a:t>
            </a:r>
            <a:r>
              <a:rPr lang="en-US" dirty="0"/>
              <a:t> 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4, 0;		; добавляем перенос к ст. части произв.4</a:t>
            </a:r>
          </a:p>
          <a:p>
            <a:r>
              <a:rPr lang="en-US" dirty="0"/>
              <a:t>add CX</a:t>
            </a:r>
            <a:r>
              <a:rPr lang="ru-RU" dirty="0"/>
              <a:t>, </a:t>
            </a:r>
            <a:r>
              <a:rPr lang="en-US" dirty="0"/>
              <a:t>LO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4		; </a:t>
            </a:r>
            <a:r>
              <a:rPr lang="en-US" dirty="0"/>
              <a:t>CX </a:t>
            </a:r>
            <a:r>
              <a:rPr lang="ru-RU" dirty="0"/>
              <a:t>готов</a:t>
            </a:r>
          </a:p>
          <a:p>
            <a:r>
              <a:rPr lang="en-US" dirty="0" err="1"/>
              <a:t>mov</a:t>
            </a:r>
            <a:r>
              <a:rPr lang="en-US" dirty="0"/>
              <a:t> DX</a:t>
            </a:r>
            <a:r>
              <a:rPr lang="ru-RU" dirty="0"/>
              <a:t>, </a:t>
            </a:r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4		; </a:t>
            </a:r>
            <a:r>
              <a:rPr lang="en-US" dirty="0"/>
              <a:t>DX</a:t>
            </a:r>
            <a:r>
              <a:rPr lang="en-US" dirty="0">
                <a:sym typeface="Symbol"/>
              </a:rPr>
              <a:t></a:t>
            </a:r>
            <a:r>
              <a:rPr lang="ru-RU" dirty="0"/>
              <a:t>ст. часть произв.4</a:t>
            </a:r>
          </a:p>
          <a:p>
            <a:r>
              <a:rPr lang="en-US" dirty="0" err="1"/>
              <a:t>adc</a:t>
            </a:r>
            <a:r>
              <a:rPr lang="en-US" dirty="0"/>
              <a:t> DX</a:t>
            </a:r>
            <a:r>
              <a:rPr lang="ru-RU" dirty="0"/>
              <a:t>, 0		; </a:t>
            </a:r>
            <a:r>
              <a:rPr lang="en-US" dirty="0"/>
              <a:t>DX</a:t>
            </a:r>
            <a:r>
              <a:rPr lang="ru-RU" dirty="0"/>
              <a:t> готов</a:t>
            </a:r>
          </a:p>
        </p:txBody>
      </p:sp>
    </p:spTree>
    <p:extLst>
      <p:ext uri="{BB962C8B-B14F-4D97-AF65-F5344CB8AC3E}">
        <p14:creationId xmlns:p14="http://schemas.microsoft.com/office/powerpoint/2010/main" val="187581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dirty="0"/>
              <a:t>Двоично-десятичная арифметика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856744"/>
            <a:ext cx="8568952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Форматы представления двоично-десятичных чисел</a:t>
            </a:r>
            <a:r>
              <a:rPr lang="ru-RU" sz="2000" dirty="0"/>
              <a:t>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Числа в формате </a:t>
            </a:r>
            <a:r>
              <a:rPr lang="en-US" sz="2000" dirty="0"/>
              <a:t>ASCII,</a:t>
            </a:r>
            <a:endParaRPr lang="ru-RU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Неупакованные двоично-десятичные числа (</a:t>
            </a:r>
            <a:r>
              <a:rPr lang="en-US" sz="2000" dirty="0"/>
              <a:t>BCD</a:t>
            </a:r>
            <a:r>
              <a:rPr lang="ru-RU" sz="2000" dirty="0"/>
              <a:t>-числа),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Упакованные двоично-десятичные числа.</a:t>
            </a:r>
          </a:p>
          <a:p>
            <a:pPr lvl="0">
              <a:spcBef>
                <a:spcPts val="600"/>
              </a:spcBef>
            </a:pPr>
            <a:r>
              <a:rPr lang="ru-RU" sz="2000" b="1" dirty="0"/>
              <a:t>Формат </a:t>
            </a:r>
            <a:r>
              <a:rPr lang="en-US" sz="2000" b="1" dirty="0"/>
              <a:t>ASCII</a:t>
            </a:r>
            <a:r>
              <a:rPr lang="ru-RU" sz="2000" b="1" dirty="0"/>
              <a:t>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ввод чисел с консоли или вывод на какое-либо устройство (дисплей или принтер);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старший (левый) полубайт каждого байта содержит значение 3h;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младший (правый) полубайт — значение десятичного разряда.</a:t>
            </a:r>
          </a:p>
          <a:p>
            <a:pPr lvl="0"/>
            <a:r>
              <a:rPr lang="ru-RU" sz="2000" dirty="0"/>
              <a:t>Пример. 6591  - 36353931</a:t>
            </a:r>
            <a:r>
              <a:rPr lang="en-US" sz="2000" dirty="0"/>
              <a:t>h</a:t>
            </a:r>
            <a:r>
              <a:rPr lang="ru-RU" sz="2000" dirty="0"/>
              <a:t>.</a:t>
            </a:r>
          </a:p>
          <a:p>
            <a:pPr lvl="0">
              <a:spcBef>
                <a:spcPts val="600"/>
              </a:spcBef>
              <a:spcAft>
                <a:spcPts val="0"/>
              </a:spcAft>
            </a:pPr>
            <a:r>
              <a:rPr lang="ru-RU" sz="2000" b="1" dirty="0"/>
              <a:t>Неупакованный двоично-десятичный формат. 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2000" dirty="0"/>
              <a:t>левые полубайты таких чисел установлены в 0;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2000" dirty="0"/>
              <a:t>операции выполняются медленнее, чем над двоичными числами.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2000" dirty="0"/>
              <a:t>можно легко организовать обработку чисел большой разрядности.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000" dirty="0"/>
              <a:t>Пример. 6591  - 06050901</a:t>
            </a:r>
            <a:r>
              <a:rPr lang="en-US" sz="2000" dirty="0"/>
              <a:t>h</a:t>
            </a:r>
            <a:r>
              <a:rPr lang="ru-RU" sz="2000" dirty="0"/>
              <a:t>.</a:t>
            </a:r>
          </a:p>
          <a:p>
            <a:pPr lvl="0">
              <a:spcBef>
                <a:spcPts val="600"/>
              </a:spcBef>
              <a:spcAft>
                <a:spcPts val="0"/>
              </a:spcAft>
            </a:pPr>
            <a:r>
              <a:rPr lang="ru-RU" sz="2000" b="1" dirty="0"/>
              <a:t>Упакованный двоично-десятичный формат.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2000" dirty="0"/>
              <a:t>каждый байт содержит две десятичные цифры по 4 бита каждая.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000" dirty="0"/>
              <a:t>Пример. 6591  - 6591</a:t>
            </a:r>
            <a:r>
              <a:rPr lang="en-US" sz="2000" dirty="0"/>
              <a:t>h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540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50654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Арифметика </a:t>
            </a:r>
            <a:r>
              <a:rPr lang="en-US" dirty="0"/>
              <a:t>BCD</a:t>
            </a:r>
            <a:r>
              <a:rPr lang="ru-RU" dirty="0"/>
              <a:t> и </a:t>
            </a:r>
            <a:r>
              <a:rPr lang="en-US" dirty="0"/>
              <a:t>ASCII</a:t>
            </a:r>
            <a:r>
              <a:rPr lang="ru-RU" dirty="0"/>
              <a:t>-чисел. Сложение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856744"/>
            <a:ext cx="85689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Сложение одноразрядных </a:t>
            </a:r>
            <a:r>
              <a:rPr lang="en-US" sz="2000" dirty="0"/>
              <a:t>ASCII </a:t>
            </a:r>
            <a:r>
              <a:rPr lang="ru-RU" sz="2000" dirty="0"/>
              <a:t>чисел выполняется в 3 этапа: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Сложение командой </a:t>
            </a:r>
            <a:r>
              <a:rPr lang="en-US" sz="2000" dirty="0"/>
              <a:t>add</a:t>
            </a:r>
            <a:r>
              <a:rPr lang="ru-RU" sz="2000" dirty="0"/>
              <a:t>/</a:t>
            </a:r>
            <a:r>
              <a:rPr lang="en-US" sz="2000" dirty="0" err="1"/>
              <a:t>adc</a:t>
            </a:r>
            <a:r>
              <a:rPr lang="ru-RU" sz="2000" dirty="0"/>
              <a:t>, результат должен быть в </a:t>
            </a:r>
            <a:r>
              <a:rPr lang="en-US" sz="2000" dirty="0"/>
              <a:t>AX</a:t>
            </a:r>
            <a:r>
              <a:rPr lang="ru-RU" sz="2000" dirty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Коррекция регистра </a:t>
            </a:r>
            <a:r>
              <a:rPr lang="en-US" sz="2000" dirty="0"/>
              <a:t>AX</a:t>
            </a:r>
            <a:r>
              <a:rPr lang="ru-RU" sz="2000" dirty="0"/>
              <a:t> командой </a:t>
            </a:r>
            <a:r>
              <a:rPr lang="en-US" sz="2000" dirty="0" err="1"/>
              <a:t>aaa</a:t>
            </a:r>
            <a:r>
              <a:rPr lang="ru-RU" sz="2000" dirty="0"/>
              <a:t>. Результат – в </a:t>
            </a:r>
            <a:r>
              <a:rPr lang="en-US" sz="2000" dirty="0"/>
              <a:t>AX</a:t>
            </a:r>
            <a:r>
              <a:rPr lang="ru-RU" sz="2000" dirty="0"/>
              <a:t> правильное неупакованное двузначное </a:t>
            </a:r>
            <a:r>
              <a:rPr lang="en-US" sz="2000" dirty="0"/>
              <a:t>BCD</a:t>
            </a:r>
            <a:r>
              <a:rPr lang="ru-RU" sz="2000" dirty="0"/>
              <a:t>-число.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Установка значения 3 в старшие полубайты </a:t>
            </a:r>
            <a:r>
              <a:rPr lang="en-US" sz="2000" dirty="0"/>
              <a:t>AX</a:t>
            </a:r>
            <a:r>
              <a:rPr lang="ru-RU" sz="2000" dirty="0"/>
              <a:t>.</a:t>
            </a:r>
          </a:p>
          <a:p>
            <a:endParaRPr lang="ru-RU" sz="2000" b="1" dirty="0"/>
          </a:p>
          <a:p>
            <a:r>
              <a:rPr lang="ru-RU" sz="2000" b="1" dirty="0"/>
              <a:t>Пример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en-US" sz="2000" dirty="0" err="1"/>
              <a:t>dataseg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en-US" sz="2000" dirty="0" err="1"/>
              <a:t>numl</a:t>
            </a:r>
            <a:r>
              <a:rPr lang="en-US" sz="2000" dirty="0"/>
              <a:t> 	</a:t>
            </a:r>
            <a:r>
              <a:rPr lang="en-US" sz="2000" dirty="0" err="1"/>
              <a:t>db</a:t>
            </a:r>
            <a:r>
              <a:rPr lang="en-US" sz="2000" dirty="0"/>
              <a:t> 34h</a:t>
            </a:r>
            <a:endParaRPr lang="ru-RU" sz="2000" dirty="0"/>
          </a:p>
          <a:p>
            <a:r>
              <a:rPr lang="en-US" sz="2000" dirty="0"/>
              <a:t>num2	</a:t>
            </a:r>
            <a:r>
              <a:rPr lang="en-US" sz="2000" dirty="0" err="1"/>
              <a:t>db</a:t>
            </a:r>
            <a:r>
              <a:rPr lang="en-US" sz="2000" dirty="0"/>
              <a:t> 38h </a:t>
            </a:r>
            <a:endParaRPr lang="ru-RU" sz="2000" dirty="0"/>
          </a:p>
          <a:p>
            <a:r>
              <a:rPr lang="en-US" sz="2000" dirty="0" err="1"/>
              <a:t>codeseg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en-US" sz="2000" dirty="0" err="1"/>
              <a:t>mov</a:t>
            </a:r>
            <a:r>
              <a:rPr lang="en-US" sz="2000" dirty="0"/>
              <a:t> AL, num1</a:t>
            </a:r>
            <a:endParaRPr lang="ru-RU" sz="2000" dirty="0"/>
          </a:p>
          <a:p>
            <a:r>
              <a:rPr lang="en-US" sz="2000" dirty="0" err="1"/>
              <a:t>mov</a:t>
            </a:r>
            <a:r>
              <a:rPr lang="en-US" sz="2000" dirty="0"/>
              <a:t> BL, num2</a:t>
            </a:r>
            <a:endParaRPr lang="ru-RU" sz="2000" dirty="0"/>
          </a:p>
          <a:p>
            <a:r>
              <a:rPr lang="en-US" sz="2000" dirty="0"/>
              <a:t>add  AL, BL	</a:t>
            </a:r>
            <a:endParaRPr lang="ru-RU" sz="2000" dirty="0"/>
          </a:p>
          <a:p>
            <a:r>
              <a:rPr lang="en-US" sz="2000" dirty="0" err="1"/>
              <a:t>aaa</a:t>
            </a:r>
            <a:r>
              <a:rPr lang="en-US" sz="2000" dirty="0"/>
              <a:t>			; AX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0102h</a:t>
            </a:r>
            <a:endParaRPr lang="ru-RU" sz="2000" dirty="0"/>
          </a:p>
          <a:p>
            <a:r>
              <a:rPr lang="en-US" sz="2000" dirty="0"/>
              <a:t>or AX</a:t>
            </a:r>
            <a:r>
              <a:rPr lang="ru-RU" sz="2000" dirty="0"/>
              <a:t>, 3030</a:t>
            </a:r>
            <a:r>
              <a:rPr lang="en-US" sz="2000" dirty="0"/>
              <a:t>h</a:t>
            </a:r>
            <a:r>
              <a:rPr lang="ru-RU" sz="2000" dirty="0"/>
              <a:t>	; </a:t>
            </a:r>
            <a:r>
              <a:rPr lang="en-US" sz="2000" dirty="0"/>
              <a:t>AX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3132</a:t>
            </a:r>
            <a:r>
              <a:rPr lang="en-US" sz="2000" dirty="0"/>
              <a:t>h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56827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03677" y="150654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Арифметика </a:t>
            </a:r>
            <a:r>
              <a:rPr lang="en-US" dirty="0"/>
              <a:t>BCD</a:t>
            </a:r>
            <a:r>
              <a:rPr lang="ru-RU" dirty="0"/>
              <a:t> и </a:t>
            </a:r>
            <a:r>
              <a:rPr lang="en-US" dirty="0"/>
              <a:t>ASCII</a:t>
            </a:r>
            <a:r>
              <a:rPr lang="ru-RU" dirty="0"/>
              <a:t>-чисел. Сложение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856744"/>
            <a:ext cx="856895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реализации сложения многоразрядных </a:t>
            </a:r>
            <a:r>
              <a:rPr lang="en-US" sz="2000" dirty="0"/>
              <a:t>ASCII</a:t>
            </a:r>
            <a:r>
              <a:rPr lang="ru-RU" sz="2000" dirty="0"/>
              <a:t>-чисел нужно организовать цикл, складывающий соответствующие разряды от младших к старшим с учетом переноса.</a:t>
            </a:r>
          </a:p>
          <a:p>
            <a:r>
              <a:rPr lang="en-US" sz="2000" dirty="0" err="1"/>
              <a:t>dataseg</a:t>
            </a:r>
            <a:endParaRPr lang="ru-RU" sz="2000" dirty="0"/>
          </a:p>
          <a:p>
            <a:r>
              <a:rPr lang="en-US" sz="2000" dirty="0"/>
              <a:t>num1	</a:t>
            </a:r>
            <a:r>
              <a:rPr lang="en-US" sz="2000" dirty="0" err="1"/>
              <a:t>db</a:t>
            </a:r>
            <a:r>
              <a:rPr lang="en-US" sz="2000" dirty="0"/>
              <a:t> ‘0037’</a:t>
            </a:r>
            <a:endParaRPr lang="ru-RU" sz="2000" dirty="0"/>
          </a:p>
          <a:p>
            <a:r>
              <a:rPr lang="en-US" sz="2000" dirty="0"/>
              <a:t>num2	</a:t>
            </a:r>
            <a:r>
              <a:rPr lang="en-US" sz="2000" dirty="0" err="1"/>
              <a:t>db</a:t>
            </a:r>
            <a:r>
              <a:rPr lang="en-US" sz="2000" dirty="0"/>
              <a:t> ‘0986’</a:t>
            </a:r>
            <a:endParaRPr lang="ru-RU" sz="2000" dirty="0"/>
          </a:p>
          <a:p>
            <a:r>
              <a:rPr lang="en-US" sz="2000" dirty="0" err="1"/>
              <a:t>len</a:t>
            </a:r>
            <a:r>
              <a:rPr lang="en-US" sz="2000" dirty="0"/>
              <a:t>		</a:t>
            </a:r>
            <a:r>
              <a:rPr lang="en-US" sz="2000" dirty="0" err="1"/>
              <a:t>dw</a:t>
            </a:r>
            <a:r>
              <a:rPr lang="en-US" sz="2000" dirty="0"/>
              <a:t> 4</a:t>
            </a:r>
            <a:endParaRPr lang="ru-RU" sz="2000" dirty="0"/>
          </a:p>
          <a:p>
            <a:r>
              <a:rPr lang="en-US" sz="2000" dirty="0"/>
              <a:t>sum		</a:t>
            </a:r>
            <a:r>
              <a:rPr lang="en-US" sz="2000" dirty="0" err="1"/>
              <a:t>db</a:t>
            </a:r>
            <a:r>
              <a:rPr lang="en-US" sz="2000" dirty="0"/>
              <a:t> 4 dup (?)</a:t>
            </a:r>
            <a:endParaRPr lang="ru-RU" sz="2000" dirty="0"/>
          </a:p>
          <a:p>
            <a:r>
              <a:rPr lang="en-US" sz="2000" dirty="0" err="1"/>
              <a:t>codeseg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CX, </a:t>
            </a:r>
            <a:r>
              <a:rPr lang="en-US" sz="2000" dirty="0" err="1"/>
              <a:t>len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clc</a:t>
            </a:r>
            <a:r>
              <a:rPr lang="en-US" sz="2000" dirty="0"/>
              <a:t>			; </a:t>
            </a:r>
            <a:r>
              <a:rPr lang="ru-RU" sz="2000" dirty="0"/>
              <a:t>Очистка флага переноса</a:t>
            </a:r>
          </a:p>
          <a:p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BX</a:t>
            </a:r>
            <a:r>
              <a:rPr lang="ru-RU" sz="2000" dirty="0"/>
              <a:t>, </a:t>
            </a:r>
            <a:r>
              <a:rPr lang="en-US" sz="2000" dirty="0"/>
              <a:t>CX</a:t>
            </a:r>
            <a:endParaRPr lang="ru-RU" sz="2000" dirty="0"/>
          </a:p>
          <a:p>
            <a:r>
              <a:rPr lang="en-US" sz="2000" dirty="0"/>
              <a:t>begin</a:t>
            </a:r>
            <a:r>
              <a:rPr lang="ru-RU" sz="2000" dirty="0"/>
              <a:t>:	</a:t>
            </a:r>
            <a:r>
              <a:rPr lang="en-US" sz="2000" dirty="0" err="1"/>
              <a:t>dec</a:t>
            </a:r>
            <a:r>
              <a:rPr lang="en-US" sz="2000" dirty="0"/>
              <a:t> BX</a:t>
            </a:r>
            <a:r>
              <a:rPr lang="ru-RU" sz="2000" dirty="0"/>
              <a:t>		; Смещение последней складываемой цифры</a:t>
            </a:r>
          </a:p>
          <a:p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AL, byte </a:t>
            </a:r>
            <a:r>
              <a:rPr lang="en-US" sz="2000" dirty="0" err="1"/>
              <a:t>ptr</a:t>
            </a:r>
            <a:r>
              <a:rPr lang="en-US" sz="2000" dirty="0"/>
              <a:t> num1[BX]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adc</a:t>
            </a:r>
            <a:r>
              <a:rPr lang="en-US" sz="2000" dirty="0"/>
              <a:t> AL, byte </a:t>
            </a:r>
            <a:r>
              <a:rPr lang="en-US" sz="2000" dirty="0" err="1"/>
              <a:t>ptr</a:t>
            </a:r>
            <a:r>
              <a:rPr lang="en-US" sz="2000" dirty="0"/>
              <a:t> num2[BX]	; </a:t>
            </a:r>
            <a:r>
              <a:rPr lang="ru-RU" sz="2000" dirty="0"/>
              <a:t>сложение двух </a:t>
            </a:r>
            <a:r>
              <a:rPr lang="en-US" sz="2000" dirty="0"/>
              <a:t>ASCII-</a:t>
            </a:r>
            <a:r>
              <a:rPr lang="ru-RU" sz="2000" dirty="0"/>
              <a:t>цифр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aaa</a:t>
            </a:r>
            <a:r>
              <a:rPr lang="ru-RU" sz="2000" dirty="0"/>
              <a:t>				; коррекция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byte </a:t>
            </a:r>
            <a:r>
              <a:rPr lang="en-US" sz="2000" dirty="0" err="1"/>
              <a:t>ptr</a:t>
            </a:r>
            <a:r>
              <a:rPr lang="en-US" sz="2000" dirty="0"/>
              <a:t> sum</a:t>
            </a:r>
            <a:r>
              <a:rPr lang="ru-RU" sz="2000" dirty="0"/>
              <a:t>[</a:t>
            </a:r>
            <a:r>
              <a:rPr lang="en-US" sz="2000" dirty="0"/>
              <a:t>BX</a:t>
            </a:r>
            <a:r>
              <a:rPr lang="ru-RU" sz="2000" dirty="0"/>
              <a:t>], </a:t>
            </a:r>
            <a:r>
              <a:rPr lang="en-US" sz="2000" dirty="0"/>
              <a:t>AL</a:t>
            </a:r>
            <a:r>
              <a:rPr lang="ru-RU" sz="2000" dirty="0"/>
              <a:t>	; запись рез-та в соотв. Байт</a:t>
            </a:r>
          </a:p>
          <a:p>
            <a:r>
              <a:rPr lang="ru-RU" sz="2000" dirty="0"/>
              <a:t>	</a:t>
            </a:r>
            <a:r>
              <a:rPr lang="en-US" sz="2000" dirty="0"/>
              <a:t>loop begin</a:t>
            </a:r>
            <a:endParaRPr lang="ru-RU" sz="2000" dirty="0"/>
          </a:p>
          <a:p>
            <a:r>
              <a:rPr lang="ru-RU" sz="2000" dirty="0"/>
              <a:t>	</a:t>
            </a:r>
            <a:r>
              <a:rPr lang="en-US" sz="2000" dirty="0"/>
              <a:t>or </a:t>
            </a:r>
            <a:r>
              <a:rPr lang="en-US" sz="2000" dirty="0" err="1"/>
              <a:t>dword</a:t>
            </a:r>
            <a:r>
              <a:rPr lang="en-US" sz="2000" dirty="0"/>
              <a:t> </a:t>
            </a:r>
            <a:r>
              <a:rPr lang="en-US" sz="2000" dirty="0" err="1"/>
              <a:t>ptr</a:t>
            </a:r>
            <a:r>
              <a:rPr lang="en-US" sz="2000" dirty="0"/>
              <a:t> sum</a:t>
            </a:r>
            <a:r>
              <a:rPr lang="ru-RU" sz="2000" dirty="0"/>
              <a:t>, 30303030</a:t>
            </a:r>
            <a:r>
              <a:rPr lang="en-US" sz="2000" dirty="0"/>
              <a:t>h</a:t>
            </a:r>
            <a:r>
              <a:rPr lang="ru-RU" sz="2000" dirty="0"/>
              <a:t>	; переход к </a:t>
            </a:r>
            <a:r>
              <a:rPr lang="en-US" sz="2000" dirty="0"/>
              <a:t>ASCII</a:t>
            </a:r>
            <a:r>
              <a:rPr lang="ru-RU" sz="2000" dirty="0"/>
              <a:t>-числу в </a:t>
            </a:r>
            <a:r>
              <a:rPr lang="en-US" sz="2000" dirty="0"/>
              <a:t>SUM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7317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50654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Арифметика </a:t>
            </a:r>
            <a:r>
              <a:rPr lang="en-US" dirty="0"/>
              <a:t>BCD</a:t>
            </a:r>
            <a:r>
              <a:rPr lang="ru-RU" dirty="0"/>
              <a:t> и </a:t>
            </a:r>
            <a:r>
              <a:rPr lang="en-US" dirty="0"/>
              <a:t>ASCII</a:t>
            </a:r>
            <a:r>
              <a:rPr lang="ru-RU" dirty="0"/>
              <a:t>-чисел. Вычитание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856744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Вычитание одноразрядных </a:t>
            </a:r>
            <a:r>
              <a:rPr lang="en-US" sz="2000" dirty="0"/>
              <a:t>ASCII </a:t>
            </a:r>
            <a:r>
              <a:rPr lang="ru-RU" sz="2000" dirty="0"/>
              <a:t>чисел выполняется в 3 этапа: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Вычитание командой </a:t>
            </a:r>
            <a:r>
              <a:rPr lang="en-US" sz="2000" dirty="0"/>
              <a:t>sub</a:t>
            </a:r>
            <a:r>
              <a:rPr lang="ru-RU" sz="2000" dirty="0"/>
              <a:t>/</a:t>
            </a:r>
            <a:r>
              <a:rPr lang="en-US" sz="2000" dirty="0" err="1"/>
              <a:t>sbb</a:t>
            </a:r>
            <a:r>
              <a:rPr lang="ru-RU" sz="2000" dirty="0"/>
              <a:t>, результат должен быть в </a:t>
            </a:r>
            <a:r>
              <a:rPr lang="en-US" sz="2000" dirty="0"/>
              <a:t>AX</a:t>
            </a:r>
            <a:r>
              <a:rPr lang="ru-RU" sz="2000" dirty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Коррекция регистра </a:t>
            </a:r>
            <a:r>
              <a:rPr lang="en-US" sz="2000" dirty="0"/>
              <a:t>AX</a:t>
            </a:r>
            <a:r>
              <a:rPr lang="ru-RU" sz="2000" dirty="0"/>
              <a:t> командой </a:t>
            </a:r>
            <a:r>
              <a:rPr lang="en-US" sz="2000" dirty="0" err="1"/>
              <a:t>aas</a:t>
            </a:r>
            <a:r>
              <a:rPr lang="ru-RU" sz="2000" dirty="0"/>
              <a:t>. Результат – в </a:t>
            </a:r>
            <a:r>
              <a:rPr lang="en-US" sz="2000" dirty="0"/>
              <a:t>AX</a:t>
            </a:r>
            <a:r>
              <a:rPr lang="ru-RU" sz="2000" dirty="0"/>
              <a:t> правильное неупакованное двузначное </a:t>
            </a:r>
            <a:r>
              <a:rPr lang="en-US" sz="2000" dirty="0"/>
              <a:t>BCD</a:t>
            </a:r>
            <a:r>
              <a:rPr lang="ru-RU" sz="2000" dirty="0"/>
              <a:t>-число.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Установка значения 3 в старшие полубайты </a:t>
            </a:r>
            <a:r>
              <a:rPr lang="en-US" sz="2000" dirty="0"/>
              <a:t>AX</a:t>
            </a:r>
            <a:r>
              <a:rPr lang="ru-RU" sz="2000" dirty="0"/>
              <a:t>.</a:t>
            </a:r>
          </a:p>
          <a:p>
            <a:r>
              <a:rPr lang="ru-RU" sz="2000" b="1" dirty="0"/>
              <a:t>Пример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en-US" sz="2000" dirty="0" err="1"/>
              <a:t>dataseg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en-US" sz="2000" dirty="0" err="1"/>
              <a:t>numl</a:t>
            </a:r>
            <a:r>
              <a:rPr lang="en-US" sz="2000" dirty="0"/>
              <a:t> 	</a:t>
            </a:r>
            <a:r>
              <a:rPr lang="en-US" sz="2000" dirty="0" err="1"/>
              <a:t>db</a:t>
            </a:r>
            <a:r>
              <a:rPr lang="en-US" sz="2000" dirty="0"/>
              <a:t> ‘4’</a:t>
            </a:r>
            <a:endParaRPr lang="ru-RU" sz="2000" dirty="0"/>
          </a:p>
          <a:p>
            <a:r>
              <a:rPr lang="en-US" sz="2000" dirty="0"/>
              <a:t>num2	</a:t>
            </a:r>
            <a:r>
              <a:rPr lang="en-US" sz="2000" dirty="0" err="1"/>
              <a:t>db</a:t>
            </a:r>
            <a:r>
              <a:rPr lang="en-US" sz="2000" dirty="0"/>
              <a:t> ‘8’ </a:t>
            </a:r>
            <a:endParaRPr lang="ru-RU" sz="2000" dirty="0"/>
          </a:p>
          <a:p>
            <a:r>
              <a:rPr lang="en-US" sz="2000" dirty="0" err="1"/>
              <a:t>codeseg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en-US" sz="2000" dirty="0" err="1"/>
              <a:t>mov</a:t>
            </a:r>
            <a:r>
              <a:rPr lang="en-US" sz="2000" dirty="0"/>
              <a:t> AL, num1</a:t>
            </a:r>
            <a:endParaRPr lang="ru-RU" sz="2000" dirty="0"/>
          </a:p>
          <a:p>
            <a:r>
              <a:rPr lang="en-US" sz="2000" dirty="0" err="1"/>
              <a:t>mov</a:t>
            </a:r>
            <a:r>
              <a:rPr lang="en-US" sz="2000" dirty="0"/>
              <a:t> BL, num2</a:t>
            </a:r>
            <a:endParaRPr lang="ru-RU" sz="2000" dirty="0"/>
          </a:p>
          <a:p>
            <a:r>
              <a:rPr lang="en-US" sz="2000" dirty="0"/>
              <a:t>sub</a:t>
            </a:r>
            <a:r>
              <a:rPr lang="ru-RU" sz="2000" dirty="0"/>
              <a:t>  </a:t>
            </a:r>
            <a:r>
              <a:rPr lang="en-US" sz="2000" dirty="0"/>
              <a:t>AL</a:t>
            </a:r>
            <a:r>
              <a:rPr lang="ru-RU" sz="2000" dirty="0"/>
              <a:t>, </a:t>
            </a:r>
            <a:r>
              <a:rPr lang="en-US" sz="2000" dirty="0"/>
              <a:t>BL</a:t>
            </a:r>
            <a:r>
              <a:rPr lang="ru-RU" sz="2000" dirty="0"/>
              <a:t>	</a:t>
            </a:r>
          </a:p>
          <a:p>
            <a:r>
              <a:rPr lang="en-US" sz="2000" dirty="0" err="1"/>
              <a:t>aas</a:t>
            </a:r>
            <a:r>
              <a:rPr lang="ru-RU" sz="2000" dirty="0"/>
              <a:t>			; </a:t>
            </a:r>
            <a:r>
              <a:rPr lang="en-US" sz="2000" dirty="0"/>
              <a:t>AX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FF</a:t>
            </a:r>
            <a:r>
              <a:rPr lang="ru-RU" sz="2000" dirty="0"/>
              <a:t>04</a:t>
            </a:r>
            <a:r>
              <a:rPr lang="en-US" sz="2000" dirty="0"/>
              <a:t>h</a:t>
            </a:r>
            <a:r>
              <a:rPr lang="ru-RU" sz="2000" dirty="0"/>
              <a:t> – отрицательный результат</a:t>
            </a:r>
          </a:p>
          <a:p>
            <a:r>
              <a:rPr lang="en-US" sz="2000" dirty="0"/>
              <a:t>or AX</a:t>
            </a:r>
            <a:r>
              <a:rPr lang="ru-RU" sz="2000" dirty="0"/>
              <a:t>, 3030</a:t>
            </a:r>
            <a:r>
              <a:rPr lang="en-US" sz="2000" dirty="0"/>
              <a:t>h</a:t>
            </a:r>
            <a:r>
              <a:rPr lang="ru-RU" sz="2000" dirty="0"/>
              <a:t>	; </a:t>
            </a:r>
            <a:r>
              <a:rPr lang="en-US" sz="2000" dirty="0"/>
              <a:t>AX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3</a:t>
            </a:r>
            <a:r>
              <a:rPr lang="en-US" sz="2000" dirty="0"/>
              <a:t>F</a:t>
            </a:r>
            <a:r>
              <a:rPr lang="ru-RU" sz="2000" dirty="0"/>
              <a:t>34</a:t>
            </a:r>
            <a:r>
              <a:rPr lang="en-US" sz="2000" dirty="0"/>
              <a:t>h</a:t>
            </a:r>
            <a:endParaRPr lang="ru-RU" sz="2000" dirty="0"/>
          </a:p>
          <a:p>
            <a:r>
              <a:rPr lang="ru-RU" sz="2000" dirty="0"/>
              <a:t>Для реализации вычитания многоразрядных </a:t>
            </a:r>
            <a:r>
              <a:rPr lang="en-US" sz="2000" dirty="0"/>
              <a:t>ASCII</a:t>
            </a:r>
            <a:r>
              <a:rPr lang="ru-RU" sz="2000" dirty="0"/>
              <a:t>-чисел нужно организовать цикл, вычитающий соответствующие разряды от младших к старшим с учетом флага переноса (</a:t>
            </a:r>
            <a:r>
              <a:rPr lang="ru-RU" sz="2000" dirty="0" err="1"/>
              <a:t>заема</a:t>
            </a:r>
            <a:r>
              <a:rPr lang="ru-RU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0284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44707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Арифметика </a:t>
            </a:r>
            <a:r>
              <a:rPr lang="en-US" dirty="0"/>
              <a:t>BCD</a:t>
            </a:r>
            <a:r>
              <a:rPr lang="ru-RU" dirty="0"/>
              <a:t> и </a:t>
            </a:r>
            <a:r>
              <a:rPr lang="en-US" dirty="0"/>
              <a:t>ASCII</a:t>
            </a:r>
            <a:r>
              <a:rPr lang="ru-RU" dirty="0"/>
              <a:t>-чисел. Умножение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856744"/>
            <a:ext cx="85689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Умножение одноразрядных </a:t>
            </a:r>
            <a:r>
              <a:rPr lang="en-US" dirty="0"/>
              <a:t>ASCII </a:t>
            </a:r>
            <a:r>
              <a:rPr lang="ru-RU" dirty="0"/>
              <a:t>чисел выполняется в 4 этапа: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Преобразование </a:t>
            </a:r>
            <a:r>
              <a:rPr lang="en-US" dirty="0"/>
              <a:t>ASCII</a:t>
            </a:r>
            <a:r>
              <a:rPr lang="ru-RU" dirty="0"/>
              <a:t>-чисел в </a:t>
            </a:r>
            <a:r>
              <a:rPr lang="en-US" dirty="0"/>
              <a:t>BCD</a:t>
            </a:r>
            <a:r>
              <a:rPr lang="ru-RU" dirty="0"/>
              <a:t>-числа.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Умножение командой </a:t>
            </a:r>
            <a:r>
              <a:rPr lang="en-US" dirty="0" err="1"/>
              <a:t>mul</a:t>
            </a:r>
            <a:r>
              <a:rPr lang="ru-RU" dirty="0"/>
              <a:t>, результат должен быть в </a:t>
            </a:r>
            <a:r>
              <a:rPr lang="en-US" dirty="0"/>
              <a:t>AX</a:t>
            </a:r>
            <a:r>
              <a:rPr lang="ru-RU" dirty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Коррекция регистра </a:t>
            </a:r>
            <a:r>
              <a:rPr lang="en-US" dirty="0"/>
              <a:t>AX</a:t>
            </a:r>
            <a:r>
              <a:rPr lang="ru-RU" dirty="0"/>
              <a:t> командой </a:t>
            </a:r>
            <a:r>
              <a:rPr lang="en-US" dirty="0" err="1"/>
              <a:t>aam</a:t>
            </a:r>
            <a:r>
              <a:rPr lang="ru-RU" dirty="0"/>
              <a:t>. Результат – в </a:t>
            </a:r>
            <a:r>
              <a:rPr lang="en-US" dirty="0"/>
              <a:t>AX</a:t>
            </a:r>
            <a:r>
              <a:rPr lang="ru-RU" dirty="0"/>
              <a:t> правильное неупакованное двузначное </a:t>
            </a:r>
            <a:r>
              <a:rPr lang="en-US" dirty="0"/>
              <a:t>BCD</a:t>
            </a:r>
            <a:r>
              <a:rPr lang="ru-RU" dirty="0"/>
              <a:t>-число.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Установка значения 3 в старшие полубайты </a:t>
            </a:r>
            <a:r>
              <a:rPr lang="en-US" dirty="0"/>
              <a:t>AX</a:t>
            </a:r>
            <a:r>
              <a:rPr lang="ru-RU" dirty="0"/>
              <a:t>.</a:t>
            </a:r>
          </a:p>
          <a:p>
            <a:r>
              <a:rPr lang="ru-RU" b="1" dirty="0"/>
              <a:t>Пример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dataseg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 err="1"/>
              <a:t>numl</a:t>
            </a:r>
            <a:r>
              <a:rPr lang="en-US" dirty="0"/>
              <a:t> 	</a:t>
            </a:r>
            <a:r>
              <a:rPr lang="en-US" dirty="0" err="1"/>
              <a:t>db</a:t>
            </a:r>
            <a:r>
              <a:rPr lang="en-US" dirty="0"/>
              <a:t> ‘4’</a:t>
            </a:r>
            <a:endParaRPr lang="ru-RU" dirty="0"/>
          </a:p>
          <a:p>
            <a:r>
              <a:rPr lang="en-US" dirty="0"/>
              <a:t>num2	</a:t>
            </a:r>
            <a:r>
              <a:rPr lang="en-US" dirty="0" err="1"/>
              <a:t>db</a:t>
            </a:r>
            <a:r>
              <a:rPr lang="en-US" dirty="0"/>
              <a:t> ‘8’ </a:t>
            </a:r>
            <a:endParaRPr lang="ru-RU" dirty="0"/>
          </a:p>
          <a:p>
            <a:r>
              <a:rPr lang="en-US" dirty="0" err="1"/>
              <a:t>codeseg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AL, num1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BL, num2</a:t>
            </a:r>
            <a:endParaRPr lang="ru-RU" dirty="0"/>
          </a:p>
          <a:p>
            <a:r>
              <a:rPr lang="en-US" dirty="0"/>
              <a:t>and AL, 0Fh</a:t>
            </a:r>
            <a:endParaRPr lang="ru-RU" dirty="0"/>
          </a:p>
          <a:p>
            <a:r>
              <a:rPr lang="en-US" dirty="0"/>
              <a:t>and BL, 0Fh</a:t>
            </a:r>
            <a:endParaRPr lang="ru-RU" dirty="0"/>
          </a:p>
          <a:p>
            <a:r>
              <a:rPr lang="en-US" dirty="0" err="1"/>
              <a:t>mul</a:t>
            </a:r>
            <a:r>
              <a:rPr lang="ru-RU" dirty="0"/>
              <a:t>  </a:t>
            </a:r>
            <a:r>
              <a:rPr lang="en-US" dirty="0"/>
              <a:t>BL</a:t>
            </a:r>
            <a:r>
              <a:rPr lang="ru-RU" dirty="0"/>
              <a:t>	</a:t>
            </a:r>
          </a:p>
          <a:p>
            <a:r>
              <a:rPr lang="en-US" dirty="0" err="1"/>
              <a:t>aam</a:t>
            </a:r>
            <a:r>
              <a:rPr lang="ru-RU" dirty="0"/>
              <a:t>			; </a:t>
            </a:r>
            <a:r>
              <a:rPr lang="en-US" dirty="0"/>
              <a:t>AX</a:t>
            </a:r>
            <a:r>
              <a:rPr lang="en-US" dirty="0">
                <a:sym typeface="Symbol"/>
              </a:rPr>
              <a:t></a:t>
            </a:r>
            <a:r>
              <a:rPr lang="ru-RU" dirty="0"/>
              <a:t>0302</a:t>
            </a:r>
            <a:r>
              <a:rPr lang="en-US" dirty="0"/>
              <a:t>h</a:t>
            </a:r>
            <a:r>
              <a:rPr lang="ru-RU"/>
              <a:t> –результат</a:t>
            </a:r>
            <a:endParaRPr lang="ru-RU" dirty="0"/>
          </a:p>
          <a:p>
            <a:r>
              <a:rPr lang="en-US" dirty="0"/>
              <a:t>or AX</a:t>
            </a:r>
            <a:r>
              <a:rPr lang="ru-RU" dirty="0"/>
              <a:t>, 3030</a:t>
            </a:r>
            <a:r>
              <a:rPr lang="en-US" dirty="0"/>
              <a:t>h</a:t>
            </a:r>
            <a:r>
              <a:rPr lang="ru-RU" dirty="0"/>
              <a:t>	; </a:t>
            </a:r>
            <a:r>
              <a:rPr lang="en-US" dirty="0"/>
              <a:t>AX</a:t>
            </a:r>
            <a:r>
              <a:rPr lang="en-US" dirty="0">
                <a:sym typeface="Symbol"/>
              </a:rPr>
              <a:t></a:t>
            </a:r>
            <a:r>
              <a:rPr lang="ru-RU" dirty="0"/>
              <a:t>3332</a:t>
            </a:r>
            <a:r>
              <a:rPr lang="en-US" dirty="0"/>
              <a:t>h</a:t>
            </a:r>
            <a:endParaRPr lang="ru-RU" dirty="0"/>
          </a:p>
          <a:p>
            <a:r>
              <a:rPr lang="ru-RU" dirty="0"/>
              <a:t>	Для реализации умножения многоразрядных </a:t>
            </a:r>
            <a:r>
              <a:rPr lang="en-US" dirty="0"/>
              <a:t>ASCII</a:t>
            </a:r>
            <a:r>
              <a:rPr lang="ru-RU" dirty="0"/>
              <a:t>-чисел нужно организовать цикл умножения «в столбик» с получением промежуточных произведений и их последующим сложением.</a:t>
            </a:r>
          </a:p>
        </p:txBody>
      </p:sp>
    </p:spTree>
    <p:extLst>
      <p:ext uri="{BB962C8B-B14F-4D97-AF65-F5344CB8AC3E}">
        <p14:creationId xmlns:p14="http://schemas.microsoft.com/office/powerpoint/2010/main" val="51771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65256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Арифметика </a:t>
            </a:r>
            <a:r>
              <a:rPr lang="en-US" dirty="0"/>
              <a:t>BCD</a:t>
            </a:r>
            <a:r>
              <a:rPr lang="ru-RU" dirty="0"/>
              <a:t> и </a:t>
            </a:r>
            <a:r>
              <a:rPr lang="en-US" dirty="0"/>
              <a:t>ASCII</a:t>
            </a:r>
            <a:r>
              <a:rPr lang="ru-RU" dirty="0"/>
              <a:t>-чисел. Деление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856744"/>
            <a:ext cx="85689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Деление одноразрядных </a:t>
            </a:r>
            <a:r>
              <a:rPr lang="en-US" dirty="0"/>
              <a:t>ASCII </a:t>
            </a:r>
            <a:r>
              <a:rPr lang="ru-RU" dirty="0"/>
              <a:t>чисел выполняется в 4 этапа: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Преобразование </a:t>
            </a:r>
            <a:r>
              <a:rPr lang="en-US" dirty="0"/>
              <a:t>ASCII</a:t>
            </a:r>
            <a:r>
              <a:rPr lang="ru-RU" dirty="0"/>
              <a:t>-чисел в </a:t>
            </a:r>
            <a:r>
              <a:rPr lang="en-US" dirty="0"/>
              <a:t>BCD</a:t>
            </a:r>
            <a:r>
              <a:rPr lang="ru-RU" dirty="0"/>
              <a:t>-числа.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Коррекция двухбайтового делимого в регистре </a:t>
            </a:r>
            <a:r>
              <a:rPr lang="en-US" dirty="0"/>
              <a:t>AX</a:t>
            </a:r>
            <a:r>
              <a:rPr lang="ru-RU" dirty="0"/>
              <a:t> командой </a:t>
            </a:r>
            <a:r>
              <a:rPr lang="en-US" dirty="0" err="1"/>
              <a:t>aad</a:t>
            </a:r>
            <a:r>
              <a:rPr lang="ru-RU" dirty="0"/>
              <a:t>.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Деление командой </a:t>
            </a:r>
            <a:r>
              <a:rPr lang="en-US" dirty="0"/>
              <a:t>div</a:t>
            </a:r>
            <a:r>
              <a:rPr lang="ru-RU" dirty="0"/>
              <a:t>. Результат – в </a:t>
            </a:r>
            <a:r>
              <a:rPr lang="en-US" dirty="0"/>
              <a:t>AL</a:t>
            </a:r>
            <a:r>
              <a:rPr lang="ru-RU" dirty="0"/>
              <a:t> неупакованное двузначное </a:t>
            </a:r>
            <a:r>
              <a:rPr lang="en-US" dirty="0"/>
              <a:t>BCD</a:t>
            </a:r>
            <a:r>
              <a:rPr lang="ru-RU" dirty="0"/>
              <a:t>-число – частное, в </a:t>
            </a:r>
            <a:r>
              <a:rPr lang="en-US" dirty="0"/>
              <a:t>AH </a:t>
            </a:r>
            <a:r>
              <a:rPr lang="ru-RU" dirty="0"/>
              <a:t>неупакованное </a:t>
            </a:r>
            <a:r>
              <a:rPr lang="en-US" dirty="0"/>
              <a:t>BCD</a:t>
            </a:r>
            <a:r>
              <a:rPr lang="ru-RU" dirty="0"/>
              <a:t>-число – остаток.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Установка значения 3 в старшие полубайты </a:t>
            </a:r>
            <a:r>
              <a:rPr lang="en-US" dirty="0"/>
              <a:t>AX</a:t>
            </a:r>
            <a:r>
              <a:rPr lang="ru-RU" dirty="0"/>
              <a:t>.</a:t>
            </a:r>
          </a:p>
          <a:p>
            <a:r>
              <a:rPr lang="ru-RU" b="1" dirty="0"/>
              <a:t>Пример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dataseg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 err="1"/>
              <a:t>numl</a:t>
            </a:r>
            <a:r>
              <a:rPr lang="en-US" dirty="0"/>
              <a:t> 	</a:t>
            </a:r>
            <a:r>
              <a:rPr lang="en-US" dirty="0" err="1"/>
              <a:t>db</a:t>
            </a:r>
            <a:r>
              <a:rPr lang="en-US" dirty="0"/>
              <a:t> ‘34’</a:t>
            </a:r>
            <a:endParaRPr lang="ru-RU" dirty="0"/>
          </a:p>
          <a:p>
            <a:r>
              <a:rPr lang="en-US" dirty="0"/>
              <a:t>num2	</a:t>
            </a:r>
            <a:r>
              <a:rPr lang="en-US" dirty="0" err="1"/>
              <a:t>db</a:t>
            </a:r>
            <a:r>
              <a:rPr lang="en-US" dirty="0"/>
              <a:t> ‘8’ </a:t>
            </a:r>
            <a:endParaRPr lang="ru-RU" dirty="0"/>
          </a:p>
          <a:p>
            <a:r>
              <a:rPr lang="en-US" dirty="0" err="1"/>
              <a:t>codeseg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AX, num1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BL, num2</a:t>
            </a:r>
            <a:endParaRPr lang="ru-RU" dirty="0"/>
          </a:p>
          <a:p>
            <a:r>
              <a:rPr lang="en-US" dirty="0"/>
              <a:t>and AX, 0F0Fh</a:t>
            </a:r>
            <a:endParaRPr lang="ru-RU" dirty="0"/>
          </a:p>
          <a:p>
            <a:r>
              <a:rPr lang="en-US" dirty="0"/>
              <a:t>and BL, 0Fh</a:t>
            </a:r>
            <a:endParaRPr lang="ru-RU" dirty="0"/>
          </a:p>
          <a:p>
            <a:r>
              <a:rPr lang="en-US" dirty="0" err="1"/>
              <a:t>aad</a:t>
            </a:r>
            <a:endParaRPr lang="ru-RU" dirty="0"/>
          </a:p>
          <a:p>
            <a:r>
              <a:rPr lang="en-US" dirty="0"/>
              <a:t>div  BL		; AL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04h, AH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02h</a:t>
            </a:r>
            <a:endParaRPr lang="ru-RU" dirty="0"/>
          </a:p>
          <a:p>
            <a:r>
              <a:rPr lang="en-US" dirty="0"/>
              <a:t>or AX</a:t>
            </a:r>
            <a:r>
              <a:rPr lang="ru-RU" dirty="0"/>
              <a:t>, 3030</a:t>
            </a:r>
            <a:r>
              <a:rPr lang="en-US" dirty="0"/>
              <a:t>h</a:t>
            </a:r>
            <a:r>
              <a:rPr lang="ru-RU" dirty="0"/>
              <a:t>	; </a:t>
            </a:r>
            <a:r>
              <a:rPr lang="en-US" dirty="0"/>
              <a:t>AX</a:t>
            </a:r>
            <a:r>
              <a:rPr lang="en-US" dirty="0">
                <a:sym typeface="Symbol"/>
              </a:rPr>
              <a:t></a:t>
            </a:r>
            <a:r>
              <a:rPr lang="ru-RU" dirty="0"/>
              <a:t>3234</a:t>
            </a:r>
            <a:r>
              <a:rPr lang="en-US" dirty="0"/>
              <a:t>h</a:t>
            </a:r>
            <a:endParaRPr lang="ru-RU" dirty="0"/>
          </a:p>
          <a:p>
            <a:endParaRPr lang="en-US" dirty="0"/>
          </a:p>
          <a:p>
            <a:r>
              <a:rPr lang="ru-RU" dirty="0"/>
              <a:t>Деление многоразрядных чисел выполняется методом «в столбик» или последовательностью вычитаний. </a:t>
            </a:r>
          </a:p>
        </p:txBody>
      </p:sp>
    </p:spTree>
    <p:extLst>
      <p:ext uri="{BB962C8B-B14F-4D97-AF65-F5344CB8AC3E}">
        <p14:creationId xmlns:p14="http://schemas.microsoft.com/office/powerpoint/2010/main" val="3741241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44707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Арифметика упакованных чисел. Сложение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856744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 упакованными двоично-десятичными числами можно выполнять только операции сложения и вычитания, после которых необходимо выполнить коррекцию.</a:t>
            </a:r>
          </a:p>
          <a:p>
            <a:r>
              <a:rPr lang="ru-RU" sz="2000" dirty="0"/>
              <a:t>	</a:t>
            </a:r>
          </a:p>
          <a:p>
            <a:r>
              <a:rPr lang="en-US" sz="2000" b="1" dirty="0" err="1"/>
              <a:t>daa</a:t>
            </a:r>
            <a:r>
              <a:rPr lang="ru-RU" sz="2000" dirty="0"/>
              <a:t> – десятичная коррекция для сложения. Преобразует двоичный результат выполнения команд </a:t>
            </a:r>
            <a:r>
              <a:rPr lang="ru-RU" sz="2000" dirty="0" err="1"/>
              <a:t>add</a:t>
            </a:r>
            <a:r>
              <a:rPr lang="ru-RU" sz="2000" dirty="0"/>
              <a:t> и </a:t>
            </a:r>
            <a:r>
              <a:rPr lang="ru-RU" sz="2000" dirty="0" err="1"/>
              <a:t>adc</a:t>
            </a:r>
            <a:r>
              <a:rPr lang="ru-RU" sz="2000" dirty="0"/>
              <a:t> в регистре AL в упакованное десятичное число.</a:t>
            </a:r>
          </a:p>
          <a:p>
            <a:r>
              <a:rPr lang="ru-RU" sz="2000" dirty="0"/>
              <a:t>	</a:t>
            </a:r>
            <a:r>
              <a:rPr lang="ru-RU" sz="2000" b="1" dirty="0"/>
              <a:t>Пример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dataseg</a:t>
            </a:r>
            <a:endParaRPr lang="ru-RU" sz="2000" dirty="0"/>
          </a:p>
          <a:p>
            <a:r>
              <a:rPr lang="en-US" sz="2000" dirty="0"/>
              <a:t>op1	</a:t>
            </a:r>
            <a:r>
              <a:rPr lang="en-US" sz="2000" dirty="0" err="1"/>
              <a:t>db</a:t>
            </a:r>
            <a:r>
              <a:rPr lang="en-US" sz="2000" dirty="0"/>
              <a:t>	32h</a:t>
            </a:r>
            <a:endParaRPr lang="ru-RU" sz="2000" dirty="0"/>
          </a:p>
          <a:p>
            <a:r>
              <a:rPr lang="en-US" sz="2000" dirty="0"/>
              <a:t>op2	</a:t>
            </a:r>
            <a:r>
              <a:rPr lang="en-US" sz="2000" dirty="0" err="1"/>
              <a:t>db</a:t>
            </a:r>
            <a:r>
              <a:rPr lang="en-US" sz="2000" dirty="0"/>
              <a:t>	59h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codeseg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AL, op1</a:t>
            </a:r>
            <a:endParaRPr lang="ru-RU" sz="2000" dirty="0"/>
          </a:p>
          <a:p>
            <a:r>
              <a:rPr lang="en-US" sz="2000" dirty="0"/>
              <a:t>	add	AL, op2	; AL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8Bh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daa</a:t>
            </a:r>
            <a:r>
              <a:rPr lang="ru-RU" sz="2000" dirty="0"/>
              <a:t>			; </a:t>
            </a:r>
            <a:r>
              <a:rPr lang="en-US" sz="2000" dirty="0"/>
              <a:t>AL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91</a:t>
            </a:r>
            <a:r>
              <a:rPr lang="en-US" sz="2000" dirty="0"/>
              <a:t>h</a:t>
            </a:r>
            <a:endParaRPr lang="ru-RU" sz="2000" dirty="0"/>
          </a:p>
          <a:p>
            <a:r>
              <a:rPr lang="ru-RU" sz="2000" dirty="0"/>
              <a:t>	</a:t>
            </a:r>
          </a:p>
          <a:p>
            <a:r>
              <a:rPr lang="ru-RU" sz="2000" dirty="0"/>
              <a:t>Если после выполнения команды </a:t>
            </a:r>
            <a:r>
              <a:rPr lang="en-US" sz="2000" dirty="0" err="1"/>
              <a:t>daa</a:t>
            </a:r>
            <a:r>
              <a:rPr lang="en-US" sz="2000" dirty="0"/>
              <a:t> </a:t>
            </a:r>
            <a:r>
              <a:rPr lang="ru-RU" sz="2000" dirty="0"/>
              <a:t>флаг </a:t>
            </a:r>
            <a:r>
              <a:rPr lang="en-US" sz="2000" dirty="0"/>
              <a:t>CF</a:t>
            </a:r>
            <a:r>
              <a:rPr lang="ru-RU" sz="2000" dirty="0"/>
              <a:t>=1, произошел перенос единицы из старшего разряда.</a:t>
            </a:r>
          </a:p>
        </p:txBody>
      </p:sp>
    </p:spTree>
    <p:extLst>
      <p:ext uri="{BB962C8B-B14F-4D97-AF65-F5344CB8AC3E}">
        <p14:creationId xmlns:p14="http://schemas.microsoft.com/office/powerpoint/2010/main" val="3767963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14662" y="154981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Арифметика упакованных чисел. Вычитание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856744"/>
            <a:ext cx="8568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das</a:t>
            </a:r>
            <a:r>
              <a:rPr lang="en-US" sz="2000" dirty="0"/>
              <a:t> </a:t>
            </a:r>
            <a:r>
              <a:rPr lang="ru-RU" sz="2000" dirty="0"/>
              <a:t>– десятичная коррекция для вычитания. Преобразует двоичный результат выполнения команд </a:t>
            </a:r>
            <a:r>
              <a:rPr lang="ru-RU" sz="2000" dirty="0" err="1"/>
              <a:t>sub</a:t>
            </a:r>
            <a:r>
              <a:rPr lang="ru-RU" sz="2000" dirty="0"/>
              <a:t> и </a:t>
            </a:r>
            <a:r>
              <a:rPr lang="ru-RU" sz="2000" dirty="0" err="1"/>
              <a:t>sbb</a:t>
            </a:r>
            <a:r>
              <a:rPr lang="ru-RU" sz="2000" dirty="0"/>
              <a:t> в регистре AL в упакованное десятичное число.</a:t>
            </a:r>
          </a:p>
          <a:p>
            <a:endParaRPr lang="ru-RU" sz="2000" dirty="0"/>
          </a:p>
          <a:p>
            <a:r>
              <a:rPr lang="ru-RU" sz="2000" dirty="0"/>
              <a:t>	</a:t>
            </a:r>
            <a:r>
              <a:rPr lang="ru-RU" sz="2000" b="1" dirty="0"/>
              <a:t>Пример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en-US" sz="2000" dirty="0"/>
              <a:t>op1	</a:t>
            </a:r>
            <a:r>
              <a:rPr lang="en-US" sz="2000" dirty="0" err="1"/>
              <a:t>db</a:t>
            </a:r>
            <a:r>
              <a:rPr lang="en-US" sz="2000" dirty="0"/>
              <a:t>	32h</a:t>
            </a:r>
            <a:endParaRPr lang="ru-RU" sz="2000" dirty="0"/>
          </a:p>
          <a:p>
            <a:r>
              <a:rPr lang="en-US" sz="2000" dirty="0"/>
              <a:t>op2	</a:t>
            </a:r>
            <a:r>
              <a:rPr lang="en-US" sz="2000" dirty="0" err="1"/>
              <a:t>db</a:t>
            </a:r>
            <a:r>
              <a:rPr lang="en-US" sz="2000" dirty="0"/>
              <a:t>	59h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codeseg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AL, op2</a:t>
            </a:r>
            <a:endParaRPr lang="ru-RU" sz="2000" dirty="0"/>
          </a:p>
          <a:p>
            <a:r>
              <a:rPr lang="en-US" sz="2000" dirty="0"/>
              <a:t>	sub	AL, op1	; AL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27h</a:t>
            </a:r>
            <a:endParaRPr lang="ru-RU" sz="2000" dirty="0"/>
          </a:p>
          <a:p>
            <a:r>
              <a:rPr lang="en-US" sz="2000" dirty="0"/>
              <a:t>	das</a:t>
            </a:r>
            <a:r>
              <a:rPr lang="ru-RU" sz="2000" dirty="0"/>
              <a:t>			; </a:t>
            </a:r>
            <a:r>
              <a:rPr lang="en-US" sz="2000" dirty="0"/>
              <a:t>AL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27</a:t>
            </a:r>
            <a:r>
              <a:rPr lang="en-US" sz="2000" dirty="0"/>
              <a:t>h</a:t>
            </a:r>
            <a:endParaRPr lang="ru-RU" sz="2000" dirty="0"/>
          </a:p>
          <a:p>
            <a:r>
              <a:rPr lang="ru-RU" sz="2000" dirty="0"/>
              <a:t>	</a:t>
            </a:r>
          </a:p>
          <a:p>
            <a:r>
              <a:rPr lang="ru-RU" sz="2000" dirty="0"/>
              <a:t>Если после выполнения команды </a:t>
            </a:r>
            <a:r>
              <a:rPr lang="en-US" sz="2000" dirty="0"/>
              <a:t>das </a:t>
            </a:r>
            <a:r>
              <a:rPr lang="ru-RU" sz="2000" dirty="0"/>
              <a:t>флаг </a:t>
            </a:r>
            <a:r>
              <a:rPr lang="en-US" sz="2000" dirty="0"/>
              <a:t>CF</a:t>
            </a:r>
            <a:r>
              <a:rPr lang="ru-RU" sz="2000" dirty="0"/>
              <a:t>=1, произошел заем единицы в старший  разряд.</a:t>
            </a:r>
          </a:p>
        </p:txBody>
      </p:sp>
    </p:spTree>
    <p:extLst>
      <p:ext uri="{BB962C8B-B14F-4D97-AF65-F5344CB8AC3E}">
        <p14:creationId xmlns:p14="http://schemas.microsoft.com/office/powerpoint/2010/main" val="289832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умножения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07504" y="836712"/>
            <a:ext cx="8856662" cy="3240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mul</a:t>
            </a:r>
            <a:r>
              <a:rPr lang="en-US" b="1" dirty="0"/>
              <a:t> </a:t>
            </a:r>
            <a:r>
              <a:rPr lang="ru-RU" b="1" dirty="0"/>
              <a:t>множитель</a:t>
            </a:r>
            <a:r>
              <a:rPr lang="ru-RU" dirty="0"/>
              <a:t>	; умножение </a:t>
            </a:r>
            <a:r>
              <a:rPr lang="ru-RU" dirty="0" err="1"/>
              <a:t>беззнаковых</a:t>
            </a:r>
            <a:r>
              <a:rPr lang="ru-RU" dirty="0"/>
              <a:t> чисел</a:t>
            </a:r>
          </a:p>
          <a:p>
            <a:pPr marL="0" indent="0">
              <a:buNone/>
            </a:pPr>
            <a:r>
              <a:rPr lang="en-US" b="1" dirty="0" err="1"/>
              <a:t>imul</a:t>
            </a:r>
            <a:r>
              <a:rPr lang="en-US" b="1" dirty="0"/>
              <a:t> </a:t>
            </a:r>
            <a:r>
              <a:rPr lang="ru-RU" b="1" dirty="0"/>
              <a:t>множитель</a:t>
            </a:r>
            <a:r>
              <a:rPr lang="ru-RU" dirty="0"/>
              <a:t>	; умножение знаковых чисел</a:t>
            </a:r>
          </a:p>
          <a:p>
            <a:pPr marL="0" indent="0">
              <a:buNone/>
            </a:pPr>
            <a:endParaRPr lang="ru-RU" sz="800" dirty="0"/>
          </a:p>
          <a:p>
            <a:pPr lvl="0"/>
            <a:r>
              <a:rPr lang="ru-RU" sz="2000" dirty="0"/>
              <a:t>длины множимого и множителя должны быть равны:</a:t>
            </a:r>
          </a:p>
          <a:p>
            <a:pPr lvl="0"/>
            <a:r>
              <a:rPr lang="ru-RU" sz="2000" dirty="0"/>
              <a:t>в команде указывается только множитель, который может быть или регистром или ячейкой памяти;</a:t>
            </a:r>
          </a:p>
          <a:p>
            <a:pPr lvl="0"/>
            <a:r>
              <a:rPr lang="ru-RU" sz="2000" dirty="0"/>
              <a:t>множимое всегда находится в аккумуляторе (</a:t>
            </a:r>
            <a:r>
              <a:rPr lang="en-US" sz="2000" dirty="0"/>
              <a:t>AX</a:t>
            </a:r>
            <a:r>
              <a:rPr lang="ru-RU" sz="2000" dirty="0"/>
              <a:t>):</a:t>
            </a:r>
          </a:p>
          <a:p>
            <a:pPr lvl="0"/>
            <a:r>
              <a:rPr lang="ru-RU" sz="2000" dirty="0"/>
              <a:t>для записи произведения (результата) используется в 2 раза больше байт, чем у множителя.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43376"/>
              </p:ext>
            </p:extLst>
          </p:nvPr>
        </p:nvGraphicFramePr>
        <p:xfrm>
          <a:off x="107504" y="4221088"/>
          <a:ext cx="8568952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2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2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Операнд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Действие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Результат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Расширение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байт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 * </a:t>
                      </a:r>
                      <a:r>
                        <a:rPr lang="ru-RU" sz="1800">
                          <a:effectLst/>
                        </a:rPr>
                        <a:t>операнд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AH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слово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AX * </a:t>
                      </a:r>
                      <a:r>
                        <a:rPr lang="ru-RU" sz="1800">
                          <a:effectLst/>
                        </a:rPr>
                        <a:t>операнд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DX, 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двойное слово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EAX * </a:t>
                      </a:r>
                      <a:r>
                        <a:rPr lang="ru-RU" sz="1800" dirty="0">
                          <a:effectLst/>
                        </a:rPr>
                        <a:t>операнд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EDX, EAX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EDX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dirty="0"/>
              <a:t>Команды модификации флагов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856744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	Изменение флага </a:t>
            </a:r>
            <a:r>
              <a:rPr lang="en-US" sz="2000" b="1" dirty="0"/>
              <a:t>CF</a:t>
            </a:r>
            <a:endParaRPr lang="ru-RU" sz="2000" dirty="0"/>
          </a:p>
          <a:p>
            <a:r>
              <a:rPr lang="en-US" sz="2000" dirty="0"/>
              <a:t>CLC</a:t>
            </a:r>
            <a:r>
              <a:rPr lang="ru-RU" sz="2000" dirty="0"/>
              <a:t> – обнулить флаг </a:t>
            </a:r>
            <a:r>
              <a:rPr lang="en-US" sz="2000" dirty="0"/>
              <a:t>CF</a:t>
            </a:r>
            <a:r>
              <a:rPr lang="ru-RU" sz="2000" dirty="0"/>
              <a:t>: </a:t>
            </a:r>
            <a:r>
              <a:rPr lang="en-US" sz="2000" dirty="0"/>
              <a:t>CF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0.</a:t>
            </a:r>
          </a:p>
          <a:p>
            <a:r>
              <a:rPr lang="en-US" sz="2000" dirty="0"/>
              <a:t>STC</a:t>
            </a:r>
            <a:r>
              <a:rPr lang="ru-RU" sz="2000" dirty="0"/>
              <a:t> – установить флаг </a:t>
            </a:r>
            <a:r>
              <a:rPr lang="en-US" sz="2000" dirty="0"/>
              <a:t>CF</a:t>
            </a:r>
            <a:r>
              <a:rPr lang="ru-RU" sz="2000" dirty="0"/>
              <a:t>: </a:t>
            </a:r>
            <a:r>
              <a:rPr lang="en-US" sz="2000" dirty="0"/>
              <a:t>CF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1.</a:t>
            </a:r>
          </a:p>
          <a:p>
            <a:r>
              <a:rPr lang="en-US" sz="2000" dirty="0"/>
              <a:t>CMC</a:t>
            </a:r>
            <a:r>
              <a:rPr lang="ru-RU" sz="2000" dirty="0"/>
              <a:t> – инвертировать флаг </a:t>
            </a:r>
            <a:r>
              <a:rPr lang="en-US" sz="2000" dirty="0"/>
              <a:t>CF</a:t>
            </a:r>
            <a:r>
              <a:rPr lang="ru-RU" sz="2000" dirty="0"/>
              <a:t>: </a:t>
            </a:r>
            <a:r>
              <a:rPr lang="en-US" sz="2000" dirty="0"/>
              <a:t>CF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CF </a:t>
            </a:r>
            <a:r>
              <a:rPr lang="en-US" sz="2000" dirty="0" err="1"/>
              <a:t>xor</a:t>
            </a:r>
            <a:r>
              <a:rPr lang="en-US" sz="2000"/>
              <a:t> 1</a:t>
            </a:r>
            <a:r>
              <a:rPr lang="ru-RU" sz="2000"/>
              <a:t>.</a:t>
            </a:r>
            <a:endParaRPr lang="ru-RU" sz="2000" dirty="0"/>
          </a:p>
          <a:p>
            <a:endParaRPr lang="ru-RU" sz="2000" b="1" dirty="0"/>
          </a:p>
          <a:p>
            <a:r>
              <a:rPr lang="ru-RU" sz="2000" b="1" dirty="0"/>
              <a:t>	Флаг направления </a:t>
            </a:r>
            <a:r>
              <a:rPr lang="en-US" sz="2000" b="1" dirty="0"/>
              <a:t>DF</a:t>
            </a:r>
            <a:endParaRPr lang="ru-RU" sz="2000" dirty="0"/>
          </a:p>
          <a:p>
            <a:r>
              <a:rPr lang="ru-RU" sz="2000" dirty="0"/>
              <a:t>Используется при обработке строк и определяет направление обработки (0– обработка от меньших адресов к большим, 1 – наоборот).</a:t>
            </a:r>
          </a:p>
          <a:p>
            <a:r>
              <a:rPr lang="en-US" sz="2000" dirty="0"/>
              <a:t>CLD</a:t>
            </a:r>
            <a:r>
              <a:rPr lang="ru-RU" sz="2000" dirty="0"/>
              <a:t> – обнулить флаг </a:t>
            </a:r>
            <a:r>
              <a:rPr lang="en-US" sz="2000" dirty="0"/>
              <a:t>DF</a:t>
            </a:r>
            <a:r>
              <a:rPr lang="ru-RU" sz="2000" dirty="0"/>
              <a:t>: </a:t>
            </a:r>
            <a:r>
              <a:rPr lang="en-US" sz="2000" dirty="0"/>
              <a:t>DF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0.</a:t>
            </a:r>
          </a:p>
          <a:p>
            <a:r>
              <a:rPr lang="en-US" sz="2000" dirty="0"/>
              <a:t>STD</a:t>
            </a:r>
            <a:r>
              <a:rPr lang="ru-RU" sz="2000" dirty="0"/>
              <a:t> – установить флаг </a:t>
            </a:r>
            <a:r>
              <a:rPr lang="en-US" sz="2000" dirty="0"/>
              <a:t>DF</a:t>
            </a:r>
            <a:r>
              <a:rPr lang="ru-RU" sz="2000" dirty="0"/>
              <a:t>: </a:t>
            </a:r>
            <a:r>
              <a:rPr lang="en-US" sz="2000" dirty="0"/>
              <a:t>DF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1.</a:t>
            </a:r>
          </a:p>
          <a:p>
            <a:endParaRPr lang="ru-RU" sz="2000" b="1" dirty="0"/>
          </a:p>
          <a:p>
            <a:r>
              <a:rPr lang="ru-RU" sz="2000" b="1" dirty="0"/>
              <a:t>	Флаг прерывания </a:t>
            </a:r>
            <a:r>
              <a:rPr lang="en-US" sz="2000" b="1" dirty="0"/>
              <a:t>IF</a:t>
            </a:r>
            <a:endParaRPr lang="ru-RU" sz="2000" dirty="0"/>
          </a:p>
          <a:p>
            <a:r>
              <a:rPr lang="ru-RU" sz="2000" dirty="0"/>
              <a:t>Определяет реакцию системы на прерывания от внешних устройств (0– прерывания игнорируются, 1– процессор реагирует на прерывания).</a:t>
            </a:r>
          </a:p>
          <a:p>
            <a:r>
              <a:rPr lang="en-US" sz="2000" dirty="0"/>
              <a:t>CLI</a:t>
            </a:r>
            <a:r>
              <a:rPr lang="ru-RU" sz="2000" dirty="0"/>
              <a:t> – обнулить флаг </a:t>
            </a:r>
            <a:r>
              <a:rPr lang="en-US" sz="2000" dirty="0"/>
              <a:t>IF</a:t>
            </a:r>
            <a:r>
              <a:rPr lang="ru-RU" sz="2000" dirty="0"/>
              <a:t>: </a:t>
            </a:r>
            <a:r>
              <a:rPr lang="en-US" sz="2000" dirty="0"/>
              <a:t>IF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0.</a:t>
            </a:r>
          </a:p>
          <a:p>
            <a:r>
              <a:rPr lang="en-US" sz="2000" dirty="0"/>
              <a:t>STI</a:t>
            </a:r>
            <a:r>
              <a:rPr lang="ru-RU" sz="2000" dirty="0"/>
              <a:t> – установить флаг </a:t>
            </a:r>
            <a:r>
              <a:rPr lang="en-US" sz="2000" dirty="0"/>
              <a:t>IF</a:t>
            </a:r>
            <a:r>
              <a:rPr lang="ru-RU" sz="2000" dirty="0"/>
              <a:t>: </a:t>
            </a:r>
            <a:r>
              <a:rPr lang="en-US" sz="2000" dirty="0"/>
              <a:t>IF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552298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827584" y="1143000"/>
            <a:ext cx="774491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ru-RU" dirty="0">
                <a:latin typeface="Lucida Sans Unicode" pitchFamily="34" charset="0"/>
              </a:rPr>
              <a:t>Преобразование двоичных чисел при вводе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ru-RU" dirty="0">
                <a:latin typeface="Lucida Sans Unicode" pitchFamily="34" charset="0"/>
              </a:rPr>
              <a:t>Преобразование двоичных чисел при выводе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endParaRPr lang="ru-RU" dirty="0">
              <a:latin typeface="Lucida Sans Unicode" pitchFamily="34" charset="0"/>
            </a:endParaRP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ru-RU" dirty="0">
                <a:latin typeface="Lucida Sans Unicode" pitchFamily="34" charset="0"/>
              </a:rPr>
              <a:t>Преобразование десятичных чисел при вводе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ru-RU" dirty="0">
                <a:latin typeface="Lucida Sans Unicode" pitchFamily="34" charset="0"/>
              </a:rPr>
              <a:t>Преобразование десятичных чисел при выводе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endParaRPr lang="ru-RU" dirty="0">
              <a:latin typeface="Lucida Sans Unicode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539552" y="116632"/>
            <a:ext cx="7467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dirty="0"/>
              <a:t>Символьная 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211468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Содержимое 1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576262"/>
          </a:xfrm>
        </p:spPr>
        <p:txBody>
          <a:bodyPr/>
          <a:lstStyle/>
          <a:p>
            <a:pPr eaLnBrk="1" hangingPunct="1"/>
            <a:r>
              <a:rPr lang="ru-RU" sz="2400" dirty="0"/>
              <a:t>Для переменной размером 1 байт: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438825"/>
            <a:ext cx="8424936" cy="61448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Преобразование двоичных чисел при вводе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395288" y="3789363"/>
            <a:ext cx="43211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u="sng"/>
              <a:t>for</a:t>
            </a:r>
            <a:r>
              <a:rPr lang="en-US"/>
              <a:t> i:=1 </a:t>
            </a:r>
            <a:r>
              <a:rPr lang="en-US" u="sng"/>
              <a:t>to</a:t>
            </a:r>
            <a:r>
              <a:rPr lang="en-US"/>
              <a:t> 8</a:t>
            </a:r>
          </a:p>
          <a:p>
            <a:pPr eaLnBrk="1" hangingPunct="1"/>
            <a:r>
              <a:rPr lang="en-US"/>
              <a:t>	if  [</a:t>
            </a:r>
            <a:r>
              <a:rPr lang="ru-RU"/>
              <a:t>вх_буфер</a:t>
            </a:r>
            <a:r>
              <a:rPr lang="en-US"/>
              <a:t>] = ‘0’ </a:t>
            </a:r>
            <a:r>
              <a:rPr lang="en-US" u="sng"/>
              <a:t>then</a:t>
            </a:r>
            <a:r>
              <a:rPr lang="en-US"/>
              <a:t> CF=0;</a:t>
            </a:r>
          </a:p>
          <a:p>
            <a:pPr eaLnBrk="1" hangingPunct="1"/>
            <a:r>
              <a:rPr lang="en-US"/>
              <a:t>	</a:t>
            </a:r>
            <a:r>
              <a:rPr lang="en-US" u="sng"/>
              <a:t>else</a:t>
            </a:r>
            <a:r>
              <a:rPr lang="ru-RU"/>
              <a:t> </a:t>
            </a:r>
            <a:r>
              <a:rPr lang="en-US"/>
              <a:t>CF = 1;</a:t>
            </a:r>
          </a:p>
          <a:p>
            <a:pPr eaLnBrk="1" hangingPunct="1"/>
            <a:r>
              <a:rPr lang="en-US"/>
              <a:t>	rcl </a:t>
            </a:r>
            <a:r>
              <a:rPr lang="ru-RU"/>
              <a:t>результат</a:t>
            </a:r>
            <a:r>
              <a:rPr lang="en-US"/>
              <a:t>, 1;</a:t>
            </a:r>
          </a:p>
          <a:p>
            <a:pPr eaLnBrk="1" hangingPunct="1"/>
            <a:r>
              <a:rPr lang="en-US"/>
              <a:t>	</a:t>
            </a:r>
            <a:r>
              <a:rPr lang="ru-RU"/>
              <a:t>вх_буфер++</a:t>
            </a:r>
            <a:r>
              <a:rPr lang="en-US"/>
              <a:t>;</a:t>
            </a:r>
          </a:p>
          <a:p>
            <a:pPr eaLnBrk="1" hangingPunct="1"/>
            <a:r>
              <a:rPr lang="en-US" u="sng"/>
              <a:t>end for</a:t>
            </a:r>
            <a:endParaRPr lang="ru-RU" u="sng"/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5219700" y="2565400"/>
            <a:ext cx="360045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i="1"/>
              <a:t>AL</a:t>
            </a:r>
            <a:r>
              <a:rPr lang="ru-RU" i="1"/>
              <a:t> – регистр для ввода;</a:t>
            </a:r>
          </a:p>
          <a:p>
            <a:pPr eaLnBrk="1" hangingPunct="1"/>
            <a:r>
              <a:rPr lang="en-US" i="1"/>
              <a:t>DI</a:t>
            </a:r>
            <a:r>
              <a:rPr lang="ru-RU" i="1"/>
              <a:t> – адрес начала вх_буфера;</a:t>
            </a:r>
          </a:p>
          <a:p>
            <a:pPr eaLnBrk="1" hangingPunct="1"/>
            <a:r>
              <a:rPr lang="en-US" i="1"/>
              <a:t>CX</a:t>
            </a:r>
            <a:r>
              <a:rPr lang="ru-RU" i="1"/>
              <a:t> – счетчик;</a:t>
            </a:r>
            <a:endParaRPr lang="en-US" i="1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	mov CX, 8</a:t>
            </a:r>
          </a:p>
          <a:p>
            <a:pPr eaLnBrk="1" hangingPunct="1"/>
            <a:r>
              <a:rPr lang="en-US"/>
              <a:t>st_loop:	cmp byte ptr [DI], ‘0’</a:t>
            </a:r>
          </a:p>
          <a:p>
            <a:pPr eaLnBrk="1" hangingPunct="1"/>
            <a:r>
              <a:rPr lang="en-US"/>
              <a:t>	je C1</a:t>
            </a:r>
          </a:p>
          <a:p>
            <a:pPr eaLnBrk="1" hangingPunct="1"/>
            <a:r>
              <a:rPr lang="en-US"/>
              <a:t>	stc</a:t>
            </a:r>
          </a:p>
          <a:p>
            <a:pPr eaLnBrk="1" hangingPunct="1"/>
            <a:r>
              <a:rPr lang="en-US"/>
              <a:t>	jmp e_loop</a:t>
            </a:r>
          </a:p>
          <a:p>
            <a:pPr eaLnBrk="1" hangingPunct="1"/>
            <a:r>
              <a:rPr lang="en-US"/>
              <a:t>C1:	clc</a:t>
            </a:r>
          </a:p>
          <a:p>
            <a:pPr eaLnBrk="1" hangingPunct="1"/>
            <a:r>
              <a:rPr lang="en-US"/>
              <a:t>e_loop:	rcl AL, 1</a:t>
            </a:r>
          </a:p>
          <a:p>
            <a:pPr eaLnBrk="1" hangingPunct="1"/>
            <a:r>
              <a:rPr lang="en-US"/>
              <a:t>	inc DI</a:t>
            </a:r>
          </a:p>
          <a:p>
            <a:pPr eaLnBrk="1" hangingPunct="1"/>
            <a:r>
              <a:rPr lang="en-US"/>
              <a:t>	loop st_loop</a:t>
            </a:r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16200000" flipH="1">
            <a:off x="2699544" y="4509294"/>
            <a:ext cx="4392613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15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Содержимое 1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576262"/>
          </a:xfrm>
        </p:spPr>
        <p:txBody>
          <a:bodyPr/>
          <a:lstStyle/>
          <a:p>
            <a:pPr eaLnBrk="1" hangingPunct="1"/>
            <a:r>
              <a:rPr lang="ru-RU" sz="2400"/>
              <a:t>Для переменной размером 1 байт: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highlight>
                  <a:srgbClr val="FFFF00"/>
                </a:highlight>
              </a:rPr>
              <a:t>Преобразование двоичных чисел при выводе</a:t>
            </a: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395288" y="3789363"/>
            <a:ext cx="43211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u="sng"/>
              <a:t>for</a:t>
            </a:r>
            <a:r>
              <a:rPr lang="en-US"/>
              <a:t> i:=1 </a:t>
            </a:r>
            <a:r>
              <a:rPr lang="en-US" u="sng"/>
              <a:t>to</a:t>
            </a:r>
            <a:r>
              <a:rPr lang="en-US"/>
              <a:t> 8</a:t>
            </a:r>
          </a:p>
          <a:p>
            <a:pPr eaLnBrk="1" hangingPunct="1"/>
            <a:r>
              <a:rPr lang="en-US"/>
              <a:t>	</a:t>
            </a:r>
            <a:r>
              <a:rPr lang="ru-RU" u="sng"/>
              <a:t>сдвиг_влево</a:t>
            </a:r>
            <a:r>
              <a:rPr lang="ru-RU"/>
              <a:t> на 1</a:t>
            </a:r>
            <a:r>
              <a:rPr lang="en-US"/>
              <a:t>;</a:t>
            </a:r>
            <a:endParaRPr lang="ru-RU"/>
          </a:p>
          <a:p>
            <a:pPr eaLnBrk="1" hangingPunct="1"/>
            <a:r>
              <a:rPr lang="ru-RU"/>
              <a:t>	</a:t>
            </a:r>
            <a:r>
              <a:rPr lang="en-US" u="sng"/>
              <a:t>if</a:t>
            </a:r>
            <a:r>
              <a:rPr lang="en-US"/>
              <a:t> CF</a:t>
            </a:r>
            <a:r>
              <a:rPr lang="ru-RU"/>
              <a:t>=1 </a:t>
            </a:r>
            <a:r>
              <a:rPr lang="en-US" u="sng"/>
              <a:t>then</a:t>
            </a:r>
            <a:r>
              <a:rPr lang="en-US"/>
              <a:t> [</a:t>
            </a:r>
            <a:r>
              <a:rPr lang="ru-RU"/>
              <a:t>вых_буфер</a:t>
            </a:r>
            <a:r>
              <a:rPr lang="en-US"/>
              <a:t>] = ‘1’;</a:t>
            </a:r>
          </a:p>
          <a:p>
            <a:pPr eaLnBrk="1" hangingPunct="1"/>
            <a:r>
              <a:rPr lang="en-US"/>
              <a:t>	</a:t>
            </a:r>
            <a:r>
              <a:rPr lang="en-US" u="sng"/>
              <a:t>else</a:t>
            </a:r>
            <a:r>
              <a:rPr lang="ru-RU"/>
              <a:t> </a:t>
            </a:r>
            <a:r>
              <a:rPr lang="en-US"/>
              <a:t>[</a:t>
            </a:r>
            <a:r>
              <a:rPr lang="ru-RU"/>
              <a:t>вых_буфер</a:t>
            </a:r>
            <a:r>
              <a:rPr lang="en-US"/>
              <a:t>] = ‘</a:t>
            </a:r>
            <a:r>
              <a:rPr lang="ru-RU"/>
              <a:t>0</a:t>
            </a:r>
            <a:r>
              <a:rPr lang="en-US"/>
              <a:t>’;</a:t>
            </a:r>
          </a:p>
          <a:p>
            <a:pPr eaLnBrk="1" hangingPunct="1"/>
            <a:r>
              <a:rPr lang="en-US"/>
              <a:t>	</a:t>
            </a:r>
            <a:r>
              <a:rPr lang="ru-RU"/>
              <a:t>вых_буфер++</a:t>
            </a:r>
            <a:r>
              <a:rPr lang="en-US"/>
              <a:t>;</a:t>
            </a:r>
          </a:p>
          <a:p>
            <a:pPr eaLnBrk="1" hangingPunct="1"/>
            <a:r>
              <a:rPr lang="en-US" u="sng"/>
              <a:t>end for</a:t>
            </a:r>
            <a:endParaRPr lang="ru-RU" u="sng"/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5219700" y="2565400"/>
            <a:ext cx="36004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i="1"/>
              <a:t>AL</a:t>
            </a:r>
            <a:r>
              <a:rPr lang="ru-RU" i="1"/>
              <a:t> – число для вывода;</a:t>
            </a:r>
          </a:p>
          <a:p>
            <a:pPr eaLnBrk="1" hangingPunct="1"/>
            <a:r>
              <a:rPr lang="en-US" i="1"/>
              <a:t>DI</a:t>
            </a:r>
            <a:r>
              <a:rPr lang="ru-RU" i="1"/>
              <a:t> – адрес начала вых_буфера;</a:t>
            </a:r>
          </a:p>
          <a:p>
            <a:pPr eaLnBrk="1" hangingPunct="1"/>
            <a:r>
              <a:rPr lang="en-US" i="1"/>
              <a:t>CX</a:t>
            </a:r>
            <a:r>
              <a:rPr lang="ru-RU" i="1"/>
              <a:t> – счетчик;</a:t>
            </a:r>
            <a:endParaRPr lang="en-US" i="1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	mov CX, 8</a:t>
            </a:r>
          </a:p>
          <a:p>
            <a:pPr eaLnBrk="1" hangingPunct="1"/>
            <a:r>
              <a:rPr lang="en-US"/>
              <a:t>st_loop:	rol AL, 1</a:t>
            </a:r>
          </a:p>
          <a:p>
            <a:pPr eaLnBrk="1" hangingPunct="1"/>
            <a:r>
              <a:rPr lang="en-US"/>
              <a:t>	jc C1</a:t>
            </a:r>
          </a:p>
          <a:p>
            <a:pPr eaLnBrk="1" hangingPunct="1"/>
            <a:r>
              <a:rPr lang="en-US"/>
              <a:t>	mov byte ptr [DI], ‘0’</a:t>
            </a:r>
          </a:p>
          <a:p>
            <a:pPr eaLnBrk="1" hangingPunct="1"/>
            <a:r>
              <a:rPr lang="en-US"/>
              <a:t>	jmp e_loop</a:t>
            </a:r>
          </a:p>
          <a:p>
            <a:pPr eaLnBrk="1" hangingPunct="1"/>
            <a:r>
              <a:rPr lang="en-US"/>
              <a:t>C1:	mov byte ptr [DI], ‘</a:t>
            </a:r>
            <a:r>
              <a:rPr lang="ru-RU"/>
              <a:t>1</a:t>
            </a:r>
            <a:r>
              <a:rPr lang="en-US"/>
              <a:t>’</a:t>
            </a:r>
          </a:p>
          <a:p>
            <a:pPr eaLnBrk="1" hangingPunct="1"/>
            <a:r>
              <a:rPr lang="en-US"/>
              <a:t>e_loop:	inc DI</a:t>
            </a:r>
          </a:p>
          <a:p>
            <a:pPr eaLnBrk="1" hangingPunct="1"/>
            <a:r>
              <a:rPr lang="en-US"/>
              <a:t>	loop st_loop</a:t>
            </a: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16200000" flipH="1">
            <a:off x="2699544" y="4509294"/>
            <a:ext cx="4392613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34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5"/>
          <p:cNvSpPr txBox="1">
            <a:spLocks noChangeArrowheads="1"/>
          </p:cNvSpPr>
          <p:nvPr/>
        </p:nvSpPr>
        <p:spPr bwMode="auto">
          <a:xfrm>
            <a:off x="6443663" y="1779588"/>
            <a:ext cx="2700337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/>
              <a:t>	mov DI, 0</a:t>
            </a:r>
          </a:p>
          <a:p>
            <a:pPr eaLnBrk="1" hangingPunct="1"/>
            <a:r>
              <a:rPr lang="en-US" sz="1200"/>
              <a:t>	cmp byte ptr [SI], ‘-’</a:t>
            </a:r>
          </a:p>
          <a:p>
            <a:pPr eaLnBrk="1" hangingPunct="1"/>
            <a:r>
              <a:rPr lang="en-US" sz="1200"/>
              <a:t>	je neg_v</a:t>
            </a:r>
          </a:p>
          <a:p>
            <a:pPr eaLnBrk="1" hangingPunct="1"/>
            <a:r>
              <a:rPr lang="en-US" sz="1200"/>
              <a:t>	cmp byte ptr [SI], ‘+’</a:t>
            </a:r>
          </a:p>
          <a:p>
            <a:pPr eaLnBrk="1" hangingPunct="1"/>
            <a:r>
              <a:rPr lang="en-US" sz="1200"/>
              <a:t>	je pos_v</a:t>
            </a:r>
          </a:p>
          <a:p>
            <a:pPr eaLnBrk="1" hangingPunct="1"/>
            <a:r>
              <a:rPr lang="en-US" sz="1200"/>
              <a:t>	jmp st_digit</a:t>
            </a:r>
          </a:p>
          <a:p>
            <a:pPr eaLnBrk="1" hangingPunct="1"/>
            <a:r>
              <a:rPr lang="en-US" sz="1200"/>
              <a:t>neg_v:	mov DI, 1</a:t>
            </a:r>
          </a:p>
          <a:p>
            <a:pPr eaLnBrk="1" hangingPunct="1"/>
            <a:r>
              <a:rPr lang="en-US" sz="1200"/>
              <a:t>	dec CX</a:t>
            </a:r>
          </a:p>
          <a:p>
            <a:pPr eaLnBrk="1" hangingPunct="1"/>
            <a:r>
              <a:rPr lang="en-US" sz="1200"/>
              <a:t>	inc SI</a:t>
            </a:r>
          </a:p>
          <a:p>
            <a:pPr eaLnBrk="1" hangingPunct="1"/>
            <a:r>
              <a:rPr lang="en-US" sz="1200"/>
              <a:t>	jmp st_digit</a:t>
            </a:r>
          </a:p>
          <a:p>
            <a:pPr eaLnBrk="1" hangingPunct="1"/>
            <a:r>
              <a:rPr lang="en-US" sz="1200"/>
              <a:t>pos_v:	mov DI, 0</a:t>
            </a:r>
          </a:p>
          <a:p>
            <a:pPr eaLnBrk="1" hangingPunct="1"/>
            <a:r>
              <a:rPr lang="en-US" sz="1200"/>
              <a:t>	dec CX</a:t>
            </a:r>
          </a:p>
          <a:p>
            <a:pPr eaLnBrk="1" hangingPunct="1"/>
            <a:r>
              <a:rPr lang="en-US" sz="1200"/>
              <a:t>	inc SI</a:t>
            </a:r>
          </a:p>
          <a:p>
            <a:pPr eaLnBrk="1" hangingPunct="1"/>
            <a:endParaRPr lang="en-US" sz="1200"/>
          </a:p>
          <a:p>
            <a:pPr eaLnBrk="1" hangingPunct="1"/>
            <a:r>
              <a:rPr lang="en-US" sz="1200"/>
              <a:t>st_digit:	mov AX, 0</a:t>
            </a:r>
          </a:p>
          <a:p>
            <a:pPr eaLnBrk="1" hangingPunct="1"/>
            <a:r>
              <a:rPr lang="en-US" sz="1200"/>
              <a:t>st_loop:	</a:t>
            </a:r>
            <a:r>
              <a:rPr lang="en-US" sz="1200" b="1"/>
              <a:t>mul BX;   </a:t>
            </a:r>
            <a:r>
              <a:rPr lang="ru-RU" sz="1200" b="1"/>
              <a:t>рез=</a:t>
            </a:r>
            <a:r>
              <a:rPr lang="en-US" sz="1200" b="1"/>
              <a:t>DX:AX</a:t>
            </a:r>
          </a:p>
          <a:p>
            <a:pPr eaLnBrk="1" hangingPunct="1"/>
            <a:r>
              <a:rPr lang="en-US" sz="1200"/>
              <a:t>	mov DH, 0</a:t>
            </a:r>
          </a:p>
          <a:p>
            <a:pPr eaLnBrk="1" hangingPunct="1"/>
            <a:r>
              <a:rPr lang="en-US" sz="1200"/>
              <a:t>	mov DL, [SI]</a:t>
            </a:r>
          </a:p>
          <a:p>
            <a:pPr eaLnBrk="1" hangingPunct="1"/>
            <a:r>
              <a:rPr lang="en-US" sz="1200"/>
              <a:t>	and DL, 0Fh</a:t>
            </a:r>
          </a:p>
          <a:p>
            <a:pPr eaLnBrk="1" hangingPunct="1"/>
            <a:r>
              <a:rPr lang="en-US" sz="1200"/>
              <a:t>	add  AX, DX</a:t>
            </a:r>
          </a:p>
          <a:p>
            <a:pPr eaLnBrk="1" hangingPunct="1"/>
            <a:r>
              <a:rPr lang="en-US" sz="1200"/>
              <a:t>	inc SI</a:t>
            </a:r>
          </a:p>
          <a:p>
            <a:pPr eaLnBrk="1" hangingPunct="1"/>
            <a:r>
              <a:rPr lang="en-US" sz="1200"/>
              <a:t>	loop st_loop</a:t>
            </a:r>
          </a:p>
          <a:p>
            <a:pPr eaLnBrk="1" hangingPunct="1"/>
            <a:endParaRPr lang="en-US" sz="1200"/>
          </a:p>
          <a:p>
            <a:pPr eaLnBrk="1" hangingPunct="1"/>
            <a:r>
              <a:rPr lang="en-US" sz="1200"/>
              <a:t>	cmp DI, 1</a:t>
            </a:r>
          </a:p>
          <a:p>
            <a:pPr eaLnBrk="1" hangingPunct="1"/>
            <a:r>
              <a:rPr lang="en-US" sz="1200"/>
              <a:t>	jne end_w</a:t>
            </a:r>
          </a:p>
          <a:p>
            <a:pPr eaLnBrk="1" hangingPunct="1"/>
            <a:r>
              <a:rPr lang="en-US" sz="1200"/>
              <a:t>	neg AX</a:t>
            </a:r>
          </a:p>
          <a:p>
            <a:pPr eaLnBrk="1" hangingPunct="1"/>
            <a:r>
              <a:rPr lang="en-US" sz="1200"/>
              <a:t>end_w:	...</a:t>
            </a:r>
            <a:endParaRPr lang="ru-RU" sz="120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003800" y="4292600"/>
            <a:ext cx="4032250" cy="1584325"/>
          </a:xfrm>
          <a:prstGeom prst="roundRect">
            <a:avLst>
              <a:gd name="adj" fmla="val 9452"/>
            </a:avLst>
          </a:prstGeom>
          <a:solidFill>
            <a:schemeClr val="accent3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443663" y="1773238"/>
            <a:ext cx="2520950" cy="2447925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317" name="Содержимое 1"/>
          <p:cNvSpPr>
            <a:spLocks noGrp="1"/>
          </p:cNvSpPr>
          <p:nvPr>
            <p:ph idx="1"/>
          </p:nvPr>
        </p:nvSpPr>
        <p:spPr>
          <a:xfrm>
            <a:off x="0" y="549275"/>
            <a:ext cx="9036050" cy="719138"/>
          </a:xfrm>
        </p:spPr>
        <p:txBody>
          <a:bodyPr/>
          <a:lstStyle/>
          <a:p>
            <a:pPr eaLnBrk="1" hangingPunct="1"/>
            <a:r>
              <a:rPr lang="ru-RU" sz="2000"/>
              <a:t>Знаковое число от -32768 до +32767 (16 битов). Число символов = длине буфера ввода. Проверка на ошибку не выполняется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16632"/>
            <a:ext cx="8964488" cy="504056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/>
              <a:t>Преобразование десятичных чисел при вводе</a:t>
            </a:r>
          </a:p>
        </p:txBody>
      </p:sp>
      <p:sp>
        <p:nvSpPr>
          <p:cNvPr id="13319" name="TextBox 3"/>
          <p:cNvSpPr txBox="1">
            <a:spLocks noChangeArrowheads="1"/>
          </p:cNvSpPr>
          <p:nvPr/>
        </p:nvSpPr>
        <p:spPr bwMode="auto">
          <a:xfrm>
            <a:off x="107950" y="1700213"/>
            <a:ext cx="4751388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ru-RU" sz="1400"/>
              <a:t>признак = 0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 u="sng"/>
              <a:t>if</a:t>
            </a:r>
            <a:r>
              <a:rPr lang="en-US" sz="1400"/>
              <a:t> [</a:t>
            </a:r>
            <a:r>
              <a:rPr lang="ru-RU" sz="1400"/>
              <a:t>вх_буфер</a:t>
            </a:r>
            <a:r>
              <a:rPr lang="en-US" sz="1400"/>
              <a:t>]==‘-’ </a:t>
            </a:r>
            <a:r>
              <a:rPr lang="en-US" sz="1400" u="sng"/>
              <a:t>then</a:t>
            </a:r>
          </a:p>
          <a:p>
            <a:pPr eaLnBrk="1" hangingPunct="1"/>
            <a:r>
              <a:rPr lang="en-US" sz="1400"/>
              <a:t>	</a:t>
            </a:r>
            <a:r>
              <a:rPr lang="ru-RU" sz="1400"/>
              <a:t>признак</a:t>
            </a:r>
            <a:r>
              <a:rPr lang="en-US" sz="1400"/>
              <a:t> </a:t>
            </a:r>
            <a:r>
              <a:rPr lang="ru-RU" sz="1400"/>
              <a:t>=</a:t>
            </a:r>
            <a:r>
              <a:rPr lang="en-US" sz="1400"/>
              <a:t> 1;</a:t>
            </a:r>
            <a:r>
              <a:rPr lang="ru-RU" sz="1400"/>
              <a:t> </a:t>
            </a:r>
            <a:endParaRPr lang="en-US" sz="1400"/>
          </a:p>
          <a:p>
            <a:pPr eaLnBrk="1" hangingPunct="1"/>
            <a:r>
              <a:rPr lang="en-US" sz="1400"/>
              <a:t>	</a:t>
            </a:r>
            <a:r>
              <a:rPr lang="ru-RU" sz="1400"/>
              <a:t>вх_буфер++; </a:t>
            </a:r>
            <a:r>
              <a:rPr lang="en-US" sz="1400"/>
              <a:t>  </a:t>
            </a:r>
            <a:r>
              <a:rPr lang="ru-RU" sz="1400"/>
              <a:t>длина_строки--</a:t>
            </a:r>
            <a:r>
              <a:rPr lang="en-US" sz="1400"/>
              <a:t>;</a:t>
            </a:r>
            <a:endParaRPr lang="ru-RU" sz="1400"/>
          </a:p>
          <a:p>
            <a:pPr eaLnBrk="1" hangingPunct="1"/>
            <a:r>
              <a:rPr lang="en-US" sz="1400" u="sng"/>
              <a:t>else</a:t>
            </a:r>
            <a:r>
              <a:rPr lang="en-US" sz="1400"/>
              <a:t> 	</a:t>
            </a:r>
            <a:r>
              <a:rPr lang="en-US" sz="1400" u="sng"/>
              <a:t>if</a:t>
            </a:r>
            <a:r>
              <a:rPr lang="en-US" sz="1400"/>
              <a:t> [</a:t>
            </a:r>
            <a:r>
              <a:rPr lang="ru-RU" sz="1400"/>
              <a:t>вх_буфер</a:t>
            </a:r>
            <a:r>
              <a:rPr lang="en-US" sz="1400"/>
              <a:t>]==‘+’ </a:t>
            </a:r>
            <a:r>
              <a:rPr lang="en-US" sz="1400" u="sng"/>
              <a:t>then</a:t>
            </a:r>
          </a:p>
          <a:p>
            <a:pPr eaLnBrk="1" hangingPunct="1"/>
            <a:r>
              <a:rPr lang="en-US" sz="1400"/>
              <a:t>		</a:t>
            </a:r>
            <a:r>
              <a:rPr lang="ru-RU" sz="1400"/>
              <a:t>признак = </a:t>
            </a:r>
            <a:r>
              <a:rPr lang="en-US" sz="1400"/>
              <a:t>0;</a:t>
            </a:r>
          </a:p>
          <a:p>
            <a:pPr eaLnBrk="1" hangingPunct="1"/>
            <a:r>
              <a:rPr lang="en-US" sz="1400"/>
              <a:t>		</a:t>
            </a:r>
            <a:r>
              <a:rPr lang="ru-RU" sz="1400"/>
              <a:t>вх_буфер++;</a:t>
            </a:r>
            <a:r>
              <a:rPr lang="en-US" sz="1400"/>
              <a:t>   </a:t>
            </a:r>
            <a:r>
              <a:rPr lang="ru-RU" sz="1400"/>
              <a:t>длина_строки--</a:t>
            </a:r>
            <a:r>
              <a:rPr lang="en-US" sz="1400"/>
              <a:t>;</a:t>
            </a:r>
            <a:endParaRPr lang="ru-RU" sz="1400"/>
          </a:p>
          <a:p>
            <a:pPr eaLnBrk="1" hangingPunct="1"/>
            <a:r>
              <a:rPr lang="en-US" sz="1400"/>
              <a:t>	</a:t>
            </a:r>
            <a:r>
              <a:rPr lang="en-US" sz="1400" u="sng"/>
              <a:t>end if</a:t>
            </a:r>
          </a:p>
          <a:p>
            <a:pPr eaLnBrk="1" hangingPunct="1"/>
            <a:r>
              <a:rPr lang="en-US" sz="1400" u="sng"/>
              <a:t>end if</a:t>
            </a:r>
          </a:p>
          <a:p>
            <a:pPr eaLnBrk="1" hangingPunct="1"/>
            <a:endParaRPr lang="en-US" sz="1400"/>
          </a:p>
          <a:p>
            <a:pPr eaLnBrk="1" hangingPunct="1"/>
            <a:r>
              <a:rPr lang="ru-RU" sz="1400"/>
              <a:t>результат</a:t>
            </a:r>
            <a:r>
              <a:rPr lang="en-US" sz="1400"/>
              <a:t> = 0;</a:t>
            </a:r>
          </a:p>
          <a:p>
            <a:pPr eaLnBrk="1" hangingPunct="1"/>
            <a:r>
              <a:rPr lang="en-US" sz="1400" u="sng"/>
              <a:t>for</a:t>
            </a:r>
            <a:r>
              <a:rPr lang="en-US" sz="1400"/>
              <a:t> i=1 </a:t>
            </a:r>
            <a:r>
              <a:rPr lang="en-US" sz="1400" u="sng"/>
              <a:t>to</a:t>
            </a:r>
            <a:r>
              <a:rPr lang="en-US" sz="1400"/>
              <a:t> </a:t>
            </a:r>
            <a:r>
              <a:rPr lang="ru-RU" sz="1400"/>
              <a:t>длина_строки</a:t>
            </a:r>
            <a:r>
              <a:rPr lang="en-US" sz="1400"/>
              <a:t>	</a:t>
            </a:r>
          </a:p>
          <a:p>
            <a:pPr eaLnBrk="1" hangingPunct="1"/>
            <a:r>
              <a:rPr lang="ru-RU" sz="1400"/>
              <a:t>	результат </a:t>
            </a:r>
            <a:r>
              <a:rPr lang="en-US" sz="1400"/>
              <a:t> </a:t>
            </a:r>
            <a:r>
              <a:rPr lang="ru-RU" sz="1400"/>
              <a:t>=</a:t>
            </a:r>
            <a:r>
              <a:rPr lang="en-US" sz="1400"/>
              <a:t> </a:t>
            </a:r>
            <a:r>
              <a:rPr lang="ru-RU" sz="1400"/>
              <a:t>результат </a:t>
            </a:r>
            <a:r>
              <a:rPr lang="en-US" sz="1400"/>
              <a:t>* 10;</a:t>
            </a:r>
          </a:p>
          <a:p>
            <a:pPr eaLnBrk="1" hangingPunct="1"/>
            <a:r>
              <a:rPr lang="en-US" sz="1400"/>
              <a:t>	</a:t>
            </a:r>
            <a:r>
              <a:rPr lang="ru-RU" sz="1400"/>
              <a:t>результат = результат + </a:t>
            </a:r>
          </a:p>
          <a:p>
            <a:pPr eaLnBrk="1" hangingPunct="1"/>
            <a:r>
              <a:rPr lang="ru-RU" sz="1400"/>
              <a:t>		+ </a:t>
            </a:r>
            <a:r>
              <a:rPr lang="en-US" sz="1400"/>
              <a:t>ASCII_2_BIN</a:t>
            </a:r>
            <a:r>
              <a:rPr lang="ru-RU" sz="1400"/>
              <a:t>(</a:t>
            </a:r>
            <a:r>
              <a:rPr lang="en-US" sz="1400"/>
              <a:t>[</a:t>
            </a:r>
            <a:r>
              <a:rPr lang="ru-RU" sz="1400"/>
              <a:t>вх_буфер</a:t>
            </a:r>
            <a:r>
              <a:rPr lang="en-US" sz="1400"/>
              <a:t>]</a:t>
            </a:r>
            <a:r>
              <a:rPr lang="ru-RU" sz="1400"/>
              <a:t>)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/>
              <a:t>	</a:t>
            </a:r>
            <a:r>
              <a:rPr lang="ru-RU" sz="1400"/>
              <a:t>вх_буфер++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 u="sng"/>
              <a:t>end for</a:t>
            </a:r>
            <a:endParaRPr lang="ru-RU" sz="1400" u="sng"/>
          </a:p>
          <a:p>
            <a:pPr eaLnBrk="1" hangingPunct="1"/>
            <a:endParaRPr lang="en-US" sz="1400" u="sng"/>
          </a:p>
          <a:p>
            <a:pPr eaLnBrk="1" hangingPunct="1"/>
            <a:r>
              <a:rPr lang="en-US" sz="1400" u="sng"/>
              <a:t>if</a:t>
            </a:r>
            <a:r>
              <a:rPr lang="en-US" sz="1400"/>
              <a:t> </a:t>
            </a:r>
            <a:r>
              <a:rPr lang="ru-RU" sz="1400"/>
              <a:t>признак=1</a:t>
            </a:r>
            <a:r>
              <a:rPr lang="en-US" sz="1400"/>
              <a:t> </a:t>
            </a:r>
            <a:r>
              <a:rPr lang="en-US" sz="1400" u="sng"/>
              <a:t>then</a:t>
            </a:r>
          </a:p>
          <a:p>
            <a:pPr eaLnBrk="1" hangingPunct="1"/>
            <a:r>
              <a:rPr lang="en-US" sz="1400"/>
              <a:t>	</a:t>
            </a:r>
            <a:r>
              <a:rPr lang="ru-RU" sz="1400"/>
              <a:t>результат = - результат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 u="sng"/>
              <a:t>end if</a:t>
            </a:r>
            <a:endParaRPr lang="ru-RU" sz="1400" u="sng"/>
          </a:p>
        </p:txBody>
      </p:sp>
      <p:sp>
        <p:nvSpPr>
          <p:cNvPr id="13320" name="TextBox 4"/>
          <p:cNvSpPr txBox="1">
            <a:spLocks noChangeArrowheads="1"/>
          </p:cNvSpPr>
          <p:nvPr/>
        </p:nvSpPr>
        <p:spPr bwMode="auto">
          <a:xfrm>
            <a:off x="4787900" y="1196975"/>
            <a:ext cx="39608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i="1"/>
              <a:t>AX</a:t>
            </a:r>
            <a:r>
              <a:rPr lang="ru-RU" sz="1200" i="1"/>
              <a:t> – регистр для ввода;</a:t>
            </a:r>
          </a:p>
          <a:p>
            <a:pPr eaLnBrk="1" hangingPunct="1"/>
            <a:r>
              <a:rPr lang="en-US" sz="1200" i="1"/>
              <a:t>SI</a:t>
            </a:r>
            <a:r>
              <a:rPr lang="ru-RU" sz="1200" i="1"/>
              <a:t> – адрес начала вх_буфера;</a:t>
            </a:r>
          </a:p>
          <a:p>
            <a:pPr eaLnBrk="1" hangingPunct="1"/>
            <a:r>
              <a:rPr lang="en-US" sz="1200" i="1"/>
              <a:t>CX</a:t>
            </a:r>
            <a:r>
              <a:rPr lang="ru-RU" sz="1200" i="1"/>
              <a:t> – число символов во  вх_буфере;</a:t>
            </a:r>
            <a:endParaRPr lang="en-US" sz="1200" i="1"/>
          </a:p>
          <a:p>
            <a:pPr eaLnBrk="1" hangingPunct="1"/>
            <a:r>
              <a:rPr lang="en-US" sz="1200" i="1"/>
              <a:t>BX= 10</a:t>
            </a:r>
            <a:r>
              <a:rPr lang="ru-RU" sz="1200" i="1"/>
              <a:t> – константа для умножения;</a:t>
            </a:r>
            <a:endParaRPr lang="en-US" sz="1200" i="1"/>
          </a:p>
          <a:p>
            <a:pPr eaLnBrk="1" hangingPunct="1"/>
            <a:r>
              <a:rPr lang="en-US" sz="1200"/>
              <a:t>DI</a:t>
            </a:r>
            <a:r>
              <a:rPr lang="ru-RU" sz="1200"/>
              <a:t> – признак;	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16200000" flipH="1">
            <a:off x="2087563" y="4086225"/>
            <a:ext cx="547211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107950" y="1700213"/>
            <a:ext cx="4535488" cy="2089150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07950" y="3860800"/>
            <a:ext cx="4535488" cy="1584325"/>
          </a:xfrm>
          <a:prstGeom prst="roundRect">
            <a:avLst>
              <a:gd name="adj" fmla="val 9452"/>
            </a:avLst>
          </a:prstGeom>
          <a:solidFill>
            <a:schemeClr val="accent3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516688" y="6021388"/>
            <a:ext cx="2519362" cy="576262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7950" y="5516563"/>
            <a:ext cx="4535488" cy="792162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666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107950" y="2997200"/>
            <a:ext cx="4535488" cy="1152525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7950" y="5589588"/>
            <a:ext cx="4535488" cy="792162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07950" y="4221163"/>
            <a:ext cx="4535488" cy="1295400"/>
          </a:xfrm>
          <a:prstGeom prst="roundRect">
            <a:avLst>
              <a:gd name="adj" fmla="val 9452"/>
            </a:avLst>
          </a:prstGeom>
          <a:solidFill>
            <a:schemeClr val="accent3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7950" y="1700213"/>
            <a:ext cx="4535488" cy="1223962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003800" y="4365625"/>
            <a:ext cx="4032250" cy="1511300"/>
          </a:xfrm>
          <a:prstGeom prst="roundRect">
            <a:avLst>
              <a:gd name="adj" fmla="val 9452"/>
            </a:avLst>
          </a:prstGeom>
          <a:solidFill>
            <a:schemeClr val="accent3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443663" y="1773238"/>
            <a:ext cx="2520950" cy="1439862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344" name="TextBox 5"/>
          <p:cNvSpPr txBox="1">
            <a:spLocks noChangeArrowheads="1"/>
          </p:cNvSpPr>
          <p:nvPr/>
        </p:nvSpPr>
        <p:spPr bwMode="auto">
          <a:xfrm>
            <a:off x="6443663" y="1779588"/>
            <a:ext cx="270033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dirty="0"/>
              <a:t>	</a:t>
            </a:r>
            <a:endParaRPr lang="ru-RU" sz="1200" dirty="0"/>
          </a:p>
          <a:p>
            <a:pPr eaLnBrk="1" hangingPunct="1"/>
            <a:endParaRPr lang="ru-RU" sz="1200" dirty="0"/>
          </a:p>
          <a:p>
            <a:pPr eaLnBrk="1" hangingPunct="1"/>
            <a:r>
              <a:rPr lang="en-US" sz="1200" dirty="0" err="1"/>
              <a:t>mov</a:t>
            </a:r>
            <a:r>
              <a:rPr lang="en-US" sz="1200" dirty="0"/>
              <a:t> CX, 6</a:t>
            </a:r>
          </a:p>
          <a:p>
            <a:pPr eaLnBrk="1" hangingPunct="1"/>
            <a:r>
              <a:rPr lang="en-US" sz="1200" dirty="0" err="1"/>
              <a:t>cl_field</a:t>
            </a:r>
            <a:r>
              <a:rPr lang="en-US" sz="1200" dirty="0"/>
              <a:t>:	</a:t>
            </a:r>
            <a:r>
              <a:rPr lang="en-US" sz="1200" dirty="0" err="1"/>
              <a:t>mov</a:t>
            </a:r>
            <a:r>
              <a:rPr lang="en-US" sz="1200" dirty="0"/>
              <a:t> byte </a:t>
            </a:r>
            <a:r>
              <a:rPr lang="en-US" sz="1200" dirty="0" err="1"/>
              <a:t>ptr</a:t>
            </a:r>
            <a:r>
              <a:rPr lang="en-US" sz="1200" dirty="0"/>
              <a:t> [SI], ‘ ‘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inc</a:t>
            </a:r>
            <a:r>
              <a:rPr lang="en-US" sz="1200" dirty="0"/>
              <a:t> SI</a:t>
            </a:r>
          </a:p>
          <a:p>
            <a:pPr eaLnBrk="1" hangingPunct="1"/>
            <a:r>
              <a:rPr lang="en-US" sz="1200" dirty="0"/>
              <a:t>	loop </a:t>
            </a:r>
            <a:r>
              <a:rPr lang="en-US" sz="1200" dirty="0" err="1"/>
              <a:t>cl_field</a:t>
            </a:r>
            <a:endParaRPr lang="en-US" sz="1200" dirty="0"/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dec</a:t>
            </a:r>
            <a:r>
              <a:rPr lang="en-US" sz="1200" dirty="0"/>
              <a:t> SI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mov</a:t>
            </a:r>
            <a:r>
              <a:rPr lang="en-US" sz="1200" dirty="0"/>
              <a:t> DI, 0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cmp</a:t>
            </a:r>
            <a:r>
              <a:rPr lang="en-US" sz="1200" dirty="0"/>
              <a:t> AX, 0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jg</a:t>
            </a:r>
            <a:r>
              <a:rPr lang="en-US" sz="1200" dirty="0"/>
              <a:t> </a:t>
            </a:r>
            <a:r>
              <a:rPr lang="en-US" sz="1200" dirty="0" err="1"/>
              <a:t>st_loop</a:t>
            </a:r>
            <a:endParaRPr lang="en-US" sz="1200" dirty="0"/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mov</a:t>
            </a:r>
            <a:r>
              <a:rPr lang="en-US" sz="1200" dirty="0"/>
              <a:t> DI, 1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neg</a:t>
            </a:r>
            <a:r>
              <a:rPr lang="en-US" sz="1200" dirty="0"/>
              <a:t> AX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 err="1"/>
              <a:t>st_loop</a:t>
            </a:r>
            <a:r>
              <a:rPr lang="en-US" sz="1200" dirty="0"/>
              <a:t>:	</a:t>
            </a:r>
            <a:r>
              <a:rPr lang="en-US" sz="1200" dirty="0" err="1"/>
              <a:t>xor</a:t>
            </a:r>
            <a:r>
              <a:rPr lang="en-US" sz="1200" dirty="0"/>
              <a:t> DX, DX</a:t>
            </a:r>
          </a:p>
          <a:p>
            <a:pPr eaLnBrk="1" hangingPunct="1"/>
            <a:r>
              <a:rPr lang="en-US" sz="1200" b="1" dirty="0"/>
              <a:t>	div BX;   </a:t>
            </a:r>
            <a:r>
              <a:rPr lang="ru-RU" sz="1200" b="1" dirty="0"/>
              <a:t>рез=</a:t>
            </a:r>
            <a:r>
              <a:rPr lang="en-US" sz="1200" b="1" dirty="0"/>
              <a:t>DX,AX</a:t>
            </a:r>
          </a:p>
          <a:p>
            <a:pPr eaLnBrk="1" hangingPunct="1"/>
            <a:r>
              <a:rPr lang="en-US" sz="1200" dirty="0"/>
              <a:t>	add DL, ‘0’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mov</a:t>
            </a:r>
            <a:r>
              <a:rPr lang="en-US" sz="1200" dirty="0"/>
              <a:t> [SI], DL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dec</a:t>
            </a:r>
            <a:r>
              <a:rPr lang="en-US" sz="1200" dirty="0"/>
              <a:t> SI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cmp</a:t>
            </a:r>
            <a:r>
              <a:rPr lang="en-US" sz="1200" dirty="0"/>
              <a:t> AX, 0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jz</a:t>
            </a:r>
            <a:r>
              <a:rPr lang="en-US" sz="1200" dirty="0"/>
              <a:t> </a:t>
            </a:r>
            <a:r>
              <a:rPr lang="en-US" sz="1200" dirty="0" err="1"/>
              <a:t>end_w</a:t>
            </a:r>
            <a:endParaRPr lang="en-US" sz="1200" dirty="0"/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jmp</a:t>
            </a:r>
            <a:r>
              <a:rPr lang="en-US" sz="1200" dirty="0"/>
              <a:t> </a:t>
            </a:r>
            <a:r>
              <a:rPr lang="en-US" sz="1200" dirty="0" err="1"/>
              <a:t>st_loop</a:t>
            </a:r>
            <a:endParaRPr lang="en-US" sz="1200" dirty="0"/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 err="1"/>
              <a:t>end_w</a:t>
            </a:r>
            <a:r>
              <a:rPr lang="en-US" sz="1200" dirty="0"/>
              <a:t>:	</a:t>
            </a:r>
            <a:r>
              <a:rPr lang="en-US" sz="1200" dirty="0" err="1"/>
              <a:t>cmp</a:t>
            </a:r>
            <a:r>
              <a:rPr lang="en-US" sz="1200" dirty="0"/>
              <a:t> DI, 1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jne</a:t>
            </a:r>
            <a:r>
              <a:rPr lang="en-US" sz="1200" dirty="0"/>
              <a:t> end_w1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mov</a:t>
            </a:r>
            <a:r>
              <a:rPr lang="en-US" sz="1200" dirty="0"/>
              <a:t> byte </a:t>
            </a:r>
            <a:r>
              <a:rPr lang="en-US" sz="1200" dirty="0" err="1"/>
              <a:t>ptr</a:t>
            </a:r>
            <a:r>
              <a:rPr lang="en-US" sz="1200" dirty="0"/>
              <a:t> [SI], ‘-’</a:t>
            </a:r>
          </a:p>
          <a:p>
            <a:pPr eaLnBrk="1" hangingPunct="1"/>
            <a:r>
              <a:rPr lang="en-US" sz="1200" dirty="0"/>
              <a:t>end_w1:	...</a:t>
            </a:r>
            <a:endParaRPr lang="ru-RU" sz="1200" dirty="0"/>
          </a:p>
        </p:txBody>
      </p:sp>
      <p:sp>
        <p:nvSpPr>
          <p:cNvPr id="14345" name="Содержимое 1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719138"/>
          </a:xfrm>
        </p:spPr>
        <p:txBody>
          <a:bodyPr/>
          <a:lstStyle/>
          <a:p>
            <a:pPr eaLnBrk="1" hangingPunct="1"/>
            <a:r>
              <a:rPr lang="ru-RU" sz="2000"/>
              <a:t>Знаковое число от -32768 до +32767 (16 битов). Число знакомест  = 6 (с учетом возможного знака). Ведущие нули не выводятся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16632"/>
            <a:ext cx="8964488" cy="504056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/>
              <a:t>Преобразование десятичных чисел при выводе</a:t>
            </a:r>
          </a:p>
        </p:txBody>
      </p:sp>
      <p:sp>
        <p:nvSpPr>
          <p:cNvPr id="14347" name="TextBox 3"/>
          <p:cNvSpPr txBox="1">
            <a:spLocks noChangeArrowheads="1"/>
          </p:cNvSpPr>
          <p:nvPr/>
        </p:nvSpPr>
        <p:spPr bwMode="auto">
          <a:xfrm>
            <a:off x="107950" y="1700213"/>
            <a:ext cx="4392613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u="sng"/>
              <a:t>for</a:t>
            </a:r>
            <a:r>
              <a:rPr lang="en-US" sz="1400"/>
              <a:t> i=1 </a:t>
            </a:r>
            <a:r>
              <a:rPr lang="en-US" sz="1400" u="sng"/>
              <a:t>to</a:t>
            </a:r>
            <a:r>
              <a:rPr lang="en-US" sz="1400"/>
              <a:t> 6</a:t>
            </a:r>
          </a:p>
          <a:p>
            <a:pPr eaLnBrk="1" hangingPunct="1"/>
            <a:r>
              <a:rPr lang="en-US" sz="1400"/>
              <a:t>	[</a:t>
            </a:r>
            <a:r>
              <a:rPr lang="ru-RU" sz="1400"/>
              <a:t>вых_буфер</a:t>
            </a:r>
            <a:r>
              <a:rPr lang="en-US" sz="1400"/>
              <a:t>] = ‘ ‘;</a:t>
            </a:r>
          </a:p>
          <a:p>
            <a:pPr eaLnBrk="1" hangingPunct="1"/>
            <a:r>
              <a:rPr lang="en-US" sz="1400"/>
              <a:t>	</a:t>
            </a:r>
            <a:r>
              <a:rPr lang="ru-RU" sz="1400"/>
              <a:t>вых_буфер</a:t>
            </a:r>
            <a:r>
              <a:rPr lang="en-US" sz="1400"/>
              <a:t>++;</a:t>
            </a:r>
          </a:p>
          <a:p>
            <a:pPr eaLnBrk="1" hangingPunct="1"/>
            <a:r>
              <a:rPr lang="en-US" sz="1400" u="sng"/>
              <a:t>end for</a:t>
            </a:r>
          </a:p>
          <a:p>
            <a:pPr eaLnBrk="1" hangingPunct="1"/>
            <a:r>
              <a:rPr lang="ru-RU" sz="1400"/>
              <a:t>вых_буфер--</a:t>
            </a:r>
            <a:r>
              <a:rPr lang="en-US" sz="1400"/>
              <a:t>;</a:t>
            </a:r>
          </a:p>
          <a:p>
            <a:pPr eaLnBrk="1" hangingPunct="1"/>
            <a:endParaRPr lang="en-US" sz="1400"/>
          </a:p>
          <a:p>
            <a:pPr eaLnBrk="1" hangingPunct="1"/>
            <a:r>
              <a:rPr lang="ru-RU" sz="1400"/>
              <a:t>признак = 0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 u="sng"/>
              <a:t>if</a:t>
            </a:r>
            <a:r>
              <a:rPr lang="en-US" sz="1400"/>
              <a:t>  </a:t>
            </a:r>
            <a:r>
              <a:rPr lang="ru-RU" sz="1400"/>
              <a:t>число</a:t>
            </a:r>
            <a:r>
              <a:rPr lang="en-US" sz="1400"/>
              <a:t>&lt;0 </a:t>
            </a:r>
            <a:r>
              <a:rPr lang="en-US" sz="1400" u="sng"/>
              <a:t>then</a:t>
            </a:r>
          </a:p>
          <a:p>
            <a:pPr eaLnBrk="1" hangingPunct="1"/>
            <a:r>
              <a:rPr lang="en-US" sz="1400"/>
              <a:t>	</a:t>
            </a:r>
            <a:r>
              <a:rPr lang="ru-RU" sz="1400"/>
              <a:t>признак</a:t>
            </a:r>
            <a:r>
              <a:rPr lang="en-US" sz="1400"/>
              <a:t> </a:t>
            </a:r>
            <a:r>
              <a:rPr lang="ru-RU" sz="1400"/>
              <a:t>=</a:t>
            </a:r>
            <a:r>
              <a:rPr lang="en-US" sz="1400"/>
              <a:t> 1;</a:t>
            </a:r>
            <a:r>
              <a:rPr lang="ru-RU" sz="1400"/>
              <a:t> </a:t>
            </a:r>
            <a:endParaRPr lang="en-US" sz="1400"/>
          </a:p>
          <a:p>
            <a:pPr eaLnBrk="1" hangingPunct="1"/>
            <a:r>
              <a:rPr lang="en-US" sz="1400"/>
              <a:t>	</a:t>
            </a:r>
            <a:r>
              <a:rPr lang="ru-RU" sz="1400"/>
              <a:t>число = -число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 u="sng"/>
              <a:t>end if</a:t>
            </a:r>
          </a:p>
          <a:p>
            <a:pPr eaLnBrk="1" hangingPunct="1"/>
            <a:endParaRPr lang="en-US" sz="1400"/>
          </a:p>
          <a:p>
            <a:pPr eaLnBrk="1" hangingPunct="1"/>
            <a:r>
              <a:rPr lang="en-US" sz="1400" u="sng"/>
              <a:t>do</a:t>
            </a:r>
            <a:endParaRPr lang="en-US" sz="1400"/>
          </a:p>
          <a:p>
            <a:pPr eaLnBrk="1" hangingPunct="1"/>
            <a:r>
              <a:rPr lang="ru-RU" sz="1400"/>
              <a:t>	</a:t>
            </a:r>
            <a:r>
              <a:rPr lang="en-US" sz="1400"/>
              <a:t>(</a:t>
            </a:r>
            <a:r>
              <a:rPr lang="ru-RU" sz="1400"/>
              <a:t>число, остаток)</a:t>
            </a:r>
            <a:r>
              <a:rPr lang="en-US" sz="1400"/>
              <a:t> </a:t>
            </a:r>
            <a:r>
              <a:rPr lang="ru-RU" sz="1400"/>
              <a:t>=</a:t>
            </a:r>
            <a:r>
              <a:rPr lang="en-US" sz="1400"/>
              <a:t> </a:t>
            </a:r>
            <a:r>
              <a:rPr lang="ru-RU" sz="1400"/>
              <a:t>число </a:t>
            </a:r>
            <a:r>
              <a:rPr lang="en-US" sz="1400"/>
              <a:t>/10;</a:t>
            </a:r>
          </a:p>
          <a:p>
            <a:pPr eaLnBrk="1" hangingPunct="1"/>
            <a:r>
              <a:rPr lang="en-US" sz="1400"/>
              <a:t>	[</a:t>
            </a:r>
            <a:r>
              <a:rPr lang="ru-RU" sz="1400"/>
              <a:t>вых_буфер</a:t>
            </a:r>
            <a:r>
              <a:rPr lang="en-US" sz="1400"/>
              <a:t>] =</a:t>
            </a:r>
            <a:r>
              <a:rPr lang="ru-RU" sz="1400"/>
              <a:t> </a:t>
            </a:r>
            <a:r>
              <a:rPr lang="en-US" sz="1400"/>
              <a:t>BIN_2_ASCII</a:t>
            </a:r>
            <a:r>
              <a:rPr lang="ru-RU" sz="1400"/>
              <a:t>(остаток)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/>
              <a:t>	</a:t>
            </a:r>
            <a:r>
              <a:rPr lang="ru-RU" sz="1400"/>
              <a:t>вых_буфер--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 u="sng"/>
              <a:t>while (</a:t>
            </a:r>
            <a:r>
              <a:rPr lang="ru-RU" sz="1400" u="sng"/>
              <a:t>число</a:t>
            </a:r>
            <a:r>
              <a:rPr lang="en-US" sz="1400" u="sng"/>
              <a:t>&lt;&gt;0);</a:t>
            </a:r>
            <a:endParaRPr lang="ru-RU" sz="1400" u="sng"/>
          </a:p>
          <a:p>
            <a:pPr eaLnBrk="1" hangingPunct="1"/>
            <a:endParaRPr lang="en-US" sz="1400" u="sng"/>
          </a:p>
          <a:p>
            <a:pPr eaLnBrk="1" hangingPunct="1"/>
            <a:r>
              <a:rPr lang="en-US" sz="1400" u="sng"/>
              <a:t>if</a:t>
            </a:r>
            <a:r>
              <a:rPr lang="en-US" sz="1400"/>
              <a:t> </a:t>
            </a:r>
            <a:r>
              <a:rPr lang="ru-RU" sz="1400"/>
              <a:t>признак=1</a:t>
            </a:r>
            <a:r>
              <a:rPr lang="en-US" sz="1400"/>
              <a:t> </a:t>
            </a:r>
            <a:r>
              <a:rPr lang="en-US" sz="1400" u="sng"/>
              <a:t>then</a:t>
            </a:r>
          </a:p>
          <a:p>
            <a:pPr eaLnBrk="1" hangingPunct="1"/>
            <a:r>
              <a:rPr lang="en-US" sz="1400"/>
              <a:t>	[</a:t>
            </a:r>
            <a:r>
              <a:rPr lang="ru-RU" sz="1400"/>
              <a:t>вых_буфер</a:t>
            </a:r>
            <a:r>
              <a:rPr lang="en-US" sz="1400"/>
              <a:t>] = ‘-’;</a:t>
            </a:r>
          </a:p>
          <a:p>
            <a:pPr eaLnBrk="1" hangingPunct="1"/>
            <a:r>
              <a:rPr lang="en-US" sz="1400" u="sng"/>
              <a:t>end if</a:t>
            </a:r>
            <a:endParaRPr lang="ru-RU" sz="1400" u="sng"/>
          </a:p>
        </p:txBody>
      </p:sp>
      <p:sp>
        <p:nvSpPr>
          <p:cNvPr id="14348" name="TextBox 4"/>
          <p:cNvSpPr txBox="1">
            <a:spLocks noChangeArrowheads="1"/>
          </p:cNvSpPr>
          <p:nvPr/>
        </p:nvSpPr>
        <p:spPr bwMode="auto">
          <a:xfrm>
            <a:off x="4787900" y="1196975"/>
            <a:ext cx="39608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i="1" dirty="0"/>
              <a:t>AX</a:t>
            </a:r>
            <a:r>
              <a:rPr lang="ru-RU" sz="1200" i="1" dirty="0"/>
              <a:t> – число для вывода;</a:t>
            </a:r>
          </a:p>
          <a:p>
            <a:pPr eaLnBrk="1" hangingPunct="1"/>
            <a:r>
              <a:rPr lang="en-US" sz="1200" i="1" dirty="0"/>
              <a:t>SI</a:t>
            </a:r>
            <a:r>
              <a:rPr lang="ru-RU" sz="1200" i="1" dirty="0"/>
              <a:t> – адрес начала </a:t>
            </a:r>
            <a:r>
              <a:rPr lang="ru-RU" sz="1200" i="1" dirty="0" err="1"/>
              <a:t>вых_буфера</a:t>
            </a:r>
            <a:r>
              <a:rPr lang="ru-RU" sz="1200" i="1" dirty="0"/>
              <a:t>;</a:t>
            </a:r>
          </a:p>
          <a:p>
            <a:pPr eaLnBrk="1" hangingPunct="1"/>
            <a:r>
              <a:rPr lang="en-US" sz="1200" i="1" dirty="0"/>
              <a:t>BX= 10</a:t>
            </a:r>
            <a:r>
              <a:rPr lang="ru-RU" sz="1200" i="1" dirty="0"/>
              <a:t> – константа для деления;</a:t>
            </a:r>
            <a:endParaRPr lang="en-US" sz="1200" i="1" dirty="0"/>
          </a:p>
          <a:p>
            <a:pPr eaLnBrk="1" hangingPunct="1"/>
            <a:r>
              <a:rPr lang="en-US" sz="1200" dirty="0"/>
              <a:t>DI</a:t>
            </a:r>
            <a:r>
              <a:rPr lang="ru-RU" sz="1200" dirty="0"/>
              <a:t> – признак;	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16200000" flipH="1">
            <a:off x="2087563" y="4086225"/>
            <a:ext cx="547211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6516688" y="5949950"/>
            <a:ext cx="2519362" cy="908050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443663" y="3284538"/>
            <a:ext cx="2520950" cy="1008062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67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54520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Команды умножения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07504" y="548680"/>
            <a:ext cx="8856662" cy="6309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800" dirty="0"/>
          </a:p>
          <a:p>
            <a:pPr lvl="0"/>
            <a:r>
              <a:rPr lang="ru-RU" sz="2000" dirty="0"/>
              <a:t>После </a:t>
            </a:r>
            <a:r>
              <a:rPr lang="en-US" sz="2000" dirty="0"/>
              <a:t>MUL</a:t>
            </a:r>
            <a:r>
              <a:rPr lang="ru-RU" sz="2000" dirty="0"/>
              <a:t> флаги </a:t>
            </a:r>
            <a:r>
              <a:rPr lang="en-US" sz="2000" dirty="0"/>
              <a:t>CF </a:t>
            </a:r>
            <a:r>
              <a:rPr lang="ru-RU" sz="2000" dirty="0"/>
              <a:t>и </a:t>
            </a:r>
            <a:r>
              <a:rPr lang="en-US" sz="2000" dirty="0"/>
              <a:t>OF </a:t>
            </a:r>
            <a:r>
              <a:rPr lang="ru-RU" sz="2000" dirty="0"/>
              <a:t>равны нулю, если старшая половина произведения равна 0, в противном случае оба флага равны 1.  </a:t>
            </a:r>
          </a:p>
          <a:p>
            <a:pPr lvl="0"/>
            <a:r>
              <a:rPr lang="ru-RU" sz="2000" dirty="0"/>
              <a:t>После </a:t>
            </a:r>
            <a:r>
              <a:rPr lang="en-US" sz="2000" dirty="0"/>
              <a:t>IMUL </a:t>
            </a:r>
            <a:r>
              <a:rPr lang="ru-RU" sz="2000" dirty="0"/>
              <a:t>флаги </a:t>
            </a:r>
            <a:r>
              <a:rPr lang="en-US" sz="2000" dirty="0"/>
              <a:t>CF </a:t>
            </a:r>
            <a:r>
              <a:rPr lang="ru-RU" sz="2000" dirty="0"/>
              <a:t>и </a:t>
            </a:r>
            <a:r>
              <a:rPr lang="en-US" sz="2000" dirty="0"/>
              <a:t>OF </a:t>
            </a:r>
            <a:r>
              <a:rPr lang="ru-RU" sz="2000" dirty="0"/>
              <a:t>равны нулю, если старшая половина содержит только расширение знака, в противном случае оба флага равны 1. </a:t>
            </a:r>
          </a:p>
          <a:p>
            <a:pPr lvl="0"/>
            <a:r>
              <a:rPr lang="ru-RU" sz="2000" dirty="0"/>
              <a:t>Остальные флаги после этих команд неопределенны.</a:t>
            </a:r>
            <a:endParaRPr lang="ru-RU" dirty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b="1" dirty="0"/>
              <a:t>Ограничения</a:t>
            </a:r>
            <a:r>
              <a:rPr lang="ru-RU" sz="2000" dirty="0"/>
              <a:t>.</a:t>
            </a:r>
          </a:p>
          <a:p>
            <a:pPr lvl="0"/>
            <a:r>
              <a:rPr lang="ru-RU" sz="2000" dirty="0"/>
              <a:t>В командах нельзя указывать непосредственный операнд – его нужно предварительно загрузить в регистр или ячейку памяти.</a:t>
            </a:r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dirty="0" err="1"/>
              <a:t>bx</a:t>
            </a:r>
            <a:r>
              <a:rPr lang="en-US" sz="2000" dirty="0"/>
              <a:t>, 10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mul</a:t>
            </a:r>
            <a:r>
              <a:rPr lang="en-US" sz="2000" dirty="0"/>
              <a:t> </a:t>
            </a:r>
            <a:r>
              <a:rPr lang="en-US" sz="2000" dirty="0" err="1"/>
              <a:t>bx</a:t>
            </a:r>
            <a:endParaRPr lang="ru-RU" sz="2000" dirty="0"/>
          </a:p>
          <a:p>
            <a:pPr lvl="0"/>
            <a:r>
              <a:rPr lang="ru-RU" sz="2000" dirty="0"/>
              <a:t>Длина операндов при умножении должна быть равной. При умножении операндов разной длины меньший нужно расширить до длины большего. При </a:t>
            </a:r>
            <a:r>
              <a:rPr lang="ru-RU" sz="2000" dirty="0" err="1"/>
              <a:t>беззнаковом</a:t>
            </a:r>
            <a:r>
              <a:rPr lang="ru-RU" sz="2000" dirty="0"/>
              <a:t> умножении нулями, при знаковом – командами знакового расширения или </a:t>
            </a:r>
            <a:r>
              <a:rPr lang="en-US" sz="2000" dirty="0" err="1"/>
              <a:t>movsx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AL, bb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cbw</a:t>
            </a:r>
            <a:r>
              <a:rPr lang="en-US" sz="2000" dirty="0"/>
              <a:t>			</a:t>
            </a:r>
            <a:r>
              <a:rPr lang="en-US" sz="2000"/>
              <a:t>; 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mul</a:t>
            </a:r>
            <a:r>
              <a:rPr lang="en-US" sz="2000" dirty="0"/>
              <a:t> </a:t>
            </a:r>
            <a:r>
              <a:rPr lang="en-US" sz="2000" dirty="0" err="1"/>
              <a:t>ww</a:t>
            </a:r>
            <a:r>
              <a:rPr lang="en-US" sz="2000" dirty="0"/>
              <a:t>		; </a:t>
            </a:r>
            <a:r>
              <a:rPr lang="en-US" sz="2000" dirty="0" err="1"/>
              <a:t>mul</a:t>
            </a:r>
            <a:r>
              <a:rPr lang="en-US" sz="2000" dirty="0"/>
              <a:t> </a:t>
            </a:r>
            <a:r>
              <a:rPr lang="en-US" sz="2000" dirty="0" err="1"/>
              <a:t>ww</a:t>
            </a:r>
            <a:endParaRPr lang="ru-RU" sz="2000" dirty="0"/>
          </a:p>
          <a:p>
            <a:pPr lvl="0"/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5009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умножения. Примеры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07504" y="836712"/>
            <a:ext cx="885666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2000" b="1" dirty="0"/>
              <a:t>Пример 1</a:t>
            </a:r>
            <a:r>
              <a:rPr lang="en-US" sz="2000" b="1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AL, 37 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BL, 5 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imul</a:t>
            </a:r>
            <a:r>
              <a:rPr lang="en-US" sz="2000" dirty="0"/>
              <a:t> BL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АХ будет содержать 00</a:t>
            </a:r>
            <a:r>
              <a:rPr lang="en-US" sz="2000" dirty="0"/>
              <a:t>B</a:t>
            </a:r>
            <a:r>
              <a:rPr lang="ru-RU" sz="2000" dirty="0"/>
              <a:t>9</a:t>
            </a:r>
            <a:r>
              <a:rPr lang="en-US" sz="2000" dirty="0"/>
              <a:t>h</a:t>
            </a:r>
            <a:r>
              <a:rPr lang="ru-RU" sz="2000" dirty="0"/>
              <a:t> (+185), при этом </a:t>
            </a:r>
            <a:r>
              <a:rPr lang="en-US" sz="2000" dirty="0"/>
              <a:t>CF</a:t>
            </a:r>
            <a:r>
              <a:rPr lang="ru-RU" sz="2000" dirty="0"/>
              <a:t> = 0 и </a:t>
            </a:r>
            <a:r>
              <a:rPr lang="en-US" sz="2000" dirty="0"/>
              <a:t>OF</a:t>
            </a:r>
            <a:r>
              <a:rPr lang="ru-RU" sz="2000" dirty="0"/>
              <a:t> = 0, т.к.  регистр АН содержит все нули. </a:t>
            </a:r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r>
              <a:rPr lang="ru-RU" sz="2000" b="1" dirty="0"/>
              <a:t>Пример 2</a:t>
            </a:r>
            <a:r>
              <a:rPr lang="en-US" sz="2000" b="1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AL, -37 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BL, 5 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imul</a:t>
            </a:r>
            <a:r>
              <a:rPr lang="en-US" sz="2000" dirty="0"/>
              <a:t> BL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После выполнения операции умножения регистр АХ содержит 0</a:t>
            </a:r>
            <a:r>
              <a:rPr lang="en-US" sz="2000" dirty="0"/>
              <a:t>FF</a:t>
            </a:r>
            <a:r>
              <a:rPr lang="ru-RU" sz="2000" dirty="0"/>
              <a:t>47</a:t>
            </a:r>
            <a:r>
              <a:rPr lang="en-US" sz="2000" dirty="0"/>
              <a:t>h</a:t>
            </a:r>
            <a:r>
              <a:rPr lang="ru-RU" sz="2000" dirty="0"/>
              <a:t> (-1</a:t>
            </a:r>
            <a:r>
              <a:rPr lang="en-US" sz="2000" dirty="0"/>
              <a:t>S</a:t>
            </a:r>
            <a:r>
              <a:rPr lang="ru-RU" sz="2000" dirty="0"/>
              <a:t>5). Поскольку в регистре АН содержится расширение знака регистра </a:t>
            </a:r>
            <a:r>
              <a:rPr lang="en-US" sz="2000" dirty="0"/>
              <a:t>AL</a:t>
            </a:r>
            <a:r>
              <a:rPr lang="ru-RU" sz="2000" dirty="0"/>
              <a:t> (</a:t>
            </a:r>
            <a:r>
              <a:rPr lang="en-US" sz="2000" dirty="0" err="1"/>
              <a:t>OFFh</a:t>
            </a:r>
            <a:r>
              <a:rPr lang="ru-RU" sz="2000" dirty="0"/>
              <a:t>), то флаги имеют нулевые значения: </a:t>
            </a:r>
            <a:r>
              <a:rPr lang="en-US" sz="2000" dirty="0"/>
              <a:t>CF</a:t>
            </a:r>
            <a:r>
              <a:rPr lang="ru-RU" sz="2000" dirty="0"/>
              <a:t> = О, </a:t>
            </a:r>
            <a:r>
              <a:rPr lang="en-US" sz="2000" dirty="0"/>
              <a:t>OF</a:t>
            </a:r>
            <a:r>
              <a:rPr lang="ru-RU" sz="2000" dirty="0"/>
              <a:t> = 0.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6948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деления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3312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div </a:t>
            </a:r>
            <a:r>
              <a:rPr lang="ru-RU" b="1" dirty="0"/>
              <a:t>делитель</a:t>
            </a:r>
            <a:r>
              <a:rPr lang="ru-RU" dirty="0"/>
              <a:t>	; деление </a:t>
            </a:r>
            <a:r>
              <a:rPr lang="ru-RU" dirty="0" err="1"/>
              <a:t>беззнаковых</a:t>
            </a:r>
            <a:r>
              <a:rPr lang="ru-RU" dirty="0"/>
              <a:t> чисел</a:t>
            </a:r>
          </a:p>
          <a:p>
            <a:pPr marL="0" indent="0">
              <a:buNone/>
            </a:pPr>
            <a:r>
              <a:rPr lang="en-US" b="1" dirty="0" err="1"/>
              <a:t>idiv</a:t>
            </a:r>
            <a:r>
              <a:rPr lang="en-US" b="1" dirty="0"/>
              <a:t> </a:t>
            </a:r>
            <a:r>
              <a:rPr lang="ru-RU" b="1" dirty="0"/>
              <a:t>делитель</a:t>
            </a:r>
            <a:r>
              <a:rPr lang="ru-RU" dirty="0"/>
              <a:t>	; деление знаковых чисел</a:t>
            </a:r>
          </a:p>
          <a:p>
            <a:pPr marL="0" indent="0">
              <a:buNone/>
            </a:pPr>
            <a:endParaRPr lang="ru-RU" sz="800" dirty="0"/>
          </a:p>
          <a:p>
            <a:pPr lvl="0"/>
            <a:r>
              <a:rPr lang="ru-RU" sz="2000" dirty="0"/>
              <a:t>Делимое всегда находится в аккумуляторе или аккумуляторе с расширением;</a:t>
            </a:r>
          </a:p>
          <a:p>
            <a:pPr lvl="0"/>
            <a:r>
              <a:rPr lang="ru-RU" sz="2000" dirty="0"/>
              <a:t>Делитель задается операндом команды, размер которого в 2 раза меньше размера делимого (в байтах);</a:t>
            </a:r>
          </a:p>
          <a:p>
            <a:pPr lvl="0"/>
            <a:r>
              <a:rPr lang="ru-RU" sz="2000" dirty="0"/>
              <a:t>Частное от деления помещается в младшую часть делимого;</a:t>
            </a:r>
          </a:p>
          <a:p>
            <a:pPr lvl="0"/>
            <a:r>
              <a:rPr lang="ru-RU" sz="2000" dirty="0"/>
              <a:t> Остаток от деления помещается  в старшую часть делимого.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36600"/>
              </p:ext>
            </p:extLst>
          </p:nvPr>
        </p:nvGraphicFramePr>
        <p:xfrm>
          <a:off x="251520" y="4005064"/>
          <a:ext cx="8208910" cy="2664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8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2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Операнд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Делимое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Частное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Остаток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Диапазон частного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 байт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AH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div – 0..255</a:t>
                      </a:r>
                      <a:endParaRPr lang="ru-RU" sz="18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idiv – -128..127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 </a:t>
                      </a:r>
                      <a:r>
                        <a:rPr lang="ru-RU" sz="1800">
                          <a:effectLst/>
                        </a:rPr>
                        <a:t>байта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DX:AX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div – 0..</a:t>
                      </a:r>
                      <a:r>
                        <a:rPr lang="ru-RU" sz="1800" dirty="0">
                          <a:effectLst/>
                        </a:rPr>
                        <a:t>65535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idiv</a:t>
                      </a:r>
                      <a:r>
                        <a:rPr lang="en-US" sz="1800" dirty="0">
                          <a:effectLst/>
                        </a:rPr>
                        <a:t> – -</a:t>
                      </a:r>
                      <a:r>
                        <a:rPr lang="ru-RU" sz="1800" dirty="0">
                          <a:effectLst/>
                        </a:rPr>
                        <a:t>32768</a:t>
                      </a:r>
                      <a:r>
                        <a:rPr lang="en-US" sz="1800" dirty="0">
                          <a:effectLst/>
                        </a:rPr>
                        <a:t>..</a:t>
                      </a:r>
                      <a:r>
                        <a:rPr lang="ru-RU" sz="1800" dirty="0">
                          <a:effectLst/>
                        </a:rPr>
                        <a:t>32767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 </a:t>
                      </a:r>
                      <a:r>
                        <a:rPr lang="ru-RU" sz="1800">
                          <a:effectLst/>
                        </a:rPr>
                        <a:t>байта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EDX:EAX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EDX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95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деления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3600400"/>
          </a:xfrm>
        </p:spPr>
        <p:txBody>
          <a:bodyPr>
            <a:normAutofit/>
          </a:bodyPr>
          <a:lstStyle/>
          <a:p>
            <a:r>
              <a:rPr lang="ru-RU" sz="2000" dirty="0"/>
              <a:t>Состояние флагов после выполнения деления неопределенно.</a:t>
            </a:r>
          </a:p>
          <a:p>
            <a:r>
              <a:rPr lang="ru-RU" sz="2000" dirty="0"/>
              <a:t>При использовании команд </a:t>
            </a:r>
            <a:r>
              <a:rPr lang="ru-RU" sz="2000" dirty="0" err="1"/>
              <a:t>div</a:t>
            </a:r>
            <a:r>
              <a:rPr lang="ru-RU" sz="2000" dirty="0"/>
              <a:t> и </a:t>
            </a:r>
            <a:r>
              <a:rPr lang="ru-RU" sz="2000" dirty="0" err="1"/>
              <a:t>idiv</a:t>
            </a:r>
            <a:r>
              <a:rPr lang="ru-RU" sz="2000" dirty="0"/>
              <a:t> может возникнуть переполнение, что вызывает прерывание (деление на ноль, слишком большое частное). </a:t>
            </a:r>
          </a:p>
          <a:p>
            <a:r>
              <a:rPr lang="ru-RU" sz="2000" dirty="0"/>
              <a:t>?? Чтобы избежать переполнения, нужно следовать таким правилу: модуль делителя должен быть меньше модуля старшей части делимого. Эту проверку нужно выполнять перед командой деления. </a:t>
            </a:r>
            <a:r>
              <a:rPr lang="en-US" sz="2000" dirty="0"/>
              <a:t>?? – </a:t>
            </a:r>
            <a:r>
              <a:rPr lang="ru-RU" sz="2000" dirty="0"/>
              <a:t>из литературы</a:t>
            </a:r>
            <a:endParaRPr lang="en-US" sz="2000" dirty="0"/>
          </a:p>
          <a:p>
            <a:r>
              <a:rPr lang="ru-RU" sz="2000" dirty="0"/>
              <a:t>Модуль делимого </a:t>
            </a:r>
            <a:r>
              <a:rPr lang="ru-RU" sz="2000" b="1" i="1" dirty="0"/>
              <a:t>с учетом старшей части</a:t>
            </a:r>
            <a:r>
              <a:rPr lang="ru-RU" sz="2000" dirty="0"/>
              <a:t> должен быть больше модуля делителя.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6538"/>
              </p:ext>
            </p:extLst>
          </p:nvPr>
        </p:nvGraphicFramePr>
        <p:xfrm>
          <a:off x="179512" y="4365104"/>
          <a:ext cx="8280920" cy="2050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r>
                        <a:rPr lang="ru-RU" sz="2000" dirty="0"/>
                        <a:t>Операция деления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Делимое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Делитель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Частное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ru-RU" sz="2000" dirty="0"/>
                        <a:t>Слово на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0123</a:t>
                      </a:r>
                      <a:r>
                        <a:rPr lang="en-US" sz="2000" dirty="0"/>
                        <a:t>h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01h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(1) 23h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ru-RU" sz="2000" dirty="0"/>
                        <a:t>Двойное</a:t>
                      </a:r>
                      <a:r>
                        <a:rPr lang="ru-RU" sz="2000" baseline="0" dirty="0"/>
                        <a:t> слово на слово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0001 4926h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01h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(1) 4026h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79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деления. Проверка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59046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?? </a:t>
            </a:r>
            <a:r>
              <a:rPr lang="ru-RU" b="1" dirty="0"/>
              <a:t>Пример</a:t>
            </a:r>
            <a:r>
              <a:rPr lang="ru-RU" dirty="0"/>
              <a:t>. Деление </a:t>
            </a:r>
            <a:r>
              <a:rPr lang="ru-RU" dirty="0" err="1"/>
              <a:t>беззнаковых</a:t>
            </a:r>
            <a:r>
              <a:rPr lang="ru-RU" dirty="0"/>
              <a:t> чисел.</a:t>
            </a:r>
          </a:p>
          <a:p>
            <a:pPr marL="0" indent="0">
              <a:buNone/>
            </a:pPr>
            <a:r>
              <a:rPr lang="en-US" dirty="0" err="1"/>
              <a:t>dataseg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DIVISOR DB ?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codeseg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cmp</a:t>
            </a:r>
            <a:r>
              <a:rPr lang="en-US" dirty="0"/>
              <a:t> AH, DIVISOR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jb</a:t>
            </a:r>
            <a:r>
              <a:rPr lang="en-US" dirty="0"/>
              <a:t> overflow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div DIVISOR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overflow: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&lt; обработчик переполнения&gt;</a:t>
            </a:r>
            <a:r>
              <a:rPr lang="en-US" dirty="0"/>
              <a:t> ??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команды </a:t>
            </a:r>
            <a:r>
              <a:rPr lang="ru-RU" dirty="0" err="1"/>
              <a:t>idiv</a:t>
            </a:r>
            <a:r>
              <a:rPr lang="ru-RU" dirty="0"/>
              <a:t> необходимо учитывать, что либо делимое, либо делитель может быть отрицательным, а так как сравниваются абсолютные значения, нужно использовать команду </a:t>
            </a:r>
            <a:r>
              <a:rPr lang="ru-RU" dirty="0" err="1"/>
              <a:t>neg</a:t>
            </a:r>
            <a:r>
              <a:rPr lang="ru-RU" dirty="0"/>
              <a:t> для временного преобразования отрицательного значения в положительное.</a:t>
            </a:r>
          </a:p>
          <a:p>
            <a:pPr marL="0" indent="0">
              <a:buNone/>
            </a:pPr>
            <a:r>
              <a:rPr lang="ru-RU" dirty="0"/>
              <a:t>Если при этом отрицательное делимое занимает 2 регистра, преобразование знака нужно выполнять вручную: сначала инвертировать биты, а затем прибавить 1 к полученному числу.</a:t>
            </a:r>
          </a:p>
          <a:p>
            <a:pPr marL="0" indent="0">
              <a:buNone/>
            </a:pPr>
            <a:r>
              <a:rPr lang="ru-RU" b="1" dirty="0"/>
              <a:t>Пример</a:t>
            </a:r>
            <a:r>
              <a:rPr lang="ru-RU" dirty="0"/>
              <a:t>. Преобразование знака делимого в </a:t>
            </a:r>
            <a:r>
              <a:rPr lang="en-US" dirty="0"/>
              <a:t>DX</a:t>
            </a:r>
            <a:r>
              <a:rPr lang="ru-RU" dirty="0"/>
              <a:t>:</a:t>
            </a:r>
            <a:r>
              <a:rPr lang="en-US" dirty="0"/>
              <a:t>AX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-US" dirty="0"/>
              <a:t>not DX </a:t>
            </a:r>
            <a:r>
              <a:rPr lang="ru-RU" dirty="0"/>
              <a:t>		; инвертирование битов в DX </a:t>
            </a:r>
          </a:p>
          <a:p>
            <a:pPr marL="0" indent="0">
              <a:buNone/>
            </a:pPr>
            <a:r>
              <a:rPr lang="en-US" dirty="0"/>
              <a:t>not AX</a:t>
            </a:r>
            <a:r>
              <a:rPr lang="ru-RU" dirty="0"/>
              <a:t> 		; инвертирование битов в АХ</a:t>
            </a:r>
          </a:p>
          <a:p>
            <a:pPr marL="0" indent="0">
              <a:buNone/>
            </a:pPr>
            <a:r>
              <a:rPr lang="en-US" dirty="0"/>
              <a:t>add AX</a:t>
            </a:r>
            <a:r>
              <a:rPr lang="ru-RU" dirty="0"/>
              <a:t>, </a:t>
            </a:r>
            <a:r>
              <a:rPr lang="en-US" dirty="0"/>
              <a:t>l</a:t>
            </a:r>
            <a:r>
              <a:rPr lang="ru-RU" dirty="0"/>
              <a:t> 		; прибавление 1 к АХ</a:t>
            </a:r>
          </a:p>
          <a:p>
            <a:pPr marL="0" indent="0">
              <a:buNone/>
            </a:pPr>
            <a:r>
              <a:rPr lang="ru-RU" dirty="0" err="1"/>
              <a:t>adc</a:t>
            </a:r>
            <a:r>
              <a:rPr lang="ru-RU" dirty="0"/>
              <a:t> DX, 0 		; прибавление переноса к DX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5248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>
                <a:highlight>
                  <a:srgbClr val="FFFF00"/>
                </a:highlight>
              </a:rPr>
              <a:t>Умножение многоразрядных чисел</a:t>
            </a:r>
            <a:endParaRPr lang="ru-RU" b="1" dirty="0">
              <a:highlight>
                <a:srgbClr val="FFFF00"/>
              </a:highlight>
            </a:endParaRP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158417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Умножение чисел большой разрядности может привести к появлению результата, разрядность которого не может поместиться в пару регистров </a:t>
            </a:r>
            <a:r>
              <a:rPr lang="en-US" dirty="0"/>
              <a:t>EDX</a:t>
            </a:r>
            <a:r>
              <a:rPr lang="ru-RU" dirty="0"/>
              <a:t>:</a:t>
            </a:r>
            <a:r>
              <a:rPr lang="en-US" dirty="0"/>
              <a:t>EAX</a:t>
            </a:r>
            <a:r>
              <a:rPr lang="ru-RU" dirty="0"/>
              <a:t> (</a:t>
            </a:r>
            <a:r>
              <a:rPr lang="en-US" dirty="0"/>
              <a:t>RDX</a:t>
            </a:r>
            <a:r>
              <a:rPr lang="ru-RU" dirty="0"/>
              <a:t>:</a:t>
            </a:r>
            <a:r>
              <a:rPr lang="en-US" dirty="0"/>
              <a:t>RAX</a:t>
            </a:r>
            <a:r>
              <a:rPr lang="ru-RU" dirty="0"/>
              <a:t>). </a:t>
            </a:r>
          </a:p>
          <a:p>
            <a:r>
              <a:rPr lang="ru-RU" dirty="0"/>
              <a:t>В таких случаях умножение может быть реализовано по принципу умножения в столбик по следующей схеме: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6823075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36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Умножение многоразрядных чисел. Пример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17281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Пример</a:t>
            </a:r>
            <a:r>
              <a:rPr lang="ru-RU" dirty="0"/>
              <a:t>. Умножение двух двойных слов с получением 64-разрядного результата с использованием 16-разрядных регистров.</a:t>
            </a:r>
          </a:p>
          <a:p>
            <a:pPr marL="0" indent="0">
              <a:buNone/>
            </a:pPr>
            <a:r>
              <a:rPr lang="ru-RU" dirty="0"/>
              <a:t>	Исходные операнды:</a:t>
            </a:r>
          </a:p>
          <a:p>
            <a:pPr marL="0" indent="0">
              <a:buNone/>
            </a:pPr>
            <a:r>
              <a:rPr lang="en-US" dirty="0"/>
              <a:t>CX</a:t>
            </a:r>
            <a:r>
              <a:rPr lang="ru-RU" dirty="0"/>
              <a:t>, </a:t>
            </a:r>
            <a:r>
              <a:rPr lang="en-US" dirty="0"/>
              <a:t>BX</a:t>
            </a:r>
            <a:r>
              <a:rPr lang="ru-RU" dirty="0"/>
              <a:t> – первый множитель,</a:t>
            </a:r>
          </a:p>
          <a:p>
            <a:pPr marL="0" indent="0">
              <a:buNone/>
            </a:pPr>
            <a:r>
              <a:rPr lang="en-US" dirty="0"/>
              <a:t>DX</a:t>
            </a:r>
            <a:r>
              <a:rPr lang="ru-RU" dirty="0"/>
              <a:t>, </a:t>
            </a:r>
            <a:r>
              <a:rPr lang="en-US" dirty="0"/>
              <a:t>AX</a:t>
            </a:r>
            <a:r>
              <a:rPr lang="ru-RU" dirty="0"/>
              <a:t> – второй множитель.</a:t>
            </a:r>
          </a:p>
          <a:p>
            <a:pPr marL="0" indent="0">
              <a:buNone/>
            </a:pPr>
            <a:r>
              <a:rPr lang="ru-RU" dirty="0"/>
              <a:t>	Результат записывается в 4 регистра: </a:t>
            </a:r>
            <a:r>
              <a:rPr lang="en-US" dirty="0"/>
              <a:t>DX</a:t>
            </a:r>
            <a:r>
              <a:rPr lang="ru-RU" dirty="0"/>
              <a:t>, </a:t>
            </a:r>
            <a:r>
              <a:rPr lang="en-US" dirty="0"/>
              <a:t>CX</a:t>
            </a:r>
            <a:r>
              <a:rPr lang="ru-RU" dirty="0"/>
              <a:t>, </a:t>
            </a:r>
            <a:r>
              <a:rPr lang="en-US" dirty="0"/>
              <a:t>BX</a:t>
            </a:r>
            <a:r>
              <a:rPr lang="ru-RU" dirty="0"/>
              <a:t>, </a:t>
            </a:r>
            <a:r>
              <a:rPr lang="en-US" dirty="0"/>
              <a:t>AX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2564904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dataseg</a:t>
            </a:r>
            <a:endParaRPr lang="ru-RU" dirty="0"/>
          </a:p>
          <a:p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M</a:t>
            </a:r>
            <a:r>
              <a:rPr lang="ru-RU" dirty="0"/>
              <a:t>	</a:t>
            </a:r>
            <a:r>
              <a:rPr lang="en-US" dirty="0" err="1"/>
              <a:t>dw</a:t>
            </a:r>
            <a:r>
              <a:rPr lang="ru-RU" dirty="0"/>
              <a:t> 	?		; для сохранения ст. части операнда</a:t>
            </a:r>
          </a:p>
          <a:p>
            <a:r>
              <a:rPr lang="en-US" dirty="0"/>
              <a:t>LO</a:t>
            </a:r>
            <a:r>
              <a:rPr lang="ru-RU" dirty="0"/>
              <a:t>_</a:t>
            </a:r>
            <a:r>
              <a:rPr lang="en-US" dirty="0"/>
              <a:t>M</a:t>
            </a:r>
            <a:r>
              <a:rPr lang="ru-RU" dirty="0"/>
              <a:t>	</a:t>
            </a:r>
            <a:r>
              <a:rPr lang="en-US" dirty="0" err="1"/>
              <a:t>dw</a:t>
            </a:r>
            <a:r>
              <a:rPr lang="ru-RU" dirty="0"/>
              <a:t> 	?		; для сохранения мл. части операнда</a:t>
            </a:r>
          </a:p>
          <a:p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1	</a:t>
            </a:r>
            <a:r>
              <a:rPr lang="en-US" dirty="0" err="1"/>
              <a:t>dw</a:t>
            </a:r>
            <a:r>
              <a:rPr lang="ru-RU" dirty="0"/>
              <a:t>	?		; ст. часть 1 промеж. произведения</a:t>
            </a:r>
          </a:p>
          <a:p>
            <a:r>
              <a:rPr lang="en-US" dirty="0"/>
              <a:t>LO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1	</a:t>
            </a:r>
            <a:r>
              <a:rPr lang="en-US" dirty="0" err="1"/>
              <a:t>dw</a:t>
            </a:r>
            <a:r>
              <a:rPr lang="ru-RU" dirty="0"/>
              <a:t>	?		; мл. часть 1 промеж. произведения</a:t>
            </a:r>
          </a:p>
          <a:p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2	</a:t>
            </a:r>
            <a:r>
              <a:rPr lang="en-US" dirty="0" err="1"/>
              <a:t>dw</a:t>
            </a:r>
            <a:r>
              <a:rPr lang="ru-RU" dirty="0"/>
              <a:t>	?		; ст. часть 2 промеж. произведения</a:t>
            </a:r>
          </a:p>
          <a:p>
            <a:r>
              <a:rPr lang="en-US" dirty="0"/>
              <a:t>LO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2	</a:t>
            </a:r>
            <a:r>
              <a:rPr lang="en-US" dirty="0" err="1"/>
              <a:t>dw</a:t>
            </a:r>
            <a:r>
              <a:rPr lang="ru-RU" dirty="0"/>
              <a:t>	?		; мл. часть 2 промеж. произведения</a:t>
            </a:r>
          </a:p>
          <a:p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3	</a:t>
            </a:r>
            <a:r>
              <a:rPr lang="en-US" dirty="0" err="1"/>
              <a:t>dw</a:t>
            </a:r>
            <a:r>
              <a:rPr lang="ru-RU" dirty="0"/>
              <a:t>	?		; ст. часть 3 промеж. произведения</a:t>
            </a:r>
          </a:p>
          <a:p>
            <a:r>
              <a:rPr lang="en-US" dirty="0"/>
              <a:t>LO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3	</a:t>
            </a:r>
            <a:r>
              <a:rPr lang="en-US" dirty="0" err="1"/>
              <a:t>dw</a:t>
            </a:r>
            <a:r>
              <a:rPr lang="ru-RU" dirty="0"/>
              <a:t>	?		; мл. часть 3 промеж. произведения</a:t>
            </a:r>
          </a:p>
          <a:p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4	</a:t>
            </a:r>
            <a:r>
              <a:rPr lang="en-US" dirty="0" err="1"/>
              <a:t>dw</a:t>
            </a:r>
            <a:r>
              <a:rPr lang="ru-RU" dirty="0"/>
              <a:t>	?		; ст. часть 4 промеж. произведения</a:t>
            </a:r>
          </a:p>
          <a:p>
            <a:r>
              <a:rPr lang="en-US" dirty="0"/>
              <a:t>LO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4	</a:t>
            </a:r>
            <a:r>
              <a:rPr lang="en-US" dirty="0" err="1"/>
              <a:t>dw</a:t>
            </a:r>
            <a:r>
              <a:rPr lang="ru-RU" dirty="0"/>
              <a:t>	?		; мл. часть 4 промеж. произведения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372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1356</TotalTime>
  <Words>3374</Words>
  <Application>Microsoft Office PowerPoint</Application>
  <PresentationFormat>Экран (4:3)</PresentationFormat>
  <Paragraphs>512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Century Schoolbook</vt:lpstr>
      <vt:lpstr>Lucida Sans Unicode</vt:lpstr>
      <vt:lpstr>Times New Roman</vt:lpstr>
      <vt:lpstr>Wingdings</vt:lpstr>
      <vt:lpstr>Wingdings 2</vt:lpstr>
      <vt:lpstr>Эркер</vt:lpstr>
      <vt:lpstr>Команды ассемблера - 4</vt:lpstr>
      <vt:lpstr>Команды умножения</vt:lpstr>
      <vt:lpstr>Команды умножения</vt:lpstr>
      <vt:lpstr>Команды умножения. Примеры</vt:lpstr>
      <vt:lpstr>Команды деления</vt:lpstr>
      <vt:lpstr>Команды деления</vt:lpstr>
      <vt:lpstr>Команды деления. Проверка</vt:lpstr>
      <vt:lpstr>Умножение многоразрядных чисел</vt:lpstr>
      <vt:lpstr>Умножение многоразрядных чисел. Пример</vt:lpstr>
      <vt:lpstr>Умножение многоразрядных чисел. Пример</vt:lpstr>
      <vt:lpstr>Умножение многоразрядных чисел. Пример</vt:lpstr>
      <vt:lpstr>Двоично-десятичная арифметика</vt:lpstr>
      <vt:lpstr>Арифметика BCD и ASCII-чисел. Сложение</vt:lpstr>
      <vt:lpstr>Арифметика BCD и ASCII-чисел. Сложение</vt:lpstr>
      <vt:lpstr>Арифметика BCD и ASCII-чисел. Вычитание</vt:lpstr>
      <vt:lpstr>Арифметика BCD и ASCII-чисел. Умножение</vt:lpstr>
      <vt:lpstr>Арифметика BCD и ASCII-чисел. Деление</vt:lpstr>
      <vt:lpstr>Арифметика упакованных чисел. Сложение</vt:lpstr>
      <vt:lpstr>Арифметика упакованных чисел. Вычитание</vt:lpstr>
      <vt:lpstr>Команды модификации флагов</vt:lpstr>
      <vt:lpstr>Презентация PowerPoint</vt:lpstr>
      <vt:lpstr>Преобразование двоичных чисел при вводе</vt:lpstr>
      <vt:lpstr>Преобразование двоичных чисел при выводе</vt:lpstr>
      <vt:lpstr>Преобразование десятичных чисел при вводе</vt:lpstr>
      <vt:lpstr>Преобразование десятичных чисел при выводе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ассемблера</dc:title>
  <dc:creator>KhussainovNSh</dc:creator>
  <cp:lastModifiedBy>Sergei Skorokhod</cp:lastModifiedBy>
  <cp:revision>202</cp:revision>
  <dcterms:created xsi:type="dcterms:W3CDTF">2010-03-16T12:31:48Z</dcterms:created>
  <dcterms:modified xsi:type="dcterms:W3CDTF">2020-11-23T12:15:52Z</dcterms:modified>
</cp:coreProperties>
</file>