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7" r:id="rId6"/>
    <p:sldId id="272" r:id="rId7"/>
    <p:sldId id="273" r:id="rId8"/>
    <p:sldId id="258" r:id="rId9"/>
    <p:sldId id="275" r:id="rId10"/>
    <p:sldId id="276" r:id="rId11"/>
    <p:sldId id="277" r:id="rId12"/>
    <p:sldId id="282" r:id="rId13"/>
    <p:sldId id="283" r:id="rId14"/>
    <p:sldId id="278" r:id="rId15"/>
    <p:sldId id="290" r:id="rId16"/>
    <p:sldId id="291" r:id="rId17"/>
    <p:sldId id="292" r:id="rId18"/>
    <p:sldId id="28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6C"/>
    <a:srgbClr val="005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0963A-8F77-41FF-9493-26051C8F6D8A}" v="204" dt="2020-05-20T18:19:11.887"/>
    <p1510:client id="{183169BB-A447-4232-8462-3F0E684A345F}" v="92" dt="2020-05-20T17:41:54.085"/>
    <p1510:client id="{1A3C1493-32B9-466C-9802-55212DAA4217}" v="26" dt="2020-05-20T18:22:02.248"/>
    <p1510:client id="{3ECE2199-552F-614F-DAED-6B136E71B302}" v="22" dt="2020-06-05T17:27:05.004"/>
    <p1510:client id="{44B4ED2F-0266-4262-9DF9-40EDEB927B8A}" v="39" dt="2020-05-20T17:57:36.301"/>
    <p1510:client id="{533A7573-7C02-D5F4-921A-55ABA84A3F35}" v="2421" dt="2020-06-04T13:27:28.208"/>
    <p1510:client id="{63522B09-EC51-AD88-3D59-B781AE99C931}" v="223" dt="2020-06-05T17:06:39.350"/>
    <p1510:client id="{7E130E83-0B3B-4C9F-ABDE-2579900AB611}" v="326" dt="2020-05-20T18:09:29.956"/>
    <p1510:client id="{AE99DCE7-4116-DCAF-4478-AAE20C38C384}" v="329" dt="2020-06-04T14:16:06.092"/>
    <p1510:client id="{B7A10B7F-4731-8957-CC26-A3AD2B8B3928}" v="16" dt="2020-06-04T13:51:27.861"/>
    <p1510:client id="{BE819BA9-A42B-4E77-A413-827ED44D88F0}" v="139" dt="2020-05-20T17:59:48.826"/>
    <p1510:client id="{CBD5A42E-4A9F-4E91-AE42-176D8DE0A406}" v="4" dt="2020-05-20T17:26:22.977"/>
    <p1510:client id="{E0A9607E-0568-4530-82BF-1EA4D12F412E}" v="15" dt="2020-05-20T18:18:52.770"/>
    <p1510:client id="{F35E71A2-2184-4AC4-9680-DD3240405FDF}" v="46" dt="2020-05-19T23:32:46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6087" autoAdjust="0"/>
  </p:normalViewPr>
  <p:slideViewPr>
    <p:cSldViewPr snapToGrid="0">
      <p:cViewPr varScale="1">
        <p:scale>
          <a:sx n="148" d="100"/>
          <a:sy n="148" d="100"/>
        </p:scale>
        <p:origin x="67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2CF2E-154D-42CB-A360-9FA1C24FCE93}" type="doc">
      <dgm:prSet loTypeId="urn:microsoft.com/office/officeart/2005/8/layout/venn3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469D88D5-CB22-436C-8256-DD4A26CA1C68}">
      <dgm:prSet/>
      <dgm:spPr/>
      <dgm:t>
        <a:bodyPr/>
        <a:lstStyle/>
        <a:p>
          <a:pPr rtl="0"/>
          <a:r>
            <a:rPr lang="ru-RU" b="1" i="0" dirty="0" smtClean="0">
              <a:latin typeface="Century Gothic" panose="020B0502020202020204" pitchFamily="34" charset="0"/>
            </a:rPr>
            <a:t>Временные затраты:</a:t>
          </a:r>
        </a:p>
        <a:p>
          <a:pPr rtl="0"/>
          <a:r>
            <a:rPr lang="ru-RU" b="0" i="0" dirty="0" smtClean="0">
              <a:latin typeface="Century Gothic" panose="020B0502020202020204" pitchFamily="34" charset="0"/>
            </a:rPr>
            <a:t>Около 100 часов в сумме, большая часть времени ушла на обучение. </a:t>
          </a:r>
        </a:p>
        <a:p>
          <a:pPr rtl="0"/>
          <a:r>
            <a:rPr lang="ru-RU" b="0" i="0" dirty="0" smtClean="0">
              <a:latin typeface="Century Gothic" panose="020B0502020202020204" pitchFamily="34" charset="0"/>
            </a:rPr>
            <a:t>Требуется ещё примерно столько же, чтобы создать полностью рабочий продукт.</a:t>
          </a:r>
          <a:endParaRPr lang="ru-RU" dirty="0">
            <a:latin typeface="Century Gothic" panose="020B0502020202020204" pitchFamily="34" charset="0"/>
          </a:endParaRPr>
        </a:p>
      </dgm:t>
    </dgm:pt>
    <dgm:pt modelId="{BBC8B82A-FCA6-4E4F-8985-2319A90F9C8B}" type="parTrans" cxnId="{52E1A476-FAB1-4314-AE85-7686473B232A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29C25512-64D1-4590-9AF9-49A1103BC86D}" type="sibTrans" cxnId="{52E1A476-FAB1-4314-AE85-7686473B232A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A413EC57-D7B2-4457-BB89-163A689E5294}">
      <dgm:prSet/>
      <dgm:spPr/>
      <dgm:t>
        <a:bodyPr/>
        <a:lstStyle/>
        <a:p>
          <a:pPr rtl="0"/>
          <a:r>
            <a:rPr lang="ru-RU" b="1" i="0" dirty="0" smtClean="0">
              <a:latin typeface="Century Gothic" panose="020B0502020202020204" pitchFamily="34" charset="0"/>
            </a:rPr>
            <a:t>Затраты заказчика</a:t>
          </a:r>
          <a:r>
            <a:rPr lang="en-US" b="1" i="0" dirty="0" smtClean="0">
              <a:latin typeface="Century Gothic" panose="020B0502020202020204" pitchFamily="34" charset="0"/>
            </a:rPr>
            <a:t>:</a:t>
          </a:r>
          <a:endParaRPr lang="ru-RU" b="1" i="0" dirty="0" smtClean="0">
            <a:latin typeface="Century Gothic" panose="020B0502020202020204" pitchFamily="34" charset="0"/>
          </a:endParaRPr>
        </a:p>
        <a:p>
          <a:pPr rtl="0"/>
          <a:r>
            <a:rPr lang="ru-RU" b="1" i="0" dirty="0" smtClean="0">
              <a:latin typeface="Century Gothic" panose="020B0502020202020204" pitchFamily="34" charset="0"/>
            </a:rPr>
            <a:t> </a:t>
          </a:r>
          <a:r>
            <a:rPr lang="en-US" b="0" i="0" dirty="0" smtClean="0">
              <a:latin typeface="Century Gothic" panose="020B0502020202020204" pitchFamily="34" charset="0"/>
            </a:rPr>
            <a:t>P-NUCLEO-LRWAN2 - 2</a:t>
          </a:r>
          <a:r>
            <a:rPr lang="ru-RU" b="0" i="0" dirty="0" smtClean="0">
              <a:latin typeface="Century Gothic" panose="020B0502020202020204" pitchFamily="34" charset="0"/>
            </a:rPr>
            <a:t> набора</a:t>
          </a:r>
        </a:p>
        <a:p>
          <a:pPr rtl="0"/>
          <a:r>
            <a:rPr lang="en-US" b="0" i="0" dirty="0" smtClean="0">
              <a:latin typeface="Century Gothic" panose="020B0502020202020204" pitchFamily="34" charset="0"/>
            </a:rPr>
            <a:t>Wi-Fi </a:t>
          </a:r>
          <a:r>
            <a:rPr lang="ru-RU" b="0" i="0" dirty="0" smtClean="0">
              <a:latin typeface="Century Gothic" panose="020B0502020202020204" pitchFamily="34" charset="0"/>
            </a:rPr>
            <a:t>модуль </a:t>
          </a:r>
          <a:r>
            <a:rPr lang="en-US" b="0" i="0" dirty="0" smtClean="0">
              <a:latin typeface="Century Gothic" panose="020B0502020202020204" pitchFamily="34" charset="0"/>
            </a:rPr>
            <a:t>ESP-01 - 3 </a:t>
          </a:r>
          <a:r>
            <a:rPr lang="ru-RU" b="0" i="0" dirty="0" smtClean="0">
              <a:latin typeface="Century Gothic" panose="020B0502020202020204" pitchFamily="34" charset="0"/>
            </a:rPr>
            <a:t>платы</a:t>
          </a:r>
          <a:endParaRPr lang="ru-RU" dirty="0">
            <a:latin typeface="Century Gothic" panose="020B0502020202020204" pitchFamily="34" charset="0"/>
          </a:endParaRPr>
        </a:p>
      </dgm:t>
    </dgm:pt>
    <dgm:pt modelId="{2C8C261A-5A81-4793-B449-5CA383201536}" type="parTrans" cxnId="{2CB77224-8A0F-464F-A52E-7BA3725B2702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6548372C-AA27-4DE3-9C3C-5E6EE1371D6D}" type="sibTrans" cxnId="{2CB77224-8A0F-464F-A52E-7BA3725B2702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2E04DD71-01D8-47F0-9282-B7EAAD3DD0A2}" type="pres">
      <dgm:prSet presAssocID="{C442CF2E-154D-42CB-A360-9FA1C24FCE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77A2C66-F019-4F12-8C23-E4F9C0A94DE7}" type="pres">
      <dgm:prSet presAssocID="{469D88D5-CB22-436C-8256-DD4A26CA1C68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70E233-713E-4DC3-B8AE-933CB91E4375}" type="pres">
      <dgm:prSet presAssocID="{29C25512-64D1-4590-9AF9-49A1103BC86D}" presName="space" presStyleCnt="0"/>
      <dgm:spPr/>
    </dgm:pt>
    <dgm:pt modelId="{77616C02-025B-444B-B76D-639CE3523F17}" type="pres">
      <dgm:prSet presAssocID="{A413EC57-D7B2-4457-BB89-163A689E5294}" presName="Name5" presStyleLbl="vennNode1" presStyleIdx="1" presStyleCnt="2" custLinFactNeighborX="16808" custLinFactNeighborY="-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A1B625E-F258-4E0F-AB37-B840BDBCD998}" type="presOf" srcId="{C442CF2E-154D-42CB-A360-9FA1C24FCE93}" destId="{2E04DD71-01D8-47F0-9282-B7EAAD3DD0A2}" srcOrd="0" destOrd="0" presId="urn:microsoft.com/office/officeart/2005/8/layout/venn3"/>
    <dgm:cxn modelId="{2A28B8FA-BB69-44F0-9D03-5B14EDF0BE76}" type="presOf" srcId="{469D88D5-CB22-436C-8256-DD4A26CA1C68}" destId="{B77A2C66-F019-4F12-8C23-E4F9C0A94DE7}" srcOrd="0" destOrd="0" presId="urn:microsoft.com/office/officeart/2005/8/layout/venn3"/>
    <dgm:cxn modelId="{52E1A476-FAB1-4314-AE85-7686473B232A}" srcId="{C442CF2E-154D-42CB-A360-9FA1C24FCE93}" destId="{469D88D5-CB22-436C-8256-DD4A26CA1C68}" srcOrd="0" destOrd="0" parTransId="{BBC8B82A-FCA6-4E4F-8985-2319A90F9C8B}" sibTransId="{29C25512-64D1-4590-9AF9-49A1103BC86D}"/>
    <dgm:cxn modelId="{C1007ACF-3EE2-4D94-A83F-9A4556B2910B}" type="presOf" srcId="{A413EC57-D7B2-4457-BB89-163A689E5294}" destId="{77616C02-025B-444B-B76D-639CE3523F17}" srcOrd="0" destOrd="0" presId="urn:microsoft.com/office/officeart/2005/8/layout/venn3"/>
    <dgm:cxn modelId="{2CB77224-8A0F-464F-A52E-7BA3725B2702}" srcId="{C442CF2E-154D-42CB-A360-9FA1C24FCE93}" destId="{A413EC57-D7B2-4457-BB89-163A689E5294}" srcOrd="1" destOrd="0" parTransId="{2C8C261A-5A81-4793-B449-5CA383201536}" sibTransId="{6548372C-AA27-4DE3-9C3C-5E6EE1371D6D}"/>
    <dgm:cxn modelId="{9635D649-40D5-4FB7-87B8-60C621F6A901}" type="presParOf" srcId="{2E04DD71-01D8-47F0-9282-B7EAAD3DD0A2}" destId="{B77A2C66-F019-4F12-8C23-E4F9C0A94DE7}" srcOrd="0" destOrd="0" presId="urn:microsoft.com/office/officeart/2005/8/layout/venn3"/>
    <dgm:cxn modelId="{41F3627E-8CC3-4A9B-B0D4-64C5D0C078A0}" type="presParOf" srcId="{2E04DD71-01D8-47F0-9282-B7EAAD3DD0A2}" destId="{0470E233-713E-4DC3-B8AE-933CB91E4375}" srcOrd="1" destOrd="0" presId="urn:microsoft.com/office/officeart/2005/8/layout/venn3"/>
    <dgm:cxn modelId="{F87671D6-952B-4A4A-828F-7CF328B1E275}" type="presParOf" srcId="{2E04DD71-01D8-47F0-9282-B7EAAD3DD0A2}" destId="{77616C02-025B-444B-B76D-639CE3523F17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A46FB-E057-4398-B2B5-969CAAD3C037}" type="doc">
      <dgm:prSet loTypeId="urn:microsoft.com/office/officeart/2008/layout/VerticalCircle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B5764987-11E1-41D7-84A6-A5300D31CB88}">
      <dgm:prSet custT="1"/>
      <dgm:spPr/>
      <dgm:t>
        <a:bodyPr/>
        <a:lstStyle/>
        <a:p>
          <a:pPr rtl="0"/>
          <a:r>
            <a:rPr lang="ru-RU" sz="2000" b="1" i="0" dirty="0" smtClean="0">
              <a:latin typeface="Century Gothic" panose="020B0502020202020204" pitchFamily="34" charset="0"/>
            </a:rPr>
            <a:t>Карамнов Алексей</a:t>
          </a:r>
          <a:r>
            <a:rPr lang="ru-RU" sz="2000" b="0" i="0" dirty="0" smtClean="0">
              <a:latin typeface="Century Gothic" panose="020B0502020202020204" pitchFamily="34" charset="0"/>
            </a:rPr>
            <a:t>: разработка приложения под Android, создание трёхмерной модели корпуса для плат</a:t>
          </a:r>
          <a:endParaRPr lang="ru-RU" sz="2000" dirty="0">
            <a:latin typeface="Century Gothic" panose="020B0502020202020204" pitchFamily="34" charset="0"/>
          </a:endParaRPr>
        </a:p>
      </dgm:t>
    </dgm:pt>
    <dgm:pt modelId="{1EE0DAEE-7319-4B65-9612-845AE642244B}" type="parTrans" cxnId="{D1F2C9A0-94E7-432F-8756-257345C36EF4}">
      <dgm:prSet/>
      <dgm:spPr/>
      <dgm:t>
        <a:bodyPr/>
        <a:lstStyle/>
        <a:p>
          <a:endParaRPr lang="ru-RU" sz="1800">
            <a:latin typeface="Century Gothic" panose="020B0502020202020204" pitchFamily="34" charset="0"/>
          </a:endParaRPr>
        </a:p>
      </dgm:t>
    </dgm:pt>
    <dgm:pt modelId="{04B596A0-F902-4565-9FEB-BA84F02ED3B0}" type="sibTrans" cxnId="{D1F2C9A0-94E7-432F-8756-257345C36EF4}">
      <dgm:prSet/>
      <dgm:spPr/>
      <dgm:t>
        <a:bodyPr/>
        <a:lstStyle/>
        <a:p>
          <a:endParaRPr lang="ru-RU" sz="1800">
            <a:latin typeface="Century Gothic" panose="020B0502020202020204" pitchFamily="34" charset="0"/>
          </a:endParaRPr>
        </a:p>
      </dgm:t>
    </dgm:pt>
    <dgm:pt modelId="{A95A23E3-03AA-468C-84EB-5F7ACBD51784}">
      <dgm:prSet custT="1"/>
      <dgm:spPr/>
      <dgm:t>
        <a:bodyPr/>
        <a:lstStyle/>
        <a:p>
          <a:pPr rtl="0"/>
          <a:r>
            <a:rPr lang="ru-RU" sz="2000" b="1" i="0" dirty="0" smtClean="0">
              <a:latin typeface="Century Gothic" panose="020B0502020202020204" pitchFamily="34" charset="0"/>
            </a:rPr>
            <a:t>Нестеренко Пётр</a:t>
          </a:r>
          <a:r>
            <a:rPr lang="ru-RU" sz="2000" b="0" i="0" dirty="0" smtClean="0">
              <a:latin typeface="Century Gothic" panose="020B0502020202020204" pitchFamily="34" charset="0"/>
            </a:rPr>
            <a:t>: разработка приложения под Android, создание прошивки для работы микроконтроллера STM32, проведение экспериментального теста по </a:t>
          </a:r>
          <a:r>
            <a:rPr lang="ru-RU" sz="2000" b="0" i="0" dirty="0" smtClean="0">
              <a:latin typeface="Century Gothic" panose="020B0502020202020204" pitchFamily="34" charset="0"/>
            </a:rPr>
            <a:t>передаче </a:t>
          </a:r>
          <a:r>
            <a:rPr lang="ru-RU" sz="2000" b="0" i="0" dirty="0" smtClean="0">
              <a:latin typeface="Century Gothic" panose="020B0502020202020204" pitchFamily="34" charset="0"/>
            </a:rPr>
            <a:t>информации.</a:t>
          </a:r>
          <a:endParaRPr lang="ru-RU" sz="2000" dirty="0">
            <a:latin typeface="Century Gothic" panose="020B0502020202020204" pitchFamily="34" charset="0"/>
          </a:endParaRPr>
        </a:p>
      </dgm:t>
    </dgm:pt>
    <dgm:pt modelId="{7BA99BD5-0EB0-4841-A1B9-7184EA672599}" type="parTrans" cxnId="{603C02E3-90FD-4B7B-97E9-8F68EB86BC63}">
      <dgm:prSet/>
      <dgm:spPr/>
      <dgm:t>
        <a:bodyPr/>
        <a:lstStyle/>
        <a:p>
          <a:endParaRPr lang="ru-RU" sz="1800">
            <a:latin typeface="Century Gothic" panose="020B0502020202020204" pitchFamily="34" charset="0"/>
          </a:endParaRPr>
        </a:p>
      </dgm:t>
    </dgm:pt>
    <dgm:pt modelId="{BEE767F2-E22D-4576-A385-7C79BB9B356F}" type="sibTrans" cxnId="{603C02E3-90FD-4B7B-97E9-8F68EB86BC63}">
      <dgm:prSet/>
      <dgm:spPr/>
      <dgm:t>
        <a:bodyPr/>
        <a:lstStyle/>
        <a:p>
          <a:endParaRPr lang="ru-RU" sz="1800">
            <a:latin typeface="Century Gothic" panose="020B0502020202020204" pitchFamily="34" charset="0"/>
          </a:endParaRPr>
        </a:p>
      </dgm:t>
    </dgm:pt>
    <dgm:pt modelId="{0A4827BF-BEAC-4300-89F9-63FD6EAD7D29}" type="pres">
      <dgm:prSet presAssocID="{D70A46FB-E057-4398-B2B5-969CAAD3C037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9C62AA38-DFB4-4E77-A5EC-B95C08009C93}" type="pres">
      <dgm:prSet presAssocID="{B5764987-11E1-41D7-84A6-A5300D31CB88}" presName="noChildren" presStyleCnt="0"/>
      <dgm:spPr/>
    </dgm:pt>
    <dgm:pt modelId="{00C2A833-FA73-449A-A02B-AB867CAC46B0}" type="pres">
      <dgm:prSet presAssocID="{B5764987-11E1-41D7-84A6-A5300D31CB88}" presName="gap" presStyleCnt="0"/>
      <dgm:spPr/>
    </dgm:pt>
    <dgm:pt modelId="{40F06A34-5091-4280-8E1D-82476C42BBDF}" type="pres">
      <dgm:prSet presAssocID="{B5764987-11E1-41D7-84A6-A5300D31CB88}" presName="medCircle2" presStyleLbl="vennNode1" presStyleIdx="0" presStyleCnt="2" custLinFactNeighborX="546" custLinFactNeighborY="-9274"/>
      <dgm:spPr/>
    </dgm:pt>
    <dgm:pt modelId="{E71BBBC5-1F0A-4D97-AC56-81E024EC3187}" type="pres">
      <dgm:prSet presAssocID="{B5764987-11E1-41D7-84A6-A5300D31CB88}" presName="txLvlOnly1" presStyleLbl="revTx" presStyleIdx="0" presStyleCnt="2" custLinFactNeighborX="0" custLinFactNeighborY="-6001"/>
      <dgm:spPr/>
      <dgm:t>
        <a:bodyPr/>
        <a:lstStyle/>
        <a:p>
          <a:endParaRPr lang="ru-RU"/>
        </a:p>
      </dgm:t>
    </dgm:pt>
    <dgm:pt modelId="{43896E61-318A-4AF4-A690-6EF664BB4B05}" type="pres">
      <dgm:prSet presAssocID="{A95A23E3-03AA-468C-84EB-5F7ACBD51784}" presName="noChildren" presStyleCnt="0"/>
      <dgm:spPr/>
    </dgm:pt>
    <dgm:pt modelId="{75FFCAB0-8C1F-4282-89A1-1F57973EA57B}" type="pres">
      <dgm:prSet presAssocID="{A95A23E3-03AA-468C-84EB-5F7ACBD51784}" presName="gap" presStyleCnt="0"/>
      <dgm:spPr/>
    </dgm:pt>
    <dgm:pt modelId="{21A24F24-16EA-4F2A-928C-3C5309DEFB1A}" type="pres">
      <dgm:prSet presAssocID="{A95A23E3-03AA-468C-84EB-5F7ACBD51784}" presName="medCircle2" presStyleLbl="vennNode1" presStyleIdx="1" presStyleCnt="2"/>
      <dgm:spPr/>
    </dgm:pt>
    <dgm:pt modelId="{5C1EC081-B78B-46C4-9249-561614981CC4}" type="pres">
      <dgm:prSet presAssocID="{A95A23E3-03AA-468C-84EB-5F7ACBD51784}" presName="txLvlOnly1" presStyleLbl="revTx" presStyleIdx="1" presStyleCnt="2"/>
      <dgm:spPr/>
      <dgm:t>
        <a:bodyPr/>
        <a:lstStyle/>
        <a:p>
          <a:endParaRPr lang="ru-RU"/>
        </a:p>
      </dgm:t>
    </dgm:pt>
  </dgm:ptLst>
  <dgm:cxnLst>
    <dgm:cxn modelId="{C6672DDB-B6EE-4F6A-A534-170C280A7AAE}" type="presOf" srcId="{A95A23E3-03AA-468C-84EB-5F7ACBD51784}" destId="{5C1EC081-B78B-46C4-9249-561614981CC4}" srcOrd="0" destOrd="0" presId="urn:microsoft.com/office/officeart/2008/layout/VerticalCircleList"/>
    <dgm:cxn modelId="{603C02E3-90FD-4B7B-97E9-8F68EB86BC63}" srcId="{D70A46FB-E057-4398-B2B5-969CAAD3C037}" destId="{A95A23E3-03AA-468C-84EB-5F7ACBD51784}" srcOrd="1" destOrd="0" parTransId="{7BA99BD5-0EB0-4841-A1B9-7184EA672599}" sibTransId="{BEE767F2-E22D-4576-A385-7C79BB9B356F}"/>
    <dgm:cxn modelId="{954D16B4-B0FD-4311-B375-95AF581378FE}" type="presOf" srcId="{B5764987-11E1-41D7-84A6-A5300D31CB88}" destId="{E71BBBC5-1F0A-4D97-AC56-81E024EC3187}" srcOrd="0" destOrd="0" presId="urn:microsoft.com/office/officeart/2008/layout/VerticalCircleList"/>
    <dgm:cxn modelId="{24BBA3A5-55A3-4BFB-AD09-6D023C177918}" type="presOf" srcId="{D70A46FB-E057-4398-B2B5-969CAAD3C037}" destId="{0A4827BF-BEAC-4300-89F9-63FD6EAD7D29}" srcOrd="0" destOrd="0" presId="urn:microsoft.com/office/officeart/2008/layout/VerticalCircleList"/>
    <dgm:cxn modelId="{D1F2C9A0-94E7-432F-8756-257345C36EF4}" srcId="{D70A46FB-E057-4398-B2B5-969CAAD3C037}" destId="{B5764987-11E1-41D7-84A6-A5300D31CB88}" srcOrd="0" destOrd="0" parTransId="{1EE0DAEE-7319-4B65-9612-845AE642244B}" sibTransId="{04B596A0-F902-4565-9FEB-BA84F02ED3B0}"/>
    <dgm:cxn modelId="{F4EDA57E-61FB-4742-AAA3-E8668F1173F7}" type="presParOf" srcId="{0A4827BF-BEAC-4300-89F9-63FD6EAD7D29}" destId="{9C62AA38-DFB4-4E77-A5EC-B95C08009C93}" srcOrd="0" destOrd="0" presId="urn:microsoft.com/office/officeart/2008/layout/VerticalCircleList"/>
    <dgm:cxn modelId="{5AD3D5C5-DFCB-4EED-827F-F32710540D4E}" type="presParOf" srcId="{9C62AA38-DFB4-4E77-A5EC-B95C08009C93}" destId="{00C2A833-FA73-449A-A02B-AB867CAC46B0}" srcOrd="0" destOrd="0" presId="urn:microsoft.com/office/officeart/2008/layout/VerticalCircleList"/>
    <dgm:cxn modelId="{96ABD52E-9B99-43A6-A8E5-34F86F0A65D8}" type="presParOf" srcId="{9C62AA38-DFB4-4E77-A5EC-B95C08009C93}" destId="{40F06A34-5091-4280-8E1D-82476C42BBDF}" srcOrd="1" destOrd="0" presId="urn:microsoft.com/office/officeart/2008/layout/VerticalCircleList"/>
    <dgm:cxn modelId="{1ADD9E0F-22D5-4186-BE14-63A76FD56EE1}" type="presParOf" srcId="{9C62AA38-DFB4-4E77-A5EC-B95C08009C93}" destId="{E71BBBC5-1F0A-4D97-AC56-81E024EC3187}" srcOrd="2" destOrd="0" presId="urn:microsoft.com/office/officeart/2008/layout/VerticalCircleList"/>
    <dgm:cxn modelId="{A99284AB-18C8-45E8-8B4E-AB7B86D21298}" type="presParOf" srcId="{0A4827BF-BEAC-4300-89F9-63FD6EAD7D29}" destId="{43896E61-318A-4AF4-A690-6EF664BB4B05}" srcOrd="1" destOrd="0" presId="urn:microsoft.com/office/officeart/2008/layout/VerticalCircleList"/>
    <dgm:cxn modelId="{B36037A8-3BCB-4058-B62A-A3ED7C338B2D}" type="presParOf" srcId="{43896E61-318A-4AF4-A690-6EF664BB4B05}" destId="{75FFCAB0-8C1F-4282-89A1-1F57973EA57B}" srcOrd="0" destOrd="0" presId="urn:microsoft.com/office/officeart/2008/layout/VerticalCircleList"/>
    <dgm:cxn modelId="{F440F996-C32B-447B-A033-53D988CA0D94}" type="presParOf" srcId="{43896E61-318A-4AF4-A690-6EF664BB4B05}" destId="{21A24F24-16EA-4F2A-928C-3C5309DEFB1A}" srcOrd="1" destOrd="0" presId="urn:microsoft.com/office/officeart/2008/layout/VerticalCircleList"/>
    <dgm:cxn modelId="{6F18A1F8-137F-4FDB-9946-814A29F0445A}" type="presParOf" srcId="{43896E61-318A-4AF4-A690-6EF664BB4B05}" destId="{5C1EC081-B78B-46C4-9249-561614981CC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A2C66-F019-4F12-8C23-E4F9C0A94DE7}">
      <dsp:nvSpPr>
        <dsp:cNvPr id="0" name=""/>
        <dsp:cNvSpPr/>
      </dsp:nvSpPr>
      <dsp:spPr>
        <a:xfrm>
          <a:off x="301650" y="2031"/>
          <a:ext cx="3269993" cy="3269993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959" tIns="17780" rIns="179959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0" kern="1200" dirty="0" smtClean="0">
              <a:latin typeface="Century Gothic" panose="020B0502020202020204" pitchFamily="34" charset="0"/>
            </a:rPr>
            <a:t>Временные затраты: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>
              <a:latin typeface="Century Gothic" panose="020B0502020202020204" pitchFamily="34" charset="0"/>
            </a:rPr>
            <a:t>Около 100 часов в сумме, большая часть времени ушла на обучение. 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>
              <a:latin typeface="Century Gothic" panose="020B0502020202020204" pitchFamily="34" charset="0"/>
            </a:rPr>
            <a:t>Требуется ещё примерно столько же, чтобы создать полностью рабочий продукт.</a:t>
          </a:r>
          <a:endParaRPr lang="ru-RU" sz="1400" kern="1200" dirty="0">
            <a:latin typeface="Century Gothic" panose="020B0502020202020204" pitchFamily="34" charset="0"/>
          </a:endParaRPr>
        </a:p>
      </dsp:txBody>
      <dsp:txXfrm>
        <a:off x="780529" y="480910"/>
        <a:ext cx="2312235" cy="2312235"/>
      </dsp:txXfrm>
    </dsp:sp>
    <dsp:sp modelId="{77616C02-025B-444B-B76D-639CE3523F17}">
      <dsp:nvSpPr>
        <dsp:cNvPr id="0" name=""/>
        <dsp:cNvSpPr/>
      </dsp:nvSpPr>
      <dsp:spPr>
        <a:xfrm>
          <a:off x="3027569" y="3"/>
          <a:ext cx="3269993" cy="3269993"/>
        </a:xfrm>
        <a:prstGeom prst="ellipse">
          <a:avLst/>
        </a:prstGeom>
        <a:solidFill>
          <a:schemeClr val="accent3">
            <a:shade val="80000"/>
            <a:alpha val="50000"/>
            <a:hueOff val="104994"/>
            <a:satOff val="-1922"/>
            <a:lumOff val="32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959" tIns="17780" rIns="179959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0" kern="1200" dirty="0" smtClean="0">
              <a:latin typeface="Century Gothic" panose="020B0502020202020204" pitchFamily="34" charset="0"/>
            </a:rPr>
            <a:t>Затраты заказчика</a:t>
          </a:r>
          <a:r>
            <a:rPr lang="en-US" sz="1400" b="1" i="0" kern="1200" dirty="0" smtClean="0">
              <a:latin typeface="Century Gothic" panose="020B0502020202020204" pitchFamily="34" charset="0"/>
            </a:rPr>
            <a:t>:</a:t>
          </a:r>
          <a:endParaRPr lang="ru-RU" sz="1400" b="1" i="0" kern="1200" dirty="0" smtClean="0">
            <a:latin typeface="Century Gothic" panose="020B0502020202020204" pitchFamily="34" charset="0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0" kern="1200" dirty="0" smtClean="0">
              <a:latin typeface="Century Gothic" panose="020B0502020202020204" pitchFamily="34" charset="0"/>
            </a:rPr>
            <a:t> </a:t>
          </a:r>
          <a:r>
            <a:rPr lang="en-US" sz="1400" b="0" i="0" kern="1200" dirty="0" smtClean="0">
              <a:latin typeface="Century Gothic" panose="020B0502020202020204" pitchFamily="34" charset="0"/>
            </a:rPr>
            <a:t>P-NUCLEO-LRWAN2 - 2</a:t>
          </a:r>
          <a:r>
            <a:rPr lang="ru-RU" sz="1400" b="0" i="0" kern="1200" dirty="0" smtClean="0">
              <a:latin typeface="Century Gothic" panose="020B0502020202020204" pitchFamily="34" charset="0"/>
            </a:rPr>
            <a:t> набора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Century Gothic" panose="020B0502020202020204" pitchFamily="34" charset="0"/>
            </a:rPr>
            <a:t>Wi-Fi </a:t>
          </a:r>
          <a:r>
            <a:rPr lang="ru-RU" sz="1400" b="0" i="0" kern="1200" dirty="0" smtClean="0">
              <a:latin typeface="Century Gothic" panose="020B0502020202020204" pitchFamily="34" charset="0"/>
            </a:rPr>
            <a:t>модуль </a:t>
          </a:r>
          <a:r>
            <a:rPr lang="en-US" sz="1400" b="0" i="0" kern="1200" dirty="0" smtClean="0">
              <a:latin typeface="Century Gothic" panose="020B0502020202020204" pitchFamily="34" charset="0"/>
            </a:rPr>
            <a:t>ESP-01 - 3 </a:t>
          </a:r>
          <a:r>
            <a:rPr lang="ru-RU" sz="1400" b="0" i="0" kern="1200" dirty="0" smtClean="0">
              <a:latin typeface="Century Gothic" panose="020B0502020202020204" pitchFamily="34" charset="0"/>
            </a:rPr>
            <a:t>платы</a:t>
          </a:r>
          <a:endParaRPr lang="ru-RU" sz="1400" kern="1200" dirty="0">
            <a:latin typeface="Century Gothic" panose="020B0502020202020204" pitchFamily="34" charset="0"/>
          </a:endParaRPr>
        </a:p>
      </dsp:txBody>
      <dsp:txXfrm>
        <a:off x="3506448" y="478882"/>
        <a:ext cx="2312235" cy="231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06A34-5091-4280-8E1D-82476C42BBDF}">
      <dsp:nvSpPr>
        <dsp:cNvPr id="0" name=""/>
        <dsp:cNvSpPr/>
      </dsp:nvSpPr>
      <dsp:spPr>
        <a:xfrm>
          <a:off x="364802" y="390278"/>
          <a:ext cx="1362957" cy="136295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71BBBC5-1F0A-4D97-AC56-81E024EC3187}">
      <dsp:nvSpPr>
        <dsp:cNvPr id="0" name=""/>
        <dsp:cNvSpPr/>
      </dsp:nvSpPr>
      <dsp:spPr>
        <a:xfrm>
          <a:off x="1038839" y="434888"/>
          <a:ext cx="7271876" cy="136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latin typeface="Century Gothic" panose="020B0502020202020204" pitchFamily="34" charset="0"/>
            </a:rPr>
            <a:t>Карамнов Алексей</a:t>
          </a:r>
          <a:r>
            <a:rPr lang="ru-RU" sz="2000" b="0" i="0" kern="1200" dirty="0" smtClean="0">
              <a:latin typeface="Century Gothic" panose="020B0502020202020204" pitchFamily="34" charset="0"/>
            </a:rPr>
            <a:t>: разработка приложения под Android, создание трёхмерной модели корпуса для плат</a:t>
          </a:r>
          <a:endParaRPr lang="ru-RU" sz="2000" kern="1200" dirty="0">
            <a:latin typeface="Century Gothic" panose="020B0502020202020204" pitchFamily="34" charset="0"/>
          </a:endParaRPr>
        </a:p>
      </dsp:txBody>
      <dsp:txXfrm>
        <a:off x="1038839" y="434888"/>
        <a:ext cx="7271876" cy="1362957"/>
      </dsp:txXfrm>
    </dsp:sp>
    <dsp:sp modelId="{21A24F24-16EA-4F2A-928C-3C5309DEFB1A}">
      <dsp:nvSpPr>
        <dsp:cNvPr id="0" name=""/>
        <dsp:cNvSpPr/>
      </dsp:nvSpPr>
      <dsp:spPr>
        <a:xfrm>
          <a:off x="357360" y="1879637"/>
          <a:ext cx="1362957" cy="136295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1EC081-B78B-46C4-9249-561614981CC4}">
      <dsp:nvSpPr>
        <dsp:cNvPr id="0" name=""/>
        <dsp:cNvSpPr/>
      </dsp:nvSpPr>
      <dsp:spPr>
        <a:xfrm>
          <a:off x="1038839" y="1879637"/>
          <a:ext cx="7271876" cy="136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latin typeface="Century Gothic" panose="020B0502020202020204" pitchFamily="34" charset="0"/>
            </a:rPr>
            <a:t>Нестеренко Пётр</a:t>
          </a:r>
          <a:r>
            <a:rPr lang="ru-RU" sz="2000" b="0" i="0" kern="1200" dirty="0" smtClean="0">
              <a:latin typeface="Century Gothic" panose="020B0502020202020204" pitchFamily="34" charset="0"/>
            </a:rPr>
            <a:t>: разработка приложения под Android, создание прошивки для работы микроконтроллера STM32, проведение экспериментального теста по </a:t>
          </a:r>
          <a:r>
            <a:rPr lang="ru-RU" sz="2000" b="0" i="0" kern="1200" dirty="0" smtClean="0">
              <a:latin typeface="Century Gothic" panose="020B0502020202020204" pitchFamily="34" charset="0"/>
            </a:rPr>
            <a:t>передаче </a:t>
          </a:r>
          <a:r>
            <a:rPr lang="ru-RU" sz="2000" b="0" i="0" kern="1200" dirty="0" smtClean="0">
              <a:latin typeface="Century Gothic" panose="020B0502020202020204" pitchFamily="34" charset="0"/>
            </a:rPr>
            <a:t>информации.</a:t>
          </a:r>
          <a:endParaRPr lang="ru-RU" sz="2000" kern="1200" dirty="0">
            <a:latin typeface="Century Gothic" panose="020B0502020202020204" pitchFamily="34" charset="0"/>
          </a:endParaRPr>
        </a:p>
      </dsp:txBody>
      <dsp:txXfrm>
        <a:off x="1038839" y="1879637"/>
        <a:ext cx="7271876" cy="1362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3844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Обязательный элемент</a:t>
            </a:r>
            <a:r>
              <a:rPr lang="ru"/>
              <a:t> — название проекта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Желательные элементы: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название отраслевого партнера (если это заказная разработка)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можно указать ячейку из матрицы НТИ, если вы точно уверены в рынках и сквозных технологиях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можно указать тип проекта (например, “исследовательский проект”)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Вся презентация — это шаблон, который вы можете менять по своему усмотрению.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Главное, чтобы это было единообразно в рамках вашего интенсива. И не игнорируйте обязательные элементы!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также сделать шаблон для всех презентаций вашего вуза. Например, выбрать цветовую схему, шрифты, логотипы и пр.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не переусердствуйте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9041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576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356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820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8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Для заказной разработки</a:t>
            </a:r>
            <a:r>
              <a:rPr lang="ru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Проблема описывается по результатам беседы с заказчиком и его ответов на уточняющие вопросы.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описании проблемы должен быть как минимум: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dirty="0"/>
              <a:t>носитель этой проблемы / пользователь,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dirty="0"/>
              <a:t>его потребности, которые он не может удовлетворить и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dirty="0"/>
              <a:t>причины, по которым он их удовлетворить не может.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Для продуктовой разработки</a:t>
            </a:r>
            <a:r>
              <a:rPr lang="ru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Один из вариантов заполнения — сформулировать проблему так: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 dirty="0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Необязательно строго придерживаться этого шаблона.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72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576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841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Для заказной разработки</a:t>
            </a:r>
            <a:r>
              <a:rPr lang="ru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Проблема описывается по результатам беседы с заказчиком и его ответов на уточняющие вопросы.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описании проблемы должен быть как минимум: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dirty="0"/>
              <a:t>носитель этой проблемы / пользователь,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dirty="0"/>
              <a:t>его потребности, которые он не может удовлетворить и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dirty="0"/>
              <a:t>причины, по которым он их удовлетворить не может.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Для продуктовой разработки</a:t>
            </a:r>
            <a:r>
              <a:rPr lang="ru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Один из вариантов заполнения — сформулировать проблему так: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 dirty="0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Необязательно строго придерживаться этого шаблона.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46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51f11a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51f11a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4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2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580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914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1f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1f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заказной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описывается по результатам беседы с заказчиком и его ответов на уточняющие вопросы.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описании проблемы должен быть как минимум: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носитель этой проблемы / пользователь,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его потребности, которые он не может удовлетворить и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причины, по которым он их удовлетворить не может.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продуктовой разработки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вариантов заполнения — сформулировать проблему так: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Наш [пользователь] хочет [...], но не может, потому что ему мешают [барьеры], а существующие решения [такие-то] обладают недостатками [такими-то]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Необязательно строго придерживаться этого шаблона.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обоих случаях не обязательно излагать проблему в форме текста. Можно сделать табличку или проиллюстрировать проблему диаграммой, если она лучше передаст суть проблемы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229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203846" y="1703809"/>
            <a:ext cx="6019254" cy="146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b="1" dirty="0">
                <a:latin typeface="Century Gothic" panose="020B0502020202020204" pitchFamily="34" charset="0"/>
              </a:rPr>
              <a:t>Передача информации на дальние расстояния посредством низкопотребляющих сетей большого радиуса действия (LoRa)</a:t>
            </a:r>
            <a:endParaRPr sz="2400" b="1" dirty="0">
              <a:latin typeface="Century Gothic" panose="020B0502020202020204" pitchFamily="34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203847" y="3164088"/>
            <a:ext cx="6214381" cy="526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ru-RU" sz="1600" dirty="0">
                <a:latin typeface="Century Gothic" panose="020B0502020202020204" pitchFamily="34" charset="0"/>
              </a:rPr>
              <a:t>Южный федеральный университет</a:t>
            </a:r>
          </a:p>
          <a:p>
            <a:pPr marL="0" lvl="0" indent="0" algn="l"/>
            <a:r>
              <a:rPr lang="ru-RU" sz="1600" dirty="0">
                <a:latin typeface="Century Gothic" panose="020B0502020202020204" pitchFamily="34" charset="0"/>
              </a:rPr>
              <a:t>Таганрог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85439" y="1703809"/>
            <a:ext cx="118406" cy="2151013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03846" y="3631285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23102" y="1703809"/>
            <a:ext cx="1920898" cy="2151013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026072" y="2477727"/>
            <a:ext cx="2743438" cy="1967149"/>
          </a:xfrm>
          <a:prstGeom prst="rect">
            <a:avLst/>
          </a:prstGeom>
          <a:noFill/>
          <a:ln w="12700" cmpd="dbl">
            <a:solidFill>
              <a:srgbClr val="00316C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75846" y="2477727"/>
            <a:ext cx="2743438" cy="1967149"/>
          </a:xfrm>
          <a:prstGeom prst="rect">
            <a:avLst/>
          </a:prstGeom>
          <a:noFill/>
          <a:ln w="12700" cmpd="dbl">
            <a:solidFill>
              <a:srgbClr val="00316C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1"/>
            <a:ext cx="9141264" cy="1002890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375099" cy="1002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ЧТО УДАЛОСЬ СДЕЛАТЬ?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3058" y="1150374"/>
            <a:ext cx="8519241" cy="1179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Вариант корпуса под систему приема данных. Реализованы крепления для фиксации плат приема/передачи информации и </a:t>
            </a:r>
            <a:r>
              <a:rPr lang="ru-RU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Wi-Fi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модуля</a:t>
            </a:r>
            <a:endParaRPr lang="ru-RU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14317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xmlns="" id="{C1ABE374-6562-40D2-933B-4DD4901F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072" y="2330245"/>
            <a:ext cx="2743652" cy="196714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46" y="2330244"/>
            <a:ext cx="2743438" cy="196714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684064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079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"/>
            <a:ext cx="9141264" cy="1002890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64574" y="-1"/>
            <a:ext cx="8367725" cy="1002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ЧТО УДАЛОСЬ СДЕЛАТЬ?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64574" y="1002890"/>
            <a:ext cx="5818237" cy="398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solidFill>
                  <a:schemeClr val="tx1"/>
                </a:solidFill>
              </a:rPr>
              <a:t>В ходе проекта было выполнено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tx1"/>
                </a:solidFill>
              </a:rPr>
              <a:t>Создание </a:t>
            </a:r>
            <a:r>
              <a:rPr lang="ru-RU" sz="1600" dirty="0">
                <a:solidFill>
                  <a:schemeClr val="tx1"/>
                </a:solidFill>
              </a:rPr>
              <a:t>приложения под управление ОС </a:t>
            </a:r>
            <a:r>
              <a:rPr lang="en-US" sz="1600" dirty="0">
                <a:solidFill>
                  <a:schemeClr val="tx1"/>
                </a:solidFill>
              </a:rPr>
              <a:t>Android </a:t>
            </a:r>
            <a:r>
              <a:rPr lang="ru-RU" sz="1600" dirty="0">
                <a:solidFill>
                  <a:schemeClr val="tx1"/>
                </a:solidFill>
              </a:rPr>
              <a:t>для передачи данных с телефона на </a:t>
            </a:r>
            <a:r>
              <a:rPr lang="ru-RU" sz="1600" dirty="0" smtClean="0">
                <a:solidFill>
                  <a:schemeClr val="tx1"/>
                </a:solidFill>
              </a:rPr>
              <a:t>модем.</a:t>
            </a: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tx1"/>
                </a:solidFill>
              </a:rPr>
              <a:t>Создана </a:t>
            </a:r>
            <a:r>
              <a:rPr lang="ru-RU" sz="1600" dirty="0">
                <a:solidFill>
                  <a:schemeClr val="tx1"/>
                </a:solidFill>
              </a:rPr>
              <a:t>модель корпуса для модемов с возможностью печати на </a:t>
            </a:r>
            <a:r>
              <a:rPr lang="en-US" sz="1600" dirty="0">
                <a:solidFill>
                  <a:schemeClr val="tx1"/>
                </a:solidFill>
              </a:rPr>
              <a:t>3D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принтере.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В ходе разработки были проведены предварительные тесты по передаче информации, на 1.7 километра. Выяснилось, что происходит потеря данных. Было принято решение провести дополнительные </a:t>
            </a:r>
            <a:r>
              <a:rPr lang="ru-RU" sz="1600" dirty="0" smtClean="0">
                <a:solidFill>
                  <a:schemeClr val="tx1"/>
                </a:solidFill>
              </a:rPr>
              <a:t>испытания, </a:t>
            </a:r>
            <a:r>
              <a:rPr lang="ru-RU" sz="1600" dirty="0">
                <a:solidFill>
                  <a:schemeClr val="tx1"/>
                </a:solidFill>
              </a:rPr>
              <a:t>чтобы узнать, может ли система работать на </a:t>
            </a:r>
            <a:r>
              <a:rPr lang="ru-RU" sz="1600" dirty="0" smtClean="0">
                <a:solidFill>
                  <a:schemeClr val="tx1"/>
                </a:solidFill>
              </a:rPr>
              <a:t>расстояниях, </a:t>
            </a:r>
            <a:r>
              <a:rPr lang="ru-RU" sz="1600" dirty="0">
                <a:solidFill>
                  <a:schemeClr val="tx1"/>
                </a:solidFill>
              </a:rPr>
              <a:t>требуемых в ТЗ.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8" name="Рисунок 3" descr="Изображение выглядит как компьютер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15D56B7D-3D12-4037-BFA4-641832AA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64" y="568778"/>
            <a:ext cx="2053318" cy="4114800"/>
          </a:xfrm>
          <a:prstGeom prst="rect">
            <a:avLst/>
          </a:prstGeom>
        </p:spPr>
      </p:pic>
      <p:pic>
        <p:nvPicPr>
          <p:cNvPr id="5" name="Рисунок 5" descr="Изображение выглядит как снимок экрана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8F523C4B-C445-4CD2-A948-802EDAB68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928" y="937268"/>
            <a:ext cx="1782990" cy="323033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08244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686800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6666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"/>
            <a:ext cx="9141264" cy="1002890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375099" cy="1002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РЕЗУЛЬТАТЫ ПРЕДВАРИТЕЛЬНЫХ ИСПЫТАНИЙ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3059" y="1150373"/>
            <a:ext cx="3660426" cy="3736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Система работает на расстояниях до 300 метров в условия города</a:t>
            </a: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ru-RU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Среднее расстояние стабильной работы </a:t>
            </a:r>
            <a:b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~150-200 </a:t>
            </a: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метров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14317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>
                <a:latin typeface="Century Gothic" panose="020B0502020202020204" pitchFamily="34" charset="0"/>
              </a:rPr>
              <a:t>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684064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 dirty="0"/>
          </a:p>
        </p:txBody>
      </p:sp>
      <p:pic>
        <p:nvPicPr>
          <p:cNvPr id="13" name="Рисунок 5" descr="Изображение выглядит как игрушка, легкий, движение, большо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1F3C0D60-FC9B-46DC-9ECA-5078E32E1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0" y="1068392"/>
            <a:ext cx="4457699" cy="36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6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"/>
            <a:ext cx="9141264" cy="1002890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375099" cy="1002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РЕЗУЛЬТАТЫ ПРЕДВАРИТЕЛЬНЫХ ИСПЫТАНИЙ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3059" y="1150373"/>
            <a:ext cx="3660426" cy="3736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Система полностью работоспособна на расстоянии в 2000 метров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Вероятно, это не предел</a:t>
            </a:r>
            <a:endParaRPr lang="ru-RU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ru-RU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14317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>
                <a:latin typeface="Century Gothic" panose="020B0502020202020204" pitchFamily="34" charset="0"/>
              </a:rPr>
              <a:t>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684064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FA69D0E-2152-47ED-AD2A-1247CCAD9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63" y="1068391"/>
            <a:ext cx="4460435" cy="36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4348"/>
            <a:ext cx="9144000" cy="1002890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64574" y="243348"/>
            <a:ext cx="8242073" cy="909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ЧЕМУ УДАЛОСЬ НАУЧИТСЯ?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64573" y="1152476"/>
            <a:ext cx="8242074" cy="3668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spcAft>
                <a:spcPts val="1600"/>
              </a:spcAft>
              <a:buClrTx/>
              <a:buNone/>
            </a:pPr>
            <a:r>
              <a:rPr lang="ru-RU" dirty="0">
                <a:solidFill>
                  <a:schemeClr val="tx1"/>
                </a:solidFill>
              </a:rPr>
              <a:t>Нашей команде удалось:</a:t>
            </a:r>
          </a:p>
          <a:p>
            <a:pPr marL="285750" indent="-285750" algn="just">
              <a:spcAft>
                <a:spcPts val="1600"/>
              </a:spcAft>
              <a:buClrTx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Научиться разрабатывать Android приложения</a:t>
            </a:r>
          </a:p>
          <a:p>
            <a:pPr marL="285750" indent="-285750" algn="just">
              <a:spcAft>
                <a:spcPts val="1600"/>
              </a:spcAft>
              <a:buClrTx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Узнать основы разработки встраиваемых устройств на STM32</a:t>
            </a:r>
          </a:p>
          <a:p>
            <a:pPr marL="285750" indent="-285750" algn="just">
              <a:spcAft>
                <a:spcPts val="1600"/>
              </a:spcAft>
              <a:buClrTx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Познакомиться с современными методами ведения проектов (</a:t>
            </a:r>
            <a:r>
              <a:rPr lang="ru-RU" dirty="0" err="1">
                <a:solidFill>
                  <a:schemeClr val="tx1"/>
                </a:solidFill>
              </a:rPr>
              <a:t>Scrum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spcAft>
                <a:spcPts val="1600"/>
              </a:spcAft>
              <a:buClrTx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Проводить анализ и делать выводы на основе экспериментальных данных.</a:t>
            </a:r>
          </a:p>
          <a:p>
            <a:pPr marL="285750" indent="-285750" algn="just">
              <a:spcAft>
                <a:spcPts val="1600"/>
              </a:spcAft>
              <a:buClrTx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Узнали об особенностях командной работы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30019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>
                <a:latin typeface="Century Gothic" panose="020B0502020202020204" pitchFamily="34" charset="0"/>
              </a:rPr>
              <a:t>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53065" y="1152475"/>
            <a:ext cx="82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686800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49645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7026" y="2027903"/>
            <a:ext cx="5840361" cy="884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ГОТОВЫ ОТВЕТИТЬ НА ВОПРОСЫ</a:t>
            </a:r>
            <a:endParaRPr lang="ru-RU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021325" y="2912806"/>
            <a:ext cx="5611761" cy="73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6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382280" y="3069328"/>
            <a:ext cx="6182169" cy="1363881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 w="3175">
            <a:solidFill>
              <a:schemeClr val="bg2">
                <a:lumMod val="40000"/>
                <a:lumOff val="6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2382283" cy="5143500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64574" y="395857"/>
            <a:ext cx="4336026" cy="611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СОСТАВ </a:t>
            </a:r>
            <a:r>
              <a:rPr lang="ru-RU" b="1" dirty="0" smtClean="0">
                <a:latin typeface="Century Gothic" panose="020B0502020202020204" pitchFamily="34" charset="0"/>
              </a:rPr>
              <a:t> КОМАНДЫ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82281" y="1360001"/>
            <a:ext cx="6182169" cy="1363881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 w="3175">
            <a:solidFill>
              <a:schemeClr val="bg2">
                <a:lumMod val="40000"/>
                <a:lumOff val="6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730321" y="1630240"/>
            <a:ext cx="5834130" cy="765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36195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Карамнов </a:t>
            </a:r>
            <a:r>
              <a:rPr lang="en-US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Алексей </a:t>
            </a:r>
            <a:r>
              <a:rPr lang="en-US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Александрович </a:t>
            </a:r>
            <a:endParaRPr lang="ru-RU" sz="14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36195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Роль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инжене</a:t>
            </a:r>
            <a:r>
              <a:rPr lang="ru-RU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р-конструктор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pic>
        <p:nvPicPr>
          <p:cNvPr id="2" name="Рисунок 2" descr="Изображение выглядит как человек, мужчина, стоит, рубаш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1AF87ADA-8C95-4689-A289-D1C9FD732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0" t="6339" r="480" b="18583"/>
          <a:stretch/>
        </p:blipFill>
        <p:spPr>
          <a:xfrm>
            <a:off x="840619" y="1360001"/>
            <a:ext cx="1367643" cy="1363881"/>
          </a:xfrm>
          <a:prstGeom prst="rect">
            <a:avLst/>
          </a:prstGeom>
        </p:spPr>
      </p:pic>
      <p:pic>
        <p:nvPicPr>
          <p:cNvPr id="4" name="Рисунок 5" descr="Изображение выглядит как человек, внутренний, сидит, ноутбу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9E02E8F1-CC7F-42CC-84CE-37428E1CA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80" t="6559" r="435" b="20805"/>
          <a:stretch/>
        </p:blipFill>
        <p:spPr>
          <a:xfrm>
            <a:off x="824352" y="3067536"/>
            <a:ext cx="1400175" cy="13613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30321" y="3339330"/>
            <a:ext cx="5834130" cy="81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195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Нестеренко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Пётр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r>
              <a:rPr lang="en-US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Алексеевич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endParaRPr lang="ru-RU" dirty="0" err="1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361950">
              <a:buNone/>
            </a:pPr>
            <a:r>
              <a:rPr lang="ru-RU" smtClean="0">
                <a:solidFill>
                  <a:schemeClr val="tx1"/>
                </a:solidFill>
                <a:latin typeface="Century Gothic" panose="020B0502020202020204" pitchFamily="34" charset="0"/>
              </a:rPr>
              <a:t>Р</a:t>
            </a:r>
            <a:r>
              <a:rPr lang="en-US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инжене</a:t>
            </a: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р-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программист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23238" y="4887404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687291" y="4953652"/>
            <a:ext cx="456709" cy="18984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latin typeface="Century Gothic" panose="020B0502020202020204" pitchFamily="34" charset="0"/>
              </a:rPr>
              <a:t>2</a:t>
            </a:fld>
            <a:endParaRPr lang="ru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1264" cy="1152475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71948" y="0"/>
            <a:ext cx="8207478" cy="1152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КТО ПОЛЬЗОВАТЕЛИ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1948" y="1152475"/>
            <a:ext cx="8207478" cy="1707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Наш заказчик </a:t>
            </a:r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ФГАНУ НИИ 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“</a:t>
            </a:r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Спецвузавтоматика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”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. Организация специализируется на обеспечении информационной безопасности в государственной сфере. Наше решение ориентировано на сотрудников </a:t>
            </a: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института 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и их клиентов.</a:t>
            </a:r>
          </a:p>
        </p:txBody>
      </p:sp>
      <p:pic>
        <p:nvPicPr>
          <p:cNvPr id="2" name="Рисунок 2" descr="Изображение выглядит как здание, внешний, большой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73072B58-5AF4-4504-8E4F-E9563BE7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9561"/>
            <a:ext cx="9141264" cy="228393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679426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8323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1264" cy="1152475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232787" y="199103"/>
            <a:ext cx="4461388" cy="818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КАКАЯ ПРОБЛЕМА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029200" y="1347071"/>
            <a:ext cx="3664976" cy="3474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buNone/>
            </a:pP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Необходимо создать аппаратно-программный комплекс для передачи небольшого объёма данных в условиях отсутствия в радиусе 5-8 километров вышек мобильной связи GSM или проводных сетей.</a:t>
            </a:r>
          </a:p>
        </p:txBody>
      </p:sp>
      <p:pic>
        <p:nvPicPr>
          <p:cNvPr id="3" name="Рисунок 3" descr="Изображение выглядит как трава, внешний, мужчина, поле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10070B0A-3122-4420-BE3C-F17F3BFB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2" y="1347072"/>
            <a:ext cx="4608871" cy="347408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28165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684064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9127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983341"/>
            <a:ext cx="9144000" cy="22346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64574" y="3272240"/>
            <a:ext cx="8251723" cy="1668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Тестовый стенд состоит из двух смартфонов с мобильным приложением и двух "LORA-модемов", созданных на базе микроконтроллера 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STM32 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Wi-Fi 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модуля esp8266. Для связи между модемами используется технология 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LoRa,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связь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телефонов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с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модемами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осуществ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л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яется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через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TCP socket-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сервер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9" t="13253" r="23863" b="15455"/>
          <a:stretch/>
        </p:blipFill>
        <p:spPr>
          <a:xfrm>
            <a:off x="2507963" y="1017725"/>
            <a:ext cx="4086257" cy="22002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13253" r="81999" b="15455"/>
          <a:stretch/>
        </p:blipFill>
        <p:spPr>
          <a:xfrm>
            <a:off x="574001" y="1188188"/>
            <a:ext cx="995718" cy="175313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13253" r="81999" b="15455"/>
          <a:stretch/>
        </p:blipFill>
        <p:spPr>
          <a:xfrm>
            <a:off x="7536181" y="1188189"/>
            <a:ext cx="995718" cy="175313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9" t="32372" r="42163" b="35532"/>
          <a:stretch/>
        </p:blipFill>
        <p:spPr>
          <a:xfrm>
            <a:off x="1637049" y="1859281"/>
            <a:ext cx="718780" cy="53702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9" t="32372" r="42163" b="35532"/>
          <a:stretch/>
        </p:blipFill>
        <p:spPr>
          <a:xfrm>
            <a:off x="6750070" y="1859281"/>
            <a:ext cx="718780" cy="537020"/>
          </a:xfrm>
          <a:prstGeom prst="rect">
            <a:avLst/>
          </a:prstGeom>
        </p:spPr>
      </p:pic>
      <p:sp>
        <p:nvSpPr>
          <p:cNvPr id="18" name="Google Shape;68;p15"/>
          <p:cNvSpPr txBox="1">
            <a:spLocks/>
          </p:cNvSpPr>
          <p:nvPr/>
        </p:nvSpPr>
        <p:spPr>
          <a:xfrm>
            <a:off x="1729739" y="1560937"/>
            <a:ext cx="533400" cy="2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latin typeface="+mn-lt"/>
              </a:rPr>
              <a:t>Wi-Fi</a:t>
            </a:r>
            <a:endParaRPr lang="ru-RU" sz="1000" b="1">
              <a:latin typeface="+mn-lt"/>
            </a:endParaRPr>
          </a:p>
        </p:txBody>
      </p:sp>
      <p:sp>
        <p:nvSpPr>
          <p:cNvPr id="19" name="Google Shape;68;p15"/>
          <p:cNvSpPr txBox="1">
            <a:spLocks/>
          </p:cNvSpPr>
          <p:nvPr/>
        </p:nvSpPr>
        <p:spPr>
          <a:xfrm>
            <a:off x="6854816" y="1571407"/>
            <a:ext cx="533400" cy="2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latin typeface="+mn-lt"/>
              </a:rPr>
              <a:t>Wi-Fi</a:t>
            </a:r>
            <a:endParaRPr lang="ru-RU" sz="1000" b="1">
              <a:latin typeface="+mn-lt"/>
            </a:endParaRPr>
          </a:p>
        </p:txBody>
      </p:sp>
      <p:sp>
        <p:nvSpPr>
          <p:cNvPr id="20" name="Google Shape;68;p15"/>
          <p:cNvSpPr txBox="1">
            <a:spLocks/>
          </p:cNvSpPr>
          <p:nvPr/>
        </p:nvSpPr>
        <p:spPr>
          <a:xfrm>
            <a:off x="4305300" y="1188188"/>
            <a:ext cx="533400" cy="2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000" b="1">
                <a:latin typeface="+mn-lt"/>
              </a:rPr>
              <a:t>Сеть </a:t>
            </a:r>
            <a:r>
              <a:rPr lang="en-US" sz="1000" b="1" err="1">
                <a:latin typeface="+mn-lt"/>
              </a:rPr>
              <a:t>LoRa</a:t>
            </a:r>
            <a:endParaRPr lang="ru-RU" sz="1000" b="1">
              <a:latin typeface="+mn-lt"/>
            </a:endParaRPr>
          </a:p>
        </p:txBody>
      </p:sp>
      <p:sp>
        <p:nvSpPr>
          <p:cNvPr id="13" name="Google Shape;61;p14">
            <a:extLst>
              <a:ext uri="{FF2B5EF4-FFF2-40B4-BE49-F238E27FC236}">
                <a16:creationId xmlns:a16="http://schemas.microsoft.com/office/drawing/2014/main" xmlns="" id="{8B9B3C7D-73A3-4E2C-B16C-A759AD10121F}"/>
              </a:ext>
            </a:extLst>
          </p:cNvPr>
          <p:cNvSpPr txBox="1">
            <a:spLocks/>
          </p:cNvSpPr>
          <p:nvPr/>
        </p:nvSpPr>
        <p:spPr>
          <a:xfrm>
            <a:off x="464574" y="1"/>
            <a:ext cx="4903839" cy="98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ВЫБРАННОЕ РЕШЕНИЕ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981771" y="4940709"/>
            <a:ext cx="3849329" cy="202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686800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16692" y="199103"/>
            <a:ext cx="8110617" cy="818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 smtClean="0">
                <a:latin typeface="Century Gothic" panose="020B0502020202020204" pitchFamily="34" charset="0"/>
              </a:rPr>
              <a:t>ЗАТРАТЫ НА ПРОЕКТ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044653727"/>
              </p:ext>
            </p:extLst>
          </p:nvPr>
        </p:nvGraphicFramePr>
        <p:xfrm>
          <a:off x="1327355" y="1187331"/>
          <a:ext cx="6489290" cy="327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3" descr="Изображение выглядит как электроника, цеп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D27D78CA-A6E0-4F2D-BBDA-440A89740E3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189" t="5608" r="4468" b="4673"/>
          <a:stretch/>
        </p:blipFill>
        <p:spPr>
          <a:xfrm flipV="1">
            <a:off x="7654413" y="2094270"/>
            <a:ext cx="1489587" cy="1415844"/>
          </a:xfrm>
          <a:prstGeom prst="rect">
            <a:avLst/>
          </a:prstGeom>
        </p:spPr>
      </p:pic>
      <p:pic>
        <p:nvPicPr>
          <p:cNvPr id="4" name="Рисунок 4" descr="Изображение выглядит как электроника, цеп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A2C5A232-D1DF-4BE0-8C6D-57E821E129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80" y="2080333"/>
            <a:ext cx="1443718" cy="14437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930367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686800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156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1264" cy="1327355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49826" y="0"/>
            <a:ext cx="8554064" cy="1327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КАК ДАЛЬШЕ БУДЕТ ПРОИСХОДИТЬ РАБОТА С РЕШЕНИЕМ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49826" y="1458636"/>
            <a:ext cx="8554064" cy="3362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0">
              <a:spcAft>
                <a:spcPts val="160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Наш продукт будет передан ФГАНУ НИИ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“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Спецвузавтоматика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”, </a:t>
            </a: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где будет использоваться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сотрудниками института, пока это решение для </a:t>
            </a: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них востребовано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</a:p>
          <a:p>
            <a:pPr marL="457200" lvl="1" indent="0">
              <a:spcAft>
                <a:spcPts val="160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/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В дальнейшем необходимо провести доработку системы, создать полностью </a:t>
            </a:r>
            <a:r>
              <a:rPr lang="ru-RU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работоспособный 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тестовый образец, выполнить оптимизацию работы, проверку на наличие ошибок и провести "полевые" испытания.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22993" y="4886666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60018" y="2315496"/>
            <a:ext cx="439634" cy="154858"/>
          </a:xfrm>
          <a:prstGeom prst="rightArrow">
            <a:avLst/>
          </a:prstGeom>
          <a:solidFill>
            <a:srgbClr val="0031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60018" y="3817374"/>
            <a:ext cx="439634" cy="154858"/>
          </a:xfrm>
          <a:prstGeom prst="rightArrow">
            <a:avLst/>
          </a:prstGeom>
          <a:solidFill>
            <a:srgbClr val="0031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686800" y="4952438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125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16C"/>
          </a:solidFill>
          <a:ln w="3175">
            <a:solidFill>
              <a:srgbClr val="003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64574" y="243348"/>
            <a:ext cx="8242073" cy="909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ПЛАН ПРОЕКТА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64573" y="1152476"/>
            <a:ext cx="8242074" cy="3668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algn="just">
              <a:spcAft>
                <a:spcPts val="1600"/>
              </a:spcAft>
              <a:buClrTx/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Разработать приложение на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для управления системой и обеспечения удобного интерфейса пользователя.</a:t>
            </a:r>
          </a:p>
          <a:p>
            <a:pPr marL="342900" algn="just">
              <a:spcAft>
                <a:spcPts val="1600"/>
              </a:spcAft>
              <a:buClrTx/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Написать код прошивки для плат </a:t>
            </a:r>
            <a:r>
              <a:rPr lang="en-US" dirty="0">
                <a:solidFill>
                  <a:schemeClr val="bg1"/>
                </a:solidFill>
              </a:rPr>
              <a:t>STM32</a:t>
            </a:r>
            <a:endParaRPr lang="ru-RU" dirty="0">
              <a:solidFill>
                <a:schemeClr val="bg1"/>
              </a:solidFill>
            </a:endParaRPr>
          </a:p>
          <a:p>
            <a:pPr marL="342900" algn="just">
              <a:spcAft>
                <a:spcPts val="1600"/>
              </a:spcAft>
              <a:buClrTx/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Связать </a:t>
            </a:r>
            <a:r>
              <a:rPr lang="en-US" dirty="0">
                <a:solidFill>
                  <a:schemeClr val="bg1"/>
                </a:solidFill>
              </a:rPr>
              <a:t>Wi-Fi </a:t>
            </a:r>
            <a:r>
              <a:rPr lang="ru-RU" dirty="0">
                <a:solidFill>
                  <a:schemeClr val="bg1"/>
                </a:solidFill>
              </a:rPr>
              <a:t>плату с </a:t>
            </a:r>
            <a:r>
              <a:rPr lang="en-US" dirty="0">
                <a:solidFill>
                  <a:schemeClr val="bg1"/>
                </a:solidFill>
              </a:rPr>
              <a:t>STM32</a:t>
            </a:r>
          </a:p>
          <a:p>
            <a:pPr marL="342900" algn="just">
              <a:spcAft>
                <a:spcPts val="1600"/>
              </a:spcAft>
              <a:buClrTx/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Провести испытания системы</a:t>
            </a:r>
          </a:p>
          <a:p>
            <a:pPr marL="342900" algn="just">
              <a:spcAft>
                <a:spcPts val="1600"/>
              </a:spcAft>
              <a:buClrTx/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Проверить работоспособность системы в других режимах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30019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53065" y="1152475"/>
            <a:ext cx="82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686800" y="4952701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348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73395" y="243348"/>
            <a:ext cx="7733252" cy="909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КАК БЫЛА УСТРОЕНА РАБОТА?</a:t>
            </a:r>
            <a:endParaRPr lang="ru-RU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845055812"/>
              </p:ext>
            </p:extLst>
          </p:nvPr>
        </p:nvGraphicFramePr>
        <p:xfrm>
          <a:off x="553065" y="1061884"/>
          <a:ext cx="8310716" cy="37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930019" y="4886928"/>
            <a:ext cx="3867046" cy="32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SfeduNet</a:t>
            </a:r>
            <a:r>
              <a:rPr lang="en-US" sz="1000" dirty="0" smtClean="0"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Решения для будущего ЮФУ </a:t>
            </a:r>
            <a:r>
              <a:rPr lang="ru-RU" sz="1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20.35</a:t>
            </a:r>
            <a:r>
              <a:rPr lang="ru-RU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университет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53065" y="1152475"/>
            <a:ext cx="82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686452" y="4952700"/>
            <a:ext cx="457200" cy="190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718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6906C93842BA4469A25C1B35CAF9A54" ma:contentTypeVersion="6" ma:contentTypeDescription="Создание документа." ma:contentTypeScope="" ma:versionID="4a5a735ea41aa202dd51d135ea1037d8">
  <xsd:schema xmlns:xsd="http://www.w3.org/2001/XMLSchema" xmlns:xs="http://www.w3.org/2001/XMLSchema" xmlns:p="http://schemas.microsoft.com/office/2006/metadata/properties" xmlns:ns2="3b329777-cfee-492a-811c-1531028d13cd" targetNamespace="http://schemas.microsoft.com/office/2006/metadata/properties" ma:root="true" ma:fieldsID="cc8d64c2b26e175fad94c501944c7fde" ns2:_="">
    <xsd:import namespace="3b329777-cfee-492a-811c-1531028d13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29777-cfee-492a-811c-1531028d1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BE0DAE-F7D1-4C58-9B7A-7C6B8AC84F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6984CB-76D2-42B0-ADFB-E0D8B048D7D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3b329777-cfee-492a-811c-1531028d13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6E2E70-790B-48FA-A218-D5FC8B883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329777-cfee-492a-811c-1531028d13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1991</Words>
  <Application>Microsoft Office PowerPoint</Application>
  <PresentationFormat>Экран (16:9)</PresentationFormat>
  <Paragraphs>254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Simple Light</vt:lpstr>
      <vt:lpstr>Передача информации на дальние расстояния посредством низкопотребляющих сетей большого радиуса действия (LoRa)</vt:lpstr>
      <vt:lpstr>СОСТАВ  КОМАНДЫ</vt:lpstr>
      <vt:lpstr>КТО ПОЛЬЗОВАТЕЛИ?</vt:lpstr>
      <vt:lpstr>КАКАЯ ПРОБЛЕМА?</vt:lpstr>
      <vt:lpstr>Презентация PowerPoint</vt:lpstr>
      <vt:lpstr>ЗАТРАТЫ НА ПРОЕКТ</vt:lpstr>
      <vt:lpstr>КАК ДАЛЬШЕ БУДЕТ ПРОИСХОДИТЬ РАБОТА С РЕШЕНИЕМ?</vt:lpstr>
      <vt:lpstr>ПЛАН ПРОЕКТА</vt:lpstr>
      <vt:lpstr>КАК БЫЛА УСТРОЕНА РАБОТА?</vt:lpstr>
      <vt:lpstr>ЧТО УДАЛОСЬ СДЕЛАТЬ?</vt:lpstr>
      <vt:lpstr>ЧТО УДАЛОСЬ СДЕЛАТЬ?</vt:lpstr>
      <vt:lpstr>РЕЗУЛЬТАТЫ ПРЕДВАРИТЕЛЬНЫХ ИСПЫТАНИЙ</vt:lpstr>
      <vt:lpstr>РЕЗУЛЬТАТЫ ПРЕДВАРИТЕЛЬНЫХ ИСПЫТАНИЙ</vt:lpstr>
      <vt:lpstr>ЧЕМУ УДАЛОСЬ НАУЧИТСЯ?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Передача информации на дальние расстояния посредством низкопотребляющих сетей большого радиуса действия (LoRa)</dc:title>
  <dc:creator>Admin</dc:creator>
  <cp:lastModifiedBy>Пользователь Windows</cp:lastModifiedBy>
  <cp:revision>24</cp:revision>
  <dcterms:modified xsi:type="dcterms:W3CDTF">2020-06-18T19:41:46Z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0x01010066906C93842BA4469A25C1B35CAF9A54</vt:lpwstr>
  </property>
</Properties>
</file>