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26440" y="7038113"/>
            <a:ext cx="446405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32302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Методы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4699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255719"/>
            <a:ext cx="8366125" cy="142748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-20" b="1">
                <a:latin typeface="Times New Roman"/>
                <a:cs typeface="Times New Roman"/>
              </a:rPr>
              <a:t>Методы </a:t>
            </a:r>
            <a:r>
              <a:rPr dirty="0" sz="1600" spc="-10" b="1">
                <a:latin typeface="Times New Roman"/>
                <a:cs typeface="Times New Roman"/>
              </a:rPr>
              <a:t>строгой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аутентификации: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 Black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Стандарт </a:t>
            </a:r>
            <a:r>
              <a:rPr dirty="0" sz="1600" spc="-5">
                <a:latin typeface="Times New Roman"/>
                <a:cs typeface="Times New Roman"/>
              </a:rPr>
              <a:t>X.509. </a:t>
            </a:r>
            <a:r>
              <a:rPr dirty="0" sz="1600" spc="-20">
                <a:latin typeface="Times New Roman"/>
                <a:cs typeface="Times New Roman"/>
              </a:rPr>
              <a:t>Протоколы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симметричными </a:t>
            </a:r>
            <a:r>
              <a:rPr dirty="0" sz="1600" spc="-10">
                <a:latin typeface="Times New Roman"/>
                <a:cs typeface="Times New Roman"/>
              </a:rPr>
              <a:t>алгоритмами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шифрования.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 Black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Строгая </a:t>
            </a:r>
            <a:r>
              <a:rPr dirty="0" sz="1600" spc="-10">
                <a:latin typeface="Times New Roman"/>
                <a:cs typeface="Times New Roman"/>
              </a:rPr>
              <a:t>аутентификация, </a:t>
            </a:r>
            <a:r>
              <a:rPr dirty="0" sz="1600" spc="-5">
                <a:latin typeface="Times New Roman"/>
                <a:cs typeface="Times New Roman"/>
              </a:rPr>
              <a:t>основанная на асимметричных </a:t>
            </a:r>
            <a:r>
              <a:rPr dirty="0" sz="1600" spc="-10">
                <a:latin typeface="Times New Roman"/>
                <a:cs typeface="Times New Roman"/>
              </a:rPr>
              <a:t>алгоритмах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шифрования.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 Black"/>
              <a:buChar char="•"/>
              <a:tabLst>
                <a:tab pos="469265" algn="l"/>
                <a:tab pos="469900" algn="l"/>
              </a:tabLst>
            </a:pPr>
            <a:r>
              <a:rPr dirty="0" sz="1600" spc="-20">
                <a:latin typeface="Times New Roman"/>
                <a:cs typeface="Times New Roman"/>
              </a:rPr>
              <a:t>Протокол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распределения </a:t>
            </a:r>
            <a:r>
              <a:rPr dirty="0" sz="1600" spc="-15">
                <a:latin typeface="Times New Roman"/>
                <a:cs typeface="Times New Roman"/>
              </a:rPr>
              <a:t>ключей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Нидхэма-Шредера.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7" name="object 7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0365" cy="584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Методы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	</a:t>
            </a:r>
            <a:r>
              <a:rPr dirty="0" sz="1400" b="1">
                <a:latin typeface="Times New Roman"/>
                <a:cs typeface="Times New Roman"/>
              </a:rPr>
              <a:t>10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паролей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надёжного </a:t>
            </a:r>
            <a:r>
              <a:rPr dirty="0" sz="1600" spc="-15">
                <a:latin typeface="Times New Roman"/>
                <a:cs typeface="Times New Roman"/>
              </a:rPr>
              <a:t>механизма </a:t>
            </a:r>
            <a:r>
              <a:rPr dirty="0" sz="1600" spc="-5">
                <a:latin typeface="Times New Roman"/>
                <a:cs typeface="Times New Roman"/>
              </a:rPr>
              <a:t>их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синхронизации.</a:t>
            </a:r>
            <a:endParaRPr sz="1600">
              <a:latin typeface="Times New Roman"/>
              <a:cs typeface="Times New Roman"/>
            </a:endParaRPr>
          </a:p>
          <a:p>
            <a:pPr marL="927100" marR="9525" indent="-228600">
              <a:lnSpc>
                <a:spcPct val="124500"/>
              </a:lnSpc>
            </a:pPr>
            <a:r>
              <a:rPr dirty="0" sz="1400">
                <a:latin typeface="Times New Roman"/>
                <a:cs typeface="Times New Roman"/>
              </a:rPr>
              <a:t>3. </a:t>
            </a:r>
            <a:r>
              <a:rPr dirty="0" sz="1600" spc="-10">
                <a:latin typeface="Times New Roman"/>
                <a:cs typeface="Times New Roman"/>
              </a:rPr>
              <a:t>Использование общего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пользователя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проверяющего </a:t>
            </a:r>
            <a:r>
              <a:rPr dirty="0" sz="1600" spc="-15">
                <a:latin typeface="Times New Roman"/>
                <a:cs typeface="Times New Roman"/>
              </a:rPr>
              <a:t>генератора </a:t>
            </a:r>
            <a:r>
              <a:rPr dirty="0" sz="1600" spc="-5">
                <a:latin typeface="Times New Roman"/>
                <a:cs typeface="Times New Roman"/>
              </a:rPr>
              <a:t>псевдослучайных </a:t>
            </a:r>
            <a:r>
              <a:rPr dirty="0" sz="1600">
                <a:latin typeface="Times New Roman"/>
                <a:cs typeface="Times New Roman"/>
              </a:rPr>
              <a:t>чисел с  </a:t>
            </a:r>
            <a:r>
              <a:rPr dirty="0" sz="1600" spc="-15">
                <a:latin typeface="Times New Roman"/>
                <a:cs typeface="Times New Roman"/>
              </a:rPr>
              <a:t>одним </a:t>
            </a:r>
            <a:r>
              <a:rPr dirty="0" sz="1600">
                <a:latin typeface="Times New Roman"/>
                <a:cs typeface="Times New Roman"/>
              </a:rPr>
              <a:t>и тем </a:t>
            </a:r>
            <a:r>
              <a:rPr dirty="0" sz="1600" spc="-15">
                <a:latin typeface="Times New Roman"/>
                <a:cs typeface="Times New Roman"/>
              </a:rPr>
              <a:t>же </a:t>
            </a:r>
            <a:r>
              <a:rPr dirty="0" sz="1600" spc="-10">
                <a:latin typeface="Times New Roman"/>
                <a:cs typeface="Times New Roman"/>
              </a:rPr>
              <a:t>начальным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значением.</a:t>
            </a:r>
            <a:endParaRPr sz="1600">
              <a:latin typeface="Times New Roman"/>
              <a:cs typeface="Times New Roman"/>
            </a:endParaRPr>
          </a:p>
          <a:p>
            <a:pPr marL="12700" marR="10795" indent="457200">
              <a:lnSpc>
                <a:spcPct val="124500"/>
              </a:lnSpc>
              <a:tabLst>
                <a:tab pos="1067435" algn="l"/>
                <a:tab pos="1388110" algn="l"/>
                <a:tab pos="2311400" algn="l"/>
                <a:tab pos="3347720" algn="l"/>
                <a:tab pos="4463415" algn="l"/>
                <a:tab pos="6014085" algn="l"/>
                <a:tab pos="6346190" algn="l"/>
                <a:tab pos="7069455" algn="l"/>
                <a:tab pos="8318500" algn="l"/>
                <a:tab pos="9149080" algn="l"/>
              </a:tabLst>
            </a:pPr>
            <a:r>
              <a:rPr dirty="0" sz="1600" spc="-2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н	из	н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б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лее	и</a:t>
            </a:r>
            <a:r>
              <a:rPr dirty="0" sz="1600" spc="-5">
                <a:latin typeface="Times New Roman"/>
                <a:cs typeface="Times New Roman"/>
              </a:rPr>
              <a:t>з</a:t>
            </a:r>
            <a:r>
              <a:rPr dirty="0" sz="1600" spc="-10">
                <a:latin typeface="Times New Roman"/>
                <a:cs typeface="Times New Roman"/>
              </a:rPr>
              <a:t>в</a:t>
            </a:r>
            <a:r>
              <a:rPr dirty="0" sz="1600" spc="35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ных	пр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 spc="-10">
                <a:latin typeface="Times New Roman"/>
                <a:cs typeface="Times New Roman"/>
              </a:rPr>
              <a:t>о</a:t>
            </a:r>
            <a:r>
              <a:rPr dirty="0" sz="1600" spc="-80">
                <a:latin typeface="Times New Roman"/>
                <a:cs typeface="Times New Roman"/>
              </a:rPr>
              <a:t>к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лов	</a:t>
            </a:r>
            <a:r>
              <a:rPr dirty="0" sz="1600" spc="-80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утен</a:t>
            </a:r>
            <a:r>
              <a:rPr dirty="0" sz="1600" spc="-1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ифи</a:t>
            </a: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10">
                <a:latin typeface="Times New Roman"/>
                <a:cs typeface="Times New Roman"/>
              </a:rPr>
              <a:t>ц</a:t>
            </a:r>
            <a:r>
              <a:rPr dirty="0" sz="1600">
                <a:latin typeface="Times New Roman"/>
                <a:cs typeface="Times New Roman"/>
              </a:rPr>
              <a:t>ии	на	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но</a:t>
            </a:r>
            <a:r>
              <a:rPr dirty="0" sz="1600" spc="-5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е	</a:t>
            </a:r>
            <a:r>
              <a:rPr dirty="0" sz="1600" spc="-4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нора</a:t>
            </a:r>
            <a:r>
              <a:rPr dirty="0" sz="1600" spc="-1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ых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 spc="-5">
                <a:latin typeface="Times New Roman"/>
                <a:cs typeface="Times New Roman"/>
              </a:rPr>
              <a:t>ар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лей	–  </a:t>
            </a:r>
            <a:r>
              <a:rPr dirty="0" sz="1600" spc="-20">
                <a:latin typeface="Times New Roman"/>
                <a:cs typeface="Times New Roman"/>
              </a:rPr>
              <a:t>протокол </a:t>
            </a:r>
            <a:r>
              <a:rPr dirty="0" sz="1600" spc="-5">
                <a:latin typeface="Times New Roman"/>
                <a:cs typeface="Times New Roman"/>
              </a:rPr>
              <a:t>S/Key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(RFC.1760).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algn="just" marL="2802890">
              <a:lnSpc>
                <a:spcPct val="100000"/>
              </a:lnSpc>
              <a:spcBef>
                <a:spcPts val="5"/>
              </a:spcBef>
            </a:pPr>
            <a:r>
              <a:rPr dirty="0" sz="1600" i="1">
                <a:latin typeface="Times New Roman"/>
                <a:cs typeface="Times New Roman"/>
              </a:rPr>
              <a:t>2.3. </a:t>
            </a:r>
            <a:r>
              <a:rPr dirty="0" sz="1600" spc="-10" i="1">
                <a:latin typeface="Times New Roman"/>
                <a:cs typeface="Times New Roman"/>
              </a:rPr>
              <a:t>Аутентификация </a:t>
            </a:r>
            <a:r>
              <a:rPr dirty="0" sz="1600" spc="-5" i="1">
                <a:latin typeface="Times New Roman"/>
                <a:cs typeface="Times New Roman"/>
              </a:rPr>
              <a:t>на основе</a:t>
            </a:r>
            <a:r>
              <a:rPr dirty="0" sz="1600" spc="2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сертификатов</a:t>
            </a:r>
            <a:endParaRPr sz="1600">
              <a:latin typeface="Times New Roman"/>
              <a:cs typeface="Times New Roman"/>
            </a:endParaRPr>
          </a:p>
          <a:p>
            <a:pPr algn="just" marL="12700" marR="6350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использовании </a:t>
            </a:r>
            <a:r>
              <a:rPr dirty="0" sz="1600" spc="-5">
                <a:latin typeface="Times New Roman"/>
                <a:cs typeface="Times New Roman"/>
              </a:rPr>
              <a:t>цифровых </a:t>
            </a:r>
            <a:r>
              <a:rPr dirty="0" sz="1600" spc="-10">
                <a:latin typeface="Times New Roman"/>
                <a:cs typeface="Times New Roman"/>
              </a:rPr>
              <a:t>сертификатов </a:t>
            </a:r>
            <a:r>
              <a:rPr dirty="0" sz="1600" spc="-15">
                <a:latin typeface="Times New Roman"/>
                <a:cs typeface="Times New Roman"/>
              </a:rPr>
              <a:t>компьютерная </a:t>
            </a:r>
            <a:r>
              <a:rPr dirty="0" sz="1600">
                <a:latin typeface="Times New Roman"/>
                <a:cs typeface="Times New Roman"/>
              </a:rPr>
              <a:t>сеть, </a:t>
            </a:r>
            <a:r>
              <a:rPr dirty="0" sz="1600" spc="-20">
                <a:latin typeface="Times New Roman"/>
                <a:cs typeface="Times New Roman"/>
              </a:rPr>
              <a:t>которая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даёт </a:t>
            </a:r>
            <a:r>
              <a:rPr dirty="0" sz="1600">
                <a:latin typeface="Times New Roman"/>
                <a:cs typeface="Times New Roman"/>
              </a:rPr>
              <a:t>доступ к </a:t>
            </a:r>
            <a:r>
              <a:rPr dirty="0" sz="1600" spc="-5">
                <a:latin typeface="Times New Roman"/>
                <a:cs typeface="Times New Roman"/>
              </a:rPr>
              <a:t>своим  </a:t>
            </a:r>
            <a:r>
              <a:rPr dirty="0" sz="1600">
                <a:latin typeface="Times New Roman"/>
                <a:cs typeface="Times New Roman"/>
              </a:rPr>
              <a:t>ресурсам, не </a:t>
            </a:r>
            <a:r>
              <a:rPr dirty="0" sz="1600" spc="-5">
                <a:latin typeface="Times New Roman"/>
                <a:cs typeface="Times New Roman"/>
              </a:rPr>
              <a:t>хранит </a:t>
            </a:r>
            <a:r>
              <a:rPr dirty="0" sz="1600" spc="-20">
                <a:latin typeface="Times New Roman"/>
                <a:cs typeface="Times New Roman"/>
              </a:rPr>
              <a:t>никакой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информации 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-5">
                <a:latin typeface="Times New Roman"/>
                <a:cs typeface="Times New Roman"/>
              </a:rPr>
              <a:t>своих </a:t>
            </a:r>
            <a:r>
              <a:rPr dirty="0" sz="1600" spc="-10">
                <a:latin typeface="Times New Roman"/>
                <a:cs typeface="Times New Roman"/>
              </a:rPr>
              <a:t>пользователях. Эту информацию пользователи  </a:t>
            </a:r>
            <a:r>
              <a:rPr dirty="0" sz="1600" spc="-5">
                <a:latin typeface="Times New Roman"/>
                <a:cs typeface="Times New Roman"/>
              </a:rPr>
              <a:t>предоставляют </a:t>
            </a:r>
            <a:r>
              <a:rPr dirty="0" sz="1600">
                <a:latin typeface="Times New Roman"/>
                <a:cs typeface="Times New Roman"/>
              </a:rPr>
              <a:t>сами в </a:t>
            </a:r>
            <a:r>
              <a:rPr dirty="0" sz="1600" spc="-5">
                <a:latin typeface="Times New Roman"/>
                <a:cs typeface="Times New Roman"/>
              </a:rPr>
              <a:t>своих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запросах–сертификатах.</a:t>
            </a:r>
            <a:endParaRPr sz="1600">
              <a:latin typeface="Times New Roman"/>
              <a:cs typeface="Times New Roman"/>
            </a:endParaRPr>
          </a:p>
          <a:p>
            <a:pPr algn="just" marL="12700" marR="6985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Сертификат </a:t>
            </a:r>
            <a:r>
              <a:rPr dirty="0" sz="1600" spc="-5">
                <a:latin typeface="Times New Roman"/>
                <a:cs typeface="Times New Roman"/>
              </a:rPr>
              <a:t>представляет собой электронную </a:t>
            </a:r>
            <a:r>
              <a:rPr dirty="0" sz="1600" spc="-35">
                <a:latin typeface="Times New Roman"/>
                <a:cs typeface="Times New Roman"/>
              </a:rPr>
              <a:t>форму,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которой </a:t>
            </a:r>
            <a:r>
              <a:rPr dirty="0" sz="1600" spc="-10">
                <a:latin typeface="Times New Roman"/>
                <a:cs typeface="Times New Roman"/>
              </a:rPr>
              <a:t>содержится следующая  информацию: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65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открытый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 spc="-10">
                <a:latin typeface="Times New Roman"/>
                <a:cs typeface="Times New Roman"/>
              </a:rPr>
              <a:t>владельца данного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сертификата;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сведения 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-10">
                <a:latin typeface="Times New Roman"/>
                <a:cs typeface="Times New Roman"/>
              </a:rPr>
              <a:t>владельце сертификата (например, </a:t>
            </a:r>
            <a:r>
              <a:rPr dirty="0" sz="1600" spc="-5">
                <a:latin typeface="Times New Roman"/>
                <a:cs typeface="Times New Roman"/>
              </a:rPr>
              <a:t>имя, </a:t>
            </a:r>
            <a:r>
              <a:rPr dirty="0" sz="1600" spc="5">
                <a:latin typeface="Times New Roman"/>
                <a:cs typeface="Times New Roman"/>
              </a:rPr>
              <a:t>адрес </a:t>
            </a:r>
            <a:r>
              <a:rPr dirty="0" sz="1600" spc="-5">
                <a:latin typeface="Times New Roman"/>
                <a:cs typeface="Times New Roman"/>
              </a:rPr>
              <a:t>электронной </a:t>
            </a:r>
            <a:r>
              <a:rPr dirty="0" sz="1600" spc="-15">
                <a:latin typeface="Times New Roman"/>
                <a:cs typeface="Times New Roman"/>
              </a:rPr>
              <a:t>почты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т.д.);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наименование сертифицирующей организации, выдавшей данный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сертификат;</a:t>
            </a:r>
            <a:endParaRPr sz="1600">
              <a:latin typeface="Times New Roman"/>
              <a:cs typeface="Times New Roman"/>
            </a:endParaRPr>
          </a:p>
          <a:p>
            <a:pPr marL="927100" marR="6350" indent="-228600">
              <a:lnSpc>
                <a:spcPct val="124500"/>
              </a:lnSpc>
              <a:buSzPct val="87500"/>
              <a:buAutoNum type="arabicParenR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электронная подпись </a:t>
            </a:r>
            <a:r>
              <a:rPr dirty="0" sz="1600" spc="-5">
                <a:latin typeface="Times New Roman"/>
                <a:cs typeface="Times New Roman"/>
              </a:rPr>
              <a:t>сертифицирующей организации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зашифрованные закрытым </a:t>
            </a:r>
            <a:r>
              <a:rPr dirty="0" sz="1600" spc="-20">
                <a:latin typeface="Times New Roman"/>
                <a:cs typeface="Times New Roman"/>
              </a:rPr>
              <a:t>ключом </a:t>
            </a:r>
            <a:r>
              <a:rPr dirty="0" sz="1600" spc="-5">
                <a:latin typeface="Times New Roman"/>
                <a:cs typeface="Times New Roman"/>
              </a:rPr>
              <a:t>этой  организации данные, содержащиеся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сертификате.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  <a:tabLst>
                <a:tab pos="1582420" algn="l"/>
                <a:tab pos="2957830" algn="l"/>
                <a:tab pos="4619625" algn="l"/>
                <a:tab pos="5617845" algn="l"/>
                <a:tab pos="7002145" algn="l"/>
                <a:tab pos="8051165" algn="l"/>
                <a:tab pos="8460740" algn="l"/>
              </a:tabLst>
            </a:pPr>
            <a:r>
              <a:rPr dirty="0" sz="1600">
                <a:latin typeface="Times New Roman"/>
                <a:cs typeface="Times New Roman"/>
              </a:rPr>
              <a:t>Ц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фро</a:t>
            </a:r>
            <a:r>
              <a:rPr dirty="0" sz="1600" spc="-5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ые	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 spc="-25">
                <a:latin typeface="Times New Roman"/>
                <a:cs typeface="Times New Roman"/>
              </a:rPr>
              <a:t>р</a:t>
            </a:r>
            <a:r>
              <a:rPr dirty="0" sz="1600" spc="-1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ифи</a:t>
            </a: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 spc="-40">
                <a:latin typeface="Times New Roman"/>
                <a:cs typeface="Times New Roman"/>
              </a:rPr>
              <a:t>а</a:t>
            </a:r>
            <a:r>
              <a:rPr dirty="0" sz="1600" spc="-1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ы,	</a:t>
            </a:r>
            <a:r>
              <a:rPr dirty="0" sz="1600" spc="-105">
                <a:latin typeface="Times New Roman"/>
                <a:cs typeface="Times New Roman"/>
              </a:rPr>
              <a:t>у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2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ве</a:t>
            </a:r>
            <a:r>
              <a:rPr dirty="0" sz="1600" spc="-15">
                <a:latin typeface="Times New Roman"/>
                <a:cs typeface="Times New Roman"/>
              </a:rPr>
              <a:t>р</a:t>
            </a:r>
            <a:r>
              <a:rPr dirty="0" sz="1600">
                <a:latin typeface="Times New Roman"/>
                <a:cs typeface="Times New Roman"/>
              </a:rPr>
              <a:t>яю</a:t>
            </a:r>
            <a:r>
              <a:rPr dirty="0" sz="1600" spc="-15">
                <a:latin typeface="Times New Roman"/>
                <a:cs typeface="Times New Roman"/>
              </a:rPr>
              <a:t>щ</a:t>
            </a:r>
            <a:r>
              <a:rPr dirty="0" sz="1600">
                <a:latin typeface="Times New Roman"/>
                <a:cs typeface="Times New Roman"/>
              </a:rPr>
              <a:t>ие	</a:t>
            </a:r>
            <a:r>
              <a:rPr dirty="0" sz="1600" spc="-10">
                <a:latin typeface="Times New Roman"/>
                <a:cs typeface="Times New Roman"/>
              </a:rPr>
              <a:t>л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ст</a:t>
            </a:r>
            <a:r>
              <a:rPr dirty="0" sz="1600">
                <a:latin typeface="Times New Roman"/>
                <a:cs typeface="Times New Roman"/>
              </a:rPr>
              <a:t>ь	п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ль</a:t>
            </a:r>
            <a:r>
              <a:rPr dirty="0" sz="1600" spc="-15">
                <a:latin typeface="Times New Roman"/>
                <a:cs typeface="Times New Roman"/>
              </a:rPr>
              <a:t>з</a:t>
            </a:r>
            <a:r>
              <a:rPr dirty="0" sz="1600" spc="5">
                <a:latin typeface="Times New Roman"/>
                <a:cs typeface="Times New Roman"/>
              </a:rPr>
              <a:t>о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40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те</a:t>
            </a:r>
            <a:r>
              <a:rPr dirty="0" sz="1600" spc="-10">
                <a:latin typeface="Times New Roman"/>
                <a:cs typeface="Times New Roman"/>
              </a:rPr>
              <a:t>л</a:t>
            </a:r>
            <a:r>
              <a:rPr dirty="0" sz="1600">
                <a:latin typeface="Times New Roman"/>
                <a:cs typeface="Times New Roman"/>
              </a:rPr>
              <a:t>я,	</a:t>
            </a:r>
            <a:r>
              <a:rPr dirty="0" sz="1600" spc="-1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ы</a:t>
            </a:r>
            <a:r>
              <a:rPr dirty="0" sz="1600" spc="-5">
                <a:latin typeface="Times New Roman"/>
                <a:cs typeface="Times New Roman"/>
              </a:rPr>
              <a:t>да</a:t>
            </a:r>
            <a:r>
              <a:rPr dirty="0" sz="1600" spc="-30">
                <a:latin typeface="Times New Roman"/>
                <a:cs typeface="Times New Roman"/>
              </a:rPr>
              <a:t>ю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я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>
                <a:latin typeface="Times New Roman"/>
                <a:cs typeface="Times New Roman"/>
              </a:rPr>
              <a:t>о	</a:t>
            </a:r>
            <a:r>
              <a:rPr dirty="0" sz="1600" spc="-5">
                <a:latin typeface="Times New Roman"/>
                <a:cs typeface="Times New Roman"/>
              </a:rPr>
              <a:t>з</a:t>
            </a:r>
            <a:r>
              <a:rPr dirty="0" sz="1600" spc="-2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пр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ам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5" name="object 5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68460" cy="584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3790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Методы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	</a:t>
            </a:r>
            <a:r>
              <a:rPr dirty="0" sz="1400" spc="-40" b="1">
                <a:latin typeface="Times New Roman"/>
                <a:cs typeface="Times New Roman"/>
              </a:rPr>
              <a:t>11 </a:t>
            </a:r>
            <a:r>
              <a:rPr dirty="0" sz="1400" b="1">
                <a:latin typeface="Times New Roman"/>
                <a:cs typeface="Times New Roman"/>
              </a:rPr>
              <a:t>из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пользователей </a:t>
            </a:r>
            <a:r>
              <a:rPr dirty="0" sz="1600" spc="-5">
                <a:latin typeface="Times New Roman"/>
                <a:cs typeface="Times New Roman"/>
              </a:rPr>
              <a:t>специальными </a:t>
            </a:r>
            <a:r>
              <a:rPr dirty="0" sz="1600" spc="-10">
                <a:latin typeface="Times New Roman"/>
                <a:cs typeface="Times New Roman"/>
              </a:rPr>
              <a:t>уполномоченными </a:t>
            </a:r>
            <a:r>
              <a:rPr dirty="0" sz="1600" spc="-5">
                <a:latin typeface="Times New Roman"/>
                <a:cs typeface="Times New Roman"/>
              </a:rPr>
              <a:t>организациями </a:t>
            </a:r>
            <a:r>
              <a:rPr dirty="0" sz="1600">
                <a:latin typeface="Times New Roman"/>
                <a:cs typeface="Times New Roman"/>
              </a:rPr>
              <a:t>– центрами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сертификации.</a:t>
            </a:r>
            <a:endParaRPr sz="1600">
              <a:latin typeface="Times New Roman"/>
              <a:cs typeface="Times New Roman"/>
            </a:endParaRPr>
          </a:p>
          <a:p>
            <a:pPr algn="just" marL="3362960">
              <a:lnSpc>
                <a:spcPct val="100000"/>
              </a:lnSpc>
              <a:spcBef>
                <a:spcPts val="470"/>
              </a:spcBef>
            </a:pPr>
            <a:r>
              <a:rPr dirty="0" sz="1600" b="1">
                <a:latin typeface="Times New Roman"/>
                <a:cs typeface="Times New Roman"/>
              </a:rPr>
              <a:t>3. </a:t>
            </a:r>
            <a:r>
              <a:rPr dirty="0" sz="1600" spc="-5" b="1">
                <a:latin typeface="Times New Roman"/>
                <a:cs typeface="Times New Roman"/>
              </a:rPr>
              <a:t>Строгая </a:t>
            </a:r>
            <a:r>
              <a:rPr dirty="0" sz="1600" spc="-15" b="1">
                <a:latin typeface="Times New Roman"/>
                <a:cs typeface="Times New Roman"/>
              </a:rPr>
              <a:t>аутентификация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Идея </a:t>
            </a:r>
            <a:r>
              <a:rPr dirty="0" sz="1600" spc="-10">
                <a:latin typeface="Times New Roman"/>
                <a:cs typeface="Times New Roman"/>
              </a:rPr>
              <a:t>строгой аутентификации заключается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следующем: Проверяемая </a:t>
            </a:r>
            <a:r>
              <a:rPr dirty="0" sz="1600" spc="-10">
                <a:latin typeface="Times New Roman"/>
                <a:cs typeface="Times New Roman"/>
              </a:rPr>
              <a:t>(доказывающая) </a:t>
            </a:r>
            <a:r>
              <a:rPr dirty="0" sz="1600" spc="-5">
                <a:latin typeface="Times New Roman"/>
                <a:cs typeface="Times New Roman"/>
              </a:rPr>
              <a:t>сторона  </a:t>
            </a:r>
            <a:r>
              <a:rPr dirty="0" sz="1600" spc="-10">
                <a:latin typeface="Times New Roman"/>
                <a:cs typeface="Times New Roman"/>
              </a:rPr>
              <a:t>доказывает свою </a:t>
            </a:r>
            <a:r>
              <a:rPr dirty="0" sz="1600" spc="-5">
                <a:latin typeface="Times New Roman"/>
                <a:cs typeface="Times New Roman"/>
              </a:rPr>
              <a:t>подлинность проверяющей стороне, </a:t>
            </a:r>
            <a:r>
              <a:rPr dirty="0" sz="1600" spc="-10">
                <a:latin typeface="Times New Roman"/>
                <a:cs typeface="Times New Roman"/>
              </a:rPr>
              <a:t>демонстрируя </a:t>
            </a:r>
            <a:r>
              <a:rPr dirty="0" sz="1600" spc="-5">
                <a:latin typeface="Times New Roman"/>
                <a:cs typeface="Times New Roman"/>
              </a:rPr>
              <a:t>знание </a:t>
            </a:r>
            <a:r>
              <a:rPr dirty="0" sz="1600" spc="-20">
                <a:latin typeface="Times New Roman"/>
                <a:cs typeface="Times New Roman"/>
              </a:rPr>
              <a:t>некоторого </a:t>
            </a:r>
            <a:r>
              <a:rPr dirty="0" sz="1600">
                <a:latin typeface="Times New Roman"/>
                <a:cs typeface="Times New Roman"/>
              </a:rPr>
              <a:t>секрета.  </a:t>
            </a:r>
            <a:r>
              <a:rPr dirty="0" sz="1600" spc="-10">
                <a:latin typeface="Times New Roman"/>
                <a:cs typeface="Times New Roman"/>
              </a:rPr>
              <a:t>Доказательство </a:t>
            </a:r>
            <a:r>
              <a:rPr dirty="0" sz="1600" spc="-5">
                <a:latin typeface="Times New Roman"/>
                <a:cs typeface="Times New Roman"/>
              </a:rPr>
              <a:t>знания </a:t>
            </a:r>
            <a:r>
              <a:rPr dirty="0" sz="1600">
                <a:latin typeface="Times New Roman"/>
                <a:cs typeface="Times New Roman"/>
              </a:rPr>
              <a:t>секрета осуществляется с </a:t>
            </a:r>
            <a:r>
              <a:rPr dirty="0" sz="1600" spc="-10">
                <a:latin typeface="Times New Roman"/>
                <a:cs typeface="Times New Roman"/>
              </a:rPr>
              <a:t>помощью </a:t>
            </a:r>
            <a:r>
              <a:rPr dirty="0" sz="1600" spc="-5">
                <a:latin typeface="Times New Roman"/>
                <a:cs typeface="Times New Roman"/>
              </a:rPr>
              <a:t>последовательности запросов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ответов </a:t>
            </a:r>
            <a:r>
              <a:rPr dirty="0" sz="1600">
                <a:latin typeface="Times New Roman"/>
                <a:cs typeface="Times New Roman"/>
              </a:rPr>
              <a:t>с  </a:t>
            </a:r>
            <a:r>
              <a:rPr dirty="0" sz="1600" spc="-10">
                <a:latin typeface="Times New Roman"/>
                <a:cs typeface="Times New Roman"/>
              </a:rPr>
              <a:t>использованием </a:t>
            </a:r>
            <a:r>
              <a:rPr dirty="0" sz="1600" spc="-5">
                <a:latin typeface="Times New Roman"/>
                <a:cs typeface="Times New Roman"/>
              </a:rPr>
              <a:t>криптографических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методов.</a:t>
            </a:r>
            <a:endParaRPr sz="1600">
              <a:latin typeface="Times New Roman"/>
              <a:cs typeface="Times New Roman"/>
            </a:endParaRPr>
          </a:p>
          <a:p>
            <a:pPr algn="just" marL="12700" marR="762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Существенным является </a:t>
            </a:r>
            <a:r>
              <a:rPr dirty="0" sz="1600" spc="-20">
                <a:latin typeface="Times New Roman"/>
                <a:cs typeface="Times New Roman"/>
              </a:rPr>
              <a:t>тот </a:t>
            </a:r>
            <a:r>
              <a:rPr dirty="0" sz="1600" spc="-30">
                <a:latin typeface="Times New Roman"/>
                <a:cs typeface="Times New Roman"/>
              </a:rPr>
              <a:t>факт, </a:t>
            </a:r>
            <a:r>
              <a:rPr dirty="0" sz="1600" spc="-10">
                <a:latin typeface="Times New Roman"/>
                <a:cs typeface="Times New Roman"/>
              </a:rPr>
              <a:t>что доказывающая </a:t>
            </a:r>
            <a:r>
              <a:rPr dirty="0" sz="1600" spc="-5">
                <a:latin typeface="Times New Roman"/>
                <a:cs typeface="Times New Roman"/>
              </a:rPr>
              <a:t>сторона </a:t>
            </a:r>
            <a:r>
              <a:rPr dirty="0" sz="1600" spc="-10">
                <a:latin typeface="Times New Roman"/>
                <a:cs typeface="Times New Roman"/>
              </a:rPr>
              <a:t>демонстрирует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spc="-5">
                <a:latin typeface="Times New Roman"/>
                <a:cs typeface="Times New Roman"/>
              </a:rPr>
              <a:t>знание </a:t>
            </a:r>
            <a:r>
              <a:rPr dirty="0" sz="1600">
                <a:latin typeface="Times New Roman"/>
                <a:cs typeface="Times New Roman"/>
              </a:rPr>
              <a:t>секрета,  но сам секрет в </a:t>
            </a:r>
            <a:r>
              <a:rPr dirty="0" sz="1600" spc="-30">
                <a:latin typeface="Times New Roman"/>
                <a:cs typeface="Times New Roman"/>
              </a:rPr>
              <a:t>ходе </a:t>
            </a:r>
            <a:r>
              <a:rPr dirty="0" sz="1600" spc="-10">
                <a:latin typeface="Times New Roman"/>
                <a:cs typeface="Times New Roman"/>
              </a:rPr>
              <a:t>аутентификационного </a:t>
            </a:r>
            <a:r>
              <a:rPr dirty="0" sz="1600" spc="-5">
                <a:latin typeface="Times New Roman"/>
                <a:cs typeface="Times New Roman"/>
              </a:rPr>
              <a:t>обмена </a:t>
            </a:r>
            <a:r>
              <a:rPr dirty="0" sz="1600">
                <a:latin typeface="Times New Roman"/>
                <a:cs typeface="Times New Roman"/>
              </a:rPr>
              <a:t>не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раскрывается.</a:t>
            </a:r>
            <a:endParaRPr sz="1600">
              <a:latin typeface="Times New Roman"/>
              <a:cs typeface="Times New Roman"/>
            </a:endParaRPr>
          </a:p>
          <a:p>
            <a:pPr algn="just" marL="12700" marR="9525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соответствии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5">
                <a:latin typeface="Times New Roman"/>
                <a:cs typeface="Times New Roman"/>
              </a:rPr>
              <a:t>рекомендациями </a:t>
            </a:r>
            <a:r>
              <a:rPr dirty="0" sz="1600" spc="-5">
                <a:latin typeface="Times New Roman"/>
                <a:cs typeface="Times New Roman"/>
              </a:rPr>
              <a:t>стандарта </a:t>
            </a:r>
            <a:r>
              <a:rPr dirty="0" sz="1600">
                <a:latin typeface="Times New Roman"/>
                <a:cs typeface="Times New Roman"/>
              </a:rPr>
              <a:t>Х.509 </a:t>
            </a:r>
            <a:r>
              <a:rPr dirty="0" sz="1600" spc="-5">
                <a:latin typeface="Times New Roman"/>
                <a:cs typeface="Times New Roman"/>
              </a:rPr>
              <a:t>различают процедуры </a:t>
            </a:r>
            <a:r>
              <a:rPr dirty="0" sz="1600" spc="-10">
                <a:latin typeface="Times New Roman"/>
                <a:cs typeface="Times New Roman"/>
              </a:rPr>
              <a:t>строгой </a:t>
            </a:r>
            <a:r>
              <a:rPr dirty="0" sz="1600" spc="-15">
                <a:latin typeface="Times New Roman"/>
                <a:cs typeface="Times New Roman"/>
              </a:rPr>
              <a:t>аутентификации  </a:t>
            </a:r>
            <a:r>
              <a:rPr dirty="0" sz="1600" spc="-5">
                <a:latin typeface="Times New Roman"/>
                <a:cs typeface="Times New Roman"/>
              </a:rPr>
              <a:t>следующих типов: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односторонняя </a:t>
            </a:r>
            <a:r>
              <a:rPr dirty="0" sz="1600" spc="-10">
                <a:latin typeface="Times New Roman"/>
                <a:cs typeface="Times New Roman"/>
              </a:rPr>
              <a:t>аутентификация;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двусторонняя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аутентификация;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трёхсторонняя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аутентификация.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Односторонняя </a:t>
            </a:r>
            <a:r>
              <a:rPr dirty="0" sz="1600" spc="-10">
                <a:latin typeface="Times New Roman"/>
                <a:cs typeface="Times New Roman"/>
              </a:rPr>
              <a:t>аутентификация предусматривает </a:t>
            </a:r>
            <a:r>
              <a:rPr dirty="0" sz="1600" spc="-5">
                <a:latin typeface="Times New Roman"/>
                <a:cs typeface="Times New Roman"/>
              </a:rPr>
              <a:t>обмен </a:t>
            </a:r>
            <a:r>
              <a:rPr dirty="0" sz="1600" spc="-10">
                <a:latin typeface="Times New Roman"/>
                <a:cs typeface="Times New Roman"/>
              </a:rPr>
              <a:t>информацией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одном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направлении.</a:t>
            </a:r>
            <a:endParaRPr sz="1600">
              <a:latin typeface="Times New Roman"/>
              <a:cs typeface="Times New Roman"/>
            </a:endParaRPr>
          </a:p>
          <a:p>
            <a:pPr algn="just" marL="12700" marR="5715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Двусторонняя аутентификация </a:t>
            </a:r>
            <a:r>
              <a:rPr dirty="0" sz="1600" spc="-5">
                <a:latin typeface="Times New Roman"/>
                <a:cs typeface="Times New Roman"/>
              </a:rPr>
              <a:t>по сравнению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односторонней </a:t>
            </a:r>
            <a:r>
              <a:rPr dirty="0" sz="1600" spc="-10">
                <a:latin typeface="Times New Roman"/>
                <a:cs typeface="Times New Roman"/>
              </a:rPr>
              <a:t>содержит </a:t>
            </a:r>
            <a:r>
              <a:rPr dirty="0" sz="1600" spc="-5">
                <a:latin typeface="Times New Roman"/>
                <a:cs typeface="Times New Roman"/>
              </a:rPr>
              <a:t>дополнительный </a:t>
            </a:r>
            <a:r>
              <a:rPr dirty="0" sz="1600" spc="-10">
                <a:latin typeface="Times New Roman"/>
                <a:cs typeface="Times New Roman"/>
              </a:rPr>
              <a:t>ответ  </a:t>
            </a:r>
            <a:r>
              <a:rPr dirty="0" sz="1600" spc="-5">
                <a:latin typeface="Times New Roman"/>
                <a:cs typeface="Times New Roman"/>
              </a:rPr>
              <a:t>проверяющей </a:t>
            </a:r>
            <a:r>
              <a:rPr dirty="0" sz="1600" spc="-10">
                <a:latin typeface="Times New Roman"/>
                <a:cs typeface="Times New Roman"/>
              </a:rPr>
              <a:t>стороны доказывающей </a:t>
            </a:r>
            <a:r>
              <a:rPr dirty="0" sz="1600" spc="-5">
                <a:latin typeface="Times New Roman"/>
                <a:cs typeface="Times New Roman"/>
              </a:rPr>
              <a:t>стороне. </a:t>
            </a:r>
            <a:r>
              <a:rPr dirty="0" sz="1600" spc="-15">
                <a:latin typeface="Times New Roman"/>
                <a:cs typeface="Times New Roman"/>
              </a:rPr>
              <a:t>Этот </a:t>
            </a:r>
            <a:r>
              <a:rPr dirty="0" sz="1600" spc="-10">
                <a:latin typeface="Times New Roman"/>
                <a:cs typeface="Times New Roman"/>
              </a:rPr>
              <a:t>ответ должен </a:t>
            </a:r>
            <a:r>
              <a:rPr dirty="0" sz="1600" spc="-15">
                <a:latin typeface="Times New Roman"/>
                <a:cs typeface="Times New Roman"/>
              </a:rPr>
              <a:t>убедить </a:t>
            </a:r>
            <a:r>
              <a:rPr dirty="0" sz="1600" spc="-10">
                <a:latin typeface="Times New Roman"/>
                <a:cs typeface="Times New Roman"/>
              </a:rPr>
              <a:t>доказывающую </a:t>
            </a:r>
            <a:r>
              <a:rPr dirty="0" sz="1600" spc="-25">
                <a:latin typeface="Times New Roman"/>
                <a:cs typeface="Times New Roman"/>
              </a:rPr>
              <a:t>сторону, </a:t>
            </a:r>
            <a:r>
              <a:rPr dirty="0" sz="1600" spc="-10">
                <a:latin typeface="Times New Roman"/>
                <a:cs typeface="Times New Roman"/>
              </a:rPr>
              <a:t>что  связь </a:t>
            </a:r>
            <a:r>
              <a:rPr dirty="0" sz="1600" spc="-5">
                <a:latin typeface="Times New Roman"/>
                <a:cs typeface="Times New Roman"/>
              </a:rPr>
              <a:t>устанавливается именно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той </a:t>
            </a:r>
            <a:r>
              <a:rPr dirty="0" sz="1600" spc="-5">
                <a:latin typeface="Times New Roman"/>
                <a:cs typeface="Times New Roman"/>
              </a:rPr>
              <a:t>стороной, </a:t>
            </a:r>
            <a:r>
              <a:rPr dirty="0" sz="1600" spc="-20">
                <a:latin typeface="Times New Roman"/>
                <a:cs typeface="Times New Roman"/>
              </a:rPr>
              <a:t>которой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были </a:t>
            </a:r>
            <a:r>
              <a:rPr dirty="0" sz="1600" spc="-10">
                <a:latin typeface="Times New Roman"/>
                <a:cs typeface="Times New Roman"/>
              </a:rPr>
              <a:t>предназначены аутентификационные  </a:t>
            </a:r>
            <a:r>
              <a:rPr dirty="0" sz="1600" spc="-5">
                <a:latin typeface="Times New Roman"/>
                <a:cs typeface="Times New Roman"/>
              </a:rPr>
              <a:t>данные.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5" name="object 5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69730" cy="584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Методы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	</a:t>
            </a:r>
            <a:r>
              <a:rPr dirty="0" sz="1400" b="1">
                <a:latin typeface="Times New Roman"/>
                <a:cs typeface="Times New Roman"/>
              </a:rPr>
              <a:t>12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  <a:spcBef>
                <a:spcPts val="1110"/>
              </a:spcBef>
            </a:pPr>
            <a:r>
              <a:rPr dirty="0" sz="1600" spc="-15">
                <a:latin typeface="Times New Roman"/>
                <a:cs typeface="Times New Roman"/>
              </a:rPr>
              <a:t>Трёхсторонняя </a:t>
            </a:r>
            <a:r>
              <a:rPr dirty="0" sz="1600" spc="-10">
                <a:latin typeface="Times New Roman"/>
                <a:cs typeface="Times New Roman"/>
              </a:rPr>
              <a:t>аутентификация содержит </a:t>
            </a:r>
            <a:r>
              <a:rPr dirty="0" sz="1600" spc="-5">
                <a:latin typeface="Times New Roman"/>
                <a:cs typeface="Times New Roman"/>
              </a:rPr>
              <a:t>дополнительную </a:t>
            </a:r>
            <a:r>
              <a:rPr dirty="0" sz="1600" spc="-15">
                <a:latin typeface="Times New Roman"/>
                <a:cs typeface="Times New Roman"/>
              </a:rPr>
              <a:t>передачу </a:t>
            </a:r>
            <a:r>
              <a:rPr dirty="0" sz="1600" spc="-5">
                <a:latin typeface="Times New Roman"/>
                <a:cs typeface="Times New Roman"/>
              </a:rPr>
              <a:t>данных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доказывающей  стороны </a:t>
            </a:r>
            <a:r>
              <a:rPr dirty="0" sz="1600" spc="-5">
                <a:latin typeface="Times New Roman"/>
                <a:cs typeface="Times New Roman"/>
              </a:rPr>
              <a:t>проверяющей стороне. </a:t>
            </a:r>
            <a:r>
              <a:rPr dirty="0" sz="1600" spc="-15">
                <a:latin typeface="Times New Roman"/>
                <a:cs typeface="Times New Roman"/>
              </a:rPr>
              <a:t>Этот </a:t>
            </a:r>
            <a:r>
              <a:rPr dirty="0" sz="1600" spc="-30">
                <a:latin typeface="Times New Roman"/>
                <a:cs typeface="Times New Roman"/>
              </a:rPr>
              <a:t>подход </a:t>
            </a:r>
            <a:r>
              <a:rPr dirty="0" sz="1600" spc="-10">
                <a:latin typeface="Times New Roman"/>
                <a:cs typeface="Times New Roman"/>
              </a:rPr>
              <a:t>позволяет </a:t>
            </a:r>
            <a:r>
              <a:rPr dirty="0" sz="1600" spc="-15">
                <a:latin typeface="Times New Roman"/>
                <a:cs typeface="Times New Roman"/>
              </a:rPr>
              <a:t>отказаться от </a:t>
            </a:r>
            <a:r>
              <a:rPr dirty="0" sz="1600" spc="-10">
                <a:latin typeface="Times New Roman"/>
                <a:cs typeface="Times New Roman"/>
              </a:rPr>
              <a:t>использования меток </a:t>
            </a:r>
            <a:r>
              <a:rPr dirty="0" sz="1600" spc="-5">
                <a:latin typeface="Times New Roman"/>
                <a:cs typeface="Times New Roman"/>
              </a:rPr>
              <a:t>времени </a:t>
            </a:r>
            <a:r>
              <a:rPr dirty="0" sz="1600">
                <a:latin typeface="Times New Roman"/>
                <a:cs typeface="Times New Roman"/>
              </a:rPr>
              <a:t>при  </a:t>
            </a:r>
            <a:r>
              <a:rPr dirty="0" sz="1600" spc="-10">
                <a:latin typeface="Times New Roman"/>
                <a:cs typeface="Times New Roman"/>
              </a:rPr>
              <a:t>проведении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аутентификации.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algn="just" marL="1356995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4. </a:t>
            </a:r>
            <a:r>
              <a:rPr dirty="0" sz="1600" spc="-5" b="1">
                <a:latin typeface="Times New Roman"/>
                <a:cs typeface="Times New Roman"/>
              </a:rPr>
              <a:t>Строгая </a:t>
            </a:r>
            <a:r>
              <a:rPr dirty="0" sz="1600" spc="-15" b="1">
                <a:latin typeface="Times New Roman"/>
                <a:cs typeface="Times New Roman"/>
              </a:rPr>
              <a:t>аутентификация, </a:t>
            </a:r>
            <a:r>
              <a:rPr dirty="0" sz="1600" spc="-10" b="1">
                <a:latin typeface="Times New Roman"/>
                <a:cs typeface="Times New Roman"/>
              </a:rPr>
              <a:t>основанная </a:t>
            </a:r>
            <a:r>
              <a:rPr dirty="0" sz="1600" spc="-5" b="1">
                <a:latin typeface="Times New Roman"/>
                <a:cs typeface="Times New Roman"/>
              </a:rPr>
              <a:t>на симметричных</a:t>
            </a:r>
            <a:r>
              <a:rPr dirty="0" sz="1600" spc="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алгоритмах</a:t>
            </a:r>
            <a:endParaRPr sz="1600">
              <a:latin typeface="Times New Roman"/>
              <a:cs typeface="Times New Roman"/>
            </a:endParaRPr>
          </a:p>
          <a:p>
            <a:pPr algn="just" marL="1153160">
              <a:lnSpc>
                <a:spcPct val="100000"/>
              </a:lnSpc>
              <a:spcBef>
                <a:spcPts val="470"/>
              </a:spcBef>
            </a:pPr>
            <a:r>
              <a:rPr dirty="0" sz="1600" i="1">
                <a:latin typeface="Times New Roman"/>
                <a:cs typeface="Times New Roman"/>
              </a:rPr>
              <a:t>4.1. </a:t>
            </a:r>
            <a:r>
              <a:rPr dirty="0" sz="1600" spc="-15" i="1">
                <a:latin typeface="Times New Roman"/>
                <a:cs typeface="Times New Roman"/>
              </a:rPr>
              <a:t>Протоколы </a:t>
            </a:r>
            <a:r>
              <a:rPr dirty="0" sz="1600" spc="-10" i="1">
                <a:latin typeface="Times New Roman"/>
                <a:cs typeface="Times New Roman"/>
              </a:rPr>
              <a:t>аутентификации </a:t>
            </a:r>
            <a:r>
              <a:rPr dirty="0" sz="1600" i="1">
                <a:latin typeface="Times New Roman"/>
                <a:cs typeface="Times New Roman"/>
              </a:rPr>
              <a:t>с </a:t>
            </a:r>
            <a:r>
              <a:rPr dirty="0" sz="1600" spc="-5" i="1">
                <a:latin typeface="Times New Roman"/>
                <a:cs typeface="Times New Roman"/>
              </a:rPr>
              <a:t>симметричными алгоритмами</a:t>
            </a:r>
            <a:r>
              <a:rPr dirty="0" sz="1600" spc="25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шифрования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Для работы </a:t>
            </a:r>
            <a:r>
              <a:rPr dirty="0" sz="1600" spc="-20">
                <a:latin typeface="Times New Roman"/>
                <a:cs typeface="Times New Roman"/>
              </a:rPr>
              <a:t>протоколов  </a:t>
            </a:r>
            <a:r>
              <a:rPr dirty="0" sz="1600" spc="-10">
                <a:latin typeface="Times New Roman"/>
                <a:cs typeface="Times New Roman"/>
              </a:rPr>
              <a:t>аутентификации, </a:t>
            </a:r>
            <a:r>
              <a:rPr dirty="0" sz="1600">
                <a:latin typeface="Times New Roman"/>
                <a:cs typeface="Times New Roman"/>
              </a:rPr>
              <a:t>построенных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>
                <a:latin typeface="Times New Roman"/>
                <a:cs typeface="Times New Roman"/>
              </a:rPr>
              <a:t>основе </a:t>
            </a:r>
            <a:r>
              <a:rPr dirty="0" sz="1600" spc="-5">
                <a:latin typeface="Times New Roman"/>
                <a:cs typeface="Times New Roman"/>
              </a:rPr>
              <a:t>симметричных алгоритмов  шифрования, </a:t>
            </a:r>
            <a:r>
              <a:rPr dirty="0" sz="1600" spc="-20">
                <a:latin typeface="Times New Roman"/>
                <a:cs typeface="Times New Roman"/>
              </a:rPr>
              <a:t>необходимо, </a:t>
            </a:r>
            <a:r>
              <a:rPr dirty="0" sz="1600" spc="-10">
                <a:latin typeface="Times New Roman"/>
                <a:cs typeface="Times New Roman"/>
              </a:rPr>
              <a:t>чтобы </a:t>
            </a:r>
            <a:r>
              <a:rPr dirty="0" sz="1600" spc="-5">
                <a:latin typeface="Times New Roman"/>
                <a:cs typeface="Times New Roman"/>
              </a:rPr>
              <a:t>проверяющий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доказывающий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самого </a:t>
            </a:r>
            <a:r>
              <a:rPr dirty="0" sz="1600" spc="-15">
                <a:latin typeface="Times New Roman"/>
                <a:cs typeface="Times New Roman"/>
              </a:rPr>
              <a:t>начала </a:t>
            </a:r>
            <a:r>
              <a:rPr dirty="0" sz="1600" spc="-5">
                <a:latin typeface="Times New Roman"/>
                <a:cs typeface="Times New Roman"/>
              </a:rPr>
              <a:t>имели </a:t>
            </a:r>
            <a:r>
              <a:rPr dirty="0" sz="1600" spc="-15">
                <a:latin typeface="Times New Roman"/>
                <a:cs typeface="Times New Roman"/>
              </a:rPr>
              <a:t>один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20">
                <a:latin typeface="Times New Roman"/>
                <a:cs typeface="Times New Roman"/>
              </a:rPr>
              <a:t>тот </a:t>
            </a:r>
            <a:r>
              <a:rPr dirty="0" sz="1600" spc="-15">
                <a:latin typeface="Times New Roman"/>
                <a:cs typeface="Times New Roman"/>
              </a:rPr>
              <a:t>же  </a:t>
            </a:r>
            <a:r>
              <a:rPr dirty="0" sz="1600">
                <a:latin typeface="Times New Roman"/>
                <a:cs typeface="Times New Roman"/>
              </a:rPr>
              <a:t>секретный </a:t>
            </a:r>
            <a:r>
              <a:rPr dirty="0" sz="1600" spc="-15">
                <a:latin typeface="Times New Roman"/>
                <a:cs typeface="Times New Roman"/>
              </a:rPr>
              <a:t>ключ. </a:t>
            </a:r>
            <a:r>
              <a:rPr dirty="0" sz="1600" spc="-5">
                <a:latin typeface="Times New Roman"/>
                <a:cs typeface="Times New Roman"/>
              </a:rPr>
              <a:t>Для закрытых систем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небольшим </a:t>
            </a:r>
            <a:r>
              <a:rPr dirty="0" sz="1600" spc="-15">
                <a:latin typeface="Times New Roman"/>
                <a:cs typeface="Times New Roman"/>
              </a:rPr>
              <a:t>количеством </a:t>
            </a:r>
            <a:r>
              <a:rPr dirty="0" sz="1600" spc="-10">
                <a:latin typeface="Times New Roman"/>
                <a:cs typeface="Times New Roman"/>
              </a:rPr>
              <a:t>пользователей каждая пара  пользователей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заранее </a:t>
            </a:r>
            <a:r>
              <a:rPr dirty="0" sz="1600" spc="-10">
                <a:latin typeface="Times New Roman"/>
                <a:cs typeface="Times New Roman"/>
              </a:rPr>
              <a:t>разделить </a:t>
            </a:r>
            <a:r>
              <a:rPr dirty="0" sz="1600" spc="-15">
                <a:latin typeface="Times New Roman"/>
                <a:cs typeface="Times New Roman"/>
              </a:rPr>
              <a:t>его </a:t>
            </a:r>
            <a:r>
              <a:rPr dirty="0" sz="1600" spc="-5">
                <a:latin typeface="Times New Roman"/>
                <a:cs typeface="Times New Roman"/>
              </a:rPr>
              <a:t>между собой.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больших распределённых </a:t>
            </a:r>
            <a:r>
              <a:rPr dirty="0" sz="1600" spc="-10">
                <a:latin typeface="Times New Roman"/>
                <a:cs typeface="Times New Roman"/>
              </a:rPr>
              <a:t>системах часто  используются </a:t>
            </a:r>
            <a:r>
              <a:rPr dirty="0" sz="1600" spc="-20">
                <a:latin typeface="Times New Roman"/>
                <a:cs typeface="Times New Roman"/>
              </a:rPr>
              <a:t>протоколы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участием </a:t>
            </a:r>
            <a:r>
              <a:rPr dirty="0" sz="1600" spc="-10">
                <a:latin typeface="Times New Roman"/>
                <a:cs typeface="Times New Roman"/>
              </a:rPr>
              <a:t>доверенного </a:t>
            </a:r>
            <a:r>
              <a:rPr dirty="0" sz="1600" spc="-5">
                <a:latin typeface="Times New Roman"/>
                <a:cs typeface="Times New Roman"/>
              </a:rPr>
              <a:t>сервера,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20">
                <a:latin typeface="Times New Roman"/>
                <a:cs typeface="Times New Roman"/>
              </a:rPr>
              <a:t>которым </a:t>
            </a:r>
            <a:r>
              <a:rPr dirty="0" sz="1600" spc="-10">
                <a:latin typeface="Times New Roman"/>
                <a:cs typeface="Times New Roman"/>
              </a:rPr>
              <a:t>каждая </a:t>
            </a:r>
            <a:r>
              <a:rPr dirty="0" sz="1600" spc="-5">
                <a:latin typeface="Times New Roman"/>
                <a:cs typeface="Times New Roman"/>
              </a:rPr>
              <a:t>сторона  </a:t>
            </a:r>
            <a:r>
              <a:rPr dirty="0" sz="1600" spc="-10">
                <a:latin typeface="Times New Roman"/>
                <a:cs typeface="Times New Roman"/>
              </a:rPr>
              <a:t>разделяет </a:t>
            </a:r>
            <a:r>
              <a:rPr dirty="0" sz="1600" spc="-5">
                <a:latin typeface="Times New Roman"/>
                <a:cs typeface="Times New Roman"/>
              </a:rPr>
              <a:t>знание </a:t>
            </a:r>
            <a:r>
              <a:rPr dirty="0" sz="1600" spc="-15">
                <a:latin typeface="Times New Roman"/>
                <a:cs typeface="Times New Roman"/>
              </a:rPr>
              <a:t>ключа.</a:t>
            </a:r>
            <a:endParaRPr sz="1600">
              <a:latin typeface="Times New Roman"/>
              <a:cs typeface="Times New Roman"/>
            </a:endParaRPr>
          </a:p>
          <a:p>
            <a:pPr algn="just" marL="12700" marR="676910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Приведём </a:t>
            </a:r>
            <a:r>
              <a:rPr dirty="0" sz="1600" spc="-5">
                <a:latin typeface="Times New Roman"/>
                <a:cs typeface="Times New Roman"/>
              </a:rPr>
              <a:t>примеры </a:t>
            </a:r>
            <a:r>
              <a:rPr dirty="0" sz="1600" spc="-10">
                <a:latin typeface="Times New Roman"/>
                <a:cs typeface="Times New Roman"/>
              </a:rPr>
              <a:t>отдельных </a:t>
            </a:r>
            <a:r>
              <a:rPr dirty="0" sz="1600" spc="-20">
                <a:latin typeface="Times New Roman"/>
                <a:cs typeface="Times New Roman"/>
              </a:rPr>
              <a:t>протоколов </a:t>
            </a:r>
            <a:r>
              <a:rPr dirty="0" sz="1600" spc="-10">
                <a:latin typeface="Times New Roman"/>
                <a:cs typeface="Times New Roman"/>
              </a:rPr>
              <a:t>аутентификации, </a:t>
            </a:r>
            <a:r>
              <a:rPr dirty="0" sz="1600" spc="-5">
                <a:latin typeface="Times New Roman"/>
                <a:cs typeface="Times New Roman"/>
              </a:rPr>
              <a:t>специфицированных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стандарте  ISO/IEC </a:t>
            </a:r>
            <a:r>
              <a:rPr dirty="0" sz="1600">
                <a:latin typeface="Times New Roman"/>
                <a:cs typeface="Times New Roman"/>
              </a:rPr>
              <a:t>9798–2. </a:t>
            </a: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20">
                <a:latin typeface="Times New Roman"/>
                <a:cs typeface="Times New Roman"/>
              </a:rPr>
              <a:t>этом </a:t>
            </a:r>
            <a:r>
              <a:rPr dirty="0" sz="1600" spc="-5">
                <a:latin typeface="Times New Roman"/>
                <a:cs typeface="Times New Roman"/>
              </a:rPr>
              <a:t>рассмотрим </a:t>
            </a:r>
            <a:r>
              <a:rPr dirty="0" sz="1600" spc="-10">
                <a:latin typeface="Times New Roman"/>
                <a:cs typeface="Times New Roman"/>
              </a:rPr>
              <a:t>следующие варианты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аутентификации:</a:t>
            </a:r>
            <a:endParaRPr sz="1600">
              <a:latin typeface="Times New Roman"/>
              <a:cs typeface="Times New Roman"/>
            </a:endParaRPr>
          </a:p>
          <a:p>
            <a:pPr algn="just"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односторонняя </a:t>
            </a:r>
            <a:r>
              <a:rPr dirty="0" sz="1600" spc="-10">
                <a:latin typeface="Times New Roman"/>
                <a:cs typeface="Times New Roman"/>
              </a:rPr>
              <a:t>аутентификация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использованием меток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времени;</a:t>
            </a:r>
            <a:endParaRPr sz="1600">
              <a:latin typeface="Times New Roman"/>
              <a:cs typeface="Times New Roman"/>
            </a:endParaRPr>
          </a:p>
          <a:p>
            <a:pPr algn="just"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односторонняя </a:t>
            </a:r>
            <a:r>
              <a:rPr dirty="0" sz="1600" spc="-10">
                <a:latin typeface="Times New Roman"/>
                <a:cs typeface="Times New Roman"/>
              </a:rPr>
              <a:t>аутентификация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использованием </a:t>
            </a:r>
            <a:r>
              <a:rPr dirty="0" sz="1600" spc="-5">
                <a:latin typeface="Times New Roman"/>
                <a:cs typeface="Times New Roman"/>
              </a:rPr>
              <a:t>случайных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чисел;</a:t>
            </a:r>
            <a:endParaRPr sz="1600">
              <a:latin typeface="Times New Roman"/>
              <a:cs typeface="Times New Roman"/>
            </a:endParaRPr>
          </a:p>
          <a:p>
            <a:pPr algn="just" marL="469900" marR="5649595" indent="228600">
              <a:lnSpc>
                <a:spcPct val="124500"/>
              </a:lnSpc>
              <a:buSzPct val="87500"/>
              <a:buAutoNum type="arabicParenR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двусторонняя аутентификация.  Введём </a:t>
            </a:r>
            <a:r>
              <a:rPr dirty="0" sz="1600" spc="-5">
                <a:latin typeface="Times New Roman"/>
                <a:cs typeface="Times New Roman"/>
              </a:rPr>
              <a:t>следующие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обозначения: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5" name="object 5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32302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Методы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13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1129989"/>
            <a:ext cx="47885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4492" sz="1725" spc="345" i="1">
                <a:latin typeface="Times New Roman"/>
                <a:cs typeface="Times New Roman"/>
              </a:rPr>
              <a:t>r</a:t>
            </a:r>
            <a:r>
              <a:rPr dirty="0" sz="750" spc="229" i="1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случайное число, сформированное </a:t>
            </a:r>
            <a:r>
              <a:rPr dirty="0" sz="1600" spc="-15">
                <a:latin typeface="Times New Roman"/>
                <a:cs typeface="Times New Roman"/>
              </a:rPr>
              <a:t>участником</a:t>
            </a:r>
            <a:r>
              <a:rPr dirty="0" sz="1600" spc="-16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9669" y="1452569"/>
            <a:ext cx="23495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150" spc="165" i="1">
                <a:latin typeface="Times New Roman"/>
                <a:cs typeface="Times New Roman"/>
              </a:rPr>
              <a:t>r</a:t>
            </a:r>
            <a:r>
              <a:rPr dirty="0" baseline="-22222" sz="1125" spc="247" i="1">
                <a:latin typeface="Times New Roman"/>
                <a:cs typeface="Times New Roman"/>
              </a:rPr>
              <a:t>B</a:t>
            </a:r>
            <a:endParaRPr baseline="-22222" sz="11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2719" y="1432249"/>
            <a:ext cx="44799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случайное число, сформированное </a:t>
            </a:r>
            <a:r>
              <a:rPr dirty="0" sz="1600" spc="-15">
                <a:latin typeface="Times New Roman"/>
                <a:cs typeface="Times New Roman"/>
              </a:rPr>
              <a:t>участником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2050" y="1737049"/>
            <a:ext cx="45853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4492" sz="1725" spc="232" i="1">
                <a:latin typeface="Times New Roman"/>
                <a:cs typeface="Times New Roman"/>
              </a:rPr>
              <a:t>t </a:t>
            </a:r>
            <a:r>
              <a:rPr dirty="0" sz="750" spc="215" i="1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метка </a:t>
            </a:r>
            <a:r>
              <a:rPr dirty="0" sz="1600" spc="-5">
                <a:latin typeface="Times New Roman"/>
                <a:cs typeface="Times New Roman"/>
              </a:rPr>
              <a:t>времени, </a:t>
            </a:r>
            <a:r>
              <a:rPr dirty="0" sz="1600" spc="-10">
                <a:latin typeface="Times New Roman"/>
                <a:cs typeface="Times New Roman"/>
              </a:rPr>
              <a:t>сформированная </a:t>
            </a:r>
            <a:r>
              <a:rPr dirty="0" sz="1600" spc="-15">
                <a:latin typeface="Times New Roman"/>
                <a:cs typeface="Times New Roman"/>
              </a:rPr>
              <a:t>участником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0939" y="2059629"/>
            <a:ext cx="28194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150" spc="204" i="1">
                <a:latin typeface="Times New Roman"/>
                <a:cs typeface="Times New Roman"/>
              </a:rPr>
              <a:t>E</a:t>
            </a:r>
            <a:r>
              <a:rPr dirty="0" baseline="-22222" sz="1125" spc="307" i="1">
                <a:latin typeface="Times New Roman"/>
                <a:cs typeface="Times New Roman"/>
              </a:rPr>
              <a:t>K</a:t>
            </a:r>
            <a:endParaRPr baseline="-22222" sz="11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6060" y="2039309"/>
            <a:ext cx="80613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– симметричное </a:t>
            </a:r>
            <a:r>
              <a:rPr dirty="0" sz="1600" spc="-5">
                <a:latin typeface="Times New Roman"/>
                <a:cs typeface="Times New Roman"/>
              </a:rPr>
              <a:t>шифрование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5">
                <a:latin typeface="Times New Roman"/>
                <a:cs typeface="Times New Roman"/>
              </a:rPr>
              <a:t>ключе </a:t>
            </a:r>
            <a:r>
              <a:rPr dirty="0" sz="1600" i="1">
                <a:latin typeface="Times New Roman"/>
                <a:cs typeface="Times New Roman"/>
              </a:rPr>
              <a:t>К </a:t>
            </a:r>
            <a:r>
              <a:rPr dirty="0" sz="1600" spc="-15">
                <a:latin typeface="Times New Roman"/>
                <a:cs typeface="Times New Roman"/>
              </a:rPr>
              <a:t>(ключ </a:t>
            </a:r>
            <a:r>
              <a:rPr dirty="0" sz="1600" i="1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должен </a:t>
            </a:r>
            <a:r>
              <a:rPr dirty="0" sz="1600" spc="-5">
                <a:latin typeface="Times New Roman"/>
                <a:cs typeface="Times New Roman"/>
              </a:rPr>
              <a:t>быть предварительно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распределён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259" y="2283149"/>
            <a:ext cx="9322435" cy="126619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70"/>
              </a:spcBef>
            </a:pPr>
            <a:r>
              <a:rPr dirty="0" sz="1600" spc="-5">
                <a:latin typeface="Times New Roman"/>
                <a:cs typeface="Times New Roman"/>
              </a:rPr>
              <a:t>между </a:t>
            </a:r>
            <a:r>
              <a:rPr dirty="0" sz="1600" i="1">
                <a:latin typeface="Times New Roman"/>
                <a:cs typeface="Times New Roman"/>
              </a:rPr>
              <a:t>А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 i="1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).</a:t>
            </a:r>
            <a:endParaRPr sz="16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470"/>
              </a:spcBef>
            </a:pPr>
            <a:r>
              <a:rPr dirty="0" sz="1600" spc="-10" b="1">
                <a:latin typeface="Times New Roman"/>
                <a:cs typeface="Times New Roman"/>
              </a:rPr>
              <a:t>Односторонняя аутентификация, основанная </a:t>
            </a:r>
            <a:r>
              <a:rPr dirty="0" sz="1600" spc="-5" b="1">
                <a:latin typeface="Times New Roman"/>
                <a:cs typeface="Times New Roman"/>
              </a:rPr>
              <a:t>на </a:t>
            </a:r>
            <a:r>
              <a:rPr dirty="0" sz="1600" spc="-10" b="1">
                <a:latin typeface="Times New Roman"/>
                <a:cs typeface="Times New Roman"/>
              </a:rPr>
              <a:t>метках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времени:</a:t>
            </a:r>
            <a:endParaRPr sz="16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509"/>
              </a:spcBef>
            </a:pP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 spc="-140" i="1">
                <a:latin typeface="Times New Roman"/>
                <a:cs typeface="Times New Roman"/>
              </a:rPr>
              <a:t> </a:t>
            </a:r>
            <a:r>
              <a:rPr dirty="0" sz="1200" spc="-80">
                <a:latin typeface="Arial Black"/>
                <a:cs typeface="Arial Black"/>
              </a:rPr>
              <a:t>→</a:t>
            </a:r>
            <a:r>
              <a:rPr dirty="0" sz="1200" spc="-80" i="1">
                <a:latin typeface="Times New Roman"/>
                <a:cs typeface="Times New Roman"/>
              </a:rPr>
              <a:t>B</a:t>
            </a:r>
            <a:r>
              <a:rPr dirty="0" sz="1200" spc="-13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40" i="1">
                <a:latin typeface="Times New Roman"/>
                <a:cs typeface="Times New Roman"/>
              </a:rPr>
              <a:t>E</a:t>
            </a:r>
            <a:r>
              <a:rPr dirty="0" baseline="-24305" sz="1200" spc="60" i="1">
                <a:latin typeface="Times New Roman"/>
                <a:cs typeface="Times New Roman"/>
              </a:rPr>
              <a:t>K</a:t>
            </a:r>
            <a:r>
              <a:rPr dirty="0" baseline="-24305" sz="1200" spc="22" i="1">
                <a:latin typeface="Times New Roman"/>
                <a:cs typeface="Times New Roman"/>
              </a:rPr>
              <a:t> </a:t>
            </a:r>
            <a:r>
              <a:rPr dirty="0" baseline="-7407" sz="2250" spc="-217">
                <a:latin typeface="Arial Black"/>
                <a:cs typeface="Arial Black"/>
              </a:rPr>
              <a:t>(</a:t>
            </a:r>
            <a:r>
              <a:rPr dirty="0" sz="1200" spc="-145" i="1">
                <a:latin typeface="Times New Roman"/>
                <a:cs typeface="Times New Roman"/>
              </a:rPr>
              <a:t>t</a:t>
            </a:r>
            <a:r>
              <a:rPr dirty="0" sz="1200" spc="-105" i="1">
                <a:latin typeface="Times New Roman"/>
                <a:cs typeface="Times New Roman"/>
              </a:rPr>
              <a:t> </a:t>
            </a:r>
            <a:r>
              <a:rPr dirty="0" baseline="-24305" sz="1200" i="1">
                <a:latin typeface="Times New Roman"/>
                <a:cs typeface="Times New Roman"/>
              </a:rPr>
              <a:t>A</a:t>
            </a:r>
            <a:r>
              <a:rPr dirty="0" baseline="-24305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,</a:t>
            </a:r>
            <a:r>
              <a:rPr dirty="0" sz="1200" spc="-15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</a:t>
            </a:r>
            <a:r>
              <a:rPr dirty="0" sz="1200" spc="-125" i="1">
                <a:latin typeface="Times New Roman"/>
                <a:cs typeface="Times New Roman"/>
              </a:rPr>
              <a:t> </a:t>
            </a:r>
            <a:r>
              <a:rPr dirty="0" baseline="-7407" sz="2250" spc="-517">
                <a:latin typeface="Arial Black"/>
                <a:cs typeface="Arial Black"/>
              </a:rPr>
              <a:t>)</a:t>
            </a:r>
            <a:endParaRPr baseline="-7407" sz="2250">
              <a:latin typeface="Arial Black"/>
              <a:cs typeface="Arial Black"/>
            </a:endParaRPr>
          </a:p>
          <a:p>
            <a:pPr marL="495300">
              <a:lnSpc>
                <a:spcPct val="100000"/>
              </a:lnSpc>
              <a:spcBef>
                <a:spcPts val="760"/>
              </a:spcBef>
            </a:pPr>
            <a:r>
              <a:rPr dirty="0" sz="1600" spc="5">
                <a:latin typeface="Times New Roman"/>
                <a:cs typeface="Times New Roman"/>
              </a:rPr>
              <a:t>После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получения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расшифровывания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данного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сообщения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участник</a:t>
            </a:r>
            <a:r>
              <a:rPr dirty="0" sz="1600" spc="21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В</a:t>
            </a:r>
            <a:r>
              <a:rPr dirty="0" sz="1600" spc="155" i="1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убеждается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том,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что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метка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1300" y="3603949"/>
            <a:ext cx="23749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150" spc="240" i="1">
                <a:latin typeface="Times New Roman"/>
                <a:cs typeface="Times New Roman"/>
              </a:rPr>
              <a:t>t</a:t>
            </a:r>
            <a:r>
              <a:rPr dirty="0" baseline="-22222" sz="1125" spc="359" i="1">
                <a:latin typeface="Times New Roman"/>
                <a:cs typeface="Times New Roman"/>
              </a:rPr>
              <a:t>A</a:t>
            </a:r>
            <a:endParaRPr baseline="-22222" sz="11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59" y="3583629"/>
            <a:ext cx="92703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2045" algn="l"/>
              </a:tabLst>
            </a:pPr>
            <a:r>
              <a:rPr dirty="0" sz="1600" spc="-5">
                <a:latin typeface="Times New Roman"/>
                <a:cs typeface="Times New Roman"/>
              </a:rPr>
              <a:t>времени	действительна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идентификатор</a:t>
            </a:r>
            <a:r>
              <a:rPr dirty="0" sz="1600" spc="29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указанный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сообщении,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совпадает</a:t>
            </a:r>
            <a:r>
              <a:rPr dirty="0" sz="1600" spc="2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</a:t>
            </a:r>
            <a:r>
              <a:rPr dirty="0" sz="1600" spc="26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его</a:t>
            </a:r>
            <a:r>
              <a:rPr dirty="0" sz="1600" spc="2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собственным.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559" y="3826199"/>
            <a:ext cx="9363710" cy="189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63500">
              <a:lnSpc>
                <a:spcPct val="125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Предотвращение </a:t>
            </a:r>
            <a:r>
              <a:rPr dirty="0" sz="1600" spc="-10">
                <a:latin typeface="Times New Roman"/>
                <a:cs typeface="Times New Roman"/>
              </a:rPr>
              <a:t>повторной </a:t>
            </a:r>
            <a:r>
              <a:rPr dirty="0" sz="1600" spc="-15">
                <a:latin typeface="Times New Roman"/>
                <a:cs typeface="Times New Roman"/>
              </a:rPr>
              <a:t>передачи </a:t>
            </a:r>
            <a:r>
              <a:rPr dirty="0" sz="1600" spc="-10">
                <a:latin typeface="Times New Roman"/>
                <a:cs typeface="Times New Roman"/>
              </a:rPr>
              <a:t>данного </a:t>
            </a:r>
            <a:r>
              <a:rPr dirty="0" sz="1600" spc="-5">
                <a:latin typeface="Times New Roman"/>
                <a:cs typeface="Times New Roman"/>
              </a:rPr>
              <a:t>сообщения основывается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5">
                <a:latin typeface="Times New Roman"/>
                <a:cs typeface="Times New Roman"/>
              </a:rPr>
              <a:t>том,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5">
                <a:latin typeface="Times New Roman"/>
                <a:cs typeface="Times New Roman"/>
              </a:rPr>
              <a:t>без знания </a:t>
            </a:r>
            <a:r>
              <a:rPr dirty="0" sz="1600" spc="-15">
                <a:latin typeface="Times New Roman"/>
                <a:cs typeface="Times New Roman"/>
              </a:rPr>
              <a:t>ключа  </a:t>
            </a:r>
            <a:r>
              <a:rPr dirty="0" sz="1600" spc="-10">
                <a:latin typeface="Times New Roman"/>
                <a:cs typeface="Times New Roman"/>
              </a:rPr>
              <a:t>невозможно </a:t>
            </a:r>
            <a:r>
              <a:rPr dirty="0" sz="1600" spc="-5">
                <a:latin typeface="Times New Roman"/>
                <a:cs typeface="Times New Roman"/>
              </a:rPr>
              <a:t>оценить </a:t>
            </a:r>
            <a:r>
              <a:rPr dirty="0" sz="1600" spc="-10">
                <a:latin typeface="Times New Roman"/>
                <a:cs typeface="Times New Roman"/>
              </a:rPr>
              <a:t>метку </a:t>
            </a:r>
            <a:r>
              <a:rPr dirty="0" sz="1600" spc="-5">
                <a:latin typeface="Times New Roman"/>
                <a:cs typeface="Times New Roman"/>
              </a:rPr>
              <a:t>времени </a:t>
            </a:r>
            <a:r>
              <a:rPr dirty="0" baseline="14492" sz="1725" spc="359" i="1">
                <a:latin typeface="Times New Roman"/>
                <a:cs typeface="Times New Roman"/>
              </a:rPr>
              <a:t>t</a:t>
            </a:r>
            <a:r>
              <a:rPr dirty="0" sz="750" spc="240" i="1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идентификатор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459"/>
              </a:spcBef>
            </a:pPr>
            <a:r>
              <a:rPr dirty="0" sz="1600" spc="-10" b="1">
                <a:latin typeface="Times New Roman"/>
                <a:cs typeface="Times New Roman"/>
              </a:rPr>
              <a:t>Односторонняя аутентификация, основанная </a:t>
            </a:r>
            <a:r>
              <a:rPr dirty="0" sz="1600" spc="-5" b="1">
                <a:latin typeface="Times New Roman"/>
                <a:cs typeface="Times New Roman"/>
              </a:rPr>
              <a:t>на </a:t>
            </a:r>
            <a:r>
              <a:rPr dirty="0" sz="1600" spc="-10" b="1">
                <a:latin typeface="Times New Roman"/>
                <a:cs typeface="Times New Roman"/>
              </a:rPr>
              <a:t>использовании </a:t>
            </a:r>
            <a:r>
              <a:rPr dirty="0" sz="1600" spc="-5" b="1">
                <a:latin typeface="Times New Roman"/>
                <a:cs typeface="Times New Roman"/>
              </a:rPr>
              <a:t>случайных</a:t>
            </a:r>
            <a:r>
              <a:rPr dirty="0" sz="1600" spc="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чисел:</a:t>
            </a:r>
            <a:endParaRPr sz="1600">
              <a:latin typeface="Times New Roman"/>
              <a:cs typeface="Times New Roman"/>
            </a:endParaRPr>
          </a:p>
          <a:p>
            <a:pPr algn="ctr" marR="15240">
              <a:lnSpc>
                <a:spcPct val="100000"/>
              </a:lnSpc>
              <a:spcBef>
                <a:spcPts val="810"/>
              </a:spcBef>
            </a:pPr>
            <a:r>
              <a:rPr dirty="0" sz="1200" i="1">
                <a:latin typeface="Times New Roman"/>
                <a:cs typeface="Times New Roman"/>
              </a:rPr>
              <a:t>A </a:t>
            </a:r>
            <a:r>
              <a:rPr dirty="0" sz="1200" spc="-254">
                <a:latin typeface="Arial Black"/>
                <a:cs typeface="Arial Black"/>
              </a:rPr>
              <a:t>← </a:t>
            </a:r>
            <a:r>
              <a:rPr dirty="0" sz="1200" spc="45" i="1">
                <a:latin typeface="Times New Roman"/>
                <a:cs typeface="Times New Roman"/>
              </a:rPr>
              <a:t>B</a:t>
            </a:r>
            <a:r>
              <a:rPr dirty="0" sz="1200" spc="45">
                <a:latin typeface="Times New Roman"/>
                <a:cs typeface="Times New Roman"/>
              </a:rPr>
              <a:t>:</a:t>
            </a:r>
            <a:r>
              <a:rPr dirty="0" sz="1200" spc="-229">
                <a:latin typeface="Times New Roman"/>
                <a:cs typeface="Times New Roman"/>
              </a:rPr>
              <a:t> </a:t>
            </a:r>
            <a:r>
              <a:rPr dirty="0" sz="1200" spc="30" i="1">
                <a:latin typeface="Times New Roman"/>
                <a:cs typeface="Times New Roman"/>
              </a:rPr>
              <a:t>r</a:t>
            </a:r>
            <a:r>
              <a:rPr dirty="0" baseline="-24305" sz="1200" spc="44" i="1">
                <a:latin typeface="Times New Roman"/>
                <a:cs typeface="Times New Roman"/>
              </a:rPr>
              <a:t>B</a:t>
            </a:r>
            <a:endParaRPr baseline="-24305" sz="1200">
              <a:latin typeface="Times New Roman"/>
              <a:cs typeface="Times New Roman"/>
            </a:endParaRPr>
          </a:p>
          <a:p>
            <a:pPr algn="ctr" marR="13335">
              <a:lnSpc>
                <a:spcPct val="100000"/>
              </a:lnSpc>
              <a:spcBef>
                <a:spcPts val="770"/>
              </a:spcBef>
            </a:pP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 spc="-140" i="1">
                <a:latin typeface="Times New Roman"/>
                <a:cs typeface="Times New Roman"/>
              </a:rPr>
              <a:t> </a:t>
            </a:r>
            <a:r>
              <a:rPr dirty="0" sz="1200" spc="-254">
                <a:latin typeface="Arial Black"/>
                <a:cs typeface="Arial Black"/>
              </a:rPr>
              <a:t>→</a:t>
            </a:r>
            <a:r>
              <a:rPr dirty="0" sz="1200" spc="-300">
                <a:latin typeface="Arial Black"/>
                <a:cs typeface="Arial Black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</a:t>
            </a:r>
            <a:r>
              <a:rPr dirty="0" sz="1200" spc="-13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 spc="45" i="1">
                <a:latin typeface="Times New Roman"/>
                <a:cs typeface="Times New Roman"/>
              </a:rPr>
              <a:t>E</a:t>
            </a:r>
            <a:r>
              <a:rPr dirty="0" baseline="-24305" sz="1200" spc="67" i="1">
                <a:latin typeface="Times New Roman"/>
                <a:cs typeface="Times New Roman"/>
              </a:rPr>
              <a:t>K</a:t>
            </a:r>
            <a:r>
              <a:rPr dirty="0" baseline="-24305" sz="1200" spc="22" i="1">
                <a:latin typeface="Times New Roman"/>
                <a:cs typeface="Times New Roman"/>
              </a:rPr>
              <a:t> </a:t>
            </a:r>
            <a:r>
              <a:rPr dirty="0" baseline="-7407" sz="2250" spc="-217">
                <a:latin typeface="Arial Black"/>
                <a:cs typeface="Arial Black"/>
              </a:rPr>
              <a:t>(</a:t>
            </a:r>
            <a:r>
              <a:rPr dirty="0" sz="1200" spc="-145" i="1">
                <a:latin typeface="Times New Roman"/>
                <a:cs typeface="Times New Roman"/>
              </a:rPr>
              <a:t>r</a:t>
            </a:r>
            <a:r>
              <a:rPr dirty="0" sz="1200" spc="-170" i="1">
                <a:latin typeface="Times New Roman"/>
                <a:cs typeface="Times New Roman"/>
              </a:rPr>
              <a:t> </a:t>
            </a:r>
            <a:r>
              <a:rPr dirty="0" baseline="-24305" sz="1200" i="1">
                <a:latin typeface="Times New Roman"/>
                <a:cs typeface="Times New Roman"/>
              </a:rPr>
              <a:t>B</a:t>
            </a:r>
            <a:r>
              <a:rPr dirty="0" baseline="-24305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,</a:t>
            </a:r>
            <a:r>
              <a:rPr dirty="0" sz="1200" spc="-150" i="1">
                <a:latin typeface="Times New Roman"/>
                <a:cs typeface="Times New Roman"/>
              </a:rPr>
              <a:t> </a:t>
            </a:r>
            <a:r>
              <a:rPr dirty="0" sz="1200" spc="-125" i="1">
                <a:latin typeface="Times New Roman"/>
                <a:cs typeface="Times New Roman"/>
              </a:rPr>
              <a:t>B</a:t>
            </a:r>
            <a:r>
              <a:rPr dirty="0" baseline="-7407" sz="2250" spc="-187">
                <a:latin typeface="Arial Black"/>
                <a:cs typeface="Arial Black"/>
              </a:rPr>
              <a:t>)</a:t>
            </a:r>
            <a:endParaRPr baseline="-7407" sz="2250">
              <a:latin typeface="Arial Black"/>
              <a:cs typeface="Arial Black"/>
            </a:endParaRPr>
          </a:p>
          <a:p>
            <a:pPr marL="508000">
              <a:lnSpc>
                <a:spcPct val="100000"/>
              </a:lnSpc>
              <a:spcBef>
                <a:spcPts val="770"/>
              </a:spcBef>
              <a:tabLst>
                <a:tab pos="1472565" algn="l"/>
                <a:tab pos="1729105" algn="l"/>
                <a:tab pos="2816225" algn="l"/>
                <a:tab pos="3838575" algn="l"/>
                <a:tab pos="4095115" algn="l"/>
                <a:tab pos="5123815" algn="l"/>
                <a:tab pos="5790565" algn="l"/>
                <a:tab pos="6171565" algn="l"/>
                <a:tab pos="7136765" algn="l"/>
                <a:tab pos="7393305" algn="l"/>
                <a:tab pos="8298815" algn="l"/>
              </a:tabLst>
            </a:pPr>
            <a:r>
              <a:rPr dirty="0" sz="1600" spc="-5">
                <a:latin typeface="Times New Roman"/>
                <a:cs typeface="Times New Roman"/>
              </a:rPr>
              <a:t>Участник	</a:t>
            </a:r>
            <a:r>
              <a:rPr dirty="0" sz="1600" i="1">
                <a:latin typeface="Times New Roman"/>
                <a:cs typeface="Times New Roman"/>
              </a:rPr>
              <a:t>В	</a:t>
            </a:r>
            <a:r>
              <a:rPr dirty="0" sz="1600" spc="-10">
                <a:latin typeface="Times New Roman"/>
                <a:cs typeface="Times New Roman"/>
              </a:rPr>
              <a:t>отправляет	участнику	</a:t>
            </a:r>
            <a:r>
              <a:rPr dirty="0" sz="1600" i="1">
                <a:latin typeface="Times New Roman"/>
                <a:cs typeface="Times New Roman"/>
              </a:rPr>
              <a:t>А	</a:t>
            </a:r>
            <a:r>
              <a:rPr dirty="0" sz="1600" spc="-5">
                <a:latin typeface="Times New Roman"/>
                <a:cs typeface="Times New Roman"/>
              </a:rPr>
              <a:t>случайное	число	</a:t>
            </a:r>
            <a:r>
              <a:rPr dirty="0" baseline="14492" sz="1725" spc="247" i="1">
                <a:latin typeface="Times New Roman"/>
                <a:cs typeface="Times New Roman"/>
              </a:rPr>
              <a:t>r</a:t>
            </a:r>
            <a:r>
              <a:rPr dirty="0" sz="750" spc="165" i="1">
                <a:latin typeface="Times New Roman"/>
                <a:cs typeface="Times New Roman"/>
              </a:rPr>
              <a:t>B</a:t>
            </a:r>
            <a:r>
              <a:rPr dirty="0" sz="750" spc="125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.	</a:t>
            </a:r>
            <a:r>
              <a:rPr dirty="0" sz="1600" spc="-5">
                <a:latin typeface="Times New Roman"/>
                <a:cs typeface="Times New Roman"/>
              </a:rPr>
              <a:t>Участник	</a:t>
            </a:r>
            <a:r>
              <a:rPr dirty="0" sz="1600" i="1">
                <a:latin typeface="Times New Roman"/>
                <a:cs typeface="Times New Roman"/>
              </a:rPr>
              <a:t>А	</a:t>
            </a:r>
            <a:r>
              <a:rPr dirty="0" sz="1600" spc="-10">
                <a:latin typeface="Times New Roman"/>
                <a:cs typeface="Times New Roman"/>
              </a:rPr>
              <a:t>шифрует	</a:t>
            </a:r>
            <a:r>
              <a:rPr dirty="0" sz="1600" spc="-5">
                <a:latin typeface="Times New Roman"/>
                <a:cs typeface="Times New Roman"/>
              </a:rPr>
              <a:t>сообщение,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8259" y="5769299"/>
            <a:ext cx="23431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150" spc="165" i="1">
                <a:latin typeface="Times New Roman"/>
                <a:cs typeface="Times New Roman"/>
              </a:rPr>
              <a:t>r</a:t>
            </a:r>
            <a:r>
              <a:rPr dirty="0" baseline="-22222" sz="1125" spc="247" i="1">
                <a:latin typeface="Times New Roman"/>
                <a:cs typeface="Times New Roman"/>
              </a:rPr>
              <a:t>B</a:t>
            </a:r>
            <a:endParaRPr baseline="-22222" sz="11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8659" y="5750249"/>
            <a:ext cx="92729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9485" algn="l"/>
              </a:tabLst>
            </a:pPr>
            <a:r>
              <a:rPr dirty="0" sz="1600" spc="-5">
                <a:latin typeface="Times New Roman"/>
                <a:cs typeface="Times New Roman"/>
              </a:rPr>
              <a:t>состоящее 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полученного 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числа	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идентификатора </a:t>
            </a:r>
            <a:r>
              <a:rPr dirty="0" sz="1600" i="1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, и </a:t>
            </a:r>
            <a:r>
              <a:rPr dirty="0" sz="1600" spc="-10">
                <a:latin typeface="Times New Roman"/>
                <a:cs typeface="Times New Roman"/>
              </a:rPr>
              <a:t>отправляет </a:t>
            </a:r>
            <a:r>
              <a:rPr dirty="0" sz="1600" spc="-5">
                <a:latin typeface="Times New Roman"/>
                <a:cs typeface="Times New Roman"/>
              </a:rPr>
              <a:t>зашифрованное</a:t>
            </a:r>
            <a:r>
              <a:rPr dirty="0" sz="1600" spc="2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сообщение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659" y="5994089"/>
            <a:ext cx="9266555" cy="63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600" spc="-10">
                <a:latin typeface="Times New Roman"/>
                <a:cs typeface="Times New Roman"/>
              </a:rPr>
              <a:t>участнику </a:t>
            </a:r>
            <a:r>
              <a:rPr dirty="0" sz="1600" i="1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. </a:t>
            </a:r>
            <a:r>
              <a:rPr dirty="0" sz="1600" spc="-5">
                <a:latin typeface="Times New Roman"/>
                <a:cs typeface="Times New Roman"/>
              </a:rPr>
              <a:t>Участник </a:t>
            </a:r>
            <a:r>
              <a:rPr dirty="0" sz="1600" i="1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расшифровывает полученное сообщение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сравнивает </a:t>
            </a:r>
            <a:r>
              <a:rPr dirty="0" sz="1600" spc="-5">
                <a:latin typeface="Times New Roman"/>
                <a:cs typeface="Times New Roman"/>
              </a:rPr>
              <a:t>полученную </a:t>
            </a:r>
            <a:r>
              <a:rPr dirty="0" sz="1600" spc="-10">
                <a:latin typeface="Times New Roman"/>
                <a:cs typeface="Times New Roman"/>
              </a:rPr>
              <a:t>информацию  </a:t>
            </a:r>
            <a:r>
              <a:rPr dirty="0" sz="1600">
                <a:latin typeface="Times New Roman"/>
                <a:cs typeface="Times New Roman"/>
              </a:rPr>
              <a:t>с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отправленной.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19" name="object 19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32302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Методы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14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2860" y="1128719"/>
            <a:ext cx="6431280" cy="1235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15" b="1">
                <a:latin typeface="Times New Roman"/>
                <a:cs typeface="Times New Roman"/>
              </a:rPr>
              <a:t>Двусторонняя </a:t>
            </a:r>
            <a:r>
              <a:rPr dirty="0" sz="1600" spc="-10" b="1">
                <a:latin typeface="Times New Roman"/>
                <a:cs typeface="Times New Roman"/>
              </a:rPr>
              <a:t>аутентификация, использующая </a:t>
            </a:r>
            <a:r>
              <a:rPr dirty="0" sz="1600" spc="-5" b="1">
                <a:latin typeface="Times New Roman"/>
                <a:cs typeface="Times New Roman"/>
              </a:rPr>
              <a:t>случайные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Times New Roman"/>
                <a:cs typeface="Times New Roman"/>
              </a:rPr>
              <a:t>значения:</a:t>
            </a:r>
            <a:endParaRPr sz="1600">
              <a:latin typeface="Times New Roman"/>
              <a:cs typeface="Times New Roman"/>
            </a:endParaRPr>
          </a:p>
          <a:p>
            <a:pPr marL="3545840">
              <a:lnSpc>
                <a:spcPct val="100000"/>
              </a:lnSpc>
              <a:spcBef>
                <a:spcPts val="870"/>
              </a:spcBef>
            </a:pPr>
            <a:r>
              <a:rPr dirty="0" sz="1200" spc="-5" i="1">
                <a:latin typeface="Times New Roman"/>
                <a:cs typeface="Times New Roman"/>
              </a:rPr>
              <a:t>A </a:t>
            </a:r>
            <a:r>
              <a:rPr dirty="0" sz="1200" spc="-260">
                <a:latin typeface="Arial Black"/>
                <a:cs typeface="Arial Black"/>
              </a:rPr>
              <a:t>← </a:t>
            </a:r>
            <a:r>
              <a:rPr dirty="0" sz="1200" spc="40" i="1">
                <a:latin typeface="Times New Roman"/>
                <a:cs typeface="Times New Roman"/>
              </a:rPr>
              <a:t>B</a:t>
            </a:r>
            <a:r>
              <a:rPr dirty="0" sz="1200" spc="40">
                <a:latin typeface="Times New Roman"/>
                <a:cs typeface="Times New Roman"/>
              </a:rPr>
              <a:t>:</a:t>
            </a:r>
            <a:r>
              <a:rPr dirty="0" sz="1200" spc="-195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r</a:t>
            </a:r>
            <a:r>
              <a:rPr dirty="0" baseline="-24305" sz="1200" spc="30" i="1">
                <a:latin typeface="Times New Roman"/>
                <a:cs typeface="Times New Roman"/>
              </a:rPr>
              <a:t>B</a:t>
            </a:r>
            <a:endParaRPr baseline="-24305" sz="1200">
              <a:latin typeface="Times New Roman"/>
              <a:cs typeface="Times New Roman"/>
            </a:endParaRPr>
          </a:p>
          <a:p>
            <a:pPr marL="3545840">
              <a:lnSpc>
                <a:spcPct val="100000"/>
              </a:lnSpc>
              <a:spcBef>
                <a:spcPts val="840"/>
              </a:spcBef>
            </a:pP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 spc="-140" i="1">
                <a:latin typeface="Times New Roman"/>
                <a:cs typeface="Times New Roman"/>
              </a:rPr>
              <a:t> </a:t>
            </a:r>
            <a:r>
              <a:rPr dirty="0" sz="1200" spc="-254">
                <a:latin typeface="Arial Black"/>
                <a:cs typeface="Arial Black"/>
              </a:rPr>
              <a:t>→</a:t>
            </a:r>
            <a:r>
              <a:rPr dirty="0" sz="1200" spc="-300">
                <a:latin typeface="Arial Black"/>
                <a:cs typeface="Arial Black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</a:t>
            </a:r>
            <a:r>
              <a:rPr dirty="0" sz="1200" spc="-13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40" i="1">
                <a:latin typeface="Times New Roman"/>
                <a:cs typeface="Times New Roman"/>
              </a:rPr>
              <a:t>E</a:t>
            </a:r>
            <a:r>
              <a:rPr dirty="0" baseline="-24305" sz="1200" spc="60" i="1">
                <a:latin typeface="Times New Roman"/>
                <a:cs typeface="Times New Roman"/>
              </a:rPr>
              <a:t>K</a:t>
            </a:r>
            <a:r>
              <a:rPr dirty="0" baseline="-24305" sz="1200" spc="37" i="1">
                <a:latin typeface="Times New Roman"/>
                <a:cs typeface="Times New Roman"/>
              </a:rPr>
              <a:t> </a:t>
            </a:r>
            <a:r>
              <a:rPr dirty="0" baseline="-7407" sz="2250" spc="-225">
                <a:latin typeface="Arial Black"/>
                <a:cs typeface="Arial Black"/>
              </a:rPr>
              <a:t>(</a:t>
            </a:r>
            <a:r>
              <a:rPr dirty="0" sz="1200" spc="-150" i="1">
                <a:latin typeface="Times New Roman"/>
                <a:cs typeface="Times New Roman"/>
              </a:rPr>
              <a:t>r</a:t>
            </a:r>
            <a:r>
              <a:rPr dirty="0" sz="1200" spc="-95" i="1">
                <a:latin typeface="Times New Roman"/>
                <a:cs typeface="Times New Roman"/>
              </a:rPr>
              <a:t> </a:t>
            </a:r>
            <a:r>
              <a:rPr dirty="0" baseline="-24305" sz="1200" i="1">
                <a:latin typeface="Times New Roman"/>
                <a:cs typeface="Times New Roman"/>
              </a:rPr>
              <a:t>A</a:t>
            </a:r>
            <a:r>
              <a:rPr dirty="0" baseline="-24305" sz="1200" spc="-15" i="1">
                <a:latin typeface="Times New Roman"/>
                <a:cs typeface="Times New Roman"/>
              </a:rPr>
              <a:t> </a:t>
            </a:r>
            <a:r>
              <a:rPr dirty="0" sz="1200" spc="35" i="1">
                <a:latin typeface="Times New Roman"/>
                <a:cs typeface="Times New Roman"/>
              </a:rPr>
              <a:t>,r</a:t>
            </a:r>
            <a:r>
              <a:rPr dirty="0" sz="1200" spc="-170" i="1">
                <a:latin typeface="Times New Roman"/>
                <a:cs typeface="Times New Roman"/>
              </a:rPr>
              <a:t> </a:t>
            </a:r>
            <a:r>
              <a:rPr dirty="0" baseline="-24305" sz="1200" i="1">
                <a:latin typeface="Times New Roman"/>
                <a:cs typeface="Times New Roman"/>
              </a:rPr>
              <a:t>B</a:t>
            </a:r>
            <a:r>
              <a:rPr dirty="0" baseline="-24305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,</a:t>
            </a:r>
            <a:r>
              <a:rPr dirty="0" sz="1200" spc="-150" i="1">
                <a:latin typeface="Times New Roman"/>
                <a:cs typeface="Times New Roman"/>
              </a:rPr>
              <a:t> </a:t>
            </a:r>
            <a:r>
              <a:rPr dirty="0" sz="1200" spc="-125" i="1">
                <a:latin typeface="Times New Roman"/>
                <a:cs typeface="Times New Roman"/>
              </a:rPr>
              <a:t>B</a:t>
            </a:r>
            <a:r>
              <a:rPr dirty="0" baseline="-7407" sz="2250" spc="-187">
                <a:latin typeface="Arial Black"/>
                <a:cs typeface="Arial Black"/>
              </a:rPr>
              <a:t>)</a:t>
            </a:r>
            <a:endParaRPr baseline="-7407" sz="2250">
              <a:latin typeface="Arial Black"/>
              <a:cs typeface="Arial Black"/>
            </a:endParaRPr>
          </a:p>
          <a:p>
            <a:pPr marL="3545840">
              <a:lnSpc>
                <a:spcPct val="100000"/>
              </a:lnSpc>
              <a:spcBef>
                <a:spcPts val="860"/>
              </a:spcBef>
            </a:pP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 spc="-140" i="1">
                <a:latin typeface="Times New Roman"/>
                <a:cs typeface="Times New Roman"/>
              </a:rPr>
              <a:t> </a:t>
            </a:r>
            <a:r>
              <a:rPr dirty="0" sz="1200" spc="-254">
                <a:latin typeface="Arial Black"/>
                <a:cs typeface="Arial Black"/>
              </a:rPr>
              <a:t>←</a:t>
            </a:r>
            <a:r>
              <a:rPr dirty="0" sz="1200" spc="-220">
                <a:latin typeface="Arial Black"/>
                <a:cs typeface="Arial Black"/>
              </a:rPr>
              <a:t> </a:t>
            </a:r>
            <a:r>
              <a:rPr dirty="0" sz="1200" spc="40" i="1">
                <a:latin typeface="Times New Roman"/>
                <a:cs typeface="Times New Roman"/>
              </a:rPr>
              <a:t>B</a:t>
            </a:r>
            <a:r>
              <a:rPr dirty="0" sz="1200" spc="40">
                <a:latin typeface="Times New Roman"/>
                <a:cs typeface="Times New Roman"/>
              </a:rPr>
              <a:t>: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40" i="1">
                <a:latin typeface="Times New Roman"/>
                <a:cs typeface="Times New Roman"/>
              </a:rPr>
              <a:t>E</a:t>
            </a:r>
            <a:r>
              <a:rPr dirty="0" baseline="-24305" sz="1200" spc="60" i="1">
                <a:latin typeface="Times New Roman"/>
                <a:cs typeface="Times New Roman"/>
              </a:rPr>
              <a:t>K</a:t>
            </a:r>
            <a:r>
              <a:rPr dirty="0" baseline="-24305" sz="1200" spc="37" i="1">
                <a:latin typeface="Times New Roman"/>
                <a:cs typeface="Times New Roman"/>
              </a:rPr>
              <a:t> </a:t>
            </a:r>
            <a:r>
              <a:rPr dirty="0" baseline="-7407" sz="2250" spc="-165">
                <a:latin typeface="Arial Black"/>
                <a:cs typeface="Arial Black"/>
              </a:rPr>
              <a:t>(</a:t>
            </a:r>
            <a:r>
              <a:rPr dirty="0" sz="1200" spc="-110" i="1">
                <a:latin typeface="Times New Roman"/>
                <a:cs typeface="Times New Roman"/>
              </a:rPr>
              <a:t>r</a:t>
            </a:r>
            <a:r>
              <a:rPr dirty="0" sz="1200" spc="-170" i="1">
                <a:latin typeface="Times New Roman"/>
                <a:cs typeface="Times New Roman"/>
              </a:rPr>
              <a:t> </a:t>
            </a:r>
            <a:r>
              <a:rPr dirty="0" baseline="-24305" sz="1200" i="1">
                <a:latin typeface="Times New Roman"/>
                <a:cs typeface="Times New Roman"/>
              </a:rPr>
              <a:t>A</a:t>
            </a:r>
            <a:r>
              <a:rPr dirty="0" baseline="-24305" sz="1200" spc="-22" i="1">
                <a:latin typeface="Times New Roman"/>
                <a:cs typeface="Times New Roman"/>
              </a:rPr>
              <a:t> </a:t>
            </a:r>
            <a:r>
              <a:rPr dirty="0" sz="1200" spc="35" i="1">
                <a:latin typeface="Times New Roman"/>
                <a:cs typeface="Times New Roman"/>
              </a:rPr>
              <a:t>,r</a:t>
            </a:r>
            <a:r>
              <a:rPr dirty="0" sz="1200" spc="-170" i="1">
                <a:latin typeface="Times New Roman"/>
                <a:cs typeface="Times New Roman"/>
              </a:rPr>
              <a:t> </a:t>
            </a:r>
            <a:r>
              <a:rPr dirty="0" baseline="-24305" sz="1200" i="1">
                <a:latin typeface="Times New Roman"/>
                <a:cs typeface="Times New Roman"/>
              </a:rPr>
              <a:t>B</a:t>
            </a:r>
            <a:r>
              <a:rPr dirty="0" baseline="-24305" sz="1200" spc="-135" i="1">
                <a:latin typeface="Times New Roman"/>
                <a:cs typeface="Times New Roman"/>
              </a:rPr>
              <a:t> </a:t>
            </a:r>
            <a:r>
              <a:rPr dirty="0" baseline="-7407" sz="2250" spc="-517">
                <a:latin typeface="Arial Black"/>
                <a:cs typeface="Arial Black"/>
              </a:rPr>
              <a:t>)</a:t>
            </a:r>
            <a:endParaRPr baseline="-7407" sz="22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4390" y="1349699"/>
            <a:ext cx="262255" cy="1017269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1)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2)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3)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559" y="2374589"/>
            <a:ext cx="9348470" cy="42760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50800" marR="43180" indent="457200">
              <a:lnSpc>
                <a:spcPct val="124500"/>
              </a:lnSpc>
              <a:spcBef>
                <a:spcPts val="110"/>
              </a:spcBef>
            </a:pP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получении </a:t>
            </a:r>
            <a:r>
              <a:rPr dirty="0" sz="1600" spc="-15">
                <a:latin typeface="Times New Roman"/>
                <a:cs typeface="Times New Roman"/>
              </a:rPr>
              <a:t>второго </a:t>
            </a:r>
            <a:r>
              <a:rPr dirty="0" sz="1600" spc="-5">
                <a:latin typeface="Times New Roman"/>
                <a:cs typeface="Times New Roman"/>
              </a:rPr>
              <a:t>сообщения участник </a:t>
            </a:r>
            <a:r>
              <a:rPr dirty="0" sz="1600" i="1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выполняет </a:t>
            </a:r>
            <a:r>
              <a:rPr dirty="0" sz="1600">
                <a:latin typeface="Times New Roman"/>
                <a:cs typeface="Times New Roman"/>
              </a:rPr>
              <a:t>те </a:t>
            </a:r>
            <a:r>
              <a:rPr dirty="0" sz="1600" spc="-15">
                <a:latin typeface="Times New Roman"/>
                <a:cs typeface="Times New Roman"/>
              </a:rPr>
              <a:t>же </a:t>
            </a:r>
            <a:r>
              <a:rPr dirty="0" sz="1600" spc="-5">
                <a:latin typeface="Times New Roman"/>
                <a:cs typeface="Times New Roman"/>
              </a:rPr>
              <a:t>проверки,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>
                <a:latin typeface="Times New Roman"/>
                <a:cs typeface="Times New Roman"/>
              </a:rPr>
              <a:t>и в </a:t>
            </a:r>
            <a:r>
              <a:rPr dirty="0" sz="1600" spc="-5">
                <a:latin typeface="Times New Roman"/>
                <a:cs typeface="Times New Roman"/>
              </a:rPr>
              <a:t>предыдущем  </a:t>
            </a:r>
            <a:r>
              <a:rPr dirty="0" sz="1600" spc="-20">
                <a:latin typeface="Times New Roman"/>
                <a:cs typeface="Times New Roman"/>
              </a:rPr>
              <a:t>протоколе,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дополнительно расшифровывает случайное число </a:t>
            </a:r>
            <a:r>
              <a:rPr dirty="0" baseline="14492" sz="1725" spc="337" i="1">
                <a:latin typeface="Times New Roman"/>
                <a:cs typeface="Times New Roman"/>
              </a:rPr>
              <a:t>r</a:t>
            </a:r>
            <a:r>
              <a:rPr dirty="0" sz="750" spc="225" i="1">
                <a:latin typeface="Times New Roman"/>
                <a:cs typeface="Times New Roman"/>
              </a:rPr>
              <a:t>A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включения </a:t>
            </a:r>
            <a:r>
              <a:rPr dirty="0" sz="1600" spc="-15">
                <a:latin typeface="Times New Roman"/>
                <a:cs typeface="Times New Roman"/>
              </a:rPr>
              <a:t>его </a:t>
            </a:r>
            <a:r>
              <a:rPr dirty="0" sz="1600">
                <a:latin typeface="Times New Roman"/>
                <a:cs typeface="Times New Roman"/>
              </a:rPr>
              <a:t>в третье </a:t>
            </a:r>
            <a:r>
              <a:rPr dirty="0" sz="1600" spc="-5">
                <a:latin typeface="Times New Roman"/>
                <a:cs typeface="Times New Roman"/>
              </a:rPr>
              <a:t>сообщение  для </a:t>
            </a:r>
            <a:r>
              <a:rPr dirty="0" sz="1600" spc="-10">
                <a:latin typeface="Times New Roman"/>
                <a:cs typeface="Times New Roman"/>
              </a:rPr>
              <a:t>участника </a:t>
            </a:r>
            <a:r>
              <a:rPr dirty="0" sz="1600">
                <a:latin typeface="Times New Roman"/>
                <a:cs typeface="Times New Roman"/>
              </a:rPr>
              <a:t>А. </a:t>
            </a:r>
            <a:r>
              <a:rPr dirty="0" sz="1600" spc="-10">
                <a:latin typeface="Times New Roman"/>
                <a:cs typeface="Times New Roman"/>
              </a:rPr>
              <a:t>Третье </a:t>
            </a:r>
            <a:r>
              <a:rPr dirty="0" sz="1600" spc="-5">
                <a:latin typeface="Times New Roman"/>
                <a:cs typeface="Times New Roman"/>
              </a:rPr>
              <a:t>сообщение, полученное </a:t>
            </a:r>
            <a:r>
              <a:rPr dirty="0" sz="1600" spc="-15">
                <a:latin typeface="Times New Roman"/>
                <a:cs typeface="Times New Roman"/>
              </a:rPr>
              <a:t>участником </a:t>
            </a:r>
            <a:r>
              <a:rPr dirty="0" sz="1600" i="1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spc="-10">
                <a:latin typeface="Times New Roman"/>
                <a:cs typeface="Times New Roman"/>
              </a:rPr>
              <a:t>позволяет </a:t>
            </a:r>
            <a:r>
              <a:rPr dirty="0" sz="1600" spc="-5">
                <a:latin typeface="Times New Roman"/>
                <a:cs typeface="Times New Roman"/>
              </a:rPr>
              <a:t>ему </a:t>
            </a:r>
            <a:r>
              <a:rPr dirty="0" sz="1600" spc="-10">
                <a:latin typeface="Times New Roman"/>
                <a:cs typeface="Times New Roman"/>
              </a:rPr>
              <a:t>убедиться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подлинности  </a:t>
            </a:r>
            <a:r>
              <a:rPr dirty="0" sz="1600" spc="-10">
                <a:latin typeface="Times New Roman"/>
                <a:cs typeface="Times New Roman"/>
              </a:rPr>
              <a:t>участника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274185" marR="167640" indent="-4119879">
              <a:lnSpc>
                <a:spcPct val="124500"/>
              </a:lnSpc>
            </a:pPr>
            <a:r>
              <a:rPr dirty="0" sz="1600" b="1" i="1">
                <a:latin typeface="Times New Roman"/>
                <a:cs typeface="Times New Roman"/>
              </a:rPr>
              <a:t>4.2. </a:t>
            </a:r>
            <a:r>
              <a:rPr dirty="0" sz="1600" spc="-15" b="1" i="1">
                <a:latin typeface="Times New Roman"/>
                <a:cs typeface="Times New Roman"/>
              </a:rPr>
              <a:t>Протоколы </a:t>
            </a:r>
            <a:r>
              <a:rPr dirty="0" sz="1600" spc="-10" b="1" i="1">
                <a:latin typeface="Times New Roman"/>
                <a:cs typeface="Times New Roman"/>
              </a:rPr>
              <a:t>аутентификации, </a:t>
            </a:r>
            <a:r>
              <a:rPr dirty="0" sz="1600" spc="-5" b="1" i="1">
                <a:latin typeface="Times New Roman"/>
                <a:cs typeface="Times New Roman"/>
              </a:rPr>
              <a:t>основанные на </a:t>
            </a:r>
            <a:r>
              <a:rPr dirty="0" sz="1600" spc="-10" b="1" i="1">
                <a:latin typeface="Times New Roman"/>
                <a:cs typeface="Times New Roman"/>
              </a:rPr>
              <a:t>использовании однонаправленных </a:t>
            </a:r>
            <a:r>
              <a:rPr dirty="0" sz="1600" spc="-5" b="1" i="1">
                <a:latin typeface="Times New Roman"/>
                <a:cs typeface="Times New Roman"/>
              </a:rPr>
              <a:t>ключевых </a:t>
            </a:r>
            <a:r>
              <a:rPr dirty="0" sz="1600" spc="-10" b="1" i="1">
                <a:latin typeface="Times New Roman"/>
                <a:cs typeface="Times New Roman"/>
              </a:rPr>
              <a:t>хэш-  </a:t>
            </a:r>
            <a:r>
              <a:rPr dirty="0" sz="1600" spc="-15" b="1" i="1">
                <a:latin typeface="Times New Roman"/>
                <a:cs typeface="Times New Roman"/>
              </a:rPr>
              <a:t>функций</a:t>
            </a:r>
            <a:endParaRPr sz="1600">
              <a:latin typeface="Times New Roman"/>
              <a:cs typeface="Times New Roman"/>
            </a:endParaRPr>
          </a:p>
          <a:p>
            <a:pPr algn="just" marL="50800" marR="45085" indent="457200">
              <a:lnSpc>
                <a:spcPct val="124500"/>
              </a:lnSpc>
            </a:pPr>
            <a:r>
              <a:rPr dirty="0" sz="1600" spc="-20">
                <a:latin typeface="Times New Roman"/>
                <a:cs typeface="Times New Roman"/>
              </a:rPr>
              <a:t>Протоколы, </a:t>
            </a:r>
            <a:r>
              <a:rPr dirty="0" sz="1600" spc="-5">
                <a:latin typeface="Times New Roman"/>
                <a:cs typeface="Times New Roman"/>
              </a:rPr>
              <a:t>представленные выше, могут быть </a:t>
            </a:r>
            <a:r>
              <a:rPr dirty="0" sz="1600" spc="-10">
                <a:latin typeface="Times New Roman"/>
                <a:cs typeface="Times New Roman"/>
              </a:rPr>
              <a:t>модифицированы </a:t>
            </a:r>
            <a:r>
              <a:rPr dirty="0" sz="1600">
                <a:latin typeface="Times New Roman"/>
                <a:cs typeface="Times New Roman"/>
              </a:rPr>
              <a:t>путем </a:t>
            </a:r>
            <a:r>
              <a:rPr dirty="0" sz="1600" spc="-5">
                <a:latin typeface="Times New Roman"/>
                <a:cs typeface="Times New Roman"/>
              </a:rPr>
              <a:t>замены симметричного  шифрования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шифрование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помощью </a:t>
            </a:r>
            <a:r>
              <a:rPr dirty="0" sz="1600" spc="-5">
                <a:latin typeface="Times New Roman"/>
                <a:cs typeface="Times New Roman"/>
              </a:rPr>
              <a:t>односторонней </a:t>
            </a:r>
            <a:r>
              <a:rPr dirty="0" sz="1600" spc="-15">
                <a:latin typeface="Times New Roman"/>
                <a:cs typeface="Times New Roman"/>
              </a:rPr>
              <a:t>ключевой </a:t>
            </a:r>
            <a:r>
              <a:rPr dirty="0" sz="1600" spc="-10">
                <a:latin typeface="Times New Roman"/>
                <a:cs typeface="Times New Roman"/>
              </a:rPr>
              <a:t>хэш-функции. Это бывает </a:t>
            </a:r>
            <a:r>
              <a:rPr dirty="0" sz="1600" spc="-20">
                <a:latin typeface="Times New Roman"/>
                <a:cs typeface="Times New Roman"/>
              </a:rPr>
              <a:t>необходимо,  </a:t>
            </a:r>
            <a:r>
              <a:rPr dirty="0" sz="1600" spc="5">
                <a:latin typeface="Times New Roman"/>
                <a:cs typeface="Times New Roman"/>
              </a:rPr>
              <a:t>если </a:t>
            </a:r>
            <a:r>
              <a:rPr dirty="0" sz="1600" spc="-5">
                <a:latin typeface="Times New Roman"/>
                <a:cs typeface="Times New Roman"/>
              </a:rPr>
              <a:t>алгоритмы </a:t>
            </a:r>
            <a:r>
              <a:rPr dirty="0" sz="1600" spc="-20">
                <a:latin typeface="Times New Roman"/>
                <a:cs typeface="Times New Roman"/>
              </a:rPr>
              <a:t>блочного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шифрования недоступны или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15">
                <a:latin typeface="Times New Roman"/>
                <a:cs typeface="Times New Roman"/>
              </a:rPr>
              <a:t>отвечают </a:t>
            </a:r>
            <a:r>
              <a:rPr dirty="0" sz="1600" spc="-10">
                <a:latin typeface="Times New Roman"/>
                <a:cs typeface="Times New Roman"/>
              </a:rPr>
              <a:t>предъявляемым </a:t>
            </a:r>
            <a:r>
              <a:rPr dirty="0" sz="1600" spc="-5">
                <a:latin typeface="Times New Roman"/>
                <a:cs typeface="Times New Roman"/>
              </a:rPr>
              <a:t>требованиям  </a:t>
            </a:r>
            <a:r>
              <a:rPr dirty="0" sz="1600" spc="-10">
                <a:latin typeface="Times New Roman"/>
                <a:cs typeface="Times New Roman"/>
              </a:rPr>
              <a:t>(например,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случае </a:t>
            </a:r>
            <a:r>
              <a:rPr dirty="0" sz="1600" spc="-10">
                <a:latin typeface="Times New Roman"/>
                <a:cs typeface="Times New Roman"/>
              </a:rPr>
              <a:t>экспортных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ограничений).</a:t>
            </a:r>
            <a:endParaRPr sz="1600">
              <a:latin typeface="Times New Roman"/>
              <a:cs typeface="Times New Roman"/>
            </a:endParaRPr>
          </a:p>
          <a:p>
            <a:pPr algn="just" marL="50800" marR="41275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Своеобразие шифрования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помощью </a:t>
            </a:r>
            <a:r>
              <a:rPr dirty="0" sz="1600" spc="-5">
                <a:latin typeface="Times New Roman"/>
                <a:cs typeface="Times New Roman"/>
              </a:rPr>
              <a:t>односторонней </a:t>
            </a:r>
            <a:r>
              <a:rPr dirty="0" sz="1600" spc="-10">
                <a:latin typeface="Times New Roman"/>
                <a:cs typeface="Times New Roman"/>
              </a:rPr>
              <a:t>хэш-функции </a:t>
            </a:r>
            <a:r>
              <a:rPr dirty="0" sz="1600" spc="-5">
                <a:latin typeface="Times New Roman"/>
                <a:cs typeface="Times New Roman"/>
              </a:rPr>
              <a:t>заключается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том,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>
                <a:latin typeface="Times New Roman"/>
                <a:cs typeface="Times New Roman"/>
              </a:rPr>
              <a:t>оно, по  </a:t>
            </a:r>
            <a:r>
              <a:rPr dirty="0" sz="1600" spc="-25">
                <a:latin typeface="Times New Roman"/>
                <a:cs typeface="Times New Roman"/>
              </a:rPr>
              <a:t>существу, </a:t>
            </a:r>
            <a:r>
              <a:rPr dirty="0" sz="1600" spc="-5">
                <a:latin typeface="Times New Roman"/>
                <a:cs typeface="Times New Roman"/>
              </a:rPr>
              <a:t>является односторонним, </a:t>
            </a:r>
            <a:r>
              <a:rPr dirty="0" sz="1600" spc="-10">
                <a:latin typeface="Times New Roman"/>
                <a:cs typeface="Times New Roman"/>
              </a:rPr>
              <a:t>то </a:t>
            </a:r>
            <a:r>
              <a:rPr dirty="0" sz="1600" spc="5">
                <a:latin typeface="Times New Roman"/>
                <a:cs typeface="Times New Roman"/>
              </a:rPr>
              <a:t>есть </a:t>
            </a:r>
            <a:r>
              <a:rPr dirty="0" sz="1600" spc="-5">
                <a:latin typeface="Times New Roman"/>
                <a:cs typeface="Times New Roman"/>
              </a:rPr>
              <a:t>не </a:t>
            </a:r>
            <a:r>
              <a:rPr dirty="0" sz="1600">
                <a:latin typeface="Times New Roman"/>
                <a:cs typeface="Times New Roman"/>
              </a:rPr>
              <a:t>сопровождается </a:t>
            </a:r>
            <a:r>
              <a:rPr dirty="0" sz="1600" spc="-10">
                <a:latin typeface="Times New Roman"/>
                <a:cs typeface="Times New Roman"/>
              </a:rPr>
              <a:t>обратным </a:t>
            </a:r>
            <a:r>
              <a:rPr dirty="0" sz="1600" spc="-5">
                <a:latin typeface="Times New Roman"/>
                <a:cs typeface="Times New Roman"/>
              </a:rPr>
              <a:t>преобразованием </a:t>
            </a:r>
            <a:r>
              <a:rPr dirty="0" sz="1600">
                <a:latin typeface="Times New Roman"/>
                <a:cs typeface="Times New Roman"/>
              </a:rPr>
              <a:t>–  </a:t>
            </a:r>
            <a:r>
              <a:rPr dirty="0" sz="1600" spc="-5">
                <a:latin typeface="Times New Roman"/>
                <a:cs typeface="Times New Roman"/>
              </a:rPr>
              <a:t>расшифрованием на приемной стороне. </a:t>
            </a:r>
            <a:r>
              <a:rPr dirty="0" sz="1600" spc="-10">
                <a:latin typeface="Times New Roman"/>
                <a:cs typeface="Times New Roman"/>
              </a:rPr>
              <a:t>Обе стороны </a:t>
            </a:r>
            <a:r>
              <a:rPr dirty="0" sz="1600" spc="-5">
                <a:latin typeface="Times New Roman"/>
                <a:cs typeface="Times New Roman"/>
              </a:rPr>
              <a:t>(отправитель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получатель) </a:t>
            </a:r>
            <a:r>
              <a:rPr dirty="0" sz="1600" spc="-15">
                <a:latin typeface="Times New Roman"/>
                <a:cs typeface="Times New Roman"/>
              </a:rPr>
              <a:t>используют одну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ту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же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9" name="object 9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559" y="714699"/>
            <a:ext cx="9323070" cy="1593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  <a:tabLst>
                <a:tab pos="86658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Методы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	</a:t>
            </a:r>
            <a:r>
              <a:rPr dirty="0" sz="1400" b="1">
                <a:latin typeface="Times New Roman"/>
                <a:cs typeface="Times New Roman"/>
              </a:rPr>
              <a:t>15 из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процедуру одностороннего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шифрования.</a:t>
            </a:r>
            <a:endParaRPr sz="1600">
              <a:latin typeface="Times New Roman"/>
              <a:cs typeface="Times New Roman"/>
            </a:endParaRPr>
          </a:p>
          <a:p>
            <a:pPr marL="50800" marR="11938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Односторонняя </a:t>
            </a:r>
            <a:r>
              <a:rPr dirty="0" sz="1600" spc="-10">
                <a:latin typeface="Times New Roman"/>
                <a:cs typeface="Times New Roman"/>
              </a:rPr>
              <a:t>хэш-функция </a:t>
            </a:r>
            <a:r>
              <a:rPr dirty="0" sz="1600" spc="10" i="1">
                <a:latin typeface="Times New Roman"/>
                <a:cs typeface="Times New Roman"/>
              </a:rPr>
              <a:t>h</a:t>
            </a:r>
            <a:r>
              <a:rPr dirty="0" baseline="-9259" sz="1350" spc="15" i="1">
                <a:latin typeface="Times New Roman"/>
                <a:cs typeface="Times New Roman"/>
              </a:rPr>
              <a:t>K </a:t>
            </a:r>
            <a:r>
              <a:rPr dirty="0" sz="1600" spc="-5">
                <a:latin typeface="Times New Roman"/>
                <a:cs typeface="Times New Roman"/>
              </a:rPr>
              <a:t>(.)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параметром-ключом </a:t>
            </a:r>
            <a:r>
              <a:rPr dirty="0" sz="1600" i="1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spc="-5">
                <a:latin typeface="Times New Roman"/>
                <a:cs typeface="Times New Roman"/>
              </a:rPr>
              <a:t>примененная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шифруемым </a:t>
            </a:r>
            <a:r>
              <a:rPr dirty="0" sz="1600" spc="-5">
                <a:latin typeface="Times New Roman"/>
                <a:cs typeface="Times New Roman"/>
              </a:rPr>
              <a:t>данным </a:t>
            </a:r>
            <a:r>
              <a:rPr dirty="0" sz="1600" spc="-5" i="1">
                <a:latin typeface="Times New Roman"/>
                <a:cs typeface="Times New Roman"/>
              </a:rPr>
              <a:t>М</a:t>
            </a:r>
            <a:r>
              <a:rPr dirty="0" sz="1600" spc="-5">
                <a:latin typeface="Times New Roman"/>
                <a:cs typeface="Times New Roman"/>
              </a:rPr>
              <a:t>,  дает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результате </a:t>
            </a:r>
            <a:r>
              <a:rPr dirty="0" sz="1600" spc="-15">
                <a:latin typeface="Times New Roman"/>
                <a:cs typeface="Times New Roman"/>
              </a:rPr>
              <a:t>хэш-значение </a:t>
            </a:r>
            <a:r>
              <a:rPr dirty="0" sz="1600" i="1">
                <a:latin typeface="Times New Roman"/>
                <a:cs typeface="Times New Roman"/>
              </a:rPr>
              <a:t>m </a:t>
            </a:r>
            <a:r>
              <a:rPr dirty="0" sz="1600" spc="-5">
                <a:latin typeface="Times New Roman"/>
                <a:cs typeface="Times New Roman"/>
              </a:rPr>
              <a:t>(дайджест), состоящее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10">
                <a:latin typeface="Times New Roman"/>
                <a:cs typeface="Times New Roman"/>
              </a:rPr>
              <a:t>фиксированного небольшого </a:t>
            </a:r>
            <a:r>
              <a:rPr dirty="0" sz="1600" spc="-5">
                <a:latin typeface="Times New Roman"/>
                <a:cs typeface="Times New Roman"/>
              </a:rPr>
              <a:t>числа </a:t>
            </a:r>
            <a:r>
              <a:rPr dirty="0" sz="1600" spc="-10">
                <a:latin typeface="Times New Roman"/>
                <a:cs typeface="Times New Roman"/>
              </a:rPr>
              <a:t>байтов  </a:t>
            </a:r>
            <a:r>
              <a:rPr dirty="0" sz="1600" spc="-5">
                <a:latin typeface="Times New Roman"/>
                <a:cs typeface="Times New Roman"/>
              </a:rPr>
              <a:t>(рис.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4.4).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2526" y="2469183"/>
            <a:ext cx="5281339" cy="1863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73480" y="4457389"/>
            <a:ext cx="83242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Times New Roman"/>
                <a:cs typeface="Times New Roman"/>
              </a:rPr>
              <a:t>Рис. 4.3. </a:t>
            </a:r>
            <a:r>
              <a:rPr dirty="0" sz="1600" spc="-5" i="1">
                <a:latin typeface="Times New Roman"/>
                <a:cs typeface="Times New Roman"/>
              </a:rPr>
              <a:t>Применение для </a:t>
            </a:r>
            <a:r>
              <a:rPr dirty="0" sz="1600" spc="-10" i="1">
                <a:latin typeface="Times New Roman"/>
                <a:cs typeface="Times New Roman"/>
              </a:rPr>
              <a:t>аутентификации </a:t>
            </a:r>
            <a:r>
              <a:rPr dirty="0" sz="1600" spc="-5" i="1">
                <a:latin typeface="Times New Roman"/>
                <a:cs typeface="Times New Roman"/>
              </a:rPr>
              <a:t>односторонней </a:t>
            </a:r>
            <a:r>
              <a:rPr dirty="0" sz="1600" spc="-10" i="1">
                <a:latin typeface="Times New Roman"/>
                <a:cs typeface="Times New Roman"/>
              </a:rPr>
              <a:t>хэш-функции </a:t>
            </a:r>
            <a:r>
              <a:rPr dirty="0" sz="1600" i="1">
                <a:latin typeface="Times New Roman"/>
                <a:cs typeface="Times New Roman"/>
              </a:rPr>
              <a:t>с</a:t>
            </a:r>
            <a:r>
              <a:rPr dirty="0" sz="1600" spc="4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параметром-ключом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4079" y="4777429"/>
            <a:ext cx="78549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200" spc="10" i="1">
                <a:latin typeface="Times New Roman"/>
                <a:cs typeface="Times New Roman"/>
              </a:rPr>
              <a:t>m </a:t>
            </a:r>
            <a:r>
              <a:rPr dirty="0" sz="1200" spc="10">
                <a:latin typeface="Arial Black"/>
                <a:cs typeface="Arial Black"/>
              </a:rPr>
              <a:t></a:t>
            </a:r>
            <a:r>
              <a:rPr dirty="0" sz="1200" spc="10" i="1">
                <a:latin typeface="Times New Roman"/>
                <a:cs typeface="Times New Roman"/>
              </a:rPr>
              <a:t>h</a:t>
            </a:r>
            <a:r>
              <a:rPr dirty="0" baseline="-22222" sz="1125" spc="15" i="1">
                <a:latin typeface="Times New Roman"/>
                <a:cs typeface="Times New Roman"/>
              </a:rPr>
              <a:t>k </a:t>
            </a:r>
            <a:r>
              <a:rPr dirty="0" sz="1200" i="1">
                <a:latin typeface="Times New Roman"/>
                <a:cs typeface="Times New Roman"/>
              </a:rPr>
              <a:t>( </a:t>
            </a:r>
            <a:r>
              <a:rPr dirty="0" sz="1200" spc="10" i="1">
                <a:latin typeface="Times New Roman"/>
                <a:cs typeface="Times New Roman"/>
              </a:rPr>
              <a:t>M</a:t>
            </a:r>
            <a:r>
              <a:rPr dirty="0" sz="1200" spc="-160" i="1">
                <a:latin typeface="Times New Roman"/>
                <a:cs typeface="Times New Roman"/>
              </a:rPr>
              <a:t> </a:t>
            </a:r>
            <a:r>
              <a:rPr dirty="0" sz="1200" spc="-60" i="1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5860" y="4760919"/>
            <a:ext cx="88195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7064" algn="l"/>
                <a:tab pos="3013710" algn="l"/>
                <a:tab pos="4195445" algn="l"/>
                <a:tab pos="4931410" algn="l"/>
                <a:tab pos="5173345" algn="l"/>
                <a:tab pos="6187440" algn="l"/>
                <a:tab pos="7425055" algn="l"/>
                <a:tab pos="7797165" algn="l"/>
              </a:tabLst>
            </a:pPr>
            <a:r>
              <a:rPr dirty="0" sz="1600" spc="-5">
                <a:latin typeface="Times New Roman"/>
                <a:cs typeface="Times New Roman"/>
              </a:rPr>
              <a:t>Дайджест	передается	</a:t>
            </a:r>
            <a:r>
              <a:rPr dirty="0" sz="1600" spc="-10">
                <a:latin typeface="Times New Roman"/>
                <a:cs typeface="Times New Roman"/>
              </a:rPr>
              <a:t>получателю	</a:t>
            </a:r>
            <a:r>
              <a:rPr dirty="0" sz="1600" spc="-5">
                <a:latin typeface="Times New Roman"/>
                <a:cs typeface="Times New Roman"/>
              </a:rPr>
              <a:t>вместе	</a:t>
            </a:r>
            <a:r>
              <a:rPr dirty="0" sz="1600">
                <a:latin typeface="Times New Roman"/>
                <a:cs typeface="Times New Roman"/>
              </a:rPr>
              <a:t>с	</a:t>
            </a:r>
            <a:r>
              <a:rPr dirty="0" sz="1600" spc="-20">
                <a:latin typeface="Times New Roman"/>
                <a:cs typeface="Times New Roman"/>
              </a:rPr>
              <a:t>исходным	</a:t>
            </a:r>
            <a:r>
              <a:rPr dirty="0" sz="1600" spc="-5">
                <a:latin typeface="Times New Roman"/>
                <a:cs typeface="Times New Roman"/>
              </a:rPr>
              <a:t>сообщением	</a:t>
            </a:r>
            <a:r>
              <a:rPr dirty="0" sz="1600" i="1">
                <a:latin typeface="Times New Roman"/>
                <a:cs typeface="Times New Roman"/>
              </a:rPr>
              <a:t>М</a:t>
            </a:r>
            <a:r>
              <a:rPr dirty="0" sz="1600">
                <a:latin typeface="Times New Roman"/>
                <a:cs typeface="Times New Roman"/>
              </a:rPr>
              <a:t>.	</a:t>
            </a:r>
            <a:r>
              <a:rPr dirty="0" sz="1600" spc="-10">
                <a:latin typeface="Times New Roman"/>
                <a:cs typeface="Times New Roman"/>
              </a:rPr>
              <a:t>Получатель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59" y="5004760"/>
            <a:ext cx="9276080" cy="1543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сообщения, зная, </a:t>
            </a:r>
            <a:r>
              <a:rPr dirty="0" sz="1600" spc="-15">
                <a:latin typeface="Times New Roman"/>
                <a:cs typeface="Times New Roman"/>
              </a:rPr>
              <a:t>какая </a:t>
            </a:r>
            <a:r>
              <a:rPr dirty="0" sz="1600" spc="-5">
                <a:latin typeface="Times New Roman"/>
                <a:cs typeface="Times New Roman"/>
              </a:rPr>
              <a:t>односторонняя </a:t>
            </a:r>
            <a:r>
              <a:rPr dirty="0" sz="1600" spc="-10">
                <a:latin typeface="Times New Roman"/>
                <a:cs typeface="Times New Roman"/>
              </a:rPr>
              <a:t>хэш-функция </a:t>
            </a:r>
            <a:r>
              <a:rPr dirty="0" sz="1600" spc="-5">
                <a:latin typeface="Times New Roman"/>
                <a:cs typeface="Times New Roman"/>
              </a:rPr>
              <a:t>была применена для получения </a:t>
            </a:r>
            <a:r>
              <a:rPr dirty="0" sz="1600">
                <a:latin typeface="Times New Roman"/>
                <a:cs typeface="Times New Roman"/>
              </a:rPr>
              <a:t>дайджеста, </a:t>
            </a:r>
            <a:r>
              <a:rPr dirty="0" sz="1600" spc="-5">
                <a:latin typeface="Times New Roman"/>
                <a:cs typeface="Times New Roman"/>
              </a:rPr>
              <a:t>заново  вычисляет ее, </a:t>
            </a:r>
            <a:r>
              <a:rPr dirty="0" sz="1600" spc="-15">
                <a:latin typeface="Times New Roman"/>
                <a:cs typeface="Times New Roman"/>
              </a:rPr>
              <a:t>используя </a:t>
            </a:r>
            <a:r>
              <a:rPr dirty="0" sz="1600">
                <a:latin typeface="Times New Roman"/>
                <a:cs typeface="Times New Roman"/>
              </a:rPr>
              <a:t>сообщение </a:t>
            </a:r>
            <a:r>
              <a:rPr dirty="0" sz="1600" i="1">
                <a:latin typeface="Times New Roman"/>
                <a:cs typeface="Times New Roman"/>
              </a:rPr>
              <a:t>М</a:t>
            </a:r>
            <a:r>
              <a:rPr dirty="0" sz="1600">
                <a:latin typeface="Times New Roman"/>
                <a:cs typeface="Times New Roman"/>
              </a:rPr>
              <a:t>. </a:t>
            </a:r>
            <a:r>
              <a:rPr dirty="0" sz="1600" spc="-5">
                <a:latin typeface="Times New Roman"/>
                <a:cs typeface="Times New Roman"/>
              </a:rPr>
              <a:t>Если </a:t>
            </a:r>
            <a:r>
              <a:rPr dirty="0" sz="1600" spc="-15">
                <a:latin typeface="Times New Roman"/>
                <a:cs typeface="Times New Roman"/>
              </a:rPr>
              <a:t>значения </a:t>
            </a:r>
            <a:r>
              <a:rPr dirty="0" sz="1600" spc="-10">
                <a:latin typeface="Times New Roman"/>
                <a:cs typeface="Times New Roman"/>
              </a:rPr>
              <a:t>полученного </a:t>
            </a:r>
            <a:r>
              <a:rPr dirty="0" sz="1600">
                <a:latin typeface="Times New Roman"/>
                <a:cs typeface="Times New Roman"/>
              </a:rPr>
              <a:t>дайджеста </a:t>
            </a:r>
            <a:r>
              <a:rPr dirty="0" sz="1600" i="1">
                <a:latin typeface="Times New Roman"/>
                <a:cs typeface="Times New Roman"/>
              </a:rPr>
              <a:t>m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вычисленного  </a:t>
            </a:r>
            <a:r>
              <a:rPr dirty="0" sz="1600">
                <a:latin typeface="Times New Roman"/>
                <a:cs typeface="Times New Roman"/>
              </a:rPr>
              <a:t>дайджеста </a:t>
            </a:r>
            <a:r>
              <a:rPr dirty="0" sz="1600" i="1">
                <a:latin typeface="Times New Roman"/>
                <a:cs typeface="Times New Roman"/>
              </a:rPr>
              <a:t>m</a:t>
            </a:r>
            <a:r>
              <a:rPr dirty="0" sz="1600">
                <a:latin typeface="Times New Roman"/>
                <a:cs typeface="Times New Roman"/>
              </a:rPr>
              <a:t>' </a:t>
            </a:r>
            <a:r>
              <a:rPr dirty="0" sz="1600" spc="-20">
                <a:latin typeface="Times New Roman"/>
                <a:cs typeface="Times New Roman"/>
              </a:rPr>
              <a:t>совпадают, </a:t>
            </a:r>
            <a:r>
              <a:rPr dirty="0" sz="1600" spc="-30">
                <a:latin typeface="Times New Roman"/>
                <a:cs typeface="Times New Roman"/>
              </a:rPr>
              <a:t>значит, </a:t>
            </a:r>
            <a:r>
              <a:rPr dirty="0" sz="1600" spc="-10">
                <a:latin typeface="Times New Roman"/>
                <a:cs typeface="Times New Roman"/>
              </a:rPr>
              <a:t>содержимое </a:t>
            </a:r>
            <a:r>
              <a:rPr dirty="0" sz="1600" spc="-5">
                <a:latin typeface="Times New Roman"/>
                <a:cs typeface="Times New Roman"/>
              </a:rPr>
              <a:t>сообщения </a:t>
            </a:r>
            <a:r>
              <a:rPr dirty="0" sz="1600" i="1">
                <a:latin typeface="Times New Roman"/>
                <a:cs typeface="Times New Roman"/>
              </a:rPr>
              <a:t>М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5">
                <a:latin typeface="Times New Roman"/>
                <a:cs typeface="Times New Roman"/>
              </a:rPr>
              <a:t>было </a:t>
            </a:r>
            <a:r>
              <a:rPr dirty="0" sz="1600" spc="-10">
                <a:latin typeface="Times New Roman"/>
                <a:cs typeface="Times New Roman"/>
              </a:rPr>
              <a:t>подвергнуто никаким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изменениям.</a:t>
            </a:r>
            <a:endParaRPr sz="1600">
              <a:latin typeface="Times New Roman"/>
              <a:cs typeface="Times New Roman"/>
            </a:endParaRPr>
          </a:p>
          <a:p>
            <a:pPr algn="just" marL="12700" marR="17145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Знание </a:t>
            </a:r>
            <a:r>
              <a:rPr dirty="0" sz="1600">
                <a:latin typeface="Times New Roman"/>
                <a:cs typeface="Times New Roman"/>
              </a:rPr>
              <a:t>дайджеста не </a:t>
            </a:r>
            <a:r>
              <a:rPr dirty="0" sz="1600" spc="-5">
                <a:latin typeface="Times New Roman"/>
                <a:cs typeface="Times New Roman"/>
              </a:rPr>
              <a:t>дает </a:t>
            </a:r>
            <a:r>
              <a:rPr dirty="0" sz="1600" spc="-10">
                <a:latin typeface="Times New Roman"/>
                <a:cs typeface="Times New Roman"/>
              </a:rPr>
              <a:t>возможности </a:t>
            </a:r>
            <a:r>
              <a:rPr dirty="0" sz="1600">
                <a:latin typeface="Times New Roman"/>
                <a:cs typeface="Times New Roman"/>
              </a:rPr>
              <a:t>восстановить </a:t>
            </a:r>
            <a:r>
              <a:rPr dirty="0" sz="1600" spc="-20">
                <a:latin typeface="Times New Roman"/>
                <a:cs typeface="Times New Roman"/>
              </a:rPr>
              <a:t>исходное </a:t>
            </a:r>
            <a:r>
              <a:rPr dirty="0" sz="1600" spc="-5">
                <a:latin typeface="Times New Roman"/>
                <a:cs typeface="Times New Roman"/>
              </a:rPr>
              <a:t>сообщение, но </a:t>
            </a:r>
            <a:r>
              <a:rPr dirty="0" sz="1600" spc="-10">
                <a:latin typeface="Times New Roman"/>
                <a:cs typeface="Times New Roman"/>
              </a:rPr>
              <a:t>позволяет </a:t>
            </a:r>
            <a:r>
              <a:rPr dirty="0" sz="1600" spc="-5">
                <a:latin typeface="Times New Roman"/>
                <a:cs typeface="Times New Roman"/>
              </a:rPr>
              <a:t>проверить  </a:t>
            </a:r>
            <a:r>
              <a:rPr dirty="0" sz="1600">
                <a:latin typeface="Times New Roman"/>
                <a:cs typeface="Times New Roman"/>
              </a:rPr>
              <a:t>целостность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данных.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Дайджест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представляет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собой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криптографически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стойкую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контрольную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сумму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для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10" name="object 10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259" y="714699"/>
            <a:ext cx="9326880" cy="5236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5880">
              <a:lnSpc>
                <a:spcPct val="100000"/>
              </a:lnSpc>
              <a:spcBef>
                <a:spcPts val="100"/>
              </a:spcBef>
              <a:tabLst>
                <a:tab pos="86531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Методы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	</a:t>
            </a:r>
            <a:r>
              <a:rPr dirty="0" sz="1400" b="1">
                <a:latin typeface="Times New Roman"/>
                <a:cs typeface="Times New Roman"/>
              </a:rPr>
              <a:t>16 из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 algn="just" marL="38100" marR="33655">
              <a:lnSpc>
                <a:spcPct val="124500"/>
              </a:lnSpc>
              <a:spcBef>
                <a:spcPts val="1110"/>
              </a:spcBef>
            </a:pPr>
            <a:r>
              <a:rPr dirty="0" sz="1600" spc="-25">
                <a:latin typeface="Times New Roman"/>
                <a:cs typeface="Times New Roman"/>
              </a:rPr>
              <a:t>исходного </a:t>
            </a:r>
            <a:r>
              <a:rPr dirty="0" sz="1600" spc="-5">
                <a:latin typeface="Times New Roman"/>
                <a:cs typeface="Times New Roman"/>
              </a:rPr>
              <a:t>сообщения. </a:t>
            </a:r>
            <a:r>
              <a:rPr dirty="0" sz="1600" spc="-10">
                <a:latin typeface="Times New Roman"/>
                <a:cs typeface="Times New Roman"/>
              </a:rPr>
              <a:t>Следовательно, </a:t>
            </a:r>
            <a:r>
              <a:rPr dirty="0" sz="1600" spc="-5">
                <a:latin typeface="Times New Roman"/>
                <a:cs typeface="Times New Roman"/>
              </a:rPr>
              <a:t>между дайджестом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обычной </a:t>
            </a:r>
            <a:r>
              <a:rPr dirty="0" sz="1600" spc="-10">
                <a:latin typeface="Times New Roman"/>
                <a:cs typeface="Times New Roman"/>
              </a:rPr>
              <a:t>контрольной суммой </a:t>
            </a:r>
            <a:r>
              <a:rPr dirty="0" sz="1600" spc="-5">
                <a:latin typeface="Times New Roman"/>
                <a:cs typeface="Times New Roman"/>
              </a:rPr>
              <a:t>имеется  существенное различие. </a:t>
            </a:r>
            <a:r>
              <a:rPr dirty="0" sz="1600" spc="-10">
                <a:latin typeface="Times New Roman"/>
                <a:cs typeface="Times New Roman"/>
              </a:rPr>
              <a:t>Контрольную </a:t>
            </a:r>
            <a:r>
              <a:rPr dirty="0" sz="1600" spc="-15">
                <a:latin typeface="Times New Roman"/>
                <a:cs typeface="Times New Roman"/>
              </a:rPr>
              <a:t>сумму используют как </a:t>
            </a:r>
            <a:r>
              <a:rPr dirty="0" sz="1600" spc="-10">
                <a:latin typeface="Times New Roman"/>
                <a:cs typeface="Times New Roman"/>
              </a:rPr>
              <a:t>средство </a:t>
            </a:r>
            <a:r>
              <a:rPr dirty="0" sz="1600" spc="-5">
                <a:latin typeface="Times New Roman"/>
                <a:cs typeface="Times New Roman"/>
              </a:rPr>
              <a:t>проверки </a:t>
            </a:r>
            <a:r>
              <a:rPr dirty="0" sz="1600">
                <a:latin typeface="Times New Roman"/>
                <a:cs typeface="Times New Roman"/>
              </a:rPr>
              <a:t>целостности  </a:t>
            </a:r>
            <a:r>
              <a:rPr dirty="0" sz="1600" spc="-10">
                <a:latin typeface="Times New Roman"/>
                <a:cs typeface="Times New Roman"/>
              </a:rPr>
              <a:t>передаваемых </a:t>
            </a:r>
            <a:r>
              <a:rPr dirty="0" sz="1600" spc="-5">
                <a:latin typeface="Times New Roman"/>
                <a:cs typeface="Times New Roman"/>
              </a:rPr>
              <a:t>сообщений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5">
                <a:latin typeface="Times New Roman"/>
                <a:cs typeface="Times New Roman"/>
              </a:rPr>
              <a:t>ненадежным линиям </a:t>
            </a:r>
            <a:r>
              <a:rPr dirty="0" sz="1600" spc="-10">
                <a:latin typeface="Times New Roman"/>
                <a:cs typeface="Times New Roman"/>
              </a:rPr>
              <a:t>связи. Это средство </a:t>
            </a:r>
            <a:r>
              <a:rPr dirty="0" sz="1600" spc="-5">
                <a:latin typeface="Times New Roman"/>
                <a:cs typeface="Times New Roman"/>
              </a:rPr>
              <a:t>проверки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5">
                <a:latin typeface="Times New Roman"/>
                <a:cs typeface="Times New Roman"/>
              </a:rPr>
              <a:t>рассчитано на </a:t>
            </a:r>
            <a:r>
              <a:rPr dirty="0" sz="1600" spc="-15">
                <a:latin typeface="Times New Roman"/>
                <a:cs typeface="Times New Roman"/>
              </a:rPr>
              <a:t>борьбу  </a:t>
            </a:r>
            <a:r>
              <a:rPr dirty="0" sz="1600" spc="-5">
                <a:latin typeface="Times New Roman"/>
                <a:cs typeface="Times New Roman"/>
              </a:rPr>
              <a:t>со </a:t>
            </a:r>
            <a:r>
              <a:rPr dirty="0" sz="1600" spc="-10">
                <a:latin typeface="Times New Roman"/>
                <a:cs typeface="Times New Roman"/>
              </a:rPr>
              <a:t>злоумышленниками, </a:t>
            </a:r>
            <a:r>
              <a:rPr dirty="0" sz="1600" spc="-20">
                <a:latin typeface="Times New Roman"/>
                <a:cs typeface="Times New Roman"/>
              </a:rPr>
              <a:t>которым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такой </a:t>
            </a:r>
            <a:r>
              <a:rPr dirty="0" sz="1600" spc="-10">
                <a:latin typeface="Times New Roman"/>
                <a:cs typeface="Times New Roman"/>
              </a:rPr>
              <a:t>ситуации </a:t>
            </a:r>
            <a:r>
              <a:rPr dirty="0" sz="1600" spc="-5">
                <a:latin typeface="Times New Roman"/>
                <a:cs typeface="Times New Roman"/>
              </a:rPr>
              <a:t>ничто не мешает </a:t>
            </a:r>
            <a:r>
              <a:rPr dirty="0" sz="1600" spc="-10">
                <a:latin typeface="Times New Roman"/>
                <a:cs typeface="Times New Roman"/>
              </a:rPr>
              <a:t>подменить </a:t>
            </a:r>
            <a:r>
              <a:rPr dirty="0" sz="1600" spc="-5">
                <a:latin typeface="Times New Roman"/>
                <a:cs typeface="Times New Roman"/>
              </a:rPr>
              <a:t>сообщение, добавив </a:t>
            </a:r>
            <a:r>
              <a:rPr dirty="0" sz="1600">
                <a:latin typeface="Times New Roman"/>
                <a:cs typeface="Times New Roman"/>
              </a:rPr>
              <a:t>к  </a:t>
            </a:r>
            <a:r>
              <a:rPr dirty="0" sz="1600" spc="-5">
                <a:latin typeface="Times New Roman"/>
                <a:cs typeface="Times New Roman"/>
              </a:rPr>
              <a:t>нему новое </a:t>
            </a:r>
            <a:r>
              <a:rPr dirty="0" sz="1600" spc="-15">
                <a:latin typeface="Times New Roman"/>
                <a:cs typeface="Times New Roman"/>
              </a:rPr>
              <a:t>значение </a:t>
            </a:r>
            <a:r>
              <a:rPr dirty="0" sz="1600" spc="-10">
                <a:latin typeface="Times New Roman"/>
                <a:cs typeface="Times New Roman"/>
              </a:rPr>
              <a:t>контрольной суммы. </a:t>
            </a:r>
            <a:r>
              <a:rPr dirty="0" sz="1600" spc="-5">
                <a:latin typeface="Times New Roman"/>
                <a:cs typeface="Times New Roman"/>
              </a:rPr>
              <a:t>Получатель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5">
                <a:latin typeface="Times New Roman"/>
                <a:cs typeface="Times New Roman"/>
              </a:rPr>
              <a:t>таком </a:t>
            </a:r>
            <a:r>
              <a:rPr dirty="0" sz="1600" spc="-5">
                <a:latin typeface="Times New Roman"/>
                <a:cs typeface="Times New Roman"/>
              </a:rPr>
              <a:t>случае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5">
                <a:latin typeface="Times New Roman"/>
                <a:cs typeface="Times New Roman"/>
              </a:rPr>
              <a:t>заметит </a:t>
            </a:r>
            <a:r>
              <a:rPr dirty="0" sz="1600" spc="-20">
                <a:latin typeface="Times New Roman"/>
                <a:cs typeface="Times New Roman"/>
              </a:rPr>
              <a:t>никакой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подмены.</a:t>
            </a:r>
            <a:endParaRPr sz="1600">
              <a:latin typeface="Times New Roman"/>
              <a:cs typeface="Times New Roman"/>
            </a:endParaRPr>
          </a:p>
          <a:p>
            <a:pPr algn="just" marL="38100" marR="30480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отличие </a:t>
            </a:r>
            <a:r>
              <a:rPr dirty="0" sz="1600" spc="-20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обычной </a:t>
            </a:r>
            <a:r>
              <a:rPr dirty="0" sz="1600" spc="-10">
                <a:latin typeface="Times New Roman"/>
                <a:cs typeface="Times New Roman"/>
              </a:rPr>
              <a:t>контрольной суммы, </a:t>
            </a: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5">
                <a:latin typeface="Times New Roman"/>
                <a:cs typeface="Times New Roman"/>
              </a:rPr>
              <a:t>вычислении </a:t>
            </a:r>
            <a:r>
              <a:rPr dirty="0" sz="1600">
                <a:latin typeface="Times New Roman"/>
                <a:cs typeface="Times New Roman"/>
              </a:rPr>
              <a:t>дайджеста применяются секретные  </a:t>
            </a:r>
            <a:r>
              <a:rPr dirty="0" sz="1600" spc="-15">
                <a:latin typeface="Times New Roman"/>
                <a:cs typeface="Times New Roman"/>
              </a:rPr>
              <a:t>ключи.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случае, </a:t>
            </a:r>
            <a:r>
              <a:rPr dirty="0" sz="1600" spc="5">
                <a:latin typeface="Times New Roman"/>
                <a:cs typeface="Times New Roman"/>
              </a:rPr>
              <a:t>если </a:t>
            </a:r>
            <a:r>
              <a:rPr dirty="0" sz="1600" spc="-5">
                <a:latin typeface="Times New Roman"/>
                <a:cs typeface="Times New Roman"/>
              </a:rPr>
              <a:t>для получения </a:t>
            </a:r>
            <a:r>
              <a:rPr dirty="0" sz="1600">
                <a:latin typeface="Times New Roman"/>
                <a:cs typeface="Times New Roman"/>
              </a:rPr>
              <a:t>дайджеста </a:t>
            </a:r>
            <a:r>
              <a:rPr dirty="0" sz="1600" spc="-10">
                <a:latin typeface="Times New Roman"/>
                <a:cs typeface="Times New Roman"/>
              </a:rPr>
              <a:t>используется </a:t>
            </a:r>
            <a:r>
              <a:rPr dirty="0" sz="1600" spc="-5">
                <a:latin typeface="Times New Roman"/>
                <a:cs typeface="Times New Roman"/>
              </a:rPr>
              <a:t>односторонняя </a:t>
            </a:r>
            <a:r>
              <a:rPr dirty="0" sz="1600" spc="-10">
                <a:latin typeface="Times New Roman"/>
                <a:cs typeface="Times New Roman"/>
              </a:rPr>
              <a:t>хэш-функция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параметром-  </a:t>
            </a:r>
            <a:r>
              <a:rPr dirty="0" sz="1600" spc="-20">
                <a:latin typeface="Times New Roman"/>
                <a:cs typeface="Times New Roman"/>
              </a:rPr>
              <a:t>ключом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К</a:t>
            </a:r>
            <a:r>
              <a:rPr dirty="0" sz="1600" spc="-5">
                <a:latin typeface="Times New Roman"/>
                <a:cs typeface="Times New Roman"/>
              </a:rPr>
              <a:t>, </a:t>
            </a:r>
            <a:r>
              <a:rPr dirty="0" sz="1600" spc="-20">
                <a:latin typeface="Times New Roman"/>
                <a:cs typeface="Times New Roman"/>
              </a:rPr>
              <a:t>который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известен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spc="-5">
                <a:latin typeface="Times New Roman"/>
                <a:cs typeface="Times New Roman"/>
              </a:rPr>
              <a:t>отправителю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получателю, </a:t>
            </a:r>
            <a:r>
              <a:rPr dirty="0" sz="1600" spc="-5">
                <a:latin typeface="Times New Roman"/>
                <a:cs typeface="Times New Roman"/>
              </a:rPr>
              <a:t>любая </a:t>
            </a:r>
            <a:r>
              <a:rPr dirty="0" sz="1600" spc="-10">
                <a:latin typeface="Times New Roman"/>
                <a:cs typeface="Times New Roman"/>
              </a:rPr>
              <a:t>модификация </a:t>
            </a:r>
            <a:r>
              <a:rPr dirty="0" sz="1600" spc="-25">
                <a:latin typeface="Times New Roman"/>
                <a:cs typeface="Times New Roman"/>
              </a:rPr>
              <a:t>исходного  </a:t>
            </a:r>
            <a:r>
              <a:rPr dirty="0" sz="1600" spc="-5">
                <a:latin typeface="Times New Roman"/>
                <a:cs typeface="Times New Roman"/>
              </a:rPr>
              <a:t>сообщения </a:t>
            </a:r>
            <a:r>
              <a:rPr dirty="0" sz="1600" spc="-40">
                <a:latin typeface="Times New Roman"/>
                <a:cs typeface="Times New Roman"/>
              </a:rPr>
              <a:t>будет </a:t>
            </a:r>
            <a:r>
              <a:rPr dirty="0" sz="1600" spc="-5">
                <a:latin typeface="Times New Roman"/>
                <a:cs typeface="Times New Roman"/>
              </a:rPr>
              <a:t>немедленно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обнаружена.</a:t>
            </a:r>
            <a:endParaRPr sz="1600">
              <a:latin typeface="Times New Roman"/>
              <a:cs typeface="Times New Roman"/>
            </a:endParaRPr>
          </a:p>
          <a:p>
            <a:pPr algn="just" marL="38100" marR="30480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использовании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 spc="-5">
                <a:latin typeface="Times New Roman"/>
                <a:cs typeface="Times New Roman"/>
              </a:rPr>
              <a:t>односторонних </a:t>
            </a:r>
            <a:r>
              <a:rPr dirty="0" sz="1600" spc="-10">
                <a:latin typeface="Times New Roman"/>
                <a:cs typeface="Times New Roman"/>
              </a:rPr>
              <a:t>функций </a:t>
            </a:r>
            <a:r>
              <a:rPr dirty="0" sz="1600">
                <a:latin typeface="Times New Roman"/>
                <a:cs typeface="Times New Roman"/>
              </a:rPr>
              <a:t>шифрования в </a:t>
            </a:r>
            <a:r>
              <a:rPr dirty="0" sz="1600" spc="-5">
                <a:latin typeface="Times New Roman"/>
                <a:cs typeface="Times New Roman"/>
              </a:rPr>
              <a:t>рассмотренные  выше </a:t>
            </a:r>
            <a:r>
              <a:rPr dirty="0" sz="1600" spc="-20">
                <a:latin typeface="Times New Roman"/>
                <a:cs typeface="Times New Roman"/>
              </a:rPr>
              <a:t>протоколы необходимо </a:t>
            </a:r>
            <a:r>
              <a:rPr dirty="0" sz="1600">
                <a:latin typeface="Times New Roman"/>
                <a:cs typeface="Times New Roman"/>
              </a:rPr>
              <a:t>внести </a:t>
            </a:r>
            <a:r>
              <a:rPr dirty="0" sz="1600" spc="-5">
                <a:latin typeface="Times New Roman"/>
                <a:cs typeface="Times New Roman"/>
              </a:rPr>
              <a:t>следующие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изменения:</a:t>
            </a:r>
            <a:endParaRPr sz="1600">
              <a:latin typeface="Times New Roman"/>
              <a:cs typeface="Times New Roman"/>
            </a:endParaRPr>
          </a:p>
          <a:p>
            <a:pPr algn="just" marL="495300" indent="-228600">
              <a:lnSpc>
                <a:spcPct val="100000"/>
              </a:lnSpc>
              <a:spcBef>
                <a:spcPts val="484"/>
              </a:spcBef>
              <a:buSzPct val="87500"/>
              <a:buFont typeface="Arial Black"/>
              <a:buChar char=""/>
              <a:tabLst>
                <a:tab pos="4953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функция </a:t>
            </a:r>
            <a:r>
              <a:rPr dirty="0" sz="1600" spc="-5">
                <a:latin typeface="Times New Roman"/>
                <a:cs typeface="Times New Roman"/>
              </a:rPr>
              <a:t>симметричного шифрования </a:t>
            </a:r>
            <a:r>
              <a:rPr dirty="0" baseline="13888" sz="1800" spc="225" i="1">
                <a:latin typeface="Times New Roman"/>
                <a:cs typeface="Times New Roman"/>
              </a:rPr>
              <a:t>E</a:t>
            </a:r>
            <a:r>
              <a:rPr dirty="0" sz="750" spc="150" i="1">
                <a:latin typeface="Times New Roman"/>
                <a:cs typeface="Times New Roman"/>
              </a:rPr>
              <a:t>k </a:t>
            </a:r>
            <a:r>
              <a:rPr dirty="0" baseline="13888" sz="1800" spc="127" i="1">
                <a:latin typeface="Times New Roman"/>
                <a:cs typeface="Times New Roman"/>
              </a:rPr>
              <a:t>(.) </a:t>
            </a:r>
            <a:r>
              <a:rPr dirty="0" sz="1600" spc="-5">
                <a:latin typeface="Times New Roman"/>
                <a:cs typeface="Times New Roman"/>
              </a:rPr>
              <a:t>заменяется </a:t>
            </a:r>
            <a:r>
              <a:rPr dirty="0" sz="1600" spc="-10">
                <a:latin typeface="Times New Roman"/>
                <a:cs typeface="Times New Roman"/>
              </a:rPr>
              <a:t>функцией </a:t>
            </a:r>
            <a:r>
              <a:rPr dirty="0" baseline="13888" sz="1800" spc="179" i="1">
                <a:latin typeface="Times New Roman"/>
                <a:cs typeface="Times New Roman"/>
              </a:rPr>
              <a:t>h</a:t>
            </a:r>
            <a:r>
              <a:rPr dirty="0" sz="750" spc="120" i="1">
                <a:latin typeface="Times New Roman"/>
                <a:cs typeface="Times New Roman"/>
              </a:rPr>
              <a:t>k</a:t>
            </a:r>
            <a:r>
              <a:rPr dirty="0" sz="750" spc="145" i="1">
                <a:latin typeface="Times New Roman"/>
                <a:cs typeface="Times New Roman"/>
              </a:rPr>
              <a:t> </a:t>
            </a:r>
            <a:r>
              <a:rPr dirty="0" baseline="13888" sz="1800" spc="157" i="1">
                <a:latin typeface="Times New Roman"/>
                <a:cs typeface="Times New Roman"/>
              </a:rPr>
              <a:t>(.)</a:t>
            </a:r>
            <a:r>
              <a:rPr dirty="0" sz="1600" spc="105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algn="just" marL="495300" marR="38735" indent="-228600">
              <a:lnSpc>
                <a:spcPts val="2390"/>
              </a:lnSpc>
              <a:spcBef>
                <a:spcPts val="140"/>
              </a:spcBef>
              <a:buSzPct val="87500"/>
              <a:buFont typeface="Arial Black"/>
              <a:buChar char=""/>
              <a:tabLst>
                <a:tab pos="4953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проверяющий, вместо установления факта совпадения </a:t>
            </a:r>
            <a:r>
              <a:rPr dirty="0" sz="1600" spc="-15">
                <a:latin typeface="Times New Roman"/>
                <a:cs typeface="Times New Roman"/>
              </a:rPr>
              <a:t>значений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полях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расшифрованных  сообщениях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предполагаемыми значениями, </a:t>
            </a:r>
            <a:r>
              <a:rPr dirty="0" sz="1600" spc="-5">
                <a:latin typeface="Times New Roman"/>
                <a:cs typeface="Times New Roman"/>
              </a:rPr>
              <a:t>вычисляет </a:t>
            </a:r>
            <a:r>
              <a:rPr dirty="0" sz="1600" spc="-10">
                <a:latin typeface="Times New Roman"/>
                <a:cs typeface="Times New Roman"/>
              </a:rPr>
              <a:t>значение однонаправленной функции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10">
                <a:latin typeface="Times New Roman"/>
                <a:cs typeface="Times New Roman"/>
              </a:rPr>
              <a:t>сравнивает </a:t>
            </a:r>
            <a:r>
              <a:rPr dirty="0" sz="1600" spc="-20">
                <a:latin typeface="Times New Roman"/>
                <a:cs typeface="Times New Roman"/>
              </a:rPr>
              <a:t>его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полученным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20">
                <a:latin typeface="Times New Roman"/>
                <a:cs typeface="Times New Roman"/>
              </a:rPr>
              <a:t>другого </a:t>
            </a:r>
            <a:r>
              <a:rPr dirty="0" sz="1600" spc="-10">
                <a:latin typeface="Times New Roman"/>
                <a:cs typeface="Times New Roman"/>
              </a:rPr>
              <a:t>участника </a:t>
            </a:r>
            <a:r>
              <a:rPr dirty="0" sz="1600" spc="-5">
                <a:latin typeface="Times New Roman"/>
                <a:cs typeface="Times New Roman"/>
              </a:rPr>
              <a:t>обмена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информацией;</a:t>
            </a:r>
            <a:endParaRPr sz="1600">
              <a:latin typeface="Times New Roman"/>
              <a:cs typeface="Times New Roman"/>
            </a:endParaRPr>
          </a:p>
          <a:p>
            <a:pPr algn="just" marL="495300" indent="-228600">
              <a:lnSpc>
                <a:spcPct val="100000"/>
              </a:lnSpc>
              <a:spcBef>
                <a:spcPts val="310"/>
              </a:spcBef>
              <a:buSzPct val="87500"/>
              <a:buFont typeface="Arial Black"/>
              <a:buChar char=""/>
              <a:tabLst>
                <a:tab pos="495300" algn="l"/>
              </a:tabLst>
            </a:pPr>
            <a:r>
              <a:rPr dirty="0" sz="1600" spc="-5">
                <a:latin typeface="Times New Roman"/>
                <a:cs typeface="Times New Roman"/>
              </a:rPr>
              <a:t>для</a:t>
            </a:r>
            <a:r>
              <a:rPr dirty="0" sz="1600" spc="2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обеспечения</a:t>
            </a:r>
            <a:r>
              <a:rPr dirty="0" sz="1600" spc="2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возможности</a:t>
            </a:r>
            <a:r>
              <a:rPr dirty="0" sz="1600" spc="2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независимого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вычисления</a:t>
            </a:r>
            <a:r>
              <a:rPr dirty="0" sz="1600" spc="21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значения</a:t>
            </a:r>
            <a:r>
              <a:rPr dirty="0" sz="1600" spc="2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однонаправленной</a:t>
            </a:r>
            <a:r>
              <a:rPr dirty="0" sz="1600" spc="2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функции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470" y="6005519"/>
            <a:ext cx="24384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150" spc="155" i="1">
                <a:latin typeface="Times New Roman"/>
                <a:cs typeface="Times New Roman"/>
              </a:rPr>
              <a:t>t</a:t>
            </a:r>
            <a:r>
              <a:rPr dirty="0" sz="1150" spc="-160" i="1">
                <a:latin typeface="Times New Roman"/>
                <a:cs typeface="Times New Roman"/>
              </a:rPr>
              <a:t> </a:t>
            </a:r>
            <a:r>
              <a:rPr dirty="0" baseline="-22222" sz="1125" spc="322" i="1">
                <a:latin typeface="Times New Roman"/>
                <a:cs typeface="Times New Roman"/>
              </a:rPr>
              <a:t>A</a:t>
            </a:r>
            <a:endParaRPr baseline="-22222" sz="11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860" y="5985199"/>
            <a:ext cx="88150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39715" algn="l"/>
              </a:tabLst>
            </a:pPr>
            <a:r>
              <a:rPr dirty="0" sz="1600" spc="-10">
                <a:latin typeface="Times New Roman"/>
                <a:cs typeface="Times New Roman"/>
              </a:rPr>
              <a:t>получателем  </a:t>
            </a:r>
            <a:r>
              <a:rPr dirty="0" sz="1600" spc="-5">
                <a:latin typeface="Times New Roman"/>
                <a:cs typeface="Times New Roman"/>
              </a:rPr>
              <a:t>сообщения  </a:t>
            </a:r>
            <a:r>
              <a:rPr dirty="0" sz="1600">
                <a:latin typeface="Times New Roman"/>
                <a:cs typeface="Times New Roman"/>
              </a:rPr>
              <a:t>в  </a:t>
            </a:r>
            <a:r>
              <a:rPr dirty="0" sz="1600" spc="-20">
                <a:latin typeface="Times New Roman"/>
                <a:cs typeface="Times New Roman"/>
              </a:rPr>
              <a:t>протоколе  </a:t>
            </a:r>
            <a:r>
              <a:rPr dirty="0" sz="1600">
                <a:latin typeface="Times New Roman"/>
                <a:cs typeface="Times New Roman"/>
              </a:rPr>
              <a:t>1</a:t>
            </a:r>
            <a:r>
              <a:rPr dirty="0" sz="1600" spc="2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метка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времени	</a:t>
            </a:r>
            <a:r>
              <a:rPr dirty="0" sz="1600" spc="-10">
                <a:latin typeface="Times New Roman"/>
                <a:cs typeface="Times New Roman"/>
              </a:rPr>
              <a:t>должна передаваться </a:t>
            </a:r>
            <a:r>
              <a:rPr dirty="0" sz="1600" spc="-5">
                <a:latin typeface="Times New Roman"/>
                <a:cs typeface="Times New Roman"/>
              </a:rPr>
              <a:t>дополнительно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в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3180" y="6309049"/>
            <a:ext cx="255904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150" spc="250" i="1">
                <a:latin typeface="Times New Roman"/>
                <a:cs typeface="Times New Roman"/>
              </a:rPr>
              <a:t>r</a:t>
            </a:r>
            <a:r>
              <a:rPr dirty="0" baseline="-22222" sz="1125" spc="375" i="1">
                <a:latin typeface="Times New Roman"/>
                <a:cs typeface="Times New Roman"/>
              </a:rPr>
              <a:t>A</a:t>
            </a:r>
            <a:endParaRPr baseline="-22222" sz="11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5860" y="6288729"/>
            <a:ext cx="88195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1869" algn="l"/>
                <a:tab pos="1584325" algn="l"/>
                <a:tab pos="1817370" algn="l"/>
                <a:tab pos="2056764" algn="l"/>
                <a:tab pos="3168015" algn="l"/>
                <a:tab pos="3549015" algn="l"/>
                <a:tab pos="4566920" algn="l"/>
                <a:tab pos="4811395" algn="l"/>
                <a:tab pos="5850890" algn="l"/>
                <a:tab pos="6884034" algn="l"/>
                <a:tab pos="7682230" algn="l"/>
              </a:tabLst>
            </a:pP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тк</a:t>
            </a:r>
            <a:r>
              <a:rPr dirty="0" sz="1600" spc="-10">
                <a:latin typeface="Times New Roman"/>
                <a:cs typeface="Times New Roman"/>
              </a:rPr>
              <a:t>р</a:t>
            </a:r>
            <a:r>
              <a:rPr dirty="0" sz="1600">
                <a:latin typeface="Times New Roman"/>
                <a:cs typeface="Times New Roman"/>
              </a:rPr>
              <a:t>ы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м	ви</a:t>
            </a:r>
            <a:r>
              <a:rPr dirty="0" sz="1600" spc="-5">
                <a:latin typeface="Times New Roman"/>
                <a:cs typeface="Times New Roman"/>
              </a:rPr>
              <a:t>де</a:t>
            </a:r>
            <a:r>
              <a:rPr dirty="0" sz="1600">
                <a:latin typeface="Times New Roman"/>
                <a:cs typeface="Times New Roman"/>
              </a:rPr>
              <a:t>,	а	в	</a:t>
            </a:r>
            <a:r>
              <a:rPr dirty="0" sz="1600" spc="-5">
                <a:latin typeface="Times New Roman"/>
                <a:cs typeface="Times New Roman"/>
              </a:rPr>
              <a:t>сообще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и	</a:t>
            </a: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2)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>
                <a:latin typeface="Times New Roman"/>
                <a:cs typeface="Times New Roman"/>
              </a:rPr>
              <a:t>р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80">
                <a:latin typeface="Times New Roman"/>
                <a:cs typeface="Times New Roman"/>
              </a:rPr>
              <a:t>к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ла	3	</a:t>
            </a:r>
            <a:r>
              <a:rPr dirty="0" sz="1600" spc="-5">
                <a:latin typeface="Times New Roman"/>
                <a:cs typeface="Times New Roman"/>
              </a:rPr>
              <a:t>случа</a:t>
            </a:r>
            <a:r>
              <a:rPr dirty="0" sz="1600">
                <a:latin typeface="Times New Roman"/>
                <a:cs typeface="Times New Roman"/>
              </a:rPr>
              <a:t>йн</a:t>
            </a:r>
            <a:r>
              <a:rPr dirty="0" sz="1600" spc="1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е	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сл</a:t>
            </a:r>
            <a:r>
              <a:rPr dirty="0" sz="1600">
                <a:latin typeface="Times New Roman"/>
                <a:cs typeface="Times New Roman"/>
              </a:rPr>
              <a:t>о	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лжно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 spc="-5">
                <a:latin typeface="Times New Roman"/>
                <a:cs typeface="Times New Roman"/>
              </a:rPr>
              <a:t>ер</a:t>
            </a:r>
            <a:r>
              <a:rPr dirty="0" sz="1600" spc="-25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5">
                <a:latin typeface="Times New Roman"/>
                <a:cs typeface="Times New Roman"/>
              </a:rPr>
              <a:t>а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40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ться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9" name="object 9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4175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Методы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	</a:t>
            </a:r>
            <a:r>
              <a:rPr dirty="0" sz="1400" b="1">
                <a:latin typeface="Times New Roman"/>
                <a:cs typeface="Times New Roman"/>
              </a:rPr>
              <a:t>17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дополнительно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открытом</a:t>
            </a:r>
            <a:r>
              <a:rPr dirty="0" sz="1600" spc="-5">
                <a:latin typeface="Times New Roman"/>
                <a:cs typeface="Times New Roman"/>
              </a:rPr>
              <a:t> виде.</a:t>
            </a:r>
            <a:endParaRPr sz="16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Модифицированный вариант </a:t>
            </a:r>
            <a:r>
              <a:rPr dirty="0" sz="1600" spc="-20">
                <a:latin typeface="Times New Roman"/>
                <a:cs typeface="Times New Roman"/>
              </a:rPr>
              <a:t>протокола </a:t>
            </a:r>
            <a:r>
              <a:rPr dirty="0" sz="1600">
                <a:latin typeface="Times New Roman"/>
                <a:cs typeface="Times New Roman"/>
              </a:rPr>
              <a:t>3 с </a:t>
            </a:r>
            <a:r>
              <a:rPr dirty="0" sz="1600" spc="-15">
                <a:latin typeface="Times New Roman"/>
                <a:cs typeface="Times New Roman"/>
              </a:rPr>
              <a:t>учетом </a:t>
            </a:r>
            <a:r>
              <a:rPr dirty="0" sz="1600" spc="-10">
                <a:latin typeface="Times New Roman"/>
                <a:cs typeface="Times New Roman"/>
              </a:rPr>
              <a:t>сформулированных </a:t>
            </a:r>
            <a:r>
              <a:rPr dirty="0" sz="1600">
                <a:latin typeface="Times New Roman"/>
                <a:cs typeface="Times New Roman"/>
              </a:rPr>
              <a:t>изменений </a:t>
            </a:r>
            <a:r>
              <a:rPr dirty="0" sz="1600" spc="-5">
                <a:latin typeface="Times New Roman"/>
                <a:cs typeface="Times New Roman"/>
              </a:rPr>
              <a:t>имеет следующую  </a:t>
            </a:r>
            <a:r>
              <a:rPr dirty="0" sz="1600" spc="-15">
                <a:latin typeface="Times New Roman"/>
                <a:cs typeface="Times New Roman"/>
              </a:rPr>
              <a:t>структуру: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259" y="2006545"/>
            <a:ext cx="8298815" cy="160909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4155440">
              <a:lnSpc>
                <a:spcPct val="100000"/>
              </a:lnSpc>
              <a:spcBef>
                <a:spcPts val="755"/>
              </a:spcBef>
            </a:pPr>
            <a:r>
              <a:rPr dirty="0" sz="1200" spc="-5" i="1">
                <a:latin typeface="Times New Roman"/>
                <a:cs typeface="Times New Roman"/>
              </a:rPr>
              <a:t>A </a:t>
            </a:r>
            <a:r>
              <a:rPr dirty="0" sz="1200" spc="-260">
                <a:latin typeface="Arial Black"/>
                <a:cs typeface="Arial Black"/>
              </a:rPr>
              <a:t>← </a:t>
            </a:r>
            <a:r>
              <a:rPr dirty="0" sz="1200" spc="40" i="1">
                <a:latin typeface="Times New Roman"/>
                <a:cs typeface="Times New Roman"/>
              </a:rPr>
              <a:t>B</a:t>
            </a:r>
            <a:r>
              <a:rPr dirty="0" sz="1200" spc="40">
                <a:latin typeface="Times New Roman"/>
                <a:cs typeface="Times New Roman"/>
              </a:rPr>
              <a:t>:</a:t>
            </a:r>
            <a:r>
              <a:rPr dirty="0" sz="1200" spc="-195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r</a:t>
            </a:r>
            <a:r>
              <a:rPr dirty="0" baseline="-24305" sz="1200" spc="30" i="1">
                <a:latin typeface="Times New Roman"/>
                <a:cs typeface="Times New Roman"/>
              </a:rPr>
              <a:t>B</a:t>
            </a:r>
            <a:endParaRPr baseline="-24305" sz="1200">
              <a:latin typeface="Times New Roman"/>
              <a:cs typeface="Times New Roman"/>
            </a:endParaRPr>
          </a:p>
          <a:p>
            <a:pPr marL="4155440">
              <a:lnSpc>
                <a:spcPct val="100000"/>
              </a:lnSpc>
              <a:spcBef>
                <a:spcPts val="840"/>
              </a:spcBef>
            </a:pP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 spc="-140" i="1">
                <a:latin typeface="Times New Roman"/>
                <a:cs typeface="Times New Roman"/>
              </a:rPr>
              <a:t> </a:t>
            </a:r>
            <a:r>
              <a:rPr dirty="0" sz="1200" spc="-254">
                <a:latin typeface="Arial Black"/>
                <a:cs typeface="Arial Black"/>
              </a:rPr>
              <a:t>→</a:t>
            </a:r>
            <a:r>
              <a:rPr dirty="0" sz="1200" spc="-300">
                <a:latin typeface="Arial Black"/>
                <a:cs typeface="Arial Black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</a:t>
            </a:r>
            <a:r>
              <a:rPr dirty="0" sz="1200" spc="-13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18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</a:t>
            </a:r>
            <a:r>
              <a:rPr dirty="0" sz="1200" spc="-90" i="1">
                <a:latin typeface="Times New Roman"/>
                <a:cs typeface="Times New Roman"/>
              </a:rPr>
              <a:t> </a:t>
            </a:r>
            <a:r>
              <a:rPr dirty="0" baseline="-24305" sz="1200" i="1">
                <a:latin typeface="Times New Roman"/>
                <a:cs typeface="Times New Roman"/>
              </a:rPr>
              <a:t>A</a:t>
            </a:r>
            <a:r>
              <a:rPr dirty="0" baseline="-24305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,</a:t>
            </a:r>
            <a:r>
              <a:rPr dirty="0" sz="1200" spc="145" i="1">
                <a:latin typeface="Times New Roman"/>
                <a:cs typeface="Times New Roman"/>
              </a:rPr>
              <a:t> </a:t>
            </a:r>
            <a:r>
              <a:rPr dirty="0" sz="1200" spc="40" i="1">
                <a:latin typeface="Times New Roman"/>
                <a:cs typeface="Times New Roman"/>
              </a:rPr>
              <a:t>h</a:t>
            </a:r>
            <a:r>
              <a:rPr dirty="0" baseline="-24305" sz="1200" spc="60" i="1">
                <a:latin typeface="Times New Roman"/>
                <a:cs typeface="Times New Roman"/>
              </a:rPr>
              <a:t>K</a:t>
            </a:r>
            <a:r>
              <a:rPr dirty="0" baseline="-24305" sz="1200" spc="22" i="1">
                <a:latin typeface="Times New Roman"/>
                <a:cs typeface="Times New Roman"/>
              </a:rPr>
              <a:t> </a:t>
            </a:r>
            <a:r>
              <a:rPr dirty="0" baseline="-7407" sz="2250" spc="-217">
                <a:latin typeface="Arial Black"/>
                <a:cs typeface="Arial Black"/>
              </a:rPr>
              <a:t>(</a:t>
            </a:r>
            <a:r>
              <a:rPr dirty="0" sz="1200" spc="-145" i="1">
                <a:latin typeface="Times New Roman"/>
                <a:cs typeface="Times New Roman"/>
              </a:rPr>
              <a:t>r</a:t>
            </a:r>
            <a:r>
              <a:rPr dirty="0" sz="1200" spc="-100" i="1">
                <a:latin typeface="Times New Roman"/>
                <a:cs typeface="Times New Roman"/>
              </a:rPr>
              <a:t> </a:t>
            </a:r>
            <a:r>
              <a:rPr dirty="0" baseline="-24305" sz="1200" i="1">
                <a:latin typeface="Times New Roman"/>
                <a:cs typeface="Times New Roman"/>
              </a:rPr>
              <a:t>A</a:t>
            </a:r>
            <a:r>
              <a:rPr dirty="0" baseline="-24305" sz="1200" spc="-1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,</a:t>
            </a:r>
            <a:r>
              <a:rPr dirty="0" sz="1200" spc="-1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</a:t>
            </a:r>
            <a:r>
              <a:rPr dirty="0" sz="1200" spc="-170" i="1">
                <a:latin typeface="Times New Roman"/>
                <a:cs typeface="Times New Roman"/>
              </a:rPr>
              <a:t> </a:t>
            </a:r>
            <a:r>
              <a:rPr dirty="0" baseline="-24305" sz="1200" spc="82" i="1">
                <a:latin typeface="Times New Roman"/>
                <a:cs typeface="Times New Roman"/>
              </a:rPr>
              <a:t>B</a:t>
            </a:r>
            <a:r>
              <a:rPr dirty="0" sz="1200" spc="55" i="1">
                <a:latin typeface="Times New Roman"/>
                <a:cs typeface="Times New Roman"/>
              </a:rPr>
              <a:t>,</a:t>
            </a:r>
            <a:r>
              <a:rPr dirty="0" sz="1200" spc="-70" i="1">
                <a:latin typeface="Times New Roman"/>
                <a:cs typeface="Times New Roman"/>
              </a:rPr>
              <a:t> </a:t>
            </a:r>
            <a:r>
              <a:rPr dirty="0" sz="1200" spc="-130" i="1">
                <a:latin typeface="Times New Roman"/>
                <a:cs typeface="Times New Roman"/>
              </a:rPr>
              <a:t>B</a:t>
            </a:r>
            <a:r>
              <a:rPr dirty="0" baseline="-7407" sz="2250" spc="-195">
                <a:latin typeface="Arial Black"/>
                <a:cs typeface="Arial Black"/>
              </a:rPr>
              <a:t>)</a:t>
            </a:r>
            <a:endParaRPr baseline="-7407" sz="2250">
              <a:latin typeface="Arial Black"/>
              <a:cs typeface="Arial Black"/>
            </a:endParaRPr>
          </a:p>
          <a:p>
            <a:pPr marL="4155440">
              <a:lnSpc>
                <a:spcPct val="100000"/>
              </a:lnSpc>
              <a:spcBef>
                <a:spcPts val="860"/>
              </a:spcBef>
            </a:pP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 spc="-140" i="1">
                <a:latin typeface="Times New Roman"/>
                <a:cs typeface="Times New Roman"/>
              </a:rPr>
              <a:t> </a:t>
            </a:r>
            <a:r>
              <a:rPr dirty="0" sz="1200" spc="-254">
                <a:latin typeface="Arial Black"/>
                <a:cs typeface="Arial Black"/>
              </a:rPr>
              <a:t>←</a:t>
            </a:r>
            <a:r>
              <a:rPr dirty="0" sz="1200" spc="-220">
                <a:latin typeface="Arial Black"/>
                <a:cs typeface="Arial Black"/>
              </a:rPr>
              <a:t> </a:t>
            </a:r>
            <a:r>
              <a:rPr dirty="0" sz="1200" spc="40" i="1">
                <a:latin typeface="Times New Roman"/>
                <a:cs typeface="Times New Roman"/>
              </a:rPr>
              <a:t>B</a:t>
            </a:r>
            <a:r>
              <a:rPr dirty="0" sz="1200" spc="40">
                <a:latin typeface="Times New Roman"/>
                <a:cs typeface="Times New Roman"/>
              </a:rPr>
              <a:t>: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h</a:t>
            </a:r>
            <a:r>
              <a:rPr dirty="0" baseline="-24305" sz="1200" i="1">
                <a:latin typeface="Times New Roman"/>
                <a:cs typeface="Times New Roman"/>
              </a:rPr>
              <a:t>K</a:t>
            </a:r>
            <a:r>
              <a:rPr dirty="0" baseline="-24305" sz="1200" spc="22" i="1">
                <a:latin typeface="Times New Roman"/>
                <a:cs typeface="Times New Roman"/>
              </a:rPr>
              <a:t> </a:t>
            </a:r>
            <a:r>
              <a:rPr dirty="0" baseline="-7407" sz="2250" spc="-165">
                <a:latin typeface="Arial Black"/>
                <a:cs typeface="Arial Black"/>
              </a:rPr>
              <a:t>(</a:t>
            </a:r>
            <a:r>
              <a:rPr dirty="0" sz="1200" spc="-110" i="1">
                <a:latin typeface="Times New Roman"/>
                <a:cs typeface="Times New Roman"/>
              </a:rPr>
              <a:t>r</a:t>
            </a:r>
            <a:r>
              <a:rPr dirty="0" sz="1200" spc="-170" i="1">
                <a:latin typeface="Times New Roman"/>
                <a:cs typeface="Times New Roman"/>
              </a:rPr>
              <a:t> </a:t>
            </a:r>
            <a:r>
              <a:rPr dirty="0" baseline="-24305" sz="1200" i="1">
                <a:latin typeface="Times New Roman"/>
                <a:cs typeface="Times New Roman"/>
              </a:rPr>
              <a:t>A</a:t>
            </a:r>
            <a:r>
              <a:rPr dirty="0" baseline="-24305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,</a:t>
            </a:r>
            <a:r>
              <a:rPr dirty="0" sz="1200" spc="-150" i="1">
                <a:latin typeface="Times New Roman"/>
                <a:cs typeface="Times New Roman"/>
              </a:rPr>
              <a:t> </a:t>
            </a:r>
            <a:r>
              <a:rPr dirty="0" sz="1200" spc="25" i="1">
                <a:latin typeface="Times New Roman"/>
                <a:cs typeface="Times New Roman"/>
              </a:rPr>
              <a:t>r</a:t>
            </a:r>
            <a:r>
              <a:rPr dirty="0" baseline="-24305" sz="1200" spc="37" i="1">
                <a:latin typeface="Times New Roman"/>
                <a:cs typeface="Times New Roman"/>
              </a:rPr>
              <a:t>B</a:t>
            </a:r>
            <a:r>
              <a:rPr dirty="0" baseline="-24305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,</a:t>
            </a:r>
            <a:r>
              <a:rPr dirty="0" sz="1200" spc="-7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 spc="-145" i="1">
                <a:latin typeface="Times New Roman"/>
                <a:cs typeface="Times New Roman"/>
              </a:rPr>
              <a:t> </a:t>
            </a:r>
            <a:r>
              <a:rPr dirty="0" baseline="-7407" sz="2250" spc="-517">
                <a:latin typeface="Arial Black"/>
                <a:cs typeface="Arial Black"/>
              </a:rPr>
              <a:t>)</a:t>
            </a:r>
            <a:endParaRPr baseline="-7407" sz="2250">
              <a:latin typeface="Arial Black"/>
              <a:cs typeface="Arial Black"/>
            </a:endParaRPr>
          </a:p>
          <a:p>
            <a:pPr marL="38100" marR="30480" indent="457200">
              <a:lnSpc>
                <a:spcPct val="124500"/>
              </a:lnSpc>
              <a:spcBef>
                <a:spcPts val="290"/>
              </a:spcBef>
            </a:pPr>
            <a:r>
              <a:rPr dirty="0" sz="1600" spc="-5">
                <a:latin typeface="Times New Roman"/>
                <a:cs typeface="Times New Roman"/>
              </a:rPr>
              <a:t>Заметим,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>
                <a:latin typeface="Times New Roman"/>
                <a:cs typeface="Times New Roman"/>
              </a:rPr>
              <a:t>в третье </a:t>
            </a:r>
            <a:r>
              <a:rPr dirty="0" sz="1600" spc="-5">
                <a:latin typeface="Times New Roman"/>
                <a:cs typeface="Times New Roman"/>
              </a:rPr>
              <a:t>сообщение </a:t>
            </a:r>
            <a:r>
              <a:rPr dirty="0" sz="1600" spc="-20">
                <a:latin typeface="Times New Roman"/>
                <a:cs typeface="Times New Roman"/>
              </a:rPr>
              <a:t>протокола </a:t>
            </a:r>
            <a:r>
              <a:rPr dirty="0" sz="1600" spc="-10">
                <a:latin typeface="Times New Roman"/>
                <a:cs typeface="Times New Roman"/>
              </a:rPr>
              <a:t>включено поле </a:t>
            </a:r>
            <a:r>
              <a:rPr dirty="0" sz="1600">
                <a:latin typeface="Times New Roman"/>
                <a:cs typeface="Times New Roman"/>
              </a:rPr>
              <a:t>А. </a:t>
            </a:r>
            <a:r>
              <a:rPr dirty="0" sz="1600" spc="-20">
                <a:latin typeface="Times New Roman"/>
                <a:cs typeface="Times New Roman"/>
              </a:rPr>
              <a:t>Результирующий </a:t>
            </a:r>
            <a:r>
              <a:rPr dirty="0" sz="1600" spc="-25">
                <a:latin typeface="Times New Roman"/>
                <a:cs typeface="Times New Roman"/>
              </a:rPr>
              <a:t>протокол  </a:t>
            </a:r>
            <a:r>
              <a:rPr dirty="0" sz="1600" spc="-10">
                <a:latin typeface="Times New Roman"/>
                <a:cs typeface="Times New Roman"/>
              </a:rPr>
              <a:t>обеспечивает </a:t>
            </a:r>
            <a:r>
              <a:rPr dirty="0" sz="1600" spc="-5">
                <a:latin typeface="Times New Roman"/>
                <a:cs typeface="Times New Roman"/>
              </a:rPr>
              <a:t>взаимную </a:t>
            </a:r>
            <a:r>
              <a:rPr dirty="0" sz="1600" spc="-15">
                <a:latin typeface="Times New Roman"/>
                <a:cs typeface="Times New Roman"/>
              </a:rPr>
              <a:t>аутентификацию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известен </a:t>
            </a:r>
            <a:r>
              <a:rPr dirty="0" sz="1600" spc="-15">
                <a:latin typeface="Times New Roman"/>
                <a:cs typeface="Times New Roman"/>
              </a:rPr>
              <a:t>как </a:t>
            </a:r>
            <a:r>
              <a:rPr dirty="0" sz="1600" spc="-20">
                <a:latin typeface="Times New Roman"/>
                <a:cs typeface="Times New Roman"/>
              </a:rPr>
              <a:t>протокол </a:t>
            </a:r>
            <a:r>
              <a:rPr dirty="0" sz="1600" spc="-5">
                <a:latin typeface="Times New Roman"/>
                <a:cs typeface="Times New Roman"/>
              </a:rPr>
              <a:t>SKID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3.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4390" y="1956759"/>
            <a:ext cx="262255" cy="1017269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1)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2)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3)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3893510"/>
            <a:ext cx="9278620" cy="93599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570"/>
              </a:spcBef>
            </a:pPr>
            <a:r>
              <a:rPr dirty="0" sz="1600" b="1" i="1">
                <a:latin typeface="Times New Roman"/>
                <a:cs typeface="Times New Roman"/>
              </a:rPr>
              <a:t>4.3. </a:t>
            </a:r>
            <a:r>
              <a:rPr dirty="0" sz="1600" spc="-20" b="1" i="1">
                <a:latin typeface="Times New Roman"/>
                <a:cs typeface="Times New Roman"/>
              </a:rPr>
              <a:t>Протокол </a:t>
            </a:r>
            <a:r>
              <a:rPr dirty="0" sz="1600" spc="-10" b="1" i="1">
                <a:latin typeface="Times New Roman"/>
                <a:cs typeface="Times New Roman"/>
              </a:rPr>
              <a:t>аутентификации </a:t>
            </a:r>
            <a:r>
              <a:rPr dirty="0" sz="1600" b="1" i="1">
                <a:latin typeface="Times New Roman"/>
                <a:cs typeface="Times New Roman"/>
              </a:rPr>
              <a:t>и </a:t>
            </a:r>
            <a:r>
              <a:rPr dirty="0" sz="1600" spc="-10" b="1" i="1">
                <a:latin typeface="Times New Roman"/>
                <a:cs typeface="Times New Roman"/>
              </a:rPr>
              <a:t>распределения </a:t>
            </a:r>
            <a:r>
              <a:rPr dirty="0" sz="1600" spc="-5" b="1" i="1">
                <a:latin typeface="Times New Roman"/>
                <a:cs typeface="Times New Roman"/>
              </a:rPr>
              <a:t>ключей </a:t>
            </a:r>
            <a:r>
              <a:rPr dirty="0" sz="1600" spc="-10" b="1" i="1">
                <a:latin typeface="Times New Roman"/>
                <a:cs typeface="Times New Roman"/>
              </a:rPr>
              <a:t>Нидхэма–Шредера</a:t>
            </a:r>
            <a:r>
              <a:rPr dirty="0" sz="1600" spc="65" b="1" i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Times New Roman"/>
                <a:cs typeface="Times New Roman"/>
              </a:rPr>
              <a:t>(Needham–Schroeder)</a:t>
            </a:r>
            <a:endParaRPr sz="16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24500"/>
              </a:lnSpc>
              <a:tabLst>
                <a:tab pos="779145" algn="l"/>
                <a:tab pos="1588135" algn="l"/>
                <a:tab pos="2336165" algn="l"/>
                <a:tab pos="3409950" algn="l"/>
                <a:tab pos="3871595" algn="l"/>
                <a:tab pos="5821680" algn="l"/>
                <a:tab pos="6720205" algn="l"/>
                <a:tab pos="7001509" algn="l"/>
                <a:tab pos="8218170" algn="l"/>
                <a:tab pos="8976995" algn="l"/>
              </a:tabLst>
            </a:pPr>
            <a:r>
              <a:rPr dirty="0" sz="1600">
                <a:latin typeface="Times New Roman"/>
                <a:cs typeface="Times New Roman"/>
              </a:rPr>
              <a:t>В	</a:t>
            </a:r>
            <a:r>
              <a:rPr dirty="0" sz="1600" spc="-5">
                <a:latin typeface="Times New Roman"/>
                <a:cs typeface="Times New Roman"/>
              </a:rPr>
              <a:t>да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м	</a:t>
            </a:r>
            <a:r>
              <a:rPr dirty="0" sz="1600" spc="-5">
                <a:latin typeface="Times New Roman"/>
                <a:cs typeface="Times New Roman"/>
              </a:rPr>
              <a:t>случа</a:t>
            </a:r>
            <a:r>
              <a:rPr dirty="0" sz="1600">
                <a:latin typeface="Times New Roman"/>
                <a:cs typeface="Times New Roman"/>
              </a:rPr>
              <a:t>е	у</a:t>
            </a:r>
            <a:r>
              <a:rPr dirty="0" sz="1600" spc="-5">
                <a:latin typeface="Times New Roman"/>
                <a:cs typeface="Times New Roman"/>
              </a:rPr>
              <a:t>част</a:t>
            </a:r>
            <a:r>
              <a:rPr dirty="0" sz="1600" spc="-6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у</a:t>
            </a:r>
            <a:r>
              <a:rPr dirty="0" sz="1600" spc="-30">
                <a:latin typeface="Times New Roman"/>
                <a:cs typeface="Times New Roman"/>
              </a:rPr>
              <a:t>ю</a:t>
            </a:r>
            <a:r>
              <a:rPr dirty="0" sz="1600">
                <a:latin typeface="Times New Roman"/>
                <a:cs typeface="Times New Roman"/>
              </a:rPr>
              <a:t>т	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-1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е	</a:t>
            </a:r>
            <a:r>
              <a:rPr dirty="0" sz="1600" spc="-1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за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 spc="-4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де</a:t>
            </a:r>
            <a:r>
              <a:rPr dirty="0" sz="1600">
                <a:latin typeface="Times New Roman"/>
                <a:cs typeface="Times New Roman"/>
              </a:rPr>
              <a:t>й</a:t>
            </a:r>
            <a:r>
              <a:rPr dirty="0" sz="1600" spc="-5">
                <a:latin typeface="Times New Roman"/>
                <a:cs typeface="Times New Roman"/>
              </a:rPr>
              <a:t>ст</a:t>
            </a:r>
            <a:r>
              <a:rPr dirty="0" sz="1600" spc="-60">
                <a:latin typeface="Times New Roman"/>
                <a:cs typeface="Times New Roman"/>
              </a:rPr>
              <a:t>в</a:t>
            </a:r>
            <a:r>
              <a:rPr dirty="0" sz="1600" spc="-10">
                <a:latin typeface="Times New Roman"/>
                <a:cs typeface="Times New Roman"/>
              </a:rPr>
              <a:t>у</a:t>
            </a:r>
            <a:r>
              <a:rPr dirty="0" sz="1600">
                <a:latin typeface="Times New Roman"/>
                <a:cs typeface="Times New Roman"/>
              </a:rPr>
              <a:t>ю</a:t>
            </a:r>
            <a:r>
              <a:rPr dirty="0" sz="1600" spc="-5">
                <a:latin typeface="Times New Roman"/>
                <a:cs typeface="Times New Roman"/>
              </a:rPr>
              <a:t>щ</a:t>
            </a:r>
            <a:r>
              <a:rPr dirty="0" sz="1600">
                <a:latin typeface="Times New Roman"/>
                <a:cs typeface="Times New Roman"/>
              </a:rPr>
              <a:t>ие	</a:t>
            </a: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ороны	и	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вере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ый	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ер</a:t>
            </a:r>
            <a:r>
              <a:rPr dirty="0" sz="1600" spc="-1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р	</a:t>
            </a:r>
            <a:r>
              <a:rPr dirty="0" sz="1600" i="1">
                <a:latin typeface="Times New Roman"/>
                <a:cs typeface="Times New Roman"/>
              </a:rPr>
              <a:t>KS</a:t>
            </a:r>
            <a:r>
              <a:rPr dirty="0" sz="1600">
                <a:latin typeface="Times New Roman"/>
                <a:cs typeface="Times New Roman"/>
              </a:rPr>
              <a:t>,  </a:t>
            </a:r>
            <a:r>
              <a:rPr dirty="0" sz="1600" spc="-5">
                <a:latin typeface="Times New Roman"/>
                <a:cs typeface="Times New Roman"/>
              </a:rPr>
              <a:t>выполняющий </a:t>
            </a:r>
            <a:r>
              <a:rPr dirty="0" sz="1600" spc="-10">
                <a:latin typeface="Times New Roman"/>
                <a:cs typeface="Times New Roman"/>
              </a:rPr>
              <a:t>роль </a:t>
            </a:r>
            <a:r>
              <a:rPr dirty="0" sz="1600">
                <a:latin typeface="Times New Roman"/>
                <a:cs typeface="Times New Roman"/>
              </a:rPr>
              <a:t>центра </a:t>
            </a:r>
            <a:r>
              <a:rPr dirty="0" sz="1600" spc="-5">
                <a:latin typeface="Times New Roman"/>
                <a:cs typeface="Times New Roman"/>
              </a:rPr>
              <a:t>распределения </a:t>
            </a:r>
            <a:r>
              <a:rPr dirty="0" sz="1600" spc="-15">
                <a:latin typeface="Times New Roman"/>
                <a:cs typeface="Times New Roman"/>
              </a:rPr>
              <a:t>ключей </a:t>
            </a:r>
            <a:r>
              <a:rPr dirty="0" sz="1600" spc="-5" i="1">
                <a:latin typeface="Times New Roman"/>
                <a:cs typeface="Times New Roman"/>
              </a:rPr>
              <a:t>KDC (Key Distribution</a:t>
            </a:r>
            <a:r>
              <a:rPr dirty="0" sz="1600" spc="80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Center)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2890" y="4828229"/>
            <a:ext cx="9099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180" i="1">
                <a:latin typeface="Times New Roman"/>
                <a:cs typeface="Times New Roman"/>
              </a:rPr>
              <a:t>ID</a:t>
            </a:r>
            <a:r>
              <a:rPr dirty="0" baseline="-22222" sz="1125" spc="270" i="1">
                <a:latin typeface="Times New Roman"/>
                <a:cs typeface="Times New Roman"/>
              </a:rPr>
              <a:t>A </a:t>
            </a:r>
            <a:r>
              <a:rPr dirty="0" baseline="-10416" sz="2400">
                <a:latin typeface="Times New Roman"/>
                <a:cs typeface="Times New Roman"/>
              </a:rPr>
              <a:t>и</a:t>
            </a:r>
            <a:r>
              <a:rPr dirty="0" baseline="-10416" sz="2400" spc="232">
                <a:latin typeface="Times New Roman"/>
                <a:cs typeface="Times New Roman"/>
              </a:rPr>
              <a:t> </a:t>
            </a:r>
            <a:r>
              <a:rPr dirty="0" sz="1150" spc="145" i="1">
                <a:latin typeface="Times New Roman"/>
                <a:cs typeface="Times New Roman"/>
              </a:rPr>
              <a:t>ID</a:t>
            </a:r>
            <a:r>
              <a:rPr dirty="0" baseline="-22222" sz="1125" spc="217" i="1">
                <a:latin typeface="Times New Roman"/>
                <a:cs typeface="Times New Roman"/>
              </a:rPr>
              <a:t>B</a:t>
            </a:r>
            <a:endParaRPr baseline="-22222" sz="11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5860" y="4863789"/>
            <a:ext cx="88214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9055" algn="l"/>
              </a:tabLst>
            </a:pPr>
            <a:r>
              <a:rPr dirty="0" sz="1600" spc="-5">
                <a:latin typeface="Times New Roman"/>
                <a:cs typeface="Times New Roman"/>
              </a:rPr>
              <a:t>Участники </a:t>
            </a:r>
            <a:r>
              <a:rPr dirty="0" sz="1600" spc="5">
                <a:latin typeface="Times New Roman"/>
                <a:cs typeface="Times New Roman"/>
              </a:rPr>
              <a:t>сеанса </a:t>
            </a:r>
            <a:r>
              <a:rPr dirty="0" sz="1600" i="1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i="1">
                <a:latin typeface="Times New Roman"/>
                <a:cs typeface="Times New Roman"/>
              </a:rPr>
              <a:t>B </a:t>
            </a:r>
            <a:r>
              <a:rPr dirty="0" sz="1600" spc="-10">
                <a:latin typeface="Times New Roman"/>
                <a:cs typeface="Times New Roman"/>
              </a:rPr>
              <a:t>имеют  </a:t>
            </a:r>
            <a:r>
              <a:rPr dirty="0" sz="1600" spc="-5">
                <a:latin typeface="Times New Roman"/>
                <a:cs typeface="Times New Roman"/>
              </a:rPr>
              <a:t>уникальные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идентификаторы	соответственно. Стороны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5107630"/>
            <a:ext cx="9326880" cy="120396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70"/>
              </a:spcBef>
            </a:pP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i="1">
                <a:latin typeface="Times New Roman"/>
                <a:cs typeface="Times New Roman"/>
              </a:rPr>
              <a:t>B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spc="-10">
                <a:latin typeface="Times New Roman"/>
                <a:cs typeface="Times New Roman"/>
              </a:rPr>
              <a:t>каждая </a:t>
            </a:r>
            <a:r>
              <a:rPr dirty="0" sz="1600" spc="-5">
                <a:latin typeface="Times New Roman"/>
                <a:cs typeface="Times New Roman"/>
              </a:rPr>
              <a:t>по отдельности, </a:t>
            </a:r>
            <a:r>
              <a:rPr dirty="0" sz="1600" spc="-10">
                <a:latin typeface="Times New Roman"/>
                <a:cs typeface="Times New Roman"/>
              </a:rPr>
              <a:t>разделяют свой </a:t>
            </a:r>
            <a:r>
              <a:rPr dirty="0" sz="1600">
                <a:latin typeface="Times New Roman"/>
                <a:cs typeface="Times New Roman"/>
              </a:rPr>
              <a:t>секретный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сервером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KS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495300" marR="3048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Пусть </a:t>
            </a:r>
            <a:r>
              <a:rPr dirty="0" sz="1600" spc="-10">
                <a:latin typeface="Times New Roman"/>
                <a:cs typeface="Times New Roman"/>
              </a:rPr>
              <a:t>сторона </a:t>
            </a:r>
            <a:r>
              <a:rPr dirty="0" sz="1600" i="1">
                <a:latin typeface="Times New Roman"/>
                <a:cs typeface="Times New Roman"/>
              </a:rPr>
              <a:t>A </a:t>
            </a:r>
            <a:r>
              <a:rPr dirty="0" sz="1600" spc="-25">
                <a:latin typeface="Times New Roman"/>
                <a:cs typeface="Times New Roman"/>
              </a:rPr>
              <a:t>хочет </a:t>
            </a:r>
            <a:r>
              <a:rPr dirty="0" sz="1600" spc="-5">
                <a:latin typeface="Times New Roman"/>
                <a:cs typeface="Times New Roman"/>
              </a:rPr>
              <a:t>получить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>
                <a:latin typeface="Times New Roman"/>
                <a:cs typeface="Times New Roman"/>
              </a:rPr>
              <a:t>сеансовый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информационного </a:t>
            </a:r>
            <a:r>
              <a:rPr dirty="0" sz="1600" spc="-5">
                <a:latin typeface="Times New Roman"/>
                <a:cs typeface="Times New Roman"/>
              </a:rPr>
              <a:t>обмена со стороной </a:t>
            </a:r>
            <a:r>
              <a:rPr dirty="0" sz="1600" i="1">
                <a:latin typeface="Times New Roman"/>
                <a:cs typeface="Times New Roman"/>
              </a:rPr>
              <a:t>B</a:t>
            </a:r>
            <a:r>
              <a:rPr dirty="0" sz="1600">
                <a:latin typeface="Times New Roman"/>
                <a:cs typeface="Times New Roman"/>
              </a:rPr>
              <a:t>.  </a:t>
            </a:r>
            <a:r>
              <a:rPr dirty="0" sz="1600" spc="-10">
                <a:latin typeface="Times New Roman"/>
                <a:cs typeface="Times New Roman"/>
              </a:rPr>
              <a:t>Сторона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инициирует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фазу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распределения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ключей,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посылая</a:t>
            </a:r>
            <a:r>
              <a:rPr dirty="0" sz="1600" spc="2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по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сети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серверу</a:t>
            </a:r>
            <a:r>
              <a:rPr dirty="0" sz="1600" spc="29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KS</a:t>
            </a:r>
            <a:r>
              <a:rPr dirty="0" sz="1600" spc="200" i="1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идентификаторы</a:t>
            </a:r>
            <a:endParaRPr sz="16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90"/>
              </a:spcBef>
            </a:pPr>
            <a:r>
              <a:rPr dirty="0" sz="1150" spc="180" i="1">
                <a:latin typeface="Times New Roman"/>
                <a:cs typeface="Times New Roman"/>
              </a:rPr>
              <a:t>ID</a:t>
            </a:r>
            <a:r>
              <a:rPr dirty="0" baseline="-22222" sz="1125" spc="270" i="1">
                <a:latin typeface="Times New Roman"/>
                <a:cs typeface="Times New Roman"/>
              </a:rPr>
              <a:t>A </a:t>
            </a:r>
            <a:r>
              <a:rPr dirty="0" baseline="-10416" sz="2400">
                <a:latin typeface="Times New Roman"/>
                <a:cs typeface="Times New Roman"/>
              </a:rPr>
              <a:t>и </a:t>
            </a:r>
            <a:r>
              <a:rPr dirty="0" sz="1150" spc="145" i="1">
                <a:latin typeface="Times New Roman"/>
                <a:cs typeface="Times New Roman"/>
              </a:rPr>
              <a:t>ID</a:t>
            </a:r>
            <a:r>
              <a:rPr dirty="0" baseline="-22222" sz="1125" spc="217" i="1">
                <a:latin typeface="Times New Roman"/>
                <a:cs typeface="Times New Roman"/>
              </a:rPr>
              <a:t>B</a:t>
            </a:r>
            <a:r>
              <a:rPr dirty="0" baseline="-22222" sz="1125" spc="262" i="1">
                <a:latin typeface="Times New Roman"/>
                <a:cs typeface="Times New Roman"/>
              </a:rPr>
              <a:t> </a:t>
            </a:r>
            <a:r>
              <a:rPr dirty="0" baseline="-10416" sz="2400">
                <a:latin typeface="Times New Roman"/>
                <a:cs typeface="Times New Roman"/>
              </a:rPr>
              <a:t>:</a:t>
            </a:r>
            <a:endParaRPr baseline="-10416"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0600" y="6433509"/>
            <a:ext cx="114744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200" spc="-5" i="1">
                <a:latin typeface="Times New Roman"/>
                <a:cs typeface="Times New Roman"/>
              </a:rPr>
              <a:t>A</a:t>
            </a:r>
            <a:r>
              <a:rPr dirty="0" sz="1200" spc="-145" i="1">
                <a:latin typeface="Times New Roman"/>
                <a:cs typeface="Times New Roman"/>
              </a:rPr>
              <a:t> </a:t>
            </a:r>
            <a:r>
              <a:rPr dirty="0" sz="1200" spc="-260">
                <a:latin typeface="Arial Black"/>
                <a:cs typeface="Arial Black"/>
              </a:rPr>
              <a:t>→</a:t>
            </a:r>
            <a:r>
              <a:rPr dirty="0" sz="1200" spc="-225">
                <a:latin typeface="Arial Black"/>
                <a:cs typeface="Arial Black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KS</a:t>
            </a:r>
            <a:r>
              <a:rPr dirty="0" sz="1200" spc="-13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-190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ID</a:t>
            </a:r>
            <a:r>
              <a:rPr dirty="0" sz="1200" spc="-140" i="1">
                <a:latin typeface="Times New Roman"/>
                <a:cs typeface="Times New Roman"/>
              </a:rPr>
              <a:t> </a:t>
            </a:r>
            <a:r>
              <a:rPr dirty="0" baseline="-24305" sz="1200" spc="-7" i="1">
                <a:latin typeface="Times New Roman"/>
                <a:cs typeface="Times New Roman"/>
              </a:rPr>
              <a:t>A</a:t>
            </a:r>
            <a:r>
              <a:rPr dirty="0" baseline="-24305" sz="1200" spc="-37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-145" i="1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ID</a:t>
            </a:r>
            <a:r>
              <a:rPr dirty="0" baseline="-24305" sz="1200" spc="30" i="1">
                <a:latin typeface="Times New Roman"/>
                <a:cs typeface="Times New Roman"/>
              </a:rPr>
              <a:t>B</a:t>
            </a:r>
            <a:endParaRPr baseline="-24305"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24390" y="6381439"/>
            <a:ext cx="2622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1)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13" name="object 13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32302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Методы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18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69029"/>
            <a:ext cx="3698875" cy="935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457200">
              <a:lnSpc>
                <a:spcPct val="1245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Сервер KS </a:t>
            </a:r>
            <a:r>
              <a:rPr dirty="0" sz="1600" spc="-10">
                <a:latin typeface="Times New Roman"/>
                <a:cs typeface="Times New Roman"/>
              </a:rPr>
              <a:t>генерирует </a:t>
            </a:r>
            <a:r>
              <a:rPr dirty="0" sz="1600" spc="-5">
                <a:latin typeface="Times New Roman"/>
                <a:cs typeface="Times New Roman"/>
              </a:rPr>
              <a:t>сообщение  </a:t>
            </a:r>
            <a:r>
              <a:rPr dirty="0" sz="1600">
                <a:latin typeface="Times New Roman"/>
                <a:cs typeface="Times New Roman"/>
              </a:rPr>
              <a:t>сеансовым </a:t>
            </a:r>
            <a:r>
              <a:rPr dirty="0" sz="1600" spc="-20">
                <a:latin typeface="Times New Roman"/>
                <a:cs typeface="Times New Roman"/>
              </a:rPr>
              <a:t>ключом </a:t>
            </a:r>
            <a:r>
              <a:rPr dirty="0" sz="1600" i="1">
                <a:latin typeface="Times New Roman"/>
                <a:cs typeface="Times New Roman"/>
              </a:rPr>
              <a:t>K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идентификатором  разделяет </a:t>
            </a:r>
            <a:r>
              <a:rPr dirty="0" sz="1600" spc="-5">
                <a:latin typeface="Times New Roman"/>
                <a:cs typeface="Times New Roman"/>
              </a:rPr>
              <a:t>со стороной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B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6429" y="1067759"/>
            <a:ext cx="5554345" cy="6350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580"/>
              </a:spcBef>
              <a:tabLst>
                <a:tab pos="279400" algn="l"/>
                <a:tab pos="1353185" algn="l"/>
                <a:tab pos="2285365" algn="l"/>
                <a:tab pos="2586355" algn="l"/>
                <a:tab pos="3331210" algn="l"/>
                <a:tab pos="4247515" algn="l"/>
                <a:tab pos="4548505" algn="l"/>
              </a:tabLst>
            </a:pPr>
            <a:r>
              <a:rPr dirty="0" sz="1600">
                <a:latin typeface="Times New Roman"/>
                <a:cs typeface="Times New Roman"/>
              </a:rPr>
              <a:t>с	временн</a:t>
            </a:r>
            <a:r>
              <a:rPr dirty="0" sz="1600" i="1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й	</a:t>
            </a:r>
            <a:r>
              <a:rPr dirty="0" sz="1600" spc="-15">
                <a:latin typeface="Times New Roman"/>
                <a:cs typeface="Times New Roman"/>
              </a:rPr>
              <a:t>отметкой	</a:t>
            </a:r>
            <a:r>
              <a:rPr dirty="0" sz="1600" i="1">
                <a:latin typeface="Times New Roman"/>
                <a:cs typeface="Times New Roman"/>
              </a:rPr>
              <a:t>T</a:t>
            </a:r>
            <a:r>
              <a:rPr dirty="0" sz="1600">
                <a:latin typeface="Times New Roman"/>
                <a:cs typeface="Times New Roman"/>
              </a:rPr>
              <a:t>,	</a:t>
            </a:r>
            <a:r>
              <a:rPr dirty="0" sz="1600" spc="-25">
                <a:latin typeface="Times New Roman"/>
                <a:cs typeface="Times New Roman"/>
              </a:rPr>
              <a:t>сроком	</a:t>
            </a:r>
            <a:r>
              <a:rPr dirty="0" sz="1600" spc="-5">
                <a:latin typeface="Times New Roman"/>
                <a:cs typeface="Times New Roman"/>
              </a:rPr>
              <a:t>действия	</a:t>
            </a:r>
            <a:r>
              <a:rPr dirty="0" sz="1600" i="1">
                <a:latin typeface="Times New Roman"/>
                <a:cs typeface="Times New Roman"/>
              </a:rPr>
              <a:t>L</a:t>
            </a:r>
            <a:r>
              <a:rPr dirty="0" sz="1600">
                <a:latin typeface="Times New Roman"/>
                <a:cs typeface="Times New Roman"/>
              </a:rPr>
              <a:t>,	</a:t>
            </a:r>
            <a:r>
              <a:rPr dirty="0" sz="1600" spc="-5">
                <a:latin typeface="Times New Roman"/>
                <a:cs typeface="Times New Roman"/>
              </a:rPr>
              <a:t>случайным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dirty="0" baseline="14492" sz="1725" spc="270" i="1">
                <a:latin typeface="Times New Roman"/>
                <a:cs typeface="Times New Roman"/>
              </a:rPr>
              <a:t>ID</a:t>
            </a:r>
            <a:r>
              <a:rPr dirty="0" sz="750" spc="180" i="1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. Он </a:t>
            </a:r>
            <a:r>
              <a:rPr dirty="0" sz="1600" spc="-10">
                <a:latin typeface="Times New Roman"/>
                <a:cs typeface="Times New Roman"/>
              </a:rPr>
              <a:t>шифрует  это  </a:t>
            </a:r>
            <a:r>
              <a:rPr dirty="0" sz="1600" spc="-5">
                <a:latin typeface="Times New Roman"/>
                <a:cs typeface="Times New Roman"/>
              </a:rPr>
              <a:t>сообщение </a:t>
            </a:r>
            <a:r>
              <a:rPr dirty="0" sz="1600">
                <a:latin typeface="Times New Roman"/>
                <a:cs typeface="Times New Roman"/>
              </a:rPr>
              <a:t>секретным </a:t>
            </a:r>
            <a:r>
              <a:rPr dirty="0" sz="1600" spc="-20">
                <a:latin typeface="Times New Roman"/>
                <a:cs typeface="Times New Roman"/>
              </a:rPr>
              <a:t>ключом,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который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7029" y="2059629"/>
            <a:ext cx="346075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150" spc="145" i="1">
                <a:latin typeface="Times New Roman"/>
                <a:cs typeface="Times New Roman"/>
              </a:rPr>
              <a:t>ID</a:t>
            </a:r>
            <a:r>
              <a:rPr dirty="0" baseline="-22222" sz="1125" spc="217" i="1">
                <a:latin typeface="Times New Roman"/>
                <a:cs typeface="Times New Roman"/>
              </a:rPr>
              <a:t>B</a:t>
            </a:r>
            <a:endParaRPr baseline="-22222" sz="11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59" y="1979619"/>
            <a:ext cx="9272905" cy="63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24500"/>
              </a:lnSpc>
              <a:spcBef>
                <a:spcPts val="100"/>
              </a:spcBef>
              <a:tabLst>
                <a:tab pos="5159375" algn="l"/>
              </a:tabLst>
            </a:pPr>
            <a:r>
              <a:rPr dirty="0" sz="1600" spc="-10">
                <a:latin typeface="Times New Roman"/>
                <a:cs typeface="Times New Roman"/>
              </a:rPr>
              <a:t>Затем  </a:t>
            </a:r>
            <a:r>
              <a:rPr dirty="0" sz="1600" spc="-5">
                <a:latin typeface="Times New Roman"/>
                <a:cs typeface="Times New Roman"/>
              </a:rPr>
              <a:t>сервер  KS </a:t>
            </a:r>
            <a:r>
              <a:rPr dirty="0" sz="1600" spc="-10">
                <a:latin typeface="Times New Roman"/>
                <a:cs typeface="Times New Roman"/>
              </a:rPr>
              <a:t>берет  </a:t>
            </a:r>
            <a:r>
              <a:rPr dirty="0" sz="1600" i="1">
                <a:latin typeface="Times New Roman"/>
                <a:cs typeface="Times New Roman"/>
              </a:rPr>
              <a:t>T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i="1">
                <a:latin typeface="Times New Roman"/>
                <a:cs typeface="Times New Roman"/>
              </a:rPr>
              <a:t>L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31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K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идентификатор	стороны </a:t>
            </a:r>
            <a:r>
              <a:rPr dirty="0" sz="1600" i="1">
                <a:latin typeface="Times New Roman"/>
                <a:cs typeface="Times New Roman"/>
              </a:rPr>
              <a:t>B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шифрует </a:t>
            </a:r>
            <a:r>
              <a:rPr dirty="0" sz="1600" spc="-5">
                <a:latin typeface="Times New Roman"/>
                <a:cs typeface="Times New Roman"/>
              </a:rPr>
              <a:t>полученное сообщение  </a:t>
            </a:r>
            <a:r>
              <a:rPr dirty="0" sz="1600">
                <a:latin typeface="Times New Roman"/>
                <a:cs typeface="Times New Roman"/>
              </a:rPr>
              <a:t>секретным </a:t>
            </a:r>
            <a:r>
              <a:rPr dirty="0" sz="1600" spc="-15">
                <a:latin typeface="Times New Roman"/>
                <a:cs typeface="Times New Roman"/>
              </a:rPr>
              <a:t>ключом, </a:t>
            </a:r>
            <a:r>
              <a:rPr dirty="0" sz="1600" spc="-20">
                <a:latin typeface="Times New Roman"/>
                <a:cs typeface="Times New Roman"/>
              </a:rPr>
              <a:t>который </a:t>
            </a:r>
            <a:r>
              <a:rPr dirty="0" sz="1600" spc="-10">
                <a:latin typeface="Times New Roman"/>
                <a:cs typeface="Times New Roman"/>
              </a:rPr>
              <a:t>разделяет </a:t>
            </a:r>
            <a:r>
              <a:rPr dirty="0" sz="1600" spc="-5">
                <a:latin typeface="Times New Roman"/>
                <a:cs typeface="Times New Roman"/>
              </a:rPr>
              <a:t>со стороной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0460" y="2646369"/>
            <a:ext cx="6543040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Оба зашифрованные сообщения сервер </a:t>
            </a:r>
            <a:r>
              <a:rPr dirty="0" sz="1600" i="1">
                <a:latin typeface="Times New Roman"/>
                <a:cs typeface="Times New Roman"/>
              </a:rPr>
              <a:t>KS </a:t>
            </a:r>
            <a:r>
              <a:rPr dirty="0" sz="1600" spc="-10">
                <a:latin typeface="Times New Roman"/>
                <a:cs typeface="Times New Roman"/>
              </a:rPr>
              <a:t>отправляет </a:t>
            </a:r>
            <a:r>
              <a:rPr dirty="0" sz="1600" spc="-5">
                <a:latin typeface="Times New Roman"/>
                <a:cs typeface="Times New Roman"/>
              </a:rPr>
              <a:t>стороне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3689985">
              <a:lnSpc>
                <a:spcPct val="100000"/>
              </a:lnSpc>
              <a:spcBef>
                <a:spcPts val="870"/>
              </a:spcBef>
            </a:pPr>
            <a:r>
              <a:rPr dirty="0" sz="1200" spc="-10" i="1">
                <a:latin typeface="Times New Roman"/>
                <a:cs typeface="Times New Roman"/>
              </a:rPr>
              <a:t>KS</a:t>
            </a:r>
            <a:r>
              <a:rPr dirty="0" sz="1200" spc="-185" i="1">
                <a:latin typeface="Times New Roman"/>
                <a:cs typeface="Times New Roman"/>
              </a:rPr>
              <a:t> </a:t>
            </a:r>
            <a:r>
              <a:rPr dirty="0" sz="1200" spc="-260">
                <a:latin typeface="Arial Black"/>
                <a:cs typeface="Arial Black"/>
              </a:rPr>
              <a:t>→</a:t>
            </a:r>
            <a:r>
              <a:rPr dirty="0" sz="1200" spc="-215">
                <a:latin typeface="Arial Black"/>
                <a:cs typeface="Arial Black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</a:t>
            </a:r>
            <a:r>
              <a:rPr dirty="0" sz="1200" spc="-6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40" i="1">
                <a:latin typeface="Times New Roman"/>
                <a:cs typeface="Times New Roman"/>
              </a:rPr>
              <a:t>E</a:t>
            </a:r>
            <a:r>
              <a:rPr dirty="0" baseline="-24305" sz="1200" spc="60" i="1">
                <a:latin typeface="Times New Roman"/>
                <a:cs typeface="Times New Roman"/>
              </a:rPr>
              <a:t>A</a:t>
            </a:r>
            <a:r>
              <a:rPr dirty="0" baseline="-24305" sz="1200" spc="-142" i="1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Arial Black"/>
                <a:cs typeface="Arial Black"/>
              </a:rPr>
              <a:t>(</a:t>
            </a:r>
            <a:r>
              <a:rPr dirty="0" sz="1200" spc="-280">
                <a:latin typeface="Arial Black"/>
                <a:cs typeface="Arial Black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-15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L</a:t>
            </a:r>
            <a:r>
              <a:rPr dirty="0" sz="1200" spc="-14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-8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K</a:t>
            </a:r>
            <a:r>
              <a:rPr dirty="0" sz="1200" spc="-4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-145" i="1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ID</a:t>
            </a:r>
            <a:r>
              <a:rPr dirty="0" baseline="-24305" sz="1200" spc="30" i="1">
                <a:latin typeface="Times New Roman"/>
                <a:cs typeface="Times New Roman"/>
              </a:rPr>
              <a:t>B</a:t>
            </a:r>
            <a:r>
              <a:rPr dirty="0" baseline="-24305" sz="1200" spc="-142" i="1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Arial Black"/>
                <a:cs typeface="Arial Black"/>
              </a:rPr>
              <a:t>)</a:t>
            </a:r>
            <a:r>
              <a:rPr dirty="0" sz="1200" spc="-280">
                <a:latin typeface="Arial Black"/>
                <a:cs typeface="Arial Black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15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E</a:t>
            </a:r>
            <a:r>
              <a:rPr dirty="0" baseline="-24305" sz="1200" i="1">
                <a:latin typeface="Times New Roman"/>
                <a:cs typeface="Times New Roman"/>
              </a:rPr>
              <a:t>B</a:t>
            </a:r>
            <a:r>
              <a:rPr dirty="0" baseline="-24305" sz="1200" spc="-127" i="1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Arial Black"/>
                <a:cs typeface="Arial Black"/>
              </a:rPr>
              <a:t>(</a:t>
            </a:r>
            <a:r>
              <a:rPr dirty="0" sz="1200" spc="-280">
                <a:latin typeface="Arial Black"/>
                <a:cs typeface="Arial Black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-15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L</a:t>
            </a:r>
            <a:r>
              <a:rPr dirty="0" sz="1200" spc="-15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-7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K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-14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ID</a:t>
            </a:r>
            <a:r>
              <a:rPr dirty="0" sz="1200" spc="-130" i="1">
                <a:latin typeface="Times New Roman"/>
                <a:cs typeface="Times New Roman"/>
              </a:rPr>
              <a:t> </a:t>
            </a:r>
            <a:r>
              <a:rPr dirty="0" baseline="-24305" sz="1200" spc="-7" i="1">
                <a:latin typeface="Times New Roman"/>
                <a:cs typeface="Times New Roman"/>
              </a:rPr>
              <a:t>A</a:t>
            </a:r>
            <a:r>
              <a:rPr dirty="0" baseline="-24305" sz="1200" spc="-142" i="1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Arial Black"/>
                <a:cs typeface="Arial Black"/>
              </a:rPr>
              <a:t>)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24390" y="2949899"/>
            <a:ext cx="2622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2)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659" y="3216599"/>
            <a:ext cx="9268460" cy="63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24500"/>
              </a:lnSpc>
              <a:spcBef>
                <a:spcPts val="100"/>
              </a:spcBef>
              <a:tabLst>
                <a:tab pos="1321435" algn="l"/>
                <a:tab pos="1597025" algn="l"/>
                <a:tab pos="3201035" algn="l"/>
                <a:tab pos="3919220" algn="l"/>
                <a:tab pos="4997450" algn="l"/>
                <a:tab pos="5648960" algn="l"/>
                <a:tab pos="6713220" algn="l"/>
                <a:tab pos="7564755" algn="l"/>
                <a:tab pos="8563610" algn="l"/>
              </a:tabLst>
            </a:pPr>
            <a:r>
              <a:rPr dirty="0" sz="1600" spc="-20">
                <a:latin typeface="Times New Roman"/>
                <a:cs typeface="Times New Roman"/>
              </a:rPr>
              <a:t>Ст</a:t>
            </a:r>
            <a:r>
              <a:rPr dirty="0" sz="1600">
                <a:latin typeface="Times New Roman"/>
                <a:cs typeface="Times New Roman"/>
              </a:rPr>
              <a:t>ор</a:t>
            </a:r>
            <a:r>
              <a:rPr dirty="0" sz="1600" spc="-1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на	A	рас</a:t>
            </a:r>
            <a:r>
              <a:rPr dirty="0" sz="1600" spc="-5">
                <a:latin typeface="Times New Roman"/>
                <a:cs typeface="Times New Roman"/>
              </a:rPr>
              <a:t>ш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фро</a:t>
            </a:r>
            <a:r>
              <a:rPr dirty="0" sz="1600" spc="-5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ы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ае</a:t>
            </a:r>
            <a:r>
              <a:rPr dirty="0" sz="1600">
                <a:latin typeface="Times New Roman"/>
                <a:cs typeface="Times New Roman"/>
              </a:rPr>
              <a:t>т	п</a:t>
            </a:r>
            <a:r>
              <a:rPr dirty="0" sz="1600" spc="-5">
                <a:latin typeface="Times New Roman"/>
                <a:cs typeface="Times New Roman"/>
              </a:rPr>
              <a:t>ер</a:t>
            </a:r>
            <a:r>
              <a:rPr dirty="0" sz="1600" spc="-20">
                <a:latin typeface="Times New Roman"/>
                <a:cs typeface="Times New Roman"/>
              </a:rPr>
              <a:t>в</a:t>
            </a:r>
            <a:r>
              <a:rPr dirty="0" sz="1600" spc="1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е	</a:t>
            </a:r>
            <a:r>
              <a:rPr dirty="0" sz="1600" spc="-5">
                <a:latin typeface="Times New Roman"/>
                <a:cs typeface="Times New Roman"/>
              </a:rPr>
              <a:t>сообще</a:t>
            </a:r>
            <a:r>
              <a:rPr dirty="0" sz="1600">
                <a:latin typeface="Times New Roman"/>
                <a:cs typeface="Times New Roman"/>
              </a:rPr>
              <a:t>ние	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2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оим	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кре</a:t>
            </a:r>
            <a:r>
              <a:rPr dirty="0" sz="1600" spc="-1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ным	</a:t>
            </a:r>
            <a:r>
              <a:rPr dirty="0" sz="1600" spc="-1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л</a:t>
            </a:r>
            <a:r>
              <a:rPr dirty="0" sz="1600" spc="-60">
                <a:latin typeface="Times New Roman"/>
                <a:cs typeface="Times New Roman"/>
              </a:rPr>
              <a:t>ю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>
                <a:latin typeface="Times New Roman"/>
                <a:cs typeface="Times New Roman"/>
              </a:rPr>
              <a:t>,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>
                <a:latin typeface="Times New Roman"/>
                <a:cs typeface="Times New Roman"/>
              </a:rPr>
              <a:t>ро</a:t>
            </a:r>
            <a:r>
              <a:rPr dirty="0" sz="1600" spc="-5">
                <a:latin typeface="Times New Roman"/>
                <a:cs typeface="Times New Roman"/>
              </a:rPr>
              <a:t>вер</a:t>
            </a:r>
            <a:r>
              <a:rPr dirty="0" sz="1600">
                <a:latin typeface="Times New Roman"/>
                <a:cs typeface="Times New Roman"/>
              </a:rPr>
              <a:t>я</a:t>
            </a:r>
            <a:r>
              <a:rPr dirty="0" sz="1600" spc="-1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т	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т</a:t>
            </a:r>
            <a:r>
              <a:rPr dirty="0" sz="1600" spc="-5">
                <a:latin typeface="Times New Roman"/>
                <a:cs typeface="Times New Roman"/>
              </a:rPr>
              <a:t>мет</a:t>
            </a: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у  </a:t>
            </a:r>
            <a:r>
              <a:rPr dirty="0" sz="1600" spc="-5">
                <a:latin typeface="Times New Roman"/>
                <a:cs typeface="Times New Roman"/>
              </a:rPr>
              <a:t>времени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чтобы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убедиться,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что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это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сообщение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не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является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повторением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предыдущей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процедуры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2919" y="3903669"/>
            <a:ext cx="35814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150" spc="180" i="1">
                <a:latin typeface="Times New Roman"/>
                <a:cs typeface="Times New Roman"/>
              </a:rPr>
              <a:t>ID</a:t>
            </a:r>
            <a:r>
              <a:rPr dirty="0" baseline="-22222" sz="1125" spc="270" i="1">
                <a:latin typeface="Times New Roman"/>
                <a:cs typeface="Times New Roman"/>
              </a:rPr>
              <a:t>A</a:t>
            </a:r>
            <a:endParaRPr baseline="-22222" sz="11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59" y="3883349"/>
            <a:ext cx="92786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4425" algn="l"/>
                <a:tab pos="9156065" algn="l"/>
              </a:tabLst>
            </a:pPr>
            <a:r>
              <a:rPr dirty="0" sz="1600">
                <a:latin typeface="Times New Roman"/>
                <a:cs typeface="Times New Roman"/>
              </a:rPr>
              <a:t>распр</a:t>
            </a:r>
            <a:r>
              <a:rPr dirty="0" sz="1600" spc="-20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деле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ия 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л</a:t>
            </a:r>
            <a:r>
              <a:rPr dirty="0" sz="1600" spc="-60">
                <a:latin typeface="Times New Roman"/>
                <a:cs typeface="Times New Roman"/>
              </a:rPr>
              <a:t>ю</a:t>
            </a:r>
            <a:r>
              <a:rPr dirty="0" sz="1600" spc="-5">
                <a:latin typeface="Times New Roman"/>
                <a:cs typeface="Times New Roman"/>
              </a:rPr>
              <a:t>че</a:t>
            </a:r>
            <a:r>
              <a:rPr dirty="0" sz="1600">
                <a:latin typeface="Times New Roman"/>
                <a:cs typeface="Times New Roman"/>
              </a:rPr>
              <a:t>й. 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З</a:t>
            </a:r>
            <a:r>
              <a:rPr dirty="0" sz="1600" spc="-40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тем 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2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ор</a:t>
            </a:r>
            <a:r>
              <a:rPr dirty="0" sz="1600" spc="-1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на	</a:t>
            </a:r>
            <a:r>
              <a:rPr dirty="0" sz="1600" i="1">
                <a:latin typeface="Times New Roman"/>
                <a:cs typeface="Times New Roman"/>
              </a:rPr>
              <a:t>A </a:t>
            </a:r>
            <a:r>
              <a:rPr dirty="0" sz="1600" spc="170" i="1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г</a:t>
            </a:r>
            <a:r>
              <a:rPr dirty="0" sz="1600" spc="-1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5">
                <a:latin typeface="Times New Roman"/>
                <a:cs typeface="Times New Roman"/>
              </a:rPr>
              <a:t>ер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25">
                <a:latin typeface="Times New Roman"/>
                <a:cs typeface="Times New Roman"/>
              </a:rPr>
              <a:t>ру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т 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сообще</a:t>
            </a:r>
            <a:r>
              <a:rPr dirty="0" sz="1600">
                <a:latin typeface="Times New Roman"/>
                <a:cs typeface="Times New Roman"/>
              </a:rPr>
              <a:t>ние 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2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оим 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де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1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ифи</a:t>
            </a: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 spc="-40">
                <a:latin typeface="Times New Roman"/>
                <a:cs typeface="Times New Roman"/>
              </a:rPr>
              <a:t>а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ор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м	и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659" y="4127189"/>
            <a:ext cx="9276715" cy="63246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600" spc="-15">
                <a:latin typeface="Times New Roman"/>
                <a:cs typeface="Times New Roman"/>
              </a:rPr>
              <a:t>отметкой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времени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T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шифрует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это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сообщение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сеансовым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ключом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K</a:t>
            </a:r>
            <a:r>
              <a:rPr dirty="0" sz="1600" spc="8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отправляет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стороне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B</a:t>
            </a:r>
            <a:r>
              <a:rPr dirty="0" sz="1600">
                <a:latin typeface="Times New Roman"/>
                <a:cs typeface="Times New Roman"/>
              </a:rPr>
              <a:t>.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Кроме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этого,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600" i="1">
                <a:latin typeface="Times New Roman"/>
                <a:cs typeface="Times New Roman"/>
              </a:rPr>
              <a:t>A </a:t>
            </a:r>
            <a:r>
              <a:rPr dirty="0" sz="1600" spc="-10">
                <a:latin typeface="Times New Roman"/>
                <a:cs typeface="Times New Roman"/>
              </a:rPr>
              <a:t>отправляет </a:t>
            </a:r>
            <a:r>
              <a:rPr dirty="0" sz="1600" i="1">
                <a:latin typeface="Times New Roman"/>
                <a:cs typeface="Times New Roman"/>
              </a:rPr>
              <a:t>B </a:t>
            </a:r>
            <a:r>
              <a:rPr dirty="0" sz="1600" spc="-20">
                <a:latin typeface="Times New Roman"/>
                <a:cs typeface="Times New Roman"/>
              </a:rPr>
              <a:t>вторую </a:t>
            </a:r>
            <a:r>
              <a:rPr dirty="0" sz="1600" spc="-5">
                <a:latin typeface="Times New Roman"/>
                <a:cs typeface="Times New Roman"/>
              </a:rPr>
              <a:t>часть сообщения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(2):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2979" y="4846009"/>
            <a:ext cx="245237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200" spc="-5" i="1">
                <a:latin typeface="Times New Roman"/>
                <a:cs typeface="Times New Roman"/>
              </a:rPr>
              <a:t>A</a:t>
            </a:r>
            <a:r>
              <a:rPr dirty="0" sz="1200" spc="-130" i="1">
                <a:latin typeface="Times New Roman"/>
                <a:cs typeface="Times New Roman"/>
              </a:rPr>
              <a:t> </a:t>
            </a:r>
            <a:r>
              <a:rPr dirty="0" sz="1200" spc="-85">
                <a:latin typeface="Arial Black"/>
                <a:cs typeface="Arial Black"/>
              </a:rPr>
              <a:t>→</a:t>
            </a:r>
            <a:r>
              <a:rPr dirty="0" sz="1200" spc="-85" i="1">
                <a:latin typeface="Times New Roman"/>
                <a:cs typeface="Times New Roman"/>
              </a:rPr>
              <a:t>B</a:t>
            </a:r>
            <a:r>
              <a:rPr dirty="0" sz="1200" spc="-12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 spc="35" i="1">
                <a:latin typeface="Times New Roman"/>
                <a:cs typeface="Times New Roman"/>
              </a:rPr>
              <a:t>E</a:t>
            </a:r>
            <a:r>
              <a:rPr dirty="0" baseline="-24305" sz="1200" spc="52" i="1">
                <a:latin typeface="Times New Roman"/>
                <a:cs typeface="Times New Roman"/>
              </a:rPr>
              <a:t>K</a:t>
            </a:r>
            <a:r>
              <a:rPr dirty="0" baseline="-24305" sz="1200" spc="-75" i="1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Arial Black"/>
                <a:cs typeface="Arial Black"/>
              </a:rPr>
              <a:t>(</a:t>
            </a:r>
            <a:r>
              <a:rPr dirty="0" sz="1200" spc="-210">
                <a:latin typeface="Arial Black"/>
                <a:cs typeface="Arial Black"/>
              </a:rPr>
              <a:t> </a:t>
            </a:r>
            <a:r>
              <a:rPr dirty="0" sz="1200" spc="45" i="1">
                <a:latin typeface="Times New Roman"/>
                <a:cs typeface="Times New Roman"/>
              </a:rPr>
              <a:t>ID</a:t>
            </a:r>
            <a:r>
              <a:rPr dirty="0" baseline="-24305" sz="1200" spc="67" i="1">
                <a:latin typeface="Times New Roman"/>
                <a:cs typeface="Times New Roman"/>
              </a:rPr>
              <a:t>A</a:t>
            </a:r>
            <a:r>
              <a:rPr dirty="0" baseline="-24305" sz="1200" spc="-7" i="1">
                <a:latin typeface="Times New Roman"/>
                <a:cs typeface="Times New Roman"/>
              </a:rPr>
              <a:t> </a:t>
            </a:r>
            <a:r>
              <a:rPr dirty="0" sz="1200" spc="30" i="1">
                <a:latin typeface="Times New Roman"/>
                <a:cs typeface="Times New Roman"/>
              </a:rPr>
              <a:t>,T</a:t>
            </a:r>
            <a:r>
              <a:rPr dirty="0" sz="1200" spc="-70" i="1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Arial Black"/>
                <a:cs typeface="Arial Black"/>
              </a:rPr>
              <a:t>)</a:t>
            </a:r>
            <a:r>
              <a:rPr dirty="0" sz="1200" spc="-280">
                <a:latin typeface="Arial Black"/>
                <a:cs typeface="Arial Black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150" i="1">
                <a:latin typeface="Times New Roman"/>
                <a:cs typeface="Times New Roman"/>
              </a:rPr>
              <a:t> </a:t>
            </a:r>
            <a:r>
              <a:rPr dirty="0" sz="1200" spc="35" i="1">
                <a:latin typeface="Times New Roman"/>
                <a:cs typeface="Times New Roman"/>
              </a:rPr>
              <a:t>E</a:t>
            </a:r>
            <a:r>
              <a:rPr dirty="0" baseline="-24305" sz="1200" spc="52" i="1">
                <a:latin typeface="Times New Roman"/>
                <a:cs typeface="Times New Roman"/>
              </a:rPr>
              <a:t>B</a:t>
            </a:r>
            <a:r>
              <a:rPr dirty="0" baseline="-24305" sz="1200" spc="-127" i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Arial Black"/>
                <a:cs typeface="Arial Black"/>
              </a:rPr>
              <a:t>(</a:t>
            </a:r>
            <a:r>
              <a:rPr dirty="0" sz="1200" spc="-10" i="1">
                <a:latin typeface="Times New Roman"/>
                <a:cs typeface="Times New Roman"/>
              </a:rPr>
              <a:t>T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-70" i="1">
                <a:latin typeface="Times New Roman"/>
                <a:cs typeface="Times New Roman"/>
              </a:rPr>
              <a:t> </a:t>
            </a:r>
            <a:r>
              <a:rPr dirty="0" sz="1200" spc="30" i="1">
                <a:latin typeface="Times New Roman"/>
                <a:cs typeface="Times New Roman"/>
              </a:rPr>
              <a:t>L,</a:t>
            </a:r>
            <a:r>
              <a:rPr dirty="0" sz="1200" spc="-7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K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-150" i="1">
                <a:latin typeface="Times New Roman"/>
                <a:cs typeface="Times New Roman"/>
              </a:rPr>
              <a:t> </a:t>
            </a:r>
            <a:r>
              <a:rPr dirty="0" sz="1200" spc="45" i="1">
                <a:latin typeface="Times New Roman"/>
                <a:cs typeface="Times New Roman"/>
              </a:rPr>
              <a:t>ID</a:t>
            </a:r>
            <a:r>
              <a:rPr dirty="0" baseline="-24305" sz="1200" spc="67" i="1">
                <a:latin typeface="Times New Roman"/>
                <a:cs typeface="Times New Roman"/>
              </a:rPr>
              <a:t>A</a:t>
            </a:r>
            <a:r>
              <a:rPr dirty="0" baseline="-24305" sz="1200" spc="-127" i="1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Arial Black"/>
                <a:cs typeface="Arial Black"/>
              </a:rPr>
              <a:t>)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24390" y="4793939"/>
            <a:ext cx="2622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3)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3259" y="5059369"/>
            <a:ext cx="93268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 indent="457200">
              <a:lnSpc>
                <a:spcPct val="125000"/>
              </a:lnSpc>
              <a:spcBef>
                <a:spcPts val="100"/>
              </a:spcBef>
              <a:tabLst>
                <a:tab pos="4683125" algn="l"/>
              </a:tabLst>
            </a:pPr>
            <a:r>
              <a:rPr dirty="0" sz="1600" spc="-40">
                <a:latin typeface="Times New Roman"/>
                <a:cs typeface="Times New Roman"/>
              </a:rPr>
              <a:t>Только </a:t>
            </a:r>
            <a:r>
              <a:rPr dirty="0" sz="1600" spc="-10">
                <a:latin typeface="Times New Roman"/>
                <a:cs typeface="Times New Roman"/>
              </a:rPr>
              <a:t>сторона </a:t>
            </a:r>
            <a:r>
              <a:rPr dirty="0" sz="1600" i="1">
                <a:latin typeface="Times New Roman"/>
                <a:cs typeface="Times New Roman"/>
              </a:rPr>
              <a:t>B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10">
                <a:latin typeface="Times New Roman"/>
                <a:cs typeface="Times New Roman"/>
              </a:rPr>
              <a:t>расшифровать </a:t>
            </a:r>
            <a:r>
              <a:rPr dirty="0" sz="1600" spc="-5">
                <a:latin typeface="Times New Roman"/>
                <a:cs typeface="Times New Roman"/>
              </a:rPr>
              <a:t>сообщения (3). </a:t>
            </a:r>
            <a:r>
              <a:rPr dirty="0" sz="1600" spc="-10">
                <a:latin typeface="Times New Roman"/>
                <a:cs typeface="Times New Roman"/>
              </a:rPr>
              <a:t>Сторона </a:t>
            </a:r>
            <a:r>
              <a:rPr dirty="0" sz="1600" i="1">
                <a:latin typeface="Times New Roman"/>
                <a:cs typeface="Times New Roman"/>
              </a:rPr>
              <a:t>B </a:t>
            </a:r>
            <a:r>
              <a:rPr dirty="0" sz="1600" spc="-10">
                <a:latin typeface="Times New Roman"/>
                <a:cs typeface="Times New Roman"/>
              </a:rPr>
              <a:t>получает отметку </a:t>
            </a:r>
            <a:r>
              <a:rPr dirty="0" sz="1600" spc="-5">
                <a:latin typeface="Times New Roman"/>
                <a:cs typeface="Times New Roman"/>
              </a:rPr>
              <a:t>времени </a:t>
            </a:r>
            <a:r>
              <a:rPr dirty="0" sz="1600" i="1">
                <a:latin typeface="Times New Roman"/>
                <a:cs typeface="Times New Roman"/>
              </a:rPr>
              <a:t>T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spc="-5">
                <a:latin typeface="Times New Roman"/>
                <a:cs typeface="Times New Roman"/>
              </a:rPr>
              <a:t>срок  действия  </a:t>
            </a:r>
            <a:r>
              <a:rPr dirty="0" sz="1600" i="1">
                <a:latin typeface="Times New Roman"/>
                <a:cs typeface="Times New Roman"/>
              </a:rPr>
              <a:t>L</a:t>
            </a:r>
            <a:r>
              <a:rPr dirty="0" sz="1600">
                <a:latin typeface="Times New Roman"/>
                <a:cs typeface="Times New Roman"/>
              </a:rPr>
              <a:t>,  сеансовый  </a:t>
            </a:r>
            <a:r>
              <a:rPr dirty="0" sz="1600" spc="-20">
                <a:latin typeface="Times New Roman"/>
                <a:cs typeface="Times New Roman"/>
              </a:rPr>
              <a:t>ключ  </a:t>
            </a:r>
            <a:r>
              <a:rPr dirty="0" sz="1600" i="1">
                <a:latin typeface="Times New Roman"/>
                <a:cs typeface="Times New Roman"/>
              </a:rPr>
              <a:t>K </a:t>
            </a:r>
            <a:r>
              <a:rPr dirty="0" sz="1600" spc="275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идентификатор	</a:t>
            </a:r>
            <a:r>
              <a:rPr dirty="0" baseline="14492" sz="1725" spc="270" i="1">
                <a:latin typeface="Times New Roman"/>
                <a:cs typeface="Times New Roman"/>
              </a:rPr>
              <a:t>ID</a:t>
            </a:r>
            <a:r>
              <a:rPr dirty="0" sz="750" spc="180" i="1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. </a:t>
            </a:r>
            <a:r>
              <a:rPr dirty="0" sz="1600" spc="-10">
                <a:latin typeface="Times New Roman"/>
                <a:cs typeface="Times New Roman"/>
              </a:rPr>
              <a:t>Затем </a:t>
            </a:r>
            <a:r>
              <a:rPr dirty="0" sz="1600" spc="-5">
                <a:latin typeface="Times New Roman"/>
                <a:cs typeface="Times New Roman"/>
              </a:rPr>
              <a:t>сторона </a:t>
            </a:r>
            <a:r>
              <a:rPr dirty="0" sz="1600" i="1">
                <a:latin typeface="Times New Roman"/>
                <a:cs typeface="Times New Roman"/>
              </a:rPr>
              <a:t>B </a:t>
            </a:r>
            <a:r>
              <a:rPr dirty="0" sz="1600" spc="-5">
                <a:latin typeface="Times New Roman"/>
                <a:cs typeface="Times New Roman"/>
              </a:rPr>
              <a:t>расшифровывает </a:t>
            </a:r>
            <a:r>
              <a:rPr dirty="0" sz="1600">
                <a:latin typeface="Times New Roman"/>
                <a:cs typeface="Times New Roman"/>
              </a:rPr>
              <a:t>сеансовым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5940" y="5747709"/>
            <a:ext cx="35814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150" spc="180" i="1">
                <a:latin typeface="Times New Roman"/>
                <a:cs typeface="Times New Roman"/>
              </a:rPr>
              <a:t>ID</a:t>
            </a:r>
            <a:r>
              <a:rPr dirty="0" baseline="-22222" sz="1125" spc="270" i="1">
                <a:latin typeface="Times New Roman"/>
                <a:cs typeface="Times New Roman"/>
              </a:rPr>
              <a:t>A</a:t>
            </a:r>
            <a:endParaRPr baseline="-22222" sz="11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659" y="5667699"/>
            <a:ext cx="9271000" cy="63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  <a:tabLst>
                <a:tab pos="6623684" algn="l"/>
              </a:tabLst>
            </a:pPr>
            <a:r>
              <a:rPr dirty="0" sz="1600" spc="-20">
                <a:latin typeface="Times New Roman"/>
                <a:cs typeface="Times New Roman"/>
              </a:rPr>
              <a:t>ключом  </a:t>
            </a:r>
            <a:r>
              <a:rPr dirty="0" sz="1600" i="1">
                <a:latin typeface="Times New Roman"/>
                <a:cs typeface="Times New Roman"/>
              </a:rPr>
              <a:t>K  </a:t>
            </a:r>
            <a:r>
              <a:rPr dirty="0" sz="1600" spc="-20">
                <a:latin typeface="Times New Roman"/>
                <a:cs typeface="Times New Roman"/>
              </a:rPr>
              <a:t>вторую  </a:t>
            </a:r>
            <a:r>
              <a:rPr dirty="0" sz="1600" spc="-5">
                <a:latin typeface="Times New Roman"/>
                <a:cs typeface="Times New Roman"/>
              </a:rPr>
              <a:t>часть  сообщения  (3).  Совпадение  </a:t>
            </a:r>
            <a:r>
              <a:rPr dirty="0" sz="1600" spc="-15">
                <a:latin typeface="Times New Roman"/>
                <a:cs typeface="Times New Roman"/>
              </a:rPr>
              <a:t>значений 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T</a:t>
            </a:r>
            <a:r>
              <a:rPr dirty="0" sz="1600" spc="38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и	в </a:t>
            </a:r>
            <a:r>
              <a:rPr dirty="0" sz="1600" spc="-20">
                <a:latin typeface="Times New Roman"/>
                <a:cs typeface="Times New Roman"/>
              </a:rPr>
              <a:t>двух </a:t>
            </a:r>
            <a:r>
              <a:rPr dirty="0" sz="1600" spc="-10">
                <a:latin typeface="Times New Roman"/>
                <a:cs typeface="Times New Roman"/>
              </a:rPr>
              <a:t>частях </a:t>
            </a:r>
            <a:r>
              <a:rPr dirty="0" sz="1600" spc="-5">
                <a:latin typeface="Times New Roman"/>
                <a:cs typeface="Times New Roman"/>
              </a:rPr>
              <a:t>сообщения (3)  </a:t>
            </a:r>
            <a:r>
              <a:rPr dirty="0" sz="1600" spc="-10">
                <a:latin typeface="Times New Roman"/>
                <a:cs typeface="Times New Roman"/>
              </a:rPr>
              <a:t>подтверждают </a:t>
            </a:r>
            <a:r>
              <a:rPr dirty="0" sz="1600" spc="-5">
                <a:latin typeface="Times New Roman"/>
                <a:cs typeface="Times New Roman"/>
              </a:rPr>
              <a:t>подлинность </a:t>
            </a:r>
            <a:r>
              <a:rPr dirty="0" sz="1600" i="1">
                <a:latin typeface="Times New Roman"/>
                <a:cs typeface="Times New Roman"/>
              </a:rPr>
              <a:t>A </a:t>
            </a:r>
            <a:r>
              <a:rPr dirty="0" sz="1600" spc="-5">
                <a:latin typeface="Times New Roman"/>
                <a:cs typeface="Times New Roman"/>
              </a:rPr>
              <a:t>по отношению </a:t>
            </a:r>
            <a:r>
              <a:rPr dirty="0" sz="1600">
                <a:latin typeface="Times New Roman"/>
                <a:cs typeface="Times New Roman"/>
              </a:rPr>
              <a:t>к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B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65860" y="6334449"/>
            <a:ext cx="88131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Для</a:t>
            </a:r>
            <a:r>
              <a:rPr dirty="0" sz="1600" spc="2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взаимного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подтверждения</a:t>
            </a:r>
            <a:r>
              <a:rPr dirty="0" sz="1600" spc="2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подлинности</a:t>
            </a:r>
            <a:r>
              <a:rPr dirty="0" sz="1600" spc="2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сторона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B</a:t>
            </a:r>
            <a:r>
              <a:rPr dirty="0" sz="1600" spc="290" i="1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создает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сообщение,</a:t>
            </a:r>
            <a:r>
              <a:rPr dirty="0" sz="1600" spc="2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состоящее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из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отметки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22" name="object 22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32302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Методы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19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259" y="1128719"/>
            <a:ext cx="5854065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времени </a:t>
            </a:r>
            <a:r>
              <a:rPr dirty="0" sz="1600" i="1">
                <a:latin typeface="Times New Roman"/>
                <a:cs typeface="Times New Roman"/>
              </a:rPr>
              <a:t>T </a:t>
            </a:r>
            <a:r>
              <a:rPr dirty="0" sz="1600" spc="-5">
                <a:latin typeface="Times New Roman"/>
                <a:cs typeface="Times New Roman"/>
              </a:rPr>
              <a:t>плюс </a:t>
            </a:r>
            <a:r>
              <a:rPr dirty="0" sz="1600">
                <a:latin typeface="Times New Roman"/>
                <a:cs typeface="Times New Roman"/>
              </a:rPr>
              <a:t>1, </a:t>
            </a:r>
            <a:r>
              <a:rPr dirty="0" sz="1600" spc="-10">
                <a:latin typeface="Times New Roman"/>
                <a:cs typeface="Times New Roman"/>
              </a:rPr>
              <a:t>шифрует </a:t>
            </a:r>
            <a:r>
              <a:rPr dirty="0" sz="1600" spc="-20">
                <a:latin typeface="Times New Roman"/>
                <a:cs typeface="Times New Roman"/>
              </a:rPr>
              <a:t>его ключом </a:t>
            </a:r>
            <a:r>
              <a:rPr dirty="0" sz="1600" i="1">
                <a:latin typeface="Times New Roman"/>
                <a:cs typeface="Times New Roman"/>
              </a:rPr>
              <a:t>K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отправляет стороне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algn="r" marR="664845">
              <a:lnSpc>
                <a:spcPct val="100000"/>
              </a:lnSpc>
              <a:spcBef>
                <a:spcPts val="870"/>
              </a:spcBef>
            </a:pPr>
            <a:r>
              <a:rPr dirty="0" sz="1200" spc="-5" i="1">
                <a:latin typeface="Times New Roman"/>
                <a:cs typeface="Times New Roman"/>
              </a:rPr>
              <a:t>B</a:t>
            </a:r>
            <a:r>
              <a:rPr dirty="0" sz="1200" spc="-145" i="1">
                <a:latin typeface="Times New Roman"/>
                <a:cs typeface="Times New Roman"/>
              </a:rPr>
              <a:t> </a:t>
            </a:r>
            <a:r>
              <a:rPr dirty="0" sz="1200" spc="-260">
                <a:latin typeface="Arial Black"/>
                <a:cs typeface="Arial Black"/>
              </a:rPr>
              <a:t>→</a:t>
            </a:r>
            <a:r>
              <a:rPr dirty="0" sz="1200" spc="-235">
                <a:latin typeface="Arial Black"/>
                <a:cs typeface="Arial Black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</a:t>
            </a:r>
            <a:r>
              <a:rPr dirty="0" sz="1200" spc="-13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-125">
                <a:latin typeface="Times New Roman"/>
                <a:cs typeface="Times New Roman"/>
              </a:rPr>
              <a:t> </a:t>
            </a:r>
            <a:r>
              <a:rPr dirty="0" sz="1200" spc="35" i="1">
                <a:latin typeface="Times New Roman"/>
                <a:cs typeface="Times New Roman"/>
              </a:rPr>
              <a:t>E</a:t>
            </a:r>
            <a:r>
              <a:rPr dirty="0" baseline="-24305" sz="1200" spc="52" i="1">
                <a:latin typeface="Times New Roman"/>
                <a:cs typeface="Times New Roman"/>
              </a:rPr>
              <a:t>K</a:t>
            </a:r>
            <a:r>
              <a:rPr dirty="0" baseline="-24305" sz="1200" spc="-82" i="1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Arial Black"/>
                <a:cs typeface="Arial Black"/>
              </a:rPr>
              <a:t>(</a:t>
            </a:r>
            <a:r>
              <a:rPr dirty="0" sz="1200" spc="-295">
                <a:latin typeface="Arial Black"/>
                <a:cs typeface="Arial Black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</a:t>
            </a:r>
            <a:r>
              <a:rPr dirty="0" sz="1200" spc="-75" i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Arial Black"/>
                <a:cs typeface="Arial Black"/>
              </a:rPr>
              <a:t>+</a:t>
            </a:r>
            <a:r>
              <a:rPr dirty="0" sz="1200" spc="-15">
                <a:latin typeface="Times New Roman"/>
                <a:cs typeface="Times New Roman"/>
              </a:rPr>
              <a:t>1</a:t>
            </a:r>
            <a:r>
              <a:rPr dirty="0" sz="1200" spc="-15">
                <a:latin typeface="Arial Black"/>
                <a:cs typeface="Arial Black"/>
              </a:rPr>
              <a:t>)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4390" y="1432249"/>
            <a:ext cx="2622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1698949"/>
            <a:ext cx="9272905" cy="4881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 indent="457200">
              <a:lnSpc>
                <a:spcPct val="1245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Если </a:t>
            </a:r>
            <a:r>
              <a:rPr dirty="0" sz="1600" spc="5">
                <a:latin typeface="Times New Roman"/>
                <a:cs typeface="Times New Roman"/>
              </a:rPr>
              <a:t>после </a:t>
            </a:r>
            <a:r>
              <a:rPr dirty="0" sz="1600" spc="-5">
                <a:latin typeface="Times New Roman"/>
                <a:cs typeface="Times New Roman"/>
              </a:rPr>
              <a:t>расшифровывания сообщения (4) сторона </a:t>
            </a:r>
            <a:r>
              <a:rPr dirty="0" sz="1600" i="1">
                <a:latin typeface="Times New Roman"/>
                <a:cs typeface="Times New Roman"/>
              </a:rPr>
              <a:t>A </a:t>
            </a:r>
            <a:r>
              <a:rPr dirty="0" sz="1600" spc="-5">
                <a:latin typeface="Times New Roman"/>
                <a:cs typeface="Times New Roman"/>
              </a:rPr>
              <a:t>получает </a:t>
            </a:r>
            <a:r>
              <a:rPr dirty="0" sz="1600" spc="-10">
                <a:latin typeface="Times New Roman"/>
                <a:cs typeface="Times New Roman"/>
              </a:rPr>
              <a:t>ожидаемый </a:t>
            </a:r>
            <a:r>
              <a:rPr dirty="0" sz="1600" spc="-30">
                <a:latin typeface="Times New Roman"/>
                <a:cs typeface="Times New Roman"/>
              </a:rPr>
              <a:t>результат, </a:t>
            </a:r>
            <a:r>
              <a:rPr dirty="0" sz="1600" spc="-10">
                <a:latin typeface="Times New Roman"/>
                <a:cs typeface="Times New Roman"/>
              </a:rPr>
              <a:t>то </a:t>
            </a:r>
            <a:r>
              <a:rPr dirty="0" sz="1600">
                <a:latin typeface="Times New Roman"/>
                <a:cs typeface="Times New Roman"/>
              </a:rPr>
              <a:t>она </a:t>
            </a:r>
            <a:r>
              <a:rPr dirty="0" sz="1600" spc="-25">
                <a:latin typeface="Times New Roman"/>
                <a:cs typeface="Times New Roman"/>
              </a:rPr>
              <a:t>знает, 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 spc="-20">
                <a:latin typeface="Times New Roman"/>
                <a:cs typeface="Times New Roman"/>
              </a:rPr>
              <a:t>другом конце </a:t>
            </a:r>
            <a:r>
              <a:rPr dirty="0" sz="1600" spc="-5">
                <a:latin typeface="Times New Roman"/>
                <a:cs typeface="Times New Roman"/>
              </a:rPr>
              <a:t>линии </a:t>
            </a:r>
            <a:r>
              <a:rPr dirty="0" sz="1600" spc="-10">
                <a:latin typeface="Times New Roman"/>
                <a:cs typeface="Times New Roman"/>
              </a:rPr>
              <a:t>связи </a:t>
            </a:r>
            <a:r>
              <a:rPr dirty="0" sz="1600" spc="-5">
                <a:latin typeface="Times New Roman"/>
                <a:cs typeface="Times New Roman"/>
              </a:rPr>
              <a:t>действительно </a:t>
            </a:r>
            <a:r>
              <a:rPr dirty="0" sz="1600" spc="-15">
                <a:latin typeface="Times New Roman"/>
                <a:cs typeface="Times New Roman"/>
              </a:rPr>
              <a:t>находится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B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15">
                <a:latin typeface="Times New Roman"/>
                <a:cs typeface="Times New Roman"/>
              </a:rPr>
              <a:t>Этот </a:t>
            </a:r>
            <a:r>
              <a:rPr dirty="0" sz="1600" spc="-20">
                <a:latin typeface="Times New Roman"/>
                <a:cs typeface="Times New Roman"/>
              </a:rPr>
              <a:t>протокол </a:t>
            </a:r>
            <a:r>
              <a:rPr dirty="0" sz="1600" spc="-5">
                <a:latin typeface="Times New Roman"/>
                <a:cs typeface="Times New Roman"/>
              </a:rPr>
              <a:t>успешно работает при условии,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5">
                <a:latin typeface="Times New Roman"/>
                <a:cs typeface="Times New Roman"/>
              </a:rPr>
              <a:t>часы </a:t>
            </a:r>
            <a:r>
              <a:rPr dirty="0" sz="1600" spc="-15">
                <a:latin typeface="Times New Roman"/>
                <a:cs typeface="Times New Roman"/>
              </a:rPr>
              <a:t>каждого </a:t>
            </a:r>
            <a:r>
              <a:rPr dirty="0" sz="1600" spc="-10">
                <a:latin typeface="Times New Roman"/>
                <a:cs typeface="Times New Roman"/>
              </a:rPr>
              <a:t>участника </a:t>
            </a:r>
            <a:r>
              <a:rPr dirty="0" sz="1600" spc="-5">
                <a:latin typeface="Times New Roman"/>
                <a:cs typeface="Times New Roman"/>
              </a:rPr>
              <a:t>синхронизированы </a:t>
            </a:r>
            <a:r>
              <a:rPr dirty="0" sz="1600">
                <a:latin typeface="Times New Roman"/>
                <a:cs typeface="Times New Roman"/>
              </a:rPr>
              <a:t>с  часами </a:t>
            </a:r>
            <a:r>
              <a:rPr dirty="0" sz="1600" spc="-5">
                <a:latin typeface="Times New Roman"/>
                <a:cs typeface="Times New Roman"/>
              </a:rPr>
              <a:t>сервера </a:t>
            </a:r>
            <a:r>
              <a:rPr dirty="0" sz="1600" i="1">
                <a:latin typeface="Times New Roman"/>
                <a:cs typeface="Times New Roman"/>
              </a:rPr>
              <a:t>KS</a:t>
            </a:r>
            <a:r>
              <a:rPr dirty="0" sz="1600">
                <a:latin typeface="Times New Roman"/>
                <a:cs typeface="Times New Roman"/>
              </a:rPr>
              <a:t>. </a:t>
            </a:r>
            <a:r>
              <a:rPr dirty="0" sz="1600" spc="-10">
                <a:latin typeface="Times New Roman"/>
                <a:cs typeface="Times New Roman"/>
              </a:rPr>
              <a:t>Следует </a:t>
            </a:r>
            <a:r>
              <a:rPr dirty="0" sz="1600" spc="-5">
                <a:latin typeface="Times New Roman"/>
                <a:cs typeface="Times New Roman"/>
              </a:rPr>
              <a:t>отметить,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этом протоколе </a:t>
            </a:r>
            <a:r>
              <a:rPr dirty="0" sz="1600" spc="-5">
                <a:latin typeface="Times New Roman"/>
                <a:cs typeface="Times New Roman"/>
              </a:rPr>
              <a:t>для получения </a:t>
            </a:r>
            <a:r>
              <a:rPr dirty="0" sz="1600" spc="-10">
                <a:latin typeface="Times New Roman"/>
                <a:cs typeface="Times New Roman"/>
              </a:rPr>
              <a:t>сеансового </a:t>
            </a:r>
            <a:r>
              <a:rPr dirty="0" sz="1600" spc="-15">
                <a:latin typeface="Times New Roman"/>
                <a:cs typeface="Times New Roman"/>
              </a:rPr>
              <a:t>ключа </a:t>
            </a:r>
            <a:r>
              <a:rPr dirty="0" sz="1600" spc="-25">
                <a:latin typeface="Times New Roman"/>
                <a:cs typeface="Times New Roman"/>
              </a:rPr>
              <a:t>необходим  </a:t>
            </a:r>
            <a:r>
              <a:rPr dirty="0" sz="1600" spc="-5">
                <a:latin typeface="Times New Roman"/>
                <a:cs typeface="Times New Roman"/>
              </a:rPr>
              <a:t>обмен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сервером </a:t>
            </a:r>
            <a:r>
              <a:rPr dirty="0" sz="1600" i="1">
                <a:latin typeface="Times New Roman"/>
                <a:cs typeface="Times New Roman"/>
              </a:rPr>
              <a:t>KS </a:t>
            </a:r>
            <a:r>
              <a:rPr dirty="0" sz="1600" spc="-10">
                <a:latin typeface="Times New Roman"/>
                <a:cs typeface="Times New Roman"/>
              </a:rPr>
              <a:t>каждый </a:t>
            </a:r>
            <a:r>
              <a:rPr dirty="0" sz="1600" spc="-5">
                <a:latin typeface="Times New Roman"/>
                <a:cs typeface="Times New Roman"/>
              </a:rPr>
              <a:t>раз, </a:t>
            </a:r>
            <a:r>
              <a:rPr dirty="0" sz="1600" spc="-35">
                <a:latin typeface="Times New Roman"/>
                <a:cs typeface="Times New Roman"/>
              </a:rPr>
              <a:t>когда </a:t>
            </a:r>
            <a:r>
              <a:rPr dirty="0" sz="1600" i="1">
                <a:latin typeface="Times New Roman"/>
                <a:cs typeface="Times New Roman"/>
              </a:rPr>
              <a:t>A </a:t>
            </a:r>
            <a:r>
              <a:rPr dirty="0" sz="1600" spc="-10">
                <a:latin typeface="Times New Roman"/>
                <a:cs typeface="Times New Roman"/>
              </a:rPr>
              <a:t>желает </a:t>
            </a:r>
            <a:r>
              <a:rPr dirty="0" sz="1600">
                <a:latin typeface="Times New Roman"/>
                <a:cs typeface="Times New Roman"/>
              </a:rPr>
              <a:t>установить </a:t>
            </a:r>
            <a:r>
              <a:rPr dirty="0" sz="1600" spc="-10">
                <a:latin typeface="Times New Roman"/>
                <a:cs typeface="Times New Roman"/>
              </a:rPr>
              <a:t>связь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i="1">
                <a:latin typeface="Times New Roman"/>
                <a:cs typeface="Times New Roman"/>
              </a:rPr>
              <a:t>B</a:t>
            </a:r>
            <a:r>
              <a:rPr dirty="0" sz="1600">
                <a:latin typeface="Times New Roman"/>
                <a:cs typeface="Times New Roman"/>
              </a:rPr>
              <a:t>. </a:t>
            </a:r>
            <a:r>
              <a:rPr dirty="0" sz="1600" spc="-20">
                <a:latin typeface="Times New Roman"/>
                <a:cs typeface="Times New Roman"/>
              </a:rPr>
              <a:t>Протокол </a:t>
            </a:r>
            <a:r>
              <a:rPr dirty="0" sz="1600" spc="-10">
                <a:latin typeface="Times New Roman"/>
                <a:cs typeface="Times New Roman"/>
              </a:rPr>
              <a:t>обеспечивает </a:t>
            </a:r>
            <a:r>
              <a:rPr dirty="0" sz="1600" spc="-5">
                <a:latin typeface="Times New Roman"/>
                <a:cs typeface="Times New Roman"/>
              </a:rPr>
              <a:t>надежную  </a:t>
            </a:r>
            <a:r>
              <a:rPr dirty="0" sz="1600" spc="-10">
                <a:latin typeface="Times New Roman"/>
                <a:cs typeface="Times New Roman"/>
              </a:rPr>
              <a:t>аутентификацию </a:t>
            </a:r>
            <a:r>
              <a:rPr dirty="0" sz="1600" spc="-5">
                <a:latin typeface="Times New Roman"/>
                <a:cs typeface="Times New Roman"/>
              </a:rPr>
              <a:t>при условии,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>
                <a:latin typeface="Times New Roman"/>
                <a:cs typeface="Times New Roman"/>
              </a:rPr>
              <a:t>ни </a:t>
            </a:r>
            <a:r>
              <a:rPr dirty="0" sz="1600" spc="-15">
                <a:latin typeface="Times New Roman"/>
                <a:cs typeface="Times New Roman"/>
              </a:rPr>
              <a:t>один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15">
                <a:latin typeface="Times New Roman"/>
                <a:cs typeface="Times New Roman"/>
              </a:rPr>
              <a:t>ключей </a:t>
            </a:r>
            <a:r>
              <a:rPr dirty="0" sz="1600" spc="-5">
                <a:latin typeface="Times New Roman"/>
                <a:cs typeface="Times New Roman"/>
              </a:rPr>
              <a:t>не </a:t>
            </a:r>
            <a:r>
              <a:rPr dirty="0" sz="1600" spc="-15">
                <a:latin typeface="Times New Roman"/>
                <a:cs typeface="Times New Roman"/>
              </a:rPr>
              <a:t>скомпрометирован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сервер </a:t>
            </a:r>
            <a:r>
              <a:rPr dirty="0" sz="1600" i="1">
                <a:latin typeface="Times New Roman"/>
                <a:cs typeface="Times New Roman"/>
              </a:rPr>
              <a:t>KS</a:t>
            </a:r>
            <a:r>
              <a:rPr dirty="0" sz="1600" spc="120" i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защищен.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algn="just" marL="1614170">
              <a:lnSpc>
                <a:spcPct val="100000"/>
              </a:lnSpc>
            </a:pPr>
            <a:r>
              <a:rPr dirty="0" sz="1600" b="1" i="1">
                <a:latin typeface="Times New Roman"/>
                <a:cs typeface="Times New Roman"/>
              </a:rPr>
              <a:t>4.4. </a:t>
            </a:r>
            <a:r>
              <a:rPr dirty="0" sz="1600" spc="-20" b="1" i="1">
                <a:latin typeface="Times New Roman"/>
                <a:cs typeface="Times New Roman"/>
              </a:rPr>
              <a:t>Протокол </a:t>
            </a:r>
            <a:r>
              <a:rPr dirty="0" sz="1600" spc="-10" b="1" i="1">
                <a:latin typeface="Times New Roman"/>
                <a:cs typeface="Times New Roman"/>
              </a:rPr>
              <a:t>аутентификации </a:t>
            </a:r>
            <a:r>
              <a:rPr dirty="0" sz="1600" b="1" i="1">
                <a:latin typeface="Times New Roman"/>
                <a:cs typeface="Times New Roman"/>
              </a:rPr>
              <a:t>и </a:t>
            </a:r>
            <a:r>
              <a:rPr dirty="0" sz="1600" spc="-10" b="1" i="1">
                <a:latin typeface="Times New Roman"/>
                <a:cs typeface="Times New Roman"/>
              </a:rPr>
              <a:t>распределения </a:t>
            </a:r>
            <a:r>
              <a:rPr dirty="0" sz="1600" spc="-5" b="1" i="1">
                <a:latin typeface="Times New Roman"/>
                <a:cs typeface="Times New Roman"/>
              </a:rPr>
              <a:t>ключей</a:t>
            </a:r>
            <a:r>
              <a:rPr dirty="0" sz="1600" spc="25" b="1" i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Times New Roman"/>
                <a:cs typeface="Times New Roman"/>
              </a:rPr>
              <a:t>Kerberos.</a:t>
            </a:r>
            <a:endParaRPr sz="1600">
              <a:latin typeface="Times New Roman"/>
              <a:cs typeface="Times New Roman"/>
            </a:endParaRPr>
          </a:p>
          <a:p>
            <a:pPr algn="just" marL="12700" marR="10795" indent="457200">
              <a:lnSpc>
                <a:spcPct val="124500"/>
              </a:lnSpc>
            </a:pPr>
            <a:r>
              <a:rPr dirty="0" sz="1600" spc="-20">
                <a:latin typeface="Times New Roman"/>
                <a:cs typeface="Times New Roman"/>
              </a:rPr>
              <a:t>Протокол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Kerberos </a:t>
            </a:r>
            <a:r>
              <a:rPr dirty="0" sz="1600" spc="-10">
                <a:latin typeface="Times New Roman"/>
                <a:cs typeface="Times New Roman"/>
              </a:rPr>
              <a:t>используется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системах </a:t>
            </a:r>
            <a:r>
              <a:rPr dirty="0" sz="1600" spc="-5">
                <a:latin typeface="Times New Roman"/>
                <a:cs typeface="Times New Roman"/>
              </a:rPr>
              <a:t>«клиент-сервер»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обмена  </a:t>
            </a:r>
            <a:r>
              <a:rPr dirty="0" sz="1600" spc="-15">
                <a:latin typeface="Times New Roman"/>
                <a:cs typeface="Times New Roman"/>
              </a:rPr>
              <a:t>ключевой </a:t>
            </a:r>
            <a:r>
              <a:rPr dirty="0" sz="1600" spc="-10">
                <a:latin typeface="Times New Roman"/>
                <a:cs typeface="Times New Roman"/>
              </a:rPr>
              <a:t>информации, предназначенной </a:t>
            </a:r>
            <a:r>
              <a:rPr dirty="0" sz="1600" spc="-5">
                <a:latin typeface="Times New Roman"/>
                <a:cs typeface="Times New Roman"/>
              </a:rPr>
              <a:t>для установления </a:t>
            </a:r>
            <a:r>
              <a:rPr dirty="0" sz="1600" spc="-10">
                <a:latin typeface="Times New Roman"/>
                <a:cs typeface="Times New Roman"/>
              </a:rPr>
              <a:t>защищенного </a:t>
            </a:r>
            <a:r>
              <a:rPr dirty="0" sz="1600" spc="-5">
                <a:latin typeface="Times New Roman"/>
                <a:cs typeface="Times New Roman"/>
              </a:rPr>
              <a:t>канала </a:t>
            </a:r>
            <a:r>
              <a:rPr dirty="0" sz="1600" spc="-10">
                <a:latin typeface="Times New Roman"/>
                <a:cs typeface="Times New Roman"/>
              </a:rPr>
              <a:t>связи </a:t>
            </a:r>
            <a:r>
              <a:rPr dirty="0" sz="1600" spc="-5">
                <a:latin typeface="Times New Roman"/>
                <a:cs typeface="Times New Roman"/>
              </a:rPr>
              <a:t>между  абонентами.</a:t>
            </a:r>
            <a:endParaRPr sz="1600">
              <a:latin typeface="Times New Roman"/>
              <a:cs typeface="Times New Roman"/>
            </a:endParaRPr>
          </a:p>
          <a:p>
            <a:pPr algn="just" marL="12700" marR="12065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Kerberos </a:t>
            </a:r>
            <a:r>
              <a:rPr dirty="0" sz="1600" spc="-10">
                <a:latin typeface="Times New Roman"/>
                <a:cs typeface="Times New Roman"/>
              </a:rPr>
              <a:t>обеспечивает аутентификацию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сетях,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10">
                <a:latin typeface="Times New Roman"/>
                <a:cs typeface="Times New Roman"/>
              </a:rPr>
              <a:t>заслуживающих </a:t>
            </a:r>
            <a:r>
              <a:rPr dirty="0" sz="1600" spc="-5">
                <a:latin typeface="Times New Roman"/>
                <a:cs typeface="Times New Roman"/>
              </a:rPr>
              <a:t>доверия. </a:t>
            </a:r>
            <a:r>
              <a:rPr dirty="0" sz="1600" spc="-65">
                <a:latin typeface="Times New Roman"/>
                <a:cs typeface="Times New Roman"/>
              </a:rPr>
              <a:t>То </a:t>
            </a:r>
            <a:r>
              <a:rPr dirty="0" sz="1600">
                <a:latin typeface="Times New Roman"/>
                <a:cs typeface="Times New Roman"/>
              </a:rPr>
              <a:t>есть, </a:t>
            </a:r>
            <a:r>
              <a:rPr dirty="0" sz="1600" spc="-5">
                <a:latin typeface="Times New Roman"/>
                <a:cs typeface="Times New Roman"/>
              </a:rPr>
              <a:t>при работе  Kerberos </a:t>
            </a:r>
            <a:r>
              <a:rPr dirty="0" sz="1600" spc="-10">
                <a:latin typeface="Times New Roman"/>
                <a:cs typeface="Times New Roman"/>
              </a:rPr>
              <a:t>подразумевается, что злоумышленники </a:t>
            </a:r>
            <a:r>
              <a:rPr dirty="0" sz="1600" spc="-5">
                <a:latin typeface="Times New Roman"/>
                <a:cs typeface="Times New Roman"/>
              </a:rPr>
              <a:t>могут выполнять </a:t>
            </a:r>
            <a:r>
              <a:rPr dirty="0" sz="1600" spc="-10">
                <a:latin typeface="Times New Roman"/>
                <a:cs typeface="Times New Roman"/>
              </a:rPr>
              <a:t>следующие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действия: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Font typeface="Arial Black"/>
              <a:buChar char=""/>
              <a:tabLst>
                <a:tab pos="926465" algn="l"/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выдавать себя </a:t>
            </a:r>
            <a:r>
              <a:rPr dirty="0" sz="1600" spc="-5">
                <a:latin typeface="Times New Roman"/>
                <a:cs typeface="Times New Roman"/>
              </a:rPr>
              <a:t>за </a:t>
            </a:r>
            <a:r>
              <a:rPr dirty="0" sz="1600" spc="-15">
                <a:latin typeface="Times New Roman"/>
                <a:cs typeface="Times New Roman"/>
              </a:rPr>
              <a:t>одну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5">
                <a:latin typeface="Times New Roman"/>
                <a:cs typeface="Times New Roman"/>
              </a:rPr>
              <a:t>легитимных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сторон;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Font typeface="Arial Black"/>
              <a:buChar char=""/>
              <a:tabLst>
                <a:tab pos="926465" algn="l"/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иметь </a:t>
            </a:r>
            <a:r>
              <a:rPr dirty="0" sz="1600">
                <a:latin typeface="Times New Roman"/>
                <a:cs typeface="Times New Roman"/>
              </a:rPr>
              <a:t>физический доступ к </a:t>
            </a:r>
            <a:r>
              <a:rPr dirty="0" sz="1600" spc="-20">
                <a:latin typeface="Times New Roman"/>
                <a:cs typeface="Times New Roman"/>
              </a:rPr>
              <a:t>одному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10">
                <a:latin typeface="Times New Roman"/>
                <a:cs typeface="Times New Roman"/>
              </a:rPr>
              <a:t>участвующих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соединении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компьютеров;</a:t>
            </a:r>
            <a:endParaRPr sz="160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spcBef>
                <a:spcPts val="470"/>
              </a:spcBef>
              <a:buSzPct val="87500"/>
              <a:buFont typeface="Arial Black"/>
              <a:buChar char=""/>
              <a:tabLst>
                <a:tab pos="926465" algn="l"/>
                <a:tab pos="927100" algn="l"/>
              </a:tabLst>
            </a:pPr>
            <a:r>
              <a:rPr dirty="0" sz="1600" spc="-15">
                <a:latin typeface="Times New Roman"/>
                <a:cs typeface="Times New Roman"/>
              </a:rPr>
              <a:t>перехватывать </a:t>
            </a:r>
            <a:r>
              <a:rPr dirty="0" sz="1600" spc="-5">
                <a:latin typeface="Times New Roman"/>
                <a:cs typeface="Times New Roman"/>
              </a:rPr>
              <a:t>любые </a:t>
            </a:r>
            <a:r>
              <a:rPr dirty="0" sz="1600" spc="-10">
                <a:latin typeface="Times New Roman"/>
                <a:cs typeface="Times New Roman"/>
              </a:rPr>
              <a:t>пакеты, модифицировать </a:t>
            </a:r>
            <a:r>
              <a:rPr dirty="0" sz="1600" spc="-5">
                <a:latin typeface="Times New Roman"/>
                <a:cs typeface="Times New Roman"/>
              </a:rPr>
              <a:t>их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передавать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повторно.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9" name="object 9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2270" cy="584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7166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Методы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	</a:t>
            </a:r>
            <a:r>
              <a:rPr dirty="0" sz="1400" b="1">
                <a:latin typeface="Times New Roman"/>
                <a:cs typeface="Times New Roman"/>
              </a:rPr>
              <a:t>2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 marL="469900" marR="952500" indent="441959">
              <a:lnSpc>
                <a:spcPct val="124500"/>
              </a:lnSpc>
              <a:spcBef>
                <a:spcPts val="1110"/>
              </a:spcBef>
            </a:pPr>
            <a:r>
              <a:rPr dirty="0" sz="1600" b="1">
                <a:latin typeface="Times New Roman"/>
                <a:cs typeface="Times New Roman"/>
              </a:rPr>
              <a:t>1. </a:t>
            </a:r>
            <a:r>
              <a:rPr dirty="0" sz="1600" spc="-15" b="1">
                <a:latin typeface="Times New Roman"/>
                <a:cs typeface="Times New Roman"/>
              </a:rPr>
              <a:t>Аутентификация, </a:t>
            </a:r>
            <a:r>
              <a:rPr dirty="0" sz="1600" spc="-10" b="1">
                <a:latin typeface="Times New Roman"/>
                <a:cs typeface="Times New Roman"/>
              </a:rPr>
              <a:t>авторизация </a:t>
            </a:r>
            <a:r>
              <a:rPr dirty="0" sz="1600" b="1">
                <a:latin typeface="Times New Roman"/>
                <a:cs typeface="Times New Roman"/>
              </a:rPr>
              <a:t>и </a:t>
            </a:r>
            <a:r>
              <a:rPr dirty="0" sz="1600" spc="-5" b="1">
                <a:latin typeface="Times New Roman"/>
                <a:cs typeface="Times New Roman"/>
              </a:rPr>
              <a:t>администрирование действий </a:t>
            </a:r>
            <a:r>
              <a:rPr dirty="0" sz="1600" spc="-15" b="1">
                <a:latin typeface="Times New Roman"/>
                <a:cs typeface="Times New Roman"/>
              </a:rPr>
              <a:t>пользователей  </a:t>
            </a:r>
            <a:r>
              <a:rPr dirty="0" sz="1600" spc="-10" b="1">
                <a:latin typeface="Times New Roman"/>
                <a:cs typeface="Times New Roman"/>
              </a:rPr>
              <a:t>Основные </a:t>
            </a:r>
            <a:r>
              <a:rPr dirty="0" sz="1600" spc="-5" b="1">
                <a:latin typeface="Times New Roman"/>
                <a:cs typeface="Times New Roman"/>
              </a:rPr>
              <a:t>определения:</a:t>
            </a:r>
            <a:endParaRPr sz="1600">
              <a:latin typeface="Times New Roman"/>
              <a:cs typeface="Times New Roman"/>
            </a:endParaRPr>
          </a:p>
          <a:p>
            <a:pPr marL="12700" marR="8890" indent="457200">
              <a:lnSpc>
                <a:spcPct val="124500"/>
              </a:lnSpc>
            </a:pPr>
            <a:r>
              <a:rPr dirty="0" sz="1600" spc="-5" i="1">
                <a:latin typeface="Times New Roman"/>
                <a:cs typeface="Times New Roman"/>
              </a:rPr>
              <a:t>Идентификатор </a:t>
            </a:r>
            <a:r>
              <a:rPr dirty="0" sz="1600" spc="-10" i="1">
                <a:latin typeface="Times New Roman"/>
                <a:cs typeface="Times New Roman"/>
              </a:rPr>
              <a:t>субъекта </a:t>
            </a:r>
            <a:r>
              <a:rPr dirty="0" sz="1600" spc="-15" i="1">
                <a:latin typeface="Times New Roman"/>
                <a:cs typeface="Times New Roman"/>
              </a:rPr>
              <a:t>(пользователя)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связанная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25">
                <a:latin typeface="Times New Roman"/>
                <a:cs typeface="Times New Roman"/>
              </a:rPr>
              <a:t>субъектом </a:t>
            </a:r>
            <a:r>
              <a:rPr dirty="0" sz="1600" spc="-20">
                <a:latin typeface="Times New Roman"/>
                <a:cs typeface="Times New Roman"/>
              </a:rPr>
              <a:t>некоторая </a:t>
            </a:r>
            <a:r>
              <a:rPr dirty="0" sz="1600" spc="-10">
                <a:latin typeface="Times New Roman"/>
                <a:cs typeface="Times New Roman"/>
              </a:rPr>
              <a:t>информация, </a:t>
            </a:r>
            <a:r>
              <a:rPr dirty="0" sz="1600" spc="-20">
                <a:latin typeface="Times New Roman"/>
                <a:cs typeface="Times New Roman"/>
              </a:rPr>
              <a:t>которая  </a:t>
            </a:r>
            <a:r>
              <a:rPr dirty="0" sz="1600" spc="-15">
                <a:latin typeface="Times New Roman"/>
                <a:cs typeface="Times New Roman"/>
              </a:rPr>
              <a:t>однозначно его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идентифицирует.</a:t>
            </a:r>
            <a:endParaRPr sz="1600">
              <a:latin typeface="Times New Roman"/>
              <a:cs typeface="Times New Roman"/>
            </a:endParaRPr>
          </a:p>
          <a:p>
            <a:pPr marL="12700" marR="8255" indent="457200">
              <a:lnSpc>
                <a:spcPct val="124500"/>
              </a:lnSpc>
            </a:pPr>
            <a:r>
              <a:rPr dirty="0" sz="1600" spc="-5" i="1">
                <a:latin typeface="Times New Roman"/>
                <a:cs typeface="Times New Roman"/>
              </a:rPr>
              <a:t>Идентификация (Identification)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 spc="-5">
                <a:latin typeface="Times New Roman"/>
                <a:cs typeface="Times New Roman"/>
              </a:rPr>
              <a:t>процедура распознавания </a:t>
            </a:r>
            <a:r>
              <a:rPr dirty="0" sz="1600" spc="-10">
                <a:latin typeface="Times New Roman"/>
                <a:cs typeface="Times New Roman"/>
              </a:rPr>
              <a:t>пользователя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15">
                <a:latin typeface="Times New Roman"/>
                <a:cs typeface="Times New Roman"/>
              </a:rPr>
              <a:t>его </a:t>
            </a:r>
            <a:r>
              <a:rPr dirty="0" sz="1600" spc="-10">
                <a:latin typeface="Times New Roman"/>
                <a:cs typeface="Times New Roman"/>
              </a:rPr>
              <a:t>идентификатору  </a:t>
            </a:r>
            <a:r>
              <a:rPr dirty="0" sz="1600" spc="-5">
                <a:latin typeface="Times New Roman"/>
                <a:cs typeface="Times New Roman"/>
              </a:rPr>
              <a:t>(имени).</a:t>
            </a:r>
            <a:endParaRPr sz="16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24500"/>
              </a:lnSpc>
            </a:pPr>
            <a:r>
              <a:rPr dirty="0" sz="1600" spc="-10" i="1">
                <a:latin typeface="Times New Roman"/>
                <a:cs typeface="Times New Roman"/>
              </a:rPr>
              <a:t>Аутентификация </a:t>
            </a:r>
            <a:r>
              <a:rPr dirty="0" sz="1600" spc="-5" i="1">
                <a:latin typeface="Times New Roman"/>
                <a:cs typeface="Times New Roman"/>
              </a:rPr>
              <a:t>(Authentication)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 spc="-5">
                <a:latin typeface="Times New Roman"/>
                <a:cs typeface="Times New Roman"/>
              </a:rPr>
              <a:t>процедура проверки подлинности </a:t>
            </a:r>
            <a:r>
              <a:rPr dirty="0" sz="1600" spc="-10">
                <a:latin typeface="Times New Roman"/>
                <a:cs typeface="Times New Roman"/>
              </a:rPr>
              <a:t>заявленного пользователя,  </a:t>
            </a:r>
            <a:r>
              <a:rPr dirty="0" sz="1600" spc="5">
                <a:latin typeface="Times New Roman"/>
                <a:cs typeface="Times New Roman"/>
              </a:rPr>
              <a:t>процесса </a:t>
            </a:r>
            <a:r>
              <a:rPr dirty="0" sz="1600" spc="-5">
                <a:latin typeface="Times New Roman"/>
                <a:cs typeface="Times New Roman"/>
              </a:rPr>
              <a:t>или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устройства.</a:t>
            </a:r>
            <a:endParaRPr sz="16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24500"/>
              </a:lnSpc>
            </a:pPr>
            <a:r>
              <a:rPr dirty="0" sz="1600" spc="-5" i="1">
                <a:latin typeface="Times New Roman"/>
                <a:cs typeface="Times New Roman"/>
              </a:rPr>
              <a:t>Авторизация (Authorization)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процедура предоставления </a:t>
            </a:r>
            <a:r>
              <a:rPr dirty="0" sz="1600" spc="-20">
                <a:latin typeface="Times New Roman"/>
                <a:cs typeface="Times New Roman"/>
              </a:rPr>
              <a:t>субъекту </a:t>
            </a:r>
            <a:r>
              <a:rPr dirty="0" sz="1600" spc="-5">
                <a:latin typeface="Times New Roman"/>
                <a:cs typeface="Times New Roman"/>
              </a:rPr>
              <a:t>определенных </a:t>
            </a:r>
            <a:r>
              <a:rPr dirty="0" sz="1600" spc="-15">
                <a:latin typeface="Times New Roman"/>
                <a:cs typeface="Times New Roman"/>
              </a:rPr>
              <a:t>полномочий </a:t>
            </a:r>
            <a:r>
              <a:rPr dirty="0" sz="1600">
                <a:latin typeface="Times New Roman"/>
                <a:cs typeface="Times New Roman"/>
              </a:rPr>
              <a:t>и  ресурсов в </a:t>
            </a:r>
            <a:r>
              <a:rPr dirty="0" sz="1600" spc="-5">
                <a:latin typeface="Times New Roman"/>
                <a:cs typeface="Times New Roman"/>
              </a:rPr>
              <a:t>данной системе </a:t>
            </a:r>
            <a:r>
              <a:rPr dirty="0" sz="1600" spc="-25">
                <a:latin typeface="Times New Roman"/>
                <a:cs typeface="Times New Roman"/>
              </a:rPr>
              <a:t>(т.е. </a:t>
            </a:r>
            <a:r>
              <a:rPr dirty="0" sz="1600" spc="-10">
                <a:latin typeface="Times New Roman"/>
                <a:cs typeface="Times New Roman"/>
              </a:rPr>
              <a:t>устанавливает </a:t>
            </a:r>
            <a:r>
              <a:rPr dirty="0" sz="1600" spc="-5">
                <a:latin typeface="Times New Roman"/>
                <a:cs typeface="Times New Roman"/>
              </a:rPr>
              <a:t>сферу </a:t>
            </a:r>
            <a:r>
              <a:rPr dirty="0" sz="1600" spc="-15">
                <a:latin typeface="Times New Roman"/>
                <a:cs typeface="Times New Roman"/>
              </a:rPr>
              <a:t>его </a:t>
            </a:r>
            <a:r>
              <a:rPr dirty="0" sz="1600" spc="-5">
                <a:latin typeface="Times New Roman"/>
                <a:cs typeface="Times New Roman"/>
              </a:rPr>
              <a:t>действия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доступные ему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ресурсы).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6985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5">
                <a:latin typeface="Times New Roman"/>
                <a:cs typeface="Times New Roman"/>
              </a:rPr>
              <a:t>защите каналов </a:t>
            </a:r>
            <a:r>
              <a:rPr dirty="0" sz="1600" spc="-15">
                <a:latin typeface="Times New Roman"/>
                <a:cs typeface="Times New Roman"/>
              </a:rPr>
              <a:t>передачи </a:t>
            </a:r>
            <a:r>
              <a:rPr dirty="0" sz="1600" spc="-5">
                <a:latin typeface="Times New Roman"/>
                <a:cs typeface="Times New Roman"/>
              </a:rPr>
              <a:t>данных должна выполняться взаимная </a:t>
            </a:r>
            <a:r>
              <a:rPr dirty="0" sz="1600" spc="-10">
                <a:latin typeface="Times New Roman"/>
                <a:cs typeface="Times New Roman"/>
              </a:rPr>
              <a:t>аутентификация </a:t>
            </a:r>
            <a:r>
              <a:rPr dirty="0" sz="1600" spc="-20">
                <a:latin typeface="Times New Roman"/>
                <a:cs typeface="Times New Roman"/>
              </a:rPr>
              <a:t>субъектов  </a:t>
            </a:r>
            <a:r>
              <a:rPr dirty="0" sz="1600" spc="-25">
                <a:latin typeface="Times New Roman"/>
                <a:cs typeface="Times New Roman"/>
              </a:rPr>
              <a:t>(т.е., </a:t>
            </a:r>
            <a:r>
              <a:rPr dirty="0" sz="1600" spc="-5">
                <a:latin typeface="Times New Roman"/>
                <a:cs typeface="Times New Roman"/>
              </a:rPr>
              <a:t>взаимное </a:t>
            </a:r>
            <a:r>
              <a:rPr dirty="0" sz="1600" spc="-10">
                <a:latin typeface="Times New Roman"/>
                <a:cs typeface="Times New Roman"/>
              </a:rPr>
              <a:t>подтверждение </a:t>
            </a:r>
            <a:r>
              <a:rPr dirty="0" sz="1600" spc="-5">
                <a:latin typeface="Times New Roman"/>
                <a:cs typeface="Times New Roman"/>
              </a:rPr>
              <a:t>подлинности </a:t>
            </a:r>
            <a:r>
              <a:rPr dirty="0" sz="1600" spc="-15">
                <a:latin typeface="Times New Roman"/>
                <a:cs typeface="Times New Roman"/>
              </a:rPr>
              <a:t>субъектов). </a:t>
            </a:r>
            <a:r>
              <a:rPr dirty="0" sz="1600" spc="-5">
                <a:latin typeface="Times New Roman"/>
                <a:cs typeface="Times New Roman"/>
              </a:rPr>
              <a:t>Цель данной процедуры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обеспечить  уверенность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том,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5">
                <a:latin typeface="Times New Roman"/>
                <a:cs typeface="Times New Roman"/>
              </a:rPr>
              <a:t>соединение установлено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5">
                <a:latin typeface="Times New Roman"/>
                <a:cs typeface="Times New Roman"/>
              </a:rPr>
              <a:t>законным </a:t>
            </a:r>
            <a:r>
              <a:rPr dirty="0" sz="1600" spc="-20">
                <a:latin typeface="Times New Roman"/>
                <a:cs typeface="Times New Roman"/>
              </a:rPr>
              <a:t>субъектом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вся информация </a:t>
            </a:r>
            <a:r>
              <a:rPr dirty="0" sz="1600" spc="-5">
                <a:latin typeface="Times New Roman"/>
                <a:cs typeface="Times New Roman"/>
              </a:rPr>
              <a:t>дойдет до </a:t>
            </a:r>
            <a:r>
              <a:rPr dirty="0" sz="1600" spc="5">
                <a:latin typeface="Times New Roman"/>
                <a:cs typeface="Times New Roman"/>
              </a:rPr>
              <a:t>места  </a:t>
            </a:r>
            <a:r>
              <a:rPr dirty="0" sz="1600" spc="-10">
                <a:latin typeface="Times New Roman"/>
                <a:cs typeface="Times New Roman"/>
              </a:rPr>
              <a:t>назначения. </a:t>
            </a:r>
            <a:r>
              <a:rPr dirty="0" sz="1600" spc="-5">
                <a:latin typeface="Times New Roman"/>
                <a:cs typeface="Times New Roman"/>
              </a:rPr>
              <a:t>Обычно выполняется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начале </a:t>
            </a:r>
            <a:r>
              <a:rPr dirty="0" sz="1600" spc="5">
                <a:latin typeface="Times New Roman"/>
                <a:cs typeface="Times New Roman"/>
              </a:rPr>
              <a:t>сеанса </a:t>
            </a:r>
            <a:r>
              <a:rPr dirty="0" sz="1600" spc="-10">
                <a:latin typeface="Times New Roman"/>
                <a:cs typeface="Times New Roman"/>
              </a:rPr>
              <a:t>связи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5">
                <a:latin typeface="Times New Roman"/>
                <a:cs typeface="Times New Roman"/>
              </a:rPr>
              <a:t>процессе </a:t>
            </a:r>
            <a:r>
              <a:rPr dirty="0" sz="1600" spc="-5">
                <a:latin typeface="Times New Roman"/>
                <a:cs typeface="Times New Roman"/>
              </a:rPr>
              <a:t>установления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соединения.</a:t>
            </a:r>
            <a:endParaRPr sz="1600">
              <a:latin typeface="Times New Roman"/>
              <a:cs typeface="Times New Roman"/>
            </a:endParaRPr>
          </a:p>
          <a:p>
            <a:pPr algn="just" marL="12700" marR="572770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зависимости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предъявляемых </a:t>
            </a:r>
            <a:r>
              <a:rPr dirty="0" sz="1600" spc="-25">
                <a:latin typeface="Times New Roman"/>
                <a:cs typeface="Times New Roman"/>
              </a:rPr>
              <a:t>субъектом </a:t>
            </a:r>
            <a:r>
              <a:rPr dirty="0" sz="1600" spc="-5">
                <a:latin typeface="Times New Roman"/>
                <a:cs typeface="Times New Roman"/>
              </a:rPr>
              <a:t>сущностей </a:t>
            </a:r>
            <a:r>
              <a:rPr dirty="0" sz="1600">
                <a:latin typeface="Times New Roman"/>
                <a:cs typeface="Times New Roman"/>
              </a:rPr>
              <a:t>процессы </a:t>
            </a:r>
            <a:r>
              <a:rPr dirty="0" sz="1600" spc="-15">
                <a:latin typeface="Times New Roman"/>
                <a:cs typeface="Times New Roman"/>
              </a:rPr>
              <a:t>аутентификации </a:t>
            </a:r>
            <a:r>
              <a:rPr dirty="0" sz="1600" spc="-5">
                <a:latin typeface="Times New Roman"/>
                <a:cs typeface="Times New Roman"/>
              </a:rPr>
              <a:t>могут быть  </a:t>
            </a:r>
            <a:r>
              <a:rPr dirty="0" sz="1600" spc="-10">
                <a:latin typeface="Times New Roman"/>
                <a:cs typeface="Times New Roman"/>
              </a:rPr>
              <a:t>разделены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следующие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категории:</a:t>
            </a:r>
            <a:endParaRPr sz="1600">
              <a:latin typeface="Times New Roman"/>
              <a:cs typeface="Times New Roman"/>
            </a:endParaRPr>
          </a:p>
          <a:p>
            <a:pPr algn="just" marL="698500">
              <a:lnSpc>
                <a:spcPct val="100000"/>
              </a:lnSpc>
              <a:spcBef>
                <a:spcPts val="470"/>
              </a:spcBef>
            </a:pPr>
            <a:r>
              <a:rPr dirty="0" sz="1400">
                <a:latin typeface="Times New Roman"/>
                <a:cs typeface="Times New Roman"/>
              </a:rPr>
              <a:t>1) </a:t>
            </a:r>
            <a:r>
              <a:rPr dirty="0" sz="1600">
                <a:latin typeface="Times New Roman"/>
                <a:cs typeface="Times New Roman"/>
              </a:rPr>
              <a:t>на основе </a:t>
            </a:r>
            <a:r>
              <a:rPr dirty="0" sz="1600" spc="-5">
                <a:latin typeface="Times New Roman"/>
                <a:cs typeface="Times New Roman"/>
              </a:rPr>
              <a:t>знания </a:t>
            </a:r>
            <a:r>
              <a:rPr dirty="0" sz="1600" spc="-10">
                <a:latin typeface="Times New Roman"/>
                <a:cs typeface="Times New Roman"/>
              </a:rPr>
              <a:t>чего-либо (пароль, </a:t>
            </a:r>
            <a:r>
              <a:rPr dirty="0" sz="1600" spc="-20">
                <a:latin typeface="Times New Roman"/>
                <a:cs typeface="Times New Roman"/>
              </a:rPr>
              <a:t>PIN–код, </a:t>
            </a:r>
            <a:r>
              <a:rPr dirty="0" sz="1600">
                <a:latin typeface="Times New Roman"/>
                <a:cs typeface="Times New Roman"/>
              </a:rPr>
              <a:t>секретные и </a:t>
            </a:r>
            <a:r>
              <a:rPr dirty="0" sz="1600" spc="-10">
                <a:latin typeface="Times New Roman"/>
                <a:cs typeface="Times New Roman"/>
              </a:rPr>
              <a:t>открытые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ключи);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5" name="object 5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6715" cy="220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Методы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	</a:t>
            </a:r>
            <a:r>
              <a:rPr dirty="0" sz="1400" b="1">
                <a:latin typeface="Times New Roman"/>
                <a:cs typeface="Times New Roman"/>
              </a:rPr>
              <a:t>20 из</a:t>
            </a:r>
            <a:r>
              <a:rPr dirty="0" sz="1400" spc="-10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532765">
              <a:lnSpc>
                <a:spcPct val="100000"/>
              </a:lnSpc>
            </a:pPr>
            <a:r>
              <a:rPr dirty="0" sz="1600" spc="-15">
                <a:latin typeface="Times New Roman"/>
                <a:cs typeface="Times New Roman"/>
              </a:rPr>
              <a:t>Основу </a:t>
            </a:r>
            <a:r>
              <a:rPr dirty="0" sz="1600" spc="-5">
                <a:latin typeface="Times New Roman"/>
                <a:cs typeface="Times New Roman"/>
              </a:rPr>
              <a:t>Kerberos </a:t>
            </a:r>
            <a:r>
              <a:rPr dirty="0" sz="1600">
                <a:latin typeface="Times New Roman"/>
                <a:cs typeface="Times New Roman"/>
              </a:rPr>
              <a:t>составляет </a:t>
            </a:r>
            <a:r>
              <a:rPr dirty="0" sz="1600" spc="-25">
                <a:latin typeface="Times New Roman"/>
                <a:cs typeface="Times New Roman"/>
              </a:rPr>
              <a:t>протокол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распределения 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ключей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Нидхэма–Шредера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Times New Roman"/>
                <a:cs typeface="Times New Roman"/>
              </a:rPr>
              <a:t>с третьей </a:t>
            </a:r>
            <a:r>
              <a:rPr dirty="0" sz="1600" spc="-5">
                <a:latin typeface="Times New Roman"/>
                <a:cs typeface="Times New Roman"/>
              </a:rPr>
              <a:t>доверенной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стороной.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Сервер Kerberos </a:t>
            </a:r>
            <a:r>
              <a:rPr dirty="0" sz="1600">
                <a:latin typeface="Times New Roman"/>
                <a:cs typeface="Times New Roman"/>
              </a:rPr>
              <a:t>KS </a:t>
            </a:r>
            <a:r>
              <a:rPr dirty="0" sz="1600" spc="-15">
                <a:latin typeface="Times New Roman"/>
                <a:cs typeface="Times New Roman"/>
              </a:rPr>
              <a:t>можно </a:t>
            </a:r>
            <a:r>
              <a:rPr dirty="0" sz="1600" spc="-10">
                <a:latin typeface="Times New Roman"/>
                <a:cs typeface="Times New Roman"/>
              </a:rPr>
              <a:t>разделить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две части: сервер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 i="1">
                <a:latin typeface="Times New Roman"/>
                <a:cs typeface="Times New Roman"/>
              </a:rPr>
              <a:t>AS </a:t>
            </a:r>
            <a:r>
              <a:rPr dirty="0" sz="1600" spc="-5">
                <a:latin typeface="Times New Roman"/>
                <a:cs typeface="Times New Roman"/>
              </a:rPr>
              <a:t>(Authentication Server) 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сервер </a:t>
            </a:r>
            <a:r>
              <a:rPr dirty="0" sz="1600" spc="-15">
                <a:latin typeface="Times New Roman"/>
                <a:cs typeface="Times New Roman"/>
              </a:rPr>
              <a:t>службы выдачи мандатов </a:t>
            </a:r>
            <a:r>
              <a:rPr dirty="0" sz="1600" spc="-5" i="1">
                <a:latin typeface="Times New Roman"/>
                <a:cs typeface="Times New Roman"/>
              </a:rPr>
              <a:t>TGS </a:t>
            </a:r>
            <a:r>
              <a:rPr dirty="0" sz="1600" spc="-15">
                <a:latin typeface="Times New Roman"/>
                <a:cs typeface="Times New Roman"/>
              </a:rPr>
              <a:t>(Ticket </a:t>
            </a:r>
            <a:r>
              <a:rPr dirty="0" sz="1600" spc="-5">
                <a:latin typeface="Times New Roman"/>
                <a:cs typeface="Times New Roman"/>
              </a:rPr>
              <a:t>Granting Service). </a:t>
            </a:r>
            <a:r>
              <a:rPr dirty="0" sz="1600" spc="-10">
                <a:latin typeface="Times New Roman"/>
                <a:cs typeface="Times New Roman"/>
              </a:rPr>
              <a:t>Информационными </a:t>
            </a:r>
            <a:r>
              <a:rPr dirty="0" sz="1600">
                <a:latin typeface="Times New Roman"/>
                <a:cs typeface="Times New Roman"/>
              </a:rPr>
              <a:t>ресурсами, доступ к  </a:t>
            </a:r>
            <a:r>
              <a:rPr dirty="0" sz="1600" spc="-20">
                <a:latin typeface="Times New Roman"/>
                <a:cs typeface="Times New Roman"/>
              </a:rPr>
              <a:t>которым </a:t>
            </a:r>
            <a:r>
              <a:rPr dirty="0" sz="1600" spc="-25">
                <a:latin typeface="Times New Roman"/>
                <a:cs typeface="Times New Roman"/>
              </a:rPr>
              <a:t>хотят </a:t>
            </a:r>
            <a:r>
              <a:rPr dirty="0" sz="1600" spc="-5">
                <a:latin typeface="Times New Roman"/>
                <a:cs typeface="Times New Roman"/>
              </a:rPr>
              <a:t>получить клиенты </a:t>
            </a:r>
            <a:r>
              <a:rPr dirty="0" sz="1600" i="1">
                <a:latin typeface="Times New Roman"/>
                <a:cs typeface="Times New Roman"/>
              </a:rPr>
              <a:t>C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spc="-5">
                <a:latin typeface="Times New Roman"/>
                <a:cs typeface="Times New Roman"/>
              </a:rPr>
              <a:t>управляет сервер </a:t>
            </a:r>
            <a:r>
              <a:rPr dirty="0" sz="1600" spc="-10">
                <a:latin typeface="Times New Roman"/>
                <a:cs typeface="Times New Roman"/>
              </a:rPr>
              <a:t>информационных </a:t>
            </a:r>
            <a:r>
              <a:rPr dirty="0" sz="1600">
                <a:latin typeface="Times New Roman"/>
                <a:cs typeface="Times New Roman"/>
              </a:rPr>
              <a:t>ресурсов </a:t>
            </a:r>
            <a:r>
              <a:rPr dirty="0" sz="1600" i="1">
                <a:latin typeface="Times New Roman"/>
                <a:cs typeface="Times New Roman"/>
              </a:rPr>
              <a:t>RS</a:t>
            </a:r>
            <a:r>
              <a:rPr dirty="0" sz="1600">
                <a:latin typeface="Times New Roman"/>
                <a:cs typeface="Times New Roman"/>
              </a:rPr>
              <a:t>. </a:t>
            </a:r>
            <a:r>
              <a:rPr dirty="0" sz="1600" spc="-5">
                <a:latin typeface="Times New Roman"/>
                <a:cs typeface="Times New Roman"/>
              </a:rPr>
              <a:t>Клиентами могут  быть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пользователи,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а</a:t>
            </a:r>
            <a:r>
              <a:rPr dirty="0" sz="1600" spc="2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также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независимые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программы,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выполняющие</a:t>
            </a:r>
            <a:r>
              <a:rPr dirty="0" sz="1600" spc="2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такие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действия,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как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загрузка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2949899"/>
            <a:ext cx="17976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5535" algn="l"/>
              </a:tabLst>
            </a:pPr>
            <a:r>
              <a:rPr dirty="0" sz="1600" spc="-105">
                <a:latin typeface="Times New Roman"/>
                <a:cs typeface="Times New Roman"/>
              </a:rPr>
              <a:t>у</a:t>
            </a:r>
            <a:r>
              <a:rPr dirty="0" sz="1600" spc="5">
                <a:latin typeface="Times New Roman"/>
                <a:cs typeface="Times New Roman"/>
              </a:rPr>
              <a:t>да</a:t>
            </a:r>
            <a:r>
              <a:rPr dirty="0" sz="1600">
                <a:latin typeface="Times New Roman"/>
                <a:cs typeface="Times New Roman"/>
              </a:rPr>
              <a:t>ле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ных	</a:t>
            </a:r>
            <a:r>
              <a:rPr dirty="0" sz="1600" spc="-10">
                <a:latin typeface="Times New Roman"/>
                <a:cs typeface="Times New Roman"/>
              </a:rPr>
              <a:t>ф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йл</a:t>
            </a:r>
            <a:r>
              <a:rPr dirty="0" sz="1600" spc="-1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в,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3253429"/>
            <a:ext cx="193928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6395" algn="l"/>
              </a:tabLst>
            </a:pPr>
            <a:r>
              <a:rPr dirty="0" sz="1600">
                <a:latin typeface="Times New Roman"/>
                <a:cs typeface="Times New Roman"/>
              </a:rPr>
              <a:t>Пр</a:t>
            </a:r>
            <a:r>
              <a:rPr dirty="0" sz="1600" spc="-20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п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</a:t>
            </a:r>
            <a:r>
              <a:rPr dirty="0" sz="1600" spc="-10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г</a:t>
            </a:r>
            <a:r>
              <a:rPr dirty="0" sz="1600" spc="-5">
                <a:latin typeface="Times New Roman"/>
                <a:cs typeface="Times New Roman"/>
              </a:rPr>
              <a:t>ае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я,	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2970" y="2890209"/>
            <a:ext cx="7333615" cy="63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230" marR="5080" indent="-177165">
              <a:lnSpc>
                <a:spcPct val="124500"/>
              </a:lnSpc>
              <a:spcBef>
                <a:spcPts val="100"/>
              </a:spcBef>
              <a:tabLst>
                <a:tab pos="944880" algn="l"/>
                <a:tab pos="1093470" algn="l"/>
                <a:tab pos="1957705" algn="l"/>
                <a:tab pos="2125980" algn="l"/>
                <a:tab pos="2884805" algn="l"/>
                <a:tab pos="3145790" algn="l"/>
                <a:tab pos="3800475" algn="l"/>
                <a:tab pos="3839210" algn="l"/>
                <a:tab pos="4661535" algn="l"/>
                <a:tab pos="4963795" algn="l"/>
                <a:tab pos="5347970" algn="l"/>
                <a:tab pos="5420360" algn="l"/>
                <a:tab pos="5681345" algn="l"/>
                <a:tab pos="6631940" algn="l"/>
                <a:tab pos="6770370" algn="l"/>
                <a:tab pos="7042150" algn="l"/>
              </a:tabLst>
            </a:pP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тправ</a:t>
            </a: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а	</a:t>
            </a:r>
            <a:r>
              <a:rPr dirty="0" sz="1600" spc="-5">
                <a:latin typeface="Times New Roman"/>
                <a:cs typeface="Times New Roman"/>
              </a:rPr>
              <a:t>сообще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й,	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2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уп	к	</a:t>
            </a:r>
            <a:r>
              <a:rPr dirty="0" sz="1600" spc="-5">
                <a:latin typeface="Times New Roman"/>
                <a:cs typeface="Times New Roman"/>
              </a:rPr>
              <a:t>база</a:t>
            </a:r>
            <a:r>
              <a:rPr dirty="0" sz="1600">
                <a:latin typeface="Times New Roman"/>
                <a:cs typeface="Times New Roman"/>
              </a:rPr>
              <a:t>м	</a:t>
            </a:r>
            <a:r>
              <a:rPr dirty="0" sz="1600" spc="-5">
                <a:latin typeface="Times New Roman"/>
                <a:cs typeface="Times New Roman"/>
              </a:rPr>
              <a:t>да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ых,	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2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уп		к	п</a:t>
            </a:r>
            <a:r>
              <a:rPr dirty="0" sz="1600" spc="-10">
                <a:latin typeface="Times New Roman"/>
                <a:cs typeface="Times New Roman"/>
              </a:rPr>
              <a:t>р</a:t>
            </a:r>
            <a:r>
              <a:rPr dirty="0" sz="1600">
                <a:latin typeface="Times New Roman"/>
                <a:cs typeface="Times New Roman"/>
              </a:rPr>
              <a:t>интерам		и	</a:t>
            </a:r>
            <a:r>
              <a:rPr dirty="0" sz="1600" spc="-1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.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.  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ер</a:t>
            </a:r>
            <a:r>
              <a:rPr dirty="0" sz="1600" spc="-1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 spc="-15">
                <a:latin typeface="Times New Roman"/>
                <a:cs typeface="Times New Roman"/>
              </a:rPr>
              <a:t>р</a:t>
            </a:r>
            <a:r>
              <a:rPr dirty="0" sz="1600">
                <a:latin typeface="Times New Roman"/>
                <a:cs typeface="Times New Roman"/>
              </a:rPr>
              <a:t>ы		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10">
                <a:latin typeface="Times New Roman"/>
                <a:cs typeface="Times New Roman"/>
              </a:rPr>
              <a:t>л</a:t>
            </a:r>
            <a:r>
              <a:rPr dirty="0" sz="1600" spc="-25">
                <a:latin typeface="Times New Roman"/>
                <a:cs typeface="Times New Roman"/>
              </a:rPr>
              <a:t>у</a:t>
            </a:r>
            <a:r>
              <a:rPr dirty="0" sz="1600" spc="-20">
                <a:latin typeface="Times New Roman"/>
                <a:cs typeface="Times New Roman"/>
              </a:rPr>
              <a:t>ж</a:t>
            </a:r>
            <a:r>
              <a:rPr dirty="0" sz="1600" spc="-5">
                <a:latin typeface="Times New Roman"/>
                <a:cs typeface="Times New Roman"/>
              </a:rPr>
              <a:t>б</a:t>
            </a:r>
            <a:r>
              <a:rPr dirty="0" sz="1600">
                <a:latin typeface="Times New Roman"/>
                <a:cs typeface="Times New Roman"/>
              </a:rPr>
              <a:t>ы	K</a:t>
            </a:r>
            <a:r>
              <a:rPr dirty="0" sz="1600" spc="-5">
                <a:latin typeface="Times New Roman"/>
                <a:cs typeface="Times New Roman"/>
              </a:rPr>
              <a:t>er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5">
                <a:latin typeface="Times New Roman"/>
                <a:cs typeface="Times New Roman"/>
              </a:rPr>
              <a:t>r</a:t>
            </a:r>
            <a:r>
              <a:rPr dirty="0" sz="1600">
                <a:latin typeface="Times New Roman"/>
                <a:cs typeface="Times New Roman"/>
              </a:rPr>
              <a:t>os	</a:t>
            </a:r>
            <a:r>
              <a:rPr dirty="0" sz="1600" spc="-2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5">
                <a:latin typeface="Times New Roman"/>
                <a:cs typeface="Times New Roman"/>
              </a:rPr>
              <a:t>аде</a:t>
            </a:r>
            <a:r>
              <a:rPr dirty="0" sz="1600" spc="-10">
                <a:latin typeface="Times New Roman"/>
                <a:cs typeface="Times New Roman"/>
              </a:rPr>
              <a:t>ж</a:t>
            </a:r>
            <a:r>
              <a:rPr dirty="0" sz="1600">
                <a:latin typeface="Times New Roman"/>
                <a:cs typeface="Times New Roman"/>
              </a:rPr>
              <a:t>но		</a:t>
            </a:r>
            <a:r>
              <a:rPr dirty="0" sz="1600" spc="-5">
                <a:latin typeface="Times New Roman"/>
                <a:cs typeface="Times New Roman"/>
              </a:rPr>
              <a:t>защ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ще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ы	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т	фи</a:t>
            </a:r>
            <a:r>
              <a:rPr dirty="0" sz="1600" spc="-1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 spc="35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8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40">
                <a:latin typeface="Times New Roman"/>
                <a:cs typeface="Times New Roman"/>
              </a:rPr>
              <a:t>г</a:t>
            </a:r>
            <a:r>
              <a:rPr dirty="0" sz="1600">
                <a:latin typeface="Times New Roman"/>
                <a:cs typeface="Times New Roman"/>
              </a:rPr>
              <a:t>о	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25">
                <a:latin typeface="Times New Roman"/>
                <a:cs typeface="Times New Roman"/>
              </a:rPr>
              <a:t>т</a:t>
            </a:r>
            <a:r>
              <a:rPr dirty="0" sz="1600" spc="-10">
                <a:latin typeface="Times New Roman"/>
                <a:cs typeface="Times New Roman"/>
              </a:rPr>
              <a:t>у</a:t>
            </a:r>
            <a:r>
              <a:rPr dirty="0" sz="1600">
                <a:latin typeface="Times New Roman"/>
                <a:cs typeface="Times New Roman"/>
              </a:rPr>
              <a:t>па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3497269"/>
            <a:ext cx="9277350" cy="306070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600" spc="-15">
                <a:latin typeface="Times New Roman"/>
                <a:cs typeface="Times New Roman"/>
              </a:rPr>
              <a:t>злоумышленников.</a:t>
            </a:r>
            <a:endParaRPr sz="1600">
              <a:latin typeface="Times New Roman"/>
              <a:cs typeface="Times New Roman"/>
            </a:endParaRPr>
          </a:p>
          <a:p>
            <a:pPr algn="just" marL="12700" marR="19050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Область </a:t>
            </a:r>
            <a:r>
              <a:rPr dirty="0" sz="1600" spc="-5">
                <a:latin typeface="Times New Roman"/>
                <a:cs typeface="Times New Roman"/>
              </a:rPr>
              <a:t>действия системы Kerberos </a:t>
            </a:r>
            <a:r>
              <a:rPr dirty="0" sz="1600">
                <a:latin typeface="Times New Roman"/>
                <a:cs typeface="Times New Roman"/>
              </a:rPr>
              <a:t>распространяется на </a:t>
            </a:r>
            <a:r>
              <a:rPr dirty="0" sz="1600" spc="-20">
                <a:latin typeface="Times New Roman"/>
                <a:cs typeface="Times New Roman"/>
              </a:rPr>
              <a:t>тот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участок </a:t>
            </a:r>
            <a:r>
              <a:rPr dirty="0" sz="1600">
                <a:latin typeface="Times New Roman"/>
                <a:cs typeface="Times New Roman"/>
              </a:rPr>
              <a:t>сети, </a:t>
            </a:r>
            <a:r>
              <a:rPr dirty="0" sz="1600" spc="-5">
                <a:latin typeface="Times New Roman"/>
                <a:cs typeface="Times New Roman"/>
              </a:rPr>
              <a:t>все </a:t>
            </a:r>
            <a:r>
              <a:rPr dirty="0" sz="1600" spc="-10">
                <a:latin typeface="Times New Roman"/>
                <a:cs typeface="Times New Roman"/>
              </a:rPr>
              <a:t>пользователи  </a:t>
            </a:r>
            <a:r>
              <a:rPr dirty="0" sz="1600" spc="-25">
                <a:latin typeface="Times New Roman"/>
                <a:cs typeface="Times New Roman"/>
              </a:rPr>
              <a:t>которого </a:t>
            </a:r>
            <a:r>
              <a:rPr dirty="0" sz="1600" spc="-5">
                <a:latin typeface="Times New Roman"/>
                <a:cs typeface="Times New Roman"/>
              </a:rPr>
              <a:t>зарегистрированы </a:t>
            </a:r>
            <a:r>
              <a:rPr dirty="0" sz="1600" spc="-20">
                <a:latin typeface="Times New Roman"/>
                <a:cs typeface="Times New Roman"/>
              </a:rPr>
              <a:t>под </a:t>
            </a:r>
            <a:r>
              <a:rPr dirty="0" sz="1600" spc="-5">
                <a:latin typeface="Times New Roman"/>
                <a:cs typeface="Times New Roman"/>
              </a:rPr>
              <a:t>своими именами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паролями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базе данных сервера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Kerberos.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470"/>
              </a:spcBef>
            </a:pPr>
            <a:r>
              <a:rPr dirty="0" sz="1600" spc="-5" b="1">
                <a:latin typeface="Times New Roman"/>
                <a:cs typeface="Times New Roman"/>
              </a:rPr>
              <a:t>Принцип </a:t>
            </a:r>
            <a:r>
              <a:rPr dirty="0" sz="1600" spc="-15" b="1">
                <a:latin typeface="Times New Roman"/>
                <a:cs typeface="Times New Roman"/>
              </a:rPr>
              <a:t>работы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Kerberos:</a:t>
            </a:r>
            <a:endParaRPr sz="1600">
              <a:latin typeface="Times New Roman"/>
              <a:cs typeface="Times New Roman"/>
            </a:endParaRPr>
          </a:p>
          <a:p>
            <a:pPr algn="just" marL="12700" marR="15240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общих чертах </a:t>
            </a:r>
            <a:r>
              <a:rPr dirty="0" sz="1600">
                <a:latin typeface="Times New Roman"/>
                <a:cs typeface="Times New Roman"/>
              </a:rPr>
              <a:t>процесс </a:t>
            </a:r>
            <a:r>
              <a:rPr dirty="0" sz="1600" spc="-5">
                <a:latin typeface="Times New Roman"/>
                <a:cs typeface="Times New Roman"/>
              </a:rPr>
              <a:t>идентификации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аутентификации </a:t>
            </a:r>
            <a:r>
              <a:rPr dirty="0" sz="1600" spc="-10">
                <a:latin typeface="Times New Roman"/>
                <a:cs typeface="Times New Roman"/>
              </a:rPr>
              <a:t>пользователя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системе Kerberos </a:t>
            </a:r>
            <a:r>
              <a:rPr dirty="0" sz="1600" spc="-10">
                <a:latin typeface="Times New Roman"/>
                <a:cs typeface="Times New Roman"/>
              </a:rPr>
              <a:t>версии  </a:t>
            </a:r>
            <a:r>
              <a:rPr dirty="0" sz="1600">
                <a:latin typeface="Times New Roman"/>
                <a:cs typeface="Times New Roman"/>
              </a:rPr>
              <a:t>5 </a:t>
            </a:r>
            <a:r>
              <a:rPr dirty="0" sz="1600" spc="-10">
                <a:latin typeface="Times New Roman"/>
                <a:cs typeface="Times New Roman"/>
              </a:rPr>
              <a:t>можно </a:t>
            </a:r>
            <a:r>
              <a:rPr dirty="0" sz="1600" spc="-5">
                <a:latin typeface="Times New Roman"/>
                <a:cs typeface="Times New Roman"/>
              </a:rPr>
              <a:t>описать </a:t>
            </a:r>
            <a:r>
              <a:rPr dirty="0" sz="1600" spc="-10">
                <a:latin typeface="Times New Roman"/>
                <a:cs typeface="Times New Roman"/>
              </a:rPr>
              <a:t>следующим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образом.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Клиент </a:t>
            </a:r>
            <a:r>
              <a:rPr dirty="0" sz="1600" i="1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spc="-10">
                <a:latin typeface="Times New Roman"/>
                <a:cs typeface="Times New Roman"/>
              </a:rPr>
              <a:t>желая </a:t>
            </a:r>
            <a:r>
              <a:rPr dirty="0" sz="1600" spc="-5">
                <a:latin typeface="Times New Roman"/>
                <a:cs typeface="Times New Roman"/>
              </a:rPr>
              <a:t>получит </a:t>
            </a:r>
            <a:r>
              <a:rPr dirty="0" sz="1600">
                <a:latin typeface="Times New Roman"/>
                <a:cs typeface="Times New Roman"/>
              </a:rPr>
              <a:t>доступ к </a:t>
            </a:r>
            <a:r>
              <a:rPr dirty="0" sz="1600" spc="-5">
                <a:latin typeface="Times New Roman"/>
                <a:cs typeface="Times New Roman"/>
              </a:rPr>
              <a:t>ресурсу </a:t>
            </a:r>
            <a:r>
              <a:rPr dirty="0" sz="1600">
                <a:latin typeface="Times New Roman"/>
                <a:cs typeface="Times New Roman"/>
              </a:rPr>
              <a:t>сети, </a:t>
            </a:r>
            <a:r>
              <a:rPr dirty="0" sz="1600" spc="-10">
                <a:latin typeface="Times New Roman"/>
                <a:cs typeface="Times New Roman"/>
              </a:rPr>
              <a:t>направляет </a:t>
            </a:r>
            <a:r>
              <a:rPr dirty="0" sz="1600" spc="-5">
                <a:latin typeface="Times New Roman"/>
                <a:cs typeface="Times New Roman"/>
              </a:rPr>
              <a:t>запрос серверу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 i="1">
                <a:latin typeface="Times New Roman"/>
                <a:cs typeface="Times New Roman"/>
              </a:rPr>
              <a:t>AS</a:t>
            </a:r>
            <a:r>
              <a:rPr dirty="0" sz="1600">
                <a:latin typeface="Times New Roman"/>
                <a:cs typeface="Times New Roman"/>
              </a:rPr>
              <a:t>.  </a:t>
            </a:r>
            <a:r>
              <a:rPr dirty="0" sz="1600" spc="-5">
                <a:latin typeface="Times New Roman"/>
                <a:cs typeface="Times New Roman"/>
              </a:rPr>
              <a:t>Сервер </a:t>
            </a:r>
            <a:r>
              <a:rPr dirty="0" sz="1600">
                <a:latin typeface="Times New Roman"/>
                <a:cs typeface="Times New Roman"/>
              </a:rPr>
              <a:t>AS </a:t>
            </a:r>
            <a:r>
              <a:rPr dirty="0" sz="1600" spc="-10">
                <a:latin typeface="Times New Roman"/>
                <a:cs typeface="Times New Roman"/>
              </a:rPr>
              <a:t>идентифицирует пользователя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помощью </a:t>
            </a:r>
            <a:r>
              <a:rPr dirty="0" sz="1600" spc="-15">
                <a:latin typeface="Times New Roman"/>
                <a:cs typeface="Times New Roman"/>
              </a:rPr>
              <a:t>его </a:t>
            </a:r>
            <a:r>
              <a:rPr dirty="0" sz="1600" spc="-5">
                <a:latin typeface="Times New Roman"/>
                <a:cs typeface="Times New Roman"/>
              </a:rPr>
              <a:t>имени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пароля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высылает клиенту </a:t>
            </a:r>
            <a:r>
              <a:rPr dirty="0" sz="1600" spc="-15">
                <a:latin typeface="Times New Roman"/>
                <a:cs typeface="Times New Roman"/>
              </a:rPr>
              <a:t>мандат </a:t>
            </a:r>
            <a:r>
              <a:rPr dirty="0" sz="1600">
                <a:latin typeface="Times New Roman"/>
                <a:cs typeface="Times New Roman"/>
              </a:rPr>
              <a:t>на  доступ к </a:t>
            </a:r>
            <a:r>
              <a:rPr dirty="0" sz="1600" spc="-10">
                <a:latin typeface="Times New Roman"/>
                <a:cs typeface="Times New Roman"/>
              </a:rPr>
              <a:t>серверу службы </a:t>
            </a:r>
            <a:r>
              <a:rPr dirty="0" sz="1600" spc="-5">
                <a:latin typeface="Times New Roman"/>
                <a:cs typeface="Times New Roman"/>
              </a:rPr>
              <a:t>выделения </a:t>
            </a:r>
            <a:r>
              <a:rPr dirty="0" sz="1600" spc="-15">
                <a:latin typeface="Times New Roman"/>
                <a:cs typeface="Times New Roman"/>
              </a:rPr>
              <a:t>мандатов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TGS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465"/>
              </a:spcBef>
            </a:pPr>
            <a:r>
              <a:rPr dirty="0" sz="1600" spc="-5">
                <a:latin typeface="Times New Roman"/>
                <a:cs typeface="Times New Roman"/>
              </a:rPr>
              <a:t>Для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использования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конкретного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целевого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сервера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информационных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ресурсов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RS</a:t>
            </a:r>
            <a:r>
              <a:rPr dirty="0" sz="1600" spc="40" i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клиент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С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9" name="object 9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6080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Методы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	</a:t>
            </a:r>
            <a:r>
              <a:rPr dirty="0" sz="1400" b="1">
                <a:latin typeface="Times New Roman"/>
                <a:cs typeface="Times New Roman"/>
              </a:rPr>
              <a:t>21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24500"/>
              </a:lnSpc>
              <a:spcBef>
                <a:spcPts val="1110"/>
              </a:spcBef>
            </a:pPr>
            <a:r>
              <a:rPr dirty="0" sz="1600" spc="-10">
                <a:latin typeface="Times New Roman"/>
                <a:cs typeface="Times New Roman"/>
              </a:rPr>
              <a:t>запрашивает </a:t>
            </a:r>
            <a:r>
              <a:rPr dirty="0" sz="1600">
                <a:latin typeface="Times New Roman"/>
                <a:cs typeface="Times New Roman"/>
              </a:rPr>
              <a:t>у </a:t>
            </a:r>
            <a:r>
              <a:rPr dirty="0" sz="1600" spc="-5" i="1">
                <a:latin typeface="Times New Roman"/>
                <a:cs typeface="Times New Roman"/>
              </a:rPr>
              <a:t>TGS </a:t>
            </a:r>
            <a:r>
              <a:rPr dirty="0" sz="1600" spc="-15">
                <a:latin typeface="Times New Roman"/>
                <a:cs typeface="Times New Roman"/>
              </a:rPr>
              <a:t>мандат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обращение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5">
                <a:latin typeface="Times New Roman"/>
                <a:cs typeface="Times New Roman"/>
              </a:rPr>
              <a:t>целевому </a:t>
            </a:r>
            <a:r>
              <a:rPr dirty="0" sz="1600" spc="-5">
                <a:latin typeface="Times New Roman"/>
                <a:cs typeface="Times New Roman"/>
              </a:rPr>
              <a:t>серверу </a:t>
            </a:r>
            <a:r>
              <a:rPr dirty="0" sz="1600" i="1">
                <a:latin typeface="Times New Roman"/>
                <a:cs typeface="Times New Roman"/>
              </a:rPr>
              <a:t>RS</a:t>
            </a:r>
            <a:r>
              <a:rPr dirty="0" sz="1600">
                <a:latin typeface="Times New Roman"/>
                <a:cs typeface="Times New Roman"/>
              </a:rPr>
              <a:t>. </a:t>
            </a:r>
            <a:r>
              <a:rPr dirty="0" sz="1600" spc="-5">
                <a:latin typeface="Times New Roman"/>
                <a:cs typeface="Times New Roman"/>
              </a:rPr>
              <a:t>Если все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порядке, </a:t>
            </a:r>
            <a:r>
              <a:rPr dirty="0" sz="1600" spc="-5" i="1">
                <a:latin typeface="Times New Roman"/>
                <a:cs typeface="Times New Roman"/>
              </a:rPr>
              <a:t>TGS </a:t>
            </a:r>
            <a:r>
              <a:rPr dirty="0" sz="1600" spc="-5">
                <a:latin typeface="Times New Roman"/>
                <a:cs typeface="Times New Roman"/>
              </a:rPr>
              <a:t>разрешает  </a:t>
            </a:r>
            <a:r>
              <a:rPr dirty="0" sz="1600" spc="-10">
                <a:latin typeface="Times New Roman"/>
                <a:cs typeface="Times New Roman"/>
              </a:rPr>
              <a:t>использование </a:t>
            </a:r>
            <a:r>
              <a:rPr dirty="0" sz="1600" spc="-20">
                <a:latin typeface="Times New Roman"/>
                <a:cs typeface="Times New Roman"/>
              </a:rPr>
              <a:t>необходимых </a:t>
            </a:r>
            <a:r>
              <a:rPr dirty="0" sz="1600">
                <a:latin typeface="Times New Roman"/>
                <a:cs typeface="Times New Roman"/>
              </a:rPr>
              <a:t>ресурсов сети и посылает </a:t>
            </a:r>
            <a:r>
              <a:rPr dirty="0" sz="1600" spc="-10">
                <a:latin typeface="Times New Roman"/>
                <a:cs typeface="Times New Roman"/>
              </a:rPr>
              <a:t>соответствующий </a:t>
            </a:r>
            <a:r>
              <a:rPr dirty="0" sz="1600" spc="-15">
                <a:latin typeface="Times New Roman"/>
                <a:cs typeface="Times New Roman"/>
              </a:rPr>
              <a:t>мандат </a:t>
            </a:r>
            <a:r>
              <a:rPr dirty="0" sz="1600" spc="-10">
                <a:latin typeface="Times New Roman"/>
                <a:cs typeface="Times New Roman"/>
              </a:rPr>
              <a:t>клиенту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C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Основные шаги работы системы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Kerberos: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060" y="1979619"/>
            <a:ext cx="7305040" cy="93091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280670" indent="-242570">
              <a:lnSpc>
                <a:spcPct val="100000"/>
              </a:lnSpc>
              <a:spcBef>
                <a:spcPts val="570"/>
              </a:spcBef>
              <a:buSzPct val="116666"/>
              <a:buFont typeface="Times New Roman"/>
              <a:buAutoNum type="arabicPeriod"/>
              <a:tabLst>
                <a:tab pos="280670" algn="l"/>
              </a:tabLst>
            </a:pPr>
            <a:r>
              <a:rPr dirty="0" baseline="6944" sz="1800" spc="-67" i="1">
                <a:latin typeface="Times New Roman"/>
                <a:cs typeface="Times New Roman"/>
              </a:rPr>
              <a:t>C </a:t>
            </a:r>
            <a:r>
              <a:rPr dirty="0" baseline="6944" sz="1800" spc="44">
                <a:latin typeface="Arial Black"/>
                <a:cs typeface="Arial Black"/>
              </a:rPr>
              <a:t> </a:t>
            </a:r>
            <a:r>
              <a:rPr dirty="0" baseline="6944" sz="1800" spc="-67" i="1">
                <a:latin typeface="Times New Roman"/>
                <a:cs typeface="Times New Roman"/>
              </a:rPr>
              <a:t>AS   </a:t>
            </a:r>
            <a:r>
              <a:rPr dirty="0" sz="1600">
                <a:latin typeface="Times New Roman"/>
                <a:cs typeface="Times New Roman"/>
              </a:rPr>
              <a:t>– запрос </a:t>
            </a:r>
            <a:r>
              <a:rPr dirty="0" sz="1600" spc="-5">
                <a:latin typeface="Times New Roman"/>
                <a:cs typeface="Times New Roman"/>
              </a:rPr>
              <a:t>клиента </a:t>
            </a:r>
            <a:r>
              <a:rPr dirty="0" sz="1600" i="1">
                <a:latin typeface="Times New Roman"/>
                <a:cs typeface="Times New Roman"/>
              </a:rPr>
              <a:t>С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5">
                <a:latin typeface="Times New Roman"/>
                <a:cs typeface="Times New Roman"/>
              </a:rPr>
              <a:t>серверу </a:t>
            </a:r>
            <a:r>
              <a:rPr dirty="0" sz="1600" i="1">
                <a:latin typeface="Times New Roman"/>
                <a:cs typeface="Times New Roman"/>
              </a:rPr>
              <a:t>AS </a:t>
            </a:r>
            <a:r>
              <a:rPr dirty="0" sz="1600" spc="-5">
                <a:latin typeface="Times New Roman"/>
                <a:cs typeface="Times New Roman"/>
              </a:rPr>
              <a:t>на разрешение обратиться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5">
                <a:latin typeface="Times New Roman"/>
                <a:cs typeface="Times New Roman"/>
              </a:rPr>
              <a:t>службе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TGS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295910" indent="-257810">
              <a:lnSpc>
                <a:spcPct val="100000"/>
              </a:lnSpc>
              <a:spcBef>
                <a:spcPts val="470"/>
              </a:spcBef>
              <a:buSzPct val="116666"/>
              <a:buFont typeface="Times New Roman"/>
              <a:buAutoNum type="arabicPeriod"/>
              <a:tabLst>
                <a:tab pos="295910" algn="l"/>
              </a:tabLst>
            </a:pPr>
            <a:r>
              <a:rPr dirty="0" baseline="6944" sz="1800" spc="-52" i="1">
                <a:latin typeface="Times New Roman"/>
                <a:cs typeface="Times New Roman"/>
              </a:rPr>
              <a:t>AS </a:t>
            </a:r>
            <a:r>
              <a:rPr dirty="0" baseline="6944" sz="1800" spc="44">
                <a:latin typeface="Arial Black"/>
                <a:cs typeface="Arial Black"/>
              </a:rPr>
              <a:t> </a:t>
            </a:r>
            <a:r>
              <a:rPr dirty="0" baseline="6944" sz="1800" spc="-67" i="1">
                <a:latin typeface="Times New Roman"/>
                <a:cs typeface="Times New Roman"/>
              </a:rPr>
              <a:t>C  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разрешение </a:t>
            </a:r>
            <a:r>
              <a:rPr dirty="0" sz="1600" spc="-10">
                <a:latin typeface="Times New Roman"/>
                <a:cs typeface="Times New Roman"/>
              </a:rPr>
              <a:t>(мандат)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сервера </a:t>
            </a:r>
            <a:r>
              <a:rPr dirty="0" sz="1600" i="1">
                <a:latin typeface="Times New Roman"/>
                <a:cs typeface="Times New Roman"/>
              </a:rPr>
              <a:t>AS </a:t>
            </a:r>
            <a:r>
              <a:rPr dirty="0" sz="1600" spc="-5">
                <a:latin typeface="Times New Roman"/>
                <a:cs typeface="Times New Roman"/>
              </a:rPr>
              <a:t>клиенту </a:t>
            </a:r>
            <a:r>
              <a:rPr dirty="0" sz="1600" i="1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обратиться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5">
                <a:latin typeface="Times New Roman"/>
                <a:cs typeface="Times New Roman"/>
              </a:rPr>
              <a:t>службе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TGS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dirty="0" sz="1400">
                <a:latin typeface="Times New Roman"/>
                <a:cs typeface="Times New Roman"/>
              </a:rPr>
              <a:t>3.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6218" y="2646369"/>
            <a:ext cx="76727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–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запрос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клиента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С</a:t>
            </a:r>
            <a:r>
              <a:rPr dirty="0" sz="1600" spc="14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к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службе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TGS</a:t>
            </a:r>
            <a:r>
              <a:rPr dirty="0" sz="1600" spc="14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на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получение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допуска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(мандата)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к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серверу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ресурсов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3060" y="2602060"/>
            <a:ext cx="605155" cy="61722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675"/>
              </a:spcBef>
            </a:pPr>
            <a:r>
              <a:rPr dirty="0" sz="1200" spc="-30" i="1">
                <a:latin typeface="Times New Roman"/>
                <a:cs typeface="Times New Roman"/>
              </a:rPr>
              <a:t>C </a:t>
            </a:r>
            <a:r>
              <a:rPr dirty="0" sz="1200" spc="55">
                <a:latin typeface="Arial Black"/>
                <a:cs typeface="Arial Black"/>
              </a:rPr>
              <a:t></a:t>
            </a:r>
            <a:r>
              <a:rPr dirty="0" sz="1200" spc="-85">
                <a:latin typeface="Arial Black"/>
                <a:cs typeface="Arial Black"/>
              </a:rPr>
              <a:t> </a:t>
            </a:r>
            <a:r>
              <a:rPr dirty="0" sz="1200" spc="-110" i="1">
                <a:latin typeface="Times New Roman"/>
                <a:cs typeface="Times New Roman"/>
              </a:rPr>
              <a:t>TGS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 i="1">
                <a:latin typeface="Times New Roman"/>
                <a:cs typeface="Times New Roman"/>
              </a:rPr>
              <a:t>RS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9060" y="3193739"/>
            <a:ext cx="8623300" cy="93091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276860" indent="-238760">
              <a:lnSpc>
                <a:spcPct val="100000"/>
              </a:lnSpc>
              <a:spcBef>
                <a:spcPts val="570"/>
              </a:spcBef>
              <a:buSzPct val="116666"/>
              <a:buFont typeface="Times New Roman"/>
              <a:buAutoNum type="arabicPeriod" startAt="4"/>
              <a:tabLst>
                <a:tab pos="276860" algn="l"/>
              </a:tabLst>
            </a:pPr>
            <a:r>
              <a:rPr dirty="0" baseline="6944" sz="1800" spc="-37" i="1">
                <a:latin typeface="Times New Roman"/>
                <a:cs typeface="Times New Roman"/>
              </a:rPr>
              <a:t>TGS </a:t>
            </a:r>
            <a:r>
              <a:rPr dirty="0" baseline="6944" sz="1800" spc="82">
                <a:latin typeface="Arial Black"/>
                <a:cs typeface="Arial Black"/>
              </a:rPr>
              <a:t> </a:t>
            </a:r>
            <a:r>
              <a:rPr dirty="0" baseline="6944" sz="1800" spc="-44" i="1">
                <a:latin typeface="Times New Roman"/>
                <a:cs typeface="Times New Roman"/>
              </a:rPr>
              <a:t>C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разрешение </a:t>
            </a:r>
            <a:r>
              <a:rPr dirty="0" sz="1600" spc="-10">
                <a:latin typeface="Times New Roman"/>
                <a:cs typeface="Times New Roman"/>
              </a:rPr>
              <a:t>(мандат) </a:t>
            </a:r>
            <a:r>
              <a:rPr dirty="0" sz="1600" spc="-15">
                <a:latin typeface="Times New Roman"/>
                <a:cs typeface="Times New Roman"/>
              </a:rPr>
              <a:t>от службы </a:t>
            </a:r>
            <a:r>
              <a:rPr dirty="0" sz="1600" spc="-5" i="1">
                <a:latin typeface="Times New Roman"/>
                <a:cs typeface="Times New Roman"/>
              </a:rPr>
              <a:t>TGS </a:t>
            </a:r>
            <a:r>
              <a:rPr dirty="0" sz="1600" spc="-5">
                <a:latin typeface="Times New Roman"/>
                <a:cs typeface="Times New Roman"/>
              </a:rPr>
              <a:t>клиенту </a:t>
            </a:r>
            <a:r>
              <a:rPr dirty="0" sz="1600" i="1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для обращения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5">
                <a:latin typeface="Times New Roman"/>
                <a:cs typeface="Times New Roman"/>
              </a:rPr>
              <a:t>серверу </a:t>
            </a:r>
            <a:r>
              <a:rPr dirty="0" sz="1600">
                <a:latin typeface="Times New Roman"/>
                <a:cs typeface="Times New Roman"/>
              </a:rPr>
              <a:t>ресурсов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RS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280670" indent="-242570">
              <a:lnSpc>
                <a:spcPct val="100000"/>
              </a:lnSpc>
              <a:spcBef>
                <a:spcPts val="470"/>
              </a:spcBef>
              <a:buSzPct val="116666"/>
              <a:buFont typeface="Times New Roman"/>
              <a:buAutoNum type="arabicPeriod" startAt="4"/>
              <a:tabLst>
                <a:tab pos="280670" algn="l"/>
              </a:tabLst>
            </a:pPr>
            <a:r>
              <a:rPr dirty="0" baseline="6944" sz="1800" spc="-60" i="1">
                <a:latin typeface="Times New Roman"/>
                <a:cs typeface="Times New Roman"/>
              </a:rPr>
              <a:t>C </a:t>
            </a:r>
            <a:r>
              <a:rPr dirty="0" baseline="6944" sz="1800" spc="52">
                <a:latin typeface="Arial Black"/>
                <a:cs typeface="Arial Black"/>
              </a:rPr>
              <a:t> </a:t>
            </a:r>
            <a:r>
              <a:rPr dirty="0" baseline="6944" sz="1800" spc="-52" i="1">
                <a:latin typeface="Times New Roman"/>
                <a:cs typeface="Times New Roman"/>
              </a:rPr>
              <a:t>RS </a:t>
            </a:r>
            <a:r>
              <a:rPr dirty="0" sz="1600">
                <a:latin typeface="Times New Roman"/>
                <a:cs typeface="Times New Roman"/>
              </a:rPr>
              <a:t>– запрос </a:t>
            </a:r>
            <a:r>
              <a:rPr dirty="0" sz="1600" spc="-10">
                <a:latin typeface="Times New Roman"/>
                <a:cs typeface="Times New Roman"/>
              </a:rPr>
              <a:t>информационного </a:t>
            </a:r>
            <a:r>
              <a:rPr dirty="0" sz="1600">
                <a:latin typeface="Times New Roman"/>
                <a:cs typeface="Times New Roman"/>
              </a:rPr>
              <a:t>ресурса </a:t>
            </a:r>
            <a:r>
              <a:rPr dirty="0" sz="1600" spc="-5">
                <a:latin typeface="Times New Roman"/>
                <a:cs typeface="Times New Roman"/>
              </a:rPr>
              <a:t>(услуги) </a:t>
            </a:r>
            <a:r>
              <a:rPr dirty="0" sz="1600">
                <a:latin typeface="Times New Roman"/>
                <a:cs typeface="Times New Roman"/>
              </a:rPr>
              <a:t>у </a:t>
            </a:r>
            <a:r>
              <a:rPr dirty="0" sz="1600" spc="-5">
                <a:latin typeface="Times New Roman"/>
                <a:cs typeface="Times New Roman"/>
              </a:rPr>
              <a:t>сервера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RS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dirty="0" sz="1400">
                <a:latin typeface="Times New Roman"/>
                <a:cs typeface="Times New Roman"/>
              </a:rPr>
              <a:t>6.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5920" y="3885889"/>
            <a:ext cx="493395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-30" i="1">
                <a:latin typeface="Times New Roman"/>
                <a:cs typeface="Times New Roman"/>
              </a:rPr>
              <a:t>RS </a:t>
            </a:r>
            <a:r>
              <a:rPr dirty="0" sz="1200" spc="35">
                <a:latin typeface="Arial Black"/>
                <a:cs typeface="Arial Black"/>
              </a:rPr>
              <a:t></a:t>
            </a:r>
            <a:r>
              <a:rPr dirty="0" sz="1200" spc="-45">
                <a:latin typeface="Arial Black"/>
                <a:cs typeface="Arial Black"/>
              </a:rPr>
              <a:t> </a:t>
            </a:r>
            <a:r>
              <a:rPr dirty="0" sz="1200" spc="-295" i="1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4727" y="3860489"/>
            <a:ext cx="77673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подтверждение </a:t>
            </a:r>
            <a:r>
              <a:rPr dirty="0" sz="1600" spc="-5">
                <a:latin typeface="Times New Roman"/>
                <a:cs typeface="Times New Roman"/>
              </a:rPr>
              <a:t>подлинности сервера </a:t>
            </a:r>
            <a:r>
              <a:rPr dirty="0" sz="1600" i="1">
                <a:latin typeface="Times New Roman"/>
                <a:cs typeface="Times New Roman"/>
              </a:rPr>
              <a:t>RS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предоставление </a:t>
            </a:r>
            <a:r>
              <a:rPr dirty="0" sz="1600" spc="-10">
                <a:latin typeface="Times New Roman"/>
                <a:cs typeface="Times New Roman"/>
              </a:rPr>
              <a:t>информационного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ресурса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3060" y="4164019"/>
            <a:ext cx="17322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(услуги) клиенту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1989" y="6197289"/>
            <a:ext cx="153035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B2B2B2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16872" y="5946782"/>
            <a:ext cx="658495" cy="657225"/>
            <a:chOff x="2916872" y="5946782"/>
            <a:chExt cx="658495" cy="657225"/>
          </a:xfrm>
        </p:grpSpPr>
        <p:sp>
          <p:nvSpPr>
            <p:cNvPr id="12" name="object 12"/>
            <p:cNvSpPr/>
            <p:nvPr/>
          </p:nvSpPr>
          <p:spPr>
            <a:xfrm>
              <a:off x="3032760" y="6062669"/>
              <a:ext cx="541020" cy="539750"/>
            </a:xfrm>
            <a:custGeom>
              <a:avLst/>
              <a:gdLst/>
              <a:ahLst/>
              <a:cxnLst/>
              <a:rect l="l" t="t" r="r" b="b"/>
              <a:pathLst>
                <a:path w="541020" h="539750">
                  <a:moveTo>
                    <a:pt x="270510" y="0"/>
                  </a:moveTo>
                  <a:lnTo>
                    <a:pt x="214629" y="6349"/>
                  </a:lnTo>
                  <a:lnTo>
                    <a:pt x="161289" y="24129"/>
                  </a:lnTo>
                  <a:lnTo>
                    <a:pt x="111759" y="52069"/>
                  </a:lnTo>
                  <a:lnTo>
                    <a:pt x="69850" y="90169"/>
                  </a:lnTo>
                  <a:lnTo>
                    <a:pt x="36829" y="134619"/>
                  </a:lnTo>
                  <a:lnTo>
                    <a:pt x="13969" y="186689"/>
                  </a:lnTo>
                  <a:lnTo>
                    <a:pt x="2539" y="242569"/>
                  </a:lnTo>
                  <a:lnTo>
                    <a:pt x="0" y="270509"/>
                  </a:lnTo>
                  <a:lnTo>
                    <a:pt x="2539" y="298449"/>
                  </a:lnTo>
                  <a:lnTo>
                    <a:pt x="13969" y="353059"/>
                  </a:lnTo>
                  <a:lnTo>
                    <a:pt x="36829" y="405129"/>
                  </a:lnTo>
                  <a:lnTo>
                    <a:pt x="69850" y="450849"/>
                  </a:lnTo>
                  <a:lnTo>
                    <a:pt x="111759" y="487679"/>
                  </a:lnTo>
                  <a:lnTo>
                    <a:pt x="161289" y="515619"/>
                  </a:lnTo>
                  <a:lnTo>
                    <a:pt x="214629" y="533399"/>
                  </a:lnTo>
                  <a:lnTo>
                    <a:pt x="270510" y="539749"/>
                  </a:lnTo>
                  <a:lnTo>
                    <a:pt x="298450" y="538479"/>
                  </a:lnTo>
                  <a:lnTo>
                    <a:pt x="354329" y="527049"/>
                  </a:lnTo>
                  <a:lnTo>
                    <a:pt x="405129" y="502919"/>
                  </a:lnTo>
                  <a:lnTo>
                    <a:pt x="450850" y="471169"/>
                  </a:lnTo>
                  <a:lnTo>
                    <a:pt x="488950" y="429259"/>
                  </a:lnTo>
                  <a:lnTo>
                    <a:pt x="516889" y="379729"/>
                  </a:lnTo>
                  <a:lnTo>
                    <a:pt x="534669" y="326389"/>
                  </a:lnTo>
                  <a:lnTo>
                    <a:pt x="541019" y="270509"/>
                  </a:lnTo>
                  <a:lnTo>
                    <a:pt x="539750" y="242569"/>
                  </a:lnTo>
                  <a:lnTo>
                    <a:pt x="527050" y="186689"/>
                  </a:lnTo>
                  <a:lnTo>
                    <a:pt x="504189" y="134619"/>
                  </a:lnTo>
                  <a:lnTo>
                    <a:pt x="471169" y="90169"/>
                  </a:lnTo>
                  <a:lnTo>
                    <a:pt x="429260" y="52069"/>
                  </a:lnTo>
                  <a:lnTo>
                    <a:pt x="379729" y="24129"/>
                  </a:lnTo>
                  <a:lnTo>
                    <a:pt x="326389" y="6349"/>
                  </a:lnTo>
                  <a:lnTo>
                    <a:pt x="27051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32760" y="6062669"/>
              <a:ext cx="541020" cy="539750"/>
            </a:xfrm>
            <a:custGeom>
              <a:avLst/>
              <a:gdLst/>
              <a:ahLst/>
              <a:cxnLst/>
              <a:rect l="l" t="t" r="r" b="b"/>
              <a:pathLst>
                <a:path w="541020" h="539750">
                  <a:moveTo>
                    <a:pt x="0" y="270509"/>
                  </a:moveTo>
                  <a:lnTo>
                    <a:pt x="6350" y="214629"/>
                  </a:lnTo>
                  <a:lnTo>
                    <a:pt x="24129" y="160019"/>
                  </a:lnTo>
                  <a:lnTo>
                    <a:pt x="52069" y="111759"/>
                  </a:lnTo>
                  <a:lnTo>
                    <a:pt x="90169" y="69849"/>
                  </a:lnTo>
                  <a:lnTo>
                    <a:pt x="135889" y="36829"/>
                  </a:lnTo>
                  <a:lnTo>
                    <a:pt x="187959" y="13969"/>
                  </a:lnTo>
                  <a:lnTo>
                    <a:pt x="242569" y="2539"/>
                  </a:lnTo>
                  <a:lnTo>
                    <a:pt x="270510" y="0"/>
                  </a:lnTo>
                  <a:lnTo>
                    <a:pt x="298450" y="2539"/>
                  </a:lnTo>
                  <a:lnTo>
                    <a:pt x="354329" y="13969"/>
                  </a:lnTo>
                  <a:lnTo>
                    <a:pt x="405129" y="36829"/>
                  </a:lnTo>
                  <a:lnTo>
                    <a:pt x="450850" y="69849"/>
                  </a:lnTo>
                  <a:lnTo>
                    <a:pt x="488950" y="111759"/>
                  </a:lnTo>
                  <a:lnTo>
                    <a:pt x="516889" y="160019"/>
                  </a:lnTo>
                  <a:lnTo>
                    <a:pt x="534669" y="214629"/>
                  </a:lnTo>
                  <a:lnTo>
                    <a:pt x="541019" y="270509"/>
                  </a:lnTo>
                  <a:lnTo>
                    <a:pt x="539750" y="298449"/>
                  </a:lnTo>
                  <a:lnTo>
                    <a:pt x="527050" y="353059"/>
                  </a:lnTo>
                  <a:lnTo>
                    <a:pt x="504189" y="405129"/>
                  </a:lnTo>
                  <a:lnTo>
                    <a:pt x="471169" y="450849"/>
                  </a:lnTo>
                  <a:lnTo>
                    <a:pt x="429260" y="487679"/>
                  </a:lnTo>
                  <a:lnTo>
                    <a:pt x="379729" y="515619"/>
                  </a:lnTo>
                  <a:lnTo>
                    <a:pt x="326389" y="533399"/>
                  </a:lnTo>
                  <a:lnTo>
                    <a:pt x="270510" y="539749"/>
                  </a:lnTo>
                  <a:lnTo>
                    <a:pt x="242569" y="538479"/>
                  </a:lnTo>
                  <a:lnTo>
                    <a:pt x="187959" y="527049"/>
                  </a:lnTo>
                  <a:lnTo>
                    <a:pt x="135889" y="502919"/>
                  </a:lnTo>
                  <a:lnTo>
                    <a:pt x="90169" y="471169"/>
                  </a:lnTo>
                  <a:lnTo>
                    <a:pt x="52069" y="429259"/>
                  </a:lnTo>
                  <a:lnTo>
                    <a:pt x="24129" y="379729"/>
                  </a:lnTo>
                  <a:lnTo>
                    <a:pt x="6350" y="326389"/>
                  </a:lnTo>
                  <a:lnTo>
                    <a:pt x="0" y="270509"/>
                  </a:lnTo>
                  <a:close/>
                </a:path>
              </a:pathLst>
            </a:custGeom>
            <a:ln w="317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918460" y="5948369"/>
              <a:ext cx="541020" cy="539750"/>
            </a:xfrm>
            <a:custGeom>
              <a:avLst/>
              <a:gdLst/>
              <a:ahLst/>
              <a:cxnLst/>
              <a:rect l="l" t="t" r="r" b="b"/>
              <a:pathLst>
                <a:path w="541020" h="539750">
                  <a:moveTo>
                    <a:pt x="270509" y="0"/>
                  </a:moveTo>
                  <a:lnTo>
                    <a:pt x="214629" y="6349"/>
                  </a:lnTo>
                  <a:lnTo>
                    <a:pt x="160019" y="24129"/>
                  </a:lnTo>
                  <a:lnTo>
                    <a:pt x="111759" y="52069"/>
                  </a:lnTo>
                  <a:lnTo>
                    <a:pt x="69850" y="90169"/>
                  </a:lnTo>
                  <a:lnTo>
                    <a:pt x="36829" y="134619"/>
                  </a:lnTo>
                  <a:lnTo>
                    <a:pt x="13969" y="186689"/>
                  </a:lnTo>
                  <a:lnTo>
                    <a:pt x="2539" y="242569"/>
                  </a:lnTo>
                  <a:lnTo>
                    <a:pt x="0" y="270509"/>
                  </a:lnTo>
                  <a:lnTo>
                    <a:pt x="2539" y="298449"/>
                  </a:lnTo>
                  <a:lnTo>
                    <a:pt x="13969" y="353059"/>
                  </a:lnTo>
                  <a:lnTo>
                    <a:pt x="36829" y="405129"/>
                  </a:lnTo>
                  <a:lnTo>
                    <a:pt x="69850" y="450849"/>
                  </a:lnTo>
                  <a:lnTo>
                    <a:pt x="111759" y="487679"/>
                  </a:lnTo>
                  <a:lnTo>
                    <a:pt x="160019" y="516889"/>
                  </a:lnTo>
                  <a:lnTo>
                    <a:pt x="214629" y="533399"/>
                  </a:lnTo>
                  <a:lnTo>
                    <a:pt x="270509" y="539749"/>
                  </a:lnTo>
                  <a:lnTo>
                    <a:pt x="298450" y="538479"/>
                  </a:lnTo>
                  <a:lnTo>
                    <a:pt x="354329" y="527049"/>
                  </a:lnTo>
                  <a:lnTo>
                    <a:pt x="405129" y="502919"/>
                  </a:lnTo>
                  <a:lnTo>
                    <a:pt x="450850" y="471169"/>
                  </a:lnTo>
                  <a:lnTo>
                    <a:pt x="488950" y="429259"/>
                  </a:lnTo>
                  <a:lnTo>
                    <a:pt x="516889" y="379729"/>
                  </a:lnTo>
                  <a:lnTo>
                    <a:pt x="534669" y="326389"/>
                  </a:lnTo>
                  <a:lnTo>
                    <a:pt x="541019" y="270509"/>
                  </a:lnTo>
                  <a:lnTo>
                    <a:pt x="539750" y="242569"/>
                  </a:lnTo>
                  <a:lnTo>
                    <a:pt x="527050" y="186689"/>
                  </a:lnTo>
                  <a:lnTo>
                    <a:pt x="504189" y="134619"/>
                  </a:lnTo>
                  <a:lnTo>
                    <a:pt x="471169" y="90169"/>
                  </a:lnTo>
                  <a:lnTo>
                    <a:pt x="429260" y="52069"/>
                  </a:lnTo>
                  <a:lnTo>
                    <a:pt x="379729" y="24129"/>
                  </a:lnTo>
                  <a:lnTo>
                    <a:pt x="326389" y="6349"/>
                  </a:lnTo>
                  <a:lnTo>
                    <a:pt x="27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18460" y="5948369"/>
              <a:ext cx="541020" cy="539750"/>
            </a:xfrm>
            <a:custGeom>
              <a:avLst/>
              <a:gdLst/>
              <a:ahLst/>
              <a:cxnLst/>
              <a:rect l="l" t="t" r="r" b="b"/>
              <a:pathLst>
                <a:path w="541020" h="539750">
                  <a:moveTo>
                    <a:pt x="0" y="270509"/>
                  </a:moveTo>
                  <a:lnTo>
                    <a:pt x="6350" y="214629"/>
                  </a:lnTo>
                  <a:lnTo>
                    <a:pt x="24129" y="160019"/>
                  </a:lnTo>
                  <a:lnTo>
                    <a:pt x="52069" y="111759"/>
                  </a:lnTo>
                  <a:lnTo>
                    <a:pt x="90169" y="69849"/>
                  </a:lnTo>
                  <a:lnTo>
                    <a:pt x="135889" y="36829"/>
                  </a:lnTo>
                  <a:lnTo>
                    <a:pt x="186689" y="13969"/>
                  </a:lnTo>
                  <a:lnTo>
                    <a:pt x="242569" y="2539"/>
                  </a:lnTo>
                  <a:lnTo>
                    <a:pt x="270509" y="0"/>
                  </a:lnTo>
                  <a:lnTo>
                    <a:pt x="298450" y="2539"/>
                  </a:lnTo>
                  <a:lnTo>
                    <a:pt x="354329" y="13969"/>
                  </a:lnTo>
                  <a:lnTo>
                    <a:pt x="405129" y="36829"/>
                  </a:lnTo>
                  <a:lnTo>
                    <a:pt x="450850" y="69849"/>
                  </a:lnTo>
                  <a:lnTo>
                    <a:pt x="488950" y="111759"/>
                  </a:lnTo>
                  <a:lnTo>
                    <a:pt x="516889" y="160019"/>
                  </a:lnTo>
                  <a:lnTo>
                    <a:pt x="534669" y="214629"/>
                  </a:lnTo>
                  <a:lnTo>
                    <a:pt x="541019" y="270509"/>
                  </a:lnTo>
                  <a:lnTo>
                    <a:pt x="539750" y="298449"/>
                  </a:lnTo>
                  <a:lnTo>
                    <a:pt x="527050" y="353059"/>
                  </a:lnTo>
                  <a:lnTo>
                    <a:pt x="504189" y="405129"/>
                  </a:lnTo>
                  <a:lnTo>
                    <a:pt x="471169" y="450849"/>
                  </a:lnTo>
                  <a:lnTo>
                    <a:pt x="429260" y="487679"/>
                  </a:lnTo>
                  <a:lnTo>
                    <a:pt x="379729" y="516889"/>
                  </a:lnTo>
                  <a:lnTo>
                    <a:pt x="326389" y="533399"/>
                  </a:lnTo>
                  <a:lnTo>
                    <a:pt x="270509" y="539749"/>
                  </a:lnTo>
                  <a:lnTo>
                    <a:pt x="242569" y="538479"/>
                  </a:lnTo>
                  <a:lnTo>
                    <a:pt x="186689" y="527049"/>
                  </a:lnTo>
                  <a:lnTo>
                    <a:pt x="135889" y="502919"/>
                  </a:lnTo>
                  <a:lnTo>
                    <a:pt x="90169" y="471169"/>
                  </a:lnTo>
                  <a:lnTo>
                    <a:pt x="52069" y="429259"/>
                  </a:lnTo>
                  <a:lnTo>
                    <a:pt x="24129" y="379729"/>
                  </a:lnTo>
                  <a:lnTo>
                    <a:pt x="6350" y="326389"/>
                  </a:lnTo>
                  <a:lnTo>
                    <a:pt x="0" y="2705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108960" y="6082989"/>
            <a:ext cx="153035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5000" y="4938719"/>
            <a:ext cx="253365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5" b="1">
                <a:solidFill>
                  <a:srgbClr val="B2B2B2"/>
                </a:solidFill>
                <a:latin typeface="Times New Roman"/>
                <a:cs typeface="Times New Roman"/>
              </a:rPr>
              <a:t>A</a:t>
            </a:r>
            <a:r>
              <a:rPr dirty="0" sz="1400" spc="-10" b="1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16872" y="4689482"/>
            <a:ext cx="658495" cy="655955"/>
            <a:chOff x="2916872" y="4689482"/>
            <a:chExt cx="658495" cy="655955"/>
          </a:xfrm>
        </p:grpSpPr>
        <p:sp>
          <p:nvSpPr>
            <p:cNvPr id="19" name="object 19"/>
            <p:cNvSpPr/>
            <p:nvPr/>
          </p:nvSpPr>
          <p:spPr>
            <a:xfrm>
              <a:off x="3032760" y="4805369"/>
              <a:ext cx="541020" cy="538480"/>
            </a:xfrm>
            <a:custGeom>
              <a:avLst/>
              <a:gdLst/>
              <a:ahLst/>
              <a:cxnLst/>
              <a:rect l="l" t="t" r="r" b="b"/>
              <a:pathLst>
                <a:path w="541020" h="538479">
                  <a:moveTo>
                    <a:pt x="270510" y="0"/>
                  </a:moveTo>
                  <a:lnTo>
                    <a:pt x="214629" y="5079"/>
                  </a:lnTo>
                  <a:lnTo>
                    <a:pt x="161289" y="22859"/>
                  </a:lnTo>
                  <a:lnTo>
                    <a:pt x="111759" y="50799"/>
                  </a:lnTo>
                  <a:lnTo>
                    <a:pt x="69850" y="88899"/>
                  </a:lnTo>
                  <a:lnTo>
                    <a:pt x="36829" y="134619"/>
                  </a:lnTo>
                  <a:lnTo>
                    <a:pt x="13969" y="185419"/>
                  </a:lnTo>
                  <a:lnTo>
                    <a:pt x="2539" y="241299"/>
                  </a:lnTo>
                  <a:lnTo>
                    <a:pt x="0" y="269239"/>
                  </a:lnTo>
                  <a:lnTo>
                    <a:pt x="2539" y="297179"/>
                  </a:lnTo>
                  <a:lnTo>
                    <a:pt x="13969" y="351789"/>
                  </a:lnTo>
                  <a:lnTo>
                    <a:pt x="36829" y="403859"/>
                  </a:lnTo>
                  <a:lnTo>
                    <a:pt x="69850" y="449579"/>
                  </a:lnTo>
                  <a:lnTo>
                    <a:pt x="111759" y="487679"/>
                  </a:lnTo>
                  <a:lnTo>
                    <a:pt x="161289" y="515619"/>
                  </a:lnTo>
                  <a:lnTo>
                    <a:pt x="214629" y="533399"/>
                  </a:lnTo>
                  <a:lnTo>
                    <a:pt x="270510" y="538479"/>
                  </a:lnTo>
                  <a:lnTo>
                    <a:pt x="298450" y="537209"/>
                  </a:lnTo>
                  <a:lnTo>
                    <a:pt x="354329" y="525779"/>
                  </a:lnTo>
                  <a:lnTo>
                    <a:pt x="405129" y="502919"/>
                  </a:lnTo>
                  <a:lnTo>
                    <a:pt x="450850" y="469899"/>
                  </a:lnTo>
                  <a:lnTo>
                    <a:pt x="488950" y="427989"/>
                  </a:lnTo>
                  <a:lnTo>
                    <a:pt x="516889" y="378459"/>
                  </a:lnTo>
                  <a:lnTo>
                    <a:pt x="534669" y="325119"/>
                  </a:lnTo>
                  <a:lnTo>
                    <a:pt x="541019" y="269239"/>
                  </a:lnTo>
                  <a:lnTo>
                    <a:pt x="539750" y="241299"/>
                  </a:lnTo>
                  <a:lnTo>
                    <a:pt x="527050" y="185419"/>
                  </a:lnTo>
                  <a:lnTo>
                    <a:pt x="504189" y="134619"/>
                  </a:lnTo>
                  <a:lnTo>
                    <a:pt x="471169" y="88899"/>
                  </a:lnTo>
                  <a:lnTo>
                    <a:pt x="429260" y="50799"/>
                  </a:lnTo>
                  <a:lnTo>
                    <a:pt x="379729" y="22859"/>
                  </a:lnTo>
                  <a:lnTo>
                    <a:pt x="326389" y="5079"/>
                  </a:lnTo>
                  <a:lnTo>
                    <a:pt x="27051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32760" y="4805369"/>
              <a:ext cx="541020" cy="538480"/>
            </a:xfrm>
            <a:custGeom>
              <a:avLst/>
              <a:gdLst/>
              <a:ahLst/>
              <a:cxnLst/>
              <a:rect l="l" t="t" r="r" b="b"/>
              <a:pathLst>
                <a:path w="541020" h="538479">
                  <a:moveTo>
                    <a:pt x="0" y="269239"/>
                  </a:moveTo>
                  <a:lnTo>
                    <a:pt x="6350" y="213359"/>
                  </a:lnTo>
                  <a:lnTo>
                    <a:pt x="24129" y="160019"/>
                  </a:lnTo>
                  <a:lnTo>
                    <a:pt x="52069" y="110489"/>
                  </a:lnTo>
                  <a:lnTo>
                    <a:pt x="90169" y="69849"/>
                  </a:lnTo>
                  <a:lnTo>
                    <a:pt x="135889" y="35559"/>
                  </a:lnTo>
                  <a:lnTo>
                    <a:pt x="187959" y="12699"/>
                  </a:lnTo>
                  <a:lnTo>
                    <a:pt x="242569" y="1269"/>
                  </a:lnTo>
                  <a:lnTo>
                    <a:pt x="270510" y="0"/>
                  </a:lnTo>
                  <a:lnTo>
                    <a:pt x="298450" y="1269"/>
                  </a:lnTo>
                  <a:lnTo>
                    <a:pt x="354329" y="12699"/>
                  </a:lnTo>
                  <a:lnTo>
                    <a:pt x="405129" y="35559"/>
                  </a:lnTo>
                  <a:lnTo>
                    <a:pt x="450850" y="69849"/>
                  </a:lnTo>
                  <a:lnTo>
                    <a:pt x="488950" y="110489"/>
                  </a:lnTo>
                  <a:lnTo>
                    <a:pt x="516889" y="160019"/>
                  </a:lnTo>
                  <a:lnTo>
                    <a:pt x="534669" y="213359"/>
                  </a:lnTo>
                  <a:lnTo>
                    <a:pt x="541019" y="269239"/>
                  </a:lnTo>
                  <a:lnTo>
                    <a:pt x="539750" y="297179"/>
                  </a:lnTo>
                  <a:lnTo>
                    <a:pt x="527050" y="351789"/>
                  </a:lnTo>
                  <a:lnTo>
                    <a:pt x="504189" y="403859"/>
                  </a:lnTo>
                  <a:lnTo>
                    <a:pt x="471169" y="449579"/>
                  </a:lnTo>
                  <a:lnTo>
                    <a:pt x="429260" y="487679"/>
                  </a:lnTo>
                  <a:lnTo>
                    <a:pt x="379729" y="515619"/>
                  </a:lnTo>
                  <a:lnTo>
                    <a:pt x="326389" y="533399"/>
                  </a:lnTo>
                  <a:lnTo>
                    <a:pt x="270510" y="538479"/>
                  </a:lnTo>
                  <a:lnTo>
                    <a:pt x="242569" y="537209"/>
                  </a:lnTo>
                  <a:lnTo>
                    <a:pt x="187959" y="525779"/>
                  </a:lnTo>
                  <a:lnTo>
                    <a:pt x="135889" y="502919"/>
                  </a:lnTo>
                  <a:lnTo>
                    <a:pt x="90169" y="469899"/>
                  </a:lnTo>
                  <a:lnTo>
                    <a:pt x="52069" y="427989"/>
                  </a:lnTo>
                  <a:lnTo>
                    <a:pt x="24129" y="378459"/>
                  </a:lnTo>
                  <a:lnTo>
                    <a:pt x="6350" y="325119"/>
                  </a:lnTo>
                  <a:lnTo>
                    <a:pt x="0" y="269239"/>
                  </a:lnTo>
                  <a:close/>
                </a:path>
              </a:pathLst>
            </a:custGeom>
            <a:ln w="317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18460" y="4691069"/>
              <a:ext cx="541020" cy="538480"/>
            </a:xfrm>
            <a:custGeom>
              <a:avLst/>
              <a:gdLst/>
              <a:ahLst/>
              <a:cxnLst/>
              <a:rect l="l" t="t" r="r" b="b"/>
              <a:pathLst>
                <a:path w="541020" h="538479">
                  <a:moveTo>
                    <a:pt x="270509" y="0"/>
                  </a:moveTo>
                  <a:lnTo>
                    <a:pt x="214629" y="5079"/>
                  </a:lnTo>
                  <a:lnTo>
                    <a:pt x="160019" y="22859"/>
                  </a:lnTo>
                  <a:lnTo>
                    <a:pt x="111759" y="50799"/>
                  </a:lnTo>
                  <a:lnTo>
                    <a:pt x="69850" y="88899"/>
                  </a:lnTo>
                  <a:lnTo>
                    <a:pt x="36829" y="134619"/>
                  </a:lnTo>
                  <a:lnTo>
                    <a:pt x="13969" y="185419"/>
                  </a:lnTo>
                  <a:lnTo>
                    <a:pt x="2539" y="241299"/>
                  </a:lnTo>
                  <a:lnTo>
                    <a:pt x="0" y="269239"/>
                  </a:lnTo>
                  <a:lnTo>
                    <a:pt x="2539" y="297179"/>
                  </a:lnTo>
                  <a:lnTo>
                    <a:pt x="13969" y="351789"/>
                  </a:lnTo>
                  <a:lnTo>
                    <a:pt x="36829" y="403859"/>
                  </a:lnTo>
                  <a:lnTo>
                    <a:pt x="69850" y="449579"/>
                  </a:lnTo>
                  <a:lnTo>
                    <a:pt x="111759" y="487679"/>
                  </a:lnTo>
                  <a:lnTo>
                    <a:pt x="160019" y="515619"/>
                  </a:lnTo>
                  <a:lnTo>
                    <a:pt x="214629" y="533399"/>
                  </a:lnTo>
                  <a:lnTo>
                    <a:pt x="270509" y="538479"/>
                  </a:lnTo>
                  <a:lnTo>
                    <a:pt x="298450" y="537209"/>
                  </a:lnTo>
                  <a:lnTo>
                    <a:pt x="354329" y="525779"/>
                  </a:lnTo>
                  <a:lnTo>
                    <a:pt x="405129" y="502919"/>
                  </a:lnTo>
                  <a:lnTo>
                    <a:pt x="450850" y="469899"/>
                  </a:lnTo>
                  <a:lnTo>
                    <a:pt x="488950" y="427989"/>
                  </a:lnTo>
                  <a:lnTo>
                    <a:pt x="516889" y="378459"/>
                  </a:lnTo>
                  <a:lnTo>
                    <a:pt x="534669" y="326389"/>
                  </a:lnTo>
                  <a:lnTo>
                    <a:pt x="541019" y="269239"/>
                  </a:lnTo>
                  <a:lnTo>
                    <a:pt x="539750" y="241299"/>
                  </a:lnTo>
                  <a:lnTo>
                    <a:pt x="527050" y="185419"/>
                  </a:lnTo>
                  <a:lnTo>
                    <a:pt x="504189" y="134619"/>
                  </a:lnTo>
                  <a:lnTo>
                    <a:pt x="471169" y="88899"/>
                  </a:lnTo>
                  <a:lnTo>
                    <a:pt x="429260" y="50799"/>
                  </a:lnTo>
                  <a:lnTo>
                    <a:pt x="379729" y="22859"/>
                  </a:lnTo>
                  <a:lnTo>
                    <a:pt x="326389" y="5079"/>
                  </a:lnTo>
                  <a:lnTo>
                    <a:pt x="27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18460" y="4691069"/>
              <a:ext cx="541020" cy="538480"/>
            </a:xfrm>
            <a:custGeom>
              <a:avLst/>
              <a:gdLst/>
              <a:ahLst/>
              <a:cxnLst/>
              <a:rect l="l" t="t" r="r" b="b"/>
              <a:pathLst>
                <a:path w="541020" h="538479">
                  <a:moveTo>
                    <a:pt x="0" y="269239"/>
                  </a:moveTo>
                  <a:lnTo>
                    <a:pt x="6350" y="213359"/>
                  </a:lnTo>
                  <a:lnTo>
                    <a:pt x="24129" y="160019"/>
                  </a:lnTo>
                  <a:lnTo>
                    <a:pt x="52069" y="111759"/>
                  </a:lnTo>
                  <a:lnTo>
                    <a:pt x="90169" y="69849"/>
                  </a:lnTo>
                  <a:lnTo>
                    <a:pt x="135889" y="35559"/>
                  </a:lnTo>
                  <a:lnTo>
                    <a:pt x="186689" y="12699"/>
                  </a:lnTo>
                  <a:lnTo>
                    <a:pt x="242569" y="1269"/>
                  </a:lnTo>
                  <a:lnTo>
                    <a:pt x="270509" y="0"/>
                  </a:lnTo>
                  <a:lnTo>
                    <a:pt x="298450" y="1269"/>
                  </a:lnTo>
                  <a:lnTo>
                    <a:pt x="354329" y="12699"/>
                  </a:lnTo>
                  <a:lnTo>
                    <a:pt x="405129" y="35559"/>
                  </a:lnTo>
                  <a:lnTo>
                    <a:pt x="450850" y="69849"/>
                  </a:lnTo>
                  <a:lnTo>
                    <a:pt x="488950" y="111759"/>
                  </a:lnTo>
                  <a:lnTo>
                    <a:pt x="516889" y="160019"/>
                  </a:lnTo>
                  <a:lnTo>
                    <a:pt x="534669" y="213359"/>
                  </a:lnTo>
                  <a:lnTo>
                    <a:pt x="541019" y="269239"/>
                  </a:lnTo>
                  <a:lnTo>
                    <a:pt x="539750" y="297179"/>
                  </a:lnTo>
                  <a:lnTo>
                    <a:pt x="527050" y="351789"/>
                  </a:lnTo>
                  <a:lnTo>
                    <a:pt x="504189" y="403859"/>
                  </a:lnTo>
                  <a:lnTo>
                    <a:pt x="471169" y="449579"/>
                  </a:lnTo>
                  <a:lnTo>
                    <a:pt x="429260" y="487679"/>
                  </a:lnTo>
                  <a:lnTo>
                    <a:pt x="379729" y="515619"/>
                  </a:lnTo>
                  <a:lnTo>
                    <a:pt x="326389" y="533399"/>
                  </a:lnTo>
                  <a:lnTo>
                    <a:pt x="270509" y="538479"/>
                  </a:lnTo>
                  <a:lnTo>
                    <a:pt x="242569" y="537209"/>
                  </a:lnTo>
                  <a:lnTo>
                    <a:pt x="186689" y="525779"/>
                  </a:lnTo>
                  <a:lnTo>
                    <a:pt x="135889" y="502919"/>
                  </a:lnTo>
                  <a:lnTo>
                    <a:pt x="90169" y="469899"/>
                  </a:lnTo>
                  <a:lnTo>
                    <a:pt x="52069" y="427989"/>
                  </a:lnTo>
                  <a:lnTo>
                    <a:pt x="24129" y="378459"/>
                  </a:lnTo>
                  <a:lnTo>
                    <a:pt x="6350" y="326389"/>
                  </a:lnTo>
                  <a:lnTo>
                    <a:pt x="0" y="269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060700" y="4824419"/>
            <a:ext cx="253365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5" b="1">
                <a:latin typeface="Times New Roman"/>
                <a:cs typeface="Times New Roman"/>
              </a:rPr>
              <a:t>A</a:t>
            </a:r>
            <a:r>
              <a:rPr dirty="0" sz="1400" spc="-10" b="1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63720" y="4938719"/>
            <a:ext cx="393700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50" b="1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dirty="0" sz="1400" spc="45" b="1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r>
              <a:rPr dirty="0" sz="1400" spc="-10" b="1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177982" y="4689482"/>
            <a:ext cx="657225" cy="655955"/>
            <a:chOff x="4177982" y="4689482"/>
            <a:chExt cx="657225" cy="655955"/>
          </a:xfrm>
        </p:grpSpPr>
        <p:sp>
          <p:nvSpPr>
            <p:cNvPr id="26" name="object 26"/>
            <p:cNvSpPr/>
            <p:nvPr/>
          </p:nvSpPr>
          <p:spPr>
            <a:xfrm>
              <a:off x="4293870" y="4805369"/>
              <a:ext cx="539750" cy="538480"/>
            </a:xfrm>
            <a:custGeom>
              <a:avLst/>
              <a:gdLst/>
              <a:ahLst/>
              <a:cxnLst/>
              <a:rect l="l" t="t" r="r" b="b"/>
              <a:pathLst>
                <a:path w="539750" h="538479">
                  <a:moveTo>
                    <a:pt x="269239" y="0"/>
                  </a:moveTo>
                  <a:lnTo>
                    <a:pt x="213359" y="5079"/>
                  </a:lnTo>
                  <a:lnTo>
                    <a:pt x="160019" y="22859"/>
                  </a:lnTo>
                  <a:lnTo>
                    <a:pt x="111759" y="50799"/>
                  </a:lnTo>
                  <a:lnTo>
                    <a:pt x="69850" y="88899"/>
                  </a:lnTo>
                  <a:lnTo>
                    <a:pt x="35559" y="134619"/>
                  </a:lnTo>
                  <a:lnTo>
                    <a:pt x="12700" y="185419"/>
                  </a:lnTo>
                  <a:lnTo>
                    <a:pt x="1269" y="241299"/>
                  </a:lnTo>
                  <a:lnTo>
                    <a:pt x="0" y="269239"/>
                  </a:lnTo>
                  <a:lnTo>
                    <a:pt x="1269" y="297179"/>
                  </a:lnTo>
                  <a:lnTo>
                    <a:pt x="12700" y="351789"/>
                  </a:lnTo>
                  <a:lnTo>
                    <a:pt x="35559" y="403859"/>
                  </a:lnTo>
                  <a:lnTo>
                    <a:pt x="69850" y="449579"/>
                  </a:lnTo>
                  <a:lnTo>
                    <a:pt x="111759" y="487679"/>
                  </a:lnTo>
                  <a:lnTo>
                    <a:pt x="160019" y="515619"/>
                  </a:lnTo>
                  <a:lnTo>
                    <a:pt x="213359" y="533399"/>
                  </a:lnTo>
                  <a:lnTo>
                    <a:pt x="269239" y="538479"/>
                  </a:lnTo>
                  <a:lnTo>
                    <a:pt x="298450" y="537209"/>
                  </a:lnTo>
                  <a:lnTo>
                    <a:pt x="353059" y="525779"/>
                  </a:lnTo>
                  <a:lnTo>
                    <a:pt x="405129" y="502919"/>
                  </a:lnTo>
                  <a:lnTo>
                    <a:pt x="450850" y="469899"/>
                  </a:lnTo>
                  <a:lnTo>
                    <a:pt x="488950" y="427989"/>
                  </a:lnTo>
                  <a:lnTo>
                    <a:pt x="516889" y="378459"/>
                  </a:lnTo>
                  <a:lnTo>
                    <a:pt x="533400" y="325119"/>
                  </a:lnTo>
                  <a:lnTo>
                    <a:pt x="539750" y="269239"/>
                  </a:lnTo>
                  <a:lnTo>
                    <a:pt x="538479" y="241299"/>
                  </a:lnTo>
                  <a:lnTo>
                    <a:pt x="527050" y="185419"/>
                  </a:lnTo>
                  <a:lnTo>
                    <a:pt x="504189" y="134619"/>
                  </a:lnTo>
                  <a:lnTo>
                    <a:pt x="469900" y="88899"/>
                  </a:lnTo>
                  <a:lnTo>
                    <a:pt x="427989" y="50799"/>
                  </a:lnTo>
                  <a:lnTo>
                    <a:pt x="379729" y="22859"/>
                  </a:lnTo>
                  <a:lnTo>
                    <a:pt x="326389" y="5079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293870" y="4805369"/>
              <a:ext cx="539750" cy="538480"/>
            </a:xfrm>
            <a:custGeom>
              <a:avLst/>
              <a:gdLst/>
              <a:ahLst/>
              <a:cxnLst/>
              <a:rect l="l" t="t" r="r" b="b"/>
              <a:pathLst>
                <a:path w="539750" h="538479">
                  <a:moveTo>
                    <a:pt x="0" y="269239"/>
                  </a:moveTo>
                  <a:lnTo>
                    <a:pt x="5079" y="213359"/>
                  </a:lnTo>
                  <a:lnTo>
                    <a:pt x="22859" y="160019"/>
                  </a:lnTo>
                  <a:lnTo>
                    <a:pt x="50800" y="110489"/>
                  </a:lnTo>
                  <a:lnTo>
                    <a:pt x="88900" y="69849"/>
                  </a:lnTo>
                  <a:lnTo>
                    <a:pt x="134619" y="35559"/>
                  </a:lnTo>
                  <a:lnTo>
                    <a:pt x="185419" y="12699"/>
                  </a:lnTo>
                  <a:lnTo>
                    <a:pt x="241300" y="1269"/>
                  </a:lnTo>
                  <a:lnTo>
                    <a:pt x="269239" y="0"/>
                  </a:lnTo>
                  <a:lnTo>
                    <a:pt x="298450" y="1269"/>
                  </a:lnTo>
                  <a:lnTo>
                    <a:pt x="353059" y="12699"/>
                  </a:lnTo>
                  <a:lnTo>
                    <a:pt x="405129" y="35559"/>
                  </a:lnTo>
                  <a:lnTo>
                    <a:pt x="450850" y="69849"/>
                  </a:lnTo>
                  <a:lnTo>
                    <a:pt x="488950" y="110489"/>
                  </a:lnTo>
                  <a:lnTo>
                    <a:pt x="516889" y="160019"/>
                  </a:lnTo>
                  <a:lnTo>
                    <a:pt x="533400" y="213359"/>
                  </a:lnTo>
                  <a:lnTo>
                    <a:pt x="539750" y="269239"/>
                  </a:lnTo>
                  <a:lnTo>
                    <a:pt x="538479" y="297179"/>
                  </a:lnTo>
                  <a:lnTo>
                    <a:pt x="527050" y="351789"/>
                  </a:lnTo>
                  <a:lnTo>
                    <a:pt x="504189" y="403859"/>
                  </a:lnTo>
                  <a:lnTo>
                    <a:pt x="469900" y="449579"/>
                  </a:lnTo>
                  <a:lnTo>
                    <a:pt x="427989" y="487679"/>
                  </a:lnTo>
                  <a:lnTo>
                    <a:pt x="379729" y="515619"/>
                  </a:lnTo>
                  <a:lnTo>
                    <a:pt x="326389" y="533399"/>
                  </a:lnTo>
                  <a:lnTo>
                    <a:pt x="269239" y="538479"/>
                  </a:lnTo>
                  <a:lnTo>
                    <a:pt x="241300" y="537209"/>
                  </a:lnTo>
                  <a:lnTo>
                    <a:pt x="185419" y="525779"/>
                  </a:lnTo>
                  <a:lnTo>
                    <a:pt x="134619" y="502919"/>
                  </a:lnTo>
                  <a:lnTo>
                    <a:pt x="88900" y="469899"/>
                  </a:lnTo>
                  <a:lnTo>
                    <a:pt x="50800" y="427989"/>
                  </a:lnTo>
                  <a:lnTo>
                    <a:pt x="22859" y="378459"/>
                  </a:lnTo>
                  <a:lnTo>
                    <a:pt x="5079" y="325119"/>
                  </a:lnTo>
                  <a:lnTo>
                    <a:pt x="0" y="269239"/>
                  </a:lnTo>
                  <a:close/>
                </a:path>
              </a:pathLst>
            </a:custGeom>
            <a:ln w="317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79570" y="4691069"/>
              <a:ext cx="539750" cy="538480"/>
            </a:xfrm>
            <a:custGeom>
              <a:avLst/>
              <a:gdLst/>
              <a:ahLst/>
              <a:cxnLst/>
              <a:rect l="l" t="t" r="r" b="b"/>
              <a:pathLst>
                <a:path w="539750" h="538479">
                  <a:moveTo>
                    <a:pt x="270509" y="0"/>
                  </a:moveTo>
                  <a:lnTo>
                    <a:pt x="213359" y="5079"/>
                  </a:lnTo>
                  <a:lnTo>
                    <a:pt x="160019" y="22859"/>
                  </a:lnTo>
                  <a:lnTo>
                    <a:pt x="111759" y="50799"/>
                  </a:lnTo>
                  <a:lnTo>
                    <a:pt x="69850" y="88899"/>
                  </a:lnTo>
                  <a:lnTo>
                    <a:pt x="35559" y="134619"/>
                  </a:lnTo>
                  <a:lnTo>
                    <a:pt x="12700" y="185419"/>
                  </a:lnTo>
                  <a:lnTo>
                    <a:pt x="1269" y="241299"/>
                  </a:lnTo>
                  <a:lnTo>
                    <a:pt x="0" y="269239"/>
                  </a:lnTo>
                  <a:lnTo>
                    <a:pt x="1269" y="297179"/>
                  </a:lnTo>
                  <a:lnTo>
                    <a:pt x="12700" y="351789"/>
                  </a:lnTo>
                  <a:lnTo>
                    <a:pt x="35559" y="403859"/>
                  </a:lnTo>
                  <a:lnTo>
                    <a:pt x="69850" y="449579"/>
                  </a:lnTo>
                  <a:lnTo>
                    <a:pt x="111759" y="487679"/>
                  </a:lnTo>
                  <a:lnTo>
                    <a:pt x="160019" y="515619"/>
                  </a:lnTo>
                  <a:lnTo>
                    <a:pt x="213359" y="533399"/>
                  </a:lnTo>
                  <a:lnTo>
                    <a:pt x="270509" y="538479"/>
                  </a:lnTo>
                  <a:lnTo>
                    <a:pt x="298450" y="537209"/>
                  </a:lnTo>
                  <a:lnTo>
                    <a:pt x="353059" y="525779"/>
                  </a:lnTo>
                  <a:lnTo>
                    <a:pt x="405129" y="502919"/>
                  </a:lnTo>
                  <a:lnTo>
                    <a:pt x="450850" y="469899"/>
                  </a:lnTo>
                  <a:lnTo>
                    <a:pt x="488950" y="427989"/>
                  </a:lnTo>
                  <a:lnTo>
                    <a:pt x="516889" y="378459"/>
                  </a:lnTo>
                  <a:lnTo>
                    <a:pt x="533400" y="326389"/>
                  </a:lnTo>
                  <a:lnTo>
                    <a:pt x="539750" y="269239"/>
                  </a:lnTo>
                  <a:lnTo>
                    <a:pt x="538479" y="241299"/>
                  </a:lnTo>
                  <a:lnTo>
                    <a:pt x="527050" y="185419"/>
                  </a:lnTo>
                  <a:lnTo>
                    <a:pt x="504189" y="134619"/>
                  </a:lnTo>
                  <a:lnTo>
                    <a:pt x="469900" y="88899"/>
                  </a:lnTo>
                  <a:lnTo>
                    <a:pt x="427989" y="50799"/>
                  </a:lnTo>
                  <a:lnTo>
                    <a:pt x="379729" y="22859"/>
                  </a:lnTo>
                  <a:lnTo>
                    <a:pt x="326389" y="5079"/>
                  </a:lnTo>
                  <a:lnTo>
                    <a:pt x="270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79570" y="4691069"/>
              <a:ext cx="539750" cy="538480"/>
            </a:xfrm>
            <a:custGeom>
              <a:avLst/>
              <a:gdLst/>
              <a:ahLst/>
              <a:cxnLst/>
              <a:rect l="l" t="t" r="r" b="b"/>
              <a:pathLst>
                <a:path w="539750" h="538479">
                  <a:moveTo>
                    <a:pt x="0" y="269239"/>
                  </a:moveTo>
                  <a:lnTo>
                    <a:pt x="5079" y="213359"/>
                  </a:lnTo>
                  <a:lnTo>
                    <a:pt x="22859" y="160019"/>
                  </a:lnTo>
                  <a:lnTo>
                    <a:pt x="50800" y="111759"/>
                  </a:lnTo>
                  <a:lnTo>
                    <a:pt x="88900" y="69849"/>
                  </a:lnTo>
                  <a:lnTo>
                    <a:pt x="134619" y="35559"/>
                  </a:lnTo>
                  <a:lnTo>
                    <a:pt x="186689" y="12699"/>
                  </a:lnTo>
                  <a:lnTo>
                    <a:pt x="241300" y="1269"/>
                  </a:lnTo>
                  <a:lnTo>
                    <a:pt x="270509" y="0"/>
                  </a:lnTo>
                  <a:lnTo>
                    <a:pt x="298450" y="1269"/>
                  </a:lnTo>
                  <a:lnTo>
                    <a:pt x="353059" y="12699"/>
                  </a:lnTo>
                  <a:lnTo>
                    <a:pt x="405129" y="35559"/>
                  </a:lnTo>
                  <a:lnTo>
                    <a:pt x="450850" y="69849"/>
                  </a:lnTo>
                  <a:lnTo>
                    <a:pt x="488950" y="111759"/>
                  </a:lnTo>
                  <a:lnTo>
                    <a:pt x="516889" y="160019"/>
                  </a:lnTo>
                  <a:lnTo>
                    <a:pt x="533400" y="213359"/>
                  </a:lnTo>
                  <a:lnTo>
                    <a:pt x="539750" y="269239"/>
                  </a:lnTo>
                  <a:lnTo>
                    <a:pt x="538479" y="297179"/>
                  </a:lnTo>
                  <a:lnTo>
                    <a:pt x="527050" y="351789"/>
                  </a:lnTo>
                  <a:lnTo>
                    <a:pt x="504189" y="403859"/>
                  </a:lnTo>
                  <a:lnTo>
                    <a:pt x="469900" y="449579"/>
                  </a:lnTo>
                  <a:lnTo>
                    <a:pt x="427989" y="487679"/>
                  </a:lnTo>
                  <a:lnTo>
                    <a:pt x="379729" y="515619"/>
                  </a:lnTo>
                  <a:lnTo>
                    <a:pt x="326389" y="533399"/>
                  </a:lnTo>
                  <a:lnTo>
                    <a:pt x="270509" y="538479"/>
                  </a:lnTo>
                  <a:lnTo>
                    <a:pt x="241300" y="537209"/>
                  </a:lnTo>
                  <a:lnTo>
                    <a:pt x="186689" y="525779"/>
                  </a:lnTo>
                  <a:lnTo>
                    <a:pt x="134619" y="502919"/>
                  </a:lnTo>
                  <a:lnTo>
                    <a:pt x="88900" y="469899"/>
                  </a:lnTo>
                  <a:lnTo>
                    <a:pt x="50800" y="427989"/>
                  </a:lnTo>
                  <a:lnTo>
                    <a:pt x="22859" y="378459"/>
                  </a:lnTo>
                  <a:lnTo>
                    <a:pt x="5079" y="326389"/>
                  </a:lnTo>
                  <a:lnTo>
                    <a:pt x="0" y="269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249420" y="4824419"/>
            <a:ext cx="394970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50" b="1">
                <a:latin typeface="Times New Roman"/>
                <a:cs typeface="Times New Roman"/>
              </a:rPr>
              <a:t>T</a:t>
            </a:r>
            <a:r>
              <a:rPr dirty="0" sz="1400" spc="55" b="1">
                <a:latin typeface="Times New Roman"/>
                <a:cs typeface="Times New Roman"/>
              </a:rPr>
              <a:t>G</a:t>
            </a:r>
            <a:r>
              <a:rPr dirty="0" sz="1400" spc="-10" b="1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1370" y="6197289"/>
            <a:ext cx="263525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80" b="1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dirty="0" sz="1400" spc="-10" b="1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358322" y="5946782"/>
            <a:ext cx="657225" cy="657225"/>
            <a:chOff x="4358322" y="5946782"/>
            <a:chExt cx="657225" cy="657225"/>
          </a:xfrm>
        </p:grpSpPr>
        <p:sp>
          <p:nvSpPr>
            <p:cNvPr id="33" name="object 33"/>
            <p:cNvSpPr/>
            <p:nvPr/>
          </p:nvSpPr>
          <p:spPr>
            <a:xfrm>
              <a:off x="4474209" y="6062669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269239" y="0"/>
                  </a:moveTo>
                  <a:lnTo>
                    <a:pt x="213360" y="6349"/>
                  </a:lnTo>
                  <a:lnTo>
                    <a:pt x="160019" y="24129"/>
                  </a:lnTo>
                  <a:lnTo>
                    <a:pt x="110489" y="52069"/>
                  </a:lnTo>
                  <a:lnTo>
                    <a:pt x="68579" y="90169"/>
                  </a:lnTo>
                  <a:lnTo>
                    <a:pt x="35560" y="134619"/>
                  </a:lnTo>
                  <a:lnTo>
                    <a:pt x="12700" y="186689"/>
                  </a:lnTo>
                  <a:lnTo>
                    <a:pt x="1269" y="242569"/>
                  </a:lnTo>
                  <a:lnTo>
                    <a:pt x="0" y="270509"/>
                  </a:lnTo>
                  <a:lnTo>
                    <a:pt x="1269" y="298449"/>
                  </a:lnTo>
                  <a:lnTo>
                    <a:pt x="12700" y="353059"/>
                  </a:lnTo>
                  <a:lnTo>
                    <a:pt x="35560" y="405129"/>
                  </a:lnTo>
                  <a:lnTo>
                    <a:pt x="68579" y="450849"/>
                  </a:lnTo>
                  <a:lnTo>
                    <a:pt x="110489" y="487679"/>
                  </a:lnTo>
                  <a:lnTo>
                    <a:pt x="160019" y="515619"/>
                  </a:lnTo>
                  <a:lnTo>
                    <a:pt x="213360" y="533399"/>
                  </a:lnTo>
                  <a:lnTo>
                    <a:pt x="269239" y="539749"/>
                  </a:lnTo>
                  <a:lnTo>
                    <a:pt x="297179" y="538479"/>
                  </a:lnTo>
                  <a:lnTo>
                    <a:pt x="353060" y="527049"/>
                  </a:lnTo>
                  <a:lnTo>
                    <a:pt x="403860" y="502919"/>
                  </a:lnTo>
                  <a:lnTo>
                    <a:pt x="449579" y="471169"/>
                  </a:lnTo>
                  <a:lnTo>
                    <a:pt x="487679" y="429259"/>
                  </a:lnTo>
                  <a:lnTo>
                    <a:pt x="516889" y="379729"/>
                  </a:lnTo>
                  <a:lnTo>
                    <a:pt x="533400" y="326389"/>
                  </a:lnTo>
                  <a:lnTo>
                    <a:pt x="539750" y="270509"/>
                  </a:lnTo>
                  <a:lnTo>
                    <a:pt x="538479" y="242569"/>
                  </a:lnTo>
                  <a:lnTo>
                    <a:pt x="527050" y="186689"/>
                  </a:lnTo>
                  <a:lnTo>
                    <a:pt x="502919" y="134619"/>
                  </a:lnTo>
                  <a:lnTo>
                    <a:pt x="469900" y="90169"/>
                  </a:lnTo>
                  <a:lnTo>
                    <a:pt x="427989" y="52069"/>
                  </a:lnTo>
                  <a:lnTo>
                    <a:pt x="379729" y="24129"/>
                  </a:lnTo>
                  <a:lnTo>
                    <a:pt x="326389" y="6349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474209" y="6062669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270509"/>
                  </a:moveTo>
                  <a:lnTo>
                    <a:pt x="5079" y="214629"/>
                  </a:lnTo>
                  <a:lnTo>
                    <a:pt x="22860" y="160019"/>
                  </a:lnTo>
                  <a:lnTo>
                    <a:pt x="50800" y="111759"/>
                  </a:lnTo>
                  <a:lnTo>
                    <a:pt x="88900" y="69849"/>
                  </a:lnTo>
                  <a:lnTo>
                    <a:pt x="134619" y="36829"/>
                  </a:lnTo>
                  <a:lnTo>
                    <a:pt x="186689" y="13969"/>
                  </a:lnTo>
                  <a:lnTo>
                    <a:pt x="241300" y="2539"/>
                  </a:lnTo>
                  <a:lnTo>
                    <a:pt x="269239" y="0"/>
                  </a:lnTo>
                  <a:lnTo>
                    <a:pt x="297179" y="2539"/>
                  </a:lnTo>
                  <a:lnTo>
                    <a:pt x="353060" y="13969"/>
                  </a:lnTo>
                  <a:lnTo>
                    <a:pt x="403860" y="36829"/>
                  </a:lnTo>
                  <a:lnTo>
                    <a:pt x="449579" y="69849"/>
                  </a:lnTo>
                  <a:lnTo>
                    <a:pt x="487679" y="111759"/>
                  </a:lnTo>
                  <a:lnTo>
                    <a:pt x="516889" y="160019"/>
                  </a:lnTo>
                  <a:lnTo>
                    <a:pt x="533400" y="214629"/>
                  </a:lnTo>
                  <a:lnTo>
                    <a:pt x="539750" y="270509"/>
                  </a:lnTo>
                  <a:lnTo>
                    <a:pt x="538479" y="298449"/>
                  </a:lnTo>
                  <a:lnTo>
                    <a:pt x="527050" y="353059"/>
                  </a:lnTo>
                  <a:lnTo>
                    <a:pt x="502919" y="405129"/>
                  </a:lnTo>
                  <a:lnTo>
                    <a:pt x="469900" y="450849"/>
                  </a:lnTo>
                  <a:lnTo>
                    <a:pt x="427989" y="487679"/>
                  </a:lnTo>
                  <a:lnTo>
                    <a:pt x="379729" y="515619"/>
                  </a:lnTo>
                  <a:lnTo>
                    <a:pt x="326389" y="533399"/>
                  </a:lnTo>
                  <a:lnTo>
                    <a:pt x="269239" y="539749"/>
                  </a:lnTo>
                  <a:lnTo>
                    <a:pt x="241300" y="538479"/>
                  </a:lnTo>
                  <a:lnTo>
                    <a:pt x="186689" y="527049"/>
                  </a:lnTo>
                  <a:lnTo>
                    <a:pt x="134619" y="502919"/>
                  </a:lnTo>
                  <a:lnTo>
                    <a:pt x="88900" y="471169"/>
                  </a:lnTo>
                  <a:lnTo>
                    <a:pt x="50800" y="429259"/>
                  </a:lnTo>
                  <a:lnTo>
                    <a:pt x="22860" y="379729"/>
                  </a:lnTo>
                  <a:lnTo>
                    <a:pt x="5079" y="326389"/>
                  </a:lnTo>
                  <a:lnTo>
                    <a:pt x="0" y="270509"/>
                  </a:lnTo>
                  <a:close/>
                </a:path>
              </a:pathLst>
            </a:custGeom>
            <a:ln w="3175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359909" y="5948369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269239" y="0"/>
                  </a:moveTo>
                  <a:lnTo>
                    <a:pt x="213360" y="6349"/>
                  </a:lnTo>
                  <a:lnTo>
                    <a:pt x="160019" y="24129"/>
                  </a:lnTo>
                  <a:lnTo>
                    <a:pt x="110489" y="52069"/>
                  </a:lnTo>
                  <a:lnTo>
                    <a:pt x="68579" y="90169"/>
                  </a:lnTo>
                  <a:lnTo>
                    <a:pt x="35560" y="134619"/>
                  </a:lnTo>
                  <a:lnTo>
                    <a:pt x="12700" y="186689"/>
                  </a:lnTo>
                  <a:lnTo>
                    <a:pt x="1269" y="242569"/>
                  </a:lnTo>
                  <a:lnTo>
                    <a:pt x="0" y="270509"/>
                  </a:lnTo>
                  <a:lnTo>
                    <a:pt x="1269" y="298449"/>
                  </a:lnTo>
                  <a:lnTo>
                    <a:pt x="12700" y="353059"/>
                  </a:lnTo>
                  <a:lnTo>
                    <a:pt x="35560" y="405129"/>
                  </a:lnTo>
                  <a:lnTo>
                    <a:pt x="68579" y="450849"/>
                  </a:lnTo>
                  <a:lnTo>
                    <a:pt x="110489" y="487679"/>
                  </a:lnTo>
                  <a:lnTo>
                    <a:pt x="160019" y="516889"/>
                  </a:lnTo>
                  <a:lnTo>
                    <a:pt x="213360" y="533399"/>
                  </a:lnTo>
                  <a:lnTo>
                    <a:pt x="269239" y="539749"/>
                  </a:lnTo>
                  <a:lnTo>
                    <a:pt x="297179" y="538479"/>
                  </a:lnTo>
                  <a:lnTo>
                    <a:pt x="353060" y="527049"/>
                  </a:lnTo>
                  <a:lnTo>
                    <a:pt x="403860" y="502919"/>
                  </a:lnTo>
                  <a:lnTo>
                    <a:pt x="449579" y="471169"/>
                  </a:lnTo>
                  <a:lnTo>
                    <a:pt x="487679" y="429259"/>
                  </a:lnTo>
                  <a:lnTo>
                    <a:pt x="516889" y="379729"/>
                  </a:lnTo>
                  <a:lnTo>
                    <a:pt x="533400" y="326389"/>
                  </a:lnTo>
                  <a:lnTo>
                    <a:pt x="539750" y="270509"/>
                  </a:lnTo>
                  <a:lnTo>
                    <a:pt x="537210" y="242569"/>
                  </a:lnTo>
                  <a:lnTo>
                    <a:pt x="525779" y="186689"/>
                  </a:lnTo>
                  <a:lnTo>
                    <a:pt x="504189" y="134619"/>
                  </a:lnTo>
                  <a:lnTo>
                    <a:pt x="469900" y="90169"/>
                  </a:lnTo>
                  <a:lnTo>
                    <a:pt x="427989" y="52069"/>
                  </a:lnTo>
                  <a:lnTo>
                    <a:pt x="378460" y="24129"/>
                  </a:lnTo>
                  <a:lnTo>
                    <a:pt x="326389" y="6349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359909" y="5948369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270509"/>
                  </a:moveTo>
                  <a:lnTo>
                    <a:pt x="6350" y="214629"/>
                  </a:lnTo>
                  <a:lnTo>
                    <a:pt x="22860" y="160019"/>
                  </a:lnTo>
                  <a:lnTo>
                    <a:pt x="50800" y="111759"/>
                  </a:lnTo>
                  <a:lnTo>
                    <a:pt x="88900" y="69849"/>
                  </a:lnTo>
                  <a:lnTo>
                    <a:pt x="134619" y="36829"/>
                  </a:lnTo>
                  <a:lnTo>
                    <a:pt x="186689" y="13969"/>
                  </a:lnTo>
                  <a:lnTo>
                    <a:pt x="241300" y="2539"/>
                  </a:lnTo>
                  <a:lnTo>
                    <a:pt x="269239" y="0"/>
                  </a:lnTo>
                  <a:lnTo>
                    <a:pt x="297179" y="2539"/>
                  </a:lnTo>
                  <a:lnTo>
                    <a:pt x="353060" y="13969"/>
                  </a:lnTo>
                  <a:lnTo>
                    <a:pt x="403860" y="36829"/>
                  </a:lnTo>
                  <a:lnTo>
                    <a:pt x="449579" y="69849"/>
                  </a:lnTo>
                  <a:lnTo>
                    <a:pt x="487679" y="111759"/>
                  </a:lnTo>
                  <a:lnTo>
                    <a:pt x="516889" y="160019"/>
                  </a:lnTo>
                  <a:lnTo>
                    <a:pt x="533400" y="214629"/>
                  </a:lnTo>
                  <a:lnTo>
                    <a:pt x="539750" y="270509"/>
                  </a:lnTo>
                  <a:lnTo>
                    <a:pt x="537210" y="298449"/>
                  </a:lnTo>
                  <a:lnTo>
                    <a:pt x="525779" y="353059"/>
                  </a:lnTo>
                  <a:lnTo>
                    <a:pt x="504189" y="405129"/>
                  </a:lnTo>
                  <a:lnTo>
                    <a:pt x="469900" y="450849"/>
                  </a:lnTo>
                  <a:lnTo>
                    <a:pt x="427989" y="487679"/>
                  </a:lnTo>
                  <a:lnTo>
                    <a:pt x="378460" y="516889"/>
                  </a:lnTo>
                  <a:lnTo>
                    <a:pt x="326389" y="533399"/>
                  </a:lnTo>
                  <a:lnTo>
                    <a:pt x="269239" y="539749"/>
                  </a:lnTo>
                  <a:lnTo>
                    <a:pt x="241300" y="538479"/>
                  </a:lnTo>
                  <a:lnTo>
                    <a:pt x="186689" y="527049"/>
                  </a:lnTo>
                  <a:lnTo>
                    <a:pt x="134619" y="502919"/>
                  </a:lnTo>
                  <a:lnTo>
                    <a:pt x="88900" y="471169"/>
                  </a:lnTo>
                  <a:lnTo>
                    <a:pt x="50800" y="429259"/>
                  </a:lnTo>
                  <a:lnTo>
                    <a:pt x="22860" y="379729"/>
                  </a:lnTo>
                  <a:lnTo>
                    <a:pt x="6350" y="326389"/>
                  </a:lnTo>
                  <a:lnTo>
                    <a:pt x="0" y="2705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495800" y="6082989"/>
            <a:ext cx="262255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70" b="1">
                <a:latin typeface="Times New Roman"/>
                <a:cs typeface="Times New Roman"/>
              </a:rPr>
              <a:t>R</a:t>
            </a:r>
            <a:r>
              <a:rPr dirty="0" sz="1400" spc="-10" b="1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37802" y="4509142"/>
            <a:ext cx="2343785" cy="1045844"/>
            <a:chOff x="2737802" y="4509142"/>
            <a:chExt cx="2343785" cy="1045844"/>
          </a:xfrm>
        </p:grpSpPr>
        <p:sp>
          <p:nvSpPr>
            <p:cNvPr id="39" name="object 39"/>
            <p:cNvSpPr/>
            <p:nvPr/>
          </p:nvSpPr>
          <p:spPr>
            <a:xfrm>
              <a:off x="2739389" y="5553399"/>
              <a:ext cx="2329180" cy="0"/>
            </a:xfrm>
            <a:custGeom>
              <a:avLst/>
              <a:gdLst/>
              <a:ahLst/>
              <a:cxnLst/>
              <a:rect l="l" t="t" r="r" b="b"/>
              <a:pathLst>
                <a:path w="2329179" h="0">
                  <a:moveTo>
                    <a:pt x="0" y="0"/>
                  </a:moveTo>
                  <a:lnTo>
                    <a:pt x="232918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080000" y="4518349"/>
              <a:ext cx="0" cy="1035050"/>
            </a:xfrm>
            <a:custGeom>
              <a:avLst/>
              <a:gdLst/>
              <a:ahLst/>
              <a:cxnLst/>
              <a:rect l="l" t="t" r="r" b="b"/>
              <a:pathLst>
                <a:path w="0" h="1035050">
                  <a:moveTo>
                    <a:pt x="0" y="0"/>
                  </a:moveTo>
                  <a:lnTo>
                    <a:pt x="0" y="103505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745739" y="4510729"/>
              <a:ext cx="2329180" cy="0"/>
            </a:xfrm>
            <a:custGeom>
              <a:avLst/>
              <a:gdLst/>
              <a:ahLst/>
              <a:cxnLst/>
              <a:rect l="l" t="t" r="r" b="b"/>
              <a:pathLst>
                <a:path w="2329179" h="0">
                  <a:moveTo>
                    <a:pt x="0" y="0"/>
                  </a:moveTo>
                  <a:lnTo>
                    <a:pt x="232918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739389" y="4515809"/>
              <a:ext cx="0" cy="1035050"/>
            </a:xfrm>
            <a:custGeom>
              <a:avLst/>
              <a:gdLst/>
              <a:ahLst/>
              <a:cxnLst/>
              <a:rect l="l" t="t" r="r" b="b"/>
              <a:pathLst>
                <a:path w="0" h="1035050">
                  <a:moveTo>
                    <a:pt x="0" y="0"/>
                  </a:moveTo>
                  <a:lnTo>
                    <a:pt x="0" y="103505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298440" y="4564069"/>
            <a:ext cx="2582545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Обозначения:</a:t>
            </a:r>
            <a:endParaRPr sz="1200">
              <a:latin typeface="Times New Roman"/>
              <a:cs typeface="Times New Roman"/>
            </a:endParaRPr>
          </a:p>
          <a:p>
            <a:pPr marL="12700" marR="628015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KS </a:t>
            </a:r>
            <a:r>
              <a:rPr dirty="0" sz="1200" spc="-5">
                <a:latin typeface="Times New Roman"/>
                <a:cs typeface="Times New Roman"/>
              </a:rPr>
              <a:t>- сервер системы Kerberos 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- сервер аутентификации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440"/>
              </a:lnSpc>
              <a:spcBef>
                <a:spcPts val="35"/>
              </a:spcBef>
            </a:pPr>
            <a:r>
              <a:rPr dirty="0" sz="1200" spc="-10">
                <a:latin typeface="Times New Roman"/>
                <a:cs typeface="Times New Roman"/>
              </a:rPr>
              <a:t>TGS </a:t>
            </a:r>
            <a:r>
              <a:rPr dirty="0" sz="1200" spc="-5">
                <a:latin typeface="Times New Roman"/>
                <a:cs typeface="Times New Roman"/>
              </a:rPr>
              <a:t>- сервер службы выдачи мандатов  RS - сервер информационных </a:t>
            </a:r>
            <a:r>
              <a:rPr dirty="0" sz="1200">
                <a:latin typeface="Times New Roman"/>
                <a:cs typeface="Times New Roman"/>
              </a:rPr>
              <a:t>ресурсов  </a:t>
            </a:r>
            <a:r>
              <a:rPr dirty="0" sz="1200" spc="-5">
                <a:latin typeface="Times New Roman"/>
                <a:cs typeface="Times New Roman"/>
              </a:rPr>
              <a:t>C - клиент системы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Kerberos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69359" y="4501839"/>
            <a:ext cx="241935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Times New Roman"/>
                <a:cs typeface="Times New Roman"/>
              </a:rPr>
              <a:t>КS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087370" y="5100009"/>
            <a:ext cx="1272540" cy="1310640"/>
            <a:chOff x="3087370" y="5100009"/>
            <a:chExt cx="1272540" cy="1310640"/>
          </a:xfrm>
        </p:grpSpPr>
        <p:sp>
          <p:nvSpPr>
            <p:cNvPr id="46" name="object 46"/>
            <p:cNvSpPr/>
            <p:nvPr/>
          </p:nvSpPr>
          <p:spPr>
            <a:xfrm>
              <a:off x="3133090" y="5395919"/>
              <a:ext cx="1270" cy="558800"/>
            </a:xfrm>
            <a:custGeom>
              <a:avLst/>
              <a:gdLst/>
              <a:ahLst/>
              <a:cxnLst/>
              <a:rect l="l" t="t" r="r" b="b"/>
              <a:pathLst>
                <a:path w="1269" h="558800">
                  <a:moveTo>
                    <a:pt x="0" y="558799"/>
                  </a:moveTo>
                  <a:lnTo>
                    <a:pt x="1270" y="0"/>
                  </a:lnTo>
                </a:path>
              </a:pathLst>
            </a:custGeom>
            <a:ln w="15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087370" y="5266379"/>
              <a:ext cx="95250" cy="140970"/>
            </a:xfrm>
            <a:custGeom>
              <a:avLst/>
              <a:gdLst/>
              <a:ahLst/>
              <a:cxnLst/>
              <a:rect l="l" t="t" r="r" b="b"/>
              <a:pathLst>
                <a:path w="95250" h="140970">
                  <a:moveTo>
                    <a:pt x="46990" y="0"/>
                  </a:moveTo>
                  <a:lnTo>
                    <a:pt x="0" y="140970"/>
                  </a:lnTo>
                  <a:lnTo>
                    <a:pt x="95250" y="140970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261360" y="5284159"/>
              <a:ext cx="0" cy="544830"/>
            </a:xfrm>
            <a:custGeom>
              <a:avLst/>
              <a:gdLst/>
              <a:ahLst/>
              <a:cxnLst/>
              <a:rect l="l" t="t" r="r" b="b"/>
              <a:pathLst>
                <a:path w="0" h="544829">
                  <a:moveTo>
                    <a:pt x="0" y="0"/>
                  </a:moveTo>
                  <a:lnTo>
                    <a:pt x="0" y="544829"/>
                  </a:lnTo>
                </a:path>
              </a:pathLst>
            </a:custGeom>
            <a:ln w="15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214370" y="5817559"/>
              <a:ext cx="93980" cy="140970"/>
            </a:xfrm>
            <a:custGeom>
              <a:avLst/>
              <a:gdLst/>
              <a:ahLst/>
              <a:cxnLst/>
              <a:rect l="l" t="t" r="r" b="b"/>
              <a:pathLst>
                <a:path w="93979" h="140970">
                  <a:moveTo>
                    <a:pt x="93980" y="0"/>
                  </a:moveTo>
                  <a:lnTo>
                    <a:pt x="0" y="0"/>
                  </a:lnTo>
                  <a:lnTo>
                    <a:pt x="46990" y="140969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366770" y="5195259"/>
              <a:ext cx="763270" cy="820419"/>
            </a:xfrm>
            <a:custGeom>
              <a:avLst/>
              <a:gdLst/>
              <a:ahLst/>
              <a:cxnLst/>
              <a:rect l="l" t="t" r="r" b="b"/>
              <a:pathLst>
                <a:path w="763270" h="820420">
                  <a:moveTo>
                    <a:pt x="0" y="820419"/>
                  </a:moveTo>
                  <a:lnTo>
                    <a:pt x="763269" y="0"/>
                  </a:lnTo>
                </a:path>
              </a:pathLst>
            </a:custGeom>
            <a:ln w="15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088130" y="5100009"/>
              <a:ext cx="130810" cy="135890"/>
            </a:xfrm>
            <a:custGeom>
              <a:avLst/>
              <a:gdLst/>
              <a:ahLst/>
              <a:cxnLst/>
              <a:rect l="l" t="t" r="r" b="b"/>
              <a:pathLst>
                <a:path w="130810" h="135889">
                  <a:moveTo>
                    <a:pt x="130810" y="0"/>
                  </a:moveTo>
                  <a:lnTo>
                    <a:pt x="0" y="71119"/>
                  </a:lnTo>
                  <a:lnTo>
                    <a:pt x="67310" y="135889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530600" y="5209229"/>
              <a:ext cx="763270" cy="820419"/>
            </a:xfrm>
            <a:custGeom>
              <a:avLst/>
              <a:gdLst/>
              <a:ahLst/>
              <a:cxnLst/>
              <a:rect l="l" t="t" r="r" b="b"/>
              <a:pathLst>
                <a:path w="763270" h="820420">
                  <a:moveTo>
                    <a:pt x="763270" y="0"/>
                  </a:moveTo>
                  <a:lnTo>
                    <a:pt x="0" y="820420"/>
                  </a:lnTo>
                </a:path>
              </a:pathLst>
            </a:custGeom>
            <a:ln w="15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442970" y="5989009"/>
              <a:ext cx="916940" cy="276860"/>
            </a:xfrm>
            <a:custGeom>
              <a:avLst/>
              <a:gdLst/>
              <a:ahLst/>
              <a:cxnLst/>
              <a:rect l="l" t="t" r="r" b="b"/>
              <a:pathLst>
                <a:path w="916939" h="276860">
                  <a:moveTo>
                    <a:pt x="130810" y="64770"/>
                  </a:moveTo>
                  <a:lnTo>
                    <a:pt x="60960" y="0"/>
                  </a:lnTo>
                  <a:lnTo>
                    <a:pt x="0" y="135890"/>
                  </a:lnTo>
                  <a:lnTo>
                    <a:pt x="130810" y="64770"/>
                  </a:lnTo>
                  <a:close/>
                </a:path>
                <a:path w="916939" h="276860">
                  <a:moveTo>
                    <a:pt x="916940" y="229870"/>
                  </a:moveTo>
                  <a:lnTo>
                    <a:pt x="774700" y="182880"/>
                  </a:lnTo>
                  <a:lnTo>
                    <a:pt x="774700" y="276860"/>
                  </a:lnTo>
                  <a:lnTo>
                    <a:pt x="916940" y="229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643630" y="6362389"/>
              <a:ext cx="716280" cy="0"/>
            </a:xfrm>
            <a:custGeom>
              <a:avLst/>
              <a:gdLst/>
              <a:ahLst/>
              <a:cxnLst/>
              <a:rect l="l" t="t" r="r" b="b"/>
              <a:pathLst>
                <a:path w="716279" h="0">
                  <a:moveTo>
                    <a:pt x="716280" y="0"/>
                  </a:moveTo>
                  <a:lnTo>
                    <a:pt x="0" y="0"/>
                  </a:lnTo>
                </a:path>
              </a:pathLst>
            </a:custGeom>
            <a:ln w="15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514090" y="6315399"/>
              <a:ext cx="140970" cy="95250"/>
            </a:xfrm>
            <a:custGeom>
              <a:avLst/>
              <a:gdLst/>
              <a:ahLst/>
              <a:cxnLst/>
              <a:rect l="l" t="t" r="r" b="b"/>
              <a:pathLst>
                <a:path w="140970" h="95250">
                  <a:moveTo>
                    <a:pt x="140970" y="0"/>
                  </a:moveTo>
                  <a:lnTo>
                    <a:pt x="0" y="46990"/>
                  </a:lnTo>
                  <a:lnTo>
                    <a:pt x="140970" y="95250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2994660" y="5580069"/>
            <a:ext cx="431165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9565" algn="l"/>
              </a:tabLst>
            </a:pPr>
            <a:r>
              <a:rPr dirty="0" sz="1400" spc="-10">
                <a:latin typeface="Times New Roman"/>
                <a:cs typeface="Times New Roman"/>
              </a:rPr>
              <a:t>1</a:t>
            </a:r>
            <a:r>
              <a:rPr dirty="0" sz="1400" spc="-10">
                <a:latin typeface="Times New Roman"/>
                <a:cs typeface="Times New Roman"/>
              </a:rPr>
              <a:t>	</a:t>
            </a:r>
            <a:r>
              <a:rPr dirty="0" sz="1400" spc="-1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72840" y="5327339"/>
            <a:ext cx="113664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942079" y="5596579"/>
            <a:ext cx="113664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01390" y="5992819"/>
            <a:ext cx="740410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5934" algn="l"/>
                <a:tab pos="727075" algn="l"/>
              </a:tabLst>
            </a:pPr>
            <a:r>
              <a:rPr dirty="0" u="heavy" sz="1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89070" y="6352229"/>
            <a:ext cx="113664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2" name="object 62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63" name="object 63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2905" cy="5844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Методы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	</a:t>
            </a:r>
            <a:r>
              <a:rPr dirty="0" sz="1400" b="1">
                <a:latin typeface="Times New Roman"/>
                <a:cs typeface="Times New Roman"/>
              </a:rPr>
              <a:t>22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2461895">
              <a:lnSpc>
                <a:spcPct val="100000"/>
              </a:lnSpc>
            </a:pPr>
            <a:r>
              <a:rPr dirty="0" sz="1600" i="1">
                <a:latin typeface="Times New Roman"/>
                <a:cs typeface="Times New Roman"/>
              </a:rPr>
              <a:t>Рис. 4. </a:t>
            </a:r>
            <a:r>
              <a:rPr dirty="0" sz="1600" spc="-5" i="1">
                <a:latin typeface="Times New Roman"/>
                <a:cs typeface="Times New Roman"/>
              </a:rPr>
              <a:t>Основные шаги работы </a:t>
            </a:r>
            <a:r>
              <a:rPr dirty="0" sz="1600" spc="-10" i="1">
                <a:latin typeface="Times New Roman"/>
                <a:cs typeface="Times New Roman"/>
              </a:rPr>
              <a:t>системы</a:t>
            </a:r>
            <a:r>
              <a:rPr dirty="0" sz="1600" spc="5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Kerberos</a:t>
            </a:r>
            <a:endParaRPr sz="1600">
              <a:latin typeface="Times New Roman"/>
              <a:cs typeface="Times New Roman"/>
            </a:endParaRPr>
          </a:p>
          <a:p>
            <a:pPr algn="just" marL="12700" marR="8255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Kerberos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15">
                <a:latin typeface="Times New Roman"/>
                <a:cs typeface="Times New Roman"/>
              </a:rPr>
              <a:t>использовать </a:t>
            </a:r>
            <a:r>
              <a:rPr dirty="0" sz="1600" spc="-5">
                <a:latin typeface="Times New Roman"/>
                <a:cs typeface="Times New Roman"/>
              </a:rPr>
              <a:t>различные симметричные </a:t>
            </a:r>
            <a:r>
              <a:rPr dirty="0" sz="1600" spc="-10">
                <a:latin typeface="Times New Roman"/>
                <a:cs typeface="Times New Roman"/>
              </a:rPr>
              <a:t>алгоритмы </a:t>
            </a:r>
            <a:r>
              <a:rPr dirty="0" sz="1600" spc="-5">
                <a:latin typeface="Times New Roman"/>
                <a:cs typeface="Times New Roman"/>
              </a:rPr>
              <a:t>шифрования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хэш-функции,  </a:t>
            </a:r>
            <a:r>
              <a:rPr dirty="0" sz="1600" spc="-25">
                <a:latin typeface="Times New Roman"/>
                <a:cs typeface="Times New Roman"/>
              </a:rPr>
              <a:t>однако </a:t>
            </a:r>
            <a:r>
              <a:rPr dirty="0" sz="1600" spc="-10">
                <a:latin typeface="Times New Roman"/>
                <a:cs typeface="Times New Roman"/>
              </a:rPr>
              <a:t>обязательными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поддержки </a:t>
            </a:r>
            <a:r>
              <a:rPr dirty="0" sz="1600" spc="-5">
                <a:latin typeface="Times New Roman"/>
                <a:cs typeface="Times New Roman"/>
              </a:rPr>
              <a:t>установлены </a:t>
            </a:r>
            <a:r>
              <a:rPr dirty="0" sz="1600" spc="-10">
                <a:latin typeface="Times New Roman"/>
                <a:cs typeface="Times New Roman"/>
              </a:rPr>
              <a:t>алгоритмы </a:t>
            </a:r>
            <a:r>
              <a:rPr dirty="0" sz="1600" spc="-15">
                <a:latin typeface="Times New Roman"/>
                <a:cs typeface="Times New Roman"/>
              </a:rPr>
              <a:t>Triple </a:t>
            </a:r>
            <a:r>
              <a:rPr dirty="0" sz="1600">
                <a:latin typeface="Times New Roman"/>
                <a:cs typeface="Times New Roman"/>
              </a:rPr>
              <a:t>DES и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MD5.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algn="just" marL="68453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5. </a:t>
            </a:r>
            <a:r>
              <a:rPr dirty="0" sz="1600" spc="-5" b="1">
                <a:latin typeface="Times New Roman"/>
                <a:cs typeface="Times New Roman"/>
              </a:rPr>
              <a:t>Строгая </a:t>
            </a:r>
            <a:r>
              <a:rPr dirty="0" sz="1600" spc="-10" b="1">
                <a:latin typeface="Times New Roman"/>
                <a:cs typeface="Times New Roman"/>
              </a:rPr>
              <a:t>аутентификация, основанная </a:t>
            </a:r>
            <a:r>
              <a:rPr dirty="0" sz="1600" spc="-5" b="1">
                <a:latin typeface="Times New Roman"/>
                <a:cs typeface="Times New Roman"/>
              </a:rPr>
              <a:t>на асимметричных </a:t>
            </a:r>
            <a:r>
              <a:rPr dirty="0" sz="1600" spc="-10" b="1">
                <a:latin typeface="Times New Roman"/>
                <a:cs typeface="Times New Roman"/>
              </a:rPr>
              <a:t>алгоритмах</a:t>
            </a:r>
            <a:r>
              <a:rPr dirty="0" sz="1600" spc="6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шифрования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протоколах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строгой </a:t>
            </a:r>
            <a:r>
              <a:rPr dirty="0" sz="1600" spc="-15">
                <a:latin typeface="Times New Roman"/>
                <a:cs typeface="Times New Roman"/>
              </a:rPr>
              <a:t>аутентификации </a:t>
            </a:r>
            <a:r>
              <a:rPr dirty="0" sz="1600" spc="-5">
                <a:latin typeface="Times New Roman"/>
                <a:cs typeface="Times New Roman"/>
              </a:rPr>
              <a:t>могут быть </a:t>
            </a:r>
            <a:r>
              <a:rPr dirty="0" sz="1600" spc="-10">
                <a:latin typeface="Times New Roman"/>
                <a:cs typeface="Times New Roman"/>
              </a:rPr>
              <a:t>использованы </a:t>
            </a:r>
            <a:r>
              <a:rPr dirty="0" sz="1600" spc="-5">
                <a:latin typeface="Times New Roman"/>
                <a:cs typeface="Times New Roman"/>
              </a:rPr>
              <a:t>асимметричные </a:t>
            </a:r>
            <a:r>
              <a:rPr dirty="0" sz="1600" spc="-10">
                <a:latin typeface="Times New Roman"/>
                <a:cs typeface="Times New Roman"/>
              </a:rPr>
              <a:t>алгоритмы </a:t>
            </a:r>
            <a:r>
              <a:rPr dirty="0" sz="1600">
                <a:latin typeface="Times New Roman"/>
                <a:cs typeface="Times New Roman"/>
              </a:rPr>
              <a:t>с  </a:t>
            </a:r>
            <a:r>
              <a:rPr dirty="0" sz="1600" spc="-5">
                <a:latin typeface="Times New Roman"/>
                <a:cs typeface="Times New Roman"/>
              </a:rPr>
              <a:t>открытыми </a:t>
            </a:r>
            <a:r>
              <a:rPr dirty="0" sz="1600" spc="-15">
                <a:latin typeface="Times New Roman"/>
                <a:cs typeface="Times New Roman"/>
              </a:rPr>
              <a:t>ключами.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этом </a:t>
            </a:r>
            <a:r>
              <a:rPr dirty="0" sz="1600" spc="-5">
                <a:latin typeface="Times New Roman"/>
                <a:cs typeface="Times New Roman"/>
              </a:rPr>
              <a:t>случае </a:t>
            </a:r>
            <a:r>
              <a:rPr dirty="0" sz="1600" spc="-10">
                <a:latin typeface="Times New Roman"/>
                <a:cs typeface="Times New Roman"/>
              </a:rPr>
              <a:t>доказывающий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продемонстрировать знание секретного </a:t>
            </a:r>
            <a:r>
              <a:rPr dirty="0" sz="1600" spc="-15">
                <a:latin typeface="Times New Roman"/>
                <a:cs typeface="Times New Roman"/>
              </a:rPr>
              <a:t>ключа  одним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5">
                <a:latin typeface="Times New Roman"/>
                <a:cs typeface="Times New Roman"/>
              </a:rPr>
              <a:t>следующих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способов:</a:t>
            </a:r>
            <a:endParaRPr sz="1600">
              <a:latin typeface="Times New Roman"/>
              <a:cs typeface="Times New Roman"/>
            </a:endParaRPr>
          </a:p>
          <a:p>
            <a:pPr algn="just" marL="927100" indent="-228600">
              <a:lnSpc>
                <a:spcPct val="100000"/>
              </a:lnSpc>
              <a:spcBef>
                <a:spcPts val="470"/>
              </a:spcBef>
              <a:buFont typeface="Arial Black"/>
              <a:buChar char="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расшифровать </a:t>
            </a:r>
            <a:r>
              <a:rPr dirty="0" sz="1600">
                <a:latin typeface="Times New Roman"/>
                <a:cs typeface="Times New Roman"/>
              </a:rPr>
              <a:t>запрос, </a:t>
            </a:r>
            <a:r>
              <a:rPr dirty="0" sz="1600" spc="-5">
                <a:latin typeface="Times New Roman"/>
                <a:cs typeface="Times New Roman"/>
              </a:rPr>
              <a:t>зашифрованный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5">
                <a:latin typeface="Times New Roman"/>
                <a:cs typeface="Times New Roman"/>
              </a:rPr>
              <a:t>открытом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ключе;</a:t>
            </a:r>
            <a:endParaRPr sz="1600">
              <a:latin typeface="Times New Roman"/>
              <a:cs typeface="Times New Roman"/>
            </a:endParaRPr>
          </a:p>
          <a:p>
            <a:pPr algn="just" marL="927100" indent="-228600">
              <a:lnSpc>
                <a:spcPct val="100000"/>
              </a:lnSpc>
              <a:spcBef>
                <a:spcPts val="470"/>
              </a:spcBef>
              <a:buFont typeface="Arial Black"/>
              <a:buChar char=""/>
              <a:tabLst>
                <a:tab pos="927100" algn="l"/>
              </a:tabLst>
            </a:pPr>
            <a:r>
              <a:rPr dirty="0" sz="1600">
                <a:latin typeface="Times New Roman"/>
                <a:cs typeface="Times New Roman"/>
              </a:rPr>
              <a:t>поставить </a:t>
            </a:r>
            <a:r>
              <a:rPr dirty="0" sz="1600" spc="-10">
                <a:latin typeface="Times New Roman"/>
                <a:cs typeface="Times New Roman"/>
              </a:rPr>
              <a:t>свою цифровую подпись </a:t>
            </a:r>
            <a:r>
              <a:rPr dirty="0" sz="1600">
                <a:latin typeface="Times New Roman"/>
                <a:cs typeface="Times New Roman"/>
              </a:rPr>
              <a:t>на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запросе.</a:t>
            </a:r>
            <a:endParaRPr sz="1600">
              <a:latin typeface="Times New Roman"/>
              <a:cs typeface="Times New Roman"/>
            </a:endParaRPr>
          </a:p>
          <a:p>
            <a:pPr algn="just" marL="12700" marR="762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Пара </a:t>
            </a:r>
            <a:r>
              <a:rPr dirty="0" sz="1600" spc="-15">
                <a:latin typeface="Times New Roman"/>
                <a:cs typeface="Times New Roman"/>
              </a:rPr>
              <a:t>ключей, </a:t>
            </a:r>
            <a:r>
              <a:rPr dirty="0" sz="1600" spc="-20">
                <a:latin typeface="Times New Roman"/>
                <a:cs typeface="Times New Roman"/>
              </a:rPr>
              <a:t>необходимая 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аутентификации,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5">
                <a:latin typeface="Times New Roman"/>
                <a:cs typeface="Times New Roman"/>
              </a:rPr>
              <a:t>должна </a:t>
            </a:r>
            <a:r>
              <a:rPr dirty="0" sz="1600" spc="-10">
                <a:latin typeface="Times New Roman"/>
                <a:cs typeface="Times New Roman"/>
              </a:rPr>
              <a:t>использоваться </a:t>
            </a:r>
            <a:r>
              <a:rPr dirty="0" sz="1600" spc="-5">
                <a:latin typeface="Times New Roman"/>
                <a:cs typeface="Times New Roman"/>
              </a:rPr>
              <a:t>для других </a:t>
            </a:r>
            <a:r>
              <a:rPr dirty="0" sz="1600" spc="-10">
                <a:latin typeface="Times New Roman"/>
                <a:cs typeface="Times New Roman"/>
              </a:rPr>
              <a:t>целей  (например,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шифрования) </a:t>
            </a:r>
            <a:r>
              <a:rPr dirty="0" sz="1600" spc="-5">
                <a:latin typeface="Times New Roman"/>
                <a:cs typeface="Times New Roman"/>
              </a:rPr>
              <a:t>по соображениям безопасности. </a:t>
            </a:r>
            <a:r>
              <a:rPr dirty="0" sz="1600" spc="-10">
                <a:latin typeface="Times New Roman"/>
                <a:cs typeface="Times New Roman"/>
              </a:rPr>
              <a:t>Следует также </a:t>
            </a:r>
            <a:r>
              <a:rPr dirty="0" sz="1600" spc="-5">
                <a:latin typeface="Times New Roman"/>
                <a:cs typeface="Times New Roman"/>
              </a:rPr>
              <a:t>предостеречь  потенциальных </a:t>
            </a:r>
            <a:r>
              <a:rPr dirty="0" sz="1600" spc="-10">
                <a:latin typeface="Times New Roman"/>
                <a:cs typeface="Times New Roman"/>
              </a:rPr>
              <a:t>пользователей 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-15">
                <a:latin typeface="Times New Roman"/>
                <a:cs typeface="Times New Roman"/>
              </a:rPr>
              <a:t>том,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5">
                <a:latin typeface="Times New Roman"/>
                <a:cs typeface="Times New Roman"/>
              </a:rPr>
              <a:t>выбранная система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открытым </a:t>
            </a:r>
            <a:r>
              <a:rPr dirty="0" sz="1600" spc="-20">
                <a:latin typeface="Times New Roman"/>
                <a:cs typeface="Times New Roman"/>
              </a:rPr>
              <a:t>ключом  </a:t>
            </a:r>
            <a:r>
              <a:rPr dirty="0" sz="1600" spc="-10">
                <a:latin typeface="Times New Roman"/>
                <a:cs typeface="Times New Roman"/>
              </a:rPr>
              <a:t>должна </a:t>
            </a:r>
            <a:r>
              <a:rPr dirty="0" sz="1600" spc="-5">
                <a:latin typeface="Times New Roman"/>
                <a:cs typeface="Times New Roman"/>
              </a:rPr>
              <a:t>быть  устойчивой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5">
                <a:latin typeface="Times New Roman"/>
                <a:cs typeface="Times New Roman"/>
              </a:rPr>
              <a:t>атакам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5">
                <a:latin typeface="Times New Roman"/>
                <a:cs typeface="Times New Roman"/>
              </a:rPr>
              <a:t>выборкой </a:t>
            </a:r>
            <a:r>
              <a:rPr dirty="0" sz="1600" spc="-10">
                <a:latin typeface="Times New Roman"/>
                <a:cs typeface="Times New Roman"/>
              </a:rPr>
              <a:t>шифрованного текста даже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том </a:t>
            </a:r>
            <a:r>
              <a:rPr dirty="0" sz="1600" spc="-5">
                <a:latin typeface="Times New Roman"/>
                <a:cs typeface="Times New Roman"/>
              </a:rPr>
              <a:t>случае, </a:t>
            </a:r>
            <a:r>
              <a:rPr dirty="0" sz="1600" spc="5">
                <a:latin typeface="Times New Roman"/>
                <a:cs typeface="Times New Roman"/>
              </a:rPr>
              <a:t>если </a:t>
            </a:r>
            <a:r>
              <a:rPr dirty="0" sz="1600" spc="-5">
                <a:latin typeface="Times New Roman"/>
                <a:cs typeface="Times New Roman"/>
              </a:rPr>
              <a:t>нарушитель </a:t>
            </a:r>
            <a:r>
              <a:rPr dirty="0" sz="1600">
                <a:latin typeface="Times New Roman"/>
                <a:cs typeface="Times New Roman"/>
              </a:rPr>
              <a:t>пытается  </a:t>
            </a:r>
            <a:r>
              <a:rPr dirty="0" sz="1600" spc="-5">
                <a:latin typeface="Times New Roman"/>
                <a:cs typeface="Times New Roman"/>
              </a:rPr>
              <a:t>получить критичную </a:t>
            </a:r>
            <a:r>
              <a:rPr dirty="0" sz="1600" spc="-10">
                <a:latin typeface="Times New Roman"/>
                <a:cs typeface="Times New Roman"/>
              </a:rPr>
              <a:t>информацию, </a:t>
            </a:r>
            <a:r>
              <a:rPr dirty="0" sz="1600" spc="-5">
                <a:latin typeface="Times New Roman"/>
                <a:cs typeface="Times New Roman"/>
              </a:rPr>
              <a:t>выдав </a:t>
            </a:r>
            <a:r>
              <a:rPr dirty="0" sz="1600" spc="-10">
                <a:latin typeface="Times New Roman"/>
                <a:cs typeface="Times New Roman"/>
              </a:rPr>
              <a:t>себя </a:t>
            </a:r>
            <a:r>
              <a:rPr dirty="0" sz="1600" spc="-5">
                <a:latin typeface="Times New Roman"/>
                <a:cs typeface="Times New Roman"/>
              </a:rPr>
              <a:t>за </a:t>
            </a:r>
            <a:r>
              <a:rPr dirty="0" sz="1600" spc="-10">
                <a:latin typeface="Times New Roman"/>
                <a:cs typeface="Times New Roman"/>
              </a:rPr>
              <a:t>проверяющего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действуя от </a:t>
            </a:r>
            <a:r>
              <a:rPr dirty="0" sz="1600" spc="-20">
                <a:latin typeface="Times New Roman"/>
                <a:cs typeface="Times New Roman"/>
              </a:rPr>
              <a:t>его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имени.</a:t>
            </a:r>
            <a:endParaRPr sz="1600">
              <a:latin typeface="Times New Roman"/>
              <a:cs typeface="Times New Roman"/>
            </a:endParaRPr>
          </a:p>
          <a:p>
            <a:pPr algn="just" marL="1064895">
              <a:lnSpc>
                <a:spcPct val="100000"/>
              </a:lnSpc>
              <a:spcBef>
                <a:spcPts val="470"/>
              </a:spcBef>
            </a:pPr>
            <a:r>
              <a:rPr dirty="0" sz="1600" i="1">
                <a:latin typeface="Times New Roman"/>
                <a:cs typeface="Times New Roman"/>
              </a:rPr>
              <a:t>5.1. </a:t>
            </a:r>
            <a:r>
              <a:rPr dirty="0" sz="1600" spc="-10" i="1">
                <a:latin typeface="Times New Roman"/>
                <a:cs typeface="Times New Roman"/>
              </a:rPr>
              <a:t>Аутентификация </a:t>
            </a:r>
            <a:r>
              <a:rPr dirty="0" sz="1600" i="1">
                <a:latin typeface="Times New Roman"/>
                <a:cs typeface="Times New Roman"/>
              </a:rPr>
              <a:t>с </a:t>
            </a:r>
            <a:r>
              <a:rPr dirty="0" sz="1600" spc="-10" i="1">
                <a:latin typeface="Times New Roman"/>
                <a:cs typeface="Times New Roman"/>
              </a:rPr>
              <a:t>использованием </a:t>
            </a:r>
            <a:r>
              <a:rPr dirty="0" sz="1600" spc="-5" i="1">
                <a:latin typeface="Times New Roman"/>
                <a:cs typeface="Times New Roman"/>
              </a:rPr>
              <a:t>асимметричных алгоритмов</a:t>
            </a:r>
            <a:r>
              <a:rPr dirty="0" sz="1600" spc="25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шифрования</a:t>
            </a:r>
            <a:endParaRPr sz="1600">
              <a:latin typeface="Times New Roman"/>
              <a:cs typeface="Times New Roman"/>
            </a:endParaRPr>
          </a:p>
          <a:p>
            <a:pPr algn="just" marL="12700" marR="9525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качестве </a:t>
            </a:r>
            <a:r>
              <a:rPr dirty="0" sz="1600" spc="-5">
                <a:latin typeface="Times New Roman"/>
                <a:cs typeface="Times New Roman"/>
              </a:rPr>
              <a:t>примера </a:t>
            </a:r>
            <a:r>
              <a:rPr dirty="0" sz="1600" spc="-20">
                <a:latin typeface="Times New Roman"/>
                <a:cs typeface="Times New Roman"/>
              </a:rPr>
              <a:t>протокола,  </a:t>
            </a:r>
            <a:r>
              <a:rPr dirty="0" sz="1600">
                <a:latin typeface="Times New Roman"/>
                <a:cs typeface="Times New Roman"/>
              </a:rPr>
              <a:t>построенного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использовании </a:t>
            </a:r>
            <a:r>
              <a:rPr dirty="0" sz="1600" spc="-5">
                <a:latin typeface="Times New Roman"/>
                <a:cs typeface="Times New Roman"/>
              </a:rPr>
              <a:t>асимметричного </a:t>
            </a:r>
            <a:r>
              <a:rPr dirty="0" sz="1600" spc="-10">
                <a:latin typeface="Times New Roman"/>
                <a:cs typeface="Times New Roman"/>
              </a:rPr>
              <a:t>алгоритма  </a:t>
            </a:r>
            <a:r>
              <a:rPr dirty="0" sz="1600" spc="-5">
                <a:latin typeface="Times New Roman"/>
                <a:cs typeface="Times New Roman"/>
              </a:rPr>
              <a:t>шифрования, </a:t>
            </a:r>
            <a:r>
              <a:rPr dirty="0" sz="1600" spc="-10">
                <a:latin typeface="Times New Roman"/>
                <a:cs typeface="Times New Roman"/>
              </a:rPr>
              <a:t>можно </a:t>
            </a:r>
            <a:r>
              <a:rPr dirty="0" sz="1600">
                <a:latin typeface="Times New Roman"/>
                <a:cs typeface="Times New Roman"/>
              </a:rPr>
              <a:t>привести </a:t>
            </a:r>
            <a:r>
              <a:rPr dirty="0" sz="1600" spc="-10">
                <a:latin typeface="Times New Roman"/>
                <a:cs typeface="Times New Roman"/>
              </a:rPr>
              <a:t>следующий </a:t>
            </a:r>
            <a:r>
              <a:rPr dirty="0" sz="1600" spc="-20">
                <a:latin typeface="Times New Roman"/>
                <a:cs typeface="Times New Roman"/>
              </a:rPr>
              <a:t>протокол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аутентификации: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5" name="object 5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32302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Методы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23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460" y="1180789"/>
            <a:ext cx="6981190" cy="8483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689985">
              <a:lnSpc>
                <a:spcPct val="100000"/>
              </a:lnSpc>
              <a:spcBef>
                <a:spcPts val="90"/>
              </a:spcBef>
            </a:pPr>
            <a:r>
              <a:rPr dirty="0" sz="1200" spc="-5" i="1">
                <a:latin typeface="Times New Roman"/>
                <a:cs typeface="Times New Roman"/>
              </a:rPr>
              <a:t>A</a:t>
            </a:r>
            <a:r>
              <a:rPr dirty="0" sz="1200" spc="-130" i="1">
                <a:latin typeface="Times New Roman"/>
                <a:cs typeface="Times New Roman"/>
              </a:rPr>
              <a:t> </a:t>
            </a:r>
            <a:r>
              <a:rPr dirty="0" sz="1200" spc="-260">
                <a:latin typeface="Arial Black"/>
                <a:cs typeface="Arial Black"/>
              </a:rPr>
              <a:t>←</a:t>
            </a:r>
            <a:r>
              <a:rPr dirty="0" sz="1200" spc="-225">
                <a:latin typeface="Arial Black"/>
                <a:cs typeface="Arial Black"/>
              </a:rPr>
              <a:t> </a:t>
            </a:r>
            <a:r>
              <a:rPr dirty="0" sz="1200" spc="45" i="1">
                <a:latin typeface="Times New Roman"/>
                <a:cs typeface="Times New Roman"/>
              </a:rPr>
              <a:t>B</a:t>
            </a:r>
            <a:r>
              <a:rPr dirty="0" sz="1200" spc="45">
                <a:latin typeface="Times New Roman"/>
                <a:cs typeface="Times New Roman"/>
              </a:rPr>
              <a:t>: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h</a:t>
            </a:r>
            <a:r>
              <a:rPr dirty="0" sz="1200">
                <a:latin typeface="Arial Black"/>
                <a:cs typeface="Arial Black"/>
              </a:rPr>
              <a:t>(</a:t>
            </a:r>
            <a:r>
              <a:rPr dirty="0" sz="1200" spc="-280">
                <a:latin typeface="Arial Black"/>
                <a:cs typeface="Arial Black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r</a:t>
            </a:r>
            <a:r>
              <a:rPr dirty="0" sz="1200" spc="-170" i="1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Arial Black"/>
                <a:cs typeface="Arial Black"/>
              </a:rPr>
              <a:t>)</a:t>
            </a:r>
            <a:r>
              <a:rPr dirty="0" sz="1200" spc="-290">
                <a:latin typeface="Arial Black"/>
                <a:cs typeface="Arial Black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229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B</a:t>
            </a:r>
            <a:r>
              <a:rPr dirty="0" sz="1200" spc="-13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229" i="1">
                <a:latin typeface="Times New Roman"/>
                <a:cs typeface="Times New Roman"/>
              </a:rPr>
              <a:t> </a:t>
            </a:r>
            <a:r>
              <a:rPr dirty="0" sz="1200" spc="70" i="1">
                <a:latin typeface="Times New Roman"/>
                <a:cs typeface="Times New Roman"/>
              </a:rPr>
              <a:t>P</a:t>
            </a:r>
            <a:r>
              <a:rPr dirty="0" baseline="-24305" sz="1200" spc="104" i="1">
                <a:latin typeface="Times New Roman"/>
                <a:cs typeface="Times New Roman"/>
              </a:rPr>
              <a:t>A</a:t>
            </a:r>
            <a:r>
              <a:rPr dirty="0" baseline="-24305" sz="1200" spc="-135" i="1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Arial Black"/>
                <a:cs typeface="Arial Black"/>
              </a:rPr>
              <a:t>(</a:t>
            </a:r>
            <a:r>
              <a:rPr dirty="0" sz="1200" spc="-280">
                <a:latin typeface="Arial Black"/>
                <a:cs typeface="Arial Black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r</a:t>
            </a:r>
            <a:r>
              <a:rPr dirty="0" sz="1200" spc="-1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8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B</a:t>
            </a:r>
            <a:r>
              <a:rPr dirty="0" sz="1200" spc="-135" i="1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Arial Black"/>
                <a:cs typeface="Arial Black"/>
              </a:rPr>
              <a:t>)</a:t>
            </a:r>
            <a:endParaRPr sz="1200">
              <a:latin typeface="Arial Black"/>
              <a:cs typeface="Arial Black"/>
            </a:endParaRPr>
          </a:p>
          <a:p>
            <a:pPr marL="3689985">
              <a:lnSpc>
                <a:spcPct val="100000"/>
              </a:lnSpc>
              <a:spcBef>
                <a:spcPts val="1140"/>
              </a:spcBef>
            </a:pP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 spc="-130" i="1">
                <a:latin typeface="Times New Roman"/>
                <a:cs typeface="Times New Roman"/>
              </a:rPr>
              <a:t> </a:t>
            </a:r>
            <a:r>
              <a:rPr dirty="0" sz="1200" spc="-85">
                <a:latin typeface="Arial Black"/>
                <a:cs typeface="Arial Black"/>
              </a:rPr>
              <a:t>→</a:t>
            </a:r>
            <a:r>
              <a:rPr dirty="0" sz="1200" spc="-85" i="1">
                <a:latin typeface="Times New Roman"/>
                <a:cs typeface="Times New Roman"/>
              </a:rPr>
              <a:t>B</a:t>
            </a:r>
            <a:r>
              <a:rPr dirty="0" sz="1200" spc="-12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19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50"/>
              </a:spcBef>
              <a:tabLst>
                <a:tab pos="4714875" algn="l"/>
              </a:tabLst>
            </a:pPr>
            <a:r>
              <a:rPr dirty="0" sz="1600" spc="-5">
                <a:latin typeface="Times New Roman"/>
                <a:cs typeface="Times New Roman"/>
              </a:rPr>
              <a:t>Участник   </a:t>
            </a:r>
            <a:r>
              <a:rPr dirty="0" sz="1600" i="1">
                <a:latin typeface="Times New Roman"/>
                <a:cs typeface="Times New Roman"/>
              </a:rPr>
              <a:t>В   </a:t>
            </a:r>
            <a:r>
              <a:rPr dirty="0" sz="1600" spc="-5">
                <a:latin typeface="Times New Roman"/>
                <a:cs typeface="Times New Roman"/>
              </a:rPr>
              <a:t>выбирает   случайным</a:t>
            </a:r>
            <a:r>
              <a:rPr dirty="0" sz="1600" spc="-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образом 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число	</a:t>
            </a:r>
            <a:r>
              <a:rPr dirty="0" sz="1600" i="1">
                <a:latin typeface="Times New Roman"/>
                <a:cs typeface="Times New Roman"/>
              </a:rPr>
              <a:t>r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вычисляет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значение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0007" y="1046170"/>
            <a:ext cx="1086485" cy="98298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1)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65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2)</a:t>
            </a:r>
            <a:endParaRPr sz="16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480"/>
              </a:spcBef>
            </a:pPr>
            <a:r>
              <a:rPr dirty="0" sz="1600" spc="-5">
                <a:latin typeface="Times New Roman"/>
                <a:cs typeface="Times New Roman"/>
              </a:rPr>
              <a:t>(значение 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х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3250" y="1778959"/>
            <a:ext cx="56134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sz="1100" spc="-15" i="1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Black"/>
                <a:cs typeface="Arial Black"/>
              </a:rPr>
              <a:t></a:t>
            </a:r>
            <a:r>
              <a:rPr dirty="0" sz="1100" spc="90" i="1">
                <a:latin typeface="Times New Roman"/>
                <a:cs typeface="Times New Roman"/>
              </a:rPr>
              <a:t>h(</a:t>
            </a:r>
            <a:r>
              <a:rPr dirty="0" sz="1100" spc="-85" i="1">
                <a:latin typeface="Times New Roman"/>
                <a:cs typeface="Times New Roman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r</a:t>
            </a:r>
            <a:r>
              <a:rPr dirty="0" sz="1100" spc="-25" i="1">
                <a:latin typeface="Times New Roman"/>
                <a:cs typeface="Times New Roman"/>
              </a:rPr>
              <a:t> </a:t>
            </a:r>
            <a:r>
              <a:rPr dirty="0" sz="1100" spc="-220" i="1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259" y="2065979"/>
            <a:ext cx="93275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демонстрирует знание </a:t>
            </a:r>
            <a:r>
              <a:rPr dirty="0" sz="1600" i="1">
                <a:latin typeface="Times New Roman"/>
                <a:cs typeface="Times New Roman"/>
              </a:rPr>
              <a:t>r </a:t>
            </a:r>
            <a:r>
              <a:rPr dirty="0" sz="1600" spc="-5">
                <a:latin typeface="Times New Roman"/>
                <a:cs typeface="Times New Roman"/>
              </a:rPr>
              <a:t>без раскрытия </a:t>
            </a:r>
            <a:r>
              <a:rPr dirty="0" sz="1600" spc="-10">
                <a:latin typeface="Times New Roman"/>
                <a:cs typeface="Times New Roman"/>
              </a:rPr>
              <a:t>самого </a:t>
            </a:r>
            <a:r>
              <a:rPr dirty="0" sz="1600" spc="-15">
                <a:latin typeface="Times New Roman"/>
                <a:cs typeface="Times New Roman"/>
              </a:rPr>
              <a:t>значения </a:t>
            </a:r>
            <a:r>
              <a:rPr dirty="0" sz="1600" i="1">
                <a:latin typeface="Times New Roman"/>
                <a:cs typeface="Times New Roman"/>
              </a:rPr>
              <a:t>r</a:t>
            </a:r>
            <a:r>
              <a:rPr dirty="0" sz="1600">
                <a:latin typeface="Times New Roman"/>
                <a:cs typeface="Times New Roman"/>
              </a:rPr>
              <a:t>), далее </a:t>
            </a:r>
            <a:r>
              <a:rPr dirty="0" sz="1600" spc="-5">
                <a:latin typeface="Times New Roman"/>
                <a:cs typeface="Times New Roman"/>
              </a:rPr>
              <a:t>он вычисляет </a:t>
            </a:r>
            <a:r>
              <a:rPr dirty="0" sz="1600" spc="-15">
                <a:latin typeface="Times New Roman"/>
                <a:cs typeface="Times New Roman"/>
              </a:rPr>
              <a:t>значение </a:t>
            </a:r>
            <a:r>
              <a:rPr dirty="0" baseline="13888" sz="1800" spc="172" i="1">
                <a:latin typeface="Times New Roman"/>
                <a:cs typeface="Times New Roman"/>
              </a:rPr>
              <a:t>e </a:t>
            </a:r>
            <a:r>
              <a:rPr dirty="0" baseline="13888" sz="1800" spc="165">
                <a:latin typeface="Arial Black"/>
                <a:cs typeface="Arial Black"/>
              </a:rPr>
              <a:t></a:t>
            </a:r>
            <a:r>
              <a:rPr dirty="0" baseline="13888" sz="1800" spc="165" i="1">
                <a:latin typeface="Times New Roman"/>
                <a:cs typeface="Times New Roman"/>
              </a:rPr>
              <a:t>P</a:t>
            </a:r>
            <a:r>
              <a:rPr dirty="0" sz="750" spc="110" i="1">
                <a:latin typeface="Times New Roman"/>
                <a:cs typeface="Times New Roman"/>
              </a:rPr>
              <a:t>A </a:t>
            </a:r>
            <a:r>
              <a:rPr dirty="0" baseline="13888" sz="1800" spc="127" i="1">
                <a:latin typeface="Times New Roman"/>
                <a:cs typeface="Times New Roman"/>
              </a:rPr>
              <a:t>( </a:t>
            </a:r>
            <a:r>
              <a:rPr dirty="0" baseline="13888" sz="1800" spc="262" i="1">
                <a:latin typeface="Times New Roman"/>
                <a:cs typeface="Times New Roman"/>
              </a:rPr>
              <a:t>r,B </a:t>
            </a:r>
            <a:r>
              <a:rPr dirty="0" baseline="13888" sz="1800" spc="135" i="1">
                <a:latin typeface="Times New Roman"/>
                <a:cs typeface="Times New Roman"/>
              </a:rPr>
              <a:t>)</a:t>
            </a:r>
            <a:r>
              <a:rPr dirty="0" sz="1600" spc="90">
                <a:latin typeface="Times New Roman"/>
                <a:cs typeface="Times New Roman"/>
              </a:rPr>
              <a:t>.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Под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819" y="2386019"/>
            <a:ext cx="27495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150" spc="200" i="1">
                <a:latin typeface="Times New Roman"/>
                <a:cs typeface="Times New Roman"/>
              </a:rPr>
              <a:t>P</a:t>
            </a:r>
            <a:r>
              <a:rPr dirty="0" baseline="-22222" sz="1125" spc="300" i="1">
                <a:latin typeface="Times New Roman"/>
                <a:cs typeface="Times New Roman"/>
              </a:rPr>
              <a:t>A</a:t>
            </a:r>
            <a:endParaRPr baseline="-22222" sz="11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7496" y="2366969"/>
            <a:ext cx="89376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Times New Roman"/>
                <a:cs typeface="Times New Roman"/>
              </a:rPr>
              <a:t>подразумевается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алгоритм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асимметричного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шифрования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(например,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RSA),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а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под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h(.)</a:t>
            </a:r>
            <a:r>
              <a:rPr dirty="0" sz="1600" spc="14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–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хэш-функция.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259" y="2615890"/>
            <a:ext cx="9328785" cy="27520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38100" marR="34290">
              <a:lnSpc>
                <a:spcPct val="124200"/>
              </a:lnSpc>
              <a:spcBef>
                <a:spcPts val="85"/>
              </a:spcBef>
            </a:pPr>
            <a:r>
              <a:rPr dirty="0" sz="1600" spc="-5">
                <a:latin typeface="Times New Roman"/>
                <a:cs typeface="Times New Roman"/>
              </a:rPr>
              <a:t>Участник </a:t>
            </a:r>
            <a:r>
              <a:rPr dirty="0" sz="1600" i="1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отправляет </a:t>
            </a:r>
            <a:r>
              <a:rPr dirty="0" sz="1600" spc="-5">
                <a:latin typeface="Times New Roman"/>
                <a:cs typeface="Times New Roman"/>
              </a:rPr>
              <a:t>сообщение (1) </a:t>
            </a:r>
            <a:r>
              <a:rPr dirty="0" sz="1600" spc="-10">
                <a:latin typeface="Times New Roman"/>
                <a:cs typeface="Times New Roman"/>
              </a:rPr>
              <a:t>участнику </a:t>
            </a:r>
            <a:r>
              <a:rPr dirty="0" sz="1600" i="1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. </a:t>
            </a:r>
            <a:r>
              <a:rPr dirty="0" sz="1600" spc="-5">
                <a:latin typeface="Times New Roman"/>
                <a:cs typeface="Times New Roman"/>
              </a:rPr>
              <a:t>Участник </a:t>
            </a:r>
            <a:r>
              <a:rPr dirty="0" sz="1600" i="1">
                <a:latin typeface="Times New Roman"/>
                <a:cs typeface="Times New Roman"/>
              </a:rPr>
              <a:t>А </a:t>
            </a:r>
            <a:r>
              <a:rPr dirty="0" sz="1600" spc="-5">
                <a:latin typeface="Times New Roman"/>
                <a:cs typeface="Times New Roman"/>
              </a:rPr>
              <a:t>расшифровывает </a:t>
            </a:r>
            <a:r>
              <a:rPr dirty="0" baseline="13888" sz="1800" spc="172" i="1">
                <a:latin typeface="Times New Roman"/>
                <a:cs typeface="Times New Roman"/>
              </a:rPr>
              <a:t>e </a:t>
            </a:r>
            <a:r>
              <a:rPr dirty="0" baseline="13888" sz="1800" spc="165">
                <a:latin typeface="Arial Black"/>
                <a:cs typeface="Arial Black"/>
              </a:rPr>
              <a:t></a:t>
            </a:r>
            <a:r>
              <a:rPr dirty="0" baseline="13888" sz="1800" spc="165" i="1">
                <a:latin typeface="Times New Roman"/>
                <a:cs typeface="Times New Roman"/>
              </a:rPr>
              <a:t>P</a:t>
            </a:r>
            <a:r>
              <a:rPr dirty="0" sz="750" spc="110" i="1">
                <a:latin typeface="Times New Roman"/>
                <a:cs typeface="Times New Roman"/>
              </a:rPr>
              <a:t>A </a:t>
            </a:r>
            <a:r>
              <a:rPr dirty="0" baseline="13888" sz="1800" spc="127" i="1">
                <a:latin typeface="Times New Roman"/>
                <a:cs typeface="Times New Roman"/>
              </a:rPr>
              <a:t>( </a:t>
            </a:r>
            <a:r>
              <a:rPr dirty="0" baseline="13888" sz="1800" spc="262" i="1">
                <a:latin typeface="Times New Roman"/>
                <a:cs typeface="Times New Roman"/>
              </a:rPr>
              <a:t>r,B </a:t>
            </a:r>
            <a:r>
              <a:rPr dirty="0" baseline="13888" sz="1800" spc="127" i="1">
                <a:latin typeface="Times New Roman"/>
                <a:cs typeface="Times New Roman"/>
              </a:rPr>
              <a:t>)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40">
                <a:latin typeface="Times New Roman"/>
                <a:cs typeface="Times New Roman"/>
              </a:rPr>
              <a:t>получает  </a:t>
            </a:r>
            <a:r>
              <a:rPr dirty="0" sz="1600" spc="-15">
                <a:latin typeface="Times New Roman"/>
                <a:cs typeface="Times New Roman"/>
              </a:rPr>
              <a:t>значения </a:t>
            </a:r>
            <a:r>
              <a:rPr dirty="0" sz="1600" spc="10" i="1">
                <a:latin typeface="Times New Roman"/>
                <a:cs typeface="Times New Roman"/>
              </a:rPr>
              <a:t>r</a:t>
            </a:r>
            <a:r>
              <a:rPr dirty="0" baseline="40123" sz="1350" spc="15">
                <a:latin typeface="Times New Roman"/>
                <a:cs typeface="Times New Roman"/>
              </a:rPr>
              <a:t>1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i="1">
                <a:latin typeface="Times New Roman"/>
                <a:cs typeface="Times New Roman"/>
              </a:rPr>
              <a:t>В</a:t>
            </a:r>
            <a:r>
              <a:rPr dirty="0" baseline="40123" sz="13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, а </a:t>
            </a:r>
            <a:r>
              <a:rPr dirty="0" sz="1600" spc="-5">
                <a:latin typeface="Times New Roman"/>
                <a:cs typeface="Times New Roman"/>
              </a:rPr>
              <a:t>также вычисляет </a:t>
            </a:r>
            <a:r>
              <a:rPr dirty="0" baseline="11111" sz="1500" spc="127" i="1">
                <a:latin typeface="Times New Roman"/>
                <a:cs typeface="Times New Roman"/>
              </a:rPr>
              <a:t>x</a:t>
            </a:r>
            <a:r>
              <a:rPr dirty="0" baseline="55555" sz="975" spc="127">
                <a:latin typeface="Times New Roman"/>
                <a:cs typeface="Times New Roman"/>
              </a:rPr>
              <a:t>1 </a:t>
            </a:r>
            <a:r>
              <a:rPr dirty="0" baseline="11111" sz="1500" spc="209">
                <a:latin typeface="Arial Black"/>
                <a:cs typeface="Arial Black"/>
              </a:rPr>
              <a:t></a:t>
            </a:r>
            <a:r>
              <a:rPr dirty="0" baseline="11111" sz="1500" spc="209" i="1">
                <a:latin typeface="Times New Roman"/>
                <a:cs typeface="Times New Roman"/>
              </a:rPr>
              <a:t>h( </a:t>
            </a:r>
            <a:r>
              <a:rPr dirty="0" baseline="11111" sz="1500" spc="165" i="1">
                <a:latin typeface="Times New Roman"/>
                <a:cs typeface="Times New Roman"/>
              </a:rPr>
              <a:t>r</a:t>
            </a:r>
            <a:r>
              <a:rPr dirty="0" baseline="55555" sz="975" spc="165">
                <a:latin typeface="Times New Roman"/>
                <a:cs typeface="Times New Roman"/>
              </a:rPr>
              <a:t>1 </a:t>
            </a:r>
            <a:r>
              <a:rPr dirty="0" baseline="11111" sz="1500" spc="112" i="1">
                <a:latin typeface="Times New Roman"/>
                <a:cs typeface="Times New Roman"/>
              </a:rPr>
              <a:t>) </a:t>
            </a:r>
            <a:r>
              <a:rPr dirty="0" sz="1600">
                <a:latin typeface="Times New Roman"/>
                <a:cs typeface="Times New Roman"/>
              </a:rPr>
              <a:t>. После </a:t>
            </a:r>
            <a:r>
              <a:rPr dirty="0" sz="1600" spc="-15">
                <a:latin typeface="Times New Roman"/>
                <a:cs typeface="Times New Roman"/>
              </a:rPr>
              <a:t>этого </a:t>
            </a:r>
            <a:r>
              <a:rPr dirty="0" sz="1600" spc="-10">
                <a:latin typeface="Times New Roman"/>
                <a:cs typeface="Times New Roman"/>
              </a:rPr>
              <a:t>проводится </a:t>
            </a:r>
            <a:r>
              <a:rPr dirty="0" sz="1600">
                <a:latin typeface="Times New Roman"/>
                <a:cs typeface="Times New Roman"/>
              </a:rPr>
              <a:t>ряд сравнений, </a:t>
            </a:r>
            <a:r>
              <a:rPr dirty="0" sz="1600" spc="-10">
                <a:latin typeface="Times New Roman"/>
                <a:cs typeface="Times New Roman"/>
              </a:rPr>
              <a:t>доказывающих, </a:t>
            </a:r>
            <a:r>
              <a:rPr dirty="0" sz="1600" spc="-65">
                <a:latin typeface="Times New Roman"/>
                <a:cs typeface="Times New Roman"/>
              </a:rPr>
              <a:t>что  </a:t>
            </a:r>
            <a:r>
              <a:rPr dirty="0" baseline="2525" sz="1650" spc="172" i="1">
                <a:latin typeface="Times New Roman"/>
                <a:cs typeface="Times New Roman"/>
              </a:rPr>
              <a:t>x </a:t>
            </a:r>
            <a:r>
              <a:rPr dirty="0" baseline="2525" sz="1650" spc="277">
                <a:latin typeface="Arial Black"/>
                <a:cs typeface="Arial Black"/>
              </a:rPr>
              <a:t></a:t>
            </a:r>
            <a:r>
              <a:rPr dirty="0" baseline="2525" sz="1650" spc="277" i="1">
                <a:latin typeface="Times New Roman"/>
                <a:cs typeface="Times New Roman"/>
              </a:rPr>
              <a:t>x</a:t>
            </a:r>
            <a:r>
              <a:rPr dirty="0" baseline="43650" sz="1050" spc="277">
                <a:latin typeface="Times New Roman"/>
                <a:cs typeface="Times New Roman"/>
              </a:rPr>
              <a:t>1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5">
                <a:latin typeface="Times New Roman"/>
                <a:cs typeface="Times New Roman"/>
              </a:rPr>
              <a:t>полученный </a:t>
            </a:r>
            <a:r>
              <a:rPr dirty="0" sz="1600" spc="-10">
                <a:latin typeface="Times New Roman"/>
                <a:cs typeface="Times New Roman"/>
              </a:rPr>
              <a:t>идентификатор </a:t>
            </a:r>
            <a:r>
              <a:rPr dirty="0" sz="1600" spc="5" i="1">
                <a:latin typeface="Times New Roman"/>
                <a:cs typeface="Times New Roman"/>
              </a:rPr>
              <a:t>В</a:t>
            </a:r>
            <a:r>
              <a:rPr dirty="0" baseline="40123" sz="1350" spc="7">
                <a:latin typeface="Times New Roman"/>
                <a:cs typeface="Times New Roman"/>
              </a:rPr>
              <a:t>1 </a:t>
            </a:r>
            <a:r>
              <a:rPr dirty="0" sz="1600" spc="-5">
                <a:latin typeface="Times New Roman"/>
                <a:cs typeface="Times New Roman"/>
              </a:rPr>
              <a:t>действительно </a:t>
            </a:r>
            <a:r>
              <a:rPr dirty="0" sz="1600" spc="-10">
                <a:latin typeface="Times New Roman"/>
                <a:cs typeface="Times New Roman"/>
              </a:rPr>
              <a:t>указывает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участника </a:t>
            </a:r>
            <a:r>
              <a:rPr dirty="0" sz="1600" i="1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. В </a:t>
            </a:r>
            <a:r>
              <a:rPr dirty="0" sz="1600" spc="-5">
                <a:latin typeface="Times New Roman"/>
                <a:cs typeface="Times New Roman"/>
              </a:rPr>
              <a:t>случае </a:t>
            </a:r>
            <a:r>
              <a:rPr dirty="0" sz="1600" spc="-10">
                <a:latin typeface="Times New Roman"/>
                <a:cs typeface="Times New Roman"/>
              </a:rPr>
              <a:t>успешного  проведения </a:t>
            </a:r>
            <a:r>
              <a:rPr dirty="0" sz="1600" spc="-5">
                <a:latin typeface="Times New Roman"/>
                <a:cs typeface="Times New Roman"/>
              </a:rPr>
              <a:t>сравнения </a:t>
            </a:r>
            <a:r>
              <a:rPr dirty="0" sz="1600">
                <a:latin typeface="Times New Roman"/>
                <a:cs typeface="Times New Roman"/>
              </a:rPr>
              <a:t>участник </a:t>
            </a:r>
            <a:r>
              <a:rPr dirty="0" sz="1600" i="1">
                <a:latin typeface="Times New Roman"/>
                <a:cs typeface="Times New Roman"/>
              </a:rPr>
              <a:t>А </a:t>
            </a:r>
            <a:r>
              <a:rPr dirty="0" sz="1600">
                <a:latin typeface="Times New Roman"/>
                <a:cs typeface="Times New Roman"/>
              </a:rPr>
              <a:t>посылает </a:t>
            </a:r>
            <a:r>
              <a:rPr dirty="0" sz="1600" spc="-5" i="1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. </a:t>
            </a:r>
            <a:r>
              <a:rPr dirty="0" sz="1600" spc="-10">
                <a:latin typeface="Times New Roman"/>
                <a:cs typeface="Times New Roman"/>
              </a:rPr>
              <a:t>Получив </a:t>
            </a:r>
            <a:r>
              <a:rPr dirty="0" sz="1600" spc="-15">
                <a:latin typeface="Times New Roman"/>
                <a:cs typeface="Times New Roman"/>
              </a:rPr>
              <a:t>его, </a:t>
            </a:r>
            <a:r>
              <a:rPr dirty="0" sz="1600" spc="-5">
                <a:latin typeface="Times New Roman"/>
                <a:cs typeface="Times New Roman"/>
              </a:rPr>
              <a:t>участник </a:t>
            </a:r>
            <a:r>
              <a:rPr dirty="0" sz="1600" i="1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проверяет, </a:t>
            </a:r>
            <a:r>
              <a:rPr dirty="0" sz="1600" spc="-15">
                <a:latin typeface="Times New Roman"/>
                <a:cs typeface="Times New Roman"/>
              </a:rPr>
              <a:t>то </a:t>
            </a:r>
            <a:r>
              <a:rPr dirty="0" sz="1600" spc="-5">
                <a:latin typeface="Times New Roman"/>
                <a:cs typeface="Times New Roman"/>
              </a:rPr>
              <a:t>ли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 spc="-15">
                <a:latin typeface="Times New Roman"/>
                <a:cs typeface="Times New Roman"/>
              </a:rPr>
              <a:t>значение,  </a:t>
            </a:r>
            <a:r>
              <a:rPr dirty="0" sz="1600" spc="-20">
                <a:latin typeface="Times New Roman"/>
                <a:cs typeface="Times New Roman"/>
              </a:rPr>
              <a:t>которое </a:t>
            </a:r>
            <a:r>
              <a:rPr dirty="0" sz="1600" spc="-5">
                <a:latin typeface="Times New Roman"/>
                <a:cs typeface="Times New Roman"/>
              </a:rPr>
              <a:t>он отправил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первом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сообщении.</a:t>
            </a:r>
            <a:endParaRPr sz="1600">
              <a:latin typeface="Times New Roman"/>
              <a:cs typeface="Times New Roman"/>
            </a:endParaRPr>
          </a:p>
          <a:p>
            <a:pPr algn="just" marL="38100" marR="38100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качестве </a:t>
            </a:r>
            <a:r>
              <a:rPr dirty="0" sz="1600" spc="-10">
                <a:latin typeface="Times New Roman"/>
                <a:cs typeface="Times New Roman"/>
              </a:rPr>
              <a:t>следующего </a:t>
            </a:r>
            <a:r>
              <a:rPr dirty="0" sz="1600" spc="-5">
                <a:latin typeface="Times New Roman"/>
                <a:cs typeface="Times New Roman"/>
              </a:rPr>
              <a:t>примера </a:t>
            </a:r>
            <a:r>
              <a:rPr dirty="0" sz="1600" spc="-10">
                <a:latin typeface="Times New Roman"/>
                <a:cs typeface="Times New Roman"/>
              </a:rPr>
              <a:t>приведем модифицированный </a:t>
            </a:r>
            <a:r>
              <a:rPr dirty="0" sz="1600" spc="-20">
                <a:latin typeface="Times New Roman"/>
                <a:cs typeface="Times New Roman"/>
              </a:rPr>
              <a:t>протокол </a:t>
            </a:r>
            <a:r>
              <a:rPr dirty="0" sz="1600" spc="-15">
                <a:latin typeface="Times New Roman"/>
                <a:cs typeface="Times New Roman"/>
              </a:rPr>
              <a:t>Нидхэма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Шредера,  основанный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асимметричном шифровании. </a:t>
            </a:r>
            <a:r>
              <a:rPr dirty="0" sz="1600" spc="-10">
                <a:latin typeface="Times New Roman"/>
                <a:cs typeface="Times New Roman"/>
              </a:rPr>
              <a:t>Рассматривая вариант </a:t>
            </a:r>
            <a:r>
              <a:rPr dirty="0" sz="1600" spc="-20">
                <a:latin typeface="Times New Roman"/>
                <a:cs typeface="Times New Roman"/>
              </a:rPr>
              <a:t>протокола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Нидхэма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2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Шредера,</a:t>
            </a:r>
            <a:endParaRPr sz="1600">
              <a:latin typeface="Times New Roman"/>
              <a:cs typeface="Times New Roman"/>
            </a:endParaRPr>
          </a:p>
          <a:p>
            <a:pPr algn="just" marL="38100" marR="30480">
              <a:lnSpc>
                <a:spcPct val="124000"/>
              </a:lnSpc>
              <a:spcBef>
                <a:spcPts val="20"/>
              </a:spcBef>
            </a:pPr>
            <a:r>
              <a:rPr dirty="0" sz="1600" spc="-10">
                <a:latin typeface="Times New Roman"/>
                <a:cs typeface="Times New Roman"/>
              </a:rPr>
              <a:t>используемый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аутентификации, </a:t>
            </a:r>
            <a:r>
              <a:rPr dirty="0" sz="1600" spc="-35">
                <a:latin typeface="Times New Roman"/>
                <a:cs typeface="Times New Roman"/>
              </a:rPr>
              <a:t>будем </a:t>
            </a:r>
            <a:r>
              <a:rPr dirty="0" sz="1600" spc="-15">
                <a:latin typeface="Times New Roman"/>
                <a:cs typeface="Times New Roman"/>
              </a:rPr>
              <a:t>подразумевать </a:t>
            </a:r>
            <a:r>
              <a:rPr dirty="0" sz="1600" spc="-20">
                <a:latin typeface="Times New Roman"/>
                <a:cs typeface="Times New Roman"/>
              </a:rPr>
              <a:t>под </a:t>
            </a:r>
            <a:r>
              <a:rPr dirty="0" baseline="14492" sz="1725" spc="262" i="1">
                <a:latin typeface="Times New Roman"/>
                <a:cs typeface="Times New Roman"/>
              </a:rPr>
              <a:t>e </a:t>
            </a:r>
            <a:r>
              <a:rPr dirty="0" baseline="14492" sz="1725" spc="270">
                <a:latin typeface="Arial Black"/>
                <a:cs typeface="Arial Black"/>
              </a:rPr>
              <a:t></a:t>
            </a:r>
            <a:r>
              <a:rPr dirty="0" baseline="14492" sz="1725" spc="270" i="1">
                <a:latin typeface="Times New Roman"/>
                <a:cs typeface="Times New Roman"/>
              </a:rPr>
              <a:t>P</a:t>
            </a:r>
            <a:r>
              <a:rPr dirty="0" sz="750" spc="180" i="1">
                <a:latin typeface="Times New Roman"/>
                <a:cs typeface="Times New Roman"/>
              </a:rPr>
              <a:t>B </a:t>
            </a:r>
            <a:r>
              <a:rPr dirty="0" sz="1600" spc="-10">
                <a:latin typeface="Times New Roman"/>
                <a:cs typeface="Times New Roman"/>
              </a:rPr>
              <a:t>алгоритм шифрования </a:t>
            </a:r>
            <a:r>
              <a:rPr dirty="0" sz="1600" spc="-55">
                <a:latin typeface="Times New Roman"/>
                <a:cs typeface="Times New Roman"/>
              </a:rPr>
              <a:t>откры-  </a:t>
            </a:r>
            <a:r>
              <a:rPr dirty="0" sz="1600">
                <a:latin typeface="Times New Roman"/>
                <a:cs typeface="Times New Roman"/>
              </a:rPr>
              <a:t>тым </a:t>
            </a:r>
            <a:r>
              <a:rPr dirty="0" sz="1600" spc="-20">
                <a:latin typeface="Times New Roman"/>
                <a:cs typeface="Times New Roman"/>
              </a:rPr>
              <a:t>ключом </a:t>
            </a:r>
            <a:r>
              <a:rPr dirty="0" sz="1600" spc="-10">
                <a:latin typeface="Times New Roman"/>
                <a:cs typeface="Times New Roman"/>
              </a:rPr>
              <a:t>участника </a:t>
            </a:r>
            <a:r>
              <a:rPr dirty="0" sz="1600" i="1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. </a:t>
            </a:r>
            <a:r>
              <a:rPr dirty="0" sz="1600" spc="-25">
                <a:latin typeface="Times New Roman"/>
                <a:cs typeface="Times New Roman"/>
              </a:rPr>
              <a:t>Протокол </a:t>
            </a:r>
            <a:r>
              <a:rPr dirty="0" sz="1600" spc="-5">
                <a:latin typeface="Times New Roman"/>
                <a:cs typeface="Times New Roman"/>
              </a:rPr>
              <a:t>имеет следующую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структуру: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2129" y="5453069"/>
            <a:ext cx="1215390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 spc="-145" i="1">
                <a:latin typeface="Times New Roman"/>
                <a:cs typeface="Times New Roman"/>
              </a:rPr>
              <a:t> </a:t>
            </a:r>
            <a:r>
              <a:rPr dirty="0" sz="1200" spc="-254">
                <a:latin typeface="Arial Black"/>
                <a:cs typeface="Arial Black"/>
              </a:rPr>
              <a:t>→</a:t>
            </a:r>
            <a:r>
              <a:rPr dirty="0" sz="1200" spc="-300">
                <a:latin typeface="Arial Black"/>
                <a:cs typeface="Arial Black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</a:t>
            </a:r>
            <a:r>
              <a:rPr dirty="0" sz="1200" spc="-14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45" i="1">
                <a:latin typeface="Times New Roman"/>
                <a:cs typeface="Times New Roman"/>
              </a:rPr>
              <a:t>P</a:t>
            </a:r>
            <a:r>
              <a:rPr dirty="0" baseline="-24305" sz="1200" spc="67" i="1">
                <a:latin typeface="Times New Roman"/>
                <a:cs typeface="Times New Roman"/>
              </a:rPr>
              <a:t>B</a:t>
            </a:r>
            <a:r>
              <a:rPr dirty="0" baseline="-24305" sz="1200" spc="-142" i="1">
                <a:latin typeface="Times New Roman"/>
                <a:cs typeface="Times New Roman"/>
              </a:rPr>
              <a:t> </a:t>
            </a:r>
            <a:r>
              <a:rPr dirty="0" sz="1200" spc="-60">
                <a:latin typeface="Arial Black"/>
                <a:cs typeface="Arial Black"/>
              </a:rPr>
              <a:t>(</a:t>
            </a:r>
            <a:r>
              <a:rPr dirty="0" sz="1200" spc="-290">
                <a:latin typeface="Arial Black"/>
                <a:cs typeface="Arial Black"/>
              </a:rPr>
              <a:t> </a:t>
            </a:r>
            <a:r>
              <a:rPr dirty="0" sz="1200" spc="30" i="1">
                <a:latin typeface="Times New Roman"/>
                <a:cs typeface="Times New Roman"/>
              </a:rPr>
              <a:t>r</a:t>
            </a:r>
            <a:r>
              <a:rPr dirty="0" baseline="-24305" sz="1200" spc="44">
                <a:latin typeface="Times New Roman"/>
                <a:cs typeface="Times New Roman"/>
              </a:rPr>
              <a:t>1</a:t>
            </a:r>
            <a:r>
              <a:rPr dirty="0" baseline="-24305" sz="1200" spc="-112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,</a:t>
            </a:r>
            <a:r>
              <a:rPr dirty="0" sz="1200" spc="20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 spc="-145" i="1">
                <a:latin typeface="Times New Roman"/>
                <a:cs typeface="Times New Roman"/>
              </a:rPr>
              <a:t> </a:t>
            </a:r>
            <a:r>
              <a:rPr dirty="0" sz="1200" spc="-60">
                <a:latin typeface="Arial Black"/>
                <a:cs typeface="Arial Black"/>
              </a:rPr>
              <a:t>)</a:t>
            </a:r>
            <a:endParaRPr sz="12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 spc="-135" i="1">
                <a:latin typeface="Times New Roman"/>
                <a:cs typeface="Times New Roman"/>
              </a:rPr>
              <a:t> </a:t>
            </a:r>
            <a:r>
              <a:rPr dirty="0" sz="1200" spc="-254">
                <a:latin typeface="Arial Black"/>
                <a:cs typeface="Arial Black"/>
              </a:rPr>
              <a:t>←</a:t>
            </a:r>
            <a:r>
              <a:rPr dirty="0" sz="1200" spc="-235">
                <a:latin typeface="Arial Black"/>
                <a:cs typeface="Arial Black"/>
              </a:rPr>
              <a:t> </a:t>
            </a:r>
            <a:r>
              <a:rPr dirty="0" sz="1200" spc="45" i="1">
                <a:latin typeface="Times New Roman"/>
                <a:cs typeface="Times New Roman"/>
              </a:rPr>
              <a:t>B</a:t>
            </a:r>
            <a:r>
              <a:rPr dirty="0" sz="1200" spc="45">
                <a:latin typeface="Times New Roman"/>
                <a:cs typeface="Times New Roman"/>
              </a:rPr>
              <a:t>: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40" i="1">
                <a:latin typeface="Times New Roman"/>
                <a:cs typeface="Times New Roman"/>
              </a:rPr>
              <a:t>P</a:t>
            </a:r>
            <a:r>
              <a:rPr dirty="0" baseline="-24305" sz="1200" spc="60" i="1">
                <a:latin typeface="Times New Roman"/>
                <a:cs typeface="Times New Roman"/>
              </a:rPr>
              <a:t>A</a:t>
            </a:r>
            <a:r>
              <a:rPr dirty="0" baseline="-24305" sz="1200" spc="-135" i="1">
                <a:latin typeface="Times New Roman"/>
                <a:cs typeface="Times New Roman"/>
              </a:rPr>
              <a:t> </a:t>
            </a:r>
            <a:r>
              <a:rPr dirty="0" sz="1200" spc="-60">
                <a:latin typeface="Arial Black"/>
                <a:cs typeface="Arial Black"/>
              </a:rPr>
              <a:t>(</a:t>
            </a:r>
            <a:r>
              <a:rPr dirty="0" sz="1200" spc="-285">
                <a:latin typeface="Arial Black"/>
                <a:cs typeface="Arial Black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</a:t>
            </a:r>
            <a:r>
              <a:rPr dirty="0" sz="1200" spc="-175" i="1">
                <a:latin typeface="Times New Roman"/>
                <a:cs typeface="Times New Roman"/>
              </a:rPr>
              <a:t> </a:t>
            </a:r>
            <a:r>
              <a:rPr dirty="0" baseline="-24305" sz="1200">
                <a:latin typeface="Times New Roman"/>
                <a:cs typeface="Times New Roman"/>
              </a:rPr>
              <a:t>2</a:t>
            </a:r>
            <a:r>
              <a:rPr dirty="0" baseline="-24305" sz="1200" spc="-127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,</a:t>
            </a:r>
            <a:r>
              <a:rPr dirty="0" sz="1200" spc="65" i="1">
                <a:latin typeface="Times New Roman"/>
                <a:cs typeface="Times New Roman"/>
              </a:rPr>
              <a:t> </a:t>
            </a:r>
            <a:r>
              <a:rPr dirty="0" sz="1200" spc="25" i="1">
                <a:latin typeface="Times New Roman"/>
                <a:cs typeface="Times New Roman"/>
              </a:rPr>
              <a:t>r</a:t>
            </a:r>
            <a:r>
              <a:rPr dirty="0" baseline="-24305" sz="1200" spc="37">
                <a:latin typeface="Times New Roman"/>
                <a:cs typeface="Times New Roman"/>
              </a:rPr>
              <a:t>1</a:t>
            </a:r>
            <a:r>
              <a:rPr dirty="0" baseline="-24305" sz="1200" spc="-112">
                <a:latin typeface="Times New Roman"/>
                <a:cs typeface="Times New Roman"/>
              </a:rPr>
              <a:t> </a:t>
            </a:r>
            <a:r>
              <a:rPr dirty="0" sz="1200" spc="-60">
                <a:latin typeface="Arial Black"/>
                <a:cs typeface="Arial Black"/>
              </a:rPr>
              <a:t>)</a:t>
            </a:r>
            <a:endParaRPr sz="12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 spc="-130" i="1">
                <a:latin typeface="Times New Roman"/>
                <a:cs typeface="Times New Roman"/>
              </a:rPr>
              <a:t> </a:t>
            </a:r>
            <a:r>
              <a:rPr dirty="0" sz="1200" spc="-75">
                <a:latin typeface="Arial Black"/>
                <a:cs typeface="Arial Black"/>
              </a:rPr>
              <a:t>→</a:t>
            </a:r>
            <a:r>
              <a:rPr dirty="0" sz="1200" spc="-75" i="1">
                <a:latin typeface="Times New Roman"/>
                <a:cs typeface="Times New Roman"/>
              </a:rPr>
              <a:t>B</a:t>
            </a:r>
            <a:r>
              <a:rPr dirty="0" sz="1200" spc="-14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18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</a:t>
            </a:r>
            <a:r>
              <a:rPr dirty="0" sz="1200" spc="-175" i="1">
                <a:latin typeface="Times New Roman"/>
                <a:cs typeface="Times New Roman"/>
              </a:rPr>
              <a:t> </a:t>
            </a:r>
            <a:r>
              <a:rPr dirty="0" baseline="-24305" sz="1200">
                <a:latin typeface="Times New Roman"/>
                <a:cs typeface="Times New Roman"/>
              </a:rPr>
              <a:t>2</a:t>
            </a:r>
            <a:endParaRPr baseline="-24305"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24390" y="5319719"/>
            <a:ext cx="262255" cy="1004569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1)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2)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3)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15" name="object 15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32302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Методы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24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159" y="1069029"/>
            <a:ext cx="9405620" cy="551434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algn="just" marL="1454150">
              <a:lnSpc>
                <a:spcPct val="100000"/>
              </a:lnSpc>
              <a:spcBef>
                <a:spcPts val="570"/>
              </a:spcBef>
            </a:pPr>
            <a:r>
              <a:rPr dirty="0" sz="1600" b="1" i="1">
                <a:latin typeface="Times New Roman"/>
                <a:cs typeface="Times New Roman"/>
              </a:rPr>
              <a:t>5.2. </a:t>
            </a:r>
            <a:r>
              <a:rPr dirty="0" sz="1600" spc="-15" b="1" i="1">
                <a:latin typeface="Times New Roman"/>
                <a:cs typeface="Times New Roman"/>
              </a:rPr>
              <a:t>Аутентификация, </a:t>
            </a:r>
            <a:r>
              <a:rPr dirty="0" sz="1600" spc="-5" b="1" i="1">
                <a:latin typeface="Times New Roman"/>
                <a:cs typeface="Times New Roman"/>
              </a:rPr>
              <a:t>основанная на </a:t>
            </a:r>
            <a:r>
              <a:rPr dirty="0" sz="1600" spc="-10" b="1" i="1">
                <a:latin typeface="Times New Roman"/>
                <a:cs typeface="Times New Roman"/>
              </a:rPr>
              <a:t>использовании </a:t>
            </a:r>
            <a:r>
              <a:rPr dirty="0" sz="1600" spc="-5" b="1" i="1">
                <a:latin typeface="Times New Roman"/>
                <a:cs typeface="Times New Roman"/>
              </a:rPr>
              <a:t>цифровой</a:t>
            </a:r>
            <a:r>
              <a:rPr dirty="0" sz="1600" spc="45" b="1" i="1">
                <a:latin typeface="Times New Roman"/>
                <a:cs typeface="Times New Roman"/>
              </a:rPr>
              <a:t> </a:t>
            </a:r>
            <a:r>
              <a:rPr dirty="0" sz="1600" spc="-10" b="1" i="1">
                <a:latin typeface="Times New Roman"/>
                <a:cs typeface="Times New Roman"/>
              </a:rPr>
              <a:t>подписи</a:t>
            </a:r>
            <a:endParaRPr sz="1600">
              <a:latin typeface="Times New Roman"/>
              <a:cs typeface="Times New Roman"/>
            </a:endParaRPr>
          </a:p>
          <a:p>
            <a:pPr algn="just" marL="76200" marR="70485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рекомендациях </a:t>
            </a:r>
            <a:r>
              <a:rPr dirty="0" sz="1600" spc="-5">
                <a:latin typeface="Times New Roman"/>
                <a:cs typeface="Times New Roman"/>
              </a:rPr>
              <a:t>стандарта </a:t>
            </a:r>
            <a:r>
              <a:rPr dirty="0" sz="1600">
                <a:latin typeface="Times New Roman"/>
                <a:cs typeface="Times New Roman"/>
              </a:rPr>
              <a:t>Х.509 </a:t>
            </a:r>
            <a:r>
              <a:rPr dirty="0" sz="1600" spc="-5">
                <a:latin typeface="Times New Roman"/>
                <a:cs typeface="Times New Roman"/>
              </a:rPr>
              <a:t>специфицирована </a:t>
            </a:r>
            <a:r>
              <a:rPr dirty="0" sz="1600" spc="-20">
                <a:latin typeface="Times New Roman"/>
                <a:cs typeface="Times New Roman"/>
              </a:rPr>
              <a:t>схема  </a:t>
            </a:r>
            <a:r>
              <a:rPr dirty="0" sz="1600" spc="-10">
                <a:latin typeface="Times New Roman"/>
                <a:cs typeface="Times New Roman"/>
              </a:rPr>
              <a:t>аутентификации, </a:t>
            </a:r>
            <a:r>
              <a:rPr dirty="0" sz="1600" spc="5">
                <a:latin typeface="Times New Roman"/>
                <a:cs typeface="Times New Roman"/>
              </a:rPr>
              <a:t>основанная </a:t>
            </a:r>
            <a:r>
              <a:rPr dirty="0" sz="1600" spc="-5">
                <a:latin typeface="Times New Roman"/>
                <a:cs typeface="Times New Roman"/>
              </a:rPr>
              <a:t>на  </a:t>
            </a:r>
            <a:r>
              <a:rPr dirty="0" sz="1600" spc="-10">
                <a:latin typeface="Times New Roman"/>
                <a:cs typeface="Times New Roman"/>
              </a:rPr>
              <a:t>использовании </a:t>
            </a:r>
            <a:r>
              <a:rPr dirty="0" sz="1600" spc="-5">
                <a:latin typeface="Times New Roman"/>
                <a:cs typeface="Times New Roman"/>
              </a:rPr>
              <a:t>цифровой </a:t>
            </a:r>
            <a:r>
              <a:rPr dirty="0" sz="1600" spc="-10">
                <a:latin typeface="Times New Roman"/>
                <a:cs typeface="Times New Roman"/>
              </a:rPr>
              <a:t>подписи, меток </a:t>
            </a:r>
            <a:r>
              <a:rPr dirty="0" sz="1600" spc="-5">
                <a:latin typeface="Times New Roman"/>
                <a:cs typeface="Times New Roman"/>
              </a:rPr>
              <a:t>времени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случайных </a:t>
            </a:r>
            <a:r>
              <a:rPr dirty="0" sz="1600">
                <a:latin typeface="Times New Roman"/>
                <a:cs typeface="Times New Roman"/>
              </a:rPr>
              <a:t>чисел. </a:t>
            </a:r>
            <a:r>
              <a:rPr dirty="0" sz="1600" spc="-5">
                <a:latin typeface="Times New Roman"/>
                <a:cs typeface="Times New Roman"/>
              </a:rPr>
              <a:t>Для описания данной </a:t>
            </a:r>
            <a:r>
              <a:rPr dirty="0" sz="1600" spc="-15">
                <a:latin typeface="Times New Roman"/>
                <a:cs typeface="Times New Roman"/>
              </a:rPr>
              <a:t>схемы  </a:t>
            </a:r>
            <a:r>
              <a:rPr dirty="0" sz="1600" spc="-10">
                <a:latin typeface="Times New Roman"/>
                <a:cs typeface="Times New Roman"/>
              </a:rPr>
              <a:t>аутентификации введем следующие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обозначения:</a:t>
            </a:r>
            <a:endParaRPr sz="1600">
              <a:latin typeface="Times New Roman"/>
              <a:cs typeface="Times New Roman"/>
            </a:endParaRPr>
          </a:p>
          <a:p>
            <a:pPr marL="554990" indent="-250190">
              <a:lnSpc>
                <a:spcPct val="100000"/>
              </a:lnSpc>
              <a:spcBef>
                <a:spcPts val="480"/>
              </a:spcBef>
              <a:buSzPct val="121739"/>
              <a:buFont typeface="Arial Black"/>
              <a:buChar char=""/>
              <a:tabLst>
                <a:tab pos="554355" algn="l"/>
                <a:tab pos="554990" algn="l"/>
              </a:tabLst>
            </a:pPr>
            <a:r>
              <a:rPr dirty="0" baseline="14492" sz="1725" spc="232" i="1">
                <a:latin typeface="Times New Roman"/>
                <a:cs typeface="Times New Roman"/>
              </a:rPr>
              <a:t>t </a:t>
            </a:r>
            <a:r>
              <a:rPr dirty="0" sz="750" spc="215" i="1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baseline="14492" sz="1725" spc="375" i="1">
                <a:latin typeface="Times New Roman"/>
                <a:cs typeface="Times New Roman"/>
              </a:rPr>
              <a:t>r</a:t>
            </a:r>
            <a:r>
              <a:rPr dirty="0" sz="750" spc="250" i="1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baseline="14492" sz="1725" spc="284" i="1">
                <a:latin typeface="Times New Roman"/>
                <a:cs typeface="Times New Roman"/>
              </a:rPr>
              <a:t>r</a:t>
            </a:r>
            <a:r>
              <a:rPr dirty="0" sz="750" spc="190" i="1">
                <a:latin typeface="Times New Roman"/>
                <a:cs typeface="Times New Roman"/>
              </a:rPr>
              <a:t>B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5">
                <a:latin typeface="Times New Roman"/>
                <a:cs typeface="Times New Roman"/>
              </a:rPr>
              <a:t>временная </a:t>
            </a:r>
            <a:r>
              <a:rPr dirty="0" sz="1600" spc="-10">
                <a:latin typeface="Times New Roman"/>
                <a:cs typeface="Times New Roman"/>
              </a:rPr>
              <a:t>метка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случайные числа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соответственно;</a:t>
            </a:r>
            <a:endParaRPr sz="1600">
              <a:latin typeface="Times New Roman"/>
              <a:cs typeface="Times New Roman"/>
            </a:endParaRPr>
          </a:p>
          <a:p>
            <a:pPr marL="561340" indent="-256540">
              <a:lnSpc>
                <a:spcPct val="100000"/>
              </a:lnSpc>
              <a:spcBef>
                <a:spcPts val="470"/>
              </a:spcBef>
              <a:buSzPct val="121739"/>
              <a:buFont typeface="Arial Black"/>
              <a:buChar char=""/>
              <a:tabLst>
                <a:tab pos="560705" algn="l"/>
                <a:tab pos="561340" algn="l"/>
              </a:tabLst>
            </a:pPr>
            <a:r>
              <a:rPr dirty="0" baseline="14492" sz="1725" spc="284" i="1">
                <a:latin typeface="Times New Roman"/>
                <a:cs typeface="Times New Roman"/>
              </a:rPr>
              <a:t>S </a:t>
            </a:r>
            <a:r>
              <a:rPr dirty="0" sz="750" spc="145" i="1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10">
                <a:latin typeface="Times New Roman"/>
                <a:cs typeface="Times New Roman"/>
              </a:rPr>
              <a:t>подпись, сгенерированная </a:t>
            </a:r>
            <a:r>
              <a:rPr dirty="0" sz="1600" spc="-15">
                <a:latin typeface="Times New Roman"/>
                <a:cs typeface="Times New Roman"/>
              </a:rPr>
              <a:t>участником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А;</a:t>
            </a:r>
            <a:endParaRPr sz="1600">
              <a:latin typeface="Times New Roman"/>
              <a:cs typeface="Times New Roman"/>
            </a:endParaRPr>
          </a:p>
          <a:p>
            <a:pPr marL="560070" indent="-255270">
              <a:lnSpc>
                <a:spcPct val="100000"/>
              </a:lnSpc>
              <a:spcBef>
                <a:spcPts val="470"/>
              </a:spcBef>
              <a:buSzPct val="121739"/>
              <a:buFont typeface="Arial Black"/>
              <a:buChar char=""/>
              <a:tabLst>
                <a:tab pos="559435" algn="l"/>
                <a:tab pos="560070" algn="l"/>
              </a:tabLst>
            </a:pPr>
            <a:r>
              <a:rPr dirty="0" baseline="14492" sz="1725" spc="300" i="1">
                <a:latin typeface="Times New Roman"/>
                <a:cs typeface="Times New Roman"/>
              </a:rPr>
              <a:t>S</a:t>
            </a:r>
            <a:r>
              <a:rPr dirty="0" sz="750" spc="200" i="1">
                <a:latin typeface="Times New Roman"/>
                <a:cs typeface="Times New Roman"/>
              </a:rPr>
              <a:t>B 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10">
                <a:latin typeface="Times New Roman"/>
                <a:cs typeface="Times New Roman"/>
              </a:rPr>
              <a:t>подпись, сгенерированная </a:t>
            </a:r>
            <a:r>
              <a:rPr dirty="0" sz="1600" spc="-15">
                <a:latin typeface="Times New Roman"/>
                <a:cs typeface="Times New Roman"/>
              </a:rPr>
              <a:t>участником</a:t>
            </a:r>
            <a:r>
              <a:rPr dirty="0" sz="1600" spc="-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В;</a:t>
            </a:r>
            <a:endParaRPr sz="1600">
              <a:latin typeface="Times New Roman"/>
              <a:cs typeface="Times New Roman"/>
            </a:endParaRPr>
          </a:p>
          <a:p>
            <a:pPr marL="553720" indent="-248920">
              <a:lnSpc>
                <a:spcPct val="100000"/>
              </a:lnSpc>
              <a:spcBef>
                <a:spcPts val="470"/>
              </a:spcBef>
              <a:buSzPct val="121739"/>
              <a:buFont typeface="Arial Black"/>
              <a:buChar char=""/>
              <a:tabLst>
                <a:tab pos="553085" algn="l"/>
                <a:tab pos="553720" algn="l"/>
              </a:tabLst>
            </a:pPr>
            <a:r>
              <a:rPr dirty="0" baseline="14492" sz="1725" spc="150" i="1">
                <a:latin typeface="Times New Roman"/>
                <a:cs typeface="Times New Roman"/>
              </a:rPr>
              <a:t>cert </a:t>
            </a:r>
            <a:r>
              <a:rPr dirty="0" sz="750" spc="100" i="1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10">
                <a:latin typeface="Times New Roman"/>
                <a:cs typeface="Times New Roman"/>
              </a:rPr>
              <a:t>сертификат </a:t>
            </a:r>
            <a:r>
              <a:rPr dirty="0" sz="1600" spc="-15">
                <a:latin typeface="Times New Roman"/>
                <a:cs typeface="Times New Roman"/>
              </a:rPr>
              <a:t>открытого ключа </a:t>
            </a:r>
            <a:r>
              <a:rPr dirty="0" sz="1600" spc="-10">
                <a:latin typeface="Times New Roman"/>
                <a:cs typeface="Times New Roman"/>
              </a:rPr>
              <a:t>участника</a:t>
            </a:r>
            <a:r>
              <a:rPr dirty="0" sz="1600" spc="-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А;</a:t>
            </a:r>
            <a:endParaRPr sz="1600">
              <a:latin typeface="Times New Roman"/>
              <a:cs typeface="Times New Roman"/>
            </a:endParaRPr>
          </a:p>
          <a:p>
            <a:pPr marL="553720" indent="-248920">
              <a:lnSpc>
                <a:spcPct val="100000"/>
              </a:lnSpc>
              <a:spcBef>
                <a:spcPts val="470"/>
              </a:spcBef>
              <a:buSzPct val="121739"/>
              <a:buFont typeface="Arial Black"/>
              <a:buChar char=""/>
              <a:tabLst>
                <a:tab pos="553085" algn="l"/>
                <a:tab pos="553720" algn="l"/>
              </a:tabLst>
            </a:pPr>
            <a:r>
              <a:rPr dirty="0" baseline="14492" sz="1725" spc="157" i="1">
                <a:latin typeface="Times New Roman"/>
                <a:cs typeface="Times New Roman"/>
              </a:rPr>
              <a:t>cert</a:t>
            </a:r>
            <a:r>
              <a:rPr dirty="0" sz="750" spc="105" i="1">
                <a:latin typeface="Times New Roman"/>
                <a:cs typeface="Times New Roman"/>
              </a:rPr>
              <a:t>B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10">
                <a:latin typeface="Times New Roman"/>
                <a:cs typeface="Times New Roman"/>
              </a:rPr>
              <a:t>сертификат </a:t>
            </a:r>
            <a:r>
              <a:rPr dirty="0" sz="1600" spc="-15">
                <a:latin typeface="Times New Roman"/>
                <a:cs typeface="Times New Roman"/>
              </a:rPr>
              <a:t>открытого ключа </a:t>
            </a:r>
            <a:r>
              <a:rPr dirty="0" sz="1600" spc="-10">
                <a:latin typeface="Times New Roman"/>
                <a:cs typeface="Times New Roman"/>
              </a:rPr>
              <a:t>участника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В.</a:t>
            </a:r>
            <a:endParaRPr sz="1600">
              <a:latin typeface="Times New Roman"/>
              <a:cs typeface="Times New Roman"/>
            </a:endParaRPr>
          </a:p>
          <a:p>
            <a:pPr algn="just" marL="76200" marR="71755" indent="457200">
              <a:lnSpc>
                <a:spcPts val="2390"/>
              </a:lnSpc>
              <a:spcBef>
                <a:spcPts val="145"/>
              </a:spcBef>
            </a:pPr>
            <a:r>
              <a:rPr dirty="0" sz="1600" spc="-5">
                <a:latin typeface="Times New Roman"/>
                <a:cs typeface="Times New Roman"/>
              </a:rPr>
              <a:t>Если участники </a:t>
            </a:r>
            <a:r>
              <a:rPr dirty="0" sz="1600" spc="-10">
                <a:latin typeface="Times New Roman"/>
                <a:cs typeface="Times New Roman"/>
              </a:rPr>
              <a:t>имеют аутентичные открытые </a:t>
            </a:r>
            <a:r>
              <a:rPr dirty="0" sz="1600" spc="-15">
                <a:latin typeface="Times New Roman"/>
                <a:cs typeface="Times New Roman"/>
              </a:rPr>
              <a:t>ключи, </a:t>
            </a:r>
            <a:r>
              <a:rPr dirty="0" sz="1600" spc="-5">
                <a:latin typeface="Times New Roman"/>
                <a:cs typeface="Times New Roman"/>
              </a:rPr>
              <a:t>полученные </a:t>
            </a:r>
            <a:r>
              <a:rPr dirty="0" sz="1600" spc="-10">
                <a:latin typeface="Times New Roman"/>
                <a:cs typeface="Times New Roman"/>
              </a:rPr>
              <a:t>друг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>
                <a:latin typeface="Times New Roman"/>
                <a:cs typeface="Times New Roman"/>
              </a:rPr>
              <a:t>друга, </a:t>
            </a:r>
            <a:r>
              <a:rPr dirty="0" sz="1600" spc="-25">
                <a:latin typeface="Times New Roman"/>
                <a:cs typeface="Times New Roman"/>
              </a:rPr>
              <a:t>тогда </a:t>
            </a:r>
            <a:r>
              <a:rPr dirty="0" sz="1600" spc="-15">
                <a:latin typeface="Times New Roman"/>
                <a:cs typeface="Times New Roman"/>
              </a:rPr>
              <a:t>можно </a:t>
            </a:r>
            <a:r>
              <a:rPr dirty="0" sz="1600">
                <a:latin typeface="Times New Roman"/>
                <a:cs typeface="Times New Roman"/>
              </a:rPr>
              <a:t>не  </a:t>
            </a:r>
            <a:r>
              <a:rPr dirty="0" sz="1600" spc="-10">
                <a:latin typeface="Times New Roman"/>
                <a:cs typeface="Times New Roman"/>
              </a:rPr>
              <a:t>пользоваться сертификатами,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противном </a:t>
            </a:r>
            <a:r>
              <a:rPr dirty="0" sz="1600" spc="-5">
                <a:latin typeface="Times New Roman"/>
                <a:cs typeface="Times New Roman"/>
              </a:rPr>
              <a:t>случае </a:t>
            </a:r>
            <a:r>
              <a:rPr dirty="0" sz="1600">
                <a:latin typeface="Times New Roman"/>
                <a:cs typeface="Times New Roman"/>
              </a:rPr>
              <a:t>они </a:t>
            </a:r>
            <a:r>
              <a:rPr dirty="0" sz="1600" spc="-15">
                <a:latin typeface="Times New Roman"/>
                <a:cs typeface="Times New Roman"/>
              </a:rPr>
              <a:t>служат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подтверждения </a:t>
            </a:r>
            <a:r>
              <a:rPr dirty="0" sz="1600" spc="-5">
                <a:latin typeface="Times New Roman"/>
                <a:cs typeface="Times New Roman"/>
              </a:rPr>
              <a:t>подлинности открытых  </a:t>
            </a:r>
            <a:r>
              <a:rPr dirty="0" sz="1600" spc="-15">
                <a:latin typeface="Times New Roman"/>
                <a:cs typeface="Times New Roman"/>
              </a:rPr>
              <a:t>ключей.</a:t>
            </a:r>
            <a:endParaRPr sz="1600">
              <a:latin typeface="Times New Roman"/>
              <a:cs typeface="Times New Roman"/>
            </a:endParaRPr>
          </a:p>
          <a:p>
            <a:pPr algn="just" marL="533400">
              <a:lnSpc>
                <a:spcPct val="100000"/>
              </a:lnSpc>
              <a:spcBef>
                <a:spcPts val="315"/>
              </a:spcBef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качестве </a:t>
            </a:r>
            <a:r>
              <a:rPr dirty="0" sz="1600" spc="-5">
                <a:latin typeface="Times New Roman"/>
                <a:cs typeface="Times New Roman"/>
              </a:rPr>
              <a:t>примеров </a:t>
            </a:r>
            <a:r>
              <a:rPr dirty="0" sz="1600" spc="-10">
                <a:latin typeface="Times New Roman"/>
                <a:cs typeface="Times New Roman"/>
              </a:rPr>
              <a:t>приведем </a:t>
            </a:r>
            <a:r>
              <a:rPr dirty="0" sz="1600" spc="-5">
                <a:latin typeface="Times New Roman"/>
                <a:cs typeface="Times New Roman"/>
              </a:rPr>
              <a:t>следующие </a:t>
            </a:r>
            <a:r>
              <a:rPr dirty="0" sz="1600" spc="-20">
                <a:latin typeface="Times New Roman"/>
                <a:cs typeface="Times New Roman"/>
              </a:rPr>
              <a:t>протоколы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аутентификации:</a:t>
            </a:r>
            <a:endParaRPr sz="1600">
              <a:latin typeface="Times New Roman"/>
              <a:cs typeface="Times New Roman"/>
            </a:endParaRPr>
          </a:p>
          <a:p>
            <a:pPr algn="just" lvl="1" marL="787400" indent="-25400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787400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Односторонняя </a:t>
            </a:r>
            <a:r>
              <a:rPr dirty="0" sz="1600" spc="-15" b="1">
                <a:latin typeface="Times New Roman"/>
                <a:cs typeface="Times New Roman"/>
              </a:rPr>
              <a:t>аутентификация </a:t>
            </a:r>
            <a:r>
              <a:rPr dirty="0" sz="1600" b="1">
                <a:latin typeface="Times New Roman"/>
                <a:cs typeface="Times New Roman"/>
              </a:rPr>
              <a:t>с </a:t>
            </a:r>
            <a:r>
              <a:rPr dirty="0" sz="1600" spc="-5" b="1">
                <a:latin typeface="Times New Roman"/>
                <a:cs typeface="Times New Roman"/>
              </a:rPr>
              <a:t>применением </a:t>
            </a:r>
            <a:r>
              <a:rPr dirty="0" sz="1600" spc="-10" b="1">
                <a:latin typeface="Times New Roman"/>
                <a:cs typeface="Times New Roman"/>
              </a:rPr>
              <a:t>меток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времени:</a:t>
            </a:r>
            <a:endParaRPr sz="1600">
              <a:latin typeface="Times New Roman"/>
              <a:cs typeface="Times New Roman"/>
            </a:endParaRPr>
          </a:p>
          <a:p>
            <a:pPr marL="4142740">
              <a:lnSpc>
                <a:spcPct val="100000"/>
              </a:lnSpc>
              <a:spcBef>
                <a:spcPts val="470"/>
              </a:spcBef>
              <a:tabLst>
                <a:tab pos="9091295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A </a:t>
            </a:r>
            <a:r>
              <a:rPr dirty="0" sz="1200" spc="-85">
                <a:latin typeface="Arial Black"/>
                <a:cs typeface="Arial Black"/>
              </a:rPr>
              <a:t>→</a:t>
            </a:r>
            <a:r>
              <a:rPr dirty="0" sz="1200" spc="-85" i="1">
                <a:latin typeface="Times New Roman"/>
                <a:cs typeface="Times New Roman"/>
              </a:rPr>
              <a:t>B </a:t>
            </a:r>
            <a:r>
              <a:rPr dirty="0" sz="1200" spc="-5">
                <a:latin typeface="Times New Roman"/>
                <a:cs typeface="Times New Roman"/>
              </a:rPr>
              <a:t>: </a:t>
            </a:r>
            <a:r>
              <a:rPr dirty="0" sz="1200" spc="-5" i="1">
                <a:latin typeface="Times New Roman"/>
                <a:cs typeface="Times New Roman"/>
              </a:rPr>
              <a:t>cert </a:t>
            </a:r>
            <a:r>
              <a:rPr dirty="0" baseline="-24305" sz="1200" spc="-7" i="1">
                <a:latin typeface="Times New Roman"/>
                <a:cs typeface="Times New Roman"/>
              </a:rPr>
              <a:t>A </a:t>
            </a:r>
            <a:r>
              <a:rPr dirty="0" sz="1200" spc="-5" i="1">
                <a:latin typeface="Times New Roman"/>
                <a:cs typeface="Times New Roman"/>
              </a:rPr>
              <a:t>, t </a:t>
            </a:r>
            <a:r>
              <a:rPr dirty="0" baseline="-24305" sz="1200" spc="-7" i="1">
                <a:latin typeface="Times New Roman"/>
                <a:cs typeface="Times New Roman"/>
              </a:rPr>
              <a:t>A </a:t>
            </a:r>
            <a:r>
              <a:rPr dirty="0" sz="1200" spc="-5" i="1">
                <a:latin typeface="Times New Roman"/>
                <a:cs typeface="Times New Roman"/>
              </a:rPr>
              <a:t>, B , </a:t>
            </a:r>
            <a:r>
              <a:rPr dirty="0" sz="1200" spc="35" i="1">
                <a:latin typeface="Times New Roman"/>
                <a:cs typeface="Times New Roman"/>
              </a:rPr>
              <a:t>S</a:t>
            </a:r>
            <a:r>
              <a:rPr dirty="0" baseline="-24305" sz="1200" spc="52" i="1">
                <a:latin typeface="Times New Roman"/>
                <a:cs typeface="Times New Roman"/>
              </a:rPr>
              <a:t>A </a:t>
            </a:r>
            <a:r>
              <a:rPr dirty="0" sz="1200" spc="-65">
                <a:latin typeface="Arial Black"/>
                <a:cs typeface="Arial Black"/>
              </a:rPr>
              <a:t>( </a:t>
            </a:r>
            <a:r>
              <a:rPr dirty="0" sz="1200" spc="-5" i="1">
                <a:latin typeface="Times New Roman"/>
                <a:cs typeface="Times New Roman"/>
              </a:rPr>
              <a:t>t </a:t>
            </a:r>
            <a:r>
              <a:rPr dirty="0" baseline="-24305" sz="1200" spc="-7" i="1">
                <a:latin typeface="Times New Roman"/>
                <a:cs typeface="Times New Roman"/>
              </a:rPr>
              <a:t>A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B</a:t>
            </a:r>
            <a:r>
              <a:rPr dirty="0" sz="1200" spc="-130" i="1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Arial Black"/>
                <a:cs typeface="Arial Black"/>
              </a:rPr>
              <a:t>)	</a:t>
            </a:r>
            <a:r>
              <a:rPr dirty="0" sz="1600" spc="-5">
                <a:latin typeface="Times New Roman"/>
                <a:cs typeface="Times New Roman"/>
              </a:rPr>
              <a:t>(1)</a:t>
            </a:r>
            <a:endParaRPr sz="1600">
              <a:latin typeface="Times New Roman"/>
              <a:cs typeface="Times New Roman"/>
            </a:endParaRPr>
          </a:p>
          <a:p>
            <a:pPr algn="just" marL="76200" marR="68580" indent="457200">
              <a:lnSpc>
                <a:spcPct val="124700"/>
              </a:lnSpc>
              <a:spcBef>
                <a:spcPts val="185"/>
              </a:spcBef>
            </a:pPr>
            <a:r>
              <a:rPr dirty="0" sz="1600" spc="5">
                <a:latin typeface="Times New Roman"/>
                <a:cs typeface="Times New Roman"/>
              </a:rPr>
              <a:t>После </a:t>
            </a:r>
            <a:r>
              <a:rPr dirty="0" sz="1600" spc="-5">
                <a:latin typeface="Times New Roman"/>
                <a:cs typeface="Times New Roman"/>
              </a:rPr>
              <a:t>принятия </a:t>
            </a:r>
            <a:r>
              <a:rPr dirty="0" sz="1600" spc="-10">
                <a:latin typeface="Times New Roman"/>
                <a:cs typeface="Times New Roman"/>
              </a:rPr>
              <a:t>данного </a:t>
            </a:r>
            <a:r>
              <a:rPr dirty="0" sz="1600" spc="-5">
                <a:latin typeface="Times New Roman"/>
                <a:cs typeface="Times New Roman"/>
              </a:rPr>
              <a:t>сообщения участник </a:t>
            </a:r>
            <a:r>
              <a:rPr dirty="0" sz="1600" i="1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проверяет </a:t>
            </a:r>
            <a:r>
              <a:rPr dirty="0" sz="1600">
                <a:latin typeface="Times New Roman"/>
                <a:cs typeface="Times New Roman"/>
              </a:rPr>
              <a:t>правильность </a:t>
            </a:r>
            <a:r>
              <a:rPr dirty="0" sz="1600" spc="-5">
                <a:latin typeface="Times New Roman"/>
                <a:cs typeface="Times New Roman"/>
              </a:rPr>
              <a:t>метки времени </a:t>
            </a:r>
            <a:r>
              <a:rPr dirty="0" baseline="14492" sz="1725" spc="232" i="1">
                <a:latin typeface="Times New Roman"/>
                <a:cs typeface="Times New Roman"/>
              </a:rPr>
              <a:t>t </a:t>
            </a:r>
            <a:r>
              <a:rPr dirty="0" sz="750" spc="215" i="1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,  </a:t>
            </a:r>
            <a:r>
              <a:rPr dirty="0" sz="1600" spc="-5">
                <a:latin typeface="Times New Roman"/>
                <a:cs typeface="Times New Roman"/>
              </a:rPr>
              <a:t>полученный </a:t>
            </a:r>
            <a:r>
              <a:rPr dirty="0" sz="1600" spc="-10">
                <a:latin typeface="Times New Roman"/>
                <a:cs typeface="Times New Roman"/>
              </a:rPr>
              <a:t>идентификатор </a:t>
            </a:r>
            <a:r>
              <a:rPr dirty="0" sz="1600" i="1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и, </a:t>
            </a:r>
            <a:r>
              <a:rPr dirty="0" sz="1600" spc="-15">
                <a:latin typeface="Times New Roman"/>
                <a:cs typeface="Times New Roman"/>
              </a:rPr>
              <a:t>используя </a:t>
            </a:r>
            <a:r>
              <a:rPr dirty="0" sz="1600" spc="-10">
                <a:latin typeface="Times New Roman"/>
                <a:cs typeface="Times New Roman"/>
              </a:rPr>
              <a:t>открытый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 spc="-5">
                <a:latin typeface="Times New Roman"/>
                <a:cs typeface="Times New Roman"/>
              </a:rPr>
              <a:t>из </a:t>
            </a:r>
            <a:r>
              <a:rPr dirty="0" sz="1600" spc="-10">
                <a:latin typeface="Times New Roman"/>
                <a:cs typeface="Times New Roman"/>
              </a:rPr>
              <a:t>сертификата </a:t>
            </a:r>
            <a:r>
              <a:rPr dirty="0" baseline="14492" sz="1725" spc="150" i="1">
                <a:latin typeface="Times New Roman"/>
                <a:cs typeface="Times New Roman"/>
              </a:rPr>
              <a:t>cert </a:t>
            </a:r>
            <a:r>
              <a:rPr dirty="0" sz="750" spc="100" i="1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spc="-10">
                <a:latin typeface="Times New Roman"/>
                <a:cs typeface="Times New Roman"/>
              </a:rPr>
              <a:t>корректность </a:t>
            </a:r>
            <a:r>
              <a:rPr dirty="0" sz="1600" spc="-5">
                <a:latin typeface="Times New Roman"/>
                <a:cs typeface="Times New Roman"/>
              </a:rPr>
              <a:t>цифровой  </a:t>
            </a:r>
            <a:r>
              <a:rPr dirty="0" sz="1600" spc="-10">
                <a:latin typeface="Times New Roman"/>
                <a:cs typeface="Times New Roman"/>
              </a:rPr>
              <a:t>подписи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baseline="13888" sz="1800" spc="232" i="1">
                <a:latin typeface="Times New Roman"/>
                <a:cs typeface="Times New Roman"/>
              </a:rPr>
              <a:t>S</a:t>
            </a:r>
            <a:r>
              <a:rPr dirty="0" sz="750" spc="155" i="1">
                <a:latin typeface="Times New Roman"/>
                <a:cs typeface="Times New Roman"/>
              </a:rPr>
              <a:t>A</a:t>
            </a:r>
            <a:r>
              <a:rPr dirty="0" baseline="13888" sz="1800" spc="232" i="1">
                <a:latin typeface="Times New Roman"/>
                <a:cs typeface="Times New Roman"/>
              </a:rPr>
              <a:t>(</a:t>
            </a:r>
            <a:r>
              <a:rPr dirty="0" baseline="13888" sz="1800" spc="-165" i="1">
                <a:latin typeface="Times New Roman"/>
                <a:cs typeface="Times New Roman"/>
              </a:rPr>
              <a:t> </a:t>
            </a:r>
            <a:r>
              <a:rPr dirty="0" baseline="13888" sz="1800" spc="187" i="1">
                <a:latin typeface="Times New Roman"/>
                <a:cs typeface="Times New Roman"/>
              </a:rPr>
              <a:t>t</a:t>
            </a:r>
            <a:r>
              <a:rPr dirty="0" sz="750" spc="125" i="1">
                <a:latin typeface="Times New Roman"/>
                <a:cs typeface="Times New Roman"/>
              </a:rPr>
              <a:t>A</a:t>
            </a:r>
            <a:r>
              <a:rPr dirty="0" sz="750" spc="-20" i="1">
                <a:latin typeface="Times New Roman"/>
                <a:cs typeface="Times New Roman"/>
              </a:rPr>
              <a:t> </a:t>
            </a:r>
            <a:r>
              <a:rPr dirty="0" baseline="13888" sz="1800" spc="195" i="1">
                <a:latin typeface="Times New Roman"/>
                <a:cs typeface="Times New Roman"/>
              </a:rPr>
              <a:t>,B</a:t>
            </a:r>
            <a:r>
              <a:rPr dirty="0" baseline="13888" sz="1800" spc="-67" i="1">
                <a:latin typeface="Times New Roman"/>
                <a:cs typeface="Times New Roman"/>
              </a:rPr>
              <a:t> </a:t>
            </a:r>
            <a:r>
              <a:rPr dirty="0" baseline="13888" sz="1800" spc="112" i="1">
                <a:latin typeface="Times New Roman"/>
                <a:cs typeface="Times New Roman"/>
              </a:rPr>
              <a:t>)</a:t>
            </a:r>
            <a:r>
              <a:rPr dirty="0" baseline="13888" sz="1800" spc="-24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7" name="object 7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32302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Методы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4699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25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460" y="1128719"/>
            <a:ext cx="6695440" cy="88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2. </a:t>
            </a:r>
            <a:r>
              <a:rPr dirty="0" sz="1600" spc="-10" b="1">
                <a:latin typeface="Times New Roman"/>
                <a:cs typeface="Times New Roman"/>
              </a:rPr>
              <a:t>Односторонняя </a:t>
            </a:r>
            <a:r>
              <a:rPr dirty="0" sz="1600" spc="-15" b="1">
                <a:latin typeface="Times New Roman"/>
                <a:cs typeface="Times New Roman"/>
              </a:rPr>
              <a:t>аутентификация </a:t>
            </a:r>
            <a:r>
              <a:rPr dirty="0" sz="1600" b="1">
                <a:latin typeface="Times New Roman"/>
                <a:cs typeface="Times New Roman"/>
              </a:rPr>
              <a:t>с </a:t>
            </a:r>
            <a:r>
              <a:rPr dirty="0" sz="1600" spc="-10" b="1">
                <a:latin typeface="Times New Roman"/>
                <a:cs typeface="Times New Roman"/>
              </a:rPr>
              <a:t>использованием </a:t>
            </a:r>
            <a:r>
              <a:rPr dirty="0" sz="1600" spc="-5" b="1">
                <a:latin typeface="Times New Roman"/>
                <a:cs typeface="Times New Roman"/>
              </a:rPr>
              <a:t>случайных</a:t>
            </a:r>
            <a:r>
              <a:rPr dirty="0" sz="1600" spc="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чисел:</a:t>
            </a:r>
            <a:endParaRPr sz="1600">
              <a:latin typeface="Times New Roman"/>
              <a:cs typeface="Times New Roman"/>
            </a:endParaRPr>
          </a:p>
          <a:p>
            <a:pPr marL="3647440">
              <a:lnSpc>
                <a:spcPct val="100000"/>
              </a:lnSpc>
              <a:spcBef>
                <a:spcPts val="870"/>
              </a:spcBef>
            </a:pPr>
            <a:r>
              <a:rPr dirty="0" sz="1200" spc="-5" i="1">
                <a:latin typeface="Times New Roman"/>
                <a:cs typeface="Times New Roman"/>
              </a:rPr>
              <a:t>A </a:t>
            </a:r>
            <a:r>
              <a:rPr dirty="0" sz="1200" spc="-260">
                <a:latin typeface="Arial Black"/>
                <a:cs typeface="Arial Black"/>
              </a:rPr>
              <a:t>← </a:t>
            </a:r>
            <a:r>
              <a:rPr dirty="0" sz="1200" spc="40" i="1">
                <a:latin typeface="Times New Roman"/>
                <a:cs typeface="Times New Roman"/>
              </a:rPr>
              <a:t>B</a:t>
            </a:r>
            <a:r>
              <a:rPr dirty="0" sz="1200" spc="40">
                <a:latin typeface="Times New Roman"/>
                <a:cs typeface="Times New Roman"/>
              </a:rPr>
              <a:t>: </a:t>
            </a:r>
            <a:r>
              <a:rPr dirty="0" sz="1200" spc="-5" i="1">
                <a:latin typeface="Times New Roman"/>
                <a:cs typeface="Times New Roman"/>
              </a:rPr>
              <a:t>r</a:t>
            </a:r>
            <a:r>
              <a:rPr dirty="0" sz="1200" spc="-105" i="1">
                <a:latin typeface="Times New Roman"/>
                <a:cs typeface="Times New Roman"/>
              </a:rPr>
              <a:t> </a:t>
            </a:r>
            <a:r>
              <a:rPr dirty="0" baseline="-24305" sz="1200" spc="-7" i="1">
                <a:latin typeface="Times New Roman"/>
                <a:cs typeface="Times New Roman"/>
              </a:rPr>
              <a:t>B</a:t>
            </a:r>
            <a:endParaRPr baseline="-24305" sz="1200">
              <a:latin typeface="Times New Roman"/>
              <a:cs typeface="Times New Roman"/>
            </a:endParaRPr>
          </a:p>
          <a:p>
            <a:pPr marL="3647440">
              <a:lnSpc>
                <a:spcPct val="100000"/>
              </a:lnSpc>
              <a:spcBef>
                <a:spcPts val="1130"/>
              </a:spcBef>
            </a:pPr>
            <a:r>
              <a:rPr dirty="0" sz="1200" spc="-5" i="1">
                <a:latin typeface="Times New Roman"/>
                <a:cs typeface="Times New Roman"/>
              </a:rPr>
              <a:t>A </a:t>
            </a:r>
            <a:r>
              <a:rPr dirty="0" sz="1200" spc="-85">
                <a:latin typeface="Arial Black"/>
                <a:cs typeface="Arial Black"/>
              </a:rPr>
              <a:t>→</a:t>
            </a:r>
            <a:r>
              <a:rPr dirty="0" sz="1200" spc="-85" i="1">
                <a:latin typeface="Times New Roman"/>
                <a:cs typeface="Times New Roman"/>
              </a:rPr>
              <a:t>B </a:t>
            </a:r>
            <a:r>
              <a:rPr dirty="0" sz="1200" spc="-5">
                <a:latin typeface="Times New Roman"/>
                <a:cs typeface="Times New Roman"/>
              </a:rPr>
              <a:t>: </a:t>
            </a:r>
            <a:r>
              <a:rPr dirty="0" sz="1200" spc="-5" i="1">
                <a:latin typeface="Times New Roman"/>
                <a:cs typeface="Times New Roman"/>
              </a:rPr>
              <a:t>cert </a:t>
            </a:r>
            <a:r>
              <a:rPr dirty="0" baseline="-24305" sz="1200" spc="-7" i="1">
                <a:latin typeface="Times New Roman"/>
                <a:cs typeface="Times New Roman"/>
              </a:rPr>
              <a:t>A </a:t>
            </a:r>
            <a:r>
              <a:rPr dirty="0" sz="1200" spc="-5" i="1">
                <a:latin typeface="Times New Roman"/>
                <a:cs typeface="Times New Roman"/>
              </a:rPr>
              <a:t>, r </a:t>
            </a:r>
            <a:r>
              <a:rPr dirty="0" baseline="-24305" sz="1200" spc="-7" i="1">
                <a:latin typeface="Times New Roman"/>
                <a:cs typeface="Times New Roman"/>
              </a:rPr>
              <a:t>A </a:t>
            </a:r>
            <a:r>
              <a:rPr dirty="0" sz="1200" spc="-5" i="1">
                <a:latin typeface="Times New Roman"/>
                <a:cs typeface="Times New Roman"/>
              </a:rPr>
              <a:t>, B , </a:t>
            </a:r>
            <a:r>
              <a:rPr dirty="0" sz="1200" spc="35" i="1">
                <a:latin typeface="Times New Roman"/>
                <a:cs typeface="Times New Roman"/>
              </a:rPr>
              <a:t>S</a:t>
            </a:r>
            <a:r>
              <a:rPr dirty="0" baseline="-24305" sz="1200" spc="52" i="1">
                <a:latin typeface="Times New Roman"/>
                <a:cs typeface="Times New Roman"/>
              </a:rPr>
              <a:t>A </a:t>
            </a:r>
            <a:r>
              <a:rPr dirty="0" sz="1200" spc="-65">
                <a:latin typeface="Arial Black"/>
                <a:cs typeface="Arial Black"/>
              </a:rPr>
              <a:t>(</a:t>
            </a:r>
            <a:r>
              <a:rPr dirty="0" sz="1200" spc="-315">
                <a:latin typeface="Arial Black"/>
                <a:cs typeface="Arial Black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r </a:t>
            </a:r>
            <a:r>
              <a:rPr dirty="0" baseline="-24305" sz="1200" spc="-7" i="1">
                <a:latin typeface="Times New Roman"/>
                <a:cs typeface="Times New Roman"/>
              </a:rPr>
              <a:t>A </a:t>
            </a:r>
            <a:r>
              <a:rPr dirty="0" sz="1200" spc="-5" i="1">
                <a:latin typeface="Times New Roman"/>
                <a:cs typeface="Times New Roman"/>
              </a:rPr>
              <a:t>, </a:t>
            </a:r>
            <a:r>
              <a:rPr dirty="0" sz="1200" spc="25" i="1">
                <a:latin typeface="Times New Roman"/>
                <a:cs typeface="Times New Roman"/>
              </a:rPr>
              <a:t>r</a:t>
            </a:r>
            <a:r>
              <a:rPr dirty="0" baseline="-24305" sz="1200" spc="37" i="1">
                <a:latin typeface="Times New Roman"/>
                <a:cs typeface="Times New Roman"/>
              </a:rPr>
              <a:t>B </a:t>
            </a:r>
            <a:r>
              <a:rPr dirty="0" sz="1200" spc="-5" i="1">
                <a:latin typeface="Times New Roman"/>
                <a:cs typeface="Times New Roman"/>
              </a:rPr>
              <a:t>, B </a:t>
            </a:r>
            <a:r>
              <a:rPr dirty="0" sz="1200" spc="-65">
                <a:latin typeface="Arial Black"/>
                <a:cs typeface="Arial Black"/>
              </a:rPr>
              <a:t>)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4390" y="1349699"/>
            <a:ext cx="262255" cy="67818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1)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2)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259" y="2328869"/>
            <a:ext cx="932624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 indent="457200">
              <a:lnSpc>
                <a:spcPct val="125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Участник </a:t>
            </a:r>
            <a:r>
              <a:rPr dirty="0" sz="1600" i="1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spc="-10">
                <a:latin typeface="Times New Roman"/>
                <a:cs typeface="Times New Roman"/>
              </a:rPr>
              <a:t>получив </a:t>
            </a:r>
            <a:r>
              <a:rPr dirty="0" sz="1600" spc="-5">
                <a:latin typeface="Times New Roman"/>
                <a:cs typeface="Times New Roman"/>
              </a:rPr>
              <a:t>сообщение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участника </a:t>
            </a:r>
            <a:r>
              <a:rPr dirty="0" sz="1600" i="1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spc="-10">
                <a:latin typeface="Times New Roman"/>
                <a:cs typeface="Times New Roman"/>
              </a:rPr>
              <a:t>убеждается, что </a:t>
            </a:r>
            <a:r>
              <a:rPr dirty="0" sz="1600" spc="-5">
                <a:latin typeface="Times New Roman"/>
                <a:cs typeface="Times New Roman"/>
              </a:rPr>
              <a:t>именно он является </a:t>
            </a:r>
            <a:r>
              <a:rPr dirty="0" sz="1600" spc="-10">
                <a:latin typeface="Times New Roman"/>
                <a:cs typeface="Times New Roman"/>
              </a:rPr>
              <a:t>адресатом  </a:t>
            </a:r>
            <a:r>
              <a:rPr dirty="0" sz="1600" spc="-5">
                <a:latin typeface="Times New Roman"/>
                <a:cs typeface="Times New Roman"/>
              </a:rPr>
              <a:t>сообщения; </a:t>
            </a:r>
            <a:r>
              <a:rPr dirty="0" sz="1600" spc="-15">
                <a:latin typeface="Times New Roman"/>
                <a:cs typeface="Times New Roman"/>
              </a:rPr>
              <a:t>используя </a:t>
            </a:r>
            <a:r>
              <a:rPr dirty="0" sz="1600" spc="-10">
                <a:latin typeface="Times New Roman"/>
                <a:cs typeface="Times New Roman"/>
              </a:rPr>
              <a:t>открытый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 spc="-10">
                <a:latin typeface="Times New Roman"/>
                <a:cs typeface="Times New Roman"/>
              </a:rPr>
              <a:t>участника </a:t>
            </a:r>
            <a:r>
              <a:rPr dirty="0" sz="1600" i="1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spc="-5">
                <a:latin typeface="Times New Roman"/>
                <a:cs typeface="Times New Roman"/>
              </a:rPr>
              <a:t>взятый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10">
                <a:latin typeface="Times New Roman"/>
                <a:cs typeface="Times New Roman"/>
              </a:rPr>
              <a:t>сертификата </a:t>
            </a:r>
            <a:r>
              <a:rPr dirty="0" baseline="14492" sz="1725" spc="150" i="1">
                <a:latin typeface="Times New Roman"/>
                <a:cs typeface="Times New Roman"/>
              </a:rPr>
              <a:t>cert </a:t>
            </a:r>
            <a:r>
              <a:rPr dirty="0" sz="750" spc="95" i="1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spc="-5">
                <a:latin typeface="Times New Roman"/>
                <a:cs typeface="Times New Roman"/>
              </a:rPr>
              <a:t>проверяет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корректность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3839" y="3059119"/>
            <a:ext cx="9766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75" i="1">
                <a:latin typeface="Times New Roman"/>
                <a:cs typeface="Times New Roman"/>
              </a:rPr>
              <a:t>S</a:t>
            </a:r>
            <a:r>
              <a:rPr dirty="0" baseline="-20833" sz="1200" spc="112" i="1">
                <a:latin typeface="Times New Roman"/>
                <a:cs typeface="Times New Roman"/>
              </a:rPr>
              <a:t>A</a:t>
            </a:r>
            <a:r>
              <a:rPr dirty="0" baseline="-20833" sz="1200" spc="-150" i="1">
                <a:latin typeface="Times New Roman"/>
                <a:cs typeface="Times New Roman"/>
              </a:rPr>
              <a:t> </a:t>
            </a:r>
            <a:r>
              <a:rPr dirty="0" sz="1200" spc="-60">
                <a:latin typeface="Arial Black"/>
                <a:cs typeface="Arial Black"/>
              </a:rPr>
              <a:t>(</a:t>
            </a:r>
            <a:r>
              <a:rPr dirty="0" sz="1200" spc="-295">
                <a:latin typeface="Arial Black"/>
                <a:cs typeface="Arial Black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</a:t>
            </a:r>
            <a:r>
              <a:rPr dirty="0" sz="1200" spc="-175" i="1">
                <a:latin typeface="Times New Roman"/>
                <a:cs typeface="Times New Roman"/>
              </a:rPr>
              <a:t> </a:t>
            </a:r>
            <a:r>
              <a:rPr dirty="0" baseline="-20833" sz="1200" i="1">
                <a:latin typeface="Times New Roman"/>
                <a:cs typeface="Times New Roman"/>
              </a:rPr>
              <a:t>A</a:t>
            </a:r>
            <a:r>
              <a:rPr dirty="0" baseline="-20833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,</a:t>
            </a:r>
            <a:r>
              <a:rPr dirty="0" sz="1200" spc="5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</a:t>
            </a:r>
            <a:r>
              <a:rPr dirty="0" sz="1200" spc="-165" i="1">
                <a:latin typeface="Times New Roman"/>
                <a:cs typeface="Times New Roman"/>
              </a:rPr>
              <a:t> </a:t>
            </a:r>
            <a:r>
              <a:rPr dirty="0" baseline="-20833" sz="1200" i="1">
                <a:latin typeface="Times New Roman"/>
                <a:cs typeface="Times New Roman"/>
              </a:rPr>
              <a:t>B</a:t>
            </a:r>
            <a:r>
              <a:rPr dirty="0" baseline="-20833" sz="1200" spc="-44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,</a:t>
            </a:r>
            <a:r>
              <a:rPr dirty="0" sz="1200" spc="5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</a:t>
            </a:r>
            <a:r>
              <a:rPr dirty="0" sz="1200" spc="-130" i="1">
                <a:latin typeface="Times New Roman"/>
                <a:cs typeface="Times New Roman"/>
              </a:rPr>
              <a:t> </a:t>
            </a:r>
            <a:r>
              <a:rPr dirty="0" sz="1200" spc="-60">
                <a:latin typeface="Arial Black"/>
                <a:cs typeface="Arial Black"/>
              </a:rPr>
              <a:t>)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3003239"/>
            <a:ext cx="93364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80235" algn="l"/>
              </a:tabLst>
            </a:pPr>
            <a:r>
              <a:rPr dirty="0" sz="1600" spc="-10">
                <a:latin typeface="Times New Roman"/>
                <a:cs typeface="Times New Roman"/>
              </a:rPr>
              <a:t>подписи	</a:t>
            </a:r>
            <a:r>
              <a:rPr dirty="0" sz="1600" spc="-20">
                <a:latin typeface="Times New Roman"/>
                <a:cs typeface="Times New Roman"/>
              </a:rPr>
              <a:t>под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числом  </a:t>
            </a:r>
            <a:r>
              <a:rPr dirty="0" baseline="9661" sz="1725" spc="367" i="1">
                <a:latin typeface="Times New Roman"/>
                <a:cs typeface="Times New Roman"/>
              </a:rPr>
              <a:t>r</a:t>
            </a:r>
            <a:r>
              <a:rPr dirty="0" baseline="-7407" sz="1125" spc="367" i="1">
                <a:latin typeface="Times New Roman"/>
                <a:cs typeface="Times New Roman"/>
              </a:rPr>
              <a:t>A</a:t>
            </a:r>
            <a:r>
              <a:rPr dirty="0" baseline="-7407" sz="1125" spc="3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полученным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открытом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виде,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числом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baseline="9661" sz="1725" spc="284" i="1">
                <a:latin typeface="Times New Roman"/>
                <a:cs typeface="Times New Roman"/>
              </a:rPr>
              <a:t>r</a:t>
            </a:r>
            <a:r>
              <a:rPr dirty="0" baseline="-7407" sz="1125" spc="284" i="1">
                <a:latin typeface="Times New Roman"/>
                <a:cs typeface="Times New Roman"/>
              </a:rPr>
              <a:t>B</a:t>
            </a:r>
            <a:r>
              <a:rPr dirty="0" baseline="-7407" sz="1125" spc="12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которое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было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отослано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в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259" y="3271210"/>
            <a:ext cx="7228840" cy="18821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4500"/>
              </a:lnSpc>
              <a:spcBef>
                <a:spcPts val="100"/>
              </a:spcBef>
            </a:pPr>
            <a:r>
              <a:rPr dirty="0" sz="1600" spc="-15">
                <a:latin typeface="Times New Roman"/>
                <a:cs typeface="Times New Roman"/>
              </a:rPr>
              <a:t>первом </a:t>
            </a:r>
            <a:r>
              <a:rPr dirty="0" sz="1600" spc="-5">
                <a:latin typeface="Times New Roman"/>
                <a:cs typeface="Times New Roman"/>
              </a:rPr>
              <a:t>сообщении,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его </a:t>
            </a:r>
            <a:r>
              <a:rPr dirty="0" sz="1600" spc="-10">
                <a:latin typeface="Times New Roman"/>
                <a:cs typeface="Times New Roman"/>
              </a:rPr>
              <a:t>идентификатором </a:t>
            </a:r>
            <a:r>
              <a:rPr dirty="0" sz="1600" i="1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. </a:t>
            </a:r>
            <a:r>
              <a:rPr dirty="0" sz="1600" spc="-5">
                <a:latin typeface="Times New Roman"/>
                <a:cs typeface="Times New Roman"/>
              </a:rPr>
              <a:t>Подписанное случайное </a:t>
            </a:r>
            <a:r>
              <a:rPr dirty="0" sz="1600" spc="5">
                <a:latin typeface="Times New Roman"/>
                <a:cs typeface="Times New Roman"/>
              </a:rPr>
              <a:t>число  </a:t>
            </a:r>
            <a:r>
              <a:rPr dirty="0" sz="1600" spc="-5">
                <a:latin typeface="Times New Roman"/>
                <a:cs typeface="Times New Roman"/>
              </a:rPr>
              <a:t>предотвращения </a:t>
            </a:r>
            <a:r>
              <a:rPr dirty="0" sz="1600" spc="-10">
                <a:latin typeface="Times New Roman"/>
                <a:cs typeface="Times New Roman"/>
              </a:rPr>
              <a:t>атак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5">
                <a:latin typeface="Times New Roman"/>
                <a:cs typeface="Times New Roman"/>
              </a:rPr>
              <a:t>выборкой открытого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текста.</a:t>
            </a:r>
            <a:endParaRPr sz="16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470"/>
              </a:spcBef>
            </a:pPr>
            <a:r>
              <a:rPr dirty="0" sz="1600" b="1">
                <a:latin typeface="Times New Roman"/>
                <a:cs typeface="Times New Roman"/>
              </a:rPr>
              <a:t>3. </a:t>
            </a:r>
            <a:r>
              <a:rPr dirty="0" sz="1600" spc="-15" b="1">
                <a:latin typeface="Times New Roman"/>
                <a:cs typeface="Times New Roman"/>
              </a:rPr>
              <a:t>Двусторонняя аутентификация </a:t>
            </a:r>
            <a:r>
              <a:rPr dirty="0" sz="1600" b="1">
                <a:latin typeface="Times New Roman"/>
                <a:cs typeface="Times New Roman"/>
              </a:rPr>
              <a:t>с </a:t>
            </a:r>
            <a:r>
              <a:rPr dirty="0" sz="1600" spc="-10" b="1">
                <a:latin typeface="Times New Roman"/>
                <a:cs typeface="Times New Roman"/>
              </a:rPr>
              <a:t>использованием </a:t>
            </a:r>
            <a:r>
              <a:rPr dirty="0" sz="1600" spc="-5" b="1">
                <a:latin typeface="Times New Roman"/>
                <a:cs typeface="Times New Roman"/>
              </a:rPr>
              <a:t>случайных</a:t>
            </a:r>
            <a:r>
              <a:rPr dirty="0" sz="1600" spc="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чисел:</a:t>
            </a:r>
            <a:endParaRPr sz="1600">
              <a:latin typeface="Times New Roman"/>
              <a:cs typeface="Times New Roman"/>
            </a:endParaRPr>
          </a:p>
          <a:p>
            <a:pPr marL="4104640">
              <a:lnSpc>
                <a:spcPct val="100000"/>
              </a:lnSpc>
              <a:spcBef>
                <a:spcPts val="870"/>
              </a:spcBef>
            </a:pPr>
            <a:r>
              <a:rPr dirty="0" sz="1200" spc="-5" i="1">
                <a:latin typeface="Times New Roman"/>
                <a:cs typeface="Times New Roman"/>
              </a:rPr>
              <a:t>A </a:t>
            </a:r>
            <a:r>
              <a:rPr dirty="0" sz="1200" spc="-260">
                <a:latin typeface="Arial Black"/>
                <a:cs typeface="Arial Black"/>
              </a:rPr>
              <a:t>← </a:t>
            </a:r>
            <a:r>
              <a:rPr dirty="0" sz="1200" spc="40" i="1">
                <a:latin typeface="Times New Roman"/>
                <a:cs typeface="Times New Roman"/>
              </a:rPr>
              <a:t>B</a:t>
            </a:r>
            <a:r>
              <a:rPr dirty="0" sz="1200" spc="40">
                <a:latin typeface="Times New Roman"/>
                <a:cs typeface="Times New Roman"/>
              </a:rPr>
              <a:t>: </a:t>
            </a:r>
            <a:r>
              <a:rPr dirty="0" sz="1200" spc="-5" i="1">
                <a:latin typeface="Times New Roman"/>
                <a:cs typeface="Times New Roman"/>
              </a:rPr>
              <a:t>r</a:t>
            </a:r>
            <a:r>
              <a:rPr dirty="0" sz="1200" spc="-105" i="1">
                <a:latin typeface="Times New Roman"/>
                <a:cs typeface="Times New Roman"/>
              </a:rPr>
              <a:t> </a:t>
            </a:r>
            <a:r>
              <a:rPr dirty="0" baseline="-24305" sz="1200" spc="-7" i="1">
                <a:latin typeface="Times New Roman"/>
                <a:cs typeface="Times New Roman"/>
              </a:rPr>
              <a:t>B</a:t>
            </a:r>
            <a:endParaRPr baseline="-24305" sz="1200">
              <a:latin typeface="Times New Roman"/>
              <a:cs typeface="Times New Roman"/>
            </a:endParaRPr>
          </a:p>
          <a:p>
            <a:pPr marL="4104640">
              <a:lnSpc>
                <a:spcPct val="100000"/>
              </a:lnSpc>
              <a:spcBef>
                <a:spcPts val="1130"/>
              </a:spcBef>
            </a:pPr>
            <a:r>
              <a:rPr dirty="0" sz="1200" spc="-5" i="1">
                <a:latin typeface="Times New Roman"/>
                <a:cs typeface="Times New Roman"/>
              </a:rPr>
              <a:t>A </a:t>
            </a:r>
            <a:r>
              <a:rPr dirty="0" sz="1200" spc="-85">
                <a:latin typeface="Arial Black"/>
                <a:cs typeface="Arial Black"/>
              </a:rPr>
              <a:t>→</a:t>
            </a:r>
            <a:r>
              <a:rPr dirty="0" sz="1200" spc="-85" i="1">
                <a:latin typeface="Times New Roman"/>
                <a:cs typeface="Times New Roman"/>
              </a:rPr>
              <a:t>B </a:t>
            </a:r>
            <a:r>
              <a:rPr dirty="0" sz="1200" spc="-5">
                <a:latin typeface="Times New Roman"/>
                <a:cs typeface="Times New Roman"/>
              </a:rPr>
              <a:t>: </a:t>
            </a:r>
            <a:r>
              <a:rPr dirty="0" sz="1200" spc="-5" i="1">
                <a:latin typeface="Times New Roman"/>
                <a:cs typeface="Times New Roman"/>
              </a:rPr>
              <a:t>cert </a:t>
            </a:r>
            <a:r>
              <a:rPr dirty="0" baseline="-24305" sz="1200" spc="-7" i="1">
                <a:latin typeface="Times New Roman"/>
                <a:cs typeface="Times New Roman"/>
              </a:rPr>
              <a:t>A </a:t>
            </a:r>
            <a:r>
              <a:rPr dirty="0" sz="1200" spc="-5" i="1">
                <a:latin typeface="Times New Roman"/>
                <a:cs typeface="Times New Roman"/>
              </a:rPr>
              <a:t>, r </a:t>
            </a:r>
            <a:r>
              <a:rPr dirty="0" baseline="-24305" sz="1200" spc="-7" i="1">
                <a:latin typeface="Times New Roman"/>
                <a:cs typeface="Times New Roman"/>
              </a:rPr>
              <a:t>A </a:t>
            </a:r>
            <a:r>
              <a:rPr dirty="0" sz="1200" spc="-5" i="1">
                <a:latin typeface="Times New Roman"/>
                <a:cs typeface="Times New Roman"/>
              </a:rPr>
              <a:t>, B , </a:t>
            </a:r>
            <a:r>
              <a:rPr dirty="0" sz="1200" spc="35" i="1">
                <a:latin typeface="Times New Roman"/>
                <a:cs typeface="Times New Roman"/>
              </a:rPr>
              <a:t>S</a:t>
            </a:r>
            <a:r>
              <a:rPr dirty="0" baseline="-24305" sz="1200" spc="52" i="1">
                <a:latin typeface="Times New Roman"/>
                <a:cs typeface="Times New Roman"/>
              </a:rPr>
              <a:t>A </a:t>
            </a:r>
            <a:r>
              <a:rPr dirty="0" sz="1200" spc="-65">
                <a:latin typeface="Arial Black"/>
                <a:cs typeface="Arial Black"/>
              </a:rPr>
              <a:t>(</a:t>
            </a:r>
            <a:r>
              <a:rPr dirty="0" sz="1200" spc="-310">
                <a:latin typeface="Arial Black"/>
                <a:cs typeface="Arial Black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r </a:t>
            </a:r>
            <a:r>
              <a:rPr dirty="0" baseline="-24305" sz="1200" spc="-7" i="1">
                <a:latin typeface="Times New Roman"/>
                <a:cs typeface="Times New Roman"/>
              </a:rPr>
              <a:t>A </a:t>
            </a:r>
            <a:r>
              <a:rPr dirty="0" sz="1200" spc="-5" i="1">
                <a:latin typeface="Times New Roman"/>
                <a:cs typeface="Times New Roman"/>
              </a:rPr>
              <a:t>, </a:t>
            </a:r>
            <a:r>
              <a:rPr dirty="0" sz="1200" spc="25" i="1">
                <a:latin typeface="Times New Roman"/>
                <a:cs typeface="Times New Roman"/>
              </a:rPr>
              <a:t>r</a:t>
            </a:r>
            <a:r>
              <a:rPr dirty="0" baseline="-24305" sz="1200" spc="37" i="1">
                <a:latin typeface="Times New Roman"/>
                <a:cs typeface="Times New Roman"/>
              </a:rPr>
              <a:t>B </a:t>
            </a:r>
            <a:r>
              <a:rPr dirty="0" sz="1200" spc="-5" i="1">
                <a:latin typeface="Times New Roman"/>
                <a:cs typeface="Times New Roman"/>
              </a:rPr>
              <a:t>, B </a:t>
            </a:r>
            <a:r>
              <a:rPr dirty="0" sz="1200" spc="-65">
                <a:latin typeface="Arial Black"/>
                <a:cs typeface="Arial Black"/>
              </a:rPr>
              <a:t>)</a:t>
            </a:r>
            <a:endParaRPr sz="1200">
              <a:latin typeface="Arial Black"/>
              <a:cs typeface="Arial Black"/>
            </a:endParaRPr>
          </a:p>
          <a:p>
            <a:pPr marL="4104640">
              <a:lnSpc>
                <a:spcPct val="100000"/>
              </a:lnSpc>
              <a:spcBef>
                <a:spcPts val="1130"/>
              </a:spcBef>
            </a:pPr>
            <a:r>
              <a:rPr dirty="0" sz="1200" spc="-5" i="1">
                <a:latin typeface="Times New Roman"/>
                <a:cs typeface="Times New Roman"/>
              </a:rPr>
              <a:t>A</a:t>
            </a:r>
            <a:r>
              <a:rPr dirty="0" sz="1200" spc="-130" i="1">
                <a:latin typeface="Times New Roman"/>
                <a:cs typeface="Times New Roman"/>
              </a:rPr>
              <a:t> </a:t>
            </a:r>
            <a:r>
              <a:rPr dirty="0" sz="1200" spc="-260">
                <a:latin typeface="Arial Black"/>
                <a:cs typeface="Arial Black"/>
              </a:rPr>
              <a:t>←</a:t>
            </a:r>
            <a:r>
              <a:rPr dirty="0" sz="1200" spc="-225">
                <a:latin typeface="Arial Black"/>
                <a:cs typeface="Arial Black"/>
              </a:rPr>
              <a:t> </a:t>
            </a:r>
            <a:r>
              <a:rPr dirty="0" sz="1200" spc="45" i="1">
                <a:latin typeface="Times New Roman"/>
                <a:cs typeface="Times New Roman"/>
              </a:rPr>
              <a:t>B</a:t>
            </a:r>
            <a:r>
              <a:rPr dirty="0" sz="1200" spc="45">
                <a:latin typeface="Times New Roman"/>
                <a:cs typeface="Times New Roman"/>
              </a:rPr>
              <a:t>: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cert</a:t>
            </a:r>
            <a:r>
              <a:rPr dirty="0" sz="1200" spc="-140" i="1">
                <a:latin typeface="Times New Roman"/>
                <a:cs typeface="Times New Roman"/>
              </a:rPr>
              <a:t> </a:t>
            </a:r>
            <a:r>
              <a:rPr dirty="0" baseline="-24305" sz="1200" spc="-7" i="1">
                <a:latin typeface="Times New Roman"/>
                <a:cs typeface="Times New Roman"/>
              </a:rPr>
              <a:t>B</a:t>
            </a:r>
            <a:r>
              <a:rPr dirty="0" baseline="-24305" sz="1200" spc="-112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7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</a:t>
            </a:r>
            <a:r>
              <a:rPr dirty="0" sz="1200" spc="-13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220" i="1">
                <a:latin typeface="Times New Roman"/>
                <a:cs typeface="Times New Roman"/>
              </a:rPr>
              <a:t> </a:t>
            </a:r>
            <a:r>
              <a:rPr dirty="0" sz="1200" spc="35" i="1">
                <a:latin typeface="Times New Roman"/>
                <a:cs typeface="Times New Roman"/>
              </a:rPr>
              <a:t>S</a:t>
            </a:r>
            <a:r>
              <a:rPr dirty="0" baseline="-24305" sz="1200" spc="52" i="1">
                <a:latin typeface="Times New Roman"/>
                <a:cs typeface="Times New Roman"/>
              </a:rPr>
              <a:t>B</a:t>
            </a:r>
            <a:r>
              <a:rPr dirty="0" baseline="-24305" sz="1200" spc="-127" i="1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Arial Black"/>
                <a:cs typeface="Arial Black"/>
              </a:rPr>
              <a:t>(</a:t>
            </a:r>
            <a:r>
              <a:rPr dirty="0" sz="1200" spc="-290">
                <a:latin typeface="Arial Black"/>
                <a:cs typeface="Arial Black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r</a:t>
            </a:r>
            <a:r>
              <a:rPr dirty="0" sz="1200" spc="-170" i="1">
                <a:latin typeface="Times New Roman"/>
                <a:cs typeface="Times New Roman"/>
              </a:rPr>
              <a:t> </a:t>
            </a:r>
            <a:r>
              <a:rPr dirty="0" baseline="-24305" sz="1200" spc="-7" i="1">
                <a:latin typeface="Times New Roman"/>
                <a:cs typeface="Times New Roman"/>
              </a:rPr>
              <a:t>A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7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r</a:t>
            </a:r>
            <a:r>
              <a:rPr dirty="0" sz="1200" spc="-170" i="1">
                <a:latin typeface="Times New Roman"/>
                <a:cs typeface="Times New Roman"/>
              </a:rPr>
              <a:t> </a:t>
            </a:r>
            <a:r>
              <a:rPr dirty="0" baseline="-24305" sz="1200" spc="-7" i="1">
                <a:latin typeface="Times New Roman"/>
                <a:cs typeface="Times New Roman"/>
              </a:rPr>
              <a:t>B</a:t>
            </a:r>
            <a:r>
              <a:rPr dirty="0" baseline="-24305" sz="1200" spc="-1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,</a:t>
            </a:r>
            <a:r>
              <a:rPr dirty="0" sz="1200" spc="2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</a:t>
            </a:r>
            <a:r>
              <a:rPr dirty="0" sz="1200" spc="-135" i="1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Arial Black"/>
                <a:cs typeface="Arial Black"/>
              </a:rPr>
              <a:t>)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0519" y="3351219"/>
            <a:ext cx="253365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150" spc="240" i="1">
                <a:latin typeface="Times New Roman"/>
                <a:cs typeface="Times New Roman"/>
              </a:rPr>
              <a:t>r</a:t>
            </a:r>
            <a:r>
              <a:rPr dirty="0" baseline="-22222" sz="1125" spc="359" i="1">
                <a:latin typeface="Times New Roman"/>
                <a:cs typeface="Times New Roman"/>
              </a:rPr>
              <a:t>A</a:t>
            </a:r>
            <a:endParaRPr baseline="-22222" sz="11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3750" y="3330899"/>
            <a:ext cx="15684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Times New Roman"/>
                <a:cs typeface="Times New Roman"/>
              </a:rPr>
              <a:t>используется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для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24390" y="4158939"/>
            <a:ext cx="262255" cy="1004569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1)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2)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3)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659" y="5160969"/>
            <a:ext cx="9263380" cy="63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245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данном </a:t>
            </a:r>
            <a:r>
              <a:rPr dirty="0" sz="1600" spc="-20">
                <a:latin typeface="Times New Roman"/>
                <a:cs typeface="Times New Roman"/>
              </a:rPr>
              <a:t>протоколе </a:t>
            </a:r>
            <a:r>
              <a:rPr dirty="0" sz="1600" spc="-10">
                <a:latin typeface="Times New Roman"/>
                <a:cs typeface="Times New Roman"/>
              </a:rPr>
              <a:t>обработка </a:t>
            </a:r>
            <a:r>
              <a:rPr dirty="0" sz="1600" spc="-5">
                <a:latin typeface="Times New Roman"/>
                <a:cs typeface="Times New Roman"/>
              </a:rPr>
              <a:t>сообщений (1)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(2) выполняется </a:t>
            </a:r>
            <a:r>
              <a:rPr dirty="0" sz="1600">
                <a:latin typeface="Times New Roman"/>
                <a:cs typeface="Times New Roman"/>
              </a:rPr>
              <a:t>так </a:t>
            </a:r>
            <a:r>
              <a:rPr dirty="0" sz="1600" spc="-15">
                <a:latin typeface="Times New Roman"/>
                <a:cs typeface="Times New Roman"/>
              </a:rPr>
              <a:t>же, как </a:t>
            </a:r>
            <a:r>
              <a:rPr dirty="0" sz="1600">
                <a:latin typeface="Times New Roman"/>
                <a:cs typeface="Times New Roman"/>
              </a:rPr>
              <a:t>и в </a:t>
            </a:r>
            <a:r>
              <a:rPr dirty="0" sz="1600" spc="-10">
                <a:latin typeface="Times New Roman"/>
                <a:cs typeface="Times New Roman"/>
              </a:rPr>
              <a:t>предыдущем  </a:t>
            </a:r>
            <a:r>
              <a:rPr dirty="0" sz="1600" spc="-20">
                <a:latin typeface="Times New Roman"/>
                <a:cs typeface="Times New Roman"/>
              </a:rPr>
              <a:t>протоколе, </a:t>
            </a:r>
            <a:r>
              <a:rPr dirty="0" sz="1600">
                <a:latin typeface="Times New Roman"/>
                <a:cs typeface="Times New Roman"/>
              </a:rPr>
              <a:t>а </a:t>
            </a:r>
            <a:r>
              <a:rPr dirty="0" sz="1600" spc="-5">
                <a:latin typeface="Times New Roman"/>
                <a:cs typeface="Times New Roman"/>
              </a:rPr>
              <a:t>сообщение (3) </a:t>
            </a:r>
            <a:r>
              <a:rPr dirty="0" sz="1600" spc="-10">
                <a:latin typeface="Times New Roman"/>
                <a:cs typeface="Times New Roman"/>
              </a:rPr>
              <a:t>обрабатывается </a:t>
            </a:r>
            <a:r>
              <a:rPr dirty="0" sz="1600" spc="-5">
                <a:latin typeface="Times New Roman"/>
                <a:cs typeface="Times New Roman"/>
              </a:rPr>
              <a:t>аналогично сообщению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(2).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16" name="object 16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9256395" cy="584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9886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Методы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	</a:t>
            </a:r>
            <a:r>
              <a:rPr dirty="0" sz="1400" b="1">
                <a:latin typeface="Times New Roman"/>
                <a:cs typeface="Times New Roman"/>
              </a:rPr>
              <a:t>3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909319" indent="-229235">
              <a:lnSpc>
                <a:spcPct val="100000"/>
              </a:lnSpc>
              <a:buSzPct val="87500"/>
              <a:buAutoNum type="arabicParenR" startAt="2"/>
              <a:tabLst>
                <a:tab pos="909319" algn="l"/>
              </a:tabLst>
            </a:pPr>
            <a:r>
              <a:rPr dirty="0" sz="1600">
                <a:latin typeface="Times New Roman"/>
                <a:cs typeface="Times New Roman"/>
              </a:rPr>
              <a:t>на основе </a:t>
            </a:r>
            <a:r>
              <a:rPr dirty="0" sz="1600" spc="-10">
                <a:latin typeface="Times New Roman"/>
                <a:cs typeface="Times New Roman"/>
              </a:rPr>
              <a:t>обладания </a:t>
            </a:r>
            <a:r>
              <a:rPr dirty="0" sz="1600" spc="-5">
                <a:latin typeface="Times New Roman"/>
                <a:cs typeface="Times New Roman"/>
              </a:rPr>
              <a:t>чем-либо (магнитные </a:t>
            </a:r>
            <a:r>
              <a:rPr dirty="0" sz="1600" spc="-10">
                <a:latin typeface="Times New Roman"/>
                <a:cs typeface="Times New Roman"/>
              </a:rPr>
              <a:t>карты, смарт-карты, сертификаты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touch-memory);</a:t>
            </a:r>
            <a:endParaRPr sz="1600">
              <a:latin typeface="Times New Roman"/>
              <a:cs typeface="Times New Roman"/>
            </a:endParaRPr>
          </a:p>
          <a:p>
            <a:pPr algn="just" marL="909319" marR="10160" indent="-228600">
              <a:lnSpc>
                <a:spcPct val="124500"/>
              </a:lnSpc>
              <a:buSzPct val="87500"/>
              <a:buAutoNum type="arabicParenR" startAt="2"/>
              <a:tabLst>
                <a:tab pos="909319" algn="l"/>
              </a:tabLst>
            </a:pPr>
            <a:r>
              <a:rPr dirty="0" sz="1600">
                <a:latin typeface="Times New Roman"/>
                <a:cs typeface="Times New Roman"/>
              </a:rPr>
              <a:t>на основе </a:t>
            </a:r>
            <a:r>
              <a:rPr dirty="0" sz="1600" spc="-5">
                <a:latin typeface="Times New Roman"/>
                <a:cs typeface="Times New Roman"/>
              </a:rPr>
              <a:t>каких-либо неотъемлемых </a:t>
            </a:r>
            <a:r>
              <a:rPr dirty="0" sz="1600" spc="-10">
                <a:latin typeface="Times New Roman"/>
                <a:cs typeface="Times New Roman"/>
              </a:rPr>
              <a:t>характеристик </a:t>
            </a:r>
            <a:r>
              <a:rPr dirty="0" sz="1600" spc="-5">
                <a:latin typeface="Times New Roman"/>
                <a:cs typeface="Times New Roman"/>
              </a:rPr>
              <a:t>(биометрические </a:t>
            </a:r>
            <a:r>
              <a:rPr dirty="0" sz="1600" spc="-10">
                <a:latin typeface="Times New Roman"/>
                <a:cs typeface="Times New Roman"/>
              </a:rPr>
              <a:t>характеристики  пользователя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голос, сетчатки </a:t>
            </a:r>
            <a:r>
              <a:rPr dirty="0" sz="1600" spc="-20">
                <a:latin typeface="Times New Roman"/>
                <a:cs typeface="Times New Roman"/>
              </a:rPr>
              <a:t>глаза,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отпечатки </a:t>
            </a:r>
            <a:r>
              <a:rPr dirty="0" sz="1600">
                <a:latin typeface="Times New Roman"/>
                <a:cs typeface="Times New Roman"/>
              </a:rPr>
              <a:t>пальцев, </a:t>
            </a:r>
            <a:r>
              <a:rPr dirty="0" sz="1600" spc="-10">
                <a:latin typeface="Times New Roman"/>
                <a:cs typeface="Times New Roman"/>
              </a:rPr>
              <a:t>структура </a:t>
            </a:r>
            <a:r>
              <a:rPr dirty="0" sz="1600" spc="-5">
                <a:latin typeface="Times New Roman"/>
                <a:cs typeface="Times New Roman"/>
              </a:rPr>
              <a:t>кровеносных </a:t>
            </a:r>
            <a:r>
              <a:rPr dirty="0" sz="1600" spc="-20">
                <a:latin typeface="Times New Roman"/>
                <a:cs typeface="Times New Roman"/>
              </a:rPr>
              <a:t>сосудов  </a:t>
            </a:r>
            <a:r>
              <a:rPr dirty="0" sz="1600" spc="-5">
                <a:latin typeface="Times New Roman"/>
                <a:cs typeface="Times New Roman"/>
              </a:rPr>
              <a:t>ладони, </a:t>
            </a:r>
            <a:r>
              <a:rPr dirty="0" sz="1600" spc="-15">
                <a:latin typeface="Times New Roman"/>
                <a:cs typeface="Times New Roman"/>
              </a:rPr>
              <a:t>рукописный почерк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т.д.)</a:t>
            </a:r>
            <a:endParaRPr sz="1600">
              <a:latin typeface="Times New Roman"/>
              <a:cs typeface="Times New Roman"/>
            </a:endParaRPr>
          </a:p>
          <a:p>
            <a:pPr algn="just" marL="451484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Классификация </a:t>
            </a:r>
            <a:r>
              <a:rPr dirty="0" sz="1600">
                <a:latin typeface="Times New Roman"/>
                <a:cs typeface="Times New Roman"/>
              </a:rPr>
              <a:t>процессов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 spc="-5">
                <a:latin typeface="Times New Roman"/>
                <a:cs typeface="Times New Roman"/>
              </a:rPr>
              <a:t>по уровню </a:t>
            </a:r>
            <a:r>
              <a:rPr dirty="0" sz="1600" spc="-10">
                <a:latin typeface="Times New Roman"/>
                <a:cs typeface="Times New Roman"/>
              </a:rPr>
              <a:t>обеспечиваемой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безопасности:</a:t>
            </a:r>
            <a:endParaRPr sz="1600">
              <a:latin typeface="Times New Roman"/>
              <a:cs typeface="Times New Roman"/>
            </a:endParaRPr>
          </a:p>
          <a:p>
            <a:pPr algn="just" marL="909319" indent="-229235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09319" algn="l"/>
              </a:tabLst>
            </a:pPr>
            <a:r>
              <a:rPr dirty="0" sz="1600" spc="-10">
                <a:latin typeface="Times New Roman"/>
                <a:cs typeface="Times New Roman"/>
              </a:rPr>
              <a:t>аутентификация, использующая пароли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цифровые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сертификаты;</a:t>
            </a:r>
            <a:endParaRPr sz="1600">
              <a:latin typeface="Times New Roman"/>
              <a:cs typeface="Times New Roman"/>
            </a:endParaRPr>
          </a:p>
          <a:p>
            <a:pPr algn="just" marL="909319" indent="-229235">
              <a:lnSpc>
                <a:spcPct val="100000"/>
              </a:lnSpc>
              <a:spcBef>
                <a:spcPts val="470"/>
              </a:spcBef>
              <a:buSzPct val="87500"/>
              <a:buAutoNum type="arabicParenR"/>
              <a:tabLst>
                <a:tab pos="909319" algn="l"/>
              </a:tabLst>
            </a:pPr>
            <a:r>
              <a:rPr dirty="0" sz="1600" spc="-5">
                <a:latin typeface="Times New Roman"/>
                <a:cs typeface="Times New Roman"/>
              </a:rPr>
              <a:t>строгая </a:t>
            </a:r>
            <a:r>
              <a:rPr dirty="0" sz="1600" spc="-10">
                <a:latin typeface="Times New Roman"/>
                <a:cs typeface="Times New Roman"/>
              </a:rPr>
              <a:t>аутентификация </a:t>
            </a:r>
            <a:r>
              <a:rPr dirty="0" sz="1600">
                <a:latin typeface="Times New Roman"/>
                <a:cs typeface="Times New Roman"/>
              </a:rPr>
              <a:t>на основе </a:t>
            </a:r>
            <a:r>
              <a:rPr dirty="0" sz="1600" spc="-10">
                <a:latin typeface="Times New Roman"/>
                <a:cs typeface="Times New Roman"/>
              </a:rPr>
              <a:t>использования </a:t>
            </a:r>
            <a:r>
              <a:rPr dirty="0" sz="1600" spc="-5">
                <a:latin typeface="Times New Roman"/>
                <a:cs typeface="Times New Roman"/>
              </a:rPr>
              <a:t>криптографических </a:t>
            </a:r>
            <a:r>
              <a:rPr dirty="0" sz="1600" spc="-15">
                <a:latin typeface="Times New Roman"/>
                <a:cs typeface="Times New Roman"/>
              </a:rPr>
              <a:t>методов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средств;</a:t>
            </a:r>
            <a:endParaRPr sz="1600">
              <a:latin typeface="Times New Roman"/>
              <a:cs typeface="Times New Roman"/>
            </a:endParaRPr>
          </a:p>
          <a:p>
            <a:pPr algn="just" marL="909319" marR="504825" indent="-228600">
              <a:lnSpc>
                <a:spcPct val="124500"/>
              </a:lnSpc>
              <a:buSzPct val="87500"/>
              <a:buAutoNum type="arabicParenR"/>
              <a:tabLst>
                <a:tab pos="909319" algn="l"/>
              </a:tabLst>
            </a:pPr>
            <a:r>
              <a:rPr dirty="0" sz="1600">
                <a:latin typeface="Times New Roman"/>
                <a:cs typeface="Times New Roman"/>
              </a:rPr>
              <a:t>процессы </a:t>
            </a:r>
            <a:r>
              <a:rPr dirty="0" sz="1600" spc="-15">
                <a:latin typeface="Times New Roman"/>
                <a:cs typeface="Times New Roman"/>
              </a:rPr>
              <a:t>(протоколы) </a:t>
            </a:r>
            <a:r>
              <a:rPr dirty="0" sz="1600" spc="-10">
                <a:latin typeface="Times New Roman"/>
                <a:cs typeface="Times New Roman"/>
              </a:rPr>
              <a:t>аутентификации, обладающие свойством доказательства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5">
                <a:latin typeface="Times New Roman"/>
                <a:cs typeface="Times New Roman"/>
              </a:rPr>
              <a:t>нулевым  </a:t>
            </a:r>
            <a:r>
              <a:rPr dirty="0" sz="1600" spc="-5">
                <a:latin typeface="Times New Roman"/>
                <a:cs typeface="Times New Roman"/>
              </a:rPr>
              <a:t>знанием;</a:t>
            </a:r>
            <a:endParaRPr sz="1600">
              <a:latin typeface="Times New Roman"/>
              <a:cs typeface="Times New Roman"/>
            </a:endParaRPr>
          </a:p>
          <a:p>
            <a:pPr algn="just" marL="451484" marR="4147820" indent="228600">
              <a:lnSpc>
                <a:spcPct val="124500"/>
              </a:lnSpc>
              <a:buSzPct val="87500"/>
              <a:buAutoNum type="arabicParenR"/>
              <a:tabLst>
                <a:tab pos="909319" algn="l"/>
              </a:tabLst>
            </a:pPr>
            <a:r>
              <a:rPr dirty="0" sz="1600" spc="-5">
                <a:latin typeface="Times New Roman"/>
                <a:cs typeface="Times New Roman"/>
              </a:rPr>
              <a:t>биометрическая </a:t>
            </a:r>
            <a:r>
              <a:rPr dirty="0" sz="1600" spc="-15">
                <a:latin typeface="Times New Roman"/>
                <a:cs typeface="Times New Roman"/>
              </a:rPr>
              <a:t>аутентификация </a:t>
            </a:r>
            <a:r>
              <a:rPr dirty="0" sz="1600" spc="-10">
                <a:latin typeface="Times New Roman"/>
                <a:cs typeface="Times New Roman"/>
              </a:rPr>
              <a:t>пользователей.  </a:t>
            </a:r>
            <a:r>
              <a:rPr dirty="0" sz="1600" spc="-5">
                <a:latin typeface="Times New Roman"/>
                <a:cs typeface="Times New Roman"/>
              </a:rPr>
              <a:t>Основные </a:t>
            </a:r>
            <a:r>
              <a:rPr dirty="0" sz="1600" spc="-10">
                <a:latin typeface="Times New Roman"/>
                <a:cs typeface="Times New Roman"/>
              </a:rPr>
              <a:t>атаки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 spc="-20">
                <a:latin typeface="Times New Roman"/>
                <a:cs typeface="Times New Roman"/>
              </a:rPr>
              <a:t>протоколы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аутентификации:</a:t>
            </a:r>
            <a:endParaRPr sz="1600">
              <a:latin typeface="Times New Roman"/>
              <a:cs typeface="Times New Roman"/>
            </a:endParaRPr>
          </a:p>
          <a:p>
            <a:pPr algn="just" marL="909319" marR="8255" indent="-228600">
              <a:lnSpc>
                <a:spcPct val="124500"/>
              </a:lnSpc>
              <a:buSzPct val="87500"/>
              <a:buAutoNum type="arabicParenR"/>
              <a:tabLst>
                <a:tab pos="909319" algn="l"/>
              </a:tabLst>
            </a:pPr>
            <a:r>
              <a:rPr dirty="0" sz="1600" spc="-10">
                <a:latin typeface="Times New Roman"/>
                <a:cs typeface="Times New Roman"/>
              </a:rPr>
              <a:t>маскарад </a:t>
            </a:r>
            <a:r>
              <a:rPr dirty="0" sz="1600" spc="-5">
                <a:latin typeface="Times New Roman"/>
                <a:cs typeface="Times New Roman"/>
              </a:rPr>
              <a:t>(impersonation). </a:t>
            </a:r>
            <a:r>
              <a:rPr dirty="0" sz="1600" spc="-10">
                <a:latin typeface="Times New Roman"/>
                <a:cs typeface="Times New Roman"/>
              </a:rPr>
              <a:t>Пользователь </a:t>
            </a:r>
            <a:r>
              <a:rPr dirty="0" sz="1600">
                <a:latin typeface="Times New Roman"/>
                <a:cs typeface="Times New Roman"/>
              </a:rPr>
              <a:t>пытается </a:t>
            </a:r>
            <a:r>
              <a:rPr dirty="0" sz="1600" spc="-10">
                <a:latin typeface="Times New Roman"/>
                <a:cs typeface="Times New Roman"/>
              </a:rPr>
              <a:t>выдать себя </a:t>
            </a:r>
            <a:r>
              <a:rPr dirty="0" sz="1600" spc="-5">
                <a:latin typeface="Times New Roman"/>
                <a:cs typeface="Times New Roman"/>
              </a:rPr>
              <a:t>за </a:t>
            </a:r>
            <a:r>
              <a:rPr dirty="0" sz="1600" spc="-20">
                <a:latin typeface="Times New Roman"/>
                <a:cs typeface="Times New Roman"/>
              </a:rPr>
              <a:t>другого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целью получения  привилегий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возможности </a:t>
            </a:r>
            <a:r>
              <a:rPr dirty="0" sz="1600" spc="-5">
                <a:latin typeface="Times New Roman"/>
                <a:cs typeface="Times New Roman"/>
              </a:rPr>
              <a:t>действий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лица </a:t>
            </a:r>
            <a:r>
              <a:rPr dirty="0" sz="1600" spc="-15">
                <a:latin typeface="Times New Roman"/>
                <a:cs typeface="Times New Roman"/>
              </a:rPr>
              <a:t>этого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пользователя;</a:t>
            </a:r>
            <a:endParaRPr sz="1600">
              <a:latin typeface="Times New Roman"/>
              <a:cs typeface="Times New Roman"/>
            </a:endParaRPr>
          </a:p>
          <a:p>
            <a:pPr algn="just" marL="909319" marR="5080" indent="-228600">
              <a:lnSpc>
                <a:spcPct val="124500"/>
              </a:lnSpc>
              <a:buSzPct val="87500"/>
              <a:buAutoNum type="arabicParenR"/>
              <a:tabLst>
                <a:tab pos="909319" algn="l"/>
              </a:tabLst>
            </a:pPr>
            <a:r>
              <a:rPr dirty="0" sz="1600" spc="-10">
                <a:latin typeface="Times New Roman"/>
                <a:cs typeface="Times New Roman"/>
              </a:rPr>
              <a:t>подмена стороны аутентификационного </a:t>
            </a:r>
            <a:r>
              <a:rPr dirty="0" sz="1600" spc="-5">
                <a:latin typeface="Times New Roman"/>
                <a:cs typeface="Times New Roman"/>
              </a:rPr>
              <a:t>обмена </a:t>
            </a:r>
            <a:r>
              <a:rPr dirty="0" sz="1600">
                <a:latin typeface="Times New Roman"/>
                <a:cs typeface="Times New Roman"/>
              </a:rPr>
              <a:t>(interleaving </a:t>
            </a:r>
            <a:r>
              <a:rPr dirty="0" sz="1600" spc="-5">
                <a:latin typeface="Times New Roman"/>
                <a:cs typeface="Times New Roman"/>
              </a:rPr>
              <a:t>attack). </a:t>
            </a:r>
            <a:r>
              <a:rPr dirty="0" sz="1600" spc="-15">
                <a:latin typeface="Times New Roman"/>
                <a:cs typeface="Times New Roman"/>
              </a:rPr>
              <a:t>Злоумышленник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30">
                <a:latin typeface="Times New Roman"/>
                <a:cs typeface="Times New Roman"/>
              </a:rPr>
              <a:t>ходе  </a:t>
            </a:r>
            <a:r>
              <a:rPr dirty="0" sz="1600" spc="-5">
                <a:latin typeface="Times New Roman"/>
                <a:cs typeface="Times New Roman"/>
              </a:rPr>
              <a:t>данной </a:t>
            </a:r>
            <a:r>
              <a:rPr dirty="0" sz="1600" spc="-10">
                <a:latin typeface="Times New Roman"/>
                <a:cs typeface="Times New Roman"/>
              </a:rPr>
              <a:t>атаки </a:t>
            </a:r>
            <a:r>
              <a:rPr dirty="0" sz="1600" spc="-15">
                <a:latin typeface="Times New Roman"/>
                <a:cs typeface="Times New Roman"/>
              </a:rPr>
              <a:t>участвует </a:t>
            </a:r>
            <a:r>
              <a:rPr dirty="0" sz="1600">
                <a:latin typeface="Times New Roman"/>
                <a:cs typeface="Times New Roman"/>
              </a:rPr>
              <a:t>в процессе </a:t>
            </a:r>
            <a:r>
              <a:rPr dirty="0" sz="1600" spc="-10">
                <a:latin typeface="Times New Roman"/>
                <a:cs typeface="Times New Roman"/>
              </a:rPr>
              <a:t>аутентификационного </a:t>
            </a:r>
            <a:r>
              <a:rPr dirty="0" sz="1600" spc="-5">
                <a:latin typeface="Times New Roman"/>
                <a:cs typeface="Times New Roman"/>
              </a:rPr>
              <a:t>обмена между </a:t>
            </a:r>
            <a:r>
              <a:rPr dirty="0" sz="1600" spc="-20">
                <a:latin typeface="Times New Roman"/>
                <a:cs typeface="Times New Roman"/>
              </a:rPr>
              <a:t>двумя </a:t>
            </a:r>
            <a:r>
              <a:rPr dirty="0" sz="1600" spc="-10">
                <a:latin typeface="Times New Roman"/>
                <a:cs typeface="Times New Roman"/>
              </a:rPr>
              <a:t>сторонами </a:t>
            </a:r>
            <a:r>
              <a:rPr dirty="0" sz="1600">
                <a:latin typeface="Times New Roman"/>
                <a:cs typeface="Times New Roman"/>
              </a:rPr>
              <a:t>с  </a:t>
            </a:r>
            <a:r>
              <a:rPr dirty="0" sz="1600" spc="-5">
                <a:latin typeface="Times New Roman"/>
                <a:cs typeface="Times New Roman"/>
              </a:rPr>
              <a:t>целью </a:t>
            </a:r>
            <a:r>
              <a:rPr dirty="0" sz="1600" spc="-10">
                <a:latin typeface="Times New Roman"/>
                <a:cs typeface="Times New Roman"/>
              </a:rPr>
              <a:t>модификации </a:t>
            </a:r>
            <a:r>
              <a:rPr dirty="0" sz="1600" spc="-20">
                <a:latin typeface="Times New Roman"/>
                <a:cs typeface="Times New Roman"/>
              </a:rPr>
              <a:t>проходящего </a:t>
            </a:r>
            <a:r>
              <a:rPr dirty="0" sz="1600">
                <a:latin typeface="Times New Roman"/>
                <a:cs typeface="Times New Roman"/>
              </a:rPr>
              <a:t>через </a:t>
            </a:r>
            <a:r>
              <a:rPr dirty="0" sz="1600" spc="-15">
                <a:latin typeface="Times New Roman"/>
                <a:cs typeface="Times New Roman"/>
              </a:rPr>
              <a:t>него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трафика;</a:t>
            </a:r>
            <a:endParaRPr sz="1600">
              <a:latin typeface="Times New Roman"/>
              <a:cs typeface="Times New Roman"/>
            </a:endParaRPr>
          </a:p>
          <a:p>
            <a:pPr algn="just" marL="909319" marR="5080" indent="-228600">
              <a:lnSpc>
                <a:spcPct val="124500"/>
              </a:lnSpc>
              <a:buSzPct val="87500"/>
              <a:buAutoNum type="arabicParenR"/>
              <a:tabLst>
                <a:tab pos="909319" algn="l"/>
              </a:tabLst>
            </a:pPr>
            <a:r>
              <a:rPr dirty="0" sz="1600" spc="-10">
                <a:latin typeface="Times New Roman"/>
                <a:cs typeface="Times New Roman"/>
              </a:rPr>
              <a:t>повторная </a:t>
            </a:r>
            <a:r>
              <a:rPr dirty="0" sz="1600" spc="-15">
                <a:latin typeface="Times New Roman"/>
                <a:cs typeface="Times New Roman"/>
              </a:rPr>
              <a:t>передача </a:t>
            </a:r>
            <a:r>
              <a:rPr dirty="0" sz="1600" spc="-5">
                <a:latin typeface="Times New Roman"/>
                <a:cs typeface="Times New Roman"/>
              </a:rPr>
              <a:t>(replay attack). </a:t>
            </a:r>
            <a:r>
              <a:rPr dirty="0" sz="1600" spc="-10">
                <a:latin typeface="Times New Roman"/>
                <a:cs typeface="Times New Roman"/>
              </a:rPr>
              <a:t>Заключается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повторной </a:t>
            </a:r>
            <a:r>
              <a:rPr dirty="0" sz="1600" spc="-15">
                <a:latin typeface="Times New Roman"/>
                <a:cs typeface="Times New Roman"/>
              </a:rPr>
              <a:t>передаче </a:t>
            </a:r>
            <a:r>
              <a:rPr dirty="0" sz="1600" spc="-10">
                <a:latin typeface="Times New Roman"/>
                <a:cs typeface="Times New Roman"/>
              </a:rPr>
              <a:t>аутентификационных  </a:t>
            </a:r>
            <a:r>
              <a:rPr dirty="0" sz="1600" spc="-5">
                <a:latin typeface="Times New Roman"/>
                <a:cs typeface="Times New Roman"/>
              </a:rPr>
              <a:t>данных </a:t>
            </a:r>
            <a:r>
              <a:rPr dirty="0" sz="1600" spc="-10">
                <a:latin typeface="Times New Roman"/>
                <a:cs typeface="Times New Roman"/>
              </a:rPr>
              <a:t>каким-либо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пользователем;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5" name="object 5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76080" cy="584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7166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Методы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	</a:t>
            </a:r>
            <a:r>
              <a:rPr dirty="0" sz="1400" b="1">
                <a:latin typeface="Times New Roman"/>
                <a:cs typeface="Times New Roman"/>
              </a:rPr>
              <a:t>4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 algn="just" marL="927100" marR="7620" indent="-228600">
              <a:lnSpc>
                <a:spcPct val="124500"/>
              </a:lnSpc>
              <a:spcBef>
                <a:spcPts val="1110"/>
              </a:spcBef>
            </a:pPr>
            <a:r>
              <a:rPr dirty="0" sz="1400">
                <a:latin typeface="Times New Roman"/>
                <a:cs typeface="Times New Roman"/>
              </a:rPr>
              <a:t>4) </a:t>
            </a:r>
            <a:r>
              <a:rPr dirty="0" sz="1600" spc="-15">
                <a:latin typeface="Times New Roman"/>
                <a:cs typeface="Times New Roman"/>
              </a:rPr>
              <a:t>атака </a:t>
            </a:r>
            <a:r>
              <a:rPr dirty="0" sz="1600">
                <a:latin typeface="Times New Roman"/>
                <a:cs typeface="Times New Roman"/>
              </a:rPr>
              <a:t>на основе </a:t>
            </a:r>
            <a:r>
              <a:rPr dirty="0" sz="1600" spc="-10">
                <a:latin typeface="Times New Roman"/>
                <a:cs typeface="Times New Roman"/>
              </a:rPr>
              <a:t>подобранных </a:t>
            </a:r>
            <a:r>
              <a:rPr dirty="0" sz="1600" spc="-5">
                <a:latin typeface="Times New Roman"/>
                <a:cs typeface="Times New Roman"/>
              </a:rPr>
              <a:t>сообщений </a:t>
            </a:r>
            <a:r>
              <a:rPr dirty="0" sz="1600">
                <a:latin typeface="Times New Roman"/>
                <a:cs typeface="Times New Roman"/>
              </a:rPr>
              <a:t>(chosen-text </a:t>
            </a:r>
            <a:r>
              <a:rPr dirty="0" sz="1600" spc="-5">
                <a:latin typeface="Times New Roman"/>
                <a:cs typeface="Times New Roman"/>
              </a:rPr>
              <a:t>attack). </a:t>
            </a:r>
            <a:r>
              <a:rPr dirty="0" sz="1600" spc="-15">
                <a:latin typeface="Times New Roman"/>
                <a:cs typeface="Times New Roman"/>
              </a:rPr>
              <a:t>Злоумышленник перехватывает  </a:t>
            </a:r>
            <a:r>
              <a:rPr dirty="0" sz="1600" spc="-10">
                <a:latin typeface="Times New Roman"/>
                <a:cs typeface="Times New Roman"/>
              </a:rPr>
              <a:t>аутентификационный </a:t>
            </a:r>
            <a:r>
              <a:rPr dirty="0" sz="1600">
                <a:latin typeface="Times New Roman"/>
                <a:cs typeface="Times New Roman"/>
              </a:rPr>
              <a:t>трафик и </a:t>
            </a:r>
            <a:r>
              <a:rPr dirty="0" sz="1600" spc="-5">
                <a:latin typeface="Times New Roman"/>
                <a:cs typeface="Times New Roman"/>
              </a:rPr>
              <a:t>пытается получить </a:t>
            </a:r>
            <a:r>
              <a:rPr dirty="0" sz="1600" spc="-10">
                <a:latin typeface="Times New Roman"/>
                <a:cs typeface="Times New Roman"/>
              </a:rPr>
              <a:t>информацию 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-10">
                <a:latin typeface="Times New Roman"/>
                <a:cs typeface="Times New Roman"/>
              </a:rPr>
              <a:t>долговременных  </a:t>
            </a:r>
            <a:r>
              <a:rPr dirty="0" sz="1600" spc="-5">
                <a:latin typeface="Times New Roman"/>
                <a:cs typeface="Times New Roman"/>
              </a:rPr>
              <a:t>криптографических </a:t>
            </a:r>
            <a:r>
              <a:rPr dirty="0" sz="1600" spc="-15">
                <a:latin typeface="Times New Roman"/>
                <a:cs typeface="Times New Roman"/>
              </a:rPr>
              <a:t>ключах.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Основные </a:t>
            </a:r>
            <a:r>
              <a:rPr dirty="0" sz="1600">
                <a:latin typeface="Times New Roman"/>
                <a:cs typeface="Times New Roman"/>
              </a:rPr>
              <a:t>способы </a:t>
            </a:r>
            <a:r>
              <a:rPr dirty="0" sz="1600" spc="-10">
                <a:latin typeface="Times New Roman"/>
                <a:cs typeface="Times New Roman"/>
              </a:rPr>
              <a:t>предотвращения атак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20">
                <a:latin typeface="Times New Roman"/>
                <a:cs typeface="Times New Roman"/>
              </a:rPr>
              <a:t>протоколы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аутентификации:</a:t>
            </a:r>
            <a:endParaRPr sz="1600">
              <a:latin typeface="Times New Roman"/>
              <a:cs typeface="Times New Roman"/>
            </a:endParaRPr>
          </a:p>
          <a:p>
            <a:pPr algn="just" marL="927100" marR="17145" indent="-228600">
              <a:lnSpc>
                <a:spcPct val="124500"/>
              </a:lnSpc>
              <a:buSzPct val="87500"/>
              <a:buAutoNum type="arabicParenR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использование механизмов </a:t>
            </a:r>
            <a:r>
              <a:rPr dirty="0" sz="1600" spc="-5">
                <a:latin typeface="Times New Roman"/>
                <a:cs typeface="Times New Roman"/>
              </a:rPr>
              <a:t>типа “запрос–ответ”, </a:t>
            </a:r>
            <a:r>
              <a:rPr dirty="0" sz="1600" spc="-10">
                <a:latin typeface="Times New Roman"/>
                <a:cs typeface="Times New Roman"/>
              </a:rPr>
              <a:t>меток </a:t>
            </a:r>
            <a:r>
              <a:rPr dirty="0" sz="1600" spc="-5">
                <a:latin typeface="Times New Roman"/>
                <a:cs typeface="Times New Roman"/>
              </a:rPr>
              <a:t>времени, случайных </a:t>
            </a:r>
            <a:r>
              <a:rPr dirty="0" sz="1600">
                <a:latin typeface="Times New Roman"/>
                <a:cs typeface="Times New Roman"/>
              </a:rPr>
              <a:t>чисел, </a:t>
            </a:r>
            <a:r>
              <a:rPr dirty="0" sz="1600" spc="-5">
                <a:latin typeface="Times New Roman"/>
                <a:cs typeface="Times New Roman"/>
              </a:rPr>
              <a:t>цифровых  подписей;</a:t>
            </a:r>
            <a:endParaRPr sz="1600">
              <a:latin typeface="Times New Roman"/>
              <a:cs typeface="Times New Roman"/>
            </a:endParaRPr>
          </a:p>
          <a:p>
            <a:pPr algn="just" marL="927100" marR="10795" indent="-228600">
              <a:lnSpc>
                <a:spcPct val="124500"/>
              </a:lnSpc>
              <a:buSzPct val="87500"/>
              <a:buAutoNum type="arabicParenR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привязка </a:t>
            </a:r>
            <a:r>
              <a:rPr dirty="0" sz="1600" spc="-20">
                <a:latin typeface="Times New Roman"/>
                <a:cs typeface="Times New Roman"/>
              </a:rPr>
              <a:t>результата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5">
                <a:latin typeface="Times New Roman"/>
                <a:cs typeface="Times New Roman"/>
              </a:rPr>
              <a:t>последующим действиям </a:t>
            </a:r>
            <a:r>
              <a:rPr dirty="0" sz="1600" spc="-10">
                <a:latin typeface="Times New Roman"/>
                <a:cs typeface="Times New Roman"/>
              </a:rPr>
              <a:t>пользователя (например,  создание </a:t>
            </a:r>
            <a:r>
              <a:rPr dirty="0" sz="1600">
                <a:latin typeface="Times New Roman"/>
                <a:cs typeface="Times New Roman"/>
              </a:rPr>
              <a:t>секретных сеансовых </a:t>
            </a:r>
            <a:r>
              <a:rPr dirty="0" sz="1600" spc="-15">
                <a:latin typeface="Times New Roman"/>
                <a:cs typeface="Times New Roman"/>
              </a:rPr>
              <a:t>ключей, </a:t>
            </a:r>
            <a:r>
              <a:rPr dirty="0" sz="1600" spc="-20">
                <a:latin typeface="Times New Roman"/>
                <a:cs typeface="Times New Roman"/>
              </a:rPr>
              <a:t>которые </a:t>
            </a:r>
            <a:r>
              <a:rPr dirty="0" sz="1600" spc="-10">
                <a:latin typeface="Times New Roman"/>
                <a:cs typeface="Times New Roman"/>
              </a:rPr>
              <a:t>используются </a:t>
            </a:r>
            <a:r>
              <a:rPr dirty="0" sz="1600" spc="-5">
                <a:latin typeface="Times New Roman"/>
                <a:cs typeface="Times New Roman"/>
              </a:rPr>
              <a:t>при дальнейшем  </a:t>
            </a:r>
            <a:r>
              <a:rPr dirty="0" sz="1600" spc="-10">
                <a:latin typeface="Times New Roman"/>
                <a:cs typeface="Times New Roman"/>
              </a:rPr>
              <a:t>взаимодействии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пользователей);</a:t>
            </a:r>
            <a:endParaRPr sz="1600">
              <a:latin typeface="Times New Roman"/>
              <a:cs typeface="Times New Roman"/>
            </a:endParaRPr>
          </a:p>
          <a:p>
            <a:pPr algn="just" marL="927100" marR="405130" indent="-228600">
              <a:lnSpc>
                <a:spcPct val="124500"/>
              </a:lnSpc>
              <a:buSzPct val="87500"/>
              <a:buAutoNum type="arabicParenR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периодическое </a:t>
            </a:r>
            <a:r>
              <a:rPr dirty="0" sz="1600" spc="-5">
                <a:latin typeface="Times New Roman"/>
                <a:cs typeface="Times New Roman"/>
              </a:rPr>
              <a:t>выполнение процедур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рамках </a:t>
            </a:r>
            <a:r>
              <a:rPr dirty="0" sz="1600" spc="-20">
                <a:latin typeface="Times New Roman"/>
                <a:cs typeface="Times New Roman"/>
              </a:rPr>
              <a:t>уже </a:t>
            </a:r>
            <a:r>
              <a:rPr dirty="0" sz="1600" spc="-10">
                <a:latin typeface="Times New Roman"/>
                <a:cs typeface="Times New Roman"/>
              </a:rPr>
              <a:t>установленного </a:t>
            </a:r>
            <a:r>
              <a:rPr dirty="0" sz="1600" spc="5">
                <a:latin typeface="Times New Roman"/>
                <a:cs typeface="Times New Roman"/>
              </a:rPr>
              <a:t>сеанса  </a:t>
            </a:r>
            <a:r>
              <a:rPr dirty="0" sz="1600" spc="-10">
                <a:latin typeface="Times New Roman"/>
                <a:cs typeface="Times New Roman"/>
              </a:rPr>
              <a:t>связи.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15">
                <a:latin typeface="Times New Roman"/>
                <a:cs typeface="Times New Roman"/>
              </a:rPr>
              <a:t>Механизм </a:t>
            </a:r>
            <a:r>
              <a:rPr dirty="0" sz="1600" spc="-5">
                <a:latin typeface="Times New Roman"/>
                <a:cs typeface="Times New Roman"/>
              </a:rPr>
              <a:t>“запрос–ответ” состоит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следующем. Пользователь </a:t>
            </a:r>
            <a:r>
              <a:rPr dirty="0" sz="1600" i="1">
                <a:latin typeface="Times New Roman"/>
                <a:cs typeface="Times New Roman"/>
              </a:rPr>
              <a:t>А </a:t>
            </a:r>
            <a:r>
              <a:rPr dirty="0" sz="1600" spc="-15">
                <a:latin typeface="Times New Roman"/>
                <a:cs typeface="Times New Roman"/>
              </a:rPr>
              <a:t>включает </a:t>
            </a:r>
            <a:r>
              <a:rPr dirty="0" sz="1600">
                <a:latin typeface="Times New Roman"/>
                <a:cs typeface="Times New Roman"/>
              </a:rPr>
              <a:t>в посылаемое </a:t>
            </a:r>
            <a:r>
              <a:rPr dirty="0" sz="1600" spc="-5">
                <a:latin typeface="Times New Roman"/>
                <a:cs typeface="Times New Roman"/>
              </a:rPr>
              <a:t>для  </a:t>
            </a:r>
            <a:r>
              <a:rPr dirty="0" sz="1600" spc="-10">
                <a:latin typeface="Times New Roman"/>
                <a:cs typeface="Times New Roman"/>
              </a:rPr>
              <a:t>пользователя </a:t>
            </a:r>
            <a:r>
              <a:rPr dirty="0" sz="1600" i="1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сообщение </a:t>
            </a:r>
            <a:r>
              <a:rPr dirty="0" sz="1600" spc="-10">
                <a:latin typeface="Times New Roman"/>
                <a:cs typeface="Times New Roman"/>
              </a:rPr>
              <a:t>непредсказуемый элемент </a:t>
            </a:r>
            <a:r>
              <a:rPr dirty="0" sz="1600">
                <a:latin typeface="Times New Roman"/>
                <a:cs typeface="Times New Roman"/>
              </a:rPr>
              <a:t>– запрос </a:t>
            </a:r>
            <a:r>
              <a:rPr dirty="0" sz="1600" i="1">
                <a:latin typeface="Times New Roman"/>
                <a:cs typeface="Times New Roman"/>
              </a:rPr>
              <a:t>Х </a:t>
            </a:r>
            <a:r>
              <a:rPr dirty="0" sz="1600" spc="-10">
                <a:latin typeface="Times New Roman"/>
                <a:cs typeface="Times New Roman"/>
              </a:rPr>
              <a:t>(например, </a:t>
            </a:r>
            <a:r>
              <a:rPr dirty="0" sz="1600" spc="-5">
                <a:latin typeface="Times New Roman"/>
                <a:cs typeface="Times New Roman"/>
              </a:rPr>
              <a:t>случайное число). При </a:t>
            </a:r>
            <a:r>
              <a:rPr dirty="0" sz="1600" spc="-10">
                <a:latin typeface="Times New Roman"/>
                <a:cs typeface="Times New Roman"/>
              </a:rPr>
              <a:t>ответе  пользователь </a:t>
            </a:r>
            <a:r>
              <a:rPr dirty="0" sz="1600" i="1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должен </a:t>
            </a:r>
            <a:r>
              <a:rPr dirty="0" sz="1600" spc="-5">
                <a:latin typeface="Times New Roman"/>
                <a:cs typeface="Times New Roman"/>
              </a:rPr>
              <a:t>выполнить над этим </a:t>
            </a:r>
            <a:r>
              <a:rPr dirty="0" sz="1600" spc="-15">
                <a:latin typeface="Times New Roman"/>
                <a:cs typeface="Times New Roman"/>
              </a:rPr>
              <a:t>элементом </a:t>
            </a:r>
            <a:r>
              <a:rPr dirty="0" sz="1600" spc="-5">
                <a:latin typeface="Times New Roman"/>
                <a:cs typeface="Times New Roman"/>
              </a:rPr>
              <a:t>определённую операцию </a:t>
            </a:r>
            <a:r>
              <a:rPr dirty="0" sz="1600" spc="-10">
                <a:latin typeface="Times New Roman"/>
                <a:cs typeface="Times New Roman"/>
              </a:rPr>
              <a:t>(например, </a:t>
            </a:r>
            <a:r>
              <a:rPr dirty="0" sz="1600" spc="-5">
                <a:latin typeface="Times New Roman"/>
                <a:cs typeface="Times New Roman"/>
              </a:rPr>
              <a:t>вычислить  </a:t>
            </a:r>
            <a:r>
              <a:rPr dirty="0" sz="1600" spc="-20">
                <a:latin typeface="Times New Roman"/>
                <a:cs typeface="Times New Roman"/>
              </a:rPr>
              <a:t>некоторую </a:t>
            </a:r>
            <a:r>
              <a:rPr dirty="0" sz="1600" spc="-10">
                <a:latin typeface="Times New Roman"/>
                <a:cs typeface="Times New Roman"/>
              </a:rPr>
              <a:t>функцию </a:t>
            </a:r>
            <a:r>
              <a:rPr dirty="0" sz="1600" spc="-5" i="1">
                <a:latin typeface="Times New Roman"/>
                <a:cs typeface="Times New Roman"/>
              </a:rPr>
              <a:t>f(x)</a:t>
            </a:r>
            <a:r>
              <a:rPr dirty="0" sz="1600" spc="-5">
                <a:latin typeface="Times New Roman"/>
                <a:cs typeface="Times New Roman"/>
              </a:rPr>
              <a:t>). </a:t>
            </a:r>
            <a:r>
              <a:rPr dirty="0" sz="1600" spc="-10">
                <a:latin typeface="Times New Roman"/>
                <a:cs typeface="Times New Roman"/>
              </a:rPr>
              <a:t>Эту </a:t>
            </a:r>
            <a:r>
              <a:rPr dirty="0" sz="1600" spc="-5">
                <a:latin typeface="Times New Roman"/>
                <a:cs typeface="Times New Roman"/>
              </a:rPr>
              <a:t>операцию </a:t>
            </a:r>
            <a:r>
              <a:rPr dirty="0" sz="1600" spc="-15">
                <a:latin typeface="Times New Roman"/>
                <a:cs typeface="Times New Roman"/>
              </a:rPr>
              <a:t>невозможно </a:t>
            </a:r>
            <a:r>
              <a:rPr dirty="0" sz="1600" spc="-10">
                <a:latin typeface="Times New Roman"/>
                <a:cs typeface="Times New Roman"/>
              </a:rPr>
              <a:t>выполнить </a:t>
            </a:r>
            <a:r>
              <a:rPr dirty="0" sz="1600" spc="-5">
                <a:latin typeface="Times New Roman"/>
                <a:cs typeface="Times New Roman"/>
              </a:rPr>
              <a:t>заранее, </a:t>
            </a:r>
            <a:r>
              <a:rPr dirty="0" sz="1600">
                <a:latin typeface="Times New Roman"/>
                <a:cs typeface="Times New Roman"/>
              </a:rPr>
              <a:t>так </a:t>
            </a:r>
            <a:r>
              <a:rPr dirty="0" sz="1600" spc="-15">
                <a:latin typeface="Times New Roman"/>
                <a:cs typeface="Times New Roman"/>
              </a:rPr>
              <a:t>как </a:t>
            </a:r>
            <a:r>
              <a:rPr dirty="0" sz="1600" spc="-10">
                <a:latin typeface="Times New Roman"/>
                <a:cs typeface="Times New Roman"/>
              </a:rPr>
              <a:t>пользователю </a:t>
            </a:r>
            <a:r>
              <a:rPr dirty="0" sz="1600">
                <a:latin typeface="Times New Roman"/>
                <a:cs typeface="Times New Roman"/>
              </a:rPr>
              <a:t>В  </a:t>
            </a:r>
            <a:r>
              <a:rPr dirty="0" sz="1600" spc="-5">
                <a:latin typeface="Times New Roman"/>
                <a:cs typeface="Times New Roman"/>
              </a:rPr>
              <a:t>неизвестно, </a:t>
            </a:r>
            <a:r>
              <a:rPr dirty="0" sz="1600" spc="-20">
                <a:latin typeface="Times New Roman"/>
                <a:cs typeface="Times New Roman"/>
              </a:rPr>
              <a:t>какое </a:t>
            </a:r>
            <a:r>
              <a:rPr dirty="0" sz="1600" spc="-5">
                <a:latin typeface="Times New Roman"/>
                <a:cs typeface="Times New Roman"/>
              </a:rPr>
              <a:t>случайное число </a:t>
            </a:r>
            <a:r>
              <a:rPr dirty="0" sz="1600" i="1">
                <a:latin typeface="Times New Roman"/>
                <a:cs typeface="Times New Roman"/>
              </a:rPr>
              <a:t>Х </a:t>
            </a:r>
            <a:r>
              <a:rPr dirty="0" sz="1600" spc="-5">
                <a:latin typeface="Times New Roman"/>
                <a:cs typeface="Times New Roman"/>
              </a:rPr>
              <a:t>придёт </a:t>
            </a:r>
            <a:r>
              <a:rPr dirty="0" sz="1600">
                <a:latin typeface="Times New Roman"/>
                <a:cs typeface="Times New Roman"/>
              </a:rPr>
              <a:t>в запросе. </a:t>
            </a:r>
            <a:r>
              <a:rPr dirty="0" sz="1600" spc="-10">
                <a:latin typeface="Times New Roman"/>
                <a:cs typeface="Times New Roman"/>
              </a:rPr>
              <a:t>Получив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пользователя </a:t>
            </a:r>
            <a:r>
              <a:rPr dirty="0" sz="1600" i="1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ответ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правильным  </a:t>
            </a:r>
            <a:r>
              <a:rPr dirty="0" sz="1600" spc="-25">
                <a:latin typeface="Times New Roman"/>
                <a:cs typeface="Times New Roman"/>
              </a:rPr>
              <a:t>результатом, </a:t>
            </a:r>
            <a:r>
              <a:rPr dirty="0" sz="1600" spc="-10">
                <a:latin typeface="Times New Roman"/>
                <a:cs typeface="Times New Roman"/>
              </a:rPr>
              <a:t>пользователь </a:t>
            </a:r>
            <a:r>
              <a:rPr dirty="0" sz="1600" i="1">
                <a:latin typeface="Times New Roman"/>
                <a:cs typeface="Times New Roman"/>
              </a:rPr>
              <a:t>А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быть </a:t>
            </a:r>
            <a:r>
              <a:rPr dirty="0" sz="1600" spc="-10">
                <a:latin typeface="Times New Roman"/>
                <a:cs typeface="Times New Roman"/>
              </a:rPr>
              <a:t>уверен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подлинности </a:t>
            </a:r>
            <a:r>
              <a:rPr dirty="0" sz="1600" spc="-10">
                <a:latin typeface="Times New Roman"/>
                <a:cs typeface="Times New Roman"/>
              </a:rPr>
              <a:t>пользователя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5" name="object 5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4699"/>
            <a:ext cx="9268460" cy="5236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7166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Методы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	</a:t>
            </a:r>
            <a:r>
              <a:rPr dirty="0" sz="1400" b="1">
                <a:latin typeface="Times New Roman"/>
                <a:cs typeface="Times New Roman"/>
              </a:rPr>
              <a:t>5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 algn="just" marL="12700" marR="5715" indent="457200">
              <a:lnSpc>
                <a:spcPct val="124500"/>
              </a:lnSpc>
              <a:spcBef>
                <a:spcPts val="1110"/>
              </a:spcBef>
            </a:pPr>
            <a:r>
              <a:rPr dirty="0" sz="1600" spc="-15">
                <a:latin typeface="Times New Roman"/>
                <a:cs typeface="Times New Roman"/>
              </a:rPr>
              <a:t>Механизм </a:t>
            </a:r>
            <a:r>
              <a:rPr dirty="0" sz="1600" spc="-10">
                <a:latin typeface="Times New Roman"/>
                <a:cs typeface="Times New Roman"/>
              </a:rPr>
              <a:t>отметки </a:t>
            </a:r>
            <a:r>
              <a:rPr dirty="0" sz="1600" spc="-5">
                <a:latin typeface="Times New Roman"/>
                <a:cs typeface="Times New Roman"/>
              </a:rPr>
              <a:t>времени </a:t>
            </a:r>
            <a:r>
              <a:rPr dirty="0" sz="1600" spc="-15">
                <a:latin typeface="Times New Roman"/>
                <a:cs typeface="Times New Roman"/>
              </a:rPr>
              <a:t>подразумевает </a:t>
            </a:r>
            <a:r>
              <a:rPr dirty="0" sz="1600" spc="-5">
                <a:latin typeface="Times New Roman"/>
                <a:cs typeface="Times New Roman"/>
              </a:rPr>
              <a:t>регистрацию времени для </a:t>
            </a:r>
            <a:r>
              <a:rPr dirty="0" sz="1600" spc="-15">
                <a:latin typeface="Times New Roman"/>
                <a:cs typeface="Times New Roman"/>
              </a:rPr>
              <a:t>каждого </a:t>
            </a:r>
            <a:r>
              <a:rPr dirty="0" sz="1600" spc="-5">
                <a:latin typeface="Times New Roman"/>
                <a:cs typeface="Times New Roman"/>
              </a:rPr>
              <a:t>сообщения.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этом  </a:t>
            </a:r>
            <a:r>
              <a:rPr dirty="0" sz="1600" spc="-5">
                <a:latin typeface="Times New Roman"/>
                <a:cs typeface="Times New Roman"/>
              </a:rPr>
              <a:t>случае </a:t>
            </a:r>
            <a:r>
              <a:rPr dirty="0" sz="1600" spc="-10">
                <a:latin typeface="Times New Roman"/>
                <a:cs typeface="Times New Roman"/>
              </a:rPr>
              <a:t>каждый пользователь </a:t>
            </a:r>
            <a:r>
              <a:rPr dirty="0" sz="1600">
                <a:latin typeface="Times New Roman"/>
                <a:cs typeface="Times New Roman"/>
              </a:rPr>
              <a:t>сети </a:t>
            </a:r>
            <a:r>
              <a:rPr dirty="0" sz="1600" spc="-15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определить, </a:t>
            </a:r>
            <a:r>
              <a:rPr dirty="0" sz="1600" spc="-25">
                <a:latin typeface="Times New Roman"/>
                <a:cs typeface="Times New Roman"/>
              </a:rPr>
              <a:t>насколько </a:t>
            </a:r>
            <a:r>
              <a:rPr dirty="0" sz="1600" spc="-5">
                <a:latin typeface="Times New Roman"/>
                <a:cs typeface="Times New Roman"/>
              </a:rPr>
              <a:t>устарело </a:t>
            </a:r>
            <a:r>
              <a:rPr dirty="0" sz="1600" spc="-10">
                <a:latin typeface="Times New Roman"/>
                <a:cs typeface="Times New Roman"/>
              </a:rPr>
              <a:t>пришедшее </a:t>
            </a:r>
            <a:r>
              <a:rPr dirty="0" sz="1600" spc="-5">
                <a:latin typeface="Times New Roman"/>
                <a:cs typeface="Times New Roman"/>
              </a:rPr>
              <a:t>сообщение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5">
                <a:latin typeface="Times New Roman"/>
                <a:cs typeface="Times New Roman"/>
              </a:rPr>
              <a:t>принять решение 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-15">
                <a:latin typeface="Times New Roman"/>
                <a:cs typeface="Times New Roman"/>
              </a:rPr>
              <a:t>его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приёме.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Основные </a:t>
            </a:r>
            <a:r>
              <a:rPr dirty="0" sz="1600" spc="-10">
                <a:latin typeface="Times New Roman"/>
                <a:cs typeface="Times New Roman"/>
              </a:rPr>
              <a:t>характеристики </a:t>
            </a:r>
            <a:r>
              <a:rPr dirty="0" sz="1600" spc="-20">
                <a:latin typeface="Times New Roman"/>
                <a:cs typeface="Times New Roman"/>
              </a:rPr>
              <a:t>протоколов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аутентификации:</a:t>
            </a:r>
            <a:endParaRPr sz="1600">
              <a:latin typeface="Times New Roman"/>
              <a:cs typeface="Times New Roman"/>
            </a:endParaRPr>
          </a:p>
          <a:p>
            <a:pPr marL="927100" marR="1245870" indent="-228600">
              <a:lnSpc>
                <a:spcPct val="124500"/>
              </a:lnSpc>
              <a:buSzPct val="87500"/>
              <a:buAutoNum type="arabicParenR"/>
              <a:tabLst>
                <a:tab pos="927100" algn="l"/>
              </a:tabLst>
            </a:pPr>
            <a:r>
              <a:rPr dirty="0" sz="1600">
                <a:latin typeface="Times New Roman"/>
                <a:cs typeface="Times New Roman"/>
              </a:rPr>
              <a:t>наличие </a:t>
            </a:r>
            <a:r>
              <a:rPr dirty="0" sz="1600" spc="-5">
                <a:latin typeface="Times New Roman"/>
                <a:cs typeface="Times New Roman"/>
              </a:rPr>
              <a:t>взаимной </a:t>
            </a:r>
            <a:r>
              <a:rPr dirty="0" sz="1600" spc="-10">
                <a:latin typeface="Times New Roman"/>
                <a:cs typeface="Times New Roman"/>
              </a:rPr>
              <a:t>информации. Это свойство </a:t>
            </a:r>
            <a:r>
              <a:rPr dirty="0" sz="1600" spc="-5">
                <a:latin typeface="Times New Roman"/>
                <a:cs typeface="Times New Roman"/>
              </a:rPr>
              <a:t>отражает </a:t>
            </a:r>
            <a:r>
              <a:rPr dirty="0" sz="1600" spc="-15">
                <a:latin typeface="Times New Roman"/>
                <a:cs typeface="Times New Roman"/>
              </a:rPr>
              <a:t>необходимость обоюдной 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 spc="-5">
                <a:latin typeface="Times New Roman"/>
                <a:cs typeface="Times New Roman"/>
              </a:rPr>
              <a:t>между сторонами </a:t>
            </a:r>
            <a:r>
              <a:rPr dirty="0" sz="1600" spc="-10">
                <a:latin typeface="Times New Roman"/>
                <a:cs typeface="Times New Roman"/>
              </a:rPr>
              <a:t>аутентификационного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обмена;</a:t>
            </a:r>
            <a:endParaRPr sz="1600">
              <a:latin typeface="Times New Roman"/>
              <a:cs typeface="Times New Roman"/>
            </a:endParaRPr>
          </a:p>
          <a:p>
            <a:pPr marL="927100" marR="870585" indent="-228600">
              <a:lnSpc>
                <a:spcPct val="124500"/>
              </a:lnSpc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вычислительная эффективность. </a:t>
            </a:r>
            <a:r>
              <a:rPr dirty="0" sz="1600" spc="-15">
                <a:latin typeface="Times New Roman"/>
                <a:cs typeface="Times New Roman"/>
              </a:rPr>
              <a:t>Количество </a:t>
            </a:r>
            <a:r>
              <a:rPr dirty="0" sz="1600" spc="-5">
                <a:latin typeface="Times New Roman"/>
                <a:cs typeface="Times New Roman"/>
              </a:rPr>
              <a:t>операций, </a:t>
            </a:r>
            <a:r>
              <a:rPr dirty="0" sz="1600" spc="-20">
                <a:latin typeface="Times New Roman"/>
                <a:cs typeface="Times New Roman"/>
              </a:rPr>
              <a:t>необходимых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выполнения  </a:t>
            </a:r>
            <a:r>
              <a:rPr dirty="0" sz="1600" spc="-20">
                <a:latin typeface="Times New Roman"/>
                <a:cs typeface="Times New Roman"/>
              </a:rPr>
              <a:t>протокола;</a:t>
            </a:r>
            <a:endParaRPr sz="1600">
              <a:latin typeface="Times New Roman"/>
              <a:cs typeface="Times New Roman"/>
            </a:endParaRPr>
          </a:p>
          <a:p>
            <a:pPr marL="927100" marR="440055" indent="-228600">
              <a:lnSpc>
                <a:spcPct val="124500"/>
              </a:lnSpc>
              <a:buSzPct val="87500"/>
              <a:buAutoNum type="arabicParenR"/>
              <a:tabLst>
                <a:tab pos="927100" algn="l"/>
              </a:tabLst>
            </a:pPr>
            <a:r>
              <a:rPr dirty="0" sz="1600" spc="-15">
                <a:latin typeface="Times New Roman"/>
                <a:cs typeface="Times New Roman"/>
              </a:rPr>
              <a:t>коммуникационная </a:t>
            </a:r>
            <a:r>
              <a:rPr dirty="0" sz="1600" spc="-5">
                <a:latin typeface="Times New Roman"/>
                <a:cs typeface="Times New Roman"/>
              </a:rPr>
              <a:t>эффективность. Данное </a:t>
            </a:r>
            <a:r>
              <a:rPr dirty="0" sz="1600" spc="-10">
                <a:latin typeface="Times New Roman"/>
                <a:cs typeface="Times New Roman"/>
              </a:rPr>
              <a:t>свойство </a:t>
            </a:r>
            <a:r>
              <a:rPr dirty="0" sz="1600" spc="-5">
                <a:latin typeface="Times New Roman"/>
                <a:cs typeface="Times New Roman"/>
              </a:rPr>
              <a:t>отражает </a:t>
            </a:r>
            <a:r>
              <a:rPr dirty="0" sz="1600" spc="-15">
                <a:latin typeface="Times New Roman"/>
                <a:cs typeface="Times New Roman"/>
              </a:rPr>
              <a:t>количество </a:t>
            </a:r>
            <a:r>
              <a:rPr dirty="0" sz="1600" spc="-5">
                <a:latin typeface="Times New Roman"/>
                <a:cs typeface="Times New Roman"/>
              </a:rPr>
              <a:t>сообщений </a:t>
            </a:r>
            <a:r>
              <a:rPr dirty="0" sz="1600">
                <a:latin typeface="Times New Roman"/>
                <a:cs typeface="Times New Roman"/>
              </a:rPr>
              <a:t>и их  </a:t>
            </a:r>
            <a:r>
              <a:rPr dirty="0" sz="1600" spc="-30">
                <a:latin typeface="Times New Roman"/>
                <a:cs typeface="Times New Roman"/>
              </a:rPr>
              <a:t>длину, </a:t>
            </a:r>
            <a:r>
              <a:rPr dirty="0" sz="1600" spc="-20">
                <a:latin typeface="Times New Roman"/>
                <a:cs typeface="Times New Roman"/>
              </a:rPr>
              <a:t>необходимые </a:t>
            </a:r>
            <a:r>
              <a:rPr dirty="0" sz="1600" spc="-5">
                <a:latin typeface="Times New Roman"/>
                <a:cs typeface="Times New Roman"/>
              </a:rPr>
              <a:t>для осуществления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аутентификации;</a:t>
            </a:r>
            <a:endParaRPr sz="1600">
              <a:latin typeface="Times New Roman"/>
              <a:cs typeface="Times New Roman"/>
            </a:endParaRPr>
          </a:p>
          <a:p>
            <a:pPr algn="just" marL="927100" marR="5080" indent="-228600">
              <a:lnSpc>
                <a:spcPct val="124500"/>
              </a:lnSpc>
              <a:buSzPct val="87500"/>
              <a:buAutoNum type="arabicParenR"/>
              <a:tabLst>
                <a:tab pos="927100" algn="l"/>
              </a:tabLst>
            </a:pPr>
            <a:r>
              <a:rPr dirty="0" sz="1600">
                <a:latin typeface="Times New Roman"/>
                <a:cs typeface="Times New Roman"/>
              </a:rPr>
              <a:t>наличие третьей </a:t>
            </a:r>
            <a:r>
              <a:rPr dirty="0" sz="1600" spc="-5">
                <a:latin typeface="Times New Roman"/>
                <a:cs typeface="Times New Roman"/>
              </a:rPr>
              <a:t>стороны. </a:t>
            </a:r>
            <a:r>
              <a:rPr dirty="0" sz="1600" spc="-10">
                <a:latin typeface="Times New Roman"/>
                <a:cs typeface="Times New Roman"/>
              </a:rPr>
              <a:t>Примером </a:t>
            </a:r>
            <a:r>
              <a:rPr dirty="0" sz="1600">
                <a:latin typeface="Times New Roman"/>
                <a:cs typeface="Times New Roman"/>
              </a:rPr>
              <a:t>третьей </a:t>
            </a:r>
            <a:r>
              <a:rPr dirty="0" sz="1600" spc="-10">
                <a:latin typeface="Times New Roman"/>
                <a:cs typeface="Times New Roman"/>
              </a:rPr>
              <a:t>стороны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10">
                <a:latin typeface="Times New Roman"/>
                <a:cs typeface="Times New Roman"/>
              </a:rPr>
              <a:t>служить </a:t>
            </a:r>
            <a:r>
              <a:rPr dirty="0" sz="1600" spc="-5">
                <a:latin typeface="Times New Roman"/>
                <a:cs typeface="Times New Roman"/>
              </a:rPr>
              <a:t>доверенный сервер  распределения симметричных </a:t>
            </a:r>
            <a:r>
              <a:rPr dirty="0" sz="1600" spc="-15">
                <a:latin typeface="Times New Roman"/>
                <a:cs typeface="Times New Roman"/>
              </a:rPr>
              <a:t>ключей </a:t>
            </a:r>
            <a:r>
              <a:rPr dirty="0" sz="1600" spc="-5">
                <a:latin typeface="Times New Roman"/>
                <a:cs typeface="Times New Roman"/>
              </a:rPr>
              <a:t>или сервер, реализующий </a:t>
            </a:r>
            <a:r>
              <a:rPr dirty="0" sz="1600" spc="-10">
                <a:latin typeface="Times New Roman"/>
                <a:cs typeface="Times New Roman"/>
              </a:rPr>
              <a:t>дерево </a:t>
            </a:r>
            <a:r>
              <a:rPr dirty="0" sz="1600" spc="-15">
                <a:latin typeface="Times New Roman"/>
                <a:cs typeface="Times New Roman"/>
              </a:rPr>
              <a:t>сертификатов </a:t>
            </a:r>
            <a:r>
              <a:rPr dirty="0" sz="1600" spc="-5">
                <a:latin typeface="Times New Roman"/>
                <a:cs typeface="Times New Roman"/>
              </a:rPr>
              <a:t>для  распределения открытых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ключей;</a:t>
            </a:r>
            <a:endParaRPr sz="1600">
              <a:latin typeface="Times New Roman"/>
              <a:cs typeface="Times New Roman"/>
            </a:endParaRPr>
          </a:p>
          <a:p>
            <a:pPr algn="just" marL="927100" marR="5715" indent="-228600">
              <a:lnSpc>
                <a:spcPct val="124500"/>
              </a:lnSpc>
              <a:buSzPct val="87500"/>
              <a:buAutoNum type="arabicParenR"/>
              <a:tabLst>
                <a:tab pos="927100" algn="l"/>
              </a:tabLst>
            </a:pPr>
            <a:r>
              <a:rPr dirty="0" sz="1600">
                <a:latin typeface="Times New Roman"/>
                <a:cs typeface="Times New Roman"/>
              </a:rPr>
              <a:t>основа </a:t>
            </a:r>
            <a:r>
              <a:rPr dirty="0" sz="1600" spc="-5">
                <a:latin typeface="Times New Roman"/>
                <a:cs typeface="Times New Roman"/>
              </a:rPr>
              <a:t>гарантий безопасности. </a:t>
            </a:r>
            <a:r>
              <a:rPr dirty="0" sz="1600" spc="-10">
                <a:latin typeface="Times New Roman"/>
                <a:cs typeface="Times New Roman"/>
              </a:rPr>
              <a:t>Примером </a:t>
            </a:r>
            <a:r>
              <a:rPr dirty="0" sz="1600" spc="-5">
                <a:latin typeface="Times New Roman"/>
                <a:cs typeface="Times New Roman"/>
              </a:rPr>
              <a:t>могут </a:t>
            </a:r>
            <a:r>
              <a:rPr dirty="0" sz="1600" spc="-10">
                <a:latin typeface="Times New Roman"/>
                <a:cs typeface="Times New Roman"/>
              </a:rPr>
              <a:t>служить </a:t>
            </a:r>
            <a:r>
              <a:rPr dirty="0" sz="1600" spc="-20">
                <a:latin typeface="Times New Roman"/>
                <a:cs typeface="Times New Roman"/>
              </a:rPr>
              <a:t>протоколы, </a:t>
            </a:r>
            <a:r>
              <a:rPr dirty="0" sz="1600" spc="-10">
                <a:latin typeface="Times New Roman"/>
                <a:cs typeface="Times New Roman"/>
              </a:rPr>
              <a:t>обладающие свойством  доказательств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5">
                <a:latin typeface="Times New Roman"/>
                <a:cs typeface="Times New Roman"/>
              </a:rPr>
              <a:t>нулевым</a:t>
            </a:r>
            <a:r>
              <a:rPr dirty="0" sz="1600" spc="-5">
                <a:latin typeface="Times New Roman"/>
                <a:cs typeface="Times New Roman"/>
              </a:rPr>
              <a:t> знанием;</a:t>
            </a:r>
            <a:endParaRPr sz="1600">
              <a:latin typeface="Times New Roman"/>
              <a:cs typeface="Times New Roman"/>
            </a:endParaRPr>
          </a:p>
          <a:p>
            <a:pPr algn="just" marL="927100" indent="-228600">
              <a:lnSpc>
                <a:spcPct val="100000"/>
              </a:lnSpc>
              <a:spcBef>
                <a:spcPts val="465"/>
              </a:spcBef>
              <a:buSzPct val="87500"/>
              <a:buAutoNum type="arabicParenR"/>
              <a:tabLst>
                <a:tab pos="927100" algn="l"/>
              </a:tabLst>
            </a:pPr>
            <a:r>
              <a:rPr dirty="0" sz="1600" spc="-5">
                <a:latin typeface="Times New Roman"/>
                <a:cs typeface="Times New Roman"/>
              </a:rPr>
              <a:t>хранение </a:t>
            </a:r>
            <a:r>
              <a:rPr dirty="0" sz="1600">
                <a:latin typeface="Times New Roman"/>
                <a:cs typeface="Times New Roman"/>
              </a:rPr>
              <a:t>секрета. </a:t>
            </a:r>
            <a:r>
              <a:rPr dirty="0" sz="1600" spc="-5">
                <a:latin typeface="Times New Roman"/>
                <a:cs typeface="Times New Roman"/>
              </a:rPr>
              <a:t>Имеется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виду </a:t>
            </a:r>
            <a:r>
              <a:rPr dirty="0" sz="1600">
                <a:latin typeface="Times New Roman"/>
                <a:cs typeface="Times New Roman"/>
              </a:rPr>
              <a:t>способ </a:t>
            </a:r>
            <a:r>
              <a:rPr dirty="0" sz="1600" spc="-5">
                <a:latin typeface="Times New Roman"/>
                <a:cs typeface="Times New Roman"/>
              </a:rPr>
              <a:t>хранения критичной </a:t>
            </a:r>
            <a:r>
              <a:rPr dirty="0" sz="1600" spc="-15">
                <a:latin typeface="Times New Roman"/>
                <a:cs typeface="Times New Roman"/>
              </a:rPr>
              <a:t>ключевой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информации.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5" name="object 5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32302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Методы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4699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6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69029"/>
            <a:ext cx="9275445" cy="481203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algn="just" marL="1267460" indent="-203200">
              <a:lnSpc>
                <a:spcPct val="100000"/>
              </a:lnSpc>
              <a:spcBef>
                <a:spcPts val="570"/>
              </a:spcBef>
              <a:buAutoNum type="arabicPeriod" startAt="2"/>
              <a:tabLst>
                <a:tab pos="1267460" algn="l"/>
              </a:tabLst>
            </a:pPr>
            <a:r>
              <a:rPr dirty="0" sz="1600" spc="-20" b="1">
                <a:latin typeface="Times New Roman"/>
                <a:cs typeface="Times New Roman"/>
              </a:rPr>
              <a:t>Методы </a:t>
            </a:r>
            <a:r>
              <a:rPr dirty="0" sz="1600" spc="-10" b="1">
                <a:latin typeface="Times New Roman"/>
                <a:cs typeface="Times New Roman"/>
              </a:rPr>
              <a:t>аутентификации, использующие </a:t>
            </a:r>
            <a:r>
              <a:rPr dirty="0" sz="1600" spc="-5" b="1">
                <a:latin typeface="Times New Roman"/>
                <a:cs typeface="Times New Roman"/>
              </a:rPr>
              <a:t>пароли </a:t>
            </a:r>
            <a:r>
              <a:rPr dirty="0" sz="1600" b="1">
                <a:latin typeface="Times New Roman"/>
                <a:cs typeface="Times New Roman"/>
              </a:rPr>
              <a:t>и </a:t>
            </a:r>
            <a:r>
              <a:rPr dirty="0" sz="1600" spc="-10" b="1">
                <a:latin typeface="Times New Roman"/>
                <a:cs typeface="Times New Roman"/>
              </a:rPr>
              <a:t>цифровые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сертификаты</a:t>
            </a:r>
            <a:endParaRPr sz="1600">
              <a:latin typeface="Times New Roman"/>
              <a:cs typeface="Times New Roman"/>
            </a:endParaRPr>
          </a:p>
          <a:p>
            <a:pPr algn="just" lvl="1" marL="1564640" indent="-355600">
              <a:lnSpc>
                <a:spcPts val="1880"/>
              </a:lnSpc>
              <a:spcBef>
                <a:spcPts val="470"/>
              </a:spcBef>
              <a:buAutoNum type="arabicPeriod"/>
              <a:tabLst>
                <a:tab pos="1564640" algn="l"/>
              </a:tabLst>
            </a:pPr>
            <a:r>
              <a:rPr dirty="0" sz="1600" spc="-10" i="1">
                <a:latin typeface="Times New Roman"/>
                <a:cs typeface="Times New Roman"/>
              </a:rPr>
              <a:t>Аутентификация </a:t>
            </a:r>
            <a:r>
              <a:rPr dirty="0" sz="1600" spc="-5" i="1">
                <a:latin typeface="Times New Roman"/>
                <a:cs typeface="Times New Roman"/>
              </a:rPr>
              <a:t>на основе многоразовых паролей </a:t>
            </a:r>
            <a:r>
              <a:rPr dirty="0" sz="1600" i="1">
                <a:latin typeface="Times New Roman"/>
                <a:cs typeface="Times New Roman"/>
              </a:rPr>
              <a:t>(простая</a:t>
            </a:r>
            <a:r>
              <a:rPr dirty="0" sz="1600" spc="3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аутентификация).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ts val="1880"/>
              </a:lnSpc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современных операционных </a:t>
            </a:r>
            <a:r>
              <a:rPr dirty="0" sz="1600" spc="-10">
                <a:latin typeface="Times New Roman"/>
                <a:cs typeface="Times New Roman"/>
              </a:rPr>
              <a:t>системах </a:t>
            </a:r>
            <a:r>
              <a:rPr dirty="0" sz="1600">
                <a:latin typeface="Times New Roman"/>
                <a:cs typeface="Times New Roman"/>
              </a:rPr>
              <a:t>(ОС) </a:t>
            </a:r>
            <a:r>
              <a:rPr dirty="0" sz="1600" spc="-10">
                <a:latin typeface="Times New Roman"/>
                <a:cs typeface="Times New Roman"/>
              </a:rPr>
              <a:t>предусматривается </a:t>
            </a:r>
            <a:r>
              <a:rPr dirty="0" sz="1600" spc="-5">
                <a:latin typeface="Times New Roman"/>
                <a:cs typeface="Times New Roman"/>
              </a:rPr>
              <a:t>централизованная</a:t>
            </a:r>
            <a:r>
              <a:rPr dirty="0" sz="1600" spc="3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служба</a:t>
            </a:r>
            <a:endParaRPr sz="1600">
              <a:latin typeface="Times New Roman"/>
              <a:cs typeface="Times New Roman"/>
            </a:endParaRPr>
          </a:p>
          <a:p>
            <a:pPr algn="just" marL="12700" marR="14604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аутентификации, </a:t>
            </a:r>
            <a:r>
              <a:rPr dirty="0" sz="1600" spc="-25">
                <a:latin typeface="Times New Roman"/>
                <a:cs typeface="Times New Roman"/>
              </a:rPr>
              <a:t>которая </a:t>
            </a:r>
            <a:r>
              <a:rPr dirty="0" sz="1600" spc="-5">
                <a:latin typeface="Times New Roman"/>
                <a:cs typeface="Times New Roman"/>
              </a:rPr>
              <a:t>выполняется </a:t>
            </a:r>
            <a:r>
              <a:rPr dirty="0" sz="1600" spc="-15">
                <a:latin typeface="Times New Roman"/>
                <a:cs typeface="Times New Roman"/>
              </a:rPr>
              <a:t>одним </a:t>
            </a:r>
            <a:r>
              <a:rPr dirty="0" sz="1600" spc="-5">
                <a:latin typeface="Times New Roman"/>
                <a:cs typeface="Times New Roman"/>
              </a:rPr>
              <a:t>из серверов сети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использует </a:t>
            </a:r>
            <a:r>
              <a:rPr dirty="0" sz="1600" spc="-5">
                <a:latin typeface="Times New Roman"/>
                <a:cs typeface="Times New Roman"/>
              </a:rPr>
              <a:t>для своей работы </a:t>
            </a:r>
            <a:r>
              <a:rPr dirty="0" sz="1600" spc="-15">
                <a:latin typeface="Times New Roman"/>
                <a:cs typeface="Times New Roman"/>
              </a:rPr>
              <a:t>базу  </a:t>
            </a:r>
            <a:r>
              <a:rPr dirty="0" sz="1600" spc="-5">
                <a:latin typeface="Times New Roman"/>
                <a:cs typeface="Times New Roman"/>
              </a:rPr>
              <a:t>данных.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этой </a:t>
            </a:r>
            <a:r>
              <a:rPr dirty="0" sz="1600" spc="-5">
                <a:latin typeface="Times New Roman"/>
                <a:cs typeface="Times New Roman"/>
              </a:rPr>
              <a:t>базе данных </a:t>
            </a:r>
            <a:r>
              <a:rPr dirty="0" sz="1600">
                <a:latin typeface="Times New Roman"/>
                <a:cs typeface="Times New Roman"/>
              </a:rPr>
              <a:t>хранятся </a:t>
            </a:r>
            <a:r>
              <a:rPr dirty="0" sz="1600" spc="-5">
                <a:latin typeface="Times New Roman"/>
                <a:cs typeface="Times New Roman"/>
              </a:rPr>
              <a:t>учётные данные 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-10">
                <a:latin typeface="Times New Roman"/>
                <a:cs typeface="Times New Roman"/>
              </a:rPr>
              <a:t>пользователях </a:t>
            </a:r>
            <a:r>
              <a:rPr dirty="0" sz="1600">
                <a:latin typeface="Times New Roman"/>
                <a:cs typeface="Times New Roman"/>
              </a:rPr>
              <a:t>сети, в </a:t>
            </a:r>
            <a:r>
              <a:rPr dirty="0" sz="1600" spc="-20">
                <a:latin typeface="Times New Roman"/>
                <a:cs typeface="Times New Roman"/>
              </a:rPr>
              <a:t>которые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включена  информация 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-10">
                <a:latin typeface="Times New Roman"/>
                <a:cs typeface="Times New Roman"/>
              </a:rPr>
              <a:t>идентификаторах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паролях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пользователей.</a:t>
            </a:r>
            <a:endParaRPr sz="1600">
              <a:latin typeface="Times New Roman"/>
              <a:cs typeface="Times New Roman"/>
            </a:endParaRPr>
          </a:p>
          <a:p>
            <a:pPr algn="just" marL="12700" marR="12065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Процедура </a:t>
            </a:r>
            <a:r>
              <a:rPr dirty="0" sz="1600">
                <a:latin typeface="Times New Roman"/>
                <a:cs typeface="Times New Roman"/>
              </a:rPr>
              <a:t>простой </a:t>
            </a:r>
            <a:r>
              <a:rPr dirty="0" sz="1600" spc="-10">
                <a:latin typeface="Times New Roman"/>
                <a:cs typeface="Times New Roman"/>
              </a:rPr>
              <a:t>аутентификации пользователя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сети </a:t>
            </a:r>
            <a:r>
              <a:rPr dirty="0" sz="1600" spc="-10">
                <a:latin typeface="Times New Roman"/>
                <a:cs typeface="Times New Roman"/>
              </a:rPr>
              <a:t>заключается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следующем. </a:t>
            </a: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попытке  логического </a:t>
            </a:r>
            <a:r>
              <a:rPr dirty="0" sz="1600" spc="-25">
                <a:latin typeface="Times New Roman"/>
                <a:cs typeface="Times New Roman"/>
              </a:rPr>
              <a:t>входа </a:t>
            </a:r>
            <a:r>
              <a:rPr dirty="0" sz="1600">
                <a:latin typeface="Times New Roman"/>
                <a:cs typeface="Times New Roman"/>
              </a:rPr>
              <a:t>в сеть </a:t>
            </a:r>
            <a:r>
              <a:rPr dirty="0" sz="1600" spc="-10">
                <a:latin typeface="Times New Roman"/>
                <a:cs typeface="Times New Roman"/>
              </a:rPr>
              <a:t>пользователь </a:t>
            </a:r>
            <a:r>
              <a:rPr dirty="0" sz="1600" spc="-15">
                <a:latin typeface="Times New Roman"/>
                <a:cs typeface="Times New Roman"/>
              </a:rPr>
              <a:t>вводит </a:t>
            </a:r>
            <a:r>
              <a:rPr dirty="0" sz="1600" spc="-10">
                <a:latin typeface="Times New Roman"/>
                <a:cs typeface="Times New Roman"/>
              </a:rPr>
              <a:t>свои идентификатор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пароль, </a:t>
            </a:r>
            <a:r>
              <a:rPr dirty="0" sz="1600" spc="-20">
                <a:latin typeface="Times New Roman"/>
                <a:cs typeface="Times New Roman"/>
              </a:rPr>
              <a:t>которые </a:t>
            </a:r>
            <a:r>
              <a:rPr dirty="0" sz="1600" spc="-5">
                <a:latin typeface="Times New Roman"/>
                <a:cs typeface="Times New Roman"/>
              </a:rPr>
              <a:t>поступают для  обработки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сервер </a:t>
            </a:r>
            <a:r>
              <a:rPr dirty="0" sz="1600" spc="-10">
                <a:latin typeface="Times New Roman"/>
                <a:cs typeface="Times New Roman"/>
              </a:rPr>
              <a:t>аутентификации.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сервере </a:t>
            </a:r>
            <a:r>
              <a:rPr dirty="0" sz="1600" spc="-15">
                <a:latin typeface="Times New Roman"/>
                <a:cs typeface="Times New Roman"/>
              </a:rPr>
              <a:t>аутентификации </a:t>
            </a:r>
            <a:r>
              <a:rPr dirty="0" sz="1600" spc="-10">
                <a:latin typeface="Times New Roman"/>
                <a:cs typeface="Times New Roman"/>
              </a:rPr>
              <a:t>производится </a:t>
            </a:r>
            <a:r>
              <a:rPr dirty="0" sz="1600" spc="-5">
                <a:latin typeface="Times New Roman"/>
                <a:cs typeface="Times New Roman"/>
              </a:rPr>
              <a:t>сравнение </a:t>
            </a:r>
            <a:r>
              <a:rPr dirty="0" sz="1600" spc="-10">
                <a:latin typeface="Times New Roman"/>
                <a:cs typeface="Times New Roman"/>
              </a:rPr>
              <a:t>введённой  информации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хранящейся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базе данных </a:t>
            </a:r>
            <a:r>
              <a:rPr dirty="0" sz="1600">
                <a:latin typeface="Times New Roman"/>
                <a:cs typeface="Times New Roman"/>
              </a:rPr>
              <a:t>и при </a:t>
            </a:r>
            <a:r>
              <a:rPr dirty="0" sz="1600" spc="-5">
                <a:latin typeface="Times New Roman"/>
                <a:cs typeface="Times New Roman"/>
              </a:rPr>
              <a:t>её соответствии (совпадении) </a:t>
            </a:r>
            <a:r>
              <a:rPr dirty="0" sz="1600" spc="-10">
                <a:latin typeface="Times New Roman"/>
                <a:cs typeface="Times New Roman"/>
              </a:rPr>
              <a:t>пользователь получает  </a:t>
            </a:r>
            <a:r>
              <a:rPr dirty="0" sz="1600" spc="-5">
                <a:latin typeface="Times New Roman"/>
                <a:cs typeface="Times New Roman"/>
              </a:rPr>
              <a:t>легальный </a:t>
            </a:r>
            <a:r>
              <a:rPr dirty="0" sz="1600" spc="-10">
                <a:latin typeface="Times New Roman"/>
                <a:cs typeface="Times New Roman"/>
              </a:rPr>
              <a:t>статус.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Times New Roman"/>
                <a:cs typeface="Times New Roman"/>
              </a:rPr>
              <a:t>Способы </a:t>
            </a:r>
            <a:r>
              <a:rPr dirty="0" sz="1600" spc="-15">
                <a:latin typeface="Times New Roman"/>
                <a:cs typeface="Times New Roman"/>
              </a:rPr>
              <a:t>передачи </a:t>
            </a:r>
            <a:r>
              <a:rPr dirty="0" sz="1600" spc="-10">
                <a:latin typeface="Times New Roman"/>
                <a:cs typeface="Times New Roman"/>
              </a:rPr>
              <a:t>пароля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идентификации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пользователя:</a:t>
            </a:r>
            <a:endParaRPr sz="1600">
              <a:latin typeface="Times New Roman"/>
              <a:cs typeface="Times New Roman"/>
            </a:endParaRPr>
          </a:p>
          <a:p>
            <a:pPr algn="just" marL="927100" marR="5080" indent="-228600">
              <a:lnSpc>
                <a:spcPct val="124500"/>
              </a:lnSpc>
              <a:buSzPct val="87500"/>
              <a:buAutoNum type="arabicParenR"/>
              <a:tabLst>
                <a:tab pos="927100" algn="l"/>
              </a:tabLst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незашифрованном </a:t>
            </a:r>
            <a:r>
              <a:rPr dirty="0" sz="1600" spc="-5">
                <a:latin typeface="Times New Roman"/>
                <a:cs typeface="Times New Roman"/>
              </a:rPr>
              <a:t>виде </a:t>
            </a:r>
            <a:r>
              <a:rPr dirty="0" sz="1600" spc="-10">
                <a:latin typeface="Times New Roman"/>
                <a:cs typeface="Times New Roman"/>
              </a:rPr>
              <a:t>(например, </a:t>
            </a:r>
            <a:r>
              <a:rPr dirty="0" sz="1600" spc="-55">
                <a:latin typeface="Times New Roman"/>
                <a:cs typeface="Times New Roman"/>
              </a:rPr>
              <a:t>PAP </a:t>
            </a:r>
            <a:r>
              <a:rPr dirty="0" sz="1600" spc="-5">
                <a:latin typeface="Times New Roman"/>
                <a:cs typeface="Times New Roman"/>
              </a:rPr>
              <a:t>(Password Authentication Protocol)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20">
                <a:latin typeface="Times New Roman"/>
                <a:cs typeface="Times New Roman"/>
              </a:rPr>
              <a:t>протокол   </a:t>
            </a:r>
            <a:r>
              <a:rPr dirty="0" sz="1600" spc="-5">
                <a:latin typeface="Times New Roman"/>
                <a:cs typeface="Times New Roman"/>
              </a:rPr>
              <a:t>парольной </a:t>
            </a:r>
            <a:r>
              <a:rPr dirty="0" sz="1600" spc="-10">
                <a:latin typeface="Times New Roman"/>
                <a:cs typeface="Times New Roman"/>
              </a:rPr>
              <a:t>аутентификации);</a:t>
            </a:r>
            <a:endParaRPr sz="1600">
              <a:latin typeface="Times New Roman"/>
              <a:cs typeface="Times New Roman"/>
            </a:endParaRPr>
          </a:p>
          <a:p>
            <a:pPr algn="just" marL="927100" marR="13335" indent="-228600">
              <a:lnSpc>
                <a:spcPct val="124500"/>
              </a:lnSpc>
              <a:buSzPct val="87500"/>
              <a:buAutoNum type="arabicParenR"/>
              <a:tabLst>
                <a:tab pos="927100" algn="l"/>
              </a:tabLst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защищённом </a:t>
            </a:r>
            <a:r>
              <a:rPr dirty="0" sz="1600" spc="-5">
                <a:latin typeface="Times New Roman"/>
                <a:cs typeface="Times New Roman"/>
              </a:rPr>
              <a:t>виде. </a:t>
            </a:r>
            <a:r>
              <a:rPr dirty="0" sz="1600" spc="5">
                <a:latin typeface="Times New Roman"/>
                <a:cs typeface="Times New Roman"/>
              </a:rPr>
              <a:t>Все </a:t>
            </a:r>
            <a:r>
              <a:rPr dirty="0" sz="1600" spc="-10">
                <a:latin typeface="Times New Roman"/>
                <a:cs typeface="Times New Roman"/>
              </a:rPr>
              <a:t>передаваемые </a:t>
            </a:r>
            <a:r>
              <a:rPr dirty="0" sz="1600" spc="-5">
                <a:latin typeface="Times New Roman"/>
                <a:cs typeface="Times New Roman"/>
              </a:rPr>
              <a:t>данные </a:t>
            </a:r>
            <a:r>
              <a:rPr dirty="0" sz="1600" spc="-10">
                <a:latin typeface="Times New Roman"/>
                <a:cs typeface="Times New Roman"/>
              </a:rPr>
              <a:t>(идентификатор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пароль пользователя,  </a:t>
            </a:r>
            <a:r>
              <a:rPr dirty="0" sz="1600" spc="-5">
                <a:latin typeface="Times New Roman"/>
                <a:cs typeface="Times New Roman"/>
              </a:rPr>
              <a:t>случайное число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метки времени) защищены </a:t>
            </a:r>
            <a:r>
              <a:rPr dirty="0" sz="1600" spc="-10">
                <a:latin typeface="Times New Roman"/>
                <a:cs typeface="Times New Roman"/>
              </a:rPr>
              <a:t>посредством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шифрования.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7" name="object 7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32302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Методы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4699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7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44152" y="1842142"/>
            <a:ext cx="569595" cy="569595"/>
            <a:chOff x="2744152" y="1842142"/>
            <a:chExt cx="569595" cy="569595"/>
          </a:xfrm>
        </p:grpSpPr>
        <p:sp>
          <p:nvSpPr>
            <p:cNvPr id="5" name="object 5"/>
            <p:cNvSpPr/>
            <p:nvPr/>
          </p:nvSpPr>
          <p:spPr>
            <a:xfrm>
              <a:off x="2745739" y="2342839"/>
              <a:ext cx="566420" cy="67310"/>
            </a:xfrm>
            <a:custGeom>
              <a:avLst/>
              <a:gdLst/>
              <a:ahLst/>
              <a:cxnLst/>
              <a:rect l="l" t="t" r="r" b="b"/>
              <a:pathLst>
                <a:path w="566420" h="67310">
                  <a:moveTo>
                    <a:pt x="499110" y="0"/>
                  </a:moveTo>
                  <a:lnTo>
                    <a:pt x="0" y="0"/>
                  </a:lnTo>
                  <a:lnTo>
                    <a:pt x="66040" y="67310"/>
                  </a:lnTo>
                  <a:lnTo>
                    <a:pt x="566420" y="67310"/>
                  </a:lnTo>
                  <a:lnTo>
                    <a:pt x="49911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45739" y="2342839"/>
              <a:ext cx="566420" cy="67310"/>
            </a:xfrm>
            <a:custGeom>
              <a:avLst/>
              <a:gdLst/>
              <a:ahLst/>
              <a:cxnLst/>
              <a:rect l="l" t="t" r="r" b="b"/>
              <a:pathLst>
                <a:path w="566420" h="67310">
                  <a:moveTo>
                    <a:pt x="499110" y="0"/>
                  </a:moveTo>
                  <a:lnTo>
                    <a:pt x="0" y="0"/>
                  </a:lnTo>
                  <a:lnTo>
                    <a:pt x="66040" y="67310"/>
                  </a:lnTo>
                  <a:lnTo>
                    <a:pt x="566420" y="67310"/>
                  </a:lnTo>
                  <a:lnTo>
                    <a:pt x="49911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44849" y="1843729"/>
              <a:ext cx="67310" cy="566420"/>
            </a:xfrm>
            <a:custGeom>
              <a:avLst/>
              <a:gdLst/>
              <a:ahLst/>
              <a:cxnLst/>
              <a:rect l="l" t="t" r="r" b="b"/>
              <a:pathLst>
                <a:path w="67310" h="566419">
                  <a:moveTo>
                    <a:pt x="0" y="0"/>
                  </a:moveTo>
                  <a:lnTo>
                    <a:pt x="0" y="499110"/>
                  </a:lnTo>
                  <a:lnTo>
                    <a:pt x="67310" y="566420"/>
                  </a:lnTo>
                  <a:lnTo>
                    <a:pt x="67310" y="66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45739" y="1843729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20" h="566419">
                  <a:moveTo>
                    <a:pt x="566420" y="566420"/>
                  </a:moveTo>
                  <a:lnTo>
                    <a:pt x="499110" y="499110"/>
                  </a:lnTo>
                  <a:lnTo>
                    <a:pt x="499110" y="0"/>
                  </a:lnTo>
                  <a:lnTo>
                    <a:pt x="566420" y="66040"/>
                  </a:lnTo>
                  <a:lnTo>
                    <a:pt x="566420" y="566420"/>
                  </a:lnTo>
                  <a:close/>
                </a:path>
                <a:path w="566420" h="566419">
                  <a:moveTo>
                    <a:pt x="499110" y="499110"/>
                  </a:moveTo>
                  <a:lnTo>
                    <a:pt x="0" y="499110"/>
                  </a:lnTo>
                  <a:lnTo>
                    <a:pt x="0" y="0"/>
                  </a:lnTo>
                  <a:lnTo>
                    <a:pt x="499110" y="0"/>
                  </a:lnTo>
                  <a:lnTo>
                    <a:pt x="499110" y="4991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871470" y="1966919"/>
            <a:ext cx="248920" cy="222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300" spc="5">
                <a:latin typeface="Times New Roman"/>
                <a:cs typeface="Times New Roman"/>
              </a:rPr>
              <a:t>P</a:t>
            </a:r>
            <a:r>
              <a:rPr dirty="0" baseline="-29411" sz="1275" spc="7">
                <a:latin typeface="Times New Roman"/>
                <a:cs typeface="Times New Roman"/>
              </a:rPr>
              <a:t>A</a:t>
            </a:r>
            <a:endParaRPr baseline="-29411" sz="1275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3642" y="1842142"/>
            <a:ext cx="570865" cy="569595"/>
            <a:chOff x="3743642" y="1842142"/>
            <a:chExt cx="570865" cy="569595"/>
          </a:xfrm>
        </p:grpSpPr>
        <p:sp>
          <p:nvSpPr>
            <p:cNvPr id="11" name="object 11"/>
            <p:cNvSpPr/>
            <p:nvPr/>
          </p:nvSpPr>
          <p:spPr>
            <a:xfrm>
              <a:off x="3745229" y="2342839"/>
              <a:ext cx="567690" cy="67310"/>
            </a:xfrm>
            <a:custGeom>
              <a:avLst/>
              <a:gdLst/>
              <a:ahLst/>
              <a:cxnLst/>
              <a:rect l="l" t="t" r="r" b="b"/>
              <a:pathLst>
                <a:path w="567689" h="67310">
                  <a:moveTo>
                    <a:pt x="500380" y="0"/>
                  </a:moveTo>
                  <a:lnTo>
                    <a:pt x="0" y="0"/>
                  </a:lnTo>
                  <a:lnTo>
                    <a:pt x="67310" y="67310"/>
                  </a:lnTo>
                  <a:lnTo>
                    <a:pt x="567690" y="67310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45229" y="2342839"/>
              <a:ext cx="567690" cy="67310"/>
            </a:xfrm>
            <a:custGeom>
              <a:avLst/>
              <a:gdLst/>
              <a:ahLst/>
              <a:cxnLst/>
              <a:rect l="l" t="t" r="r" b="b"/>
              <a:pathLst>
                <a:path w="567689" h="67310">
                  <a:moveTo>
                    <a:pt x="500380" y="0"/>
                  </a:moveTo>
                  <a:lnTo>
                    <a:pt x="0" y="0"/>
                  </a:lnTo>
                  <a:lnTo>
                    <a:pt x="67310" y="67310"/>
                  </a:lnTo>
                  <a:lnTo>
                    <a:pt x="567690" y="67310"/>
                  </a:lnTo>
                  <a:lnTo>
                    <a:pt x="50038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45609" y="1843729"/>
              <a:ext cx="67310" cy="566420"/>
            </a:xfrm>
            <a:custGeom>
              <a:avLst/>
              <a:gdLst/>
              <a:ahLst/>
              <a:cxnLst/>
              <a:rect l="l" t="t" r="r" b="b"/>
              <a:pathLst>
                <a:path w="67310" h="566419">
                  <a:moveTo>
                    <a:pt x="0" y="0"/>
                  </a:moveTo>
                  <a:lnTo>
                    <a:pt x="0" y="499110"/>
                  </a:lnTo>
                  <a:lnTo>
                    <a:pt x="67310" y="566420"/>
                  </a:lnTo>
                  <a:lnTo>
                    <a:pt x="67310" y="66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45229" y="1843729"/>
              <a:ext cx="567690" cy="566420"/>
            </a:xfrm>
            <a:custGeom>
              <a:avLst/>
              <a:gdLst/>
              <a:ahLst/>
              <a:cxnLst/>
              <a:rect l="l" t="t" r="r" b="b"/>
              <a:pathLst>
                <a:path w="567689" h="566419">
                  <a:moveTo>
                    <a:pt x="567690" y="566420"/>
                  </a:moveTo>
                  <a:lnTo>
                    <a:pt x="500380" y="499110"/>
                  </a:lnTo>
                  <a:lnTo>
                    <a:pt x="500380" y="0"/>
                  </a:lnTo>
                  <a:lnTo>
                    <a:pt x="567690" y="66040"/>
                  </a:lnTo>
                  <a:lnTo>
                    <a:pt x="567690" y="566420"/>
                  </a:lnTo>
                  <a:close/>
                </a:path>
                <a:path w="567689" h="566419">
                  <a:moveTo>
                    <a:pt x="500380" y="499110"/>
                  </a:moveTo>
                  <a:lnTo>
                    <a:pt x="0" y="499110"/>
                  </a:lnTo>
                  <a:lnTo>
                    <a:pt x="0" y="0"/>
                  </a:lnTo>
                  <a:lnTo>
                    <a:pt x="500380" y="0"/>
                  </a:lnTo>
                  <a:lnTo>
                    <a:pt x="500380" y="4991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870959" y="1966919"/>
            <a:ext cx="250190" cy="222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300">
                <a:latin typeface="Times New Roman"/>
                <a:cs typeface="Times New Roman"/>
              </a:rPr>
              <a:t>Е</a:t>
            </a:r>
            <a:r>
              <a:rPr dirty="0" baseline="-29411" sz="1275">
                <a:latin typeface="Times New Roman"/>
                <a:cs typeface="Times New Roman"/>
              </a:rPr>
              <a:t>К</a:t>
            </a:r>
            <a:endParaRPr baseline="-29411" sz="1275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11152" y="1842142"/>
            <a:ext cx="570865" cy="569595"/>
            <a:chOff x="5411152" y="1842142"/>
            <a:chExt cx="570865" cy="569595"/>
          </a:xfrm>
        </p:grpSpPr>
        <p:sp>
          <p:nvSpPr>
            <p:cNvPr id="17" name="object 17"/>
            <p:cNvSpPr/>
            <p:nvPr/>
          </p:nvSpPr>
          <p:spPr>
            <a:xfrm>
              <a:off x="5412740" y="2342839"/>
              <a:ext cx="567690" cy="67310"/>
            </a:xfrm>
            <a:custGeom>
              <a:avLst/>
              <a:gdLst/>
              <a:ahLst/>
              <a:cxnLst/>
              <a:rect l="l" t="t" r="r" b="b"/>
              <a:pathLst>
                <a:path w="567689" h="67310">
                  <a:moveTo>
                    <a:pt x="500380" y="0"/>
                  </a:moveTo>
                  <a:lnTo>
                    <a:pt x="0" y="0"/>
                  </a:lnTo>
                  <a:lnTo>
                    <a:pt x="67310" y="67310"/>
                  </a:lnTo>
                  <a:lnTo>
                    <a:pt x="567689" y="67310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12740" y="2342839"/>
              <a:ext cx="567690" cy="67310"/>
            </a:xfrm>
            <a:custGeom>
              <a:avLst/>
              <a:gdLst/>
              <a:ahLst/>
              <a:cxnLst/>
              <a:rect l="l" t="t" r="r" b="b"/>
              <a:pathLst>
                <a:path w="567689" h="67310">
                  <a:moveTo>
                    <a:pt x="500380" y="0"/>
                  </a:moveTo>
                  <a:lnTo>
                    <a:pt x="0" y="0"/>
                  </a:lnTo>
                  <a:lnTo>
                    <a:pt x="67310" y="67310"/>
                  </a:lnTo>
                  <a:lnTo>
                    <a:pt x="567689" y="67310"/>
                  </a:lnTo>
                  <a:lnTo>
                    <a:pt x="50038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913120" y="1843729"/>
              <a:ext cx="67310" cy="566420"/>
            </a:xfrm>
            <a:custGeom>
              <a:avLst/>
              <a:gdLst/>
              <a:ahLst/>
              <a:cxnLst/>
              <a:rect l="l" t="t" r="r" b="b"/>
              <a:pathLst>
                <a:path w="67310" h="566419">
                  <a:moveTo>
                    <a:pt x="0" y="0"/>
                  </a:moveTo>
                  <a:lnTo>
                    <a:pt x="0" y="499110"/>
                  </a:lnTo>
                  <a:lnTo>
                    <a:pt x="67309" y="566420"/>
                  </a:lnTo>
                  <a:lnTo>
                    <a:pt x="67309" y="66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12740" y="1843729"/>
              <a:ext cx="567690" cy="566420"/>
            </a:xfrm>
            <a:custGeom>
              <a:avLst/>
              <a:gdLst/>
              <a:ahLst/>
              <a:cxnLst/>
              <a:rect l="l" t="t" r="r" b="b"/>
              <a:pathLst>
                <a:path w="567689" h="566419">
                  <a:moveTo>
                    <a:pt x="567689" y="566420"/>
                  </a:moveTo>
                  <a:lnTo>
                    <a:pt x="500380" y="499110"/>
                  </a:lnTo>
                  <a:lnTo>
                    <a:pt x="500380" y="0"/>
                  </a:lnTo>
                  <a:lnTo>
                    <a:pt x="567689" y="66040"/>
                  </a:lnTo>
                  <a:lnTo>
                    <a:pt x="567689" y="566420"/>
                  </a:lnTo>
                  <a:close/>
                </a:path>
                <a:path w="567689" h="566419">
                  <a:moveTo>
                    <a:pt x="500380" y="499110"/>
                  </a:moveTo>
                  <a:lnTo>
                    <a:pt x="0" y="499110"/>
                  </a:lnTo>
                  <a:lnTo>
                    <a:pt x="0" y="0"/>
                  </a:lnTo>
                  <a:lnTo>
                    <a:pt x="500380" y="0"/>
                  </a:lnTo>
                  <a:lnTo>
                    <a:pt x="500380" y="4991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529579" y="1966919"/>
            <a:ext cx="267970" cy="222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300" spc="-5">
                <a:latin typeface="Times New Roman"/>
                <a:cs typeface="Times New Roman"/>
              </a:rPr>
              <a:t>D</a:t>
            </a:r>
            <a:r>
              <a:rPr dirty="0" baseline="-29411" sz="1275" spc="-7">
                <a:latin typeface="Times New Roman"/>
                <a:cs typeface="Times New Roman"/>
              </a:rPr>
              <a:t>К</a:t>
            </a:r>
            <a:endParaRPr baseline="-29411" sz="1275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75175" y="1172534"/>
            <a:ext cx="2790190" cy="1838960"/>
            <a:chOff x="4575175" y="1172534"/>
            <a:chExt cx="2790190" cy="1838960"/>
          </a:xfrm>
        </p:grpSpPr>
        <p:sp>
          <p:nvSpPr>
            <p:cNvPr id="23" name="object 23"/>
            <p:cNvSpPr/>
            <p:nvPr/>
          </p:nvSpPr>
          <p:spPr>
            <a:xfrm>
              <a:off x="4579619" y="1176979"/>
              <a:ext cx="0" cy="1794510"/>
            </a:xfrm>
            <a:custGeom>
              <a:avLst/>
              <a:gdLst/>
              <a:ahLst/>
              <a:cxnLst/>
              <a:rect l="l" t="t" r="r" b="b"/>
              <a:pathLst>
                <a:path w="0" h="1794510">
                  <a:moveTo>
                    <a:pt x="0" y="0"/>
                  </a:moveTo>
                  <a:lnTo>
                    <a:pt x="0" y="1794510"/>
                  </a:lnTo>
                </a:path>
              </a:pathLst>
            </a:custGeom>
            <a:ln w="83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79619" y="30057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w="0" h="3810">
                  <a:moveTo>
                    <a:pt x="-4175" y="1904"/>
                  </a:moveTo>
                  <a:lnTo>
                    <a:pt x="4175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246369" y="1176979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w="0" h="34290">
                  <a:moveTo>
                    <a:pt x="0" y="0"/>
                  </a:moveTo>
                  <a:lnTo>
                    <a:pt x="0" y="34290"/>
                  </a:lnTo>
                </a:path>
              </a:pathLst>
            </a:custGeom>
            <a:ln w="8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246369" y="1244289"/>
              <a:ext cx="0" cy="1727200"/>
            </a:xfrm>
            <a:custGeom>
              <a:avLst/>
              <a:gdLst/>
              <a:ahLst/>
              <a:cxnLst/>
              <a:rect l="l" t="t" r="r" b="b"/>
              <a:pathLst>
                <a:path w="0" h="1727200">
                  <a:moveTo>
                    <a:pt x="0" y="0"/>
                  </a:moveTo>
                  <a:lnTo>
                    <a:pt x="0" y="1727200"/>
                  </a:lnTo>
                </a:path>
              </a:pathLst>
            </a:custGeom>
            <a:ln w="83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246369" y="3005779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w="0" h="3810">
                  <a:moveTo>
                    <a:pt x="-4175" y="1904"/>
                  </a:moveTo>
                  <a:lnTo>
                    <a:pt x="4175" y="1904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41489" y="2098999"/>
              <a:ext cx="521970" cy="452120"/>
            </a:xfrm>
            <a:custGeom>
              <a:avLst/>
              <a:gdLst/>
              <a:ahLst/>
              <a:cxnLst/>
              <a:rect l="l" t="t" r="r" b="b"/>
              <a:pathLst>
                <a:path w="521970" h="452119">
                  <a:moveTo>
                    <a:pt x="439419" y="0"/>
                  </a:moveTo>
                  <a:lnTo>
                    <a:pt x="0" y="438150"/>
                  </a:lnTo>
                  <a:lnTo>
                    <a:pt x="82550" y="452120"/>
                  </a:lnTo>
                  <a:lnTo>
                    <a:pt x="521969" y="15239"/>
                  </a:lnTo>
                  <a:lnTo>
                    <a:pt x="43941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841489" y="2098999"/>
              <a:ext cx="521970" cy="452120"/>
            </a:xfrm>
            <a:custGeom>
              <a:avLst/>
              <a:gdLst/>
              <a:ahLst/>
              <a:cxnLst/>
              <a:rect l="l" t="t" r="r" b="b"/>
              <a:pathLst>
                <a:path w="521970" h="452119">
                  <a:moveTo>
                    <a:pt x="439419" y="0"/>
                  </a:moveTo>
                  <a:lnTo>
                    <a:pt x="0" y="438150"/>
                  </a:lnTo>
                  <a:lnTo>
                    <a:pt x="82550" y="452120"/>
                  </a:lnTo>
                  <a:lnTo>
                    <a:pt x="521969" y="15239"/>
                  </a:lnTo>
                  <a:lnTo>
                    <a:pt x="43941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844029" y="1660849"/>
              <a:ext cx="519430" cy="453390"/>
            </a:xfrm>
            <a:custGeom>
              <a:avLst/>
              <a:gdLst/>
              <a:ahLst/>
              <a:cxnLst/>
              <a:rect l="l" t="t" r="r" b="b"/>
              <a:pathLst>
                <a:path w="519429" h="453389">
                  <a:moveTo>
                    <a:pt x="0" y="0"/>
                  </a:moveTo>
                  <a:lnTo>
                    <a:pt x="436879" y="438150"/>
                  </a:lnTo>
                  <a:lnTo>
                    <a:pt x="519429" y="453389"/>
                  </a:lnTo>
                  <a:lnTo>
                    <a:pt x="82550" y="13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844029" y="1660849"/>
              <a:ext cx="519430" cy="453390"/>
            </a:xfrm>
            <a:custGeom>
              <a:avLst/>
              <a:gdLst/>
              <a:ahLst/>
              <a:cxnLst/>
              <a:rect l="l" t="t" r="r" b="b"/>
              <a:pathLst>
                <a:path w="519429" h="453389">
                  <a:moveTo>
                    <a:pt x="519429" y="453389"/>
                  </a:moveTo>
                  <a:lnTo>
                    <a:pt x="436879" y="438150"/>
                  </a:lnTo>
                  <a:lnTo>
                    <a:pt x="0" y="0"/>
                  </a:lnTo>
                  <a:lnTo>
                    <a:pt x="82550" y="13970"/>
                  </a:lnTo>
                  <a:lnTo>
                    <a:pt x="519429" y="4533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403339" y="1660849"/>
              <a:ext cx="877569" cy="876300"/>
            </a:xfrm>
            <a:custGeom>
              <a:avLst/>
              <a:gdLst/>
              <a:ahLst/>
              <a:cxnLst/>
              <a:rect l="l" t="t" r="r" b="b"/>
              <a:pathLst>
                <a:path w="877570" h="876300">
                  <a:moveTo>
                    <a:pt x="440689" y="0"/>
                  </a:moveTo>
                  <a:lnTo>
                    <a:pt x="0" y="436879"/>
                  </a:lnTo>
                  <a:lnTo>
                    <a:pt x="438150" y="876300"/>
                  </a:lnTo>
                  <a:lnTo>
                    <a:pt x="877569" y="438150"/>
                  </a:lnTo>
                  <a:lnTo>
                    <a:pt x="4406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403339" y="1660849"/>
              <a:ext cx="877569" cy="876300"/>
            </a:xfrm>
            <a:custGeom>
              <a:avLst/>
              <a:gdLst/>
              <a:ahLst/>
              <a:cxnLst/>
              <a:rect l="l" t="t" r="r" b="b"/>
              <a:pathLst>
                <a:path w="877570" h="876300">
                  <a:moveTo>
                    <a:pt x="877569" y="438150"/>
                  </a:moveTo>
                  <a:lnTo>
                    <a:pt x="438150" y="876300"/>
                  </a:lnTo>
                  <a:lnTo>
                    <a:pt x="0" y="436879"/>
                  </a:lnTo>
                  <a:lnTo>
                    <a:pt x="440689" y="0"/>
                  </a:lnTo>
                  <a:lnTo>
                    <a:pt x="877569" y="4381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799079" y="1264609"/>
            <a:ext cx="1226820" cy="222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5" b="1">
                <a:latin typeface="Times New Roman"/>
                <a:cs typeface="Times New Roman"/>
              </a:rPr>
              <a:t>Пользователь</a:t>
            </a:r>
            <a:r>
              <a:rPr dirty="0" sz="1300" spc="-7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А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64709" y="1193489"/>
            <a:ext cx="496570" cy="4191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41910" marR="5080" indent="-29209">
              <a:lnSpc>
                <a:spcPts val="1550"/>
              </a:lnSpc>
              <a:spcBef>
                <a:spcPts val="150"/>
              </a:spcBef>
            </a:pPr>
            <a:r>
              <a:rPr dirty="0" sz="1300" spc="-10" b="1">
                <a:latin typeface="Times New Roman"/>
                <a:cs typeface="Times New Roman"/>
              </a:rPr>
              <a:t>К</a:t>
            </a:r>
            <a:r>
              <a:rPr dirty="0" sz="1300" b="1">
                <a:latin typeface="Times New Roman"/>
                <a:cs typeface="Times New Roman"/>
              </a:rPr>
              <a:t>а</a:t>
            </a:r>
            <a:r>
              <a:rPr dirty="0" sz="1300" spc="-15" b="1">
                <a:latin typeface="Times New Roman"/>
                <a:cs typeface="Times New Roman"/>
              </a:rPr>
              <a:t>н</a:t>
            </a:r>
            <a:r>
              <a:rPr dirty="0" sz="1300" spc="-5" b="1">
                <a:latin typeface="Times New Roman"/>
                <a:cs typeface="Times New Roman"/>
              </a:rPr>
              <a:t>ал  </a:t>
            </a:r>
            <a:r>
              <a:rPr dirty="0" sz="1300" spc="-5" b="1">
                <a:latin typeface="Times New Roman"/>
                <a:cs typeface="Times New Roman"/>
              </a:rPr>
              <a:t>связи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26530" y="1949139"/>
            <a:ext cx="640715" cy="222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300">
                <a:latin typeface="Times New Roman"/>
                <a:cs typeface="Times New Roman"/>
              </a:rPr>
              <a:t>P</a:t>
            </a:r>
            <a:r>
              <a:rPr dirty="0" baseline="-29411" sz="1275">
                <a:latin typeface="Times New Roman"/>
                <a:cs typeface="Times New Roman"/>
              </a:rPr>
              <a:t>A</a:t>
            </a:r>
            <a:r>
              <a:rPr dirty="0" sz="1300">
                <a:latin typeface="Times New Roman"/>
                <a:cs typeface="Times New Roman"/>
              </a:rPr>
              <a:t>=P'</a:t>
            </a:r>
            <a:r>
              <a:rPr dirty="0" baseline="-29411" sz="1275">
                <a:latin typeface="Times New Roman"/>
                <a:cs typeface="Times New Roman"/>
              </a:rPr>
              <a:t>A</a:t>
            </a:r>
            <a:r>
              <a:rPr dirty="0" baseline="-29411" sz="1275" spc="-6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?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295650" y="1300169"/>
            <a:ext cx="4467860" cy="1694180"/>
            <a:chOff x="3295650" y="1300169"/>
            <a:chExt cx="4467860" cy="1694180"/>
          </a:xfrm>
        </p:grpSpPr>
        <p:sp>
          <p:nvSpPr>
            <p:cNvPr id="38" name="object 38"/>
            <p:cNvSpPr/>
            <p:nvPr/>
          </p:nvSpPr>
          <p:spPr>
            <a:xfrm>
              <a:off x="3295650" y="2093919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 h="0">
                  <a:moveTo>
                    <a:pt x="0" y="0"/>
                  </a:moveTo>
                  <a:lnTo>
                    <a:pt x="330200" y="0"/>
                  </a:lnTo>
                </a:path>
              </a:pathLst>
            </a:custGeom>
            <a:ln w="14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614420" y="2049469"/>
              <a:ext cx="130810" cy="87630"/>
            </a:xfrm>
            <a:custGeom>
              <a:avLst/>
              <a:gdLst/>
              <a:ahLst/>
              <a:cxnLst/>
              <a:rect l="l" t="t" r="r" b="b"/>
              <a:pathLst>
                <a:path w="130810" h="87630">
                  <a:moveTo>
                    <a:pt x="0" y="0"/>
                  </a:moveTo>
                  <a:lnTo>
                    <a:pt x="0" y="87629"/>
                  </a:lnTo>
                  <a:lnTo>
                    <a:pt x="130809" y="44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296410" y="2093919"/>
              <a:ext cx="996950" cy="0"/>
            </a:xfrm>
            <a:custGeom>
              <a:avLst/>
              <a:gdLst/>
              <a:ahLst/>
              <a:cxnLst/>
              <a:rect l="l" t="t" r="r" b="b"/>
              <a:pathLst>
                <a:path w="996950" h="0">
                  <a:moveTo>
                    <a:pt x="0" y="0"/>
                  </a:moveTo>
                  <a:lnTo>
                    <a:pt x="996950" y="0"/>
                  </a:lnTo>
                </a:path>
              </a:pathLst>
            </a:custGeom>
            <a:ln w="14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281929" y="2049469"/>
              <a:ext cx="130810" cy="87630"/>
            </a:xfrm>
            <a:custGeom>
              <a:avLst/>
              <a:gdLst/>
              <a:ahLst/>
              <a:cxnLst/>
              <a:rect l="l" t="t" r="r" b="b"/>
              <a:pathLst>
                <a:path w="130810" h="87630">
                  <a:moveTo>
                    <a:pt x="0" y="0"/>
                  </a:moveTo>
                  <a:lnTo>
                    <a:pt x="0" y="87629"/>
                  </a:lnTo>
                  <a:lnTo>
                    <a:pt x="130810" y="44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963920" y="2093919"/>
              <a:ext cx="328930" cy="0"/>
            </a:xfrm>
            <a:custGeom>
              <a:avLst/>
              <a:gdLst/>
              <a:ahLst/>
              <a:cxnLst/>
              <a:rect l="l" t="t" r="r" b="b"/>
              <a:pathLst>
                <a:path w="328929" h="0">
                  <a:moveTo>
                    <a:pt x="0" y="0"/>
                  </a:moveTo>
                  <a:lnTo>
                    <a:pt x="328929" y="0"/>
                  </a:lnTo>
                </a:path>
              </a:pathLst>
            </a:custGeom>
            <a:ln w="14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282689" y="2049469"/>
              <a:ext cx="130810" cy="87630"/>
            </a:xfrm>
            <a:custGeom>
              <a:avLst/>
              <a:gdLst/>
              <a:ahLst/>
              <a:cxnLst/>
              <a:rect l="l" t="t" r="r" b="b"/>
              <a:pathLst>
                <a:path w="130810" h="87630">
                  <a:moveTo>
                    <a:pt x="0" y="0"/>
                  </a:moveTo>
                  <a:lnTo>
                    <a:pt x="0" y="87629"/>
                  </a:lnTo>
                  <a:lnTo>
                    <a:pt x="130810" y="44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434579" y="2110429"/>
              <a:ext cx="328930" cy="0"/>
            </a:xfrm>
            <a:custGeom>
              <a:avLst/>
              <a:gdLst/>
              <a:ahLst/>
              <a:cxnLst/>
              <a:rect l="l" t="t" r="r" b="b"/>
              <a:pathLst>
                <a:path w="328929" h="0">
                  <a:moveTo>
                    <a:pt x="328929" y="0"/>
                  </a:moveTo>
                  <a:lnTo>
                    <a:pt x="0" y="0"/>
                  </a:lnTo>
                </a:path>
              </a:pathLst>
            </a:custGeom>
            <a:ln w="14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313929" y="2067249"/>
              <a:ext cx="130810" cy="87630"/>
            </a:xfrm>
            <a:custGeom>
              <a:avLst/>
              <a:gdLst/>
              <a:ahLst/>
              <a:cxnLst/>
              <a:rect l="l" t="t" r="r" b="b"/>
              <a:pathLst>
                <a:path w="130809" h="87630">
                  <a:moveTo>
                    <a:pt x="130810" y="0"/>
                  </a:moveTo>
                  <a:lnTo>
                    <a:pt x="0" y="43179"/>
                  </a:lnTo>
                  <a:lnTo>
                    <a:pt x="130810" y="87629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880859" y="2543499"/>
              <a:ext cx="0" cy="330200"/>
            </a:xfrm>
            <a:custGeom>
              <a:avLst/>
              <a:gdLst/>
              <a:ahLst/>
              <a:cxnLst/>
              <a:rect l="l" t="t" r="r" b="b"/>
              <a:pathLst>
                <a:path w="0" h="330200">
                  <a:moveTo>
                    <a:pt x="0" y="0"/>
                  </a:moveTo>
                  <a:lnTo>
                    <a:pt x="0" y="330200"/>
                  </a:lnTo>
                </a:path>
              </a:pathLst>
            </a:custGeom>
            <a:ln w="14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836409" y="2862269"/>
              <a:ext cx="87630" cy="132080"/>
            </a:xfrm>
            <a:custGeom>
              <a:avLst/>
              <a:gdLst/>
              <a:ahLst/>
              <a:cxnLst/>
              <a:rect l="l" t="t" r="r" b="b"/>
              <a:pathLst>
                <a:path w="87629" h="132080">
                  <a:moveTo>
                    <a:pt x="87630" y="0"/>
                  </a:moveTo>
                  <a:lnTo>
                    <a:pt x="0" y="0"/>
                  </a:lnTo>
                  <a:lnTo>
                    <a:pt x="44450" y="132079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880859" y="1343349"/>
              <a:ext cx="346710" cy="0"/>
            </a:xfrm>
            <a:custGeom>
              <a:avLst/>
              <a:gdLst/>
              <a:ahLst/>
              <a:cxnLst/>
              <a:rect l="l" t="t" r="r" b="b"/>
              <a:pathLst>
                <a:path w="346709" h="0">
                  <a:moveTo>
                    <a:pt x="0" y="0"/>
                  </a:moveTo>
                  <a:lnTo>
                    <a:pt x="346710" y="0"/>
                  </a:lnTo>
                </a:path>
              </a:pathLst>
            </a:custGeom>
            <a:ln w="14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216140" y="1300169"/>
              <a:ext cx="132080" cy="87630"/>
            </a:xfrm>
            <a:custGeom>
              <a:avLst/>
              <a:gdLst/>
              <a:ahLst/>
              <a:cxnLst/>
              <a:rect l="l" t="t" r="r" b="b"/>
              <a:pathLst>
                <a:path w="132079" h="87630">
                  <a:moveTo>
                    <a:pt x="0" y="0"/>
                  </a:moveTo>
                  <a:lnTo>
                    <a:pt x="0" y="87629"/>
                  </a:lnTo>
                  <a:lnTo>
                    <a:pt x="13207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029709" y="1343349"/>
              <a:ext cx="2851150" cy="1499870"/>
            </a:xfrm>
            <a:custGeom>
              <a:avLst/>
              <a:gdLst/>
              <a:ahLst/>
              <a:cxnLst/>
              <a:rect l="l" t="t" r="r" b="b"/>
              <a:pathLst>
                <a:path w="2851150" h="1499870">
                  <a:moveTo>
                    <a:pt x="2851149" y="332739"/>
                  </a:moveTo>
                  <a:lnTo>
                    <a:pt x="2851149" y="0"/>
                  </a:lnTo>
                </a:path>
                <a:path w="2851150" h="1499870">
                  <a:moveTo>
                    <a:pt x="0" y="1499870"/>
                  </a:moveTo>
                  <a:lnTo>
                    <a:pt x="0" y="1170939"/>
                  </a:lnTo>
                </a:path>
              </a:pathLst>
            </a:custGeom>
            <a:ln w="14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985259" y="2393639"/>
              <a:ext cx="87630" cy="130810"/>
            </a:xfrm>
            <a:custGeom>
              <a:avLst/>
              <a:gdLst/>
              <a:ahLst/>
              <a:cxnLst/>
              <a:rect l="l" t="t" r="r" b="b"/>
              <a:pathLst>
                <a:path w="87629" h="130810">
                  <a:moveTo>
                    <a:pt x="44450" y="0"/>
                  </a:moveTo>
                  <a:lnTo>
                    <a:pt x="0" y="130810"/>
                  </a:lnTo>
                  <a:lnTo>
                    <a:pt x="87629" y="130810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697220" y="2514289"/>
              <a:ext cx="0" cy="328930"/>
            </a:xfrm>
            <a:custGeom>
              <a:avLst/>
              <a:gdLst/>
              <a:ahLst/>
              <a:cxnLst/>
              <a:rect l="l" t="t" r="r" b="b"/>
              <a:pathLst>
                <a:path w="0" h="328930">
                  <a:moveTo>
                    <a:pt x="0" y="328930"/>
                  </a:moveTo>
                  <a:lnTo>
                    <a:pt x="0" y="0"/>
                  </a:lnTo>
                </a:path>
              </a:pathLst>
            </a:custGeom>
            <a:ln w="14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652770" y="2393639"/>
              <a:ext cx="87630" cy="130810"/>
            </a:xfrm>
            <a:custGeom>
              <a:avLst/>
              <a:gdLst/>
              <a:ahLst/>
              <a:cxnLst/>
              <a:rect l="l" t="t" r="r" b="b"/>
              <a:pathLst>
                <a:path w="87629" h="130810">
                  <a:moveTo>
                    <a:pt x="44450" y="0"/>
                  </a:moveTo>
                  <a:lnTo>
                    <a:pt x="0" y="130810"/>
                  </a:lnTo>
                  <a:lnTo>
                    <a:pt x="87629" y="130810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6489700" y="2598110"/>
            <a:ext cx="181610" cy="222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10">
                <a:latin typeface="Times New Roman"/>
                <a:cs typeface="Times New Roman"/>
              </a:rPr>
              <a:t>да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451090" y="1216349"/>
            <a:ext cx="258445" cy="222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5">
                <a:latin typeface="Times New Roman"/>
                <a:cs typeface="Times New Roman"/>
              </a:rPr>
              <a:t>н</a:t>
            </a:r>
            <a:r>
              <a:rPr dirty="0" sz="1300" spc="-15">
                <a:latin typeface="Times New Roman"/>
                <a:cs typeface="Times New Roman"/>
              </a:rPr>
              <a:t>е</a:t>
            </a:r>
            <a:r>
              <a:rPr dirty="0" sz="1300" spc="-10">
                <a:latin typeface="Times New Roman"/>
                <a:cs typeface="Times New Roman"/>
              </a:rPr>
              <a:t>т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88609" y="1175709"/>
            <a:ext cx="1280160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360680">
              <a:lnSpc>
                <a:spcPct val="100000"/>
              </a:lnSpc>
              <a:spcBef>
                <a:spcPts val="90"/>
              </a:spcBef>
            </a:pPr>
            <a:r>
              <a:rPr dirty="0" sz="1300" spc="-10" b="1">
                <a:latin typeface="Times New Roman"/>
                <a:cs typeface="Times New Roman"/>
              </a:rPr>
              <a:t>Сервер  </a:t>
            </a:r>
            <a:r>
              <a:rPr dirty="0" sz="1300" spc="-10" b="1">
                <a:latin typeface="Times New Roman"/>
                <a:cs typeface="Times New Roman"/>
              </a:rPr>
              <a:t>ау</a:t>
            </a:r>
            <a:r>
              <a:rPr dirty="0" sz="1300" spc="-15" b="1">
                <a:latin typeface="Times New Roman"/>
                <a:cs typeface="Times New Roman"/>
              </a:rPr>
              <a:t>т</a:t>
            </a:r>
            <a:r>
              <a:rPr dirty="0" sz="1300" spc="-5" b="1">
                <a:latin typeface="Times New Roman"/>
                <a:cs typeface="Times New Roman"/>
              </a:rPr>
              <a:t>е</a:t>
            </a:r>
            <a:r>
              <a:rPr dirty="0" sz="1300" spc="-15" b="1">
                <a:latin typeface="Times New Roman"/>
                <a:cs typeface="Times New Roman"/>
              </a:rPr>
              <a:t>нт</a:t>
            </a:r>
            <a:r>
              <a:rPr dirty="0" sz="1300" spc="5" b="1">
                <a:latin typeface="Times New Roman"/>
                <a:cs typeface="Times New Roman"/>
              </a:rPr>
              <a:t>и</a:t>
            </a:r>
            <a:r>
              <a:rPr dirty="0" sz="1300" spc="-15" b="1">
                <a:latin typeface="Times New Roman"/>
                <a:cs typeface="Times New Roman"/>
              </a:rPr>
              <a:t>ф</a:t>
            </a:r>
            <a:r>
              <a:rPr dirty="0" sz="1300" spc="-10" b="1">
                <a:latin typeface="Times New Roman"/>
                <a:cs typeface="Times New Roman"/>
              </a:rPr>
              <a:t>и</a:t>
            </a:r>
            <a:r>
              <a:rPr dirty="0" sz="1300" spc="-15" b="1">
                <a:latin typeface="Times New Roman"/>
                <a:cs typeface="Times New Roman"/>
              </a:rPr>
              <a:t>к</a:t>
            </a:r>
            <a:r>
              <a:rPr dirty="0" sz="1300" spc="-10" b="1">
                <a:latin typeface="Times New Roman"/>
                <a:cs typeface="Times New Roman"/>
              </a:rPr>
              <a:t>ац</a:t>
            </a:r>
            <a:r>
              <a:rPr dirty="0" sz="1300" spc="-15" b="1">
                <a:latin typeface="Times New Roman"/>
                <a:cs typeface="Times New Roman"/>
              </a:rPr>
              <a:t>и</a:t>
            </a:r>
            <a:r>
              <a:rPr dirty="0" sz="1300" spc="-10" b="1">
                <a:latin typeface="Times New Roman"/>
                <a:cs typeface="Times New Roman"/>
              </a:rPr>
              <a:t>и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11800" y="2598110"/>
            <a:ext cx="134620" cy="222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10">
                <a:latin typeface="Times New Roman"/>
                <a:cs typeface="Times New Roman"/>
              </a:rPr>
              <a:t>К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45559" y="2598110"/>
            <a:ext cx="134620" cy="222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00" spc="-10">
                <a:latin typeface="Times New Roman"/>
                <a:cs typeface="Times New Roman"/>
              </a:rPr>
              <a:t>К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54900" y="1847539"/>
            <a:ext cx="276860" cy="222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300">
                <a:latin typeface="Times New Roman"/>
                <a:cs typeface="Times New Roman"/>
              </a:rPr>
              <a:t>P'</a:t>
            </a:r>
            <a:r>
              <a:rPr dirty="0" baseline="-29411" sz="1275">
                <a:latin typeface="Times New Roman"/>
                <a:cs typeface="Times New Roman"/>
              </a:rPr>
              <a:t>A</a:t>
            </a:r>
            <a:endParaRPr baseline="-29411" sz="1275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27760" y="2932119"/>
            <a:ext cx="8887460" cy="367537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69840">
              <a:lnSpc>
                <a:spcPct val="100000"/>
              </a:lnSpc>
              <a:spcBef>
                <a:spcPts val="90"/>
              </a:spcBef>
            </a:pPr>
            <a:r>
              <a:rPr dirty="0" sz="1300" spc="-5">
                <a:latin typeface="Times New Roman"/>
                <a:cs typeface="Times New Roman"/>
              </a:rPr>
              <a:t>(пароль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подлинный)</a:t>
            </a:r>
            <a:endParaRPr sz="1300">
              <a:latin typeface="Times New Roman"/>
              <a:cs typeface="Times New Roman"/>
            </a:endParaRPr>
          </a:p>
          <a:p>
            <a:pPr marL="1356360">
              <a:lnSpc>
                <a:spcPct val="100000"/>
              </a:lnSpc>
              <a:spcBef>
                <a:spcPts val="1210"/>
              </a:spcBef>
            </a:pPr>
            <a:r>
              <a:rPr dirty="0" sz="1600" i="1">
                <a:latin typeface="Times New Roman"/>
                <a:cs typeface="Times New Roman"/>
              </a:rPr>
              <a:t>Рис. 1. </a:t>
            </a:r>
            <a:r>
              <a:rPr dirty="0" sz="1600" spc="-15" i="1">
                <a:latin typeface="Times New Roman"/>
                <a:cs typeface="Times New Roman"/>
              </a:rPr>
              <a:t>Схема </a:t>
            </a:r>
            <a:r>
              <a:rPr dirty="0" sz="1600" i="1">
                <a:latin typeface="Times New Roman"/>
                <a:cs typeface="Times New Roman"/>
              </a:rPr>
              <a:t>простой </a:t>
            </a:r>
            <a:r>
              <a:rPr dirty="0" sz="1600" spc="-10" i="1">
                <a:latin typeface="Times New Roman"/>
                <a:cs typeface="Times New Roman"/>
              </a:rPr>
              <a:t>аутентификации </a:t>
            </a:r>
            <a:r>
              <a:rPr dirty="0" sz="1600" i="1">
                <a:latin typeface="Times New Roman"/>
                <a:cs typeface="Times New Roman"/>
              </a:rPr>
              <a:t>с </a:t>
            </a:r>
            <a:r>
              <a:rPr dirty="0" sz="1600" spc="-10" i="1">
                <a:latin typeface="Times New Roman"/>
                <a:cs typeface="Times New Roman"/>
              </a:rPr>
              <a:t>использованием</a:t>
            </a:r>
            <a:r>
              <a:rPr dirty="0" sz="1600" spc="2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пароля</a:t>
            </a: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dirty="0" sz="1600" spc="-30">
                <a:latin typeface="Times New Roman"/>
                <a:cs typeface="Times New Roman"/>
              </a:rPr>
              <a:t>где </a:t>
            </a:r>
            <a:r>
              <a:rPr dirty="0" baseline="14492" sz="1725" spc="322" i="1">
                <a:latin typeface="Times New Roman"/>
                <a:cs typeface="Times New Roman"/>
              </a:rPr>
              <a:t>Е</a:t>
            </a:r>
            <a:r>
              <a:rPr dirty="0" sz="750" spc="215" i="1">
                <a:latin typeface="Times New Roman"/>
                <a:cs typeface="Times New Roman"/>
              </a:rPr>
              <a:t>к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средства </a:t>
            </a:r>
            <a:r>
              <a:rPr dirty="0" sz="1600" spc="-5">
                <a:latin typeface="Times New Roman"/>
                <a:cs typeface="Times New Roman"/>
              </a:rPr>
              <a:t>шифрования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baseline="14492" sz="1725" spc="322" i="1">
                <a:latin typeface="Times New Roman"/>
                <a:cs typeface="Times New Roman"/>
              </a:rPr>
              <a:t>D</a:t>
            </a:r>
            <a:r>
              <a:rPr dirty="0" sz="750" spc="215" i="1">
                <a:latin typeface="Times New Roman"/>
                <a:cs typeface="Times New Roman"/>
              </a:rPr>
              <a:t>к </a:t>
            </a:r>
            <a:r>
              <a:rPr dirty="0" sz="1600">
                <a:latin typeface="Times New Roman"/>
                <a:cs typeface="Times New Roman"/>
              </a:rPr>
              <a:t>–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расшифровывания;</a:t>
            </a:r>
            <a:endParaRPr sz="16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470"/>
              </a:spcBef>
            </a:pPr>
            <a:r>
              <a:rPr dirty="0" baseline="14492" sz="1725" spc="315" i="1">
                <a:latin typeface="Times New Roman"/>
                <a:cs typeface="Times New Roman"/>
              </a:rPr>
              <a:t>P</a:t>
            </a:r>
            <a:r>
              <a:rPr dirty="0" sz="750" spc="210" i="1">
                <a:latin typeface="Times New Roman"/>
                <a:cs typeface="Times New Roman"/>
              </a:rPr>
              <a:t>А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пароль, введённый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пользователем;</a:t>
            </a:r>
            <a:endParaRPr sz="16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540"/>
              </a:spcBef>
            </a:pPr>
            <a:r>
              <a:rPr dirty="0" baseline="2525" sz="1650" spc="22" i="1">
                <a:latin typeface="Times New Roman"/>
                <a:cs typeface="Times New Roman"/>
              </a:rPr>
              <a:t>P</a:t>
            </a:r>
            <a:r>
              <a:rPr dirty="0" baseline="-15873" sz="1050" spc="22" i="1">
                <a:latin typeface="Times New Roman"/>
                <a:cs typeface="Times New Roman"/>
              </a:rPr>
              <a:t>А</a:t>
            </a:r>
            <a:r>
              <a:rPr dirty="0" baseline="30303" sz="1650" spc="22">
                <a:latin typeface="Arial Black"/>
                <a:cs typeface="Arial Black"/>
              </a:rPr>
              <a:t>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20">
                <a:latin typeface="Times New Roman"/>
                <a:cs typeface="Times New Roman"/>
              </a:rPr>
              <a:t>исходное </a:t>
            </a:r>
            <a:r>
              <a:rPr dirty="0" sz="1600" spc="-15">
                <a:latin typeface="Times New Roman"/>
                <a:cs typeface="Times New Roman"/>
              </a:rPr>
              <a:t>значение </a:t>
            </a:r>
            <a:r>
              <a:rPr dirty="0" sz="1600" spc="-10">
                <a:latin typeface="Times New Roman"/>
                <a:cs typeface="Times New Roman"/>
              </a:rPr>
              <a:t>пароля, </a:t>
            </a:r>
            <a:r>
              <a:rPr dirty="0" sz="1600" spc="-5">
                <a:latin typeface="Times New Roman"/>
                <a:cs typeface="Times New Roman"/>
              </a:rPr>
              <a:t>хранящегося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сервере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аутентификации.</a:t>
            </a: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50"/>
              </a:spcBef>
            </a:pPr>
            <a:r>
              <a:rPr dirty="0" sz="1600" spc="-10">
                <a:latin typeface="Times New Roman"/>
                <a:cs typeface="Times New Roman"/>
              </a:rPr>
              <a:t>Схемы </a:t>
            </a:r>
            <a:r>
              <a:rPr dirty="0" sz="1600" spc="-5">
                <a:latin typeface="Times New Roman"/>
                <a:cs typeface="Times New Roman"/>
              </a:rPr>
              <a:t>простой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 spc="-15">
                <a:latin typeface="Times New Roman"/>
                <a:cs typeface="Times New Roman"/>
              </a:rPr>
              <a:t>отличаются </a:t>
            </a:r>
            <a:r>
              <a:rPr dirty="0" sz="1600" spc="-5">
                <a:latin typeface="Times New Roman"/>
                <a:cs typeface="Times New Roman"/>
              </a:rPr>
              <a:t>также </a:t>
            </a:r>
            <a:r>
              <a:rPr dirty="0" sz="1600" spc="-10">
                <a:latin typeface="Times New Roman"/>
                <a:cs typeface="Times New Roman"/>
              </a:rPr>
              <a:t>видом </a:t>
            </a:r>
            <a:r>
              <a:rPr dirty="0" sz="1600" spc="-5">
                <a:latin typeface="Times New Roman"/>
                <a:cs typeface="Times New Roman"/>
              </a:rPr>
              <a:t>хранения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проверки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паролей:</a:t>
            </a:r>
            <a:endParaRPr sz="1600">
              <a:latin typeface="Times New Roman"/>
              <a:cs typeface="Times New Roman"/>
            </a:endParaRPr>
          </a:p>
          <a:p>
            <a:pPr algn="just" marL="508000" marR="43180" indent="-228600">
              <a:lnSpc>
                <a:spcPct val="124500"/>
              </a:lnSpc>
              <a:buSzPct val="87500"/>
              <a:buAutoNum type="arabicParenR"/>
              <a:tabLst>
                <a:tab pos="508000" algn="l"/>
              </a:tabLst>
            </a:pPr>
            <a:r>
              <a:rPr dirty="0" sz="1600" spc="-5">
                <a:latin typeface="Times New Roman"/>
                <a:cs typeface="Times New Roman"/>
              </a:rPr>
              <a:t>хранение </a:t>
            </a:r>
            <a:r>
              <a:rPr dirty="0" sz="1600" spc="-10">
                <a:latin typeface="Times New Roman"/>
                <a:cs typeface="Times New Roman"/>
              </a:rPr>
              <a:t>паролей пользователей 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-15">
                <a:latin typeface="Times New Roman"/>
                <a:cs typeface="Times New Roman"/>
              </a:rPr>
              <a:t>открытом </a:t>
            </a:r>
            <a:r>
              <a:rPr dirty="0" sz="1600" spc="-5">
                <a:latin typeface="Times New Roman"/>
                <a:cs typeface="Times New Roman"/>
              </a:rPr>
              <a:t>виде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системных файлах, защищённых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чтения 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записи. </a:t>
            </a:r>
            <a:r>
              <a:rPr dirty="0" sz="1600" spc="-10">
                <a:latin typeface="Times New Roman"/>
                <a:cs typeface="Times New Roman"/>
              </a:rPr>
              <a:t>Недостаток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возможность получения </a:t>
            </a:r>
            <a:r>
              <a:rPr dirty="0" sz="1600" spc="-20">
                <a:latin typeface="Times New Roman"/>
                <a:cs typeface="Times New Roman"/>
              </a:rPr>
              <a:t>злоумышленником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системе привилегий  администратора;</a:t>
            </a:r>
            <a:endParaRPr sz="1600">
              <a:latin typeface="Times New Roman"/>
              <a:cs typeface="Times New Roman"/>
            </a:endParaRPr>
          </a:p>
          <a:p>
            <a:pPr algn="just" marL="508000" marR="43180" indent="-228600">
              <a:lnSpc>
                <a:spcPct val="124500"/>
              </a:lnSpc>
              <a:buSzPct val="87500"/>
              <a:buAutoNum type="arabicParenR"/>
              <a:tabLst>
                <a:tab pos="508000" algn="l"/>
              </a:tabLst>
            </a:pPr>
            <a:r>
              <a:rPr dirty="0" sz="1600" spc="-5">
                <a:latin typeface="Times New Roman"/>
                <a:cs typeface="Times New Roman"/>
              </a:rPr>
              <a:t>хранение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передача </a:t>
            </a:r>
            <a:r>
              <a:rPr dirty="0" sz="1600" spc="-10">
                <a:latin typeface="Times New Roman"/>
                <a:cs typeface="Times New Roman"/>
              </a:rPr>
              <a:t>хэш-функций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паролей </a:t>
            </a:r>
            <a:r>
              <a:rPr dirty="0" sz="1600" spc="-10">
                <a:latin typeface="Times New Roman"/>
                <a:cs typeface="Times New Roman"/>
              </a:rPr>
              <a:t>пользователей (использование </a:t>
            </a:r>
            <a:r>
              <a:rPr dirty="0" sz="1600" spc="-5">
                <a:latin typeface="Times New Roman"/>
                <a:cs typeface="Times New Roman"/>
              </a:rPr>
              <a:t>односторонних  </a:t>
            </a:r>
            <a:r>
              <a:rPr dirty="0" sz="1600" spc="-10">
                <a:latin typeface="Times New Roman"/>
                <a:cs typeface="Times New Roman"/>
              </a:rPr>
              <a:t>функций).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этом </a:t>
            </a:r>
            <a:r>
              <a:rPr dirty="0" sz="1600" spc="-5">
                <a:latin typeface="Times New Roman"/>
                <a:cs typeface="Times New Roman"/>
              </a:rPr>
              <a:t>случае </a:t>
            </a:r>
            <a:r>
              <a:rPr dirty="0" sz="1600" spc="-10">
                <a:latin typeface="Times New Roman"/>
                <a:cs typeface="Times New Roman"/>
              </a:rPr>
              <a:t>гарантируется невозможность </a:t>
            </a:r>
            <a:r>
              <a:rPr dirty="0" sz="1600" spc="-5">
                <a:latin typeface="Times New Roman"/>
                <a:cs typeface="Times New Roman"/>
              </a:rPr>
              <a:t>раскрытия </a:t>
            </a:r>
            <a:r>
              <a:rPr dirty="0" sz="1600" spc="-10">
                <a:latin typeface="Times New Roman"/>
                <a:cs typeface="Times New Roman"/>
              </a:rPr>
              <a:t>пароля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15">
                <a:latin typeface="Times New Roman"/>
                <a:cs typeface="Times New Roman"/>
              </a:rPr>
              <a:t>его </a:t>
            </a:r>
            <a:r>
              <a:rPr dirty="0" sz="1600" spc="-10">
                <a:latin typeface="Times New Roman"/>
                <a:cs typeface="Times New Roman"/>
              </a:rPr>
              <a:t>отображению,  </a:t>
            </a:r>
            <a:r>
              <a:rPr dirty="0" sz="1600">
                <a:latin typeface="Times New Roman"/>
                <a:cs typeface="Times New Roman"/>
              </a:rPr>
              <a:t>так </a:t>
            </a:r>
            <a:r>
              <a:rPr dirty="0" sz="1600" spc="-15">
                <a:latin typeface="Times New Roman"/>
                <a:cs typeface="Times New Roman"/>
              </a:rPr>
              <a:t>как </a:t>
            </a:r>
            <a:r>
              <a:rPr dirty="0" sz="1600" spc="-10">
                <a:latin typeface="Times New Roman"/>
                <a:cs typeface="Times New Roman"/>
              </a:rPr>
              <a:t>злоумышленник </a:t>
            </a:r>
            <a:r>
              <a:rPr dirty="0" sz="1600" spc="-5">
                <a:latin typeface="Times New Roman"/>
                <a:cs typeface="Times New Roman"/>
              </a:rPr>
              <a:t>наталкивается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неразрешимую </a:t>
            </a:r>
            <a:r>
              <a:rPr dirty="0" sz="1600" spc="-15">
                <a:latin typeface="Times New Roman"/>
                <a:cs typeface="Times New Roman"/>
              </a:rPr>
              <a:t>числовую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задачу.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2" name="object 62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63" name="object 63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32302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Методы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4699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8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460" y="1069029"/>
            <a:ext cx="7890509" cy="196850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70"/>
              </a:spcBef>
            </a:pPr>
            <a:r>
              <a:rPr dirty="0" sz="1600" spc="-5">
                <a:latin typeface="Times New Roman"/>
                <a:cs typeface="Times New Roman"/>
              </a:rPr>
              <a:t>Вариант </a:t>
            </a:r>
            <a:r>
              <a:rPr dirty="0" sz="1600" spc="-10">
                <a:latin typeface="Times New Roman"/>
                <a:cs typeface="Times New Roman"/>
              </a:rPr>
              <a:t>использования </a:t>
            </a:r>
            <a:r>
              <a:rPr dirty="0" sz="1600" spc="-5">
                <a:latin typeface="Times New Roman"/>
                <a:cs typeface="Times New Roman"/>
              </a:rPr>
              <a:t>односторонней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функции:</a:t>
            </a:r>
            <a:endParaRPr sz="1600">
              <a:latin typeface="Times New Roman"/>
              <a:cs typeface="Times New Roman"/>
            </a:endParaRPr>
          </a:p>
          <a:p>
            <a:pPr marL="3985260">
              <a:lnSpc>
                <a:spcPct val="100000"/>
              </a:lnSpc>
              <a:spcBef>
                <a:spcPts val="470"/>
              </a:spcBef>
            </a:pPr>
            <a:r>
              <a:rPr dirty="0" sz="1200" spc="-5" i="1">
                <a:latin typeface="Times New Roman"/>
                <a:cs typeface="Times New Roman"/>
              </a:rPr>
              <a:t>h </a:t>
            </a:r>
            <a:r>
              <a:rPr dirty="0" sz="1200" spc="-270">
                <a:latin typeface="Arial Black"/>
                <a:cs typeface="Arial Black"/>
              </a:rPr>
              <a:t>( </a:t>
            </a:r>
            <a:r>
              <a:rPr dirty="0" sz="1200" spc="-5" i="1">
                <a:latin typeface="Times New Roman"/>
                <a:cs typeface="Times New Roman"/>
              </a:rPr>
              <a:t>p </a:t>
            </a:r>
            <a:r>
              <a:rPr dirty="0" sz="1200" spc="40">
                <a:latin typeface="Arial Black"/>
                <a:cs typeface="Arial Black"/>
              </a:rPr>
              <a:t>)=</a:t>
            </a:r>
            <a:r>
              <a:rPr dirty="0" sz="1200" spc="40" i="1">
                <a:latin typeface="Times New Roman"/>
                <a:cs typeface="Times New Roman"/>
              </a:rPr>
              <a:t>E</a:t>
            </a:r>
            <a:r>
              <a:rPr dirty="0" baseline="-24305" sz="1200" spc="60" i="1">
                <a:latin typeface="Times New Roman"/>
                <a:cs typeface="Times New Roman"/>
              </a:rPr>
              <a:t>p </a:t>
            </a:r>
            <a:r>
              <a:rPr dirty="0" sz="1200" spc="-270">
                <a:latin typeface="Arial Black"/>
                <a:cs typeface="Arial Black"/>
              </a:rPr>
              <a:t>( </a:t>
            </a:r>
            <a:r>
              <a:rPr dirty="0" sz="1200" spc="-65" i="1">
                <a:latin typeface="Times New Roman"/>
                <a:cs typeface="Times New Roman"/>
              </a:rPr>
              <a:t>ID</a:t>
            </a:r>
            <a:r>
              <a:rPr dirty="0" sz="1200" spc="-65">
                <a:latin typeface="Arial Black"/>
                <a:cs typeface="Arial Black"/>
              </a:rPr>
              <a:t>)</a:t>
            </a:r>
            <a:r>
              <a:rPr dirty="0" sz="1200" spc="-250">
                <a:latin typeface="Arial Black"/>
                <a:cs typeface="Arial Black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,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dirty="0" sz="1600" spc="-30">
                <a:latin typeface="Times New Roman"/>
                <a:cs typeface="Times New Roman"/>
              </a:rPr>
              <a:t>где </a:t>
            </a:r>
            <a:r>
              <a:rPr dirty="0" baseline="4273" sz="1950" spc="284" i="1">
                <a:latin typeface="Times New Roman"/>
                <a:cs typeface="Times New Roman"/>
              </a:rPr>
              <a:t>P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пароль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пользователя;</a:t>
            </a:r>
            <a:endParaRPr sz="16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470"/>
              </a:spcBef>
            </a:pPr>
            <a:r>
              <a:rPr dirty="0" baseline="4273" sz="1950" spc="165" i="1">
                <a:latin typeface="Times New Roman"/>
                <a:cs typeface="Times New Roman"/>
              </a:rPr>
              <a:t>ID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идентификатор</a:t>
            </a:r>
            <a:r>
              <a:rPr dirty="0" sz="1600" spc="-2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пользователя;</a:t>
            </a:r>
            <a:endParaRPr sz="16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470"/>
              </a:spcBef>
            </a:pPr>
            <a:r>
              <a:rPr dirty="0" baseline="21164" sz="1575" spc="405" i="1">
                <a:latin typeface="Times New Roman"/>
                <a:cs typeface="Times New Roman"/>
              </a:rPr>
              <a:t>E</a:t>
            </a:r>
            <a:r>
              <a:rPr dirty="0" baseline="8547" sz="975" spc="405" i="1">
                <a:latin typeface="Times New Roman"/>
                <a:cs typeface="Times New Roman"/>
              </a:rPr>
              <a:t>p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процедура шифрования, </a:t>
            </a:r>
            <a:r>
              <a:rPr dirty="0" sz="1600" spc="-10">
                <a:latin typeface="Times New Roman"/>
                <a:cs typeface="Times New Roman"/>
              </a:rPr>
              <a:t>выполняемая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использованием пароля </a:t>
            </a:r>
            <a:r>
              <a:rPr dirty="0" baseline="4273" sz="1950" spc="292" i="1">
                <a:latin typeface="Times New Roman"/>
                <a:cs typeface="Times New Roman"/>
              </a:rPr>
              <a:t>P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качестве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ключа.</a:t>
            </a:r>
            <a:endParaRPr sz="1600">
              <a:latin typeface="Times New Roman"/>
              <a:cs typeface="Times New Roman"/>
            </a:endParaRPr>
          </a:p>
          <a:p>
            <a:pPr marL="5361940" marR="1700530" indent="-364490">
              <a:lnSpc>
                <a:spcPct val="100000"/>
              </a:lnSpc>
              <a:spcBef>
                <a:spcPts val="650"/>
              </a:spcBef>
            </a:pPr>
            <a:r>
              <a:rPr dirty="0" sz="1050" spc="-5">
                <a:latin typeface="Times New Roman"/>
                <a:cs typeface="Times New Roman"/>
              </a:rPr>
              <a:t>Идентификационная  </a:t>
            </a:r>
            <a:r>
              <a:rPr dirty="0" sz="1050">
                <a:latin typeface="Times New Roman"/>
                <a:cs typeface="Times New Roman"/>
              </a:rPr>
              <a:t>таблица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54450" y="3146749"/>
            <a:ext cx="3549650" cy="539750"/>
            <a:chOff x="3854450" y="3146749"/>
            <a:chExt cx="3549650" cy="539750"/>
          </a:xfrm>
        </p:grpSpPr>
        <p:sp>
          <p:nvSpPr>
            <p:cNvPr id="6" name="object 6"/>
            <p:cNvSpPr/>
            <p:nvPr/>
          </p:nvSpPr>
          <p:spPr>
            <a:xfrm>
              <a:off x="6073139" y="3322009"/>
              <a:ext cx="1329690" cy="62230"/>
            </a:xfrm>
            <a:custGeom>
              <a:avLst/>
              <a:gdLst/>
              <a:ahLst/>
              <a:cxnLst/>
              <a:rect l="l" t="t" r="r" b="b"/>
              <a:pathLst>
                <a:path w="1329690" h="62229">
                  <a:moveTo>
                    <a:pt x="1267460" y="0"/>
                  </a:moveTo>
                  <a:lnTo>
                    <a:pt x="0" y="0"/>
                  </a:lnTo>
                  <a:lnTo>
                    <a:pt x="63500" y="62229"/>
                  </a:lnTo>
                  <a:lnTo>
                    <a:pt x="1329689" y="62229"/>
                  </a:lnTo>
                  <a:lnTo>
                    <a:pt x="12674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73139" y="3322009"/>
              <a:ext cx="1329690" cy="62230"/>
            </a:xfrm>
            <a:custGeom>
              <a:avLst/>
              <a:gdLst/>
              <a:ahLst/>
              <a:cxnLst/>
              <a:rect l="l" t="t" r="r" b="b"/>
              <a:pathLst>
                <a:path w="1329690" h="62229">
                  <a:moveTo>
                    <a:pt x="1267460" y="0"/>
                  </a:moveTo>
                  <a:lnTo>
                    <a:pt x="0" y="0"/>
                  </a:lnTo>
                  <a:lnTo>
                    <a:pt x="63500" y="62229"/>
                  </a:lnTo>
                  <a:lnTo>
                    <a:pt x="1329689" y="62229"/>
                  </a:lnTo>
                  <a:lnTo>
                    <a:pt x="12674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39334" y="3146754"/>
              <a:ext cx="64759" cy="2387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73139" y="3148019"/>
              <a:ext cx="1267460" cy="173990"/>
            </a:xfrm>
            <a:custGeom>
              <a:avLst/>
              <a:gdLst/>
              <a:ahLst/>
              <a:cxnLst/>
              <a:rect l="l" t="t" r="r" b="b"/>
              <a:pathLst>
                <a:path w="1267459" h="173989">
                  <a:moveTo>
                    <a:pt x="1267460" y="173989"/>
                  </a:moveTo>
                  <a:lnTo>
                    <a:pt x="0" y="173989"/>
                  </a:lnTo>
                  <a:lnTo>
                    <a:pt x="0" y="0"/>
                  </a:lnTo>
                  <a:lnTo>
                    <a:pt x="1267460" y="0"/>
                  </a:lnTo>
                  <a:lnTo>
                    <a:pt x="1267460" y="1739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55720" y="3621729"/>
              <a:ext cx="1329690" cy="63500"/>
            </a:xfrm>
            <a:custGeom>
              <a:avLst/>
              <a:gdLst/>
              <a:ahLst/>
              <a:cxnLst/>
              <a:rect l="l" t="t" r="r" b="b"/>
              <a:pathLst>
                <a:path w="1329689" h="63500">
                  <a:moveTo>
                    <a:pt x="1267459" y="0"/>
                  </a:moveTo>
                  <a:lnTo>
                    <a:pt x="0" y="0"/>
                  </a:lnTo>
                  <a:lnTo>
                    <a:pt x="63500" y="63500"/>
                  </a:lnTo>
                  <a:lnTo>
                    <a:pt x="1329689" y="63500"/>
                  </a:lnTo>
                  <a:lnTo>
                    <a:pt x="1267459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55720" y="3621729"/>
              <a:ext cx="1329690" cy="63500"/>
            </a:xfrm>
            <a:custGeom>
              <a:avLst/>
              <a:gdLst/>
              <a:ahLst/>
              <a:cxnLst/>
              <a:rect l="l" t="t" r="r" b="b"/>
              <a:pathLst>
                <a:path w="1329689" h="63500">
                  <a:moveTo>
                    <a:pt x="1267459" y="0"/>
                  </a:moveTo>
                  <a:lnTo>
                    <a:pt x="0" y="0"/>
                  </a:lnTo>
                  <a:lnTo>
                    <a:pt x="63500" y="63500"/>
                  </a:lnTo>
                  <a:lnTo>
                    <a:pt x="1329689" y="63500"/>
                  </a:lnTo>
                  <a:lnTo>
                    <a:pt x="126745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23180" y="3148019"/>
              <a:ext cx="62230" cy="537210"/>
            </a:xfrm>
            <a:custGeom>
              <a:avLst/>
              <a:gdLst/>
              <a:ahLst/>
              <a:cxnLst/>
              <a:rect l="l" t="t" r="r" b="b"/>
              <a:pathLst>
                <a:path w="62229" h="537210">
                  <a:moveTo>
                    <a:pt x="0" y="0"/>
                  </a:moveTo>
                  <a:lnTo>
                    <a:pt x="0" y="473709"/>
                  </a:lnTo>
                  <a:lnTo>
                    <a:pt x="62230" y="537209"/>
                  </a:lnTo>
                  <a:lnTo>
                    <a:pt x="6223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23180" y="3148019"/>
              <a:ext cx="62230" cy="537210"/>
            </a:xfrm>
            <a:custGeom>
              <a:avLst/>
              <a:gdLst/>
              <a:ahLst/>
              <a:cxnLst/>
              <a:rect l="l" t="t" r="r" b="b"/>
              <a:pathLst>
                <a:path w="62229" h="537210">
                  <a:moveTo>
                    <a:pt x="62230" y="537209"/>
                  </a:moveTo>
                  <a:lnTo>
                    <a:pt x="0" y="473709"/>
                  </a:lnTo>
                  <a:lnTo>
                    <a:pt x="0" y="0"/>
                  </a:lnTo>
                  <a:lnTo>
                    <a:pt x="62230" y="63500"/>
                  </a:lnTo>
                  <a:lnTo>
                    <a:pt x="62230" y="5372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855720" y="3148019"/>
            <a:ext cx="1267460" cy="47370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marL="300355">
              <a:lnSpc>
                <a:spcPct val="100000"/>
              </a:lnSpc>
              <a:spcBef>
                <a:spcPts val="1030"/>
              </a:spcBef>
            </a:pPr>
            <a:r>
              <a:rPr dirty="0" sz="1200" spc="10">
                <a:latin typeface="Times New Roman"/>
                <a:cs typeface="Times New Roman"/>
              </a:rPr>
              <a:t>h(P</a:t>
            </a:r>
            <a:r>
              <a:rPr dirty="0" baseline="-27777" sz="1200" spc="1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),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ID</a:t>
            </a:r>
            <a:r>
              <a:rPr dirty="0" baseline="-27777" sz="1200" spc="22">
                <a:latin typeface="Times New Roman"/>
                <a:cs typeface="Times New Roman"/>
              </a:rPr>
              <a:t>A</a:t>
            </a:r>
            <a:endParaRPr baseline="-27777" sz="1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07459" y="4383729"/>
            <a:ext cx="1426210" cy="1357630"/>
            <a:chOff x="3807459" y="4383729"/>
            <a:chExt cx="1426210" cy="1357630"/>
          </a:xfrm>
        </p:grpSpPr>
        <p:sp>
          <p:nvSpPr>
            <p:cNvPr id="16" name="object 16"/>
            <p:cNvSpPr/>
            <p:nvPr/>
          </p:nvSpPr>
          <p:spPr>
            <a:xfrm>
              <a:off x="4479289" y="5056829"/>
              <a:ext cx="753110" cy="683260"/>
            </a:xfrm>
            <a:custGeom>
              <a:avLst/>
              <a:gdLst/>
              <a:ahLst/>
              <a:cxnLst/>
              <a:rect l="l" t="t" r="r" b="b"/>
              <a:pathLst>
                <a:path w="753110" h="683260">
                  <a:moveTo>
                    <a:pt x="673100" y="0"/>
                  </a:moveTo>
                  <a:lnTo>
                    <a:pt x="0" y="670560"/>
                  </a:lnTo>
                  <a:lnTo>
                    <a:pt x="80010" y="683260"/>
                  </a:lnTo>
                  <a:lnTo>
                    <a:pt x="753110" y="13970"/>
                  </a:lnTo>
                  <a:lnTo>
                    <a:pt x="67310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79289" y="5056829"/>
              <a:ext cx="753110" cy="683260"/>
            </a:xfrm>
            <a:custGeom>
              <a:avLst/>
              <a:gdLst/>
              <a:ahLst/>
              <a:cxnLst/>
              <a:rect l="l" t="t" r="r" b="b"/>
              <a:pathLst>
                <a:path w="753110" h="683260">
                  <a:moveTo>
                    <a:pt x="673100" y="0"/>
                  </a:moveTo>
                  <a:lnTo>
                    <a:pt x="0" y="670560"/>
                  </a:lnTo>
                  <a:lnTo>
                    <a:pt x="80010" y="683260"/>
                  </a:lnTo>
                  <a:lnTo>
                    <a:pt x="753110" y="13970"/>
                  </a:lnTo>
                  <a:lnTo>
                    <a:pt x="6731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83099" y="4384999"/>
              <a:ext cx="749300" cy="685800"/>
            </a:xfrm>
            <a:custGeom>
              <a:avLst/>
              <a:gdLst/>
              <a:ahLst/>
              <a:cxnLst/>
              <a:rect l="l" t="t" r="r" b="b"/>
              <a:pathLst>
                <a:path w="749300" h="685800">
                  <a:moveTo>
                    <a:pt x="0" y="0"/>
                  </a:moveTo>
                  <a:lnTo>
                    <a:pt x="669289" y="671830"/>
                  </a:lnTo>
                  <a:lnTo>
                    <a:pt x="749300" y="685800"/>
                  </a:lnTo>
                  <a:lnTo>
                    <a:pt x="78739" y="13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83099" y="4384999"/>
              <a:ext cx="749300" cy="685800"/>
            </a:xfrm>
            <a:custGeom>
              <a:avLst/>
              <a:gdLst/>
              <a:ahLst/>
              <a:cxnLst/>
              <a:rect l="l" t="t" r="r" b="b"/>
              <a:pathLst>
                <a:path w="749300" h="685800">
                  <a:moveTo>
                    <a:pt x="749300" y="685800"/>
                  </a:moveTo>
                  <a:lnTo>
                    <a:pt x="669289" y="671830"/>
                  </a:lnTo>
                  <a:lnTo>
                    <a:pt x="0" y="0"/>
                  </a:lnTo>
                  <a:lnTo>
                    <a:pt x="78739" y="13969"/>
                  </a:lnTo>
                  <a:lnTo>
                    <a:pt x="749300" y="685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08729" y="4384999"/>
              <a:ext cx="1343660" cy="1342390"/>
            </a:xfrm>
            <a:custGeom>
              <a:avLst/>
              <a:gdLst/>
              <a:ahLst/>
              <a:cxnLst/>
              <a:rect l="l" t="t" r="r" b="b"/>
              <a:pathLst>
                <a:path w="1343660" h="1342389">
                  <a:moveTo>
                    <a:pt x="674370" y="0"/>
                  </a:moveTo>
                  <a:lnTo>
                    <a:pt x="0" y="670560"/>
                  </a:lnTo>
                  <a:lnTo>
                    <a:pt x="670560" y="1342389"/>
                  </a:lnTo>
                  <a:lnTo>
                    <a:pt x="1343660" y="671830"/>
                  </a:lnTo>
                  <a:lnTo>
                    <a:pt x="674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08729" y="4384999"/>
              <a:ext cx="1343660" cy="1342390"/>
            </a:xfrm>
            <a:custGeom>
              <a:avLst/>
              <a:gdLst/>
              <a:ahLst/>
              <a:cxnLst/>
              <a:rect l="l" t="t" r="r" b="b"/>
              <a:pathLst>
                <a:path w="1343660" h="1342389">
                  <a:moveTo>
                    <a:pt x="1343660" y="671830"/>
                  </a:moveTo>
                  <a:lnTo>
                    <a:pt x="670560" y="1342389"/>
                  </a:lnTo>
                  <a:lnTo>
                    <a:pt x="0" y="670560"/>
                  </a:lnTo>
                  <a:lnTo>
                    <a:pt x="674370" y="0"/>
                  </a:lnTo>
                  <a:lnTo>
                    <a:pt x="1343660" y="6718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008120" y="4894269"/>
            <a:ext cx="961390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200" spc="15">
                <a:latin typeface="Times New Roman"/>
                <a:cs typeface="Times New Roman"/>
              </a:rPr>
              <a:t>h(P</a:t>
            </a:r>
            <a:r>
              <a:rPr dirty="0" baseline="-27777" sz="1200" spc="22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) =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h'(P</a:t>
            </a:r>
            <a:r>
              <a:rPr dirty="0" baseline="-27777" sz="1200" spc="1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71870" y="3304229"/>
            <a:ext cx="1332230" cy="857250"/>
            <a:chOff x="6071870" y="3304229"/>
            <a:chExt cx="1332230" cy="857250"/>
          </a:xfrm>
        </p:grpSpPr>
        <p:sp>
          <p:nvSpPr>
            <p:cNvPr id="24" name="object 24"/>
            <p:cNvSpPr/>
            <p:nvPr/>
          </p:nvSpPr>
          <p:spPr>
            <a:xfrm>
              <a:off x="6073140" y="3780479"/>
              <a:ext cx="1329690" cy="63500"/>
            </a:xfrm>
            <a:custGeom>
              <a:avLst/>
              <a:gdLst/>
              <a:ahLst/>
              <a:cxnLst/>
              <a:rect l="l" t="t" r="r" b="b"/>
              <a:pathLst>
                <a:path w="1329690" h="63500">
                  <a:moveTo>
                    <a:pt x="1267460" y="0"/>
                  </a:moveTo>
                  <a:lnTo>
                    <a:pt x="0" y="0"/>
                  </a:lnTo>
                  <a:lnTo>
                    <a:pt x="63500" y="63500"/>
                  </a:lnTo>
                  <a:lnTo>
                    <a:pt x="1329689" y="63500"/>
                  </a:lnTo>
                  <a:lnTo>
                    <a:pt x="12674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073140" y="3780479"/>
              <a:ext cx="1329690" cy="63500"/>
            </a:xfrm>
            <a:custGeom>
              <a:avLst/>
              <a:gdLst/>
              <a:ahLst/>
              <a:cxnLst/>
              <a:rect l="l" t="t" r="r" b="b"/>
              <a:pathLst>
                <a:path w="1329690" h="63500">
                  <a:moveTo>
                    <a:pt x="1267460" y="0"/>
                  </a:moveTo>
                  <a:lnTo>
                    <a:pt x="0" y="0"/>
                  </a:lnTo>
                  <a:lnTo>
                    <a:pt x="63500" y="63500"/>
                  </a:lnTo>
                  <a:lnTo>
                    <a:pt x="1329689" y="63500"/>
                  </a:lnTo>
                  <a:lnTo>
                    <a:pt x="12674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340600" y="3305499"/>
              <a:ext cx="62230" cy="538480"/>
            </a:xfrm>
            <a:custGeom>
              <a:avLst/>
              <a:gdLst/>
              <a:ahLst/>
              <a:cxnLst/>
              <a:rect l="l" t="t" r="r" b="b"/>
              <a:pathLst>
                <a:path w="62229" h="538479">
                  <a:moveTo>
                    <a:pt x="0" y="0"/>
                  </a:moveTo>
                  <a:lnTo>
                    <a:pt x="0" y="474979"/>
                  </a:lnTo>
                  <a:lnTo>
                    <a:pt x="62229" y="538479"/>
                  </a:lnTo>
                  <a:lnTo>
                    <a:pt x="62229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340600" y="3305499"/>
              <a:ext cx="62230" cy="538480"/>
            </a:xfrm>
            <a:custGeom>
              <a:avLst/>
              <a:gdLst/>
              <a:ahLst/>
              <a:cxnLst/>
              <a:rect l="l" t="t" r="r" b="b"/>
              <a:pathLst>
                <a:path w="62229" h="538479">
                  <a:moveTo>
                    <a:pt x="62229" y="538479"/>
                  </a:moveTo>
                  <a:lnTo>
                    <a:pt x="0" y="474979"/>
                  </a:lnTo>
                  <a:lnTo>
                    <a:pt x="0" y="0"/>
                  </a:lnTo>
                  <a:lnTo>
                    <a:pt x="62229" y="63500"/>
                  </a:lnTo>
                  <a:lnTo>
                    <a:pt x="62229" y="5384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073140" y="3305499"/>
              <a:ext cx="1267460" cy="474980"/>
            </a:xfrm>
            <a:custGeom>
              <a:avLst/>
              <a:gdLst/>
              <a:ahLst/>
              <a:cxnLst/>
              <a:rect l="l" t="t" r="r" b="b"/>
              <a:pathLst>
                <a:path w="1267459" h="474979">
                  <a:moveTo>
                    <a:pt x="126746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1267460" y="474979"/>
                  </a:lnTo>
                  <a:lnTo>
                    <a:pt x="1267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073140" y="3305499"/>
              <a:ext cx="1267460" cy="474980"/>
            </a:xfrm>
            <a:custGeom>
              <a:avLst/>
              <a:gdLst/>
              <a:ahLst/>
              <a:cxnLst/>
              <a:rect l="l" t="t" r="r" b="b"/>
              <a:pathLst>
                <a:path w="1267459" h="474979">
                  <a:moveTo>
                    <a:pt x="1267460" y="474979"/>
                  </a:moveTo>
                  <a:lnTo>
                    <a:pt x="0" y="474979"/>
                  </a:lnTo>
                  <a:lnTo>
                    <a:pt x="0" y="0"/>
                  </a:lnTo>
                  <a:lnTo>
                    <a:pt x="1267460" y="0"/>
                  </a:lnTo>
                  <a:lnTo>
                    <a:pt x="1267460" y="4749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073140" y="4096709"/>
              <a:ext cx="1329690" cy="63500"/>
            </a:xfrm>
            <a:custGeom>
              <a:avLst/>
              <a:gdLst/>
              <a:ahLst/>
              <a:cxnLst/>
              <a:rect l="l" t="t" r="r" b="b"/>
              <a:pathLst>
                <a:path w="1329690" h="63500">
                  <a:moveTo>
                    <a:pt x="1267460" y="0"/>
                  </a:moveTo>
                  <a:lnTo>
                    <a:pt x="0" y="0"/>
                  </a:lnTo>
                  <a:lnTo>
                    <a:pt x="63500" y="63500"/>
                  </a:lnTo>
                  <a:lnTo>
                    <a:pt x="1329689" y="63500"/>
                  </a:lnTo>
                  <a:lnTo>
                    <a:pt x="12674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073140" y="4096709"/>
              <a:ext cx="1329690" cy="63500"/>
            </a:xfrm>
            <a:custGeom>
              <a:avLst/>
              <a:gdLst/>
              <a:ahLst/>
              <a:cxnLst/>
              <a:rect l="l" t="t" r="r" b="b"/>
              <a:pathLst>
                <a:path w="1329690" h="63500">
                  <a:moveTo>
                    <a:pt x="1267460" y="0"/>
                  </a:moveTo>
                  <a:lnTo>
                    <a:pt x="0" y="0"/>
                  </a:lnTo>
                  <a:lnTo>
                    <a:pt x="63500" y="63500"/>
                  </a:lnTo>
                  <a:lnTo>
                    <a:pt x="1329689" y="63500"/>
                  </a:lnTo>
                  <a:lnTo>
                    <a:pt x="12674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340600" y="3780479"/>
              <a:ext cx="62230" cy="379730"/>
            </a:xfrm>
            <a:custGeom>
              <a:avLst/>
              <a:gdLst/>
              <a:ahLst/>
              <a:cxnLst/>
              <a:rect l="l" t="t" r="r" b="b"/>
              <a:pathLst>
                <a:path w="62229" h="379729">
                  <a:moveTo>
                    <a:pt x="0" y="0"/>
                  </a:moveTo>
                  <a:lnTo>
                    <a:pt x="0" y="316230"/>
                  </a:lnTo>
                  <a:lnTo>
                    <a:pt x="62229" y="379730"/>
                  </a:lnTo>
                  <a:lnTo>
                    <a:pt x="62229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340600" y="3780479"/>
              <a:ext cx="62230" cy="379730"/>
            </a:xfrm>
            <a:custGeom>
              <a:avLst/>
              <a:gdLst/>
              <a:ahLst/>
              <a:cxnLst/>
              <a:rect l="l" t="t" r="r" b="b"/>
              <a:pathLst>
                <a:path w="62229" h="379729">
                  <a:moveTo>
                    <a:pt x="62229" y="379730"/>
                  </a:moveTo>
                  <a:lnTo>
                    <a:pt x="0" y="316230"/>
                  </a:lnTo>
                  <a:lnTo>
                    <a:pt x="0" y="0"/>
                  </a:lnTo>
                  <a:lnTo>
                    <a:pt x="62229" y="63500"/>
                  </a:lnTo>
                  <a:lnTo>
                    <a:pt x="62229" y="3797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073140" y="3780479"/>
              <a:ext cx="1267460" cy="316230"/>
            </a:xfrm>
            <a:custGeom>
              <a:avLst/>
              <a:gdLst/>
              <a:ahLst/>
              <a:cxnLst/>
              <a:rect l="l" t="t" r="r" b="b"/>
              <a:pathLst>
                <a:path w="1267459" h="316229">
                  <a:moveTo>
                    <a:pt x="1267460" y="0"/>
                  </a:moveTo>
                  <a:lnTo>
                    <a:pt x="0" y="0"/>
                  </a:lnTo>
                  <a:lnTo>
                    <a:pt x="0" y="316230"/>
                  </a:lnTo>
                  <a:lnTo>
                    <a:pt x="1267460" y="316230"/>
                  </a:lnTo>
                  <a:lnTo>
                    <a:pt x="1267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073140" y="3780479"/>
              <a:ext cx="1267460" cy="316230"/>
            </a:xfrm>
            <a:custGeom>
              <a:avLst/>
              <a:gdLst/>
              <a:ahLst/>
              <a:cxnLst/>
              <a:rect l="l" t="t" r="r" b="b"/>
              <a:pathLst>
                <a:path w="1267459" h="316229">
                  <a:moveTo>
                    <a:pt x="1267460" y="316230"/>
                  </a:moveTo>
                  <a:lnTo>
                    <a:pt x="0" y="316230"/>
                  </a:lnTo>
                  <a:lnTo>
                    <a:pt x="0" y="0"/>
                  </a:lnTo>
                  <a:lnTo>
                    <a:pt x="1267460" y="0"/>
                  </a:lnTo>
                  <a:lnTo>
                    <a:pt x="1267460" y="3162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073140" y="3780479"/>
            <a:ext cx="1267460" cy="3162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409"/>
              </a:spcBef>
            </a:pPr>
            <a:r>
              <a:rPr dirty="0" sz="1200" spc="15">
                <a:latin typeface="Times New Roman"/>
                <a:cs typeface="Times New Roman"/>
              </a:rPr>
              <a:t>ID</a:t>
            </a:r>
            <a:r>
              <a:rPr dirty="0" baseline="-27777" sz="1200" spc="22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|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h'(P</a:t>
            </a:r>
            <a:r>
              <a:rPr dirty="0" baseline="-27777" sz="1200" spc="1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071870" y="4095439"/>
            <a:ext cx="1332230" cy="713740"/>
            <a:chOff x="6071870" y="4095439"/>
            <a:chExt cx="1332230" cy="713740"/>
          </a:xfrm>
        </p:grpSpPr>
        <p:sp>
          <p:nvSpPr>
            <p:cNvPr id="38" name="object 38"/>
            <p:cNvSpPr/>
            <p:nvPr/>
          </p:nvSpPr>
          <p:spPr>
            <a:xfrm>
              <a:off x="6073140" y="4570419"/>
              <a:ext cx="1329690" cy="63500"/>
            </a:xfrm>
            <a:custGeom>
              <a:avLst/>
              <a:gdLst/>
              <a:ahLst/>
              <a:cxnLst/>
              <a:rect l="l" t="t" r="r" b="b"/>
              <a:pathLst>
                <a:path w="1329690" h="63500">
                  <a:moveTo>
                    <a:pt x="1267460" y="0"/>
                  </a:moveTo>
                  <a:lnTo>
                    <a:pt x="0" y="0"/>
                  </a:lnTo>
                  <a:lnTo>
                    <a:pt x="63500" y="63499"/>
                  </a:lnTo>
                  <a:lnTo>
                    <a:pt x="1329689" y="63499"/>
                  </a:lnTo>
                  <a:lnTo>
                    <a:pt x="12674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073140" y="4570419"/>
              <a:ext cx="1329690" cy="63500"/>
            </a:xfrm>
            <a:custGeom>
              <a:avLst/>
              <a:gdLst/>
              <a:ahLst/>
              <a:cxnLst/>
              <a:rect l="l" t="t" r="r" b="b"/>
              <a:pathLst>
                <a:path w="1329690" h="63500">
                  <a:moveTo>
                    <a:pt x="1267460" y="0"/>
                  </a:moveTo>
                  <a:lnTo>
                    <a:pt x="0" y="0"/>
                  </a:lnTo>
                  <a:lnTo>
                    <a:pt x="63500" y="63499"/>
                  </a:lnTo>
                  <a:lnTo>
                    <a:pt x="1329689" y="63499"/>
                  </a:lnTo>
                  <a:lnTo>
                    <a:pt x="12674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340600" y="4096709"/>
              <a:ext cx="62230" cy="537210"/>
            </a:xfrm>
            <a:custGeom>
              <a:avLst/>
              <a:gdLst/>
              <a:ahLst/>
              <a:cxnLst/>
              <a:rect l="l" t="t" r="r" b="b"/>
              <a:pathLst>
                <a:path w="62229" h="537210">
                  <a:moveTo>
                    <a:pt x="0" y="0"/>
                  </a:moveTo>
                  <a:lnTo>
                    <a:pt x="0" y="473709"/>
                  </a:lnTo>
                  <a:lnTo>
                    <a:pt x="62229" y="537209"/>
                  </a:lnTo>
                  <a:lnTo>
                    <a:pt x="62229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340600" y="4096709"/>
              <a:ext cx="62230" cy="537210"/>
            </a:xfrm>
            <a:custGeom>
              <a:avLst/>
              <a:gdLst/>
              <a:ahLst/>
              <a:cxnLst/>
              <a:rect l="l" t="t" r="r" b="b"/>
              <a:pathLst>
                <a:path w="62229" h="537210">
                  <a:moveTo>
                    <a:pt x="62229" y="537209"/>
                  </a:moveTo>
                  <a:lnTo>
                    <a:pt x="0" y="473709"/>
                  </a:lnTo>
                  <a:lnTo>
                    <a:pt x="0" y="0"/>
                  </a:lnTo>
                  <a:lnTo>
                    <a:pt x="62229" y="63500"/>
                  </a:lnTo>
                  <a:lnTo>
                    <a:pt x="62229" y="5372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073140" y="4096709"/>
              <a:ext cx="1267460" cy="473709"/>
            </a:xfrm>
            <a:custGeom>
              <a:avLst/>
              <a:gdLst/>
              <a:ahLst/>
              <a:cxnLst/>
              <a:rect l="l" t="t" r="r" b="b"/>
              <a:pathLst>
                <a:path w="1267459" h="473710">
                  <a:moveTo>
                    <a:pt x="1267460" y="0"/>
                  </a:moveTo>
                  <a:lnTo>
                    <a:pt x="0" y="0"/>
                  </a:lnTo>
                  <a:lnTo>
                    <a:pt x="0" y="473709"/>
                  </a:lnTo>
                  <a:lnTo>
                    <a:pt x="1267460" y="473709"/>
                  </a:lnTo>
                  <a:lnTo>
                    <a:pt x="1267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073140" y="4096709"/>
              <a:ext cx="1267460" cy="473709"/>
            </a:xfrm>
            <a:custGeom>
              <a:avLst/>
              <a:gdLst/>
              <a:ahLst/>
              <a:cxnLst/>
              <a:rect l="l" t="t" r="r" b="b"/>
              <a:pathLst>
                <a:path w="1267459" h="473710">
                  <a:moveTo>
                    <a:pt x="1267460" y="473709"/>
                  </a:moveTo>
                  <a:lnTo>
                    <a:pt x="0" y="473709"/>
                  </a:lnTo>
                  <a:lnTo>
                    <a:pt x="0" y="0"/>
                  </a:lnTo>
                  <a:lnTo>
                    <a:pt x="1267460" y="0"/>
                  </a:lnTo>
                  <a:lnTo>
                    <a:pt x="1267460" y="4737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675120" y="4223709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w="0" h="24129">
                  <a:moveTo>
                    <a:pt x="-12016" y="12064"/>
                  </a:moveTo>
                  <a:lnTo>
                    <a:pt x="12016" y="12064"/>
                  </a:lnTo>
                </a:path>
              </a:pathLst>
            </a:custGeom>
            <a:ln w="24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663103" y="4332294"/>
              <a:ext cx="24130" cy="95250"/>
            </a:xfrm>
            <a:custGeom>
              <a:avLst/>
              <a:gdLst/>
              <a:ahLst/>
              <a:cxnLst/>
              <a:rect l="l" t="t" r="r" b="b"/>
              <a:pathLst>
                <a:path w="24129" h="95250">
                  <a:moveTo>
                    <a:pt x="0" y="0"/>
                  </a:moveTo>
                  <a:lnTo>
                    <a:pt x="24033" y="0"/>
                  </a:lnTo>
                </a:path>
                <a:path w="24129" h="95250">
                  <a:moveTo>
                    <a:pt x="0" y="95250"/>
                  </a:moveTo>
                  <a:lnTo>
                    <a:pt x="24033" y="95250"/>
                  </a:lnTo>
                </a:path>
              </a:pathLst>
            </a:custGeom>
            <a:ln w="24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073140" y="4744409"/>
              <a:ext cx="1329690" cy="63500"/>
            </a:xfrm>
            <a:custGeom>
              <a:avLst/>
              <a:gdLst/>
              <a:ahLst/>
              <a:cxnLst/>
              <a:rect l="l" t="t" r="r" b="b"/>
              <a:pathLst>
                <a:path w="1329690" h="63500">
                  <a:moveTo>
                    <a:pt x="1267460" y="0"/>
                  </a:moveTo>
                  <a:lnTo>
                    <a:pt x="0" y="0"/>
                  </a:lnTo>
                  <a:lnTo>
                    <a:pt x="63500" y="63500"/>
                  </a:lnTo>
                  <a:lnTo>
                    <a:pt x="1329689" y="63500"/>
                  </a:lnTo>
                  <a:lnTo>
                    <a:pt x="126746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073140" y="4744409"/>
              <a:ext cx="1329690" cy="63500"/>
            </a:xfrm>
            <a:custGeom>
              <a:avLst/>
              <a:gdLst/>
              <a:ahLst/>
              <a:cxnLst/>
              <a:rect l="l" t="t" r="r" b="b"/>
              <a:pathLst>
                <a:path w="1329690" h="63500">
                  <a:moveTo>
                    <a:pt x="1267460" y="0"/>
                  </a:moveTo>
                  <a:lnTo>
                    <a:pt x="0" y="0"/>
                  </a:lnTo>
                  <a:lnTo>
                    <a:pt x="63500" y="63500"/>
                  </a:lnTo>
                  <a:lnTo>
                    <a:pt x="1329689" y="63500"/>
                  </a:lnTo>
                  <a:lnTo>
                    <a:pt x="12674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339335" y="4569155"/>
              <a:ext cx="64759" cy="240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073140" y="4570419"/>
              <a:ext cx="1267460" cy="173990"/>
            </a:xfrm>
            <a:custGeom>
              <a:avLst/>
              <a:gdLst/>
              <a:ahLst/>
              <a:cxnLst/>
              <a:rect l="l" t="t" r="r" b="b"/>
              <a:pathLst>
                <a:path w="1267459" h="173989">
                  <a:moveTo>
                    <a:pt x="1267460" y="0"/>
                  </a:moveTo>
                  <a:lnTo>
                    <a:pt x="0" y="0"/>
                  </a:lnTo>
                  <a:lnTo>
                    <a:pt x="0" y="173989"/>
                  </a:lnTo>
                  <a:lnTo>
                    <a:pt x="1267460" y="173989"/>
                  </a:lnTo>
                  <a:lnTo>
                    <a:pt x="1267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073140" y="4570419"/>
              <a:ext cx="1267460" cy="173990"/>
            </a:xfrm>
            <a:custGeom>
              <a:avLst/>
              <a:gdLst/>
              <a:ahLst/>
              <a:cxnLst/>
              <a:rect l="l" t="t" r="r" b="b"/>
              <a:pathLst>
                <a:path w="1267459" h="173989">
                  <a:moveTo>
                    <a:pt x="1267460" y="173989"/>
                  </a:moveTo>
                  <a:lnTo>
                    <a:pt x="0" y="173989"/>
                  </a:lnTo>
                  <a:lnTo>
                    <a:pt x="0" y="0"/>
                  </a:lnTo>
                  <a:lnTo>
                    <a:pt x="1267460" y="0"/>
                  </a:lnTo>
                  <a:lnTo>
                    <a:pt x="1267460" y="1739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6692900" y="4551369"/>
            <a:ext cx="4000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Times New Roman"/>
                <a:cs typeface="Times New Roman"/>
              </a:rPr>
              <a:t>|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663055" y="3420434"/>
            <a:ext cx="24130" cy="241300"/>
            <a:chOff x="6663055" y="3420434"/>
            <a:chExt cx="24130" cy="241300"/>
          </a:xfrm>
        </p:grpSpPr>
        <p:sp>
          <p:nvSpPr>
            <p:cNvPr id="53" name="object 53"/>
            <p:cNvSpPr/>
            <p:nvPr/>
          </p:nvSpPr>
          <p:spPr>
            <a:xfrm>
              <a:off x="6663103" y="3444564"/>
              <a:ext cx="24130" cy="96520"/>
            </a:xfrm>
            <a:custGeom>
              <a:avLst/>
              <a:gdLst/>
              <a:ahLst/>
              <a:cxnLst/>
              <a:rect l="l" t="t" r="r" b="b"/>
              <a:pathLst>
                <a:path w="24129" h="96520">
                  <a:moveTo>
                    <a:pt x="0" y="0"/>
                  </a:moveTo>
                  <a:lnTo>
                    <a:pt x="24033" y="0"/>
                  </a:lnTo>
                </a:path>
                <a:path w="24129" h="96520">
                  <a:moveTo>
                    <a:pt x="0" y="96520"/>
                  </a:moveTo>
                  <a:lnTo>
                    <a:pt x="24033" y="96520"/>
                  </a:lnTo>
                </a:path>
              </a:pathLst>
            </a:custGeom>
            <a:ln w="24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675120" y="3625539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w="0" h="24129">
                  <a:moveTo>
                    <a:pt x="-12016" y="12064"/>
                  </a:moveTo>
                  <a:lnTo>
                    <a:pt x="12016" y="12064"/>
                  </a:lnTo>
                </a:path>
              </a:pathLst>
            </a:custGeom>
            <a:ln w="24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2833370" y="3128969"/>
            <a:ext cx="389953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8895" algn="l"/>
              </a:tabLst>
            </a:pPr>
            <a:r>
              <a:rPr dirty="0" baseline="2645" sz="1575">
                <a:latin typeface="Times New Roman"/>
                <a:cs typeface="Times New Roman"/>
              </a:rPr>
              <a:t>По</a:t>
            </a:r>
            <a:r>
              <a:rPr dirty="0" baseline="2645" sz="1575" spc="-7">
                <a:latin typeface="Times New Roman"/>
                <a:cs typeface="Times New Roman"/>
              </a:rPr>
              <a:t>ль</a:t>
            </a:r>
            <a:r>
              <a:rPr dirty="0" baseline="2645" sz="1575">
                <a:latin typeface="Times New Roman"/>
                <a:cs typeface="Times New Roman"/>
              </a:rPr>
              <a:t>зоват</a:t>
            </a:r>
            <a:r>
              <a:rPr dirty="0" baseline="2645" sz="1575" spc="-15">
                <a:latin typeface="Times New Roman"/>
                <a:cs typeface="Times New Roman"/>
              </a:rPr>
              <a:t>е</a:t>
            </a:r>
            <a:r>
              <a:rPr dirty="0" baseline="2645" sz="1575" spc="7">
                <a:latin typeface="Times New Roman"/>
                <a:cs typeface="Times New Roman"/>
              </a:rPr>
              <a:t>л</a:t>
            </a:r>
            <a:r>
              <a:rPr dirty="0" baseline="2645" sz="1575">
                <a:latin typeface="Times New Roman"/>
                <a:cs typeface="Times New Roman"/>
              </a:rPr>
              <a:t>ь</a:t>
            </a:r>
            <a:r>
              <a:rPr dirty="0" baseline="2645" sz="1575" spc="7">
                <a:latin typeface="Times New Roman"/>
                <a:cs typeface="Times New Roman"/>
              </a:rPr>
              <a:t> </a:t>
            </a:r>
            <a:r>
              <a:rPr dirty="0" baseline="2645" sz="1575">
                <a:latin typeface="Times New Roman"/>
                <a:cs typeface="Times New Roman"/>
              </a:rPr>
              <a:t>А	</a:t>
            </a:r>
            <a:r>
              <a:rPr dirty="0" sz="1050">
                <a:latin typeface="Times New Roman"/>
                <a:cs typeface="Times New Roman"/>
              </a:rPr>
              <a:t>|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221989" y="3343599"/>
            <a:ext cx="4600575" cy="2998470"/>
            <a:chOff x="3221989" y="3343599"/>
            <a:chExt cx="4600575" cy="2998470"/>
          </a:xfrm>
        </p:grpSpPr>
        <p:sp>
          <p:nvSpPr>
            <p:cNvPr id="57" name="object 57"/>
            <p:cNvSpPr/>
            <p:nvPr/>
          </p:nvSpPr>
          <p:spPr>
            <a:xfrm>
              <a:off x="4964429" y="3937959"/>
              <a:ext cx="994410" cy="0"/>
            </a:xfrm>
            <a:custGeom>
              <a:avLst/>
              <a:gdLst/>
              <a:ahLst/>
              <a:cxnLst/>
              <a:rect l="l" t="t" r="r" b="b"/>
              <a:pathLst>
                <a:path w="994410" h="0">
                  <a:moveTo>
                    <a:pt x="0" y="0"/>
                  </a:moveTo>
                  <a:lnTo>
                    <a:pt x="994410" y="0"/>
                  </a:lnTo>
                </a:path>
              </a:pathLst>
            </a:custGeom>
            <a:ln w="13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948679" y="3897319"/>
              <a:ext cx="124460" cy="82550"/>
            </a:xfrm>
            <a:custGeom>
              <a:avLst/>
              <a:gdLst/>
              <a:ahLst/>
              <a:cxnLst/>
              <a:rect l="l" t="t" r="r" b="b"/>
              <a:pathLst>
                <a:path w="124460" h="82550">
                  <a:moveTo>
                    <a:pt x="0" y="0"/>
                  </a:moveTo>
                  <a:lnTo>
                    <a:pt x="0" y="82550"/>
                  </a:lnTo>
                  <a:lnTo>
                    <a:pt x="124460" y="4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221989" y="3384239"/>
              <a:ext cx="519430" cy="0"/>
            </a:xfrm>
            <a:custGeom>
              <a:avLst/>
              <a:gdLst/>
              <a:ahLst/>
              <a:cxnLst/>
              <a:rect l="l" t="t" r="r" b="b"/>
              <a:pathLst>
                <a:path w="519429" h="0">
                  <a:moveTo>
                    <a:pt x="0" y="0"/>
                  </a:moveTo>
                  <a:lnTo>
                    <a:pt x="519430" y="0"/>
                  </a:lnTo>
                </a:path>
              </a:pathLst>
            </a:custGeom>
            <a:ln w="13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731259" y="3343599"/>
              <a:ext cx="124460" cy="82550"/>
            </a:xfrm>
            <a:custGeom>
              <a:avLst/>
              <a:gdLst/>
              <a:ahLst/>
              <a:cxnLst/>
              <a:rect l="l" t="t" r="r" b="b"/>
              <a:pathLst>
                <a:path w="124460" h="82550">
                  <a:moveTo>
                    <a:pt x="0" y="0"/>
                  </a:moveTo>
                  <a:lnTo>
                    <a:pt x="0" y="82550"/>
                  </a:lnTo>
                  <a:lnTo>
                    <a:pt x="124460" y="4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521200" y="365347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w="0" h="613410">
                  <a:moveTo>
                    <a:pt x="0" y="0"/>
                  </a:moveTo>
                  <a:lnTo>
                    <a:pt x="0" y="613410"/>
                  </a:lnTo>
                </a:path>
              </a:pathLst>
            </a:custGeom>
            <a:ln w="13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479289" y="4256729"/>
              <a:ext cx="82550" cy="124460"/>
            </a:xfrm>
            <a:custGeom>
              <a:avLst/>
              <a:gdLst/>
              <a:ahLst/>
              <a:cxnLst/>
              <a:rect l="l" t="t" r="r" b="b"/>
              <a:pathLst>
                <a:path w="82550" h="124460">
                  <a:moveTo>
                    <a:pt x="82550" y="0"/>
                  </a:moveTo>
                  <a:lnTo>
                    <a:pt x="0" y="0"/>
                  </a:lnTo>
                  <a:lnTo>
                    <a:pt x="41910" y="12446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964429" y="3653479"/>
              <a:ext cx="2851150" cy="1423670"/>
            </a:xfrm>
            <a:custGeom>
              <a:avLst/>
              <a:gdLst/>
              <a:ahLst/>
              <a:cxnLst/>
              <a:rect l="l" t="t" r="r" b="b"/>
              <a:pathLst>
                <a:path w="2851150" h="1423670">
                  <a:moveTo>
                    <a:pt x="0" y="284480"/>
                  </a:moveTo>
                  <a:lnTo>
                    <a:pt x="0" y="0"/>
                  </a:lnTo>
                </a:path>
                <a:path w="2851150" h="1423670">
                  <a:moveTo>
                    <a:pt x="2851150" y="1423670"/>
                  </a:moveTo>
                  <a:lnTo>
                    <a:pt x="336550" y="1423670"/>
                  </a:lnTo>
                </a:path>
              </a:pathLst>
            </a:custGeom>
            <a:ln w="13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185410" y="5035239"/>
              <a:ext cx="125730" cy="82550"/>
            </a:xfrm>
            <a:custGeom>
              <a:avLst/>
              <a:gdLst/>
              <a:ahLst/>
              <a:cxnLst/>
              <a:rect l="l" t="t" r="r" b="b"/>
              <a:pathLst>
                <a:path w="125729" h="82550">
                  <a:moveTo>
                    <a:pt x="125729" y="0"/>
                  </a:moveTo>
                  <a:lnTo>
                    <a:pt x="0" y="41910"/>
                  </a:lnTo>
                  <a:lnTo>
                    <a:pt x="125729" y="82550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336289" y="3937959"/>
              <a:ext cx="4479290" cy="1139190"/>
            </a:xfrm>
            <a:custGeom>
              <a:avLst/>
              <a:gdLst/>
              <a:ahLst/>
              <a:cxnLst/>
              <a:rect l="l" t="t" r="r" b="b"/>
              <a:pathLst>
                <a:path w="4479290" h="1139189">
                  <a:moveTo>
                    <a:pt x="4479290" y="1139189"/>
                  </a:moveTo>
                  <a:lnTo>
                    <a:pt x="4479290" y="0"/>
                  </a:lnTo>
                </a:path>
                <a:path w="4479290" h="1139189">
                  <a:moveTo>
                    <a:pt x="4051300" y="0"/>
                  </a:moveTo>
                  <a:lnTo>
                    <a:pt x="4479290" y="0"/>
                  </a:lnTo>
                </a:path>
                <a:path w="4479290" h="1139189">
                  <a:moveTo>
                    <a:pt x="487680" y="1107439"/>
                  </a:moveTo>
                  <a:lnTo>
                    <a:pt x="0" y="1107439"/>
                  </a:lnTo>
                </a:path>
              </a:pathLst>
            </a:custGeom>
            <a:ln w="13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221989" y="5003489"/>
              <a:ext cx="124460" cy="83820"/>
            </a:xfrm>
            <a:custGeom>
              <a:avLst/>
              <a:gdLst/>
              <a:ahLst/>
              <a:cxnLst/>
              <a:rect l="l" t="t" r="r" b="b"/>
              <a:pathLst>
                <a:path w="124460" h="83820">
                  <a:moveTo>
                    <a:pt x="124460" y="0"/>
                  </a:moveTo>
                  <a:lnTo>
                    <a:pt x="0" y="41910"/>
                  </a:lnTo>
                  <a:lnTo>
                    <a:pt x="124460" y="83820"/>
                  </a:lnTo>
                  <a:lnTo>
                    <a:pt x="1244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521200" y="5740089"/>
              <a:ext cx="0" cy="487680"/>
            </a:xfrm>
            <a:custGeom>
              <a:avLst/>
              <a:gdLst/>
              <a:ahLst/>
              <a:cxnLst/>
              <a:rect l="l" t="t" r="r" b="b"/>
              <a:pathLst>
                <a:path w="0" h="487679">
                  <a:moveTo>
                    <a:pt x="0" y="0"/>
                  </a:moveTo>
                  <a:lnTo>
                    <a:pt x="0" y="487680"/>
                  </a:lnTo>
                </a:path>
              </a:pathLst>
            </a:custGeom>
            <a:ln w="13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479289" y="6217609"/>
              <a:ext cx="82550" cy="124460"/>
            </a:xfrm>
            <a:custGeom>
              <a:avLst/>
              <a:gdLst/>
              <a:ahLst/>
              <a:cxnLst/>
              <a:rect l="l" t="t" r="r" b="b"/>
              <a:pathLst>
                <a:path w="82550" h="124460">
                  <a:moveTo>
                    <a:pt x="82550" y="0"/>
                  </a:moveTo>
                  <a:lnTo>
                    <a:pt x="0" y="0"/>
                  </a:lnTo>
                  <a:lnTo>
                    <a:pt x="41910" y="12445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3416300" y="4764729"/>
            <a:ext cx="246379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15">
                <a:latin typeface="Times New Roman"/>
                <a:cs typeface="Times New Roman"/>
              </a:rPr>
              <a:t>н</a:t>
            </a:r>
            <a:r>
              <a:rPr dirty="0" sz="1200">
                <a:latin typeface="Times New Roman"/>
                <a:cs typeface="Times New Roman"/>
              </a:rPr>
              <a:t>е</a:t>
            </a:r>
            <a:r>
              <a:rPr dirty="0" sz="1200" spc="10">
                <a:latin typeface="Times New Roman"/>
                <a:cs typeface="Times New Roman"/>
              </a:rPr>
              <a:t>т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405120" y="4795210"/>
            <a:ext cx="449580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200" spc="10">
                <a:latin typeface="Times New Roman"/>
                <a:cs typeface="Times New Roman"/>
              </a:rPr>
              <a:t>h'(P</a:t>
            </a:r>
            <a:r>
              <a:rPr dirty="0" baseline="-27777" sz="1200" spc="1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088129" y="4006539"/>
            <a:ext cx="421640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200" spc="10">
                <a:latin typeface="Times New Roman"/>
                <a:cs typeface="Times New Roman"/>
              </a:rPr>
              <a:t>h(P</a:t>
            </a:r>
            <a:r>
              <a:rPr dirty="0" baseline="-27777" sz="1200" spc="1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898139" y="5917889"/>
            <a:ext cx="4877435" cy="886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63650">
              <a:lnSpc>
                <a:spcPct val="100000"/>
              </a:lnSpc>
              <a:spcBef>
                <a:spcPts val="130"/>
              </a:spcBef>
              <a:tabLst>
                <a:tab pos="1701164" algn="l"/>
              </a:tabLst>
            </a:pPr>
            <a:r>
              <a:rPr dirty="0" sz="1200" spc="5">
                <a:latin typeface="Times New Roman"/>
                <a:cs typeface="Times New Roman"/>
              </a:rPr>
              <a:t>да	</a:t>
            </a:r>
            <a:r>
              <a:rPr dirty="0" sz="1200" spc="10">
                <a:latin typeface="Times New Roman"/>
                <a:cs typeface="Times New Roman"/>
              </a:rPr>
              <a:t>(пароль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подлинный)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i="1">
                <a:latin typeface="Times New Roman"/>
                <a:cs typeface="Times New Roman"/>
              </a:rPr>
              <a:t>Рис. 2. </a:t>
            </a:r>
            <a:r>
              <a:rPr dirty="0" sz="1600" spc="-5" i="1">
                <a:latin typeface="Times New Roman"/>
                <a:cs typeface="Times New Roman"/>
              </a:rPr>
              <a:t>Вариант </a:t>
            </a:r>
            <a:r>
              <a:rPr dirty="0" sz="1600" spc="-10" i="1">
                <a:latin typeface="Times New Roman"/>
                <a:cs typeface="Times New Roman"/>
              </a:rPr>
              <a:t>использования </a:t>
            </a:r>
            <a:r>
              <a:rPr dirty="0" sz="1600" spc="-5" i="1">
                <a:latin typeface="Times New Roman"/>
                <a:cs typeface="Times New Roman"/>
              </a:rPr>
              <a:t>односторонней</a:t>
            </a:r>
            <a:r>
              <a:rPr dirty="0" sz="1600" spc="5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функции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4" name="object 74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75" name="object 75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4699"/>
            <a:ext cx="32302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Методы </a:t>
            </a:r>
            <a:r>
              <a:rPr dirty="0" sz="1400" spc="-10" b="1">
                <a:latin typeface="Times New Roman"/>
                <a:cs typeface="Times New Roman"/>
              </a:rPr>
              <a:t>строгой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аутентификации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4699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9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372559"/>
            <a:ext cx="9270365" cy="518541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20">
                <a:latin typeface="Times New Roman"/>
                <a:cs typeface="Times New Roman"/>
              </a:rPr>
              <a:t>протоколам </a:t>
            </a:r>
            <a:r>
              <a:rPr dirty="0" sz="1600" spc="-10">
                <a:latin typeface="Times New Roman"/>
                <a:cs typeface="Times New Roman"/>
              </a:rPr>
              <a:t>аутентификации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>
                <a:latin typeface="Times New Roman"/>
                <a:cs typeface="Times New Roman"/>
              </a:rPr>
              <a:t>основе </a:t>
            </a:r>
            <a:r>
              <a:rPr dirty="0" sz="1600" spc="-10">
                <a:latin typeface="Times New Roman"/>
                <a:cs typeface="Times New Roman"/>
              </a:rPr>
              <a:t>многоразовых паролей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относятся:</a:t>
            </a:r>
            <a:endParaRPr sz="1600">
              <a:latin typeface="Times New Roman"/>
              <a:cs typeface="Times New Roman"/>
            </a:endParaRPr>
          </a:p>
          <a:p>
            <a:pPr marL="967740" indent="-228600">
              <a:lnSpc>
                <a:spcPct val="100000"/>
              </a:lnSpc>
              <a:spcBef>
                <a:spcPts val="470"/>
              </a:spcBef>
              <a:buSzPct val="87500"/>
              <a:buFont typeface="Arial Black"/>
              <a:buChar char=""/>
              <a:tabLst>
                <a:tab pos="967105" algn="l"/>
                <a:tab pos="967740" algn="l"/>
              </a:tabLst>
            </a:pPr>
            <a:r>
              <a:rPr dirty="0" sz="1600" spc="-55">
                <a:latin typeface="Times New Roman"/>
                <a:cs typeface="Times New Roman"/>
              </a:rPr>
              <a:t>PAP </a:t>
            </a:r>
            <a:r>
              <a:rPr dirty="0" sz="1600" spc="-5">
                <a:latin typeface="Times New Roman"/>
                <a:cs typeface="Times New Roman"/>
              </a:rPr>
              <a:t>(Password Authentication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Protocol);</a:t>
            </a:r>
            <a:endParaRPr sz="1600">
              <a:latin typeface="Times New Roman"/>
              <a:cs typeface="Times New Roman"/>
            </a:endParaRPr>
          </a:p>
          <a:p>
            <a:pPr marL="967740" indent="-228600">
              <a:lnSpc>
                <a:spcPct val="100000"/>
              </a:lnSpc>
              <a:spcBef>
                <a:spcPts val="470"/>
              </a:spcBef>
              <a:buSzPct val="87500"/>
              <a:buFont typeface="Arial Black"/>
              <a:buChar char=""/>
              <a:tabLst>
                <a:tab pos="967105" algn="l"/>
                <a:tab pos="967740" algn="l"/>
              </a:tabLst>
            </a:pPr>
            <a:r>
              <a:rPr dirty="0" sz="1600" spc="-5">
                <a:latin typeface="Times New Roman"/>
                <a:cs typeface="Times New Roman"/>
              </a:rPr>
              <a:t>CHAP (Challenge–Handshake Authentication Protocol) </a:t>
            </a:r>
            <a:r>
              <a:rPr dirty="0" sz="1600">
                <a:latin typeface="Times New Roman"/>
                <a:cs typeface="Times New Roman"/>
              </a:rPr>
              <a:t>– на основе </a:t>
            </a:r>
            <a:r>
              <a:rPr dirty="0" sz="1600" spc="-5">
                <a:latin typeface="Times New Roman"/>
                <a:cs typeface="Times New Roman"/>
              </a:rPr>
              <a:t>процедуры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“запрос–ответ”;</a:t>
            </a:r>
            <a:endParaRPr sz="1600">
              <a:latin typeface="Times New Roman"/>
              <a:cs typeface="Times New Roman"/>
            </a:endParaRPr>
          </a:p>
          <a:p>
            <a:pPr marL="967740" indent="-228600">
              <a:lnSpc>
                <a:spcPct val="100000"/>
              </a:lnSpc>
              <a:spcBef>
                <a:spcPts val="470"/>
              </a:spcBef>
              <a:buSzPct val="87500"/>
              <a:buFont typeface="Arial Black"/>
              <a:buChar char=""/>
              <a:tabLst>
                <a:tab pos="967105" algn="l"/>
                <a:tab pos="967740" algn="l"/>
              </a:tabLst>
            </a:pPr>
            <a:r>
              <a:rPr dirty="0" sz="1600" spc="-25">
                <a:latin typeface="Times New Roman"/>
                <a:cs typeface="Times New Roman"/>
              </a:rPr>
              <a:t>TACACS </a:t>
            </a:r>
            <a:r>
              <a:rPr dirty="0" sz="1600" spc="-15">
                <a:latin typeface="Times New Roman"/>
                <a:cs typeface="Times New Roman"/>
              </a:rPr>
              <a:t>(Terminal </a:t>
            </a:r>
            <a:r>
              <a:rPr dirty="0" sz="1600" spc="-5">
                <a:latin typeface="Times New Roman"/>
                <a:cs typeface="Times New Roman"/>
              </a:rPr>
              <a:t>Access Controller Access Control</a:t>
            </a:r>
            <a:r>
              <a:rPr dirty="0" sz="1600" spc="-1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System);</a:t>
            </a:r>
            <a:endParaRPr sz="1600">
              <a:latin typeface="Times New Roman"/>
              <a:cs typeface="Times New Roman"/>
            </a:endParaRPr>
          </a:p>
          <a:p>
            <a:pPr marL="967740" marR="19685" indent="-228600">
              <a:lnSpc>
                <a:spcPct val="124500"/>
              </a:lnSpc>
              <a:buSzPct val="87500"/>
              <a:buFont typeface="Arial Black"/>
              <a:buChar char=""/>
              <a:tabLst>
                <a:tab pos="967105" algn="l"/>
                <a:tab pos="967740" algn="l"/>
              </a:tabLst>
            </a:pPr>
            <a:r>
              <a:rPr dirty="0" sz="1600" spc="-5">
                <a:latin typeface="Times New Roman"/>
                <a:cs typeface="Times New Roman"/>
              </a:rPr>
              <a:t>RADIUS (Remote Authentication Dial–In User Service)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20">
                <a:latin typeface="Times New Roman"/>
                <a:cs typeface="Times New Roman"/>
              </a:rPr>
              <a:t>протоколы </a:t>
            </a:r>
            <a:r>
              <a:rPr dirty="0" sz="1600" spc="-5">
                <a:latin typeface="Times New Roman"/>
                <a:cs typeface="Times New Roman"/>
              </a:rPr>
              <a:t>централизованного </a:t>
            </a:r>
            <a:r>
              <a:rPr dirty="0" sz="1600" spc="-15">
                <a:latin typeface="Times New Roman"/>
                <a:cs typeface="Times New Roman"/>
              </a:rPr>
              <a:t>контроля  </a:t>
            </a:r>
            <a:r>
              <a:rPr dirty="0" sz="1600">
                <a:latin typeface="Times New Roman"/>
                <a:cs typeface="Times New Roman"/>
              </a:rPr>
              <a:t>доступа к сети </a:t>
            </a:r>
            <a:r>
              <a:rPr dirty="0" sz="1600" spc="-15">
                <a:latin typeface="Times New Roman"/>
                <a:cs typeface="Times New Roman"/>
              </a:rPr>
              <a:t>удалённых</a:t>
            </a:r>
            <a:r>
              <a:rPr dirty="0" sz="1600" spc="-10">
                <a:latin typeface="Times New Roman"/>
                <a:cs typeface="Times New Roman"/>
              </a:rPr>
              <a:t> пользователей.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Недостатки: </a:t>
            </a:r>
            <a:r>
              <a:rPr dirty="0" sz="1600" spc="-20">
                <a:latin typeface="Times New Roman"/>
                <a:cs typeface="Times New Roman"/>
              </a:rPr>
              <a:t>схемы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аутентификации, </a:t>
            </a:r>
            <a:r>
              <a:rPr dirty="0" sz="1600" spc="-5">
                <a:latin typeface="Times New Roman"/>
                <a:cs typeface="Times New Roman"/>
              </a:rPr>
              <a:t>основанные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традиционных </a:t>
            </a:r>
            <a:r>
              <a:rPr dirty="0" sz="1600" spc="-10">
                <a:latin typeface="Times New Roman"/>
                <a:cs typeface="Times New Roman"/>
              </a:rPr>
              <a:t>многоразовых паролях, </a:t>
            </a:r>
            <a:r>
              <a:rPr dirty="0" sz="1600">
                <a:latin typeface="Times New Roman"/>
                <a:cs typeface="Times New Roman"/>
              </a:rPr>
              <a:t>не  </a:t>
            </a:r>
            <a:r>
              <a:rPr dirty="0" sz="1600" spc="-10">
                <a:latin typeface="Times New Roman"/>
                <a:cs typeface="Times New Roman"/>
              </a:rPr>
              <a:t>обладают достаточной </a:t>
            </a:r>
            <a:r>
              <a:rPr dirty="0" sz="1600" spc="-5">
                <a:latin typeface="Times New Roman"/>
                <a:cs typeface="Times New Roman"/>
              </a:rPr>
              <a:t>безопасностью. </a:t>
            </a:r>
            <a:r>
              <a:rPr dirty="0" sz="1600" spc="-10">
                <a:latin typeface="Times New Roman"/>
                <a:cs typeface="Times New Roman"/>
              </a:rPr>
              <a:t>Такие пароли </a:t>
            </a:r>
            <a:r>
              <a:rPr dirty="0" sz="1600" spc="-15">
                <a:latin typeface="Times New Roman"/>
                <a:cs typeface="Times New Roman"/>
              </a:rPr>
              <a:t>можно </a:t>
            </a:r>
            <a:r>
              <a:rPr dirty="0" sz="1600" spc="-10">
                <a:latin typeface="Times New Roman"/>
                <a:cs typeface="Times New Roman"/>
              </a:rPr>
              <a:t>перехватить, разгадать, подсмотреть </a:t>
            </a:r>
            <a:r>
              <a:rPr dirty="0" sz="1600" spc="-5">
                <a:latin typeface="Times New Roman"/>
                <a:cs typeface="Times New Roman"/>
              </a:rPr>
              <a:t>или  </a:t>
            </a:r>
            <a:r>
              <a:rPr dirty="0" sz="1600">
                <a:latin typeface="Times New Roman"/>
                <a:cs typeface="Times New Roman"/>
              </a:rPr>
              <a:t>украсть.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algn="just" marL="2531745">
              <a:lnSpc>
                <a:spcPct val="100000"/>
              </a:lnSpc>
            </a:pPr>
            <a:r>
              <a:rPr dirty="0" sz="1600" i="1">
                <a:latin typeface="Times New Roman"/>
                <a:cs typeface="Times New Roman"/>
              </a:rPr>
              <a:t>2.2. </a:t>
            </a:r>
            <a:r>
              <a:rPr dirty="0" sz="1600" spc="-10" i="1">
                <a:latin typeface="Times New Roman"/>
                <a:cs typeface="Times New Roman"/>
              </a:rPr>
              <a:t>Аутентификация </a:t>
            </a:r>
            <a:r>
              <a:rPr dirty="0" sz="1600" spc="-5" i="1">
                <a:latin typeface="Times New Roman"/>
                <a:cs typeface="Times New Roman"/>
              </a:rPr>
              <a:t>на основе </a:t>
            </a:r>
            <a:r>
              <a:rPr dirty="0" sz="1600" spc="-10" i="1">
                <a:latin typeface="Times New Roman"/>
                <a:cs typeface="Times New Roman"/>
              </a:rPr>
              <a:t>одноразовых</a:t>
            </a:r>
            <a:r>
              <a:rPr dirty="0" sz="1600" spc="20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паролей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Суть </a:t>
            </a:r>
            <a:r>
              <a:rPr dirty="0" sz="1600" spc="-15">
                <a:latin typeface="Times New Roman"/>
                <a:cs typeface="Times New Roman"/>
              </a:rPr>
              <a:t>схемы </a:t>
            </a:r>
            <a:r>
              <a:rPr dirty="0" sz="1600" spc="-10">
                <a:latin typeface="Times New Roman"/>
                <a:cs typeface="Times New Roman"/>
              </a:rPr>
              <a:t>одноразовых паролей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использование </a:t>
            </a:r>
            <a:r>
              <a:rPr dirty="0" sz="1600" spc="-5">
                <a:latin typeface="Times New Roman"/>
                <a:cs typeface="Times New Roman"/>
              </a:rPr>
              <a:t>различных паролей при </a:t>
            </a:r>
            <a:r>
              <a:rPr dirty="0" sz="1600" spc="-15">
                <a:latin typeface="Times New Roman"/>
                <a:cs typeface="Times New Roman"/>
              </a:rPr>
              <a:t>каждом новом </a:t>
            </a:r>
            <a:r>
              <a:rPr dirty="0" sz="1600">
                <a:latin typeface="Times New Roman"/>
                <a:cs typeface="Times New Roman"/>
              </a:rPr>
              <a:t>запросе на  </a:t>
            </a:r>
            <a:r>
              <a:rPr dirty="0" sz="1600" spc="-5">
                <a:latin typeface="Times New Roman"/>
                <a:cs typeface="Times New Roman"/>
              </a:rPr>
              <a:t>предоставлении доступа. Одноразовый </a:t>
            </a:r>
            <a:r>
              <a:rPr dirty="0" sz="1600">
                <a:latin typeface="Times New Roman"/>
                <a:cs typeface="Times New Roman"/>
              </a:rPr>
              <a:t>динамический </a:t>
            </a:r>
            <a:r>
              <a:rPr dirty="0" sz="1600" spc="-10">
                <a:latin typeface="Times New Roman"/>
                <a:cs typeface="Times New Roman"/>
              </a:rPr>
              <a:t>пароль </a:t>
            </a:r>
            <a:r>
              <a:rPr dirty="0" sz="1600" spc="-5">
                <a:latin typeface="Times New Roman"/>
                <a:cs typeface="Times New Roman"/>
              </a:rPr>
              <a:t>действителен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20">
                <a:latin typeface="Times New Roman"/>
                <a:cs typeface="Times New Roman"/>
              </a:rPr>
              <a:t>одного </a:t>
            </a:r>
            <a:r>
              <a:rPr dirty="0" sz="1600" spc="-25">
                <a:latin typeface="Times New Roman"/>
                <a:cs typeface="Times New Roman"/>
              </a:rPr>
              <a:t>входа </a:t>
            </a:r>
            <a:r>
              <a:rPr dirty="0" sz="1600">
                <a:latin typeface="Times New Roman"/>
                <a:cs typeface="Times New Roman"/>
              </a:rPr>
              <a:t>в  </a:t>
            </a:r>
            <a:r>
              <a:rPr dirty="0" sz="1600" spc="-25">
                <a:latin typeface="Times New Roman"/>
                <a:cs typeface="Times New Roman"/>
              </a:rPr>
              <a:t>систему. </a:t>
            </a:r>
            <a:r>
              <a:rPr dirty="0" sz="1600" spc="-30">
                <a:latin typeface="Times New Roman"/>
                <a:cs typeface="Times New Roman"/>
              </a:rPr>
              <a:t>Поэтому, </a:t>
            </a:r>
            <a:r>
              <a:rPr dirty="0" sz="1600" spc="-10">
                <a:latin typeface="Times New Roman"/>
                <a:cs typeface="Times New Roman"/>
              </a:rPr>
              <a:t>даже </a:t>
            </a:r>
            <a:r>
              <a:rPr dirty="0" sz="1600" spc="5">
                <a:latin typeface="Times New Roman"/>
                <a:cs typeface="Times New Roman"/>
              </a:rPr>
              <a:t>если </a:t>
            </a:r>
            <a:r>
              <a:rPr dirty="0" sz="1600" spc="-15">
                <a:latin typeface="Times New Roman"/>
                <a:cs typeface="Times New Roman"/>
              </a:rPr>
              <a:t>кто-то перехватил его, </a:t>
            </a:r>
            <a:r>
              <a:rPr dirty="0" sz="1600" spc="-10">
                <a:latin typeface="Times New Roman"/>
                <a:cs typeface="Times New Roman"/>
              </a:rPr>
              <a:t>пароль окажется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бесполезен.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Основные </a:t>
            </a:r>
            <a:r>
              <a:rPr dirty="0" sz="1600" spc="-15">
                <a:latin typeface="Times New Roman"/>
                <a:cs typeface="Times New Roman"/>
              </a:rPr>
              <a:t>методы </a:t>
            </a:r>
            <a:r>
              <a:rPr dirty="0" sz="1600" spc="-5">
                <a:latin typeface="Times New Roman"/>
                <a:cs typeface="Times New Roman"/>
              </a:rPr>
              <a:t>применения </a:t>
            </a:r>
            <a:r>
              <a:rPr dirty="0" sz="1600" spc="-10">
                <a:latin typeface="Times New Roman"/>
                <a:cs typeface="Times New Roman"/>
              </a:rPr>
              <a:t>одноразовых паролей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5">
                <a:latin typeface="Times New Roman"/>
                <a:cs typeface="Times New Roman"/>
              </a:rPr>
              <a:t>аутентификации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пользователей:</a:t>
            </a:r>
            <a:endParaRPr sz="1600">
              <a:latin typeface="Times New Roman"/>
              <a:cs typeface="Times New Roman"/>
            </a:endParaRPr>
          </a:p>
          <a:p>
            <a:pPr algn="just"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eriod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Использование </a:t>
            </a:r>
            <a:r>
              <a:rPr dirty="0" sz="1600" spc="-15">
                <a:latin typeface="Times New Roman"/>
                <a:cs typeface="Times New Roman"/>
              </a:rPr>
              <a:t>механизма </a:t>
            </a:r>
            <a:r>
              <a:rPr dirty="0" sz="1600">
                <a:latin typeface="Times New Roman"/>
                <a:cs typeface="Times New Roman"/>
              </a:rPr>
              <a:t>временн</a:t>
            </a:r>
            <a:r>
              <a:rPr dirty="0" sz="1600" i="1">
                <a:latin typeface="Times New Roman"/>
                <a:cs typeface="Times New Roman"/>
              </a:rPr>
              <a:t>ы</a:t>
            </a:r>
            <a:r>
              <a:rPr dirty="0" sz="1600">
                <a:latin typeface="Times New Roman"/>
                <a:cs typeface="Times New Roman"/>
              </a:rPr>
              <a:t>х </a:t>
            </a:r>
            <a:r>
              <a:rPr dirty="0" sz="1600" spc="-10">
                <a:latin typeface="Times New Roman"/>
                <a:cs typeface="Times New Roman"/>
              </a:rPr>
              <a:t>меток </a:t>
            </a:r>
            <a:r>
              <a:rPr dirty="0" sz="1600">
                <a:latin typeface="Times New Roman"/>
                <a:cs typeface="Times New Roman"/>
              </a:rPr>
              <a:t>на основе </a:t>
            </a:r>
            <a:r>
              <a:rPr dirty="0" sz="1600" spc="-5">
                <a:latin typeface="Times New Roman"/>
                <a:cs typeface="Times New Roman"/>
              </a:rPr>
              <a:t>системы </a:t>
            </a:r>
            <a:r>
              <a:rPr dirty="0" sz="1600" spc="-10">
                <a:latin typeface="Times New Roman"/>
                <a:cs typeface="Times New Roman"/>
              </a:rPr>
              <a:t>единого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времени.</a:t>
            </a:r>
            <a:endParaRPr sz="1600">
              <a:latin typeface="Times New Roman"/>
              <a:cs typeface="Times New Roman"/>
            </a:endParaRPr>
          </a:p>
          <a:p>
            <a:pPr algn="just" marL="927100" indent="-228600">
              <a:lnSpc>
                <a:spcPct val="100000"/>
              </a:lnSpc>
              <a:spcBef>
                <a:spcPts val="470"/>
              </a:spcBef>
              <a:buSzPct val="87500"/>
              <a:buAutoNum type="arabicPeriod"/>
              <a:tabLst>
                <a:tab pos="9271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Использование общего </a:t>
            </a:r>
            <a:r>
              <a:rPr dirty="0" sz="1600" spc="-5">
                <a:latin typeface="Times New Roman"/>
                <a:cs typeface="Times New Roman"/>
              </a:rPr>
              <a:t>для легального </a:t>
            </a:r>
            <a:r>
              <a:rPr dirty="0" sz="1600" spc="-10">
                <a:latin typeface="Times New Roman"/>
                <a:cs typeface="Times New Roman"/>
              </a:rPr>
              <a:t>пользователя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проверяющего списка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случайных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61079"/>
            <a:ext cx="9250680" cy="13970"/>
          </a:xfrm>
          <a:custGeom>
            <a:avLst/>
            <a:gdLst/>
            <a:ahLst/>
            <a:cxnLst/>
            <a:rect l="l" t="t" r="r" b="b"/>
            <a:pathLst>
              <a:path w="9250680" h="13969">
                <a:moveTo>
                  <a:pt x="9250680" y="7620"/>
                </a:moveTo>
                <a:lnTo>
                  <a:pt x="0" y="7620"/>
                </a:lnTo>
                <a:lnTo>
                  <a:pt x="0" y="13970"/>
                </a:lnTo>
                <a:lnTo>
                  <a:pt x="9250680" y="13970"/>
                </a:lnTo>
                <a:lnTo>
                  <a:pt x="9250680" y="7620"/>
                </a:lnTo>
                <a:close/>
              </a:path>
              <a:path w="9250680" h="13969">
                <a:moveTo>
                  <a:pt x="9250680" y="0"/>
                </a:moveTo>
                <a:lnTo>
                  <a:pt x="0" y="0"/>
                </a:lnTo>
                <a:lnTo>
                  <a:pt x="0" y="6350"/>
                </a:lnTo>
                <a:lnTo>
                  <a:pt x="9250680" y="6350"/>
                </a:lnTo>
                <a:lnTo>
                  <a:pt x="9250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11200" y="7008184"/>
            <a:ext cx="9269730" cy="19685"/>
            <a:chOff x="711200" y="7008184"/>
            <a:chExt cx="9269730" cy="19685"/>
          </a:xfrm>
        </p:grpSpPr>
        <p:sp>
          <p:nvSpPr>
            <p:cNvPr id="7" name="object 7"/>
            <p:cNvSpPr/>
            <p:nvPr/>
          </p:nvSpPr>
          <p:spPr>
            <a:xfrm>
              <a:off x="711200" y="7008819"/>
              <a:ext cx="9269730" cy="0"/>
            </a:xfrm>
            <a:custGeom>
              <a:avLst/>
              <a:gdLst/>
              <a:ahLst/>
              <a:cxnLst/>
              <a:rect l="l" t="t" r="r" b="b"/>
              <a:pathLst>
                <a:path w="9269730" h="0">
                  <a:moveTo>
                    <a:pt x="0" y="0"/>
                  </a:moveTo>
                  <a:lnTo>
                    <a:pt x="92697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1200" y="7017709"/>
              <a:ext cx="9269730" cy="10160"/>
            </a:xfrm>
            <a:custGeom>
              <a:avLst/>
              <a:gdLst/>
              <a:ahLst/>
              <a:cxnLst/>
              <a:rect l="l" t="t" r="r" b="b"/>
              <a:pathLst>
                <a:path w="9269730" h="10159">
                  <a:moveTo>
                    <a:pt x="926973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269730" y="10160"/>
                  </a:lnTo>
                  <a:lnTo>
                    <a:pt x="9269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Polikarpov  </dc:creator>
  <dcterms:created xsi:type="dcterms:W3CDTF">2021-01-21T10:28:16Z</dcterms:created>
  <dcterms:modified xsi:type="dcterms:W3CDTF">2021-01-21T10:28:16Z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2017-12-11T00:00:00Z</vt:filetime>
  </property>
  <property fmtid="{D5CDD505-2E9C-101B-9397-08002B2CF9AE}" pid="3" name="Creator">
    <vt:lpwstr>Writer</vt:lpwstr>
  </property>
  <property fmtid="{D5CDD505-2E9C-101B-9397-08002B2CF9AE}" pid="4" name="LastSaved">
    <vt:filetime>2017-12-11T00:00:00Z</vt:filetime>
  </property>
</Properties>
</file>